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0.xml" ContentType="application/vnd.openxmlformats-officedocument.presentationml.slide+xml"/>
  <Override PartName="/ppt/slides/slide8.xml" ContentType="application/vnd.openxmlformats-officedocument.presentationml.slide+xml"/>
  <Override PartName="/ppt/slides/slide38.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3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xml" ContentType="application/vnd.openxmlformats-officedocument.presentationml.slide+xml"/>
  <Override PartName="/ppt/notesSlides/notesSlide21.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8.xml" ContentType="application/vnd.openxmlformats-officedocument.presentationml.notesSlide+xml"/>
  <Override PartName="/ppt/slideMasters/slideMaster1.xml" ContentType="application/vnd.openxmlformats-officedocument.presentationml.slideMaster+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7.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6.xml" ContentType="application/vnd.openxmlformats-officedocument.presentationml.notesSlide+xml"/>
  <Override PartName="/ppt/notesSlides/notesSlide8.xml" ContentType="application/vnd.openxmlformats-officedocument.presentationml.notesSlide+xml"/>
  <Override PartName="/ppt/slideLayouts/slideLayout7.xml" ContentType="application/vnd.openxmlformats-officedocument.presentationml.slideLayout+xml"/>
  <Override PartName="/ppt/notesSlides/notesSlide10.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9.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slideLayouts/slideLayout13.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notesSlides/notesSlide5.xml" ContentType="application/vnd.openxmlformats-officedocument.presentationml.notesSlide+xml"/>
  <Override PartName="/ppt/slideLayouts/slideLayout12.xml" ContentType="application/vnd.openxmlformats-officedocument.presentationml.slideLayout+xml"/>
  <Override PartName="/ppt/notesSlides/notesSlide4.xml" ContentType="application/vnd.openxmlformats-officedocument.presentationml.notesSlide+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slideLayouts/slideLayout2.xml" ContentType="application/vnd.openxmlformats-officedocument.presentationml.slideLayout+xml"/>
  <Override PartName="/ppt/notesSlides/notesSlide12.xml" ContentType="application/vnd.openxmlformats-officedocument.presentationml.notesSlide+xml"/>
  <Override PartName="/ppt/slideLayouts/slideLayout3.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49"/>
  </p:notesMasterIdLst>
  <p:handoutMasterIdLst>
    <p:handoutMasterId r:id="rId50"/>
  </p:handoutMasterIdLst>
  <p:sldIdLst>
    <p:sldId id="288" r:id="rId2"/>
    <p:sldId id="291" r:id="rId3"/>
    <p:sldId id="292"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257" r:id="rId26"/>
    <p:sldId id="258" r:id="rId27"/>
    <p:sldId id="279" r:id="rId28"/>
    <p:sldId id="280" r:id="rId29"/>
    <p:sldId id="260" r:id="rId30"/>
    <p:sldId id="261" r:id="rId31"/>
    <p:sldId id="262" r:id="rId32"/>
    <p:sldId id="263" r:id="rId33"/>
    <p:sldId id="264" r:id="rId34"/>
    <p:sldId id="265" r:id="rId35"/>
    <p:sldId id="266" r:id="rId36"/>
    <p:sldId id="267" r:id="rId37"/>
    <p:sldId id="281" r:id="rId38"/>
    <p:sldId id="268" r:id="rId39"/>
    <p:sldId id="269" r:id="rId40"/>
    <p:sldId id="282" r:id="rId41"/>
    <p:sldId id="270" r:id="rId42"/>
    <p:sldId id="271" r:id="rId43"/>
    <p:sldId id="283" r:id="rId44"/>
    <p:sldId id="272" r:id="rId45"/>
    <p:sldId id="273" r:id="rId46"/>
    <p:sldId id="274" r:id="rId47"/>
    <p:sldId id="275" r:id="rId48"/>
  </p:sldIdLst>
  <p:sldSz cx="9144000" cy="6858000" type="screen4x3"/>
  <p:notesSz cx="6858000" cy="9144000"/>
  <p:defaultTextStyle>
    <a:defPPr>
      <a:defRPr lang="en-GB"/>
    </a:defPPr>
    <a:lvl1pPr algn="ctr" rtl="0" fontAlgn="base">
      <a:spcBef>
        <a:spcPct val="0"/>
      </a:spcBef>
      <a:spcAft>
        <a:spcPct val="0"/>
      </a:spcAft>
      <a:defRPr sz="3800" kern="1200">
        <a:solidFill>
          <a:schemeClr val="tx1"/>
        </a:solidFill>
        <a:latin typeface="Arial" pitchFamily="34" charset="0"/>
        <a:ea typeface="+mn-ea"/>
        <a:cs typeface="+mn-cs"/>
      </a:defRPr>
    </a:lvl1pPr>
    <a:lvl2pPr marL="457200" algn="ctr" rtl="0" fontAlgn="base">
      <a:spcBef>
        <a:spcPct val="0"/>
      </a:spcBef>
      <a:spcAft>
        <a:spcPct val="0"/>
      </a:spcAft>
      <a:defRPr sz="3800" kern="1200">
        <a:solidFill>
          <a:schemeClr val="tx1"/>
        </a:solidFill>
        <a:latin typeface="Arial" pitchFamily="34" charset="0"/>
        <a:ea typeface="+mn-ea"/>
        <a:cs typeface="+mn-cs"/>
      </a:defRPr>
    </a:lvl2pPr>
    <a:lvl3pPr marL="914400" algn="ctr" rtl="0" fontAlgn="base">
      <a:spcBef>
        <a:spcPct val="0"/>
      </a:spcBef>
      <a:spcAft>
        <a:spcPct val="0"/>
      </a:spcAft>
      <a:defRPr sz="3800" kern="1200">
        <a:solidFill>
          <a:schemeClr val="tx1"/>
        </a:solidFill>
        <a:latin typeface="Arial" pitchFamily="34" charset="0"/>
        <a:ea typeface="+mn-ea"/>
        <a:cs typeface="+mn-cs"/>
      </a:defRPr>
    </a:lvl3pPr>
    <a:lvl4pPr marL="1371600" algn="ctr" rtl="0" fontAlgn="base">
      <a:spcBef>
        <a:spcPct val="0"/>
      </a:spcBef>
      <a:spcAft>
        <a:spcPct val="0"/>
      </a:spcAft>
      <a:defRPr sz="3800" kern="1200">
        <a:solidFill>
          <a:schemeClr val="tx1"/>
        </a:solidFill>
        <a:latin typeface="Arial" pitchFamily="34" charset="0"/>
        <a:ea typeface="+mn-ea"/>
        <a:cs typeface="+mn-cs"/>
      </a:defRPr>
    </a:lvl4pPr>
    <a:lvl5pPr marL="1828800" algn="ctr" rtl="0" fontAlgn="base">
      <a:spcBef>
        <a:spcPct val="0"/>
      </a:spcBef>
      <a:spcAft>
        <a:spcPct val="0"/>
      </a:spcAft>
      <a:defRPr sz="3800" kern="1200">
        <a:solidFill>
          <a:schemeClr val="tx1"/>
        </a:solidFill>
        <a:latin typeface="Arial" pitchFamily="34" charset="0"/>
        <a:ea typeface="+mn-ea"/>
        <a:cs typeface="+mn-cs"/>
      </a:defRPr>
    </a:lvl5pPr>
    <a:lvl6pPr marL="2286000" algn="l" defTabSz="914400" rtl="0" eaLnBrk="1" latinLnBrk="0" hangingPunct="1">
      <a:defRPr sz="3800" kern="1200">
        <a:solidFill>
          <a:schemeClr val="tx1"/>
        </a:solidFill>
        <a:latin typeface="Arial" pitchFamily="34" charset="0"/>
        <a:ea typeface="+mn-ea"/>
        <a:cs typeface="+mn-cs"/>
      </a:defRPr>
    </a:lvl6pPr>
    <a:lvl7pPr marL="2743200" algn="l" defTabSz="914400" rtl="0" eaLnBrk="1" latinLnBrk="0" hangingPunct="1">
      <a:defRPr sz="3800" kern="1200">
        <a:solidFill>
          <a:schemeClr val="tx1"/>
        </a:solidFill>
        <a:latin typeface="Arial" pitchFamily="34" charset="0"/>
        <a:ea typeface="+mn-ea"/>
        <a:cs typeface="+mn-cs"/>
      </a:defRPr>
    </a:lvl7pPr>
    <a:lvl8pPr marL="3200400" algn="l" defTabSz="914400" rtl="0" eaLnBrk="1" latinLnBrk="0" hangingPunct="1">
      <a:defRPr sz="3800" kern="1200">
        <a:solidFill>
          <a:schemeClr val="tx1"/>
        </a:solidFill>
        <a:latin typeface="Arial" pitchFamily="34" charset="0"/>
        <a:ea typeface="+mn-ea"/>
        <a:cs typeface="+mn-cs"/>
      </a:defRPr>
    </a:lvl8pPr>
    <a:lvl9pPr marL="3657600" algn="l" defTabSz="914400" rtl="0" eaLnBrk="1" latinLnBrk="0" hangingPunct="1">
      <a:defRPr sz="38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FF9900"/>
    <a:srgbClr val="FFFFFF"/>
    <a:srgbClr val="000000"/>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1980" autoAdjust="0"/>
    <p:restoredTop sz="60725" autoAdjust="0"/>
  </p:normalViewPr>
  <p:slideViewPr>
    <p:cSldViewPr>
      <p:cViewPr varScale="1">
        <p:scale>
          <a:sx n="45" d="100"/>
          <a:sy n="45" d="100"/>
        </p:scale>
        <p:origin x="146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28"/>
    </p:cViewPr>
  </p:sorterViewPr>
  <p:notesViewPr>
    <p:cSldViewPr>
      <p:cViewPr varScale="1">
        <p:scale>
          <a:sx n="55" d="100"/>
          <a:sy n="55" d="100"/>
        </p:scale>
        <p:origin x="-185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 Id="rId4"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 Id="rId4" Type="http://schemas.openxmlformats.org/officeDocument/2006/relationships/image" Target="../media/image31.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34.emf"/><Relationship Id="rId7" Type="http://schemas.openxmlformats.org/officeDocument/2006/relationships/image" Target="../media/image38.emf"/><Relationship Id="rId2" Type="http://schemas.openxmlformats.org/officeDocument/2006/relationships/image" Target="../media/image33.emf"/><Relationship Id="rId1" Type="http://schemas.openxmlformats.org/officeDocument/2006/relationships/image" Target="../media/image32.emf"/><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 Id="rId5" Type="http://schemas.openxmlformats.org/officeDocument/2006/relationships/image" Target="../media/image48.emf"/><Relationship Id="rId4" Type="http://schemas.openxmlformats.org/officeDocument/2006/relationships/image" Target="../media/image47.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image" Target="../media/image51.emf"/><Relationship Id="rId4" Type="http://schemas.openxmlformats.org/officeDocument/2006/relationships/image" Target="../media/image5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GB"/>
          </a:p>
        </p:txBody>
      </p:sp>
      <p:sp>
        <p:nvSpPr>
          <p:cNvPr id="1607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1607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GB"/>
          </a:p>
        </p:txBody>
      </p:sp>
      <p:sp>
        <p:nvSpPr>
          <p:cNvPr id="1607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EDA27E4-7E0C-48D0-8DA2-6C540A0EF099}" type="slidenum">
              <a:rPr lang="en-GB"/>
              <a:pPr/>
              <a:t>‹#›</a:t>
            </a:fld>
            <a:endParaRPr lang="en-GB"/>
          </a:p>
        </p:txBody>
      </p:sp>
    </p:spTree>
    <p:extLst>
      <p:ext uri="{BB962C8B-B14F-4D97-AF65-F5344CB8AC3E}">
        <p14:creationId xmlns:p14="http://schemas.microsoft.com/office/powerpoint/2010/main" val="3186004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GB"/>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GB"/>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B88E82A-11F4-4D05-A7C9-C3F15F0686ED}" type="slidenum">
              <a:rPr lang="en-GB"/>
              <a:pPr/>
              <a:t>‹#›</a:t>
            </a:fld>
            <a:endParaRPr lang="en-GB"/>
          </a:p>
        </p:txBody>
      </p:sp>
    </p:spTree>
    <p:extLst>
      <p:ext uri="{BB962C8B-B14F-4D97-AF65-F5344CB8AC3E}">
        <p14:creationId xmlns:p14="http://schemas.microsoft.com/office/powerpoint/2010/main" val="97139739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668F691-1B6A-4E3C-98BA-1CDCE84BD37D}" type="slidenum">
              <a:rPr lang="en-GB" smtClean="0"/>
              <a:pPr/>
              <a:t>1</a:t>
            </a:fld>
            <a:endParaRPr lang="en-GB"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97929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B05318-15CA-4CAC-B509-C6C80EEBF686}" type="slidenum">
              <a:rPr lang="en-GB"/>
              <a:pPr/>
              <a:t>16</a:t>
            </a:fld>
            <a:endParaRPr lang="en-GB"/>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pPr>
              <a:buFontTx/>
              <a:buChar char="•"/>
            </a:pPr>
            <a:r>
              <a:rPr lang="en-US" dirty="0"/>
              <a:t>The AND gate is shown. The input B of the AND gate is permanently connected to H, where as input A varies between H and L.</a:t>
            </a:r>
          </a:p>
          <a:p>
            <a:pPr>
              <a:buFontTx/>
              <a:buChar char="•"/>
            </a:pPr>
            <a:r>
              <a:rPr lang="en-US" dirty="0"/>
              <a:t>The output of the AND gate changes from low to high after a delay of time specified by </a:t>
            </a:r>
            <a:r>
              <a:rPr lang="en-US" dirty="0" err="1"/>
              <a:t>t</a:t>
            </a:r>
            <a:r>
              <a:rPr lang="en-US" baseline="-25000" dirty="0" err="1"/>
              <a:t>PLH</a:t>
            </a:r>
            <a:r>
              <a:rPr lang="en-US" dirty="0"/>
              <a:t> after the input changes from low to high.</a:t>
            </a:r>
          </a:p>
          <a:p>
            <a:pPr>
              <a:buFontTx/>
              <a:buChar char="•"/>
            </a:pPr>
            <a:r>
              <a:rPr lang="en-US" dirty="0"/>
              <a:t>The output of the AND gate changes from high to low after a delay of time specified by </a:t>
            </a:r>
            <a:r>
              <a:rPr lang="en-US" dirty="0" err="1"/>
              <a:t>t</a:t>
            </a:r>
            <a:r>
              <a:rPr lang="en-US" baseline="-25000" dirty="0" err="1"/>
              <a:t>PHL</a:t>
            </a:r>
            <a:r>
              <a:rPr lang="en-US" dirty="0"/>
              <a:t> after the input changes from high to low</a:t>
            </a:r>
          </a:p>
          <a:p>
            <a:pPr>
              <a:buFontTx/>
              <a:buChar char="•"/>
            </a:pPr>
            <a:r>
              <a:rPr lang="en-US" dirty="0"/>
              <a:t>The delay time is measured at the 50% transition mark. </a:t>
            </a:r>
            <a:endParaRPr lang="en-GB" dirty="0"/>
          </a:p>
          <a:p>
            <a:endParaRPr lang="en-GB" dirty="0"/>
          </a:p>
        </p:txBody>
      </p:sp>
    </p:spTree>
    <p:extLst>
      <p:ext uri="{BB962C8B-B14F-4D97-AF65-F5344CB8AC3E}">
        <p14:creationId xmlns:p14="http://schemas.microsoft.com/office/powerpoint/2010/main" val="373944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41E93C-916A-451F-9508-083022C1727A}" type="slidenum">
              <a:rPr lang="en-GB"/>
              <a:pPr/>
              <a:t>19</a:t>
            </a:fld>
            <a:endParaRPr lang="en-GB"/>
          </a:p>
        </p:txBody>
      </p:sp>
      <p:sp>
        <p:nvSpPr>
          <p:cNvPr id="392194" name="Rectangle 2"/>
          <p:cNvSpPr>
            <a:spLocks noGrp="1" noRot="1" noChangeAspect="1" noChangeArrowheads="1" noTextEdit="1"/>
          </p:cNvSpPr>
          <p:nvPr>
            <p:ph type="sldImg"/>
          </p:nvPr>
        </p:nvSpPr>
        <p:spPr>
          <a:ln/>
        </p:spPr>
      </p:sp>
      <p:sp>
        <p:nvSpPr>
          <p:cNvPr id="392195" name="Rectangle 3"/>
          <p:cNvSpPr>
            <a:spLocks noGrp="1" noChangeArrowheads="1"/>
          </p:cNvSpPr>
          <p:nvPr>
            <p:ph type="body" idx="1"/>
          </p:nvPr>
        </p:nvSpPr>
        <p:spPr/>
        <p:txBody>
          <a:bodyPr/>
          <a:lstStyle/>
          <a:p>
            <a:pPr>
              <a:buFontTx/>
              <a:buChar char="•"/>
            </a:pPr>
            <a:r>
              <a:rPr lang="en-GB" dirty="0"/>
              <a:t>The fan-out of a logic gate is the maximum number of inputs of the same series in an IC family that can be connected to a gate’s output and still maintain the output voltage levels within the specified limits. </a:t>
            </a:r>
          </a:p>
          <a:p>
            <a:pPr>
              <a:buFontTx/>
              <a:buChar char="•"/>
            </a:pPr>
            <a:r>
              <a:rPr lang="en-GB" dirty="0"/>
              <a:t>The output current at logic high is I</a:t>
            </a:r>
            <a:r>
              <a:rPr lang="en-GB" baseline="-25000" dirty="0"/>
              <a:t>OH</a:t>
            </a:r>
            <a:r>
              <a:rPr lang="en-GB" dirty="0"/>
              <a:t> = 400 </a:t>
            </a:r>
            <a:r>
              <a:rPr lang="en-GB" dirty="0" err="1"/>
              <a:t>μA</a:t>
            </a:r>
            <a:endParaRPr lang="en-GB" dirty="0"/>
          </a:p>
          <a:p>
            <a:pPr>
              <a:buFontTx/>
              <a:buChar char="•"/>
            </a:pPr>
            <a:r>
              <a:rPr lang="en-GB" dirty="0"/>
              <a:t>The input current at logic high is I</a:t>
            </a:r>
            <a:r>
              <a:rPr lang="en-GB" baseline="-25000" dirty="0"/>
              <a:t>IH</a:t>
            </a:r>
            <a:r>
              <a:rPr lang="en-GB" dirty="0"/>
              <a:t> = 40 </a:t>
            </a:r>
            <a:r>
              <a:rPr lang="en-GB" dirty="0" err="1"/>
              <a:t>μA</a:t>
            </a:r>
            <a:r>
              <a:rPr lang="en-GB" dirty="0"/>
              <a:t> </a:t>
            </a:r>
          </a:p>
          <a:p>
            <a:pPr>
              <a:buFontTx/>
              <a:buChar char="•"/>
            </a:pPr>
            <a:r>
              <a:rPr lang="en-GB" dirty="0"/>
              <a:t>Thus a gate at logic high can source current to another gate connected to its output.</a:t>
            </a:r>
          </a:p>
          <a:p>
            <a:pPr>
              <a:buFontTx/>
              <a:buChar char="•"/>
            </a:pPr>
            <a:r>
              <a:rPr lang="en-GB" dirty="0"/>
              <a:t>Similarly</a:t>
            </a:r>
          </a:p>
          <a:p>
            <a:pPr>
              <a:buFontTx/>
              <a:buChar char="•"/>
            </a:pPr>
            <a:r>
              <a:rPr lang="en-GB" dirty="0"/>
              <a:t>The output current at logic low is I</a:t>
            </a:r>
            <a:r>
              <a:rPr lang="en-GB" baseline="-25000" dirty="0"/>
              <a:t>OL</a:t>
            </a:r>
            <a:r>
              <a:rPr lang="en-GB" dirty="0"/>
              <a:t> = 16 </a:t>
            </a:r>
            <a:r>
              <a:rPr lang="en-GB" dirty="0" err="1"/>
              <a:t>mA</a:t>
            </a:r>
            <a:endParaRPr lang="en-GB" dirty="0"/>
          </a:p>
          <a:p>
            <a:pPr>
              <a:buFontTx/>
              <a:buChar char="•"/>
            </a:pPr>
            <a:r>
              <a:rPr lang="en-GB" dirty="0"/>
              <a:t>The input current at logic low is I</a:t>
            </a:r>
            <a:r>
              <a:rPr lang="en-GB" baseline="-25000" dirty="0"/>
              <a:t>IL</a:t>
            </a:r>
            <a:r>
              <a:rPr lang="en-GB" dirty="0"/>
              <a:t> = 1.6 </a:t>
            </a:r>
            <a:r>
              <a:rPr lang="en-GB" dirty="0" err="1"/>
              <a:t>mA</a:t>
            </a:r>
            <a:r>
              <a:rPr lang="en-GB" dirty="0"/>
              <a:t> </a:t>
            </a:r>
          </a:p>
          <a:p>
            <a:pPr>
              <a:buFontTx/>
              <a:buChar char="•"/>
            </a:pPr>
            <a:r>
              <a:rPr lang="en-GB" dirty="0"/>
              <a:t>Thus a gate output at logic low can sink current from another gate connected to its output.</a:t>
            </a:r>
          </a:p>
          <a:p>
            <a:pPr>
              <a:buFontTx/>
              <a:buChar char="•"/>
            </a:pPr>
            <a:r>
              <a:rPr lang="en-GB" dirty="0"/>
              <a:t>To calculate the unit load that can be connected the Unit load formula is used </a:t>
            </a:r>
          </a:p>
          <a:p>
            <a:pPr>
              <a:buFontTx/>
              <a:buChar char="•"/>
            </a:pPr>
            <a:r>
              <a:rPr lang="en-GB" dirty="0"/>
              <a:t>Unit Loads = I</a:t>
            </a:r>
            <a:r>
              <a:rPr lang="en-GB" baseline="-25000" dirty="0"/>
              <a:t>OH</a:t>
            </a:r>
            <a:r>
              <a:rPr lang="en-GB" dirty="0"/>
              <a:t>/I</a:t>
            </a:r>
            <a:r>
              <a:rPr lang="en-GB" baseline="-25000" dirty="0"/>
              <a:t>IH</a:t>
            </a:r>
            <a:r>
              <a:rPr lang="en-GB" dirty="0"/>
              <a:t> = I</a:t>
            </a:r>
            <a:r>
              <a:rPr lang="en-GB" baseline="-25000" dirty="0"/>
              <a:t>OL</a:t>
            </a:r>
            <a:r>
              <a:rPr lang="en-GB" dirty="0"/>
              <a:t>/I</a:t>
            </a:r>
            <a:r>
              <a:rPr lang="en-GB" baseline="-25000" dirty="0"/>
              <a:t>IL</a:t>
            </a:r>
            <a:r>
              <a:rPr lang="en-GB" dirty="0"/>
              <a:t> = 400 </a:t>
            </a:r>
            <a:r>
              <a:rPr lang="en-GB" dirty="0" err="1"/>
              <a:t>μA</a:t>
            </a:r>
            <a:r>
              <a:rPr lang="en-GB" dirty="0"/>
              <a:t>/40 </a:t>
            </a:r>
            <a:r>
              <a:rPr lang="en-GB" dirty="0" err="1"/>
              <a:t>μA</a:t>
            </a:r>
            <a:r>
              <a:rPr lang="en-GB" dirty="0"/>
              <a:t> = 16 </a:t>
            </a:r>
            <a:r>
              <a:rPr lang="en-GB" dirty="0" err="1"/>
              <a:t>mA</a:t>
            </a:r>
            <a:r>
              <a:rPr lang="en-GB" dirty="0"/>
              <a:t>/1.6 </a:t>
            </a:r>
            <a:r>
              <a:rPr lang="en-GB" dirty="0" err="1"/>
              <a:t>mA</a:t>
            </a:r>
            <a:r>
              <a:rPr lang="en-GB" dirty="0"/>
              <a:t> = 10</a:t>
            </a:r>
          </a:p>
          <a:p>
            <a:pPr>
              <a:buFontTx/>
              <a:buChar char="•"/>
            </a:pPr>
            <a:endParaRPr lang="en-GB" dirty="0"/>
          </a:p>
          <a:p>
            <a:r>
              <a:rPr lang="en-GB" dirty="0"/>
              <a:t> </a:t>
            </a:r>
          </a:p>
        </p:txBody>
      </p:sp>
    </p:spTree>
    <p:extLst>
      <p:ext uri="{BB962C8B-B14F-4D97-AF65-F5344CB8AC3E}">
        <p14:creationId xmlns:p14="http://schemas.microsoft.com/office/powerpoint/2010/main" val="11552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EDF29F-6F5D-4DAD-86E6-FF8C4E6F2D16}" type="slidenum">
              <a:rPr lang="en-GB"/>
              <a:pPr/>
              <a:t>20</a:t>
            </a:fld>
            <a:endParaRPr lang="en-GB"/>
          </a:p>
        </p:txBody>
      </p:sp>
      <p:sp>
        <p:nvSpPr>
          <p:cNvPr id="416770" name="Rectangle 2"/>
          <p:cNvSpPr>
            <a:spLocks noGrp="1" noRot="1" noChangeAspect="1" noChangeArrowheads="1" noTextEdit="1"/>
          </p:cNvSpPr>
          <p:nvPr>
            <p:ph type="sldImg"/>
          </p:nvPr>
        </p:nvSpPr>
        <p:spPr>
          <a:ln/>
        </p:spPr>
      </p:sp>
      <p:sp>
        <p:nvSpPr>
          <p:cNvPr id="416771" name="Rectangle 3"/>
          <p:cNvSpPr>
            <a:spLocks noGrp="1" noChangeArrowheads="1"/>
          </p:cNvSpPr>
          <p:nvPr>
            <p:ph type="body" idx="1"/>
          </p:nvPr>
        </p:nvSpPr>
        <p:spPr/>
        <p:txBody>
          <a:bodyPr/>
          <a:lstStyle/>
          <a:p>
            <a:pPr>
              <a:buFontTx/>
              <a:buChar char="•"/>
            </a:pPr>
            <a:r>
              <a:rPr lang="en-GB"/>
              <a:t>Considering that</a:t>
            </a:r>
          </a:p>
          <a:p>
            <a:pPr>
              <a:buFontTx/>
              <a:buChar char="•"/>
            </a:pPr>
            <a:r>
              <a:rPr lang="en-GB"/>
              <a:t>The output current at logic high is I</a:t>
            </a:r>
            <a:r>
              <a:rPr lang="en-GB" baseline="-25000"/>
              <a:t>OH</a:t>
            </a:r>
            <a:r>
              <a:rPr lang="en-GB"/>
              <a:t> = 400 μA</a:t>
            </a:r>
          </a:p>
          <a:p>
            <a:pPr>
              <a:buFontTx/>
              <a:buChar char="•"/>
            </a:pPr>
            <a:r>
              <a:rPr lang="en-GB"/>
              <a:t>The input current at logic high is I</a:t>
            </a:r>
            <a:r>
              <a:rPr lang="en-GB" baseline="-25000"/>
              <a:t>IH</a:t>
            </a:r>
            <a:r>
              <a:rPr lang="en-GB"/>
              <a:t> = 40 μA </a:t>
            </a:r>
          </a:p>
          <a:p>
            <a:pPr>
              <a:buFontTx/>
              <a:buChar char="•"/>
            </a:pPr>
            <a:r>
              <a:rPr lang="en-GB"/>
              <a:t>A gate’s output can be connected to inputs of a maximum of 10 gates as 400 μA can be equally distributed amongst 10 gates that is 40 μA each. </a:t>
            </a:r>
          </a:p>
        </p:txBody>
      </p:sp>
    </p:spTree>
    <p:extLst>
      <p:ext uri="{BB962C8B-B14F-4D97-AF65-F5344CB8AC3E}">
        <p14:creationId xmlns:p14="http://schemas.microsoft.com/office/powerpoint/2010/main" val="2459353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7FDA0F-289E-46BB-B971-BEF5CF5F2574}" type="slidenum">
              <a:rPr lang="en-GB"/>
              <a:pPr/>
              <a:t>21</a:t>
            </a:fld>
            <a:endParaRPr lang="en-GB"/>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pPr>
              <a:buFontTx/>
              <a:buChar char="•"/>
            </a:pPr>
            <a:r>
              <a:rPr lang="en-GB"/>
              <a:t>Similarly considering that </a:t>
            </a:r>
          </a:p>
          <a:p>
            <a:pPr>
              <a:buFontTx/>
              <a:buChar char="•"/>
            </a:pPr>
            <a:r>
              <a:rPr lang="en-GB"/>
              <a:t>The output current at logic low is I</a:t>
            </a:r>
            <a:r>
              <a:rPr lang="en-GB" baseline="-25000"/>
              <a:t>OL</a:t>
            </a:r>
            <a:r>
              <a:rPr lang="en-GB"/>
              <a:t> = 16 mA</a:t>
            </a:r>
          </a:p>
          <a:p>
            <a:pPr>
              <a:buFontTx/>
              <a:buChar char="•"/>
            </a:pPr>
            <a:r>
              <a:rPr lang="en-GB"/>
              <a:t>The input current at logic low is I</a:t>
            </a:r>
            <a:r>
              <a:rPr lang="en-GB" baseline="-25000"/>
              <a:t>IL</a:t>
            </a:r>
            <a:r>
              <a:rPr lang="en-GB"/>
              <a:t> = 1.6 mA </a:t>
            </a:r>
          </a:p>
          <a:p>
            <a:pPr>
              <a:buFontTx/>
              <a:buChar char="•"/>
            </a:pPr>
            <a:r>
              <a:rPr lang="en-GB"/>
              <a:t>A gate’s output can be connected to inputs of a maximum of 10 gates as 1.6 mA from each of the 10 gates can be sunk by it, that is 16 mA </a:t>
            </a:r>
          </a:p>
          <a:p>
            <a:pPr>
              <a:buFontTx/>
              <a:buChar char="•"/>
            </a:pPr>
            <a:r>
              <a:rPr lang="en-GB"/>
              <a:t>Unit Loads = I</a:t>
            </a:r>
            <a:r>
              <a:rPr lang="en-GB" baseline="-25000"/>
              <a:t>OH</a:t>
            </a:r>
            <a:r>
              <a:rPr lang="en-GB"/>
              <a:t>/I</a:t>
            </a:r>
            <a:r>
              <a:rPr lang="en-GB" baseline="-25000"/>
              <a:t>IH</a:t>
            </a:r>
            <a:r>
              <a:rPr lang="en-GB"/>
              <a:t> = I</a:t>
            </a:r>
            <a:r>
              <a:rPr lang="en-GB" baseline="-25000"/>
              <a:t>OL</a:t>
            </a:r>
            <a:r>
              <a:rPr lang="en-GB"/>
              <a:t>/I</a:t>
            </a:r>
            <a:r>
              <a:rPr lang="en-GB" baseline="-25000"/>
              <a:t>IL</a:t>
            </a:r>
            <a:r>
              <a:rPr lang="en-GB"/>
              <a:t> = 400 μA/40 μA = 16 mA/1.6 mA = 10</a:t>
            </a:r>
          </a:p>
          <a:p>
            <a:endParaRPr lang="en-GB"/>
          </a:p>
          <a:p>
            <a:endParaRPr lang="en-GB"/>
          </a:p>
        </p:txBody>
      </p:sp>
    </p:spTree>
    <p:extLst>
      <p:ext uri="{BB962C8B-B14F-4D97-AF65-F5344CB8AC3E}">
        <p14:creationId xmlns:p14="http://schemas.microsoft.com/office/powerpoint/2010/main" val="280431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1626EF-44DE-4A75-8926-C9C4DF4378BE}" type="slidenum">
              <a:rPr lang="en-GB"/>
              <a:pPr/>
              <a:t>22</a:t>
            </a:fld>
            <a:endParaRPr lang="en-GB"/>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pPr>
              <a:buFontTx/>
              <a:buChar char="•"/>
            </a:pPr>
            <a:r>
              <a:rPr lang="en-GB"/>
              <a:t>CMOS loading is different from TTL loading as the type of transistors used in CMOS circuits presents a capacitive load to the driving gate. </a:t>
            </a:r>
          </a:p>
          <a:p>
            <a:pPr>
              <a:buFontTx/>
              <a:buChar char="•"/>
            </a:pPr>
            <a:r>
              <a:rPr lang="en-GB"/>
              <a:t>When the output of the driving gate is high the input capacitance of the load gate is charging and when the output of the driver gate is low the load gate is discharging.</a:t>
            </a:r>
          </a:p>
          <a:p>
            <a:pPr>
              <a:buFontTx/>
              <a:buChar char="•"/>
            </a:pPr>
            <a:r>
              <a:rPr lang="en-GB"/>
              <a:t>When more load gates are added the input capacitance increases as input capacitances are being connected in parallel. With the increase in the capacitance, charging and discharging time increases, reducing the maximum frequency at which the gate can operate. </a:t>
            </a:r>
          </a:p>
          <a:p>
            <a:pPr>
              <a:buFontTx/>
              <a:buChar char="•"/>
            </a:pPr>
            <a:r>
              <a:rPr lang="en-GB"/>
              <a:t>Therefore the fan-out of a CMOS gate depends upon the maximum frequency of operation. Fewer the load gates greater the maximum frequency of operation.</a:t>
            </a:r>
          </a:p>
        </p:txBody>
      </p:sp>
    </p:spTree>
    <p:extLst>
      <p:ext uri="{BB962C8B-B14F-4D97-AF65-F5344CB8AC3E}">
        <p14:creationId xmlns:p14="http://schemas.microsoft.com/office/powerpoint/2010/main" val="2861721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8314A0-1561-47AD-A99D-F00A704D393C}" type="slidenum">
              <a:rPr lang="en-GB"/>
              <a:pPr/>
              <a:t>25</a:t>
            </a:fld>
            <a:endParaRPr lang="en-GB"/>
          </a:p>
        </p:txBody>
      </p:sp>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p:txBody>
          <a:bodyPr/>
          <a:lstStyle/>
          <a:p>
            <a:pPr>
              <a:buFontTx/>
              <a:buChar char="•"/>
            </a:pPr>
            <a:r>
              <a:rPr lang="en-GB"/>
              <a:t>Variable: A variable is a symbol usually an uppercase letter used to represent a logical quantity. </a:t>
            </a:r>
          </a:p>
          <a:p>
            <a:r>
              <a:rPr lang="en-GB"/>
              <a:t>	A variable can have a 0 or 1 value.</a:t>
            </a:r>
          </a:p>
          <a:p>
            <a:pPr>
              <a:buFontTx/>
              <a:buChar char="•"/>
            </a:pPr>
            <a:r>
              <a:rPr lang="en-GB"/>
              <a:t>Complement: A complement is the inverse of a variable and is indicated by a bar over the variable. </a:t>
            </a:r>
          </a:p>
          <a:p>
            <a:r>
              <a:rPr lang="en-GB"/>
              <a:t>	Complement of variable X is X* </a:t>
            </a:r>
          </a:p>
          <a:p>
            <a:r>
              <a:rPr lang="en-GB"/>
              <a:t>	If X = 0 then X*= 1 and if X = 1 then X*= 0</a:t>
            </a:r>
          </a:p>
          <a:p>
            <a:pPr>
              <a:buFontTx/>
              <a:buChar char="•"/>
            </a:pPr>
            <a:r>
              <a:rPr lang="en-GB"/>
              <a:t>Literal: A Literal is a variable or the complement of a variable. X and X* are literals</a:t>
            </a:r>
          </a:p>
        </p:txBody>
      </p:sp>
    </p:spTree>
    <p:extLst>
      <p:ext uri="{BB962C8B-B14F-4D97-AF65-F5344CB8AC3E}">
        <p14:creationId xmlns:p14="http://schemas.microsoft.com/office/powerpoint/2010/main" val="2371831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B13E76-A9FF-4871-9EA1-EF29F3F011BB}" type="slidenum">
              <a:rPr lang="en-GB"/>
              <a:pPr/>
              <a:t>27</a:t>
            </a:fld>
            <a:endParaRPr lang="en-GB"/>
          </a:p>
        </p:txBody>
      </p:sp>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p:txBody>
          <a:bodyPr/>
          <a:lstStyle/>
          <a:p>
            <a:pPr>
              <a:buFontTx/>
              <a:buChar char="•"/>
            </a:pPr>
            <a:r>
              <a:rPr lang="en-GB"/>
              <a:t>Sum term is described as sum of literals</a:t>
            </a:r>
          </a:p>
        </p:txBody>
      </p:sp>
    </p:spTree>
    <p:extLst>
      <p:ext uri="{BB962C8B-B14F-4D97-AF65-F5344CB8AC3E}">
        <p14:creationId xmlns:p14="http://schemas.microsoft.com/office/powerpoint/2010/main" val="3810713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1AC31-DAF7-4C06-A91E-240A5E230C57}" type="slidenum">
              <a:rPr lang="en-GB"/>
              <a:pPr/>
              <a:t>28</a:t>
            </a:fld>
            <a:endParaRPr lang="en-GB"/>
          </a:p>
        </p:txBody>
      </p:sp>
      <p:sp>
        <p:nvSpPr>
          <p:cNvPr id="441346" name="Rectangle 2"/>
          <p:cNvSpPr>
            <a:spLocks noGrp="1" noRot="1" noChangeAspect="1" noChangeArrowheads="1" noTextEdit="1"/>
          </p:cNvSpPr>
          <p:nvPr>
            <p:ph type="sldImg"/>
          </p:nvPr>
        </p:nvSpPr>
        <p:spPr>
          <a:ln/>
        </p:spPr>
      </p:sp>
      <p:sp>
        <p:nvSpPr>
          <p:cNvPr id="441347" name="Rectangle 3"/>
          <p:cNvSpPr>
            <a:spLocks noGrp="1" noChangeArrowheads="1"/>
          </p:cNvSpPr>
          <p:nvPr>
            <p:ph type="body" idx="1"/>
          </p:nvPr>
        </p:nvSpPr>
        <p:spPr/>
        <p:txBody>
          <a:bodyPr/>
          <a:lstStyle/>
          <a:p>
            <a:pPr>
              <a:buFontTx/>
              <a:buChar char="•"/>
            </a:pPr>
            <a:r>
              <a:rPr lang="en-GB"/>
              <a:t>Product term is described as product of literals</a:t>
            </a:r>
          </a:p>
        </p:txBody>
      </p:sp>
    </p:spTree>
    <p:extLst>
      <p:ext uri="{BB962C8B-B14F-4D97-AF65-F5344CB8AC3E}">
        <p14:creationId xmlns:p14="http://schemas.microsoft.com/office/powerpoint/2010/main" val="759447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9A88F8-0C52-41A6-B519-82942541246B}" type="slidenum">
              <a:rPr lang="en-GB"/>
              <a:pPr/>
              <a:t>29</a:t>
            </a:fld>
            <a:endParaRPr lang="en-GB"/>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3973590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3C9493-C7D4-42EB-A9D5-0DD96A0F7ED0}" type="slidenum">
              <a:rPr lang="en-GB"/>
              <a:pPr/>
              <a:t>30</a:t>
            </a:fld>
            <a:endParaRPr lang="en-GB"/>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pPr>
              <a:buFontTx/>
              <a:buChar char="•"/>
            </a:pPr>
            <a:r>
              <a:rPr lang="en-US"/>
              <a:t>The basic laws of Boolean Algebra are the same as ordinary algebra and hold true for any number of variables</a:t>
            </a:r>
            <a:r>
              <a:rPr lang="en-GB"/>
              <a:t> </a:t>
            </a:r>
          </a:p>
          <a:p>
            <a:endParaRPr lang="en-GB"/>
          </a:p>
        </p:txBody>
      </p:sp>
    </p:spTree>
    <p:extLst>
      <p:ext uri="{BB962C8B-B14F-4D97-AF65-F5344CB8AC3E}">
        <p14:creationId xmlns:p14="http://schemas.microsoft.com/office/powerpoint/2010/main" val="2330140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B83B3F-8479-45D8-94B5-915AC3B3E618}" type="slidenum">
              <a:rPr lang="en-GB"/>
              <a:pPr/>
              <a:t>2</a:t>
            </a:fld>
            <a:endParaRPr lang="en-GB"/>
          </a:p>
        </p:txBody>
      </p:sp>
      <p:sp>
        <p:nvSpPr>
          <p:cNvPr id="421890" name="Rectangle 2"/>
          <p:cNvSpPr>
            <a:spLocks noGrp="1" noRot="1" noChangeAspect="1" noChangeArrowheads="1" noTextEdit="1"/>
          </p:cNvSpPr>
          <p:nvPr>
            <p:ph type="sldImg"/>
          </p:nvPr>
        </p:nvSpPr>
        <p:spPr>
          <a:ln/>
        </p:spPr>
      </p:sp>
      <p:sp>
        <p:nvSpPr>
          <p:cNvPr id="421891" name="Rectangle 3"/>
          <p:cNvSpPr>
            <a:spLocks noGrp="1" noChangeArrowheads="1"/>
          </p:cNvSpPr>
          <p:nvPr>
            <p:ph type="body" idx="1"/>
          </p:nvPr>
        </p:nvSpPr>
        <p:spPr/>
        <p:txBody>
          <a:bodyPr/>
          <a:lstStyle/>
          <a:p>
            <a:pPr>
              <a:buFontTx/>
              <a:buChar char="•"/>
            </a:pPr>
            <a:r>
              <a:rPr lang="en-GB"/>
              <a:t>CMOS: The most extensively used technology, characterized by low power consumption, switching speed which is slower but comparable to TTL. Has higher chip density than TTL. Due to high input impedance is easily damaged due to accumulated static charge</a:t>
            </a:r>
            <a:endParaRPr lang="en-US"/>
          </a:p>
          <a:p>
            <a:pPr>
              <a:buFontTx/>
              <a:buChar char="•"/>
            </a:pPr>
            <a:r>
              <a:rPr lang="en-US"/>
              <a:t>TTL: </a:t>
            </a:r>
            <a:r>
              <a:rPr lang="en-GB"/>
              <a:t>Extensively used technology, characterized by fast switching speed and high power consumption</a:t>
            </a:r>
          </a:p>
          <a:p>
            <a:pPr>
              <a:buFontTx/>
              <a:buChar char="•"/>
            </a:pPr>
            <a:r>
              <a:rPr lang="en-GB"/>
              <a:t>ECL: Used in specialized applications where switching speed is of prime importance, high speed transmission, memories and arithmetic units</a:t>
            </a:r>
          </a:p>
          <a:p>
            <a:pPr>
              <a:buFontTx/>
              <a:buChar char="•"/>
            </a:pPr>
            <a:r>
              <a:rPr lang="en-GB"/>
              <a:t>PMOS and NMOS: technologies are used in LSI requiring high chip density. Large memories and microprocessors are implemented using these technologies. These ICs have very low power consumption.</a:t>
            </a:r>
          </a:p>
          <a:p>
            <a:pPr>
              <a:buFontTx/>
              <a:buChar char="•"/>
            </a:pPr>
            <a:r>
              <a:rPr lang="en-GB"/>
              <a:t>E</a:t>
            </a:r>
            <a:r>
              <a:rPr lang="en-GB" baseline="30000"/>
              <a:t>2</a:t>
            </a:r>
            <a:r>
              <a:rPr lang="en-GB"/>
              <a:t>CMOS: a combination of CMOS and NMOS technologies used to implement Programmable Logic Devices.</a:t>
            </a:r>
          </a:p>
          <a:p>
            <a:endParaRPr lang="en-GB"/>
          </a:p>
        </p:txBody>
      </p:sp>
    </p:spTree>
    <p:extLst>
      <p:ext uri="{BB962C8B-B14F-4D97-AF65-F5344CB8AC3E}">
        <p14:creationId xmlns:p14="http://schemas.microsoft.com/office/powerpoint/2010/main" val="1873557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5D98C2-F7A9-4964-943C-6F8AFCFE7CD9}" type="slidenum">
              <a:rPr lang="en-GB"/>
              <a:pPr/>
              <a:t>31</a:t>
            </a:fld>
            <a:endParaRPr lang="en-GB"/>
          </a:p>
        </p:txBody>
      </p:sp>
      <p:sp>
        <p:nvSpPr>
          <p:cNvPr id="452610" name="Rectangle 2"/>
          <p:cNvSpPr>
            <a:spLocks noGrp="1" noRot="1" noChangeAspect="1" noChangeArrowheads="1" noTextEdit="1"/>
          </p:cNvSpPr>
          <p:nvPr>
            <p:ph type="sldImg"/>
          </p:nvPr>
        </p:nvSpPr>
        <p:spPr>
          <a:ln/>
        </p:spPr>
      </p:sp>
      <p:sp>
        <p:nvSpPr>
          <p:cNvPr id="452611" name="Rectangle 3"/>
          <p:cNvSpPr>
            <a:spLocks noGrp="1" noChangeArrowheads="1"/>
          </p:cNvSpPr>
          <p:nvPr>
            <p:ph type="body" idx="1"/>
          </p:nvPr>
        </p:nvSpPr>
        <p:spPr/>
        <p:txBody>
          <a:bodyPr/>
          <a:lstStyle/>
          <a:p>
            <a:pPr>
              <a:buFontTx/>
              <a:buChar char="•"/>
            </a:pPr>
            <a:r>
              <a:rPr lang="en-GB"/>
              <a:t>The sum term B OR C Ored with A is the same as sum term A OR B Ored with C </a:t>
            </a:r>
          </a:p>
        </p:txBody>
      </p:sp>
    </p:spTree>
    <p:extLst>
      <p:ext uri="{BB962C8B-B14F-4D97-AF65-F5344CB8AC3E}">
        <p14:creationId xmlns:p14="http://schemas.microsoft.com/office/powerpoint/2010/main" val="11911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3C0E59-1D2B-4E6C-8A16-1B7AA767E305}" type="slidenum">
              <a:rPr lang="en-GB"/>
              <a:pPr/>
              <a:t>32</a:t>
            </a:fld>
            <a:endParaRPr lang="en-GB"/>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pPr>
              <a:buFontTx/>
              <a:buChar char="•"/>
            </a:pPr>
            <a:r>
              <a:rPr lang="en-GB"/>
              <a:t>The product term BC Anded with A is the same as AB Anded with C</a:t>
            </a:r>
          </a:p>
        </p:txBody>
      </p:sp>
    </p:spTree>
    <p:extLst>
      <p:ext uri="{BB962C8B-B14F-4D97-AF65-F5344CB8AC3E}">
        <p14:creationId xmlns:p14="http://schemas.microsoft.com/office/powerpoint/2010/main" val="3035908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10352E-6012-44AC-B794-09D73E77324C}" type="slidenum">
              <a:rPr lang="en-GB"/>
              <a:pPr/>
              <a:t>34</a:t>
            </a:fld>
            <a:endParaRPr lang="en-GB"/>
          </a:p>
        </p:txBody>
      </p:sp>
      <p:sp>
        <p:nvSpPr>
          <p:cNvPr id="454658" name="Rectangle 2"/>
          <p:cNvSpPr>
            <a:spLocks noGrp="1" noRot="1" noChangeAspect="1" noChangeArrowheads="1" noTextEdit="1"/>
          </p:cNvSpPr>
          <p:nvPr>
            <p:ph type="sldImg"/>
          </p:nvPr>
        </p:nvSpPr>
        <p:spPr>
          <a:ln/>
        </p:spPr>
      </p:sp>
      <p:sp>
        <p:nvSpPr>
          <p:cNvPr id="454659" name="Rectangle 3"/>
          <p:cNvSpPr>
            <a:spLocks noGrp="1" noChangeArrowheads="1"/>
          </p:cNvSpPr>
          <p:nvPr>
            <p:ph type="body" idx="1"/>
          </p:nvPr>
        </p:nvSpPr>
        <p:spPr/>
        <p:txBody>
          <a:bodyPr/>
          <a:lstStyle/>
          <a:p>
            <a:pPr>
              <a:buFontTx/>
              <a:buChar char="•"/>
            </a:pPr>
            <a:r>
              <a:rPr lang="en-GB" dirty="0"/>
              <a:t>A+A*B = A(B+1)+A*B	using rule 2</a:t>
            </a:r>
          </a:p>
          <a:p>
            <a:r>
              <a:rPr lang="en-GB" dirty="0"/>
              <a:t>	=AB+A+A*B</a:t>
            </a:r>
          </a:p>
          <a:p>
            <a:r>
              <a:rPr lang="en-GB" dirty="0"/>
              <a:t>	=A+AB+A*B</a:t>
            </a:r>
          </a:p>
          <a:p>
            <a:r>
              <a:rPr lang="en-GB" dirty="0"/>
              <a:t>	= A+B</a:t>
            </a:r>
          </a:p>
          <a:p>
            <a:pPr>
              <a:buFontTx/>
              <a:buChar char="•"/>
            </a:pPr>
            <a:r>
              <a:rPr lang="en-GB" dirty="0"/>
              <a:t>(A+B)(A+C) = A+AC+AB+BC</a:t>
            </a:r>
          </a:p>
          <a:p>
            <a:r>
              <a:rPr lang="en-GB" dirty="0"/>
              <a:t>	=A+BC</a:t>
            </a:r>
          </a:p>
          <a:p>
            <a:endParaRPr lang="en-GB" dirty="0"/>
          </a:p>
        </p:txBody>
      </p:sp>
    </p:spTree>
    <p:extLst>
      <p:ext uri="{BB962C8B-B14F-4D97-AF65-F5344CB8AC3E}">
        <p14:creationId xmlns:p14="http://schemas.microsoft.com/office/powerpoint/2010/main" val="3710875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350F3D-59DD-4FD0-AB54-C99009449A42}" type="slidenum">
              <a:rPr lang="en-GB"/>
              <a:pPr/>
              <a:t>35</a:t>
            </a:fld>
            <a:endParaRPr lang="en-GB"/>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p:txBody>
          <a:bodyPr/>
          <a:lstStyle/>
          <a:p>
            <a:pPr>
              <a:buFontTx/>
              <a:buChar char="•"/>
            </a:pPr>
            <a:r>
              <a:rPr lang="en-GB"/>
              <a:t>Demorgan’s First Theorem states: The complement of a product of variables is equal to the sum of the complements of the variables.</a:t>
            </a:r>
          </a:p>
          <a:p>
            <a:pPr>
              <a:buFontTx/>
              <a:buChar char="•"/>
            </a:pPr>
            <a:r>
              <a:rPr lang="en-US"/>
              <a:t>Demorgan;s Second Theorem states: The complement of sum of variables is equal to the product of the complements of the variables</a:t>
            </a:r>
            <a:r>
              <a:rPr lang="en-GB"/>
              <a:t> </a:t>
            </a:r>
          </a:p>
        </p:txBody>
      </p:sp>
    </p:spTree>
    <p:extLst>
      <p:ext uri="{BB962C8B-B14F-4D97-AF65-F5344CB8AC3E}">
        <p14:creationId xmlns:p14="http://schemas.microsoft.com/office/powerpoint/2010/main" val="3898196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1CD4D4-CC81-42ED-84C3-8955C7726878}" type="slidenum">
              <a:rPr lang="en-GB"/>
              <a:pPr/>
              <a:t>36</a:t>
            </a:fld>
            <a:endParaRPr lang="en-GB"/>
          </a:p>
        </p:txBody>
      </p:sp>
      <p:sp>
        <p:nvSpPr>
          <p:cNvPr id="412674" name="Rectangle 2"/>
          <p:cNvSpPr>
            <a:spLocks noGrp="1" noRot="1" noChangeAspect="1" noChangeArrowheads="1" noTextEdit="1"/>
          </p:cNvSpPr>
          <p:nvPr>
            <p:ph type="sldImg"/>
          </p:nvPr>
        </p:nvSpPr>
        <p:spPr>
          <a:ln/>
        </p:spPr>
      </p:sp>
      <p:sp>
        <p:nvSpPr>
          <p:cNvPr id="412675" name="Rectangle 3"/>
          <p:cNvSpPr>
            <a:spLocks noGrp="1" noChangeArrowheads="1"/>
          </p:cNvSpPr>
          <p:nvPr>
            <p:ph type="body" idx="1"/>
          </p:nvPr>
        </p:nvSpPr>
        <p:spPr/>
        <p:txBody>
          <a:bodyPr/>
          <a:lstStyle/>
          <a:p>
            <a:pPr>
              <a:buFontTx/>
              <a:buChar char="•"/>
            </a:pPr>
            <a:r>
              <a:rPr lang="en-GB"/>
              <a:t>Demorgan’s Theorems can be applied to expressions having any number of variables</a:t>
            </a:r>
          </a:p>
          <a:p>
            <a:pPr>
              <a:buFontTx/>
              <a:buChar char="•"/>
            </a:pPr>
            <a:r>
              <a:rPr lang="en-GB"/>
              <a:t>Demorgan’s Theorem can be applied to a combination of other variables</a:t>
            </a:r>
          </a:p>
        </p:txBody>
      </p:sp>
    </p:spTree>
    <p:extLst>
      <p:ext uri="{BB962C8B-B14F-4D97-AF65-F5344CB8AC3E}">
        <p14:creationId xmlns:p14="http://schemas.microsoft.com/office/powerpoint/2010/main" val="1898486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F0FC64-9244-4E3D-A643-8E80992F1939}" type="slidenum">
              <a:rPr lang="en-GB"/>
              <a:pPr/>
              <a:t>37</a:t>
            </a:fld>
            <a:endParaRPr lang="en-GB"/>
          </a:p>
        </p:txBody>
      </p:sp>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pPr>
              <a:buFontTx/>
              <a:buChar char="•"/>
            </a:pPr>
            <a:r>
              <a:rPr lang="en-GB"/>
              <a:t>Boolean algebra provides a concise way to represent the operation of a logic circuit.</a:t>
            </a:r>
          </a:p>
          <a:p>
            <a:pPr>
              <a:buFontTx/>
              <a:buChar char="•"/>
            </a:pPr>
            <a:r>
              <a:rPr lang="en-GB"/>
              <a:t>The complete function of the logic circuit can be determined by evaluating the Boolean expression using different input combinations.</a:t>
            </a:r>
          </a:p>
          <a:p>
            <a:endParaRPr lang="en-GB"/>
          </a:p>
        </p:txBody>
      </p:sp>
    </p:spTree>
    <p:extLst>
      <p:ext uri="{BB962C8B-B14F-4D97-AF65-F5344CB8AC3E}">
        <p14:creationId xmlns:p14="http://schemas.microsoft.com/office/powerpoint/2010/main" val="39713472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DC12F6-E1D0-4510-A4E7-B36D100545DD}" type="slidenum">
              <a:rPr lang="en-GB"/>
              <a:pPr/>
              <a:t>38</a:t>
            </a:fld>
            <a:endParaRPr lang="en-GB"/>
          </a:p>
        </p:txBody>
      </p:sp>
      <p:sp>
        <p:nvSpPr>
          <p:cNvPr id="443394" name="Rectangle 2"/>
          <p:cNvSpPr>
            <a:spLocks noGrp="1" noRot="1" noChangeAspect="1" noChangeArrowheads="1" noTextEdit="1"/>
          </p:cNvSpPr>
          <p:nvPr>
            <p:ph type="sldImg"/>
          </p:nvPr>
        </p:nvSpPr>
        <p:spPr>
          <a:ln/>
        </p:spPr>
      </p:sp>
      <p:sp>
        <p:nvSpPr>
          <p:cNvPr id="443395"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3877393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C3025A-BF6C-414B-8857-46D787B3E8B1}" type="slidenum">
              <a:rPr lang="en-GB"/>
              <a:pPr/>
              <a:t>40</a:t>
            </a:fld>
            <a:endParaRPr lang="en-GB"/>
          </a:p>
        </p:txBody>
      </p:sp>
      <p:sp>
        <p:nvSpPr>
          <p:cNvPr id="447490" name="Rectangle 2"/>
          <p:cNvSpPr>
            <a:spLocks noGrp="1" noRot="1" noChangeAspect="1" noChangeArrowheads="1" noTextEdit="1"/>
          </p:cNvSpPr>
          <p:nvPr>
            <p:ph type="sldImg"/>
          </p:nvPr>
        </p:nvSpPr>
        <p:spPr>
          <a:ln/>
        </p:spPr>
      </p:sp>
      <p:sp>
        <p:nvSpPr>
          <p:cNvPr id="447491" name="Rectangle 3"/>
          <p:cNvSpPr>
            <a:spLocks noGrp="1" noChangeArrowheads="1"/>
          </p:cNvSpPr>
          <p:nvPr>
            <p:ph type="body" idx="1"/>
          </p:nvPr>
        </p:nvSpPr>
        <p:spPr/>
        <p:txBody>
          <a:bodyPr/>
          <a:lstStyle/>
          <a:p>
            <a:pPr>
              <a:buFontTx/>
              <a:buChar char="•"/>
            </a:pPr>
            <a:r>
              <a:rPr lang="en-GB"/>
              <a:t>Many times a Boolean expression has to be simplified using laws, rules and theorems of Boolean Algebra.</a:t>
            </a:r>
          </a:p>
          <a:p>
            <a:pPr>
              <a:buFontTx/>
              <a:buChar char="•"/>
            </a:pPr>
            <a:r>
              <a:rPr lang="en-GB"/>
              <a:t>The simplified expression results in fewer variables and a simpler circuit.</a:t>
            </a:r>
          </a:p>
          <a:p>
            <a:endParaRPr lang="en-GB"/>
          </a:p>
        </p:txBody>
      </p:sp>
    </p:spTree>
    <p:extLst>
      <p:ext uri="{BB962C8B-B14F-4D97-AF65-F5344CB8AC3E}">
        <p14:creationId xmlns:p14="http://schemas.microsoft.com/office/powerpoint/2010/main" val="7685395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F04AF-6ED7-432A-BF7D-35DE1469F0B2}" type="slidenum">
              <a:rPr lang="en-GB"/>
              <a:pPr/>
              <a:t>41</a:t>
            </a:fld>
            <a:endParaRPr lang="en-GB"/>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905348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BCB7EB-69C7-4E8D-9DD6-2696C516BC76}" type="slidenum">
              <a:rPr lang="en-GB"/>
              <a:pPr/>
              <a:t>43</a:t>
            </a:fld>
            <a:endParaRPr lang="en-GB"/>
          </a:p>
        </p:txBody>
      </p:sp>
      <p:sp>
        <p:nvSpPr>
          <p:cNvPr id="449538" name="Rectangle 2"/>
          <p:cNvSpPr>
            <a:spLocks noGrp="1" noRot="1" noChangeAspect="1" noChangeArrowheads="1" noTextEdit="1"/>
          </p:cNvSpPr>
          <p:nvPr>
            <p:ph type="sldImg"/>
          </p:nvPr>
        </p:nvSpPr>
        <p:spPr>
          <a:ln/>
        </p:spPr>
      </p:sp>
      <p:sp>
        <p:nvSpPr>
          <p:cNvPr id="449539" name="Rectangle 3"/>
          <p:cNvSpPr>
            <a:spLocks noGrp="1" noChangeArrowheads="1"/>
          </p:cNvSpPr>
          <p:nvPr>
            <p:ph type="body" idx="1"/>
          </p:nvPr>
        </p:nvSpPr>
        <p:spPr/>
        <p:txBody>
          <a:bodyPr/>
          <a:lstStyle/>
          <a:p>
            <a:pPr>
              <a:buFontTx/>
              <a:buChar char="•"/>
            </a:pPr>
            <a:r>
              <a:rPr lang="en-US" dirty="0"/>
              <a:t>Sum-of-Product (SOP) form: When two or more product terms are summed by Boolean addition, the result is a Sum-of-Product or SOP expression</a:t>
            </a:r>
            <a:r>
              <a:rPr lang="en-GB" dirty="0"/>
              <a:t> </a:t>
            </a:r>
          </a:p>
          <a:p>
            <a:pPr>
              <a:buFontTx/>
              <a:buChar char="•"/>
            </a:pPr>
            <a:r>
              <a:rPr lang="en-US" dirty="0"/>
              <a:t>Product-of-Sum (POS) form: When two or more sum terms are multiplied by Boolean multiplication, the result is a Product-of-Sum or POS expression</a:t>
            </a:r>
            <a:r>
              <a:rPr lang="en-GB" dirty="0"/>
              <a:t> </a:t>
            </a:r>
          </a:p>
          <a:p>
            <a:pPr>
              <a:buFontTx/>
              <a:buChar char="•"/>
            </a:pPr>
            <a:r>
              <a:rPr lang="en-GB" dirty="0"/>
              <a:t>The Domain of an SOP and POS expression is the set of variables contained in the expression, both complemented and un-complemented. </a:t>
            </a:r>
          </a:p>
          <a:p>
            <a:pPr>
              <a:buFontTx/>
              <a:buChar char="•"/>
            </a:pPr>
            <a:r>
              <a:rPr lang="en-GB" dirty="0"/>
              <a:t>A SOP and POS expression can have a single variable term such as A</a:t>
            </a:r>
          </a:p>
          <a:p>
            <a:pPr>
              <a:buFontTx/>
              <a:buChar char="•"/>
            </a:pPr>
            <a:r>
              <a:rPr lang="en-GB" dirty="0"/>
              <a:t>A SOP and POS expression can not have a term of more than one variable having an over bar extending over the entire term.</a:t>
            </a:r>
          </a:p>
          <a:p>
            <a:endParaRPr lang="en-GB" dirty="0"/>
          </a:p>
        </p:txBody>
      </p:sp>
    </p:spTree>
    <p:extLst>
      <p:ext uri="{BB962C8B-B14F-4D97-AF65-F5344CB8AC3E}">
        <p14:creationId xmlns:p14="http://schemas.microsoft.com/office/powerpoint/2010/main" val="1212730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E02E5D-D0A6-4027-8400-AC7DB0E39F0A}" type="slidenum">
              <a:rPr lang="en-GB"/>
              <a:pPr/>
              <a:t>5</a:t>
            </a:fld>
            <a:endParaRPr lang="en-GB"/>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pPr>
              <a:buFontTx/>
              <a:buChar char="•"/>
            </a:pPr>
            <a:r>
              <a:rPr lang="en-GB" dirty="0"/>
              <a:t>At the input of any TTL logic gate a logic high signal ‘1’ or a logic low signal ‘0’ is applied.</a:t>
            </a:r>
          </a:p>
          <a:p>
            <a:pPr>
              <a:buFontTx/>
              <a:buChar char="•"/>
            </a:pPr>
            <a:r>
              <a:rPr lang="en-GB" dirty="0"/>
              <a:t>The V</a:t>
            </a:r>
            <a:r>
              <a:rPr lang="en-GB" baseline="-25000" dirty="0"/>
              <a:t>IH </a:t>
            </a:r>
            <a:r>
              <a:rPr lang="en-GB" dirty="0"/>
              <a:t>is the input voltage range of Logic high signal with a range of 2 to 5 volts</a:t>
            </a:r>
          </a:p>
          <a:p>
            <a:pPr>
              <a:buFontTx/>
              <a:buChar char="•"/>
            </a:pPr>
            <a:r>
              <a:rPr lang="en-GB" dirty="0"/>
              <a:t>V</a:t>
            </a:r>
            <a:r>
              <a:rPr lang="en-GB" baseline="-25000" dirty="0"/>
              <a:t>IH(min)</a:t>
            </a:r>
            <a:r>
              <a:rPr lang="en-GB" dirty="0"/>
              <a:t> is the minimum acceptable input range for a logic high signal</a:t>
            </a:r>
          </a:p>
          <a:p>
            <a:pPr>
              <a:buFontTx/>
              <a:buChar char="•"/>
            </a:pPr>
            <a:r>
              <a:rPr lang="en-GB" dirty="0"/>
              <a:t>The V</a:t>
            </a:r>
            <a:r>
              <a:rPr lang="en-GB" baseline="-25000" dirty="0"/>
              <a:t>IL </a:t>
            </a:r>
            <a:r>
              <a:rPr lang="en-GB" dirty="0"/>
              <a:t>is the input voltage range of Logic low signal with a range of 0 to 0.8 volts</a:t>
            </a:r>
          </a:p>
          <a:p>
            <a:pPr>
              <a:buFontTx/>
              <a:buChar char="•"/>
            </a:pPr>
            <a:r>
              <a:rPr lang="en-GB" dirty="0"/>
              <a:t>V</a:t>
            </a:r>
            <a:r>
              <a:rPr lang="en-GB" baseline="-25000" dirty="0"/>
              <a:t>IL(max)</a:t>
            </a:r>
            <a:r>
              <a:rPr lang="en-GB" dirty="0"/>
              <a:t> is the maximum acceptable input range for a logic low signal</a:t>
            </a:r>
          </a:p>
          <a:p>
            <a:pPr>
              <a:buFontTx/>
              <a:buChar char="•"/>
            </a:pPr>
            <a:r>
              <a:rPr lang="en-GB" dirty="0"/>
              <a:t>Similarly the output of any TTL logic gate can be at logic high ‘1’ or logic low ‘0’</a:t>
            </a:r>
          </a:p>
          <a:p>
            <a:pPr>
              <a:buFontTx/>
              <a:buChar char="•"/>
            </a:pPr>
            <a:r>
              <a:rPr lang="en-GB" dirty="0"/>
              <a:t>The V</a:t>
            </a:r>
            <a:r>
              <a:rPr lang="en-GB" baseline="-25000" dirty="0"/>
              <a:t>OH </a:t>
            </a:r>
            <a:r>
              <a:rPr lang="en-GB" dirty="0"/>
              <a:t>is the output voltage range of Logic high signal with a range of 2.4 to 5 volts</a:t>
            </a:r>
          </a:p>
          <a:p>
            <a:pPr>
              <a:buFontTx/>
              <a:buChar char="•"/>
            </a:pPr>
            <a:r>
              <a:rPr lang="en-GB" dirty="0"/>
              <a:t>V</a:t>
            </a:r>
            <a:r>
              <a:rPr lang="en-GB" baseline="-25000" dirty="0"/>
              <a:t>OH(min)</a:t>
            </a:r>
            <a:r>
              <a:rPr lang="en-GB" dirty="0"/>
              <a:t> is the minimum acceptable output range for a logic high signal</a:t>
            </a:r>
          </a:p>
          <a:p>
            <a:pPr>
              <a:buFontTx/>
              <a:buChar char="•"/>
            </a:pPr>
            <a:r>
              <a:rPr lang="en-GB" dirty="0"/>
              <a:t>The V</a:t>
            </a:r>
            <a:r>
              <a:rPr lang="en-GB" baseline="-25000" dirty="0"/>
              <a:t>OL </a:t>
            </a:r>
            <a:r>
              <a:rPr lang="en-GB" dirty="0"/>
              <a:t>is the output voltage range of Logic low signal with a range of 0 to 0.4 volts</a:t>
            </a:r>
          </a:p>
          <a:p>
            <a:pPr>
              <a:buFontTx/>
              <a:buChar char="•"/>
            </a:pPr>
            <a:r>
              <a:rPr lang="en-GB" dirty="0"/>
              <a:t>V</a:t>
            </a:r>
            <a:r>
              <a:rPr lang="en-GB" baseline="-25000" dirty="0"/>
              <a:t>OL(max)</a:t>
            </a:r>
            <a:r>
              <a:rPr lang="en-GB" dirty="0"/>
              <a:t> is the maximum acceptable output range for a logic low signal</a:t>
            </a:r>
          </a:p>
          <a:p>
            <a:pPr>
              <a:buFontTx/>
              <a:buChar char="•"/>
            </a:pPr>
            <a:r>
              <a:rPr lang="en-GB" dirty="0"/>
              <a:t>Consider that the output of an And gate is connected to the input of an OR gate</a:t>
            </a:r>
          </a:p>
          <a:p>
            <a:pPr>
              <a:buFontTx/>
              <a:buChar char="•"/>
            </a:pPr>
            <a:r>
              <a:rPr lang="en-GB" dirty="0"/>
              <a:t>What are the voltage ranges for the two gates?</a:t>
            </a:r>
          </a:p>
          <a:p>
            <a:pPr>
              <a:buFontTx/>
              <a:buChar char="•"/>
            </a:pPr>
            <a:endParaRPr lang="en-GB" dirty="0"/>
          </a:p>
        </p:txBody>
      </p:sp>
    </p:spTree>
    <p:extLst>
      <p:ext uri="{BB962C8B-B14F-4D97-AF65-F5344CB8AC3E}">
        <p14:creationId xmlns:p14="http://schemas.microsoft.com/office/powerpoint/2010/main" val="1039189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5F1F86-9295-43BE-ABE0-BBC635827629}" type="slidenum">
              <a:rPr lang="en-GB"/>
              <a:pPr/>
              <a:t>44</a:t>
            </a:fld>
            <a:endParaRPr lang="en-GB"/>
          </a:p>
        </p:txBody>
      </p:sp>
      <p:sp>
        <p:nvSpPr>
          <p:cNvPr id="421890" name="Rectangle 2"/>
          <p:cNvSpPr>
            <a:spLocks noGrp="1" noRot="1" noChangeAspect="1" noChangeArrowheads="1" noTextEdit="1"/>
          </p:cNvSpPr>
          <p:nvPr>
            <p:ph type="sldImg"/>
          </p:nvPr>
        </p:nvSpPr>
        <p:spPr>
          <a:ln/>
        </p:spPr>
      </p:sp>
      <p:sp>
        <p:nvSpPr>
          <p:cNvPr id="421891"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3028067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B06CB3-056D-4653-AED1-F6B8534345B8}" type="slidenum">
              <a:rPr lang="en-GB"/>
              <a:pPr/>
              <a:t>47</a:t>
            </a:fld>
            <a:endParaRPr lang="en-GB"/>
          </a:p>
        </p:txBody>
      </p:sp>
      <p:sp>
        <p:nvSpPr>
          <p:cNvPr id="425986" name="Rectangle 2"/>
          <p:cNvSpPr>
            <a:spLocks noGrp="1" noRot="1" noChangeAspect="1" noChangeArrowheads="1" noTextEdit="1"/>
          </p:cNvSpPr>
          <p:nvPr>
            <p:ph type="sldImg"/>
          </p:nvPr>
        </p:nvSpPr>
        <p:spPr>
          <a:ln/>
        </p:spPr>
      </p:sp>
      <p:sp>
        <p:nvSpPr>
          <p:cNvPr id="425987" name="Rectangle 3"/>
          <p:cNvSpPr>
            <a:spLocks noGrp="1" noChangeArrowheads="1"/>
          </p:cNvSpPr>
          <p:nvPr>
            <p:ph type="body" idx="1"/>
          </p:nvPr>
        </p:nvSpPr>
        <p:spPr/>
        <p:txBody>
          <a:bodyPr/>
          <a:lstStyle/>
          <a:p>
            <a:pPr>
              <a:buFontTx/>
              <a:buChar char="•"/>
            </a:pPr>
            <a:r>
              <a:rPr lang="en-GB"/>
              <a:t>Any logical expression can be converted into SOP form by applying techniques of Boolean Algebra</a:t>
            </a:r>
          </a:p>
        </p:txBody>
      </p:sp>
    </p:spTree>
    <p:extLst>
      <p:ext uri="{BB962C8B-B14F-4D97-AF65-F5344CB8AC3E}">
        <p14:creationId xmlns:p14="http://schemas.microsoft.com/office/powerpoint/2010/main" val="3876402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4B4133-63F5-46D8-A82C-C33244F97B61}" type="slidenum">
              <a:rPr lang="en-GB"/>
              <a:pPr/>
              <a:t>6</a:t>
            </a:fld>
            <a:endParaRPr lang="en-GB"/>
          </a:p>
        </p:txBody>
      </p:sp>
      <p:sp>
        <p:nvSpPr>
          <p:cNvPr id="408578" name="Rectangle 2"/>
          <p:cNvSpPr>
            <a:spLocks noGrp="1" noRot="1" noChangeAspect="1" noChangeArrowheads="1" noTextEdit="1"/>
          </p:cNvSpPr>
          <p:nvPr>
            <p:ph type="sldImg"/>
          </p:nvPr>
        </p:nvSpPr>
        <p:spPr>
          <a:ln/>
        </p:spPr>
      </p:sp>
      <p:sp>
        <p:nvSpPr>
          <p:cNvPr id="408579" name="Rectangle 3"/>
          <p:cNvSpPr>
            <a:spLocks noGrp="1" noChangeArrowheads="1"/>
          </p:cNvSpPr>
          <p:nvPr>
            <p:ph type="body" idx="1"/>
          </p:nvPr>
        </p:nvSpPr>
        <p:spPr/>
        <p:txBody>
          <a:bodyPr/>
          <a:lstStyle/>
          <a:p>
            <a:pPr>
              <a:buFontTx/>
              <a:buChar char="•"/>
            </a:pPr>
            <a:r>
              <a:rPr lang="en-GB" dirty="0"/>
              <a:t>At the input of any CMOS 5 volt series logic gate a logic high signal ‘1’ or a logic low signal ‘0’ is applied.</a:t>
            </a:r>
          </a:p>
          <a:p>
            <a:pPr>
              <a:buFontTx/>
              <a:buChar char="•"/>
            </a:pPr>
            <a:r>
              <a:rPr lang="en-GB" dirty="0"/>
              <a:t>The V</a:t>
            </a:r>
            <a:r>
              <a:rPr lang="en-GB" baseline="-25000" dirty="0"/>
              <a:t>IH </a:t>
            </a:r>
            <a:r>
              <a:rPr lang="en-GB" dirty="0"/>
              <a:t>is the input voltage range of Logic high signal with a range of 3.5 to 5 volts</a:t>
            </a:r>
          </a:p>
          <a:p>
            <a:pPr>
              <a:buFontTx/>
              <a:buChar char="•"/>
            </a:pPr>
            <a:r>
              <a:rPr lang="en-GB" dirty="0"/>
              <a:t>V</a:t>
            </a:r>
            <a:r>
              <a:rPr lang="en-GB" baseline="-25000" dirty="0"/>
              <a:t>IH(min)</a:t>
            </a:r>
            <a:r>
              <a:rPr lang="en-GB" dirty="0"/>
              <a:t> is the minimum acceptable input range for a logic high signal which is 3.5 volts</a:t>
            </a:r>
          </a:p>
          <a:p>
            <a:pPr>
              <a:buFontTx/>
              <a:buChar char="•"/>
            </a:pPr>
            <a:r>
              <a:rPr lang="en-GB" dirty="0"/>
              <a:t>The V</a:t>
            </a:r>
            <a:r>
              <a:rPr lang="en-GB" baseline="-25000" dirty="0"/>
              <a:t>IL </a:t>
            </a:r>
            <a:r>
              <a:rPr lang="en-GB" dirty="0"/>
              <a:t>is the input voltage range of Logic low signal with a range of 0 to 1.5 volts</a:t>
            </a:r>
          </a:p>
          <a:p>
            <a:pPr>
              <a:buFontTx/>
              <a:buChar char="•"/>
            </a:pPr>
            <a:r>
              <a:rPr lang="en-GB" dirty="0"/>
              <a:t>V</a:t>
            </a:r>
            <a:r>
              <a:rPr lang="en-GB" baseline="-25000" dirty="0"/>
              <a:t>IL(max)</a:t>
            </a:r>
            <a:r>
              <a:rPr lang="en-GB" dirty="0"/>
              <a:t> is the maximum acceptable input range for a logic low signal which is 1.5 volts</a:t>
            </a:r>
          </a:p>
          <a:p>
            <a:pPr>
              <a:buFontTx/>
              <a:buChar char="•"/>
            </a:pPr>
            <a:r>
              <a:rPr lang="en-GB" dirty="0"/>
              <a:t>Similarly the output of any CMOS 5 volt series logic gate can be at logic high ‘1’ or logic low ‘0’</a:t>
            </a:r>
          </a:p>
          <a:p>
            <a:pPr>
              <a:buFontTx/>
              <a:buChar char="•"/>
            </a:pPr>
            <a:r>
              <a:rPr lang="en-GB" dirty="0"/>
              <a:t>The V</a:t>
            </a:r>
            <a:r>
              <a:rPr lang="en-GB" baseline="-25000" dirty="0"/>
              <a:t>OH </a:t>
            </a:r>
            <a:r>
              <a:rPr lang="en-GB" dirty="0"/>
              <a:t>is the output voltage range of Logic high signal with a range of 4.4 to 5 volts</a:t>
            </a:r>
          </a:p>
          <a:p>
            <a:pPr>
              <a:buFontTx/>
              <a:buChar char="•"/>
            </a:pPr>
            <a:r>
              <a:rPr lang="en-GB" dirty="0"/>
              <a:t>V</a:t>
            </a:r>
            <a:r>
              <a:rPr lang="en-GB" baseline="-25000" dirty="0"/>
              <a:t>OH(min)</a:t>
            </a:r>
            <a:r>
              <a:rPr lang="en-GB" dirty="0"/>
              <a:t> is the minimum acceptable output range for a logic high signal which is 4.4 volts</a:t>
            </a:r>
          </a:p>
          <a:p>
            <a:pPr>
              <a:buFontTx/>
              <a:buChar char="•"/>
            </a:pPr>
            <a:r>
              <a:rPr lang="en-GB" dirty="0"/>
              <a:t>The V</a:t>
            </a:r>
            <a:r>
              <a:rPr lang="en-GB" baseline="-25000" dirty="0"/>
              <a:t>OL </a:t>
            </a:r>
            <a:r>
              <a:rPr lang="en-GB" dirty="0"/>
              <a:t>is the output voltage range of Logic low signal with a range of 0 to 0.33 volts</a:t>
            </a:r>
          </a:p>
          <a:p>
            <a:pPr>
              <a:buFontTx/>
              <a:buChar char="•"/>
            </a:pPr>
            <a:r>
              <a:rPr lang="en-GB" dirty="0"/>
              <a:t>V</a:t>
            </a:r>
            <a:r>
              <a:rPr lang="en-GB" baseline="-25000" dirty="0"/>
              <a:t>OL(max)</a:t>
            </a:r>
            <a:r>
              <a:rPr lang="en-GB" dirty="0"/>
              <a:t> is the maximum acceptable output range for a logic low signal which is 0.33 volts</a:t>
            </a:r>
          </a:p>
          <a:p>
            <a:pPr>
              <a:buFontTx/>
              <a:buChar char="•"/>
            </a:pPr>
            <a:endParaRPr lang="en-GB" dirty="0"/>
          </a:p>
          <a:p>
            <a:pPr>
              <a:buFontTx/>
              <a:buChar char="•"/>
            </a:pPr>
            <a:endParaRPr lang="en-GB" dirty="0"/>
          </a:p>
          <a:p>
            <a:pPr>
              <a:buFontTx/>
              <a:buChar char="•"/>
            </a:pPr>
            <a:r>
              <a:rPr lang="en-GB" dirty="0"/>
              <a:t>At the input of any CMOS 3.3 volt series logic gate a logic high signal ‘1’ or a logic low signal ‘0’ is applied.</a:t>
            </a:r>
          </a:p>
          <a:p>
            <a:pPr>
              <a:buFontTx/>
              <a:buChar char="•"/>
            </a:pPr>
            <a:r>
              <a:rPr lang="en-GB" dirty="0"/>
              <a:t>The V</a:t>
            </a:r>
            <a:r>
              <a:rPr lang="en-GB" baseline="-25000" dirty="0"/>
              <a:t>IH </a:t>
            </a:r>
            <a:r>
              <a:rPr lang="en-GB" dirty="0"/>
              <a:t>is the input voltage range of Logic high signal with a range of 2 to 3.3 volts</a:t>
            </a:r>
          </a:p>
          <a:p>
            <a:pPr>
              <a:buFontTx/>
              <a:buChar char="•"/>
            </a:pPr>
            <a:r>
              <a:rPr lang="en-GB" dirty="0"/>
              <a:t>V</a:t>
            </a:r>
            <a:r>
              <a:rPr lang="en-GB" baseline="-25000" dirty="0"/>
              <a:t>IH(min)</a:t>
            </a:r>
            <a:r>
              <a:rPr lang="en-GB" dirty="0"/>
              <a:t> is the minimum acceptable input range for a logic high signal which is 2 volts</a:t>
            </a:r>
          </a:p>
          <a:p>
            <a:pPr>
              <a:buFontTx/>
              <a:buChar char="•"/>
            </a:pPr>
            <a:r>
              <a:rPr lang="en-GB" dirty="0"/>
              <a:t>The V</a:t>
            </a:r>
            <a:r>
              <a:rPr lang="en-GB" baseline="-25000" dirty="0"/>
              <a:t>IL </a:t>
            </a:r>
            <a:r>
              <a:rPr lang="en-GB" dirty="0"/>
              <a:t>is the input voltage range of Logic low signal with a range of 0 to 0.8 volts</a:t>
            </a:r>
          </a:p>
          <a:p>
            <a:pPr>
              <a:buFontTx/>
              <a:buChar char="•"/>
            </a:pPr>
            <a:r>
              <a:rPr lang="en-GB" dirty="0"/>
              <a:t>V</a:t>
            </a:r>
            <a:r>
              <a:rPr lang="en-GB" baseline="-25000" dirty="0"/>
              <a:t>IL(max)</a:t>
            </a:r>
            <a:r>
              <a:rPr lang="en-GB" dirty="0"/>
              <a:t> is the maximum acceptable input range for a logic low signal which is 0.8 volts</a:t>
            </a:r>
          </a:p>
          <a:p>
            <a:pPr>
              <a:buFontTx/>
              <a:buChar char="•"/>
            </a:pPr>
            <a:r>
              <a:rPr lang="en-GB" dirty="0"/>
              <a:t>Similarly the output of any CMOS 3.3 volt series logic gate can be at logic high ‘1’ or logic low ‘0’</a:t>
            </a:r>
          </a:p>
          <a:p>
            <a:pPr>
              <a:buFontTx/>
              <a:buChar char="•"/>
            </a:pPr>
            <a:r>
              <a:rPr lang="en-GB" dirty="0"/>
              <a:t>The V</a:t>
            </a:r>
            <a:r>
              <a:rPr lang="en-GB" baseline="-25000" dirty="0"/>
              <a:t>OH </a:t>
            </a:r>
            <a:r>
              <a:rPr lang="en-GB" dirty="0"/>
              <a:t>is the output voltage range of Logic high signal with a range of 2.4 to 3.3 volts</a:t>
            </a:r>
          </a:p>
          <a:p>
            <a:pPr>
              <a:buFontTx/>
              <a:buChar char="•"/>
            </a:pPr>
            <a:r>
              <a:rPr lang="en-GB" dirty="0"/>
              <a:t>V</a:t>
            </a:r>
            <a:r>
              <a:rPr lang="en-GB" baseline="-25000" dirty="0"/>
              <a:t>OH(min)</a:t>
            </a:r>
            <a:r>
              <a:rPr lang="en-GB" dirty="0"/>
              <a:t> is the minimum acceptable output range for a logic high signal which is 2,4 volts</a:t>
            </a:r>
          </a:p>
          <a:p>
            <a:pPr>
              <a:buFontTx/>
              <a:buChar char="•"/>
            </a:pPr>
            <a:r>
              <a:rPr lang="en-GB" dirty="0"/>
              <a:t>The V</a:t>
            </a:r>
            <a:r>
              <a:rPr lang="en-GB" baseline="-25000" dirty="0"/>
              <a:t>OL </a:t>
            </a:r>
            <a:r>
              <a:rPr lang="en-GB" dirty="0"/>
              <a:t>is the output voltage range of Logic low signal with a range of 0 to 0.4 volts</a:t>
            </a:r>
          </a:p>
          <a:p>
            <a:pPr>
              <a:buFontTx/>
              <a:buChar char="•"/>
            </a:pPr>
            <a:r>
              <a:rPr lang="en-GB" dirty="0"/>
              <a:t>V</a:t>
            </a:r>
            <a:r>
              <a:rPr lang="en-GB" baseline="-25000" dirty="0"/>
              <a:t>OL(max)</a:t>
            </a:r>
            <a:r>
              <a:rPr lang="en-GB" dirty="0"/>
              <a:t> is the maximum acceptable output range for a logic low signal which is o.4 volts</a:t>
            </a:r>
          </a:p>
          <a:p>
            <a:pPr>
              <a:buFontTx/>
              <a:buChar char="•"/>
            </a:pPr>
            <a:r>
              <a:rPr lang="en-GB" dirty="0"/>
              <a:t>The two CMOS 5 volts and the 3.3 volts series can not be mixed.  </a:t>
            </a:r>
          </a:p>
          <a:p>
            <a:endParaRPr lang="en-GB" dirty="0"/>
          </a:p>
        </p:txBody>
      </p:sp>
    </p:spTree>
    <p:extLst>
      <p:ext uri="{BB962C8B-B14F-4D97-AF65-F5344CB8AC3E}">
        <p14:creationId xmlns:p14="http://schemas.microsoft.com/office/powerpoint/2010/main" val="3537645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C3ECA0-3F0D-4F95-AB02-E1C3BCDEB175}" type="slidenum">
              <a:rPr lang="en-GB"/>
              <a:pPr/>
              <a:t>7</a:t>
            </a:fld>
            <a:endParaRPr lang="en-GB"/>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pPr>
              <a:buFontTx/>
              <a:buChar char="•"/>
            </a:pPr>
            <a:r>
              <a:rPr lang="en-GB" dirty="0"/>
              <a:t>Consider the CMOS 5 volt series AND gate</a:t>
            </a:r>
          </a:p>
          <a:p>
            <a:pPr>
              <a:buFontTx/>
              <a:buChar char="•"/>
            </a:pPr>
            <a:r>
              <a:rPr lang="en-GB" dirty="0"/>
              <a:t>Input A of the AND gate is permanently connected to logic high of +5 volts.</a:t>
            </a:r>
          </a:p>
          <a:p>
            <a:pPr>
              <a:buFontTx/>
              <a:buChar char="•"/>
            </a:pPr>
            <a:r>
              <a:rPr lang="en-GB" dirty="0"/>
              <a:t>Input B of the AND gate is connected to the output of some other gate. </a:t>
            </a:r>
          </a:p>
          <a:p>
            <a:pPr>
              <a:buFontTx/>
              <a:buChar char="•"/>
            </a:pPr>
            <a:r>
              <a:rPr lang="en-GB" dirty="0"/>
              <a:t>The signal at input B of the AND gate can vary between logic 0 and logic 1.</a:t>
            </a:r>
          </a:p>
          <a:p>
            <a:pPr>
              <a:buFontTx/>
              <a:buChar char="•"/>
            </a:pPr>
            <a:r>
              <a:rPr lang="en-GB" dirty="0"/>
              <a:t>Consider that the input B is at logic high state with V</a:t>
            </a:r>
            <a:r>
              <a:rPr lang="en-GB" baseline="-25000" dirty="0"/>
              <a:t>IH</a:t>
            </a:r>
            <a:r>
              <a:rPr lang="en-GB" dirty="0"/>
              <a:t> = 4.2 volts which is within the valid voltage range of V</a:t>
            </a:r>
            <a:r>
              <a:rPr lang="en-GB" baseline="-25000" dirty="0"/>
              <a:t>IH</a:t>
            </a:r>
            <a:r>
              <a:rPr lang="en-GB" dirty="0"/>
              <a:t> between 5 and 3.5 volts</a:t>
            </a:r>
          </a:p>
          <a:p>
            <a:pPr>
              <a:buFontTx/>
              <a:buChar char="•"/>
            </a:pPr>
            <a:r>
              <a:rPr lang="en-GB" dirty="0"/>
              <a:t>Consider a voltage generated due to some external noise added to the 4.2 volt signal. </a:t>
            </a:r>
          </a:p>
          <a:p>
            <a:pPr>
              <a:buFontTx/>
              <a:buChar char="•"/>
            </a:pPr>
            <a:r>
              <a:rPr lang="en-GB" dirty="0"/>
              <a:t>A sharp dip in the input voltage due to the noise brings the input voltage down to 3 volts for a very short duration.</a:t>
            </a:r>
          </a:p>
          <a:p>
            <a:pPr>
              <a:buFontTx/>
              <a:buChar char="•"/>
            </a:pPr>
            <a:r>
              <a:rPr lang="en-GB" dirty="0"/>
              <a:t>The 3 volt input is below the minimum input voltage limit of 3.5 volts for logic high input voltage.</a:t>
            </a:r>
          </a:p>
          <a:p>
            <a:pPr>
              <a:buFontTx/>
              <a:buChar char="•"/>
            </a:pPr>
            <a:r>
              <a:rPr lang="en-GB" dirty="0"/>
              <a:t>This dip in the voltage even for a short duration will result in an output of logic low for a short interval of time, which will cause the logic circuit to malfunction. </a:t>
            </a:r>
            <a:endParaRPr lang="en-GB" baseline="-25000" dirty="0"/>
          </a:p>
        </p:txBody>
      </p:sp>
    </p:spTree>
    <p:extLst>
      <p:ext uri="{BB962C8B-B14F-4D97-AF65-F5344CB8AC3E}">
        <p14:creationId xmlns:p14="http://schemas.microsoft.com/office/powerpoint/2010/main" val="361701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06C6E2-EBD2-400E-84E2-8065F577037A}" type="slidenum">
              <a:rPr lang="en-GB"/>
              <a:pPr/>
              <a:t>8</a:t>
            </a:fld>
            <a:endParaRPr lang="en-GB"/>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p:txBody>
          <a:bodyPr/>
          <a:lstStyle/>
          <a:p>
            <a:pPr>
              <a:buFontTx/>
              <a:buChar char="•"/>
            </a:pPr>
            <a:r>
              <a:rPr lang="en-GB" dirty="0" smtClean="0"/>
              <a:t>CMOS </a:t>
            </a:r>
            <a:r>
              <a:rPr lang="en-GB" dirty="0"/>
              <a:t>5 volt series AND gates connected together.</a:t>
            </a:r>
          </a:p>
          <a:p>
            <a:pPr>
              <a:buFontTx/>
              <a:buChar char="•"/>
            </a:pPr>
            <a:r>
              <a:rPr lang="en-GB" dirty="0"/>
              <a:t>The first </a:t>
            </a:r>
            <a:r>
              <a:rPr lang="en-GB" dirty="0" err="1" smtClean="0"/>
              <a:t>AConsider</a:t>
            </a:r>
            <a:r>
              <a:rPr lang="en-GB" dirty="0" smtClean="0"/>
              <a:t> two ND </a:t>
            </a:r>
            <a:r>
              <a:rPr lang="en-GB" dirty="0"/>
              <a:t>gate has both its inputs connected to logic high, therefore the output of the gate is guaranteed to be logic high.</a:t>
            </a:r>
          </a:p>
          <a:p>
            <a:pPr>
              <a:buFontTx/>
              <a:buChar char="•"/>
            </a:pPr>
            <a:r>
              <a:rPr lang="en-GB" dirty="0"/>
              <a:t>The logic high voltage output of the first AND gate is assumed to be at 4.6 volts well within the valid V</a:t>
            </a:r>
            <a:r>
              <a:rPr lang="en-GB" baseline="-25000" dirty="0"/>
              <a:t>OH</a:t>
            </a:r>
            <a:r>
              <a:rPr lang="en-GB" dirty="0"/>
              <a:t> range of 5-4.4 volts.</a:t>
            </a:r>
          </a:p>
          <a:p>
            <a:pPr>
              <a:buFontTx/>
              <a:buChar char="•"/>
            </a:pPr>
            <a:r>
              <a:rPr lang="en-GB" dirty="0"/>
              <a:t>Assume the same noise signal (as described earlier) being added to the output signal of the first AND gate.</a:t>
            </a:r>
          </a:p>
          <a:p>
            <a:pPr>
              <a:buFontTx/>
              <a:buChar char="•"/>
            </a:pPr>
            <a:r>
              <a:rPr lang="en-GB" dirty="0"/>
              <a:t>The sharp dip due to noise brings the V</a:t>
            </a:r>
            <a:r>
              <a:rPr lang="en-GB" baseline="-25000" dirty="0"/>
              <a:t>OH </a:t>
            </a:r>
            <a:r>
              <a:rPr lang="en-GB" dirty="0"/>
              <a:t>voltage down to 3.4 volts with reference to the V</a:t>
            </a:r>
            <a:r>
              <a:rPr lang="en-GB" baseline="-25000" dirty="0"/>
              <a:t>OH</a:t>
            </a:r>
            <a:r>
              <a:rPr lang="en-GB" dirty="0"/>
              <a:t> of 4.6 volts.</a:t>
            </a:r>
          </a:p>
          <a:p>
            <a:pPr>
              <a:buFontTx/>
              <a:buChar char="•"/>
            </a:pPr>
            <a:r>
              <a:rPr lang="en-GB" dirty="0"/>
              <a:t>3.4 volts is lower than the V</a:t>
            </a:r>
            <a:r>
              <a:rPr lang="en-GB" baseline="-25000" dirty="0"/>
              <a:t>IH(min)</a:t>
            </a:r>
            <a:r>
              <a:rPr lang="en-GB" dirty="0"/>
              <a:t> of </a:t>
            </a:r>
            <a:r>
              <a:rPr lang="en-GB" dirty="0" smtClean="0"/>
              <a:t>by </a:t>
            </a:r>
            <a:r>
              <a:rPr lang="en-GB" dirty="0"/>
              <a:t>the input </a:t>
            </a:r>
            <a:r>
              <a:rPr lang="en-GB" dirty="0" smtClean="0"/>
              <a:t>3.5 volts required of </a:t>
            </a:r>
            <a:r>
              <a:rPr lang="en-GB" dirty="0"/>
              <a:t>the second AND gate. Thus the circuit will malfunction.</a:t>
            </a:r>
          </a:p>
          <a:p>
            <a:pPr>
              <a:buFontTx/>
              <a:buChar char="•"/>
            </a:pPr>
            <a:r>
              <a:rPr lang="en-GB" dirty="0"/>
              <a:t>Since V</a:t>
            </a:r>
            <a:r>
              <a:rPr lang="en-GB" baseline="-25000" dirty="0"/>
              <a:t>OH(min)</a:t>
            </a:r>
            <a:r>
              <a:rPr lang="en-GB" dirty="0"/>
              <a:t> is guaranteed to be at 4.4 volts therefore a noise signal being added to 4.4 volts can bring V</a:t>
            </a:r>
            <a:r>
              <a:rPr lang="en-GB" baseline="-25000" dirty="0"/>
              <a:t>OH </a:t>
            </a:r>
            <a:r>
              <a:rPr lang="en-GB" dirty="0"/>
              <a:t>voltage down to a minimum of 3.5 volts which is the acceptable minimum range for V</a:t>
            </a:r>
            <a:r>
              <a:rPr lang="en-GB" baseline="-25000" dirty="0"/>
              <a:t>IH</a:t>
            </a:r>
          </a:p>
          <a:p>
            <a:pPr>
              <a:buFontTx/>
              <a:buChar char="•"/>
            </a:pPr>
            <a:r>
              <a:rPr lang="en-GB" dirty="0"/>
              <a:t>Anything below 3.5 will cause the second gate to malfunction.</a:t>
            </a:r>
          </a:p>
          <a:p>
            <a:endParaRPr lang="en-GB" dirty="0"/>
          </a:p>
        </p:txBody>
      </p:sp>
    </p:spTree>
    <p:extLst>
      <p:ext uri="{BB962C8B-B14F-4D97-AF65-F5344CB8AC3E}">
        <p14:creationId xmlns:p14="http://schemas.microsoft.com/office/powerpoint/2010/main" val="2565329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F5EF09-1001-4F3C-9838-355BF29F73DE}" type="slidenum">
              <a:rPr lang="en-GB"/>
              <a:pPr/>
              <a:t>13</a:t>
            </a:fld>
            <a:endParaRPr lang="en-GB"/>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pPr>
              <a:buFontTx/>
              <a:buChar char="•"/>
            </a:pPr>
            <a:r>
              <a:rPr lang="en-GB"/>
              <a:t>The power dissipation of a HCMOS gate is 2.75 μW under static conditions and 170 μW at 100 KHz.</a:t>
            </a:r>
          </a:p>
        </p:txBody>
      </p:sp>
    </p:spTree>
    <p:extLst>
      <p:ext uri="{BB962C8B-B14F-4D97-AF65-F5344CB8AC3E}">
        <p14:creationId xmlns:p14="http://schemas.microsoft.com/office/powerpoint/2010/main" val="2526301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6346FB-904A-4FA7-86E1-DB892C48E23E}" type="slidenum">
              <a:rPr lang="en-GB"/>
              <a:pPr/>
              <a:t>14</a:t>
            </a:fld>
            <a:endParaRPr lang="en-GB"/>
          </a:p>
        </p:txBody>
      </p:sp>
      <p:sp>
        <p:nvSpPr>
          <p:cNvPr id="413698" name="Rectangle 2"/>
          <p:cNvSpPr>
            <a:spLocks noGrp="1" noRot="1" noChangeAspect="1" noChangeArrowheads="1" noTextEdit="1"/>
          </p:cNvSpPr>
          <p:nvPr>
            <p:ph type="sldImg"/>
          </p:nvPr>
        </p:nvSpPr>
        <p:spPr>
          <a:ln/>
        </p:spPr>
      </p:sp>
      <p:sp>
        <p:nvSpPr>
          <p:cNvPr id="413699" name="Rectangle 3"/>
          <p:cNvSpPr>
            <a:spLocks noGrp="1" noChangeArrowheads="1"/>
          </p:cNvSpPr>
          <p:nvPr>
            <p:ph type="body" idx="1"/>
          </p:nvPr>
        </p:nvSpPr>
        <p:spPr/>
        <p:txBody>
          <a:bodyPr/>
          <a:lstStyle/>
          <a:p>
            <a:pPr>
              <a:buFontTx/>
              <a:buChar char="•"/>
            </a:pPr>
            <a:r>
              <a:rPr lang="en-GB"/>
              <a:t>The Propagation Delay of a gate limits the frequencies at which the gate can work. Larger the Propagation Delay lower is the frequency at which the gate can operate. Smaller the Propagation Delay higher the frequency at which the gate can operate.</a:t>
            </a:r>
          </a:p>
          <a:p>
            <a:pPr>
              <a:buFontTx/>
              <a:buChar char="•"/>
            </a:pPr>
            <a:r>
              <a:rPr lang="en-GB"/>
              <a:t>A Gate with a delay of 3 nsec is faster than a gate with a 10 nsec delay.</a:t>
            </a:r>
          </a:p>
          <a:p>
            <a:endParaRPr lang="en-GB"/>
          </a:p>
        </p:txBody>
      </p:sp>
    </p:spTree>
    <p:extLst>
      <p:ext uri="{BB962C8B-B14F-4D97-AF65-F5344CB8AC3E}">
        <p14:creationId xmlns:p14="http://schemas.microsoft.com/office/powerpoint/2010/main" val="1551650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DB7832-8100-463C-9A71-4AF5F9D46DDE}" type="slidenum">
              <a:rPr lang="en-GB"/>
              <a:pPr/>
              <a:t>15</a:t>
            </a:fld>
            <a:endParaRPr lang="en-GB"/>
          </a:p>
        </p:txBody>
      </p:sp>
      <p:sp>
        <p:nvSpPr>
          <p:cNvPr id="391170" name="Rectangle 2"/>
          <p:cNvSpPr>
            <a:spLocks noGrp="1" noRot="1" noChangeAspect="1" noChangeArrowheads="1" noTextEdit="1"/>
          </p:cNvSpPr>
          <p:nvPr>
            <p:ph type="sldImg"/>
          </p:nvPr>
        </p:nvSpPr>
        <p:spPr>
          <a:ln/>
        </p:spPr>
      </p:sp>
      <p:sp>
        <p:nvSpPr>
          <p:cNvPr id="391171" name="Rectangle 3"/>
          <p:cNvSpPr>
            <a:spLocks noGrp="1" noChangeArrowheads="1"/>
          </p:cNvSpPr>
          <p:nvPr>
            <p:ph type="body" idx="1"/>
          </p:nvPr>
        </p:nvSpPr>
        <p:spPr/>
        <p:txBody>
          <a:bodyPr/>
          <a:lstStyle/>
          <a:p>
            <a:pPr>
              <a:buFontTx/>
              <a:buChar char="•"/>
            </a:pPr>
            <a:r>
              <a:rPr lang="en-GB"/>
              <a:t>Propagation Delays for logic gates are specified by  </a:t>
            </a:r>
            <a:r>
              <a:rPr lang="en-US"/>
              <a:t>t</a:t>
            </a:r>
            <a:r>
              <a:rPr lang="en-US" baseline="-25000"/>
              <a:t>PHL</a:t>
            </a:r>
            <a:r>
              <a:rPr lang="en-GB"/>
              <a:t> and </a:t>
            </a:r>
            <a:r>
              <a:rPr lang="en-US"/>
              <a:t>t</a:t>
            </a:r>
            <a:r>
              <a:rPr lang="en-US" baseline="-25000"/>
              <a:t>PLH</a:t>
            </a:r>
            <a:r>
              <a:rPr lang="en-US"/>
              <a:t> parameters</a:t>
            </a:r>
          </a:p>
          <a:p>
            <a:pPr>
              <a:buFontTx/>
              <a:buChar char="•"/>
            </a:pPr>
            <a:r>
              <a:rPr lang="en-US"/>
              <a:t>The NOT gate is shown</a:t>
            </a:r>
          </a:p>
          <a:p>
            <a:pPr>
              <a:buFontTx/>
              <a:buChar char="•"/>
            </a:pPr>
            <a:r>
              <a:rPr lang="en-US"/>
              <a:t>The output of the NOT gate changes from high to low after a delay of time specified by t</a:t>
            </a:r>
            <a:r>
              <a:rPr lang="en-US" baseline="-25000"/>
              <a:t>PHL</a:t>
            </a:r>
            <a:r>
              <a:rPr lang="en-US"/>
              <a:t> after the input changes from low to high.</a:t>
            </a:r>
          </a:p>
          <a:p>
            <a:pPr>
              <a:buFontTx/>
              <a:buChar char="•"/>
            </a:pPr>
            <a:r>
              <a:rPr lang="en-US"/>
              <a:t>The output of the NOT gate changes from low to high after a delay of time specified by t</a:t>
            </a:r>
            <a:r>
              <a:rPr lang="en-US" baseline="-25000"/>
              <a:t>PLH</a:t>
            </a:r>
            <a:r>
              <a:rPr lang="en-US"/>
              <a:t> after the input changes from high to low</a:t>
            </a:r>
          </a:p>
          <a:p>
            <a:pPr>
              <a:buFontTx/>
              <a:buChar char="•"/>
            </a:pPr>
            <a:r>
              <a:rPr lang="en-US"/>
              <a:t>The delay time is measured at the 50% transition mark. </a:t>
            </a:r>
            <a:endParaRPr lang="en-GB"/>
          </a:p>
        </p:txBody>
      </p:sp>
    </p:spTree>
    <p:extLst>
      <p:ext uri="{BB962C8B-B14F-4D97-AF65-F5344CB8AC3E}">
        <p14:creationId xmlns:p14="http://schemas.microsoft.com/office/powerpoint/2010/main" val="870541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702E37-3926-4A12-A704-783593AE0883}"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GB"/>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GB"/>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GB"/>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GB"/>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a:lvl1pPr>
          </a:lstStyle>
          <a:p>
            <a:endParaRPr lang="en-GB"/>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GB"/>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6.e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7.e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8.emf"/><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9.emf"/><Relationship Id="rId4" Type="http://schemas.openxmlformats.org/officeDocument/2006/relationships/oleObject" Target="../embeddings/oleObject9.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0.emf"/><Relationship Id="rId4"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1.emf"/><Relationship Id="rId4"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2.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16.xml"/><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4.bin"/><Relationship Id="rId5" Type="http://schemas.openxmlformats.org/officeDocument/2006/relationships/image" Target="../media/image13.emf"/><Relationship Id="rId4" Type="http://schemas.openxmlformats.org/officeDocument/2006/relationships/oleObject" Target="../embeddings/oleObject13.bin"/><Relationship Id="rId9" Type="http://schemas.openxmlformats.org/officeDocument/2006/relationships/image" Target="../media/image15.e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17.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7.bin"/><Relationship Id="rId5" Type="http://schemas.openxmlformats.org/officeDocument/2006/relationships/image" Target="../media/image16.emf"/><Relationship Id="rId4" Type="http://schemas.openxmlformats.org/officeDocument/2006/relationships/oleObject" Target="../embeddings/oleObject16.bin"/><Relationship Id="rId9" Type="http://schemas.openxmlformats.org/officeDocument/2006/relationships/image" Target="../media/image18.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0.bin"/><Relationship Id="rId5" Type="http://schemas.openxmlformats.org/officeDocument/2006/relationships/image" Target="../media/image19.emf"/><Relationship Id="rId4" Type="http://schemas.openxmlformats.org/officeDocument/2006/relationships/oleObject" Target="../embeddings/oleObject19.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1.emf"/><Relationship Id="rId4" Type="http://schemas.openxmlformats.org/officeDocument/2006/relationships/oleObject" Target="../embeddings/oleObject21.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2.emf"/><Relationship Id="rId4" Type="http://schemas.openxmlformats.org/officeDocument/2006/relationships/oleObject" Target="../embeddings/oleObject22.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3.e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22.xml"/><Relationship Id="rId7" Type="http://schemas.openxmlformats.org/officeDocument/2006/relationships/image" Target="../media/image25.emf"/><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oleObject" Target="../embeddings/oleObject25.bin"/><Relationship Id="rId11" Type="http://schemas.openxmlformats.org/officeDocument/2006/relationships/image" Target="../media/image27.emf"/><Relationship Id="rId5" Type="http://schemas.openxmlformats.org/officeDocument/2006/relationships/image" Target="../media/image24.e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26.e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23.xml"/><Relationship Id="rId7" Type="http://schemas.openxmlformats.org/officeDocument/2006/relationships/image" Target="../media/image29.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29.bin"/><Relationship Id="rId11" Type="http://schemas.openxmlformats.org/officeDocument/2006/relationships/image" Target="../media/image31.emf"/><Relationship Id="rId5" Type="http://schemas.openxmlformats.org/officeDocument/2006/relationships/image" Target="../media/image28.e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30.e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36.emf"/><Relationship Id="rId3" Type="http://schemas.openxmlformats.org/officeDocument/2006/relationships/notesSlide" Target="../notesSlides/notesSlide24.xml"/><Relationship Id="rId7" Type="http://schemas.openxmlformats.org/officeDocument/2006/relationships/image" Target="../media/image33.emf"/><Relationship Id="rId12" Type="http://schemas.openxmlformats.org/officeDocument/2006/relationships/oleObject" Target="../embeddings/oleObject36.bin"/><Relationship Id="rId17" Type="http://schemas.openxmlformats.org/officeDocument/2006/relationships/image" Target="../media/image38.emf"/><Relationship Id="rId2" Type="http://schemas.openxmlformats.org/officeDocument/2006/relationships/slideLayout" Target="../slideLayouts/slideLayout2.xml"/><Relationship Id="rId16" Type="http://schemas.openxmlformats.org/officeDocument/2006/relationships/oleObject" Target="../embeddings/oleObject38.bin"/><Relationship Id="rId1" Type="http://schemas.openxmlformats.org/officeDocument/2006/relationships/vmlDrawing" Target="../drawings/vmlDrawing21.vml"/><Relationship Id="rId6" Type="http://schemas.openxmlformats.org/officeDocument/2006/relationships/oleObject" Target="../embeddings/oleObject33.bin"/><Relationship Id="rId11" Type="http://schemas.openxmlformats.org/officeDocument/2006/relationships/image" Target="../media/image35.emf"/><Relationship Id="rId5" Type="http://schemas.openxmlformats.org/officeDocument/2006/relationships/image" Target="../media/image32.emf"/><Relationship Id="rId15" Type="http://schemas.openxmlformats.org/officeDocument/2006/relationships/image" Target="../media/image37.e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34.emf"/><Relationship Id="rId14" Type="http://schemas.openxmlformats.org/officeDocument/2006/relationships/oleObject" Target="../embeddings/oleObject37.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26.xml"/><Relationship Id="rId7" Type="http://schemas.openxmlformats.org/officeDocument/2006/relationships/image" Target="../media/image40.emf"/><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oleObject" Target="../embeddings/oleObject40.bin"/><Relationship Id="rId5" Type="http://schemas.openxmlformats.org/officeDocument/2006/relationships/image" Target="../media/image39.emf"/><Relationship Id="rId4" Type="http://schemas.openxmlformats.org/officeDocument/2006/relationships/oleObject" Target="../embeddings/oleObject39.bin"/><Relationship Id="rId9" Type="http://schemas.openxmlformats.org/officeDocument/2006/relationships/image" Target="../media/image4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43.emf"/><Relationship Id="rId5" Type="http://schemas.openxmlformats.org/officeDocument/2006/relationships/oleObject" Target="../embeddings/oleObject43.bin"/><Relationship Id="rId4" Type="http://schemas.openxmlformats.org/officeDocument/2006/relationships/image" Target="../media/image42.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48.emf"/><Relationship Id="rId3" Type="http://schemas.openxmlformats.org/officeDocument/2006/relationships/notesSlide" Target="../notesSlides/notesSlide30.xml"/><Relationship Id="rId7" Type="http://schemas.openxmlformats.org/officeDocument/2006/relationships/image" Target="../media/image45.emf"/><Relationship Id="rId12"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45.bin"/><Relationship Id="rId11" Type="http://schemas.openxmlformats.org/officeDocument/2006/relationships/image" Target="../media/image47.emf"/><Relationship Id="rId5" Type="http://schemas.openxmlformats.org/officeDocument/2006/relationships/image" Target="../media/image44.e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46.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49.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50.e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notesSlide" Target="../notesSlides/notesSlide31.xml"/><Relationship Id="rId7" Type="http://schemas.openxmlformats.org/officeDocument/2006/relationships/image" Target="../media/image52.e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52.bin"/><Relationship Id="rId11" Type="http://schemas.openxmlformats.org/officeDocument/2006/relationships/image" Target="../media/image54.emf"/><Relationship Id="rId5" Type="http://schemas.openxmlformats.org/officeDocument/2006/relationships/image" Target="../media/image51.e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53.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8"/>
          <p:cNvSpPr txBox="1">
            <a:spLocks noChangeArrowheads="1"/>
          </p:cNvSpPr>
          <p:nvPr/>
        </p:nvSpPr>
        <p:spPr bwMode="auto">
          <a:xfrm>
            <a:off x="990600" y="1568450"/>
            <a:ext cx="7010400" cy="3262313"/>
          </a:xfrm>
          <a:prstGeom prst="rect">
            <a:avLst/>
          </a:prstGeom>
          <a:noFill/>
          <a:ln w="0" algn="ctr">
            <a:noFill/>
            <a:miter lim="800000"/>
            <a:headEnd/>
            <a:tailEnd/>
          </a:ln>
        </p:spPr>
        <p:txBody>
          <a:bodyPr>
            <a:spAutoFit/>
          </a:bodyPr>
          <a:lstStyle/>
          <a:p>
            <a:pPr>
              <a:spcBef>
                <a:spcPct val="50000"/>
              </a:spcBef>
            </a:pPr>
            <a:r>
              <a:rPr lang="en-US" smtClean="0">
                <a:latin typeface="Folio"/>
              </a:rPr>
              <a:t>Digital </a:t>
            </a:r>
            <a:r>
              <a:rPr lang="en-US" smtClean="0">
                <a:latin typeface="Folio"/>
              </a:rPr>
              <a:t>Logic </a:t>
            </a:r>
            <a:r>
              <a:rPr lang="en-US" dirty="0">
                <a:latin typeface="Folio"/>
              </a:rPr>
              <a:t>&amp; Design</a:t>
            </a:r>
          </a:p>
          <a:p>
            <a:pPr>
              <a:spcBef>
                <a:spcPct val="50000"/>
              </a:spcBef>
            </a:pPr>
            <a:endParaRPr lang="en-US" sz="2800" dirty="0"/>
          </a:p>
          <a:p>
            <a:pPr>
              <a:spcBef>
                <a:spcPct val="50000"/>
              </a:spcBef>
            </a:pPr>
            <a:endParaRPr lang="en-US" sz="2800" dirty="0"/>
          </a:p>
          <a:p>
            <a:pPr>
              <a:spcBef>
                <a:spcPct val="50000"/>
              </a:spcBef>
            </a:pPr>
            <a:endParaRPr lang="en-US" sz="2800" dirty="0"/>
          </a:p>
          <a:p>
            <a:pPr>
              <a:spcBef>
                <a:spcPct val="50000"/>
              </a:spcBef>
            </a:pPr>
            <a:r>
              <a:rPr lang="en-US" sz="2800" dirty="0"/>
              <a:t>Lecture </a:t>
            </a:r>
            <a:r>
              <a:rPr lang="en-US" sz="2800" dirty="0" smtClean="0"/>
              <a:t>06</a:t>
            </a:r>
            <a:endParaRPr lang="en-US" sz="2800" dirty="0"/>
          </a:p>
        </p:txBody>
      </p:sp>
      <p:sp>
        <p:nvSpPr>
          <p:cNvPr id="29699" name="TextBox 2"/>
          <p:cNvSpPr txBox="1">
            <a:spLocks noChangeArrowheads="1"/>
          </p:cNvSpPr>
          <p:nvPr/>
        </p:nvSpPr>
        <p:spPr bwMode="auto">
          <a:xfrm>
            <a:off x="5791200" y="6411913"/>
            <a:ext cx="3267075" cy="369887"/>
          </a:xfrm>
          <a:prstGeom prst="rect">
            <a:avLst/>
          </a:prstGeom>
          <a:noFill/>
          <a:ln w="9525">
            <a:noFill/>
            <a:miter lim="800000"/>
            <a:headEnd/>
            <a:tailEnd/>
          </a:ln>
        </p:spPr>
        <p:txBody>
          <a:bodyPr wrap="none">
            <a:spAutoFit/>
          </a:bodyPr>
          <a:lstStyle/>
          <a:p>
            <a:r>
              <a:rPr lang="en-US" sz="1800"/>
              <a:t>Copyrights: Dr Waseem Ikram</a:t>
            </a:r>
          </a:p>
        </p:txBody>
      </p:sp>
      <p:sp>
        <p:nvSpPr>
          <p:cNvPr id="29700" name="TextBox 3"/>
          <p:cNvSpPr txBox="1">
            <a:spLocks noChangeArrowheads="1"/>
          </p:cNvSpPr>
          <p:nvPr/>
        </p:nvSpPr>
        <p:spPr bwMode="auto">
          <a:xfrm>
            <a:off x="2479111" y="3073400"/>
            <a:ext cx="4109587" cy="677108"/>
          </a:xfrm>
          <a:prstGeom prst="rect">
            <a:avLst/>
          </a:prstGeom>
          <a:noFill/>
          <a:ln w="9525">
            <a:noFill/>
            <a:miter lim="800000"/>
            <a:headEnd/>
            <a:tailEnd/>
          </a:ln>
        </p:spPr>
        <p:txBody>
          <a:bodyPr wrap="none">
            <a:spAutoFit/>
          </a:bodyPr>
          <a:lstStyle/>
          <a:p>
            <a:r>
              <a:rPr lang="en-US" dirty="0" smtClean="0"/>
              <a:t>Engr. Amir Zahoor</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en-GB"/>
              <a:t>Power Dissipation</a:t>
            </a:r>
          </a:p>
        </p:txBody>
      </p:sp>
      <p:sp>
        <p:nvSpPr>
          <p:cNvPr id="367619" name="Rectangle 3"/>
          <p:cNvSpPr>
            <a:spLocks noGrp="1" noChangeArrowheads="1"/>
          </p:cNvSpPr>
          <p:nvPr>
            <p:ph type="body" idx="1"/>
          </p:nvPr>
        </p:nvSpPr>
        <p:spPr/>
        <p:txBody>
          <a:bodyPr/>
          <a:lstStyle/>
          <a:p>
            <a:r>
              <a:rPr lang="en-GB"/>
              <a:t>Power Dissipation constant for TTL</a:t>
            </a:r>
          </a:p>
          <a:p>
            <a:r>
              <a:rPr lang="en-GB"/>
              <a:t>Power Dissipation varies with frequency for CMOS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GB"/>
              <a:t>TTL Power Dissipation</a:t>
            </a:r>
          </a:p>
        </p:txBody>
      </p:sp>
      <p:sp>
        <p:nvSpPr>
          <p:cNvPr id="419843" name="Rectangle 3"/>
          <p:cNvSpPr>
            <a:spLocks noGrp="1" noChangeArrowheads="1"/>
          </p:cNvSpPr>
          <p:nvPr>
            <p:ph type="body" idx="1"/>
          </p:nvPr>
        </p:nvSpPr>
        <p:spPr/>
        <p:txBody>
          <a:bodyPr/>
          <a:lstStyle/>
          <a:p>
            <a:r>
              <a:rPr lang="en-GB"/>
              <a:t>Gate Output High	(I</a:t>
            </a:r>
            <a:r>
              <a:rPr lang="en-GB" baseline="-25000"/>
              <a:t>CCH</a:t>
            </a:r>
            <a:r>
              <a:rPr lang="en-GB"/>
              <a:t>)</a:t>
            </a:r>
            <a:endParaRPr lang="en-GB" baseline="-25000"/>
          </a:p>
          <a:p>
            <a:r>
              <a:rPr lang="en-GB"/>
              <a:t>Gate Output Low	(I</a:t>
            </a:r>
            <a:r>
              <a:rPr lang="en-GB" baseline="-25000"/>
              <a:t>CCL</a:t>
            </a:r>
            <a:r>
              <a:rPr lang="en-GB"/>
              <a:t>)</a:t>
            </a:r>
            <a:endParaRPr lang="en-GB" baseline="-25000"/>
          </a:p>
          <a:p>
            <a:r>
              <a:rPr lang="en-GB"/>
              <a:t>Average Power Dissipated</a:t>
            </a:r>
          </a:p>
          <a:p>
            <a:r>
              <a:rPr lang="en-GB"/>
              <a:t>P</a:t>
            </a:r>
            <a:r>
              <a:rPr lang="en-GB" baseline="-25000"/>
              <a:t>cc</a:t>
            </a:r>
            <a:r>
              <a:rPr lang="en-GB"/>
              <a:t> = V</a:t>
            </a:r>
            <a:r>
              <a:rPr lang="en-GB" baseline="-25000"/>
              <a:t>cc</a:t>
            </a:r>
            <a:r>
              <a:rPr lang="en-GB"/>
              <a:t> I</a:t>
            </a:r>
            <a:r>
              <a:rPr lang="en-GB" baseline="-25000"/>
              <a:t>cc</a:t>
            </a:r>
          </a:p>
          <a:p>
            <a:r>
              <a:rPr lang="en-GB"/>
              <a:t>P</a:t>
            </a:r>
            <a:r>
              <a:rPr lang="en-GB" baseline="-25000"/>
              <a:t>cc</a:t>
            </a:r>
            <a:r>
              <a:rPr lang="en-GB"/>
              <a:t> = V</a:t>
            </a:r>
            <a:r>
              <a:rPr lang="en-GB" baseline="-25000"/>
              <a:t>cc</a:t>
            </a:r>
            <a:r>
              <a:rPr lang="en-GB"/>
              <a:t> (I</a:t>
            </a:r>
            <a:r>
              <a:rPr lang="en-GB" baseline="-25000"/>
              <a:t>CCH</a:t>
            </a:r>
            <a:r>
              <a:rPr lang="en-GB"/>
              <a:t> + I</a:t>
            </a:r>
            <a:r>
              <a:rPr lang="en-GB" baseline="-25000"/>
              <a:t>CCL</a:t>
            </a:r>
            <a:r>
              <a:rPr lang="en-GB"/>
              <a:t>)/2</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GB"/>
              <a:t>TTL Power Dissipation</a:t>
            </a:r>
          </a:p>
        </p:txBody>
      </p:sp>
      <p:sp>
        <p:nvSpPr>
          <p:cNvPr id="388101" name="Rectangle 5"/>
          <p:cNvSpPr>
            <a:spLocks noChangeArrowheads="1"/>
          </p:cNvSpPr>
          <p:nvPr/>
        </p:nvSpPr>
        <p:spPr bwMode="auto">
          <a:xfrm>
            <a:off x="0" y="251460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388100" name="Object 4"/>
          <p:cNvGraphicFramePr>
            <a:graphicFrameLocks noChangeAspect="1"/>
          </p:cNvGraphicFramePr>
          <p:nvPr/>
        </p:nvGraphicFramePr>
        <p:xfrm>
          <a:off x="1752600" y="2057400"/>
          <a:ext cx="5638800" cy="4587875"/>
        </p:xfrm>
        <a:graphic>
          <a:graphicData uri="http://schemas.openxmlformats.org/presentationml/2006/ole">
            <mc:AlternateContent xmlns:mc="http://schemas.openxmlformats.org/markup-compatibility/2006">
              <mc:Choice xmlns:v="urn:schemas-microsoft-com:vml" Requires="v">
                <p:oleObj spid="_x0000_s463881" name="Visio" r:id="rId3" imgW="2798674" imgH="2272894" progId="">
                  <p:embed/>
                </p:oleObj>
              </mc:Choice>
              <mc:Fallback>
                <p:oleObj name="Visio" r:id="rId3" imgW="2798674" imgH="2272894"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057400"/>
                        <a:ext cx="5638800" cy="458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GB"/>
              <a:t>CMOS Power Dissipation</a:t>
            </a:r>
          </a:p>
        </p:txBody>
      </p:sp>
      <p:sp>
        <p:nvSpPr>
          <p:cNvPr id="389123" name="Rectangle 3"/>
          <p:cNvSpPr>
            <a:spLocks noGrp="1" noChangeArrowheads="1"/>
          </p:cNvSpPr>
          <p:nvPr>
            <p:ph type="body" idx="1"/>
          </p:nvPr>
        </p:nvSpPr>
        <p:spPr/>
        <p:txBody>
          <a:bodyPr/>
          <a:lstStyle/>
          <a:p>
            <a:r>
              <a:rPr lang="en-GB" sz="2800"/>
              <a:t>Power Dissipation varies with frequency for CMOS</a:t>
            </a:r>
          </a:p>
          <a:p>
            <a:r>
              <a:rPr lang="en-GB" sz="2800"/>
              <a:t>P</a:t>
            </a:r>
            <a:r>
              <a:rPr lang="en-GB" sz="2800" baseline="-25000"/>
              <a:t>D</a:t>
            </a:r>
            <a:r>
              <a:rPr lang="en-GB" sz="2800"/>
              <a:t> = (C</a:t>
            </a:r>
            <a:r>
              <a:rPr lang="en-GB" sz="2800" baseline="-25000"/>
              <a:t>PD</a:t>
            </a:r>
            <a:r>
              <a:rPr lang="en-GB" sz="2800"/>
              <a:t>+ C</a:t>
            </a:r>
            <a:r>
              <a:rPr lang="en-GB" sz="2800" baseline="-25000"/>
              <a:t>L</a:t>
            </a:r>
            <a:r>
              <a:rPr lang="en-GB" sz="2800"/>
              <a:t>).V</a:t>
            </a:r>
            <a:r>
              <a:rPr lang="en-GB" sz="2800" baseline="-25000"/>
              <a:t>DD</a:t>
            </a:r>
            <a:r>
              <a:rPr lang="en-GB" sz="2800" baseline="30000"/>
              <a:t>2</a:t>
            </a:r>
            <a:r>
              <a:rPr lang="en-GB" sz="2800"/>
              <a:t>.f</a:t>
            </a:r>
          </a:p>
          <a:p>
            <a:pPr>
              <a:buFont typeface="Wingdings" pitchFamily="2" charset="2"/>
              <a:buNone/>
            </a:pPr>
            <a:endParaRPr lang="en-GB" sz="2800"/>
          </a:p>
          <a:p>
            <a:r>
              <a:rPr lang="en-GB" sz="2800"/>
              <a:t>C</a:t>
            </a:r>
            <a:r>
              <a:rPr lang="en-GB" sz="2800" baseline="-25000"/>
              <a:t>PD</a:t>
            </a:r>
            <a:r>
              <a:rPr lang="en-GB" sz="2800"/>
              <a:t> is the internal power dissipation capacitance</a:t>
            </a:r>
          </a:p>
          <a:p>
            <a:r>
              <a:rPr lang="en-GB" sz="2800"/>
              <a:t>C</a:t>
            </a:r>
            <a:r>
              <a:rPr lang="en-GB" sz="2800" baseline="-25000"/>
              <a:t>L</a:t>
            </a:r>
            <a:r>
              <a:rPr lang="en-GB" sz="2800"/>
              <a:t> is the external load dissipation capacitance</a:t>
            </a:r>
          </a:p>
          <a:p>
            <a:r>
              <a:rPr lang="en-GB" sz="2800"/>
              <a:t>V</a:t>
            </a:r>
            <a:r>
              <a:rPr lang="en-GB" sz="2800" baseline="-25000"/>
              <a:t>DD</a:t>
            </a:r>
            <a:r>
              <a:rPr lang="en-GB" sz="2800"/>
              <a:t> is the supply voltage</a:t>
            </a:r>
          </a:p>
          <a:p>
            <a:r>
              <a:rPr lang="en-GB" sz="2800"/>
              <a:t>f is the transition frequency of the output signal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normAutofit fontScale="90000"/>
          </a:bodyPr>
          <a:lstStyle/>
          <a:p>
            <a:r>
              <a:rPr lang="en-GB" sz="4100"/>
              <a:t>Propagation Delay and Frequency Response</a:t>
            </a:r>
          </a:p>
        </p:txBody>
      </p:sp>
      <p:sp>
        <p:nvSpPr>
          <p:cNvPr id="412675" name="Rectangle 3"/>
          <p:cNvSpPr>
            <a:spLocks noGrp="1" noChangeArrowheads="1"/>
          </p:cNvSpPr>
          <p:nvPr>
            <p:ph type="body" idx="1"/>
          </p:nvPr>
        </p:nvSpPr>
        <p:spPr/>
        <p:txBody>
          <a:bodyPr/>
          <a:lstStyle/>
          <a:p>
            <a:r>
              <a:rPr lang="en-GB"/>
              <a:t>Propagation Delay</a:t>
            </a:r>
          </a:p>
          <a:p>
            <a:r>
              <a:rPr lang="en-GB"/>
              <a:t>Limits frequencies at which gate can operate</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GB"/>
              <a:t>Propagation Delay</a:t>
            </a:r>
          </a:p>
        </p:txBody>
      </p:sp>
      <p:sp>
        <p:nvSpPr>
          <p:cNvPr id="368643" name="Rectangle 3"/>
          <p:cNvSpPr>
            <a:spLocks noGrp="1" noChangeArrowheads="1"/>
          </p:cNvSpPr>
          <p:nvPr>
            <p:ph type="body" idx="1"/>
          </p:nvPr>
        </p:nvSpPr>
        <p:spPr>
          <a:xfrm>
            <a:off x="457200" y="1600200"/>
            <a:ext cx="8229600" cy="762000"/>
          </a:xfrm>
        </p:spPr>
        <p:txBody>
          <a:bodyPr/>
          <a:lstStyle/>
          <a:p>
            <a:r>
              <a:rPr lang="en-GB"/>
              <a:t>t</a:t>
            </a:r>
            <a:r>
              <a:rPr lang="en-GB" baseline="-25000"/>
              <a:t>PHL</a:t>
            </a:r>
            <a:r>
              <a:rPr lang="en-GB"/>
              <a:t>   t</a:t>
            </a:r>
            <a:r>
              <a:rPr lang="en-GB" baseline="-25000"/>
              <a:t>PLH</a:t>
            </a:r>
            <a:endParaRPr lang="en-GB"/>
          </a:p>
        </p:txBody>
      </p:sp>
      <p:sp>
        <p:nvSpPr>
          <p:cNvPr id="368645" name="Rectangle 5"/>
          <p:cNvSpPr>
            <a:spLocks noChangeArrowheads="1"/>
          </p:cNvSpPr>
          <p:nvPr/>
        </p:nvSpPr>
        <p:spPr bwMode="auto">
          <a:xfrm>
            <a:off x="0" y="24431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368644" name="Object 4"/>
          <p:cNvGraphicFramePr>
            <a:graphicFrameLocks noChangeAspect="1"/>
          </p:cNvGraphicFramePr>
          <p:nvPr/>
        </p:nvGraphicFramePr>
        <p:xfrm>
          <a:off x="990600" y="3124200"/>
          <a:ext cx="7010400" cy="3209925"/>
        </p:xfrm>
        <a:graphic>
          <a:graphicData uri="http://schemas.openxmlformats.org/presentationml/2006/ole">
            <mc:AlternateContent xmlns:mc="http://schemas.openxmlformats.org/markup-compatibility/2006">
              <mc:Choice xmlns:v="urn:schemas-microsoft-com:vml" Requires="v">
                <p:oleObj spid="_x0000_s464905" name="Visio" r:id="rId4" imgW="4207459" imgH="1965655" progId="">
                  <p:embed/>
                </p:oleObj>
              </mc:Choice>
              <mc:Fallback>
                <p:oleObj name="Visio" r:id="rId4" imgW="4207459" imgH="1965655"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124200"/>
                        <a:ext cx="7010400" cy="320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47" name="Rectangle 7"/>
          <p:cNvSpPr>
            <a:spLocks noChangeArrowheads="1"/>
          </p:cNvSpPr>
          <p:nvPr/>
        </p:nvSpPr>
        <p:spPr bwMode="auto">
          <a:xfrm>
            <a:off x="0" y="2386013"/>
            <a:ext cx="9144000" cy="0"/>
          </a:xfrm>
          <a:prstGeom prst="rect">
            <a:avLst/>
          </a:prstGeom>
          <a:noFill/>
          <a:ln w="0" algn="ctr">
            <a:noFill/>
            <a:miter lim="800000"/>
            <a:headEnd/>
            <a:tailEnd/>
          </a:ln>
          <a:effectLst/>
        </p:spPr>
        <p:txBody>
          <a:bodyPr wrap="none" anchor="ctr">
            <a:spAutoFit/>
          </a:body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en-GB"/>
              <a:t>Propagation Delay</a:t>
            </a:r>
          </a:p>
        </p:txBody>
      </p:sp>
      <p:graphicFrame>
        <p:nvGraphicFramePr>
          <p:cNvPr id="369668" name="Object 4"/>
          <p:cNvGraphicFramePr>
            <a:graphicFrameLocks noGrp="1" noChangeAspect="1"/>
          </p:cNvGraphicFramePr>
          <p:nvPr>
            <p:ph idx="1"/>
          </p:nvPr>
        </p:nvGraphicFramePr>
        <p:xfrm>
          <a:off x="457200" y="2438400"/>
          <a:ext cx="8229600" cy="3857625"/>
        </p:xfrm>
        <a:graphic>
          <a:graphicData uri="http://schemas.openxmlformats.org/presentationml/2006/ole">
            <mc:AlternateContent xmlns:mc="http://schemas.openxmlformats.org/markup-compatibility/2006">
              <mc:Choice xmlns:v="urn:schemas-microsoft-com:vml" Requires="v">
                <p:oleObj spid="_x0000_s465929" name="Visio" r:id="rId4" imgW="4447337" imgH="2084527" progId="">
                  <p:embed/>
                </p:oleObj>
              </mc:Choice>
              <mc:Fallback>
                <p:oleObj name="Visio" r:id="rId4" imgW="4447337" imgH="2084527"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438400"/>
                        <a:ext cx="8229600" cy="3857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GB"/>
              <a:t>Speed-Power Product (SPP)</a:t>
            </a:r>
          </a:p>
        </p:txBody>
      </p:sp>
      <p:sp>
        <p:nvSpPr>
          <p:cNvPr id="371715" name="Rectangle 3"/>
          <p:cNvSpPr>
            <a:spLocks noGrp="1" noChangeArrowheads="1"/>
          </p:cNvSpPr>
          <p:nvPr>
            <p:ph type="body" idx="1"/>
          </p:nvPr>
        </p:nvSpPr>
        <p:spPr/>
        <p:txBody>
          <a:bodyPr/>
          <a:lstStyle/>
          <a:p>
            <a:r>
              <a:rPr lang="en-GB"/>
              <a:t>SPP = t</a:t>
            </a:r>
            <a:r>
              <a:rPr lang="en-GB" baseline="-25000"/>
              <a:t>P</a:t>
            </a:r>
            <a:r>
              <a:rPr lang="en-GB"/>
              <a:t> P</a:t>
            </a:r>
            <a:r>
              <a:rPr lang="en-GB" baseline="-25000"/>
              <a:t>D</a:t>
            </a:r>
            <a:endParaRPr lang="en-GB"/>
          </a:p>
          <a:p>
            <a:r>
              <a:rPr lang="en-GB"/>
              <a:t>Expressed in Joules (J) units of energy</a:t>
            </a:r>
          </a:p>
          <a:p>
            <a:r>
              <a:rPr lang="en-GB"/>
              <a:t>Lower the SP product better is the performance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en-GB"/>
              <a:t>Fan-Out</a:t>
            </a:r>
          </a:p>
        </p:txBody>
      </p:sp>
      <p:sp>
        <p:nvSpPr>
          <p:cNvPr id="415747" name="Rectangle 3"/>
          <p:cNvSpPr>
            <a:spLocks noGrp="1" noChangeArrowheads="1"/>
          </p:cNvSpPr>
          <p:nvPr>
            <p:ph type="body" idx="1"/>
          </p:nvPr>
        </p:nvSpPr>
        <p:spPr/>
        <p:txBody>
          <a:bodyPr/>
          <a:lstStyle/>
          <a:p>
            <a:r>
              <a:rPr lang="en-GB"/>
              <a:t>Number of same series gates that a gate can drive.</a:t>
            </a:r>
          </a:p>
          <a:p>
            <a:r>
              <a:rPr lang="en-GB"/>
              <a:t>Fan-Out for TTL circuits is fixed</a:t>
            </a:r>
          </a:p>
          <a:p>
            <a:r>
              <a:rPr lang="en-GB"/>
              <a:t>Fan-Out for CMOS circuits is related to operational frequency.</a:t>
            </a:r>
          </a:p>
          <a:p>
            <a:r>
              <a:rPr lang="en-GB"/>
              <a:t>Fan-Out decreases with increased frequency</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GB"/>
              <a:t>Fan-Out for TTL Loads</a:t>
            </a:r>
          </a:p>
        </p:txBody>
      </p:sp>
      <p:sp>
        <p:nvSpPr>
          <p:cNvPr id="372739" name="Rectangle 3"/>
          <p:cNvSpPr>
            <a:spLocks noGrp="1" noChangeArrowheads="1"/>
          </p:cNvSpPr>
          <p:nvPr>
            <p:ph type="body" idx="1"/>
          </p:nvPr>
        </p:nvSpPr>
        <p:spPr>
          <a:xfrm>
            <a:off x="457200" y="1600200"/>
            <a:ext cx="8229600" cy="1219200"/>
          </a:xfrm>
        </p:spPr>
        <p:txBody>
          <a:bodyPr/>
          <a:lstStyle/>
          <a:p>
            <a:pPr>
              <a:buClr>
                <a:schemeClr val="tx1"/>
              </a:buClr>
            </a:pPr>
            <a:r>
              <a:rPr lang="en-GB"/>
              <a:t>Unit Loads = I</a:t>
            </a:r>
            <a:r>
              <a:rPr lang="en-GB" baseline="-25000"/>
              <a:t>OH</a:t>
            </a:r>
            <a:r>
              <a:rPr lang="en-GB"/>
              <a:t>/I</a:t>
            </a:r>
            <a:r>
              <a:rPr lang="en-GB" baseline="-25000"/>
              <a:t>IH</a:t>
            </a:r>
            <a:r>
              <a:rPr lang="en-GB"/>
              <a:t> = I</a:t>
            </a:r>
            <a:r>
              <a:rPr lang="en-GB" baseline="-25000"/>
              <a:t>OL</a:t>
            </a:r>
            <a:r>
              <a:rPr lang="en-GB"/>
              <a:t>/I</a:t>
            </a:r>
            <a:r>
              <a:rPr lang="en-GB" baseline="-25000"/>
              <a:t>IL</a:t>
            </a:r>
            <a:r>
              <a:rPr lang="en-GB"/>
              <a:t> </a:t>
            </a:r>
          </a:p>
          <a:p>
            <a:pPr>
              <a:buClr>
                <a:schemeClr val="tx1"/>
              </a:buClr>
            </a:pPr>
            <a:r>
              <a:rPr lang="en-GB"/>
              <a:t>= 400 μA/40 μA = 16 mA/1.6 mA = 10</a:t>
            </a:r>
          </a:p>
        </p:txBody>
      </p:sp>
      <p:sp>
        <p:nvSpPr>
          <p:cNvPr id="372741" name="Rectangle 5"/>
          <p:cNvSpPr>
            <a:spLocks noChangeArrowheads="1"/>
          </p:cNvSpPr>
          <p:nvPr/>
        </p:nvSpPr>
        <p:spPr bwMode="auto">
          <a:xfrm>
            <a:off x="0" y="2790825"/>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372740" name="Object 4"/>
          <p:cNvGraphicFramePr>
            <a:graphicFrameLocks noChangeAspect="1"/>
          </p:cNvGraphicFramePr>
          <p:nvPr/>
        </p:nvGraphicFramePr>
        <p:xfrm>
          <a:off x="152400" y="4343400"/>
          <a:ext cx="8839200" cy="2055813"/>
        </p:xfrm>
        <a:graphic>
          <a:graphicData uri="http://schemas.openxmlformats.org/presentationml/2006/ole">
            <mc:AlternateContent xmlns:mc="http://schemas.openxmlformats.org/markup-compatibility/2006">
              <mc:Choice xmlns:v="urn:schemas-microsoft-com:vml" Requires="v">
                <p:oleObj spid="_x0000_s466953" name="Visio" r:id="rId4" imgW="4195267" imgH="968959" progId="">
                  <p:embed/>
                </p:oleObj>
              </mc:Choice>
              <mc:Fallback>
                <p:oleObj name="Visio" r:id="rId4" imgW="4195267" imgH="968959"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343400"/>
                        <a:ext cx="8839200" cy="205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en-GB"/>
              <a:t>Recap</a:t>
            </a:r>
          </a:p>
        </p:txBody>
      </p:sp>
      <p:sp>
        <p:nvSpPr>
          <p:cNvPr id="374787" name="Rectangle 3"/>
          <p:cNvSpPr>
            <a:spLocks noGrp="1" noChangeArrowheads="1"/>
          </p:cNvSpPr>
          <p:nvPr>
            <p:ph type="body" sz="half" idx="1"/>
          </p:nvPr>
        </p:nvSpPr>
        <p:spPr>
          <a:xfrm>
            <a:off x="457200" y="1600200"/>
            <a:ext cx="8305800" cy="4530725"/>
          </a:xfrm>
        </p:spPr>
        <p:txBody>
          <a:bodyPr/>
          <a:lstStyle/>
          <a:p>
            <a:r>
              <a:rPr lang="en-GB" sz="2800"/>
              <a:t>Implementation Technologies</a:t>
            </a:r>
          </a:p>
          <a:p>
            <a:r>
              <a:rPr lang="en-GB" sz="2800"/>
              <a:t>CMOS</a:t>
            </a:r>
          </a:p>
          <a:p>
            <a:r>
              <a:rPr lang="en-GB" sz="2800"/>
              <a:t>TTL</a:t>
            </a:r>
          </a:p>
          <a:p>
            <a:r>
              <a:rPr lang="en-GB" sz="2800"/>
              <a:t>ECL</a:t>
            </a:r>
          </a:p>
          <a:p>
            <a:r>
              <a:rPr lang="en-GB" sz="2800"/>
              <a:t>PMOS &amp; NMOS</a:t>
            </a:r>
          </a:p>
          <a:p>
            <a:r>
              <a:rPr lang="en-GB" sz="2800"/>
              <a:t>E</a:t>
            </a:r>
            <a:r>
              <a:rPr lang="en-GB" sz="2800" baseline="30000"/>
              <a:t>2</a:t>
            </a:r>
            <a:r>
              <a:rPr lang="en-GB" sz="2800"/>
              <a:t>CM</a:t>
            </a:r>
            <a:r>
              <a:rPr lang="en-GB"/>
              <a:t>O</a:t>
            </a:r>
            <a:r>
              <a:rPr lang="en-GB" sz="2800"/>
              <a:t>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en-GB"/>
              <a:t>Fan-Out for TTL Loads</a:t>
            </a:r>
          </a:p>
        </p:txBody>
      </p:sp>
      <p:sp>
        <p:nvSpPr>
          <p:cNvPr id="393221" name="Rectangle 5"/>
          <p:cNvSpPr>
            <a:spLocks noChangeArrowheads="1"/>
          </p:cNvSpPr>
          <p:nvPr/>
        </p:nvSpPr>
        <p:spPr bwMode="auto">
          <a:xfrm>
            <a:off x="0" y="27098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393220" name="Object 4"/>
          <p:cNvGraphicFramePr>
            <a:graphicFrameLocks noChangeAspect="1"/>
          </p:cNvGraphicFramePr>
          <p:nvPr/>
        </p:nvGraphicFramePr>
        <p:xfrm>
          <a:off x="304800" y="3505200"/>
          <a:ext cx="8534400" cy="3068638"/>
        </p:xfrm>
        <a:graphic>
          <a:graphicData uri="http://schemas.openxmlformats.org/presentationml/2006/ole">
            <mc:AlternateContent xmlns:mc="http://schemas.openxmlformats.org/markup-compatibility/2006">
              <mc:Choice xmlns:v="urn:schemas-microsoft-com:vml" Requires="v">
                <p:oleObj spid="_x0000_s467977" name="Visio" r:id="rId4" imgW="3266237" imgH="1171042" progId="">
                  <p:embed/>
                </p:oleObj>
              </mc:Choice>
              <mc:Fallback>
                <p:oleObj name="Visio" r:id="rId4" imgW="3266237" imgH="1171042"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505200"/>
                        <a:ext cx="8534400" cy="306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3223" name="Rectangle 7"/>
          <p:cNvSpPr>
            <a:spLocks noChangeArrowheads="1"/>
          </p:cNvSpPr>
          <p:nvPr/>
        </p:nvSpPr>
        <p:spPr bwMode="auto">
          <a:xfrm>
            <a:off x="0" y="2624138"/>
            <a:ext cx="9144000" cy="0"/>
          </a:xfrm>
          <a:prstGeom prst="rect">
            <a:avLst/>
          </a:prstGeom>
          <a:noFill/>
          <a:ln w="0" algn="ctr">
            <a:noFill/>
            <a:miter lim="800000"/>
            <a:headEnd/>
            <a:tailEnd/>
          </a:ln>
          <a:effectLst/>
        </p:spPr>
        <p:txBody>
          <a:bodyPr wrap="none" anchor="ctr">
            <a:spAutoFit/>
          </a:bodyP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GB"/>
              <a:t>Fan-Out for TTL Loads</a:t>
            </a:r>
          </a:p>
        </p:txBody>
      </p:sp>
      <p:sp>
        <p:nvSpPr>
          <p:cNvPr id="394243" name="Rectangle 3"/>
          <p:cNvSpPr>
            <a:spLocks noChangeArrowheads="1"/>
          </p:cNvSpPr>
          <p:nvPr/>
        </p:nvSpPr>
        <p:spPr bwMode="auto">
          <a:xfrm>
            <a:off x="0" y="2709863"/>
            <a:ext cx="9144000" cy="0"/>
          </a:xfrm>
          <a:prstGeom prst="rect">
            <a:avLst/>
          </a:prstGeom>
          <a:noFill/>
          <a:ln w="0" algn="ctr">
            <a:noFill/>
            <a:miter lim="800000"/>
            <a:headEnd/>
            <a:tailEnd/>
          </a:ln>
          <a:effectLst/>
        </p:spPr>
        <p:txBody>
          <a:bodyPr wrap="none" anchor="ctr">
            <a:spAutoFit/>
          </a:bodyPr>
          <a:lstStyle/>
          <a:p>
            <a:endParaRPr lang="en-US"/>
          </a:p>
        </p:txBody>
      </p:sp>
      <p:sp>
        <p:nvSpPr>
          <p:cNvPr id="394245" name="Rectangle 5"/>
          <p:cNvSpPr>
            <a:spLocks noChangeArrowheads="1"/>
          </p:cNvSpPr>
          <p:nvPr/>
        </p:nvSpPr>
        <p:spPr bwMode="auto">
          <a:xfrm>
            <a:off x="0" y="26241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394246" name="Object 6"/>
          <p:cNvGraphicFramePr>
            <a:graphicFrameLocks noChangeAspect="1"/>
          </p:cNvGraphicFramePr>
          <p:nvPr/>
        </p:nvGraphicFramePr>
        <p:xfrm>
          <a:off x="381000" y="3810000"/>
          <a:ext cx="8458200" cy="2835275"/>
        </p:xfrm>
        <a:graphic>
          <a:graphicData uri="http://schemas.openxmlformats.org/presentationml/2006/ole">
            <mc:AlternateContent xmlns:mc="http://schemas.openxmlformats.org/markup-compatibility/2006">
              <mc:Choice xmlns:v="urn:schemas-microsoft-com:vml" Requires="v">
                <p:oleObj spid="_x0000_s469001" name="Visio" r:id="rId4" imgW="3111398" imgH="1031748" progId="">
                  <p:embed/>
                </p:oleObj>
              </mc:Choice>
              <mc:Fallback>
                <p:oleObj name="Visio" r:id="rId4" imgW="3111398" imgH="1031748"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3810000"/>
                        <a:ext cx="8458200" cy="283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GB"/>
              <a:t>Fan-Out for CMOS Loads</a:t>
            </a:r>
          </a:p>
        </p:txBody>
      </p:sp>
      <p:sp>
        <p:nvSpPr>
          <p:cNvPr id="395269" name="Rectangle 5"/>
          <p:cNvSpPr>
            <a:spLocks noChangeArrowheads="1"/>
          </p:cNvSpPr>
          <p:nvPr/>
        </p:nvSpPr>
        <p:spPr bwMode="auto">
          <a:xfrm>
            <a:off x="0" y="2790825"/>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395268" name="Object 4"/>
          <p:cNvGraphicFramePr>
            <a:graphicFrameLocks noChangeAspect="1"/>
          </p:cNvGraphicFramePr>
          <p:nvPr/>
        </p:nvGraphicFramePr>
        <p:xfrm>
          <a:off x="152400" y="4419600"/>
          <a:ext cx="8915400" cy="2074863"/>
        </p:xfrm>
        <a:graphic>
          <a:graphicData uri="http://schemas.openxmlformats.org/presentationml/2006/ole">
            <mc:AlternateContent xmlns:mc="http://schemas.openxmlformats.org/markup-compatibility/2006">
              <mc:Choice xmlns:v="urn:schemas-microsoft-com:vml" Requires="v">
                <p:oleObj spid="_x0000_s470025" name="Visio" r:id="rId4" imgW="4215079" imgH="979018" progId="">
                  <p:embed/>
                </p:oleObj>
              </mc:Choice>
              <mc:Fallback>
                <p:oleObj name="Visio" r:id="rId4" imgW="4215079" imgH="979018"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419600"/>
                        <a:ext cx="8915400" cy="207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GB"/>
              <a:t>TTL  Series</a:t>
            </a:r>
          </a:p>
        </p:txBody>
      </p:sp>
      <p:graphicFrame>
        <p:nvGraphicFramePr>
          <p:cNvPr id="380210" name="Group 306"/>
          <p:cNvGraphicFramePr>
            <a:graphicFrameLocks noGrp="1"/>
          </p:cNvGraphicFramePr>
          <p:nvPr>
            <p:ph idx="1"/>
          </p:nvPr>
        </p:nvGraphicFramePr>
        <p:xfrm>
          <a:off x="457200" y="2590800"/>
          <a:ext cx="8229600" cy="4046855"/>
        </p:xfrm>
        <a:graphic>
          <a:graphicData uri="http://schemas.openxmlformats.org/drawingml/2006/table">
            <a:tbl>
              <a:tblPr/>
              <a:tblGrid>
                <a:gridCol w="2776538"/>
                <a:gridCol w="909637"/>
                <a:gridCol w="908050"/>
                <a:gridCol w="909638"/>
                <a:gridCol w="908050"/>
                <a:gridCol w="909637"/>
                <a:gridCol w="908050"/>
              </a:tblGrid>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smtClean="0">
                          <a:ln>
                            <a:noFill/>
                          </a:ln>
                          <a:solidFill>
                            <a:schemeClr val="tx1"/>
                          </a:solidFill>
                          <a:effectLst/>
                          <a:latin typeface="Arial" pitchFamily="34" charset="0"/>
                          <a:cs typeface="Times New Roman" pitchFamily="18" charset="0"/>
                        </a:rPr>
                        <a:t>74</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smtClean="0">
                          <a:ln>
                            <a:noFill/>
                          </a:ln>
                          <a:solidFill>
                            <a:schemeClr val="tx1"/>
                          </a:solidFill>
                          <a:effectLst/>
                          <a:latin typeface="Arial" pitchFamily="34" charset="0"/>
                          <a:cs typeface="Times New Roman" pitchFamily="18" charset="0"/>
                        </a:rPr>
                        <a:t>74S</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smtClean="0">
                          <a:ln>
                            <a:noFill/>
                          </a:ln>
                          <a:solidFill>
                            <a:schemeClr val="tx1"/>
                          </a:solidFill>
                          <a:effectLst/>
                          <a:latin typeface="Arial" pitchFamily="34" charset="0"/>
                          <a:cs typeface="Times New Roman" pitchFamily="18" charset="0"/>
                        </a:rPr>
                        <a:t>74LS</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smtClean="0">
                          <a:ln>
                            <a:noFill/>
                          </a:ln>
                          <a:solidFill>
                            <a:schemeClr val="tx1"/>
                          </a:solidFill>
                          <a:effectLst/>
                          <a:latin typeface="Arial" pitchFamily="34" charset="0"/>
                          <a:cs typeface="Times New Roman" pitchFamily="18" charset="0"/>
                        </a:rPr>
                        <a:t>74AS</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smtClean="0">
                          <a:ln>
                            <a:noFill/>
                          </a:ln>
                          <a:solidFill>
                            <a:schemeClr val="tx1"/>
                          </a:solidFill>
                          <a:effectLst/>
                          <a:latin typeface="Arial" pitchFamily="34" charset="0"/>
                          <a:cs typeface="Times New Roman" pitchFamily="18" charset="0"/>
                        </a:rPr>
                        <a:t>74ALS</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smtClean="0">
                          <a:ln>
                            <a:noFill/>
                          </a:ln>
                          <a:solidFill>
                            <a:schemeClr val="tx1"/>
                          </a:solidFill>
                          <a:effectLst/>
                          <a:latin typeface="Arial" pitchFamily="34" charset="0"/>
                          <a:cs typeface="Times New Roman" pitchFamily="18" charset="0"/>
                        </a:rPr>
                        <a:t>74F</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4675">
                <a:tc gridSpan="7">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smtClean="0">
                          <a:ln>
                            <a:noFill/>
                          </a:ln>
                          <a:solidFill>
                            <a:schemeClr val="tx1"/>
                          </a:solidFill>
                          <a:effectLst/>
                          <a:latin typeface="Arial" pitchFamily="34" charset="0"/>
                          <a:cs typeface="Times New Roman" pitchFamily="18" charset="0"/>
                        </a:rPr>
                        <a:t>Performance Rating</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46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Propagation Delay (ns)</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9</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3</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9.5</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1.7</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4</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3</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46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Power Dissipation (mW)</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10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20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2</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8</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1.2</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6</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46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Speed-Power product (pJ)</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90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60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19</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13.6</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4.8</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18</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46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Max. Clock Rate (MHz)</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35</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125</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45</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200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70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100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46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Fan-out (same series)</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10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20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20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40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20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cs typeface="Times New Roman" pitchFamily="18" charset="0"/>
                        </a:rPr>
                        <a:t>33</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GB"/>
              <a:t>CMOS Series</a:t>
            </a:r>
          </a:p>
        </p:txBody>
      </p:sp>
      <p:graphicFrame>
        <p:nvGraphicFramePr>
          <p:cNvPr id="382269" name="Group 317"/>
          <p:cNvGraphicFramePr>
            <a:graphicFrameLocks noGrp="1"/>
          </p:cNvGraphicFramePr>
          <p:nvPr>
            <p:ph sz="half" idx="1"/>
          </p:nvPr>
        </p:nvGraphicFramePr>
        <p:xfrm>
          <a:off x="381000" y="1828800"/>
          <a:ext cx="8305800" cy="2470150"/>
        </p:xfrm>
        <a:graphic>
          <a:graphicData uri="http://schemas.openxmlformats.org/drawingml/2006/table">
            <a:tbl>
              <a:tblPr/>
              <a:tblGrid>
                <a:gridCol w="4776788"/>
                <a:gridCol w="1166812"/>
                <a:gridCol w="1030288"/>
                <a:gridCol w="1331912"/>
              </a:tblGrid>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74HC</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74AC</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74AHC</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74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Propagation Delay (ns)</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18</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5</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3.7</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Power Dissipation (mW) Static</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0.00275</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0.0055</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0.00275</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36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Power Dissipation (mW) at 100KHz</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0.0625</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0.08</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0.0625</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52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Speed-Power product (pJ) at 100KHz</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1.125</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0.4</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0.23</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36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Max. Clock Rate (MHz)</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50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160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170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82268" name="Group 316"/>
          <p:cNvGraphicFramePr>
            <a:graphicFrameLocks noGrp="1"/>
          </p:cNvGraphicFramePr>
          <p:nvPr>
            <p:ph sz="half" idx="2"/>
          </p:nvPr>
        </p:nvGraphicFramePr>
        <p:xfrm>
          <a:off x="381000" y="4648200"/>
          <a:ext cx="8305800" cy="1584960"/>
        </p:xfrm>
        <a:graphic>
          <a:graphicData uri="http://schemas.openxmlformats.org/drawingml/2006/table">
            <a:tbl>
              <a:tblPr/>
              <a:tblGrid>
                <a:gridCol w="4776788"/>
                <a:gridCol w="1166812"/>
                <a:gridCol w="1030288"/>
                <a:gridCol w="1331912"/>
              </a:tblGrid>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74LV</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74LVC</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74ALVC</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Propagation Delay (ns)</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9</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4.3</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3</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Power Dissipation (mW) Static</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0.0016</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0.0008</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0.0008</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Max. Clock Rate (MHz)</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90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100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150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en-GB" sz="3800" b="0">
                <a:latin typeface="Arial" pitchFamily="34" charset="0"/>
                <a:cs typeface="Arial" pitchFamily="34" charset="0"/>
              </a:rPr>
              <a:t>Boolean Algebra</a:t>
            </a:r>
          </a:p>
        </p:txBody>
      </p:sp>
      <p:sp>
        <p:nvSpPr>
          <p:cNvPr id="397315" name="Rectangle 3"/>
          <p:cNvSpPr>
            <a:spLocks noGrp="1" noChangeArrowheads="1"/>
          </p:cNvSpPr>
          <p:nvPr>
            <p:ph type="body" sz="half" idx="1"/>
          </p:nvPr>
        </p:nvSpPr>
        <p:spPr/>
        <p:txBody>
          <a:bodyPr/>
          <a:lstStyle/>
          <a:p>
            <a:r>
              <a:rPr lang="en-GB" sz="2800"/>
              <a:t>Variable</a:t>
            </a:r>
          </a:p>
          <a:p>
            <a:r>
              <a:rPr lang="en-GB" sz="2800"/>
              <a:t>Complement</a:t>
            </a:r>
          </a:p>
          <a:p>
            <a:r>
              <a:rPr lang="en-GB" sz="2800"/>
              <a:t>Literal </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GB" sz="3800" b="0">
                <a:latin typeface="Arial" pitchFamily="34" charset="0"/>
                <a:cs typeface="Arial" pitchFamily="34" charset="0"/>
              </a:rPr>
              <a:t>Boolean Addition &amp; Multiplication</a:t>
            </a:r>
          </a:p>
        </p:txBody>
      </p:sp>
      <p:sp>
        <p:nvSpPr>
          <p:cNvPr id="398339" name="Rectangle 3"/>
          <p:cNvSpPr>
            <a:spLocks noGrp="1" noChangeArrowheads="1"/>
          </p:cNvSpPr>
          <p:nvPr>
            <p:ph idx="1"/>
          </p:nvPr>
        </p:nvSpPr>
        <p:spPr>
          <a:xfrm>
            <a:off x="228600" y="1600200"/>
            <a:ext cx="8686800" cy="3733800"/>
          </a:xfrm>
        </p:spPr>
        <p:txBody>
          <a:bodyPr/>
          <a:lstStyle/>
          <a:p>
            <a:pPr>
              <a:lnSpc>
                <a:spcPct val="90000"/>
              </a:lnSpc>
            </a:pPr>
            <a:r>
              <a:rPr lang="en-GB" sz="2800"/>
              <a:t>Boolean Addition performed by OR gate</a:t>
            </a:r>
          </a:p>
          <a:p>
            <a:pPr>
              <a:lnSpc>
                <a:spcPct val="90000"/>
              </a:lnSpc>
            </a:pPr>
            <a:r>
              <a:rPr lang="en-GB" sz="2800"/>
              <a:t>Sum Term describes Boolean Addition</a:t>
            </a:r>
          </a:p>
          <a:p>
            <a:pPr>
              <a:lnSpc>
                <a:spcPct val="90000"/>
              </a:lnSpc>
            </a:pPr>
            <a:endParaRPr lang="en-GB" sz="2800"/>
          </a:p>
          <a:p>
            <a:pPr>
              <a:lnSpc>
                <a:spcPct val="90000"/>
              </a:lnSpc>
            </a:pPr>
            <a:r>
              <a:rPr lang="en-GB" sz="2800"/>
              <a:t>Boolean Multiplication performed by AND gate</a:t>
            </a:r>
          </a:p>
          <a:p>
            <a:pPr>
              <a:lnSpc>
                <a:spcPct val="90000"/>
              </a:lnSpc>
            </a:pPr>
            <a:r>
              <a:rPr lang="en-GB" sz="2800"/>
              <a:t>Product Term describes Boolean Multiplication</a:t>
            </a:r>
          </a:p>
        </p:txBody>
      </p:sp>
      <p:sp>
        <p:nvSpPr>
          <p:cNvPr id="398341" name="Rectangle 5"/>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398340" name="Object 4"/>
          <p:cNvGraphicFramePr>
            <a:graphicFrameLocks noChangeAspect="1"/>
          </p:cNvGraphicFramePr>
          <p:nvPr/>
        </p:nvGraphicFramePr>
        <p:xfrm>
          <a:off x="0" y="0"/>
          <a:ext cx="647700" cy="219075"/>
        </p:xfrm>
        <a:graphic>
          <a:graphicData uri="http://schemas.openxmlformats.org/presentationml/2006/ole">
            <mc:AlternateContent xmlns:mc="http://schemas.openxmlformats.org/markup-compatibility/2006">
              <mc:Choice xmlns:v="urn:schemas-microsoft-com:vml" Requires="v">
                <p:oleObj spid="_x0000_s398347" name="Equation" r:id="rId3" imgW="647419" imgH="215806" progId="Equation.3">
                  <p:embed/>
                </p:oleObj>
              </mc:Choice>
              <mc:Fallback>
                <p:oleObj name="Equation" r:id="rId3" imgW="647419" imgH="215806"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477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8343" name="Rectangle 7"/>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sp>
        <p:nvSpPr>
          <p:cNvPr id="398349" name="Rectangle 13"/>
          <p:cNvSpPr>
            <a:spLocks noChangeArrowheads="1"/>
          </p:cNvSpPr>
          <p:nvPr/>
        </p:nvSpPr>
        <p:spPr bwMode="auto">
          <a:xfrm>
            <a:off x="0" y="2863850"/>
            <a:ext cx="9144000" cy="0"/>
          </a:xfrm>
          <a:prstGeom prst="rect">
            <a:avLst/>
          </a:prstGeom>
          <a:noFill/>
          <a:ln w="0" algn="ctr">
            <a:noFill/>
            <a:miter lim="800000"/>
            <a:headEnd/>
            <a:tailEnd/>
          </a:ln>
          <a:effectLst/>
        </p:spPr>
        <p:txBody>
          <a:bodyPr wrap="none" anchor="ctr">
            <a:spAutoFit/>
          </a:bodyPr>
          <a:lstStyle/>
          <a:p>
            <a:pPr algn="just"/>
            <a:endParaRPr lang="en-US" sz="1800"/>
          </a:p>
        </p:txBody>
      </p:sp>
      <p:sp>
        <p:nvSpPr>
          <p:cNvPr id="398352" name="Rectangle 16"/>
          <p:cNvSpPr>
            <a:spLocks noChangeArrowheads="1"/>
          </p:cNvSpPr>
          <p:nvPr/>
        </p:nvSpPr>
        <p:spPr bwMode="auto">
          <a:xfrm>
            <a:off x="533400" y="4114800"/>
            <a:ext cx="8229600" cy="1752600"/>
          </a:xfrm>
          <a:prstGeom prst="rect">
            <a:avLst/>
          </a:prstGeom>
          <a:noFill/>
          <a:ln w="9525">
            <a:noFill/>
            <a:miter lim="800000"/>
            <a:headEnd/>
            <a:tailEnd/>
          </a:ln>
          <a:effectLst/>
        </p:spPr>
        <p:txBody>
          <a:bodyPr/>
          <a:lstStyle/>
          <a:p>
            <a:pPr marL="342900" indent="-342900" algn="l">
              <a:spcBef>
                <a:spcPct val="20000"/>
              </a:spcBef>
              <a:buClr>
                <a:schemeClr val="hlink"/>
              </a:buClr>
              <a:buSzPct val="60000"/>
              <a:buFont typeface="Wingdings" pitchFamily="2" charset="2"/>
              <a:buChar char="n"/>
            </a:pPr>
            <a:endParaRPr lang="en-US" sz="320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GB" sz="3800" b="0">
                <a:latin typeface="Arial" pitchFamily="34" charset="0"/>
                <a:cs typeface="Arial" pitchFamily="34" charset="0"/>
              </a:rPr>
              <a:t>Boolean Addition</a:t>
            </a:r>
          </a:p>
        </p:txBody>
      </p:sp>
      <p:sp>
        <p:nvSpPr>
          <p:cNvPr id="438275" name="Rectangle 3"/>
          <p:cNvSpPr>
            <a:spLocks noGrp="1" noChangeArrowheads="1"/>
          </p:cNvSpPr>
          <p:nvPr>
            <p:ph idx="1"/>
          </p:nvPr>
        </p:nvSpPr>
        <p:spPr/>
        <p:txBody>
          <a:bodyPr/>
          <a:lstStyle/>
          <a:p>
            <a:r>
              <a:rPr lang="en-GB"/>
              <a:t>Sum of literals</a:t>
            </a:r>
          </a:p>
          <a:p>
            <a:endParaRPr lang="en-GB"/>
          </a:p>
          <a:p>
            <a:r>
              <a:rPr lang="en-GB"/>
              <a:t>Sum term = 1 if any literal = 1</a:t>
            </a:r>
          </a:p>
          <a:p>
            <a:r>
              <a:rPr lang="en-GB"/>
              <a:t>Sum term = 0 if all literals = 0</a:t>
            </a:r>
          </a:p>
        </p:txBody>
      </p:sp>
      <p:graphicFrame>
        <p:nvGraphicFramePr>
          <p:cNvPr id="438276" name="Object 4"/>
          <p:cNvGraphicFramePr>
            <a:graphicFrameLocks noChangeAspect="1"/>
          </p:cNvGraphicFramePr>
          <p:nvPr/>
        </p:nvGraphicFramePr>
        <p:xfrm>
          <a:off x="914400" y="2286000"/>
          <a:ext cx="1181100" cy="482600"/>
        </p:xfrm>
        <a:graphic>
          <a:graphicData uri="http://schemas.openxmlformats.org/presentationml/2006/ole">
            <mc:AlternateContent xmlns:mc="http://schemas.openxmlformats.org/markup-compatibility/2006">
              <mc:Choice xmlns:v="urn:schemas-microsoft-com:vml" Requires="v">
                <p:oleObj spid="_x0000_s438297" name="Equation" r:id="rId4" imgW="393480" imgH="164880" progId="Equation.3">
                  <p:embed/>
                </p:oleObj>
              </mc:Choice>
              <mc:Fallback>
                <p:oleObj name="Equation" r:id="rId4" imgW="393480" imgH="16488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286000"/>
                        <a:ext cx="1181100" cy="4826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438277" name="Object 5"/>
          <p:cNvGraphicFramePr>
            <a:graphicFrameLocks noChangeAspect="1"/>
          </p:cNvGraphicFramePr>
          <p:nvPr/>
        </p:nvGraphicFramePr>
        <p:xfrm>
          <a:off x="2362200" y="2209800"/>
          <a:ext cx="1177925" cy="593725"/>
        </p:xfrm>
        <a:graphic>
          <a:graphicData uri="http://schemas.openxmlformats.org/presentationml/2006/ole">
            <mc:AlternateContent xmlns:mc="http://schemas.openxmlformats.org/markup-compatibility/2006">
              <mc:Choice xmlns:v="urn:schemas-microsoft-com:vml" Requires="v">
                <p:oleObj spid="_x0000_s438298" name="Equation" r:id="rId6" imgW="393480" imgH="203040" progId="Equation.3">
                  <p:embed/>
                </p:oleObj>
              </mc:Choice>
              <mc:Fallback>
                <p:oleObj name="Equation" r:id="rId6" imgW="393480" imgH="20304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2209800"/>
                        <a:ext cx="1177925"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8278" name="Object 6"/>
          <p:cNvGraphicFramePr>
            <a:graphicFrameLocks noChangeAspect="1"/>
          </p:cNvGraphicFramePr>
          <p:nvPr/>
        </p:nvGraphicFramePr>
        <p:xfrm>
          <a:off x="3962400" y="2209800"/>
          <a:ext cx="1865313" cy="630238"/>
        </p:xfrm>
        <a:graphic>
          <a:graphicData uri="http://schemas.openxmlformats.org/presentationml/2006/ole">
            <mc:AlternateContent xmlns:mc="http://schemas.openxmlformats.org/markup-compatibility/2006">
              <mc:Choice xmlns:v="urn:schemas-microsoft-com:vml" Requires="v">
                <p:oleObj spid="_x0000_s438299" name="Equation" r:id="rId8" imgW="647640" imgH="215640" progId="Equation.3">
                  <p:embed/>
                </p:oleObj>
              </mc:Choice>
              <mc:Fallback>
                <p:oleObj name="Equation" r:id="rId8" imgW="647640" imgH="21564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400" y="2209800"/>
                        <a:ext cx="1865313"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GB" sz="3800" b="0">
                <a:latin typeface="Arial" pitchFamily="34" charset="0"/>
                <a:cs typeface="Arial" pitchFamily="34" charset="0"/>
              </a:rPr>
              <a:t>Boolean Multiplication</a:t>
            </a:r>
          </a:p>
        </p:txBody>
      </p:sp>
      <p:sp>
        <p:nvSpPr>
          <p:cNvPr id="439299" name="Rectangle 3"/>
          <p:cNvSpPr>
            <a:spLocks noGrp="1" noChangeArrowheads="1"/>
          </p:cNvSpPr>
          <p:nvPr>
            <p:ph idx="1"/>
          </p:nvPr>
        </p:nvSpPr>
        <p:spPr/>
        <p:txBody>
          <a:bodyPr/>
          <a:lstStyle/>
          <a:p>
            <a:r>
              <a:rPr lang="en-GB"/>
              <a:t>Product of literals</a:t>
            </a:r>
          </a:p>
          <a:p>
            <a:endParaRPr lang="en-GB"/>
          </a:p>
          <a:p>
            <a:r>
              <a:rPr lang="en-GB"/>
              <a:t>Product term = 1 if all literals = 1</a:t>
            </a:r>
          </a:p>
          <a:p>
            <a:r>
              <a:rPr lang="en-GB"/>
              <a:t>Product term = 0 if any one literal = 0</a:t>
            </a:r>
          </a:p>
        </p:txBody>
      </p:sp>
      <p:graphicFrame>
        <p:nvGraphicFramePr>
          <p:cNvPr id="439300" name="Object 4"/>
          <p:cNvGraphicFramePr>
            <a:graphicFrameLocks noChangeAspect="1"/>
          </p:cNvGraphicFramePr>
          <p:nvPr/>
        </p:nvGraphicFramePr>
        <p:xfrm>
          <a:off x="892175" y="2190750"/>
          <a:ext cx="838200" cy="520700"/>
        </p:xfrm>
        <a:graphic>
          <a:graphicData uri="http://schemas.openxmlformats.org/presentationml/2006/ole">
            <mc:AlternateContent xmlns:mc="http://schemas.openxmlformats.org/markup-compatibility/2006">
              <mc:Choice xmlns:v="urn:schemas-microsoft-com:vml" Requires="v">
                <p:oleObj spid="_x0000_s439321" name="Equation" r:id="rId4" imgW="279360" imgH="177480" progId="Equation.3">
                  <p:embed/>
                </p:oleObj>
              </mc:Choice>
              <mc:Fallback>
                <p:oleObj name="Equation" r:id="rId4" imgW="279360" imgH="17748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2175" y="2190750"/>
                        <a:ext cx="838200" cy="5207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439301" name="Object 5"/>
          <p:cNvGraphicFramePr>
            <a:graphicFrameLocks noChangeAspect="1"/>
          </p:cNvGraphicFramePr>
          <p:nvPr/>
        </p:nvGraphicFramePr>
        <p:xfrm>
          <a:off x="2338388" y="2116138"/>
          <a:ext cx="836612" cy="630237"/>
        </p:xfrm>
        <a:graphic>
          <a:graphicData uri="http://schemas.openxmlformats.org/presentationml/2006/ole">
            <mc:AlternateContent xmlns:mc="http://schemas.openxmlformats.org/markup-compatibility/2006">
              <mc:Choice xmlns:v="urn:schemas-microsoft-com:vml" Requires="v">
                <p:oleObj spid="_x0000_s439322" name="Equation" r:id="rId6" imgW="279360" imgH="215640" progId="Equation.3">
                  <p:embed/>
                </p:oleObj>
              </mc:Choice>
              <mc:Fallback>
                <p:oleObj name="Equation" r:id="rId6" imgW="279360" imgH="21564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8388" y="2116138"/>
                        <a:ext cx="836612"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9302" name="Object 6"/>
          <p:cNvGraphicFramePr>
            <a:graphicFrameLocks noChangeAspect="1"/>
          </p:cNvGraphicFramePr>
          <p:nvPr/>
        </p:nvGraphicFramePr>
        <p:xfrm>
          <a:off x="4114800" y="2133600"/>
          <a:ext cx="1171575" cy="630238"/>
        </p:xfrm>
        <a:graphic>
          <a:graphicData uri="http://schemas.openxmlformats.org/presentationml/2006/ole">
            <mc:AlternateContent xmlns:mc="http://schemas.openxmlformats.org/markup-compatibility/2006">
              <mc:Choice xmlns:v="urn:schemas-microsoft-com:vml" Requires="v">
                <p:oleObj spid="_x0000_s439323" name="Equation" r:id="rId8" imgW="406080" imgH="215640" progId="Equation.3">
                  <p:embed/>
                </p:oleObj>
              </mc:Choice>
              <mc:Fallback>
                <p:oleObj name="Equation" r:id="rId8" imgW="406080" imgH="21564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4800" y="2133600"/>
                        <a:ext cx="1171575"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normAutofit fontScale="90000"/>
          </a:bodyPr>
          <a:lstStyle/>
          <a:p>
            <a:r>
              <a:rPr lang="en-GB" sz="3800" b="0">
                <a:latin typeface="Arial" pitchFamily="34" charset="0"/>
                <a:cs typeface="Arial" pitchFamily="34" charset="0"/>
              </a:rPr>
              <a:t>Laws, Rules &amp; Theorems of Boolean Algebra</a:t>
            </a:r>
          </a:p>
        </p:txBody>
      </p:sp>
      <p:sp>
        <p:nvSpPr>
          <p:cNvPr id="400387" name="Rectangle 3"/>
          <p:cNvSpPr>
            <a:spLocks noGrp="1" noChangeArrowheads="1"/>
          </p:cNvSpPr>
          <p:nvPr>
            <p:ph idx="1"/>
          </p:nvPr>
        </p:nvSpPr>
        <p:spPr/>
        <p:txBody>
          <a:bodyPr/>
          <a:lstStyle/>
          <a:p>
            <a:r>
              <a:rPr lang="en-GB" sz="2800"/>
              <a:t>Commutative Law </a:t>
            </a:r>
          </a:p>
          <a:p>
            <a:pPr lvl="1">
              <a:buFont typeface="Wingdings" pitchFamily="2" charset="2"/>
              <a:buNone/>
            </a:pPr>
            <a:r>
              <a:rPr lang="en-GB">
                <a:effectLst/>
                <a:latin typeface="Arial" pitchFamily="34" charset="0"/>
              </a:rPr>
              <a:t>for addition and multiplication</a:t>
            </a:r>
          </a:p>
          <a:p>
            <a:r>
              <a:rPr lang="en-GB" sz="2800"/>
              <a:t>Associative Law</a:t>
            </a:r>
          </a:p>
          <a:p>
            <a:pPr lvl="1">
              <a:buFont typeface="Wingdings" pitchFamily="2" charset="2"/>
              <a:buNone/>
            </a:pPr>
            <a:r>
              <a:rPr lang="en-GB">
                <a:effectLst/>
                <a:latin typeface="Arial" pitchFamily="34" charset="0"/>
              </a:rPr>
              <a:t>for addition and multiplication</a:t>
            </a:r>
          </a:p>
          <a:p>
            <a:r>
              <a:rPr lang="en-GB" sz="2800"/>
              <a:t>Distributive Law</a:t>
            </a:r>
          </a:p>
          <a:p>
            <a:r>
              <a:rPr lang="en-GB" sz="2800"/>
              <a:t>Rules of Boolean Algebra</a:t>
            </a:r>
          </a:p>
          <a:p>
            <a:r>
              <a:rPr lang="en-GB" sz="2800"/>
              <a:t>Demorgan’s Theorems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GB"/>
              <a:t>Operational Characteristics</a:t>
            </a:r>
          </a:p>
        </p:txBody>
      </p:sp>
      <p:sp>
        <p:nvSpPr>
          <p:cNvPr id="346115" name="Rectangle 3"/>
          <p:cNvSpPr>
            <a:spLocks noGrp="1" noChangeArrowheads="1"/>
          </p:cNvSpPr>
          <p:nvPr>
            <p:ph type="body" sz="half" idx="1"/>
          </p:nvPr>
        </p:nvSpPr>
        <p:spPr>
          <a:xfrm>
            <a:off x="457200" y="1676400"/>
            <a:ext cx="8077200" cy="2819400"/>
          </a:xfrm>
        </p:spPr>
        <p:txBody>
          <a:bodyPr/>
          <a:lstStyle/>
          <a:p>
            <a:r>
              <a:rPr lang="en-GB" sz="2800"/>
              <a:t>DC Supply Voltage</a:t>
            </a:r>
          </a:p>
          <a:p>
            <a:r>
              <a:rPr lang="en-GB" sz="2800"/>
              <a:t>Noise Margin</a:t>
            </a:r>
          </a:p>
          <a:p>
            <a:r>
              <a:rPr lang="en-GB" sz="2800"/>
              <a:t>Power Dissipation</a:t>
            </a:r>
          </a:p>
          <a:p>
            <a:r>
              <a:rPr lang="en-GB" sz="2800"/>
              <a:t>Frequency Response</a:t>
            </a:r>
          </a:p>
          <a:p>
            <a:r>
              <a:rPr lang="en-GB" sz="2800"/>
              <a:t>Fan Out</a:t>
            </a:r>
          </a:p>
        </p:txBody>
      </p:sp>
      <p:sp>
        <p:nvSpPr>
          <p:cNvPr id="346116" name="Rectangle 4"/>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GB" sz="3800" b="0">
                <a:latin typeface="Arial" pitchFamily="34" charset="0"/>
                <a:cs typeface="Arial" pitchFamily="34" charset="0"/>
              </a:rPr>
              <a:t>Commutative Law</a:t>
            </a:r>
          </a:p>
        </p:txBody>
      </p:sp>
      <p:sp>
        <p:nvSpPr>
          <p:cNvPr id="402435" name="Rectangle 3"/>
          <p:cNvSpPr>
            <a:spLocks noGrp="1" noChangeArrowheads="1"/>
          </p:cNvSpPr>
          <p:nvPr>
            <p:ph idx="1"/>
          </p:nvPr>
        </p:nvSpPr>
        <p:spPr>
          <a:xfrm>
            <a:off x="457200" y="1600200"/>
            <a:ext cx="8229600" cy="4572000"/>
          </a:xfrm>
        </p:spPr>
        <p:txBody>
          <a:bodyPr/>
          <a:lstStyle/>
          <a:p>
            <a:pPr>
              <a:lnSpc>
                <a:spcPct val="90000"/>
              </a:lnSpc>
            </a:pPr>
            <a:r>
              <a:rPr lang="en-GB" sz="2800"/>
              <a:t>Commutative Law for Addition		</a:t>
            </a:r>
          </a:p>
          <a:p>
            <a:pPr>
              <a:lnSpc>
                <a:spcPct val="90000"/>
              </a:lnSpc>
              <a:buFont typeface="Wingdings" pitchFamily="2" charset="2"/>
              <a:buNone/>
            </a:pPr>
            <a:r>
              <a:rPr lang="en-GB" sz="2800"/>
              <a:t>	A + B = B + A</a:t>
            </a:r>
          </a:p>
          <a:p>
            <a:pPr>
              <a:lnSpc>
                <a:spcPct val="90000"/>
              </a:lnSpc>
            </a:pPr>
            <a:endParaRPr lang="en-GB" sz="2800"/>
          </a:p>
          <a:p>
            <a:pPr>
              <a:lnSpc>
                <a:spcPct val="90000"/>
              </a:lnSpc>
              <a:buFont typeface="Wingdings" pitchFamily="2" charset="2"/>
              <a:buNone/>
            </a:pPr>
            <a:endParaRPr lang="en-GB" sz="2800"/>
          </a:p>
          <a:p>
            <a:pPr>
              <a:lnSpc>
                <a:spcPct val="90000"/>
              </a:lnSpc>
            </a:pPr>
            <a:endParaRPr lang="en-GB" sz="2800"/>
          </a:p>
          <a:p>
            <a:pPr>
              <a:lnSpc>
                <a:spcPct val="90000"/>
              </a:lnSpc>
            </a:pPr>
            <a:r>
              <a:rPr lang="en-GB" sz="2800"/>
              <a:t>Commutative Law for Multiplication	</a:t>
            </a:r>
          </a:p>
          <a:p>
            <a:pPr>
              <a:lnSpc>
                <a:spcPct val="90000"/>
              </a:lnSpc>
              <a:buFont typeface="Wingdings" pitchFamily="2" charset="2"/>
              <a:buNone/>
            </a:pPr>
            <a:r>
              <a:rPr lang="en-GB" sz="2800"/>
              <a:t>	A.B = B.A</a:t>
            </a:r>
          </a:p>
        </p:txBody>
      </p:sp>
      <p:sp>
        <p:nvSpPr>
          <p:cNvPr id="402438" name="Rectangle 6"/>
          <p:cNvSpPr>
            <a:spLocks noChangeArrowheads="1"/>
          </p:cNvSpPr>
          <p:nvPr/>
        </p:nvSpPr>
        <p:spPr bwMode="auto">
          <a:xfrm>
            <a:off x="0" y="3114675"/>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02437" name="Object 5"/>
          <p:cNvGraphicFramePr>
            <a:graphicFrameLocks noChangeAspect="1"/>
          </p:cNvGraphicFramePr>
          <p:nvPr/>
        </p:nvGraphicFramePr>
        <p:xfrm>
          <a:off x="3886200" y="2667000"/>
          <a:ext cx="4735513" cy="1069975"/>
        </p:xfrm>
        <a:graphic>
          <a:graphicData uri="http://schemas.openxmlformats.org/presentationml/2006/ole">
            <mc:AlternateContent xmlns:mc="http://schemas.openxmlformats.org/markup-compatibility/2006">
              <mc:Choice xmlns:v="urn:schemas-microsoft-com:vml" Requires="v">
                <p:oleObj spid="_x0000_s402452" name="Visio" r:id="rId4" imgW="5040478" imgH="1059790" progId="">
                  <p:embed/>
                </p:oleObj>
              </mc:Choice>
              <mc:Fallback>
                <p:oleObj name="Visio" r:id="rId4" imgW="5040478" imgH="105979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2667000"/>
                        <a:ext cx="4735513"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40" name="Rectangle 8"/>
          <p:cNvSpPr>
            <a:spLocks noChangeArrowheads="1"/>
          </p:cNvSpPr>
          <p:nvPr/>
        </p:nvSpPr>
        <p:spPr bwMode="auto">
          <a:xfrm>
            <a:off x="0" y="3114675"/>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02439" name="Object 7"/>
          <p:cNvGraphicFramePr>
            <a:graphicFrameLocks noChangeAspect="1"/>
          </p:cNvGraphicFramePr>
          <p:nvPr/>
        </p:nvGraphicFramePr>
        <p:xfrm>
          <a:off x="3810000" y="5334000"/>
          <a:ext cx="4735513" cy="1069975"/>
        </p:xfrm>
        <a:graphic>
          <a:graphicData uri="http://schemas.openxmlformats.org/presentationml/2006/ole">
            <mc:AlternateContent xmlns:mc="http://schemas.openxmlformats.org/markup-compatibility/2006">
              <mc:Choice xmlns:v="urn:schemas-microsoft-com:vml" Requires="v">
                <p:oleObj spid="_x0000_s402453" name="Visio" r:id="rId6" imgW="4957267" imgH="1059790" progId="">
                  <p:embed/>
                </p:oleObj>
              </mc:Choice>
              <mc:Fallback>
                <p:oleObj name="Visio" r:id="rId6" imgW="4957267" imgH="1059790" progId="">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5334000"/>
                        <a:ext cx="4735513"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GB" sz="3800" b="0">
                <a:latin typeface="Arial" pitchFamily="34" charset="0"/>
                <a:cs typeface="Arial" pitchFamily="34" charset="0"/>
              </a:rPr>
              <a:t>Associative Law</a:t>
            </a:r>
          </a:p>
        </p:txBody>
      </p:sp>
      <p:sp>
        <p:nvSpPr>
          <p:cNvPr id="403459" name="Rectangle 3"/>
          <p:cNvSpPr>
            <a:spLocks noGrp="1" noChangeArrowheads="1"/>
          </p:cNvSpPr>
          <p:nvPr>
            <p:ph idx="1"/>
          </p:nvPr>
        </p:nvSpPr>
        <p:spPr>
          <a:xfrm>
            <a:off x="457200" y="1600200"/>
            <a:ext cx="8229600" cy="4572000"/>
          </a:xfrm>
        </p:spPr>
        <p:txBody>
          <a:bodyPr/>
          <a:lstStyle/>
          <a:p>
            <a:pPr>
              <a:lnSpc>
                <a:spcPct val="90000"/>
              </a:lnSpc>
            </a:pPr>
            <a:r>
              <a:rPr lang="en-GB"/>
              <a:t>Associative Law for Addition 		</a:t>
            </a:r>
          </a:p>
          <a:p>
            <a:pPr>
              <a:lnSpc>
                <a:spcPct val="90000"/>
              </a:lnSpc>
              <a:buFont typeface="Wingdings" pitchFamily="2" charset="2"/>
              <a:buNone/>
            </a:pPr>
            <a:r>
              <a:rPr lang="en-GB"/>
              <a:t>	A + (B + C) = (A + B) + C</a:t>
            </a:r>
          </a:p>
        </p:txBody>
      </p:sp>
      <p:sp>
        <p:nvSpPr>
          <p:cNvPr id="403460" name="Rectangle 4"/>
          <p:cNvSpPr>
            <a:spLocks noChangeArrowheads="1"/>
          </p:cNvSpPr>
          <p:nvPr/>
        </p:nvSpPr>
        <p:spPr bwMode="auto">
          <a:xfrm>
            <a:off x="0" y="3114675"/>
            <a:ext cx="9144000" cy="0"/>
          </a:xfrm>
          <a:prstGeom prst="rect">
            <a:avLst/>
          </a:prstGeom>
          <a:noFill/>
          <a:ln w="0" algn="ctr">
            <a:noFill/>
            <a:miter lim="800000"/>
            <a:headEnd/>
            <a:tailEnd/>
          </a:ln>
          <a:effectLst/>
        </p:spPr>
        <p:txBody>
          <a:bodyPr wrap="none" anchor="ctr">
            <a:spAutoFit/>
          </a:bodyPr>
          <a:lstStyle/>
          <a:p>
            <a:endParaRPr lang="en-US"/>
          </a:p>
        </p:txBody>
      </p:sp>
      <p:sp>
        <p:nvSpPr>
          <p:cNvPr id="403462" name="Rectangle 6"/>
          <p:cNvSpPr>
            <a:spLocks noChangeArrowheads="1"/>
          </p:cNvSpPr>
          <p:nvPr/>
        </p:nvSpPr>
        <p:spPr bwMode="auto">
          <a:xfrm>
            <a:off x="0" y="3114675"/>
            <a:ext cx="9144000" cy="0"/>
          </a:xfrm>
          <a:prstGeom prst="rect">
            <a:avLst/>
          </a:prstGeom>
          <a:noFill/>
          <a:ln w="0" algn="ctr">
            <a:noFill/>
            <a:miter lim="800000"/>
            <a:headEnd/>
            <a:tailEnd/>
          </a:ln>
          <a:effectLst/>
        </p:spPr>
        <p:txBody>
          <a:bodyPr wrap="none" anchor="ctr">
            <a:spAutoFit/>
          </a:bodyPr>
          <a:lstStyle/>
          <a:p>
            <a:endParaRPr lang="en-US"/>
          </a:p>
        </p:txBody>
      </p:sp>
      <p:sp>
        <p:nvSpPr>
          <p:cNvPr id="403465" name="Rectangle 9"/>
          <p:cNvSpPr>
            <a:spLocks noChangeArrowheads="1"/>
          </p:cNvSpPr>
          <p:nvPr/>
        </p:nvSpPr>
        <p:spPr bwMode="auto">
          <a:xfrm>
            <a:off x="0" y="2847975"/>
            <a:ext cx="9144000" cy="0"/>
          </a:xfrm>
          <a:prstGeom prst="rect">
            <a:avLst/>
          </a:prstGeom>
          <a:noFill/>
          <a:ln w="0" algn="ctr">
            <a:noFill/>
            <a:miter lim="800000"/>
            <a:headEnd/>
            <a:tailEnd/>
          </a:ln>
          <a:effectLst/>
        </p:spPr>
        <p:txBody>
          <a:bodyPr wrap="none" anchor="ctr">
            <a:spAutoFit/>
          </a:bodyPr>
          <a:lstStyle/>
          <a:p>
            <a:endParaRPr lang="en-US"/>
          </a:p>
        </p:txBody>
      </p:sp>
      <p:sp>
        <p:nvSpPr>
          <p:cNvPr id="403467" name="Rectangle 11"/>
          <p:cNvSpPr>
            <a:spLocks noChangeArrowheads="1"/>
          </p:cNvSpPr>
          <p:nvPr/>
        </p:nvSpPr>
        <p:spPr bwMode="auto">
          <a:xfrm>
            <a:off x="0" y="28527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03466" name="Object 10"/>
          <p:cNvGraphicFramePr>
            <a:graphicFrameLocks noChangeAspect="1"/>
          </p:cNvGraphicFramePr>
          <p:nvPr/>
        </p:nvGraphicFramePr>
        <p:xfrm>
          <a:off x="76200" y="4267200"/>
          <a:ext cx="8915400" cy="2230438"/>
        </p:xfrm>
        <a:graphic>
          <a:graphicData uri="http://schemas.openxmlformats.org/presentationml/2006/ole">
            <mc:AlternateContent xmlns:mc="http://schemas.openxmlformats.org/markup-compatibility/2006">
              <mc:Choice xmlns:v="urn:schemas-microsoft-com:vml" Requires="v">
                <p:oleObj spid="_x0000_s403473" name="Visio" r:id="rId4" imgW="7001561" imgH="1747723" progId="">
                  <p:embed/>
                </p:oleObj>
              </mc:Choice>
              <mc:Fallback>
                <p:oleObj name="Visio" r:id="rId4" imgW="7001561" imgH="1747723" progId="">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4267200"/>
                        <a:ext cx="8915400" cy="2230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GB" sz="3800" b="0">
                <a:latin typeface="Arial" pitchFamily="34" charset="0"/>
                <a:cs typeface="Arial" pitchFamily="34" charset="0"/>
              </a:rPr>
              <a:t>Associative Law</a:t>
            </a:r>
          </a:p>
        </p:txBody>
      </p:sp>
      <p:sp>
        <p:nvSpPr>
          <p:cNvPr id="404483" name="Rectangle 3"/>
          <p:cNvSpPr>
            <a:spLocks noGrp="1" noChangeArrowheads="1"/>
          </p:cNvSpPr>
          <p:nvPr>
            <p:ph idx="1"/>
          </p:nvPr>
        </p:nvSpPr>
        <p:spPr>
          <a:xfrm>
            <a:off x="457200" y="1600200"/>
            <a:ext cx="8229600" cy="4572000"/>
          </a:xfrm>
        </p:spPr>
        <p:txBody>
          <a:bodyPr/>
          <a:lstStyle/>
          <a:p>
            <a:pPr>
              <a:lnSpc>
                <a:spcPct val="90000"/>
              </a:lnSpc>
            </a:pPr>
            <a:r>
              <a:rPr lang="en-GB" sz="2800"/>
              <a:t>Associative Law for Multiplication	</a:t>
            </a:r>
          </a:p>
          <a:p>
            <a:pPr>
              <a:lnSpc>
                <a:spcPct val="90000"/>
              </a:lnSpc>
              <a:buFont typeface="Wingdings" pitchFamily="2" charset="2"/>
              <a:buNone/>
            </a:pPr>
            <a:r>
              <a:rPr lang="en-GB" sz="2800"/>
              <a:t>	A.(B.C) = (A.B).C</a:t>
            </a:r>
          </a:p>
        </p:txBody>
      </p:sp>
      <p:sp>
        <p:nvSpPr>
          <p:cNvPr id="404484" name="Rectangle 4"/>
          <p:cNvSpPr>
            <a:spLocks noChangeArrowheads="1"/>
          </p:cNvSpPr>
          <p:nvPr/>
        </p:nvSpPr>
        <p:spPr bwMode="auto">
          <a:xfrm>
            <a:off x="0" y="3114675"/>
            <a:ext cx="9144000" cy="0"/>
          </a:xfrm>
          <a:prstGeom prst="rect">
            <a:avLst/>
          </a:prstGeom>
          <a:noFill/>
          <a:ln w="0" algn="ctr">
            <a:noFill/>
            <a:miter lim="800000"/>
            <a:headEnd/>
            <a:tailEnd/>
          </a:ln>
          <a:effectLst/>
        </p:spPr>
        <p:txBody>
          <a:bodyPr wrap="none" anchor="ctr">
            <a:spAutoFit/>
          </a:bodyPr>
          <a:lstStyle/>
          <a:p>
            <a:endParaRPr lang="en-US"/>
          </a:p>
        </p:txBody>
      </p:sp>
      <p:sp>
        <p:nvSpPr>
          <p:cNvPr id="404485" name="Rectangle 5"/>
          <p:cNvSpPr>
            <a:spLocks noChangeArrowheads="1"/>
          </p:cNvSpPr>
          <p:nvPr/>
        </p:nvSpPr>
        <p:spPr bwMode="auto">
          <a:xfrm>
            <a:off x="0" y="3114675"/>
            <a:ext cx="9144000" cy="0"/>
          </a:xfrm>
          <a:prstGeom prst="rect">
            <a:avLst/>
          </a:prstGeom>
          <a:noFill/>
          <a:ln w="0" algn="ctr">
            <a:noFill/>
            <a:miter lim="800000"/>
            <a:headEnd/>
            <a:tailEnd/>
          </a:ln>
          <a:effectLst/>
        </p:spPr>
        <p:txBody>
          <a:bodyPr wrap="none" anchor="ctr">
            <a:spAutoFit/>
          </a:bodyPr>
          <a:lstStyle/>
          <a:p>
            <a:endParaRPr lang="en-US"/>
          </a:p>
        </p:txBody>
      </p:sp>
      <p:sp>
        <p:nvSpPr>
          <p:cNvPr id="404486" name="Rectangle 6"/>
          <p:cNvSpPr>
            <a:spLocks noChangeArrowheads="1"/>
          </p:cNvSpPr>
          <p:nvPr/>
        </p:nvSpPr>
        <p:spPr bwMode="auto">
          <a:xfrm>
            <a:off x="0" y="2847975"/>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04487" name="Object 7"/>
          <p:cNvGraphicFramePr>
            <a:graphicFrameLocks noChangeAspect="1"/>
          </p:cNvGraphicFramePr>
          <p:nvPr/>
        </p:nvGraphicFramePr>
        <p:xfrm>
          <a:off x="76200" y="4267200"/>
          <a:ext cx="8991600" cy="2230438"/>
        </p:xfrm>
        <a:graphic>
          <a:graphicData uri="http://schemas.openxmlformats.org/presentationml/2006/ole">
            <mc:AlternateContent xmlns:mc="http://schemas.openxmlformats.org/markup-compatibility/2006">
              <mc:Choice xmlns:v="urn:schemas-microsoft-com:vml" Requires="v">
                <p:oleObj spid="_x0000_s404494" name="Visio" r:id="rId4" imgW="6995160" imgH="1747723" progId="">
                  <p:embed/>
                </p:oleObj>
              </mc:Choice>
              <mc:Fallback>
                <p:oleObj name="Visio" r:id="rId4" imgW="6995160" imgH="1747723"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4267200"/>
                        <a:ext cx="8991600" cy="2230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en-GB" sz="3800" b="0">
                <a:latin typeface="Arial" pitchFamily="34" charset="0"/>
                <a:cs typeface="Arial" pitchFamily="34" charset="0"/>
              </a:rPr>
              <a:t>Distributive Law</a:t>
            </a:r>
          </a:p>
        </p:txBody>
      </p:sp>
      <p:sp>
        <p:nvSpPr>
          <p:cNvPr id="405507" name="Rectangle 3"/>
          <p:cNvSpPr>
            <a:spLocks noGrp="1" noChangeArrowheads="1"/>
          </p:cNvSpPr>
          <p:nvPr>
            <p:ph idx="1"/>
          </p:nvPr>
        </p:nvSpPr>
        <p:spPr/>
        <p:txBody>
          <a:bodyPr/>
          <a:lstStyle/>
          <a:p>
            <a:pPr>
              <a:buFont typeface="Wingdings" pitchFamily="2" charset="2"/>
              <a:buNone/>
            </a:pPr>
            <a:r>
              <a:rPr lang="en-GB" sz="2800"/>
              <a:t>A.(B + C) = A.B + A.C</a:t>
            </a:r>
          </a:p>
        </p:txBody>
      </p:sp>
      <p:sp>
        <p:nvSpPr>
          <p:cNvPr id="405509" name="Rectangle 5"/>
          <p:cNvSpPr>
            <a:spLocks noChangeArrowheads="1"/>
          </p:cNvSpPr>
          <p:nvPr/>
        </p:nvSpPr>
        <p:spPr bwMode="auto">
          <a:xfrm>
            <a:off x="0" y="2771775"/>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05508" name="Object 4"/>
          <p:cNvGraphicFramePr>
            <a:graphicFrameLocks noChangeAspect="1"/>
          </p:cNvGraphicFramePr>
          <p:nvPr/>
        </p:nvGraphicFramePr>
        <p:xfrm>
          <a:off x="152400" y="3657600"/>
          <a:ext cx="8839200" cy="2479675"/>
        </p:xfrm>
        <a:graphic>
          <a:graphicData uri="http://schemas.openxmlformats.org/presentationml/2006/ole">
            <mc:AlternateContent xmlns:mc="http://schemas.openxmlformats.org/markup-compatibility/2006">
              <mc:Choice xmlns:v="urn:schemas-microsoft-com:vml" Requires="v">
                <p:oleObj spid="_x0000_s405515" name="Visio" r:id="rId3" imgW="7023506" imgH="1988820" progId="">
                  <p:embed/>
                </p:oleObj>
              </mc:Choice>
              <mc:Fallback>
                <p:oleObj name="Visio" r:id="rId3" imgW="7023506" imgH="198882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657600"/>
                        <a:ext cx="8839200" cy="2479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en-GB" sz="3800" b="0">
                <a:latin typeface="Arial" pitchFamily="34" charset="0"/>
                <a:cs typeface="Arial" pitchFamily="34" charset="0"/>
              </a:rPr>
              <a:t>Rules of Boolean Algebra</a:t>
            </a:r>
          </a:p>
        </p:txBody>
      </p:sp>
      <p:sp>
        <p:nvSpPr>
          <p:cNvPr id="406531" name="Rectangle 3"/>
          <p:cNvSpPr>
            <a:spLocks noGrp="1" noChangeArrowheads="1"/>
          </p:cNvSpPr>
          <p:nvPr>
            <p:ph sz="half" idx="1"/>
          </p:nvPr>
        </p:nvSpPr>
        <p:spPr/>
        <p:txBody>
          <a:bodyPr/>
          <a:lstStyle/>
          <a:p>
            <a:pPr marL="609600" indent="-609600">
              <a:buClr>
                <a:schemeClr val="tx1"/>
              </a:buClr>
              <a:buFont typeface="Wingdings" pitchFamily="2" charset="2"/>
              <a:buAutoNum type="arabicPeriod"/>
            </a:pPr>
            <a:r>
              <a:rPr lang="en-GB" dirty="0"/>
              <a:t>A + 0 = A</a:t>
            </a:r>
          </a:p>
          <a:p>
            <a:pPr marL="609600" indent="-609600">
              <a:buClr>
                <a:schemeClr val="tx1"/>
              </a:buClr>
              <a:buFont typeface="Wingdings" pitchFamily="2" charset="2"/>
              <a:buAutoNum type="arabicPeriod"/>
            </a:pPr>
            <a:r>
              <a:rPr lang="en-GB" dirty="0"/>
              <a:t>A + 1 = 1</a:t>
            </a:r>
          </a:p>
          <a:p>
            <a:pPr marL="609600" indent="-609600">
              <a:buClr>
                <a:schemeClr val="tx1"/>
              </a:buClr>
              <a:buFont typeface="Wingdings" pitchFamily="2" charset="2"/>
              <a:buAutoNum type="arabicPeriod"/>
            </a:pPr>
            <a:r>
              <a:rPr lang="en-GB" dirty="0"/>
              <a:t>A.0 = 0</a:t>
            </a:r>
          </a:p>
          <a:p>
            <a:pPr marL="609600" indent="-609600">
              <a:buClr>
                <a:schemeClr val="tx1"/>
              </a:buClr>
              <a:buFont typeface="Wingdings" pitchFamily="2" charset="2"/>
              <a:buAutoNum type="arabicPeriod"/>
            </a:pPr>
            <a:r>
              <a:rPr lang="en-GB" dirty="0"/>
              <a:t>A.1 = A</a:t>
            </a:r>
          </a:p>
          <a:p>
            <a:pPr marL="609600" indent="-609600">
              <a:buClr>
                <a:schemeClr val="tx1"/>
              </a:buClr>
              <a:buFont typeface="Wingdings" pitchFamily="2" charset="2"/>
              <a:buAutoNum type="arabicPeriod"/>
            </a:pPr>
            <a:r>
              <a:rPr lang="en-GB" dirty="0"/>
              <a:t>A + A = A</a:t>
            </a:r>
          </a:p>
          <a:p>
            <a:pPr marL="609600" indent="-609600">
              <a:buClr>
                <a:schemeClr val="tx1"/>
              </a:buClr>
              <a:buFont typeface="Wingdings" pitchFamily="2" charset="2"/>
              <a:buAutoNum type="arabicPeriod"/>
            </a:pPr>
            <a:r>
              <a:rPr lang="en-GB" dirty="0"/>
              <a:t>A +     = 1</a:t>
            </a:r>
          </a:p>
        </p:txBody>
      </p:sp>
      <p:sp>
        <p:nvSpPr>
          <p:cNvPr id="406543" name="Rectangle 15"/>
          <p:cNvSpPr>
            <a:spLocks noGrp="1" noChangeArrowheads="1"/>
          </p:cNvSpPr>
          <p:nvPr>
            <p:ph sz="half" idx="2"/>
          </p:nvPr>
        </p:nvSpPr>
        <p:spPr/>
        <p:txBody>
          <a:bodyPr/>
          <a:lstStyle/>
          <a:p>
            <a:pPr marL="533400" indent="-533400">
              <a:buFont typeface="Wingdings" pitchFamily="2" charset="2"/>
              <a:buAutoNum type="arabicPeriod" startAt="7"/>
            </a:pPr>
            <a:r>
              <a:rPr lang="en-GB" dirty="0"/>
              <a:t>A.A = A</a:t>
            </a:r>
          </a:p>
          <a:p>
            <a:pPr marL="533400" indent="-533400">
              <a:buFont typeface="Wingdings" pitchFamily="2" charset="2"/>
              <a:buAutoNum type="arabicPeriod" startAt="7"/>
            </a:pPr>
            <a:r>
              <a:rPr lang="en-GB" dirty="0"/>
              <a:t>A.    </a:t>
            </a:r>
            <a:r>
              <a:rPr lang="en-GB" dirty="0" smtClean="0"/>
              <a:t>  = </a:t>
            </a:r>
            <a:r>
              <a:rPr lang="en-GB" dirty="0"/>
              <a:t>0</a:t>
            </a:r>
          </a:p>
          <a:p>
            <a:pPr marL="533400" indent="-533400">
              <a:buFont typeface="Wingdings" pitchFamily="2" charset="2"/>
              <a:buAutoNum type="arabicPeriod" startAt="7"/>
            </a:pPr>
            <a:r>
              <a:rPr lang="en-GB" dirty="0"/>
              <a:t>    = A</a:t>
            </a:r>
          </a:p>
          <a:p>
            <a:pPr marL="533400" indent="-533400">
              <a:buFont typeface="Wingdings" pitchFamily="2" charset="2"/>
              <a:buAutoNum type="arabicPeriod" startAt="7"/>
            </a:pPr>
            <a:r>
              <a:rPr lang="en-GB" dirty="0"/>
              <a:t>A + A.B = A</a:t>
            </a:r>
          </a:p>
          <a:p>
            <a:pPr marL="533400" indent="-533400">
              <a:buFont typeface="Wingdings" pitchFamily="2" charset="2"/>
              <a:buAutoNum type="arabicPeriod" startAt="7"/>
            </a:pPr>
            <a:r>
              <a:rPr lang="en-GB" dirty="0"/>
              <a:t>A +       </a:t>
            </a:r>
            <a:r>
              <a:rPr lang="en-GB" dirty="0" smtClean="0"/>
              <a:t> = </a:t>
            </a:r>
            <a:r>
              <a:rPr lang="en-GB" dirty="0"/>
              <a:t>A + B</a:t>
            </a:r>
          </a:p>
          <a:p>
            <a:pPr marL="533400" indent="-533400">
              <a:buFont typeface="Wingdings" pitchFamily="2" charset="2"/>
              <a:buAutoNum type="arabicPeriod" startAt="7"/>
            </a:pPr>
            <a:r>
              <a:rPr lang="en-GB" dirty="0"/>
              <a:t>(A+B).(A+C) </a:t>
            </a:r>
          </a:p>
          <a:p>
            <a:pPr marL="533400" indent="-533400">
              <a:buFont typeface="Wingdings" pitchFamily="2" charset="2"/>
              <a:buNone/>
            </a:pPr>
            <a:r>
              <a:rPr lang="en-GB" dirty="0"/>
              <a:t>	= A+B.C</a:t>
            </a:r>
          </a:p>
        </p:txBody>
      </p:sp>
      <p:sp>
        <p:nvSpPr>
          <p:cNvPr id="406542" name="Rectangle 14"/>
          <p:cNvSpPr>
            <a:spLocks noChangeArrowheads="1"/>
          </p:cNvSpPr>
          <p:nvPr/>
        </p:nvSpPr>
        <p:spPr bwMode="auto">
          <a:xfrm>
            <a:off x="0" y="332898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06541" name="Object 13"/>
          <p:cNvGraphicFramePr>
            <a:graphicFrameLocks noChangeAspect="1"/>
          </p:cNvGraphicFramePr>
          <p:nvPr/>
        </p:nvGraphicFramePr>
        <p:xfrm>
          <a:off x="1609725" y="4191000"/>
          <a:ext cx="371475" cy="457200"/>
        </p:xfrm>
        <a:graphic>
          <a:graphicData uri="http://schemas.openxmlformats.org/presentationml/2006/ole">
            <mc:AlternateContent xmlns:mc="http://schemas.openxmlformats.org/markup-compatibility/2006">
              <mc:Choice xmlns:v="urn:schemas-microsoft-com:vml" Requires="v">
                <p:oleObj spid="_x0000_s406574" name="Equation" r:id="rId4" imgW="164880" imgH="203040" progId="Equation.3">
                  <p:embed/>
                </p:oleObj>
              </mc:Choice>
              <mc:Fallback>
                <p:oleObj name="Equation" r:id="rId4" imgW="164880" imgH="203040" progId="Equation.3">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9725" y="4191000"/>
                        <a:ext cx="3714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6544" name="Object 16"/>
          <p:cNvGraphicFramePr>
            <a:graphicFrameLocks noChangeAspect="1"/>
          </p:cNvGraphicFramePr>
          <p:nvPr/>
        </p:nvGraphicFramePr>
        <p:xfrm>
          <a:off x="5562600" y="2133600"/>
          <a:ext cx="304800" cy="376748"/>
        </p:xfrm>
        <a:graphic>
          <a:graphicData uri="http://schemas.openxmlformats.org/presentationml/2006/ole">
            <mc:AlternateContent xmlns:mc="http://schemas.openxmlformats.org/markup-compatibility/2006">
              <mc:Choice xmlns:v="urn:schemas-microsoft-com:vml" Requires="v">
                <p:oleObj spid="_x0000_s406575" name="Equation" r:id="rId6" imgW="164880" imgH="203040" progId="Equation.3">
                  <p:embed/>
                </p:oleObj>
              </mc:Choice>
              <mc:Fallback>
                <p:oleObj name="Equation" r:id="rId6" imgW="164880" imgH="203040" progId="Equation.3">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2133600"/>
                        <a:ext cx="304800" cy="3767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6548" name="Rectangle 20"/>
          <p:cNvSpPr>
            <a:spLocks noChangeArrowheads="1"/>
          </p:cNvSpPr>
          <p:nvPr/>
        </p:nvSpPr>
        <p:spPr bwMode="auto">
          <a:xfrm>
            <a:off x="0" y="331470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06547" name="Object 19"/>
          <p:cNvGraphicFramePr>
            <a:graphicFrameLocks noChangeAspect="1"/>
          </p:cNvGraphicFramePr>
          <p:nvPr/>
        </p:nvGraphicFramePr>
        <p:xfrm>
          <a:off x="5257801" y="2617694"/>
          <a:ext cx="304800" cy="430306"/>
        </p:xfrm>
        <a:graphic>
          <a:graphicData uri="http://schemas.openxmlformats.org/presentationml/2006/ole">
            <mc:AlternateContent xmlns:mc="http://schemas.openxmlformats.org/markup-compatibility/2006">
              <mc:Choice xmlns:v="urn:schemas-microsoft-com:vml" Requires="v">
                <p:oleObj spid="_x0000_s406576" name="Equation" r:id="rId8" imgW="164880" imgH="228600" progId="Equation.3">
                  <p:embed/>
                </p:oleObj>
              </mc:Choice>
              <mc:Fallback>
                <p:oleObj name="Equation" r:id="rId8" imgW="164880" imgH="228600" progId="Equation.3">
                  <p:embed/>
                  <p:pic>
                    <p:nvPicPr>
                      <p:cNvPr id="0"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1" y="2617694"/>
                        <a:ext cx="304800" cy="430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6550" name="Rectangle 22"/>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06549" name="Object 21"/>
          <p:cNvGraphicFramePr>
            <a:graphicFrameLocks noChangeAspect="1"/>
          </p:cNvGraphicFramePr>
          <p:nvPr/>
        </p:nvGraphicFramePr>
        <p:xfrm>
          <a:off x="5791200" y="3657600"/>
          <a:ext cx="589583" cy="457200"/>
        </p:xfrm>
        <a:graphic>
          <a:graphicData uri="http://schemas.openxmlformats.org/presentationml/2006/ole">
            <mc:AlternateContent xmlns:mc="http://schemas.openxmlformats.org/markup-compatibility/2006">
              <mc:Choice xmlns:v="urn:schemas-microsoft-com:vml" Requires="v">
                <p:oleObj spid="_x0000_s406577" name="Equation" r:id="rId10" imgW="279360" imgH="215640" progId="Equation.3">
                  <p:embed/>
                </p:oleObj>
              </mc:Choice>
              <mc:Fallback>
                <p:oleObj name="Equation" r:id="rId10" imgW="279360" imgH="215640" progId="Equation.3">
                  <p:embed/>
                  <p:pic>
                    <p:nvPicPr>
                      <p:cNvPr id="0"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91200" y="3657600"/>
                        <a:ext cx="58958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en-GB" sz="3800" b="0">
                <a:latin typeface="Arial" pitchFamily="34" charset="0"/>
                <a:cs typeface="Arial" pitchFamily="34" charset="0"/>
              </a:rPr>
              <a:t>Demorgan’s Theorems</a:t>
            </a:r>
          </a:p>
        </p:txBody>
      </p:sp>
      <p:sp>
        <p:nvSpPr>
          <p:cNvPr id="408586" name="Rectangle 10"/>
          <p:cNvSpPr>
            <a:spLocks noGrp="1" noChangeArrowheads="1"/>
          </p:cNvSpPr>
          <p:nvPr>
            <p:ph idx="1"/>
          </p:nvPr>
        </p:nvSpPr>
        <p:spPr/>
        <p:txBody>
          <a:bodyPr/>
          <a:lstStyle/>
          <a:p>
            <a:r>
              <a:rPr lang="en-GB"/>
              <a:t>First Theorem</a:t>
            </a:r>
          </a:p>
          <a:p>
            <a:endParaRPr lang="en-GB"/>
          </a:p>
          <a:p>
            <a:endParaRPr lang="en-GB"/>
          </a:p>
          <a:p>
            <a:pPr>
              <a:buFont typeface="Wingdings" pitchFamily="2" charset="2"/>
              <a:buNone/>
            </a:pPr>
            <a:endParaRPr lang="en-GB"/>
          </a:p>
          <a:p>
            <a:r>
              <a:rPr lang="en-GB"/>
              <a:t>Second Theorem</a:t>
            </a:r>
          </a:p>
          <a:p>
            <a:pPr>
              <a:buFont typeface="Wingdings" pitchFamily="2" charset="2"/>
              <a:buNone/>
            </a:pPr>
            <a:endParaRPr lang="en-GB"/>
          </a:p>
        </p:txBody>
      </p:sp>
      <p:sp>
        <p:nvSpPr>
          <p:cNvPr id="408585" name="Rectangle 9"/>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08584" name="Object 8"/>
          <p:cNvGraphicFramePr>
            <a:graphicFrameLocks noChangeAspect="1"/>
          </p:cNvGraphicFramePr>
          <p:nvPr/>
        </p:nvGraphicFramePr>
        <p:xfrm>
          <a:off x="914400" y="2286000"/>
          <a:ext cx="2438400" cy="681038"/>
        </p:xfrm>
        <a:graphic>
          <a:graphicData uri="http://schemas.openxmlformats.org/presentationml/2006/ole">
            <mc:AlternateContent xmlns:mc="http://schemas.openxmlformats.org/markup-compatibility/2006">
              <mc:Choice xmlns:v="urn:schemas-microsoft-com:vml" Requires="v">
                <p:oleObj spid="_x0000_s408616" name="Equation" r:id="rId4" imgW="787320" imgH="215640" progId="Equation.3">
                  <p:embed/>
                </p:oleObj>
              </mc:Choice>
              <mc:Fallback>
                <p:oleObj name="Equation" r:id="rId4" imgW="787320" imgH="215640"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286000"/>
                        <a:ext cx="2438400" cy="681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8588" name="Rectangle 12"/>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08587" name="Object 11"/>
          <p:cNvGraphicFramePr>
            <a:graphicFrameLocks noChangeAspect="1"/>
          </p:cNvGraphicFramePr>
          <p:nvPr/>
        </p:nvGraphicFramePr>
        <p:xfrm>
          <a:off x="914400" y="4724400"/>
          <a:ext cx="2438400" cy="682625"/>
        </p:xfrm>
        <a:graphic>
          <a:graphicData uri="http://schemas.openxmlformats.org/presentationml/2006/ole">
            <mc:AlternateContent xmlns:mc="http://schemas.openxmlformats.org/markup-compatibility/2006">
              <mc:Choice xmlns:v="urn:schemas-microsoft-com:vml" Requires="v">
                <p:oleObj spid="_x0000_s408617" name="Equation" r:id="rId6" imgW="787320" imgH="215640" progId="Equation.3">
                  <p:embed/>
                </p:oleObj>
              </mc:Choice>
              <mc:Fallback>
                <p:oleObj name="Equation" r:id="rId6" imgW="787320" imgH="21564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724400"/>
                        <a:ext cx="2438400"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8590" name="Rectangle 14"/>
          <p:cNvSpPr>
            <a:spLocks noChangeArrowheads="1"/>
          </p:cNvSpPr>
          <p:nvPr/>
        </p:nvSpPr>
        <p:spPr bwMode="auto">
          <a:xfrm>
            <a:off x="0" y="295751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08589" name="Object 13"/>
          <p:cNvGraphicFramePr>
            <a:graphicFrameLocks noChangeAspect="1"/>
          </p:cNvGraphicFramePr>
          <p:nvPr/>
        </p:nvGraphicFramePr>
        <p:xfrm>
          <a:off x="3810000" y="2895600"/>
          <a:ext cx="5105400" cy="1111250"/>
        </p:xfrm>
        <a:graphic>
          <a:graphicData uri="http://schemas.openxmlformats.org/presentationml/2006/ole">
            <mc:AlternateContent xmlns:mc="http://schemas.openxmlformats.org/markup-compatibility/2006">
              <mc:Choice xmlns:v="urn:schemas-microsoft-com:vml" Requires="v">
                <p:oleObj spid="_x0000_s408618" name="Visio" r:id="rId8" imgW="4295242" imgH="957377" progId="">
                  <p:embed/>
                </p:oleObj>
              </mc:Choice>
              <mc:Fallback>
                <p:oleObj name="Visio" r:id="rId8" imgW="4295242" imgH="957377" progId="">
                  <p:embed/>
                  <p:pic>
                    <p:nvPicPr>
                      <p:cNvPr id="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0" y="2895600"/>
                        <a:ext cx="5105400" cy="111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8592" name="Rectangle 16"/>
          <p:cNvSpPr>
            <a:spLocks noChangeArrowheads="1"/>
          </p:cNvSpPr>
          <p:nvPr/>
        </p:nvSpPr>
        <p:spPr bwMode="auto">
          <a:xfrm>
            <a:off x="0" y="295751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08591" name="Object 15"/>
          <p:cNvGraphicFramePr>
            <a:graphicFrameLocks noChangeAspect="1"/>
          </p:cNvGraphicFramePr>
          <p:nvPr/>
        </p:nvGraphicFramePr>
        <p:xfrm>
          <a:off x="3733800" y="5410200"/>
          <a:ext cx="5029200" cy="1147763"/>
        </p:xfrm>
        <a:graphic>
          <a:graphicData uri="http://schemas.openxmlformats.org/presentationml/2006/ole">
            <mc:AlternateContent xmlns:mc="http://schemas.openxmlformats.org/markup-compatibility/2006">
              <mc:Choice xmlns:v="urn:schemas-microsoft-com:vml" Requires="v">
                <p:oleObj spid="_x0000_s408619" name="Visio" r:id="rId10" imgW="4101694" imgH="957377" progId="">
                  <p:embed/>
                </p:oleObj>
              </mc:Choice>
              <mc:Fallback>
                <p:oleObj name="Visio" r:id="rId10" imgW="4101694" imgH="957377" progId="">
                  <p:embed/>
                  <p:pic>
                    <p:nvPicPr>
                      <p:cNvPr id="0" name="Picture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33800" y="5410200"/>
                        <a:ext cx="5029200" cy="1147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GB" sz="3800" b="0">
                <a:latin typeface="Arial" pitchFamily="34" charset="0"/>
                <a:cs typeface="Arial" pitchFamily="34" charset="0"/>
              </a:rPr>
              <a:t>Demorgan’s Theorems</a:t>
            </a:r>
          </a:p>
        </p:txBody>
      </p:sp>
      <p:sp>
        <p:nvSpPr>
          <p:cNvPr id="411651" name="Rectangle 3"/>
          <p:cNvSpPr>
            <a:spLocks noGrp="1" noChangeArrowheads="1"/>
          </p:cNvSpPr>
          <p:nvPr>
            <p:ph idx="1"/>
          </p:nvPr>
        </p:nvSpPr>
        <p:spPr/>
        <p:txBody>
          <a:bodyPr/>
          <a:lstStyle/>
          <a:p>
            <a:r>
              <a:rPr lang="en-GB"/>
              <a:t>Any number of variables</a:t>
            </a:r>
          </a:p>
          <a:p>
            <a:endParaRPr lang="en-GB"/>
          </a:p>
          <a:p>
            <a:endParaRPr lang="en-GB"/>
          </a:p>
          <a:p>
            <a:r>
              <a:rPr lang="en-GB"/>
              <a:t>Combination of variables</a:t>
            </a:r>
          </a:p>
        </p:txBody>
      </p:sp>
      <p:sp>
        <p:nvSpPr>
          <p:cNvPr id="411653" name="Rectangle 5"/>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11652" name="Object 4"/>
          <p:cNvGraphicFramePr>
            <a:graphicFrameLocks noChangeAspect="1"/>
          </p:cNvGraphicFramePr>
          <p:nvPr/>
        </p:nvGraphicFramePr>
        <p:xfrm>
          <a:off x="838200" y="2286000"/>
          <a:ext cx="2667000" cy="496888"/>
        </p:xfrm>
        <a:graphic>
          <a:graphicData uri="http://schemas.openxmlformats.org/presentationml/2006/ole">
            <mc:AlternateContent xmlns:mc="http://schemas.openxmlformats.org/markup-compatibility/2006">
              <mc:Choice xmlns:v="urn:schemas-microsoft-com:vml" Requires="v">
                <p:oleObj spid="_x0000_s411707" name="Equation" r:id="rId4" imgW="1180800" imgH="215640" progId="Equation.3">
                  <p:embed/>
                </p:oleObj>
              </mc:Choice>
              <mc:Fallback>
                <p:oleObj name="Equation" r:id="rId4" imgW="1180800" imgH="2156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286000"/>
                        <a:ext cx="2667000"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655" name="Rectangle 7"/>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11654" name="Object 6"/>
          <p:cNvGraphicFramePr>
            <a:graphicFrameLocks noChangeAspect="1"/>
          </p:cNvGraphicFramePr>
          <p:nvPr/>
        </p:nvGraphicFramePr>
        <p:xfrm>
          <a:off x="838200" y="2819400"/>
          <a:ext cx="2590800" cy="481013"/>
        </p:xfrm>
        <a:graphic>
          <a:graphicData uri="http://schemas.openxmlformats.org/presentationml/2006/ole">
            <mc:AlternateContent xmlns:mc="http://schemas.openxmlformats.org/markup-compatibility/2006">
              <mc:Choice xmlns:v="urn:schemas-microsoft-com:vml" Requires="v">
                <p:oleObj spid="_x0000_s411708" name="Equation" r:id="rId6" imgW="1180800" imgH="215640" progId="Equation.3">
                  <p:embed/>
                </p:oleObj>
              </mc:Choice>
              <mc:Fallback>
                <p:oleObj name="Equation" r:id="rId6" imgW="1180800" imgH="21564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2819400"/>
                        <a:ext cx="259080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657" name="Rectangle 9"/>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11656" name="Object 8"/>
          <p:cNvGraphicFramePr>
            <a:graphicFrameLocks noChangeAspect="1"/>
          </p:cNvGraphicFramePr>
          <p:nvPr/>
        </p:nvGraphicFramePr>
        <p:xfrm>
          <a:off x="838200" y="3962400"/>
          <a:ext cx="6453188" cy="561975"/>
        </p:xfrm>
        <a:graphic>
          <a:graphicData uri="http://schemas.openxmlformats.org/presentationml/2006/ole">
            <mc:AlternateContent xmlns:mc="http://schemas.openxmlformats.org/markup-compatibility/2006">
              <mc:Choice xmlns:v="urn:schemas-microsoft-com:vml" Requires="v">
                <p:oleObj spid="_x0000_s411709" name="Equation" r:id="rId8" imgW="2730240" imgH="241200" progId="Equation.3">
                  <p:embed/>
                </p:oleObj>
              </mc:Choice>
              <mc:Fallback>
                <p:oleObj name="Equation" r:id="rId8" imgW="2730240" imgH="241200" progId="Equation.3">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3962400"/>
                        <a:ext cx="6453188"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659" name="Rectangle 11"/>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11658" name="Object 10"/>
          <p:cNvGraphicFramePr>
            <a:graphicFrameLocks noChangeAspect="1"/>
          </p:cNvGraphicFramePr>
          <p:nvPr/>
        </p:nvGraphicFramePr>
        <p:xfrm>
          <a:off x="914400" y="4572000"/>
          <a:ext cx="3113088" cy="596900"/>
        </p:xfrm>
        <a:graphic>
          <a:graphicData uri="http://schemas.openxmlformats.org/presentationml/2006/ole">
            <mc:AlternateContent xmlns:mc="http://schemas.openxmlformats.org/markup-compatibility/2006">
              <mc:Choice xmlns:v="urn:schemas-microsoft-com:vml" Requires="v">
                <p:oleObj spid="_x0000_s411710" name="Equation" r:id="rId10" imgW="1244520" imgH="241200" progId="Equation.3">
                  <p:embed/>
                </p:oleObj>
              </mc:Choice>
              <mc:Fallback>
                <p:oleObj name="Equation" r:id="rId10" imgW="1244520" imgH="241200" progId="Equation.3">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4572000"/>
                        <a:ext cx="3113088"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661" name="Rectangle 13"/>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11660" name="Object 12"/>
          <p:cNvGraphicFramePr>
            <a:graphicFrameLocks noChangeAspect="1"/>
          </p:cNvGraphicFramePr>
          <p:nvPr/>
        </p:nvGraphicFramePr>
        <p:xfrm>
          <a:off x="4114800" y="4572000"/>
          <a:ext cx="3651250" cy="579438"/>
        </p:xfrm>
        <a:graphic>
          <a:graphicData uri="http://schemas.openxmlformats.org/presentationml/2006/ole">
            <mc:AlternateContent xmlns:mc="http://schemas.openxmlformats.org/markup-compatibility/2006">
              <mc:Choice xmlns:v="urn:schemas-microsoft-com:vml" Requires="v">
                <p:oleObj spid="_x0000_s411711" name="Equation" r:id="rId12" imgW="1498320" imgH="241200" progId="Equation.3">
                  <p:embed/>
                </p:oleObj>
              </mc:Choice>
              <mc:Fallback>
                <p:oleObj name="Equation" r:id="rId12" imgW="1498320" imgH="241200" progId="Equation.3">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14800" y="4572000"/>
                        <a:ext cx="3651250"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663" name="Rectangle 15"/>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11662" name="Object 14"/>
          <p:cNvGraphicFramePr>
            <a:graphicFrameLocks noChangeAspect="1"/>
          </p:cNvGraphicFramePr>
          <p:nvPr/>
        </p:nvGraphicFramePr>
        <p:xfrm>
          <a:off x="914400" y="5257800"/>
          <a:ext cx="3803650" cy="542925"/>
        </p:xfrm>
        <a:graphic>
          <a:graphicData uri="http://schemas.openxmlformats.org/presentationml/2006/ole">
            <mc:AlternateContent xmlns:mc="http://schemas.openxmlformats.org/markup-compatibility/2006">
              <mc:Choice xmlns:v="urn:schemas-microsoft-com:vml" Requires="v">
                <p:oleObj spid="_x0000_s411712" name="Equation" r:id="rId14" imgW="1536480" imgH="215640" progId="Equation.3">
                  <p:embed/>
                </p:oleObj>
              </mc:Choice>
              <mc:Fallback>
                <p:oleObj name="Equation" r:id="rId14" imgW="1536480" imgH="215640" progId="Equation.3">
                  <p:embed/>
                  <p:pic>
                    <p:nvPicPr>
                      <p:cNvPr id="0" name="Picture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4400" y="5257800"/>
                        <a:ext cx="380365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665" name="Rectangle 17"/>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11664" name="Object 16"/>
          <p:cNvGraphicFramePr>
            <a:graphicFrameLocks noChangeAspect="1"/>
          </p:cNvGraphicFramePr>
          <p:nvPr/>
        </p:nvGraphicFramePr>
        <p:xfrm>
          <a:off x="914400" y="5867400"/>
          <a:ext cx="2806700" cy="530225"/>
        </p:xfrm>
        <a:graphic>
          <a:graphicData uri="http://schemas.openxmlformats.org/presentationml/2006/ole">
            <mc:AlternateContent xmlns:mc="http://schemas.openxmlformats.org/markup-compatibility/2006">
              <mc:Choice xmlns:v="urn:schemas-microsoft-com:vml" Requires="v">
                <p:oleObj spid="_x0000_s411713" name="Equation" r:id="rId16" imgW="1155600" imgH="215640" progId="Equation.3">
                  <p:embed/>
                </p:oleObj>
              </mc:Choice>
              <mc:Fallback>
                <p:oleObj name="Equation" r:id="rId16" imgW="1155600" imgH="215640" progId="Equation.3">
                  <p:embed/>
                  <p:pic>
                    <p:nvPicPr>
                      <p:cNvPr id="0" name="Picture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14400" y="5867400"/>
                        <a:ext cx="28067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GB" sz="3800" b="0">
                <a:latin typeface="Arial" pitchFamily="34" charset="0"/>
                <a:cs typeface="Arial" pitchFamily="34" charset="0"/>
              </a:rPr>
              <a:t>Boolean Analysis of Logic Circuits</a:t>
            </a:r>
          </a:p>
        </p:txBody>
      </p:sp>
      <p:sp>
        <p:nvSpPr>
          <p:cNvPr id="444419" name="Rectangle 3"/>
          <p:cNvSpPr>
            <a:spLocks noGrp="1" noChangeArrowheads="1"/>
          </p:cNvSpPr>
          <p:nvPr>
            <p:ph idx="1"/>
          </p:nvPr>
        </p:nvSpPr>
        <p:spPr/>
        <p:txBody>
          <a:bodyPr/>
          <a:lstStyle/>
          <a:p>
            <a:r>
              <a:rPr lang="en-GB" sz="2800"/>
              <a:t>Boolean Algebra provides concise way to represent operation of a logic circuit</a:t>
            </a:r>
          </a:p>
          <a:p>
            <a:r>
              <a:rPr lang="en-GB" sz="2800"/>
              <a:t>Complete function of a logic circuit can be determined by evaluating the Boolean expression using different input combinations</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GB" sz="3800" b="0">
                <a:latin typeface="Arial" pitchFamily="34" charset="0"/>
                <a:cs typeface="Arial" pitchFamily="34" charset="0"/>
              </a:rPr>
              <a:t>Boolean Analysis of Logic Circuits</a:t>
            </a:r>
          </a:p>
        </p:txBody>
      </p:sp>
      <p:sp>
        <p:nvSpPr>
          <p:cNvPr id="413699" name="Rectangle 3"/>
          <p:cNvSpPr>
            <a:spLocks noGrp="1" noChangeArrowheads="1"/>
          </p:cNvSpPr>
          <p:nvPr>
            <p:ph type="body" sz="half" idx="1"/>
          </p:nvPr>
        </p:nvSpPr>
        <p:spPr>
          <a:xfrm>
            <a:off x="457200" y="1600200"/>
            <a:ext cx="8229600" cy="4530725"/>
          </a:xfrm>
        </p:spPr>
        <p:txBody>
          <a:bodyPr>
            <a:normAutofit lnSpcReduction="10000"/>
          </a:bodyPr>
          <a:lstStyle/>
          <a:p>
            <a:pPr>
              <a:buFont typeface="Wingdings" pitchFamily="2" charset="2"/>
              <a:buNone/>
            </a:pPr>
            <a:endParaRPr lang="en-GB"/>
          </a:p>
          <a:p>
            <a:pPr>
              <a:buFont typeface="Wingdings" pitchFamily="2" charset="2"/>
              <a:buNone/>
            </a:pPr>
            <a:endParaRPr lang="en-GB"/>
          </a:p>
          <a:p>
            <a:pPr>
              <a:buFont typeface="Wingdings" pitchFamily="2" charset="2"/>
              <a:buNone/>
            </a:pPr>
            <a:endParaRPr lang="en-GB"/>
          </a:p>
          <a:p>
            <a:pPr>
              <a:buFont typeface="Wingdings" pitchFamily="2" charset="2"/>
              <a:buNone/>
            </a:pPr>
            <a:endParaRPr lang="en-GB"/>
          </a:p>
          <a:p>
            <a:pPr>
              <a:buFont typeface="Wingdings" pitchFamily="2" charset="2"/>
              <a:buNone/>
            </a:pPr>
            <a:endParaRPr lang="en-GB"/>
          </a:p>
          <a:p>
            <a:r>
              <a:rPr lang="en-GB"/>
              <a:t>From the expression, the output is a 1 if variable D = 1 and               =1</a:t>
            </a:r>
          </a:p>
          <a:p>
            <a:r>
              <a:rPr lang="en-GB"/>
              <a:t>              =1 if AB=1 or C=0</a:t>
            </a:r>
          </a:p>
        </p:txBody>
      </p:sp>
      <p:graphicFrame>
        <p:nvGraphicFramePr>
          <p:cNvPr id="413709" name="Object 13"/>
          <p:cNvGraphicFramePr>
            <a:graphicFrameLocks noGrp="1" noChangeAspect="1"/>
          </p:cNvGraphicFramePr>
          <p:nvPr>
            <p:ph sz="half" idx="2"/>
          </p:nvPr>
        </p:nvGraphicFramePr>
        <p:xfrm>
          <a:off x="914400" y="5257800"/>
          <a:ext cx="1215190" cy="481013"/>
        </p:xfrm>
        <a:graphic>
          <a:graphicData uri="http://schemas.openxmlformats.org/presentationml/2006/ole">
            <mc:AlternateContent xmlns:mc="http://schemas.openxmlformats.org/markup-compatibility/2006">
              <mc:Choice xmlns:v="urn:schemas-microsoft-com:vml" Requires="v">
                <p:oleObj spid="_x0000_s413728" name="Equation" r:id="rId4" imgW="609480" imgH="241200" progId="Equation.3">
                  <p:embed/>
                </p:oleObj>
              </mc:Choice>
              <mc:Fallback>
                <p:oleObj name="Equation" r:id="rId4" imgW="609480" imgH="241200" progId="Equation.3">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5257800"/>
                        <a:ext cx="121519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3701" name="Rectangle 5"/>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13700" name="Object 4"/>
          <p:cNvGraphicFramePr>
            <a:graphicFrameLocks noChangeAspect="1"/>
          </p:cNvGraphicFramePr>
          <p:nvPr/>
        </p:nvGraphicFramePr>
        <p:xfrm>
          <a:off x="457200" y="1600200"/>
          <a:ext cx="5867400" cy="2436813"/>
        </p:xfrm>
        <a:graphic>
          <a:graphicData uri="http://schemas.openxmlformats.org/presentationml/2006/ole">
            <mc:AlternateContent xmlns:mc="http://schemas.openxmlformats.org/markup-compatibility/2006">
              <mc:Choice xmlns:v="urn:schemas-microsoft-com:vml" Requires="v">
                <p:oleObj spid="_x0000_s413729" name="Visio" r:id="rId6" imgW="3878885" imgH="1605077" progId="">
                  <p:embed/>
                </p:oleObj>
              </mc:Choice>
              <mc:Fallback>
                <p:oleObj name="Visio" r:id="rId6" imgW="3878885" imgH="1605077"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1600200"/>
                        <a:ext cx="5867400" cy="2436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3708" name="Rectangle 12"/>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13707" name="Object 11"/>
          <p:cNvGraphicFramePr>
            <a:graphicFrameLocks noChangeAspect="1"/>
          </p:cNvGraphicFramePr>
          <p:nvPr/>
        </p:nvGraphicFramePr>
        <p:xfrm>
          <a:off x="3853044" y="4648200"/>
          <a:ext cx="1404756" cy="547688"/>
        </p:xfrm>
        <a:graphic>
          <a:graphicData uri="http://schemas.openxmlformats.org/presentationml/2006/ole">
            <mc:AlternateContent xmlns:mc="http://schemas.openxmlformats.org/markup-compatibility/2006">
              <mc:Choice xmlns:v="urn:schemas-microsoft-com:vml" Requires="v">
                <p:oleObj spid="_x0000_s413730" name="Equation" r:id="rId8" imgW="609480" imgH="241200" progId="Equation.3">
                  <p:embed/>
                </p:oleObj>
              </mc:Choice>
              <mc:Fallback>
                <p:oleObj name="Equation" r:id="rId8" imgW="609480" imgH="241200" progId="Equation.3">
                  <p:embed/>
                  <p:pic>
                    <p:nvPicPr>
                      <p:cNvPr id="0"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3044" y="4648200"/>
                        <a:ext cx="1404756"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en-GB" sz="3800" b="0">
                <a:latin typeface="Arial" pitchFamily="34" charset="0"/>
                <a:cs typeface="Arial" pitchFamily="34" charset="0"/>
              </a:rPr>
              <a:t>Boolean Analysis of Logic Circuits</a:t>
            </a:r>
          </a:p>
        </p:txBody>
      </p:sp>
      <p:graphicFrame>
        <p:nvGraphicFramePr>
          <p:cNvPr id="416552" name="Group 808"/>
          <p:cNvGraphicFramePr>
            <a:graphicFrameLocks noGrp="1"/>
          </p:cNvGraphicFramePr>
          <p:nvPr>
            <p:ph type="tbl" idx="1"/>
          </p:nvPr>
        </p:nvGraphicFramePr>
        <p:xfrm>
          <a:off x="533400" y="1828800"/>
          <a:ext cx="8153400" cy="4719638"/>
        </p:xfrm>
        <a:graphic>
          <a:graphicData uri="http://schemas.openxmlformats.org/drawingml/2006/table">
            <a:tbl>
              <a:tblPr/>
              <a:tblGrid>
                <a:gridCol w="685800"/>
                <a:gridCol w="685800"/>
                <a:gridCol w="685800"/>
                <a:gridCol w="762000"/>
                <a:gridCol w="1143000"/>
                <a:gridCol w="762000"/>
                <a:gridCol w="762000"/>
                <a:gridCol w="762000"/>
                <a:gridCol w="762000"/>
                <a:gridCol w="1143000"/>
              </a:tblGrid>
              <a:tr h="588963">
                <a:tc gridSpan="4">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Inputs</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Output</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Inputs</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Output</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A</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B</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C</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D</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F</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A</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B</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C</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D</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F</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Arial" pitchFamily="34" charset="0"/>
                          <a:cs typeface="Times New Roman" pitchFamily="18" charset="0"/>
                        </a:rPr>
                        <a:t>0</a:t>
                      </a:r>
                      <a:endParaRPr kumimoji="0" lang="en-GB" sz="24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Arial" pitchFamily="34" charset="0"/>
                          <a:cs typeface="Times New Roman" pitchFamily="18" charset="0"/>
                        </a:rPr>
                        <a:t>1</a:t>
                      </a:r>
                      <a:endParaRPr kumimoji="0" lang="en-GB" sz="24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Arial" pitchFamily="34" charset="0"/>
                          <a:cs typeface="Times New Roman" pitchFamily="18" charset="0"/>
                        </a:rPr>
                        <a:t>0</a:t>
                      </a:r>
                      <a:endParaRPr kumimoji="0" lang="en-GB" sz="24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Arial" pitchFamily="34" charset="0"/>
                          <a:cs typeface="Times New Roman" pitchFamily="18" charset="0"/>
                        </a:rPr>
                        <a:t>1</a:t>
                      </a:r>
                      <a:endParaRPr kumimoji="0" lang="en-GB" sz="24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30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Arial" pitchFamily="34" charset="0"/>
                          <a:cs typeface="Times New Roman" pitchFamily="18" charset="0"/>
                        </a:rPr>
                        <a:t>0</a:t>
                      </a:r>
                      <a:endParaRPr kumimoji="0" lang="en-GB" sz="24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Arial" pitchFamily="34" charset="0"/>
                          <a:cs typeface="Times New Roman" pitchFamily="18" charset="0"/>
                        </a:rPr>
                        <a:t>1</a:t>
                      </a:r>
                      <a:endParaRPr kumimoji="0" lang="en-GB" sz="24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Arial" pitchFamily="34" charset="0"/>
                          <a:cs typeface="Times New Roman" pitchFamily="18" charset="0"/>
                        </a:rPr>
                        <a:t>1</a:t>
                      </a:r>
                      <a:endParaRPr kumimoji="0" lang="en-GB" sz="24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Arial" pitchFamily="34" charset="0"/>
                          <a:cs typeface="Times New Roman" pitchFamily="18" charset="0"/>
                        </a:rPr>
                        <a:t>1</a:t>
                      </a:r>
                      <a:endParaRPr kumimoji="0" lang="en-GB" sz="24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Arial" pitchFamily="34" charset="0"/>
                          <a:cs typeface="Times New Roman" pitchFamily="18" charset="0"/>
                        </a:rPr>
                        <a:t>1</a:t>
                      </a:r>
                      <a:endParaRPr kumimoji="0" lang="en-GB" sz="24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Arial" pitchFamily="34" charset="0"/>
                          <a:cs typeface="Times New Roman" pitchFamily="18" charset="0"/>
                        </a:rPr>
                        <a:t>1</a:t>
                      </a:r>
                      <a:endParaRPr kumimoji="0" lang="en-GB" sz="24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Arial" pitchFamily="34" charset="0"/>
                          <a:cs typeface="Times New Roman" pitchFamily="18" charset="0"/>
                        </a:rPr>
                        <a:t>1</a:t>
                      </a:r>
                      <a:endParaRPr kumimoji="0" lang="en-GB" sz="24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Arial" pitchFamily="34" charset="0"/>
                          <a:cs typeface="Times New Roman" pitchFamily="18" charset="0"/>
                        </a:rPr>
                        <a:t>1</a:t>
                      </a:r>
                      <a:endParaRPr kumimoji="0" lang="en-GB" sz="24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en-GB"/>
              <a:t>Noise Margin</a:t>
            </a:r>
          </a:p>
        </p:txBody>
      </p:sp>
      <p:sp>
        <p:nvSpPr>
          <p:cNvPr id="406531" name="Rectangle 3"/>
          <p:cNvSpPr>
            <a:spLocks noGrp="1" noChangeArrowheads="1"/>
          </p:cNvSpPr>
          <p:nvPr>
            <p:ph type="body" idx="1"/>
          </p:nvPr>
        </p:nvSpPr>
        <p:spPr/>
        <p:txBody>
          <a:bodyPr/>
          <a:lstStyle/>
          <a:p>
            <a:r>
              <a:rPr lang="en-GB"/>
              <a:t>i/p &amp; o/p signals have a range of voltages</a:t>
            </a:r>
          </a:p>
          <a:p>
            <a:r>
              <a:rPr lang="en-GB"/>
              <a:t>Voltage ranges exceeded due to external noise</a:t>
            </a:r>
          </a:p>
          <a:p>
            <a:r>
              <a:rPr lang="en-GB"/>
              <a:t>Effect on performance under noisy conditions</a:t>
            </a:r>
          </a:p>
          <a:p>
            <a:r>
              <a:rPr lang="en-GB"/>
              <a:t>Margin of error  </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en-GB" sz="4100"/>
              <a:t>Simplification using Boolean Algebra</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GB" sz="4100"/>
              <a:t>Simplification using Boolean Algebra</a:t>
            </a:r>
          </a:p>
        </p:txBody>
      </p:sp>
      <p:sp>
        <p:nvSpPr>
          <p:cNvPr id="417795" name="Rectangle 3"/>
          <p:cNvSpPr>
            <a:spLocks noGrp="1" noChangeArrowheads="1"/>
          </p:cNvSpPr>
          <p:nvPr>
            <p:ph idx="1"/>
          </p:nvPr>
        </p:nvSpPr>
        <p:spPr/>
        <p:txBody>
          <a:bodyPr/>
          <a:lstStyle/>
          <a:p>
            <a:r>
              <a:rPr lang="en-GB" dirty="0"/>
              <a:t>AB + A(B+C) + B(B+C)</a:t>
            </a:r>
          </a:p>
          <a:p>
            <a:pPr>
              <a:buFont typeface="Wingdings" pitchFamily="2" charset="2"/>
              <a:buNone/>
            </a:pPr>
            <a:r>
              <a:rPr lang="en-GB" dirty="0"/>
              <a:t>	= AB + AB + AC + BB +BC</a:t>
            </a:r>
          </a:p>
          <a:p>
            <a:pPr>
              <a:buFont typeface="Wingdings" pitchFamily="2" charset="2"/>
              <a:buNone/>
            </a:pPr>
            <a:r>
              <a:rPr lang="en-GB" dirty="0"/>
              <a:t>	= AB + AC + B + BC</a:t>
            </a:r>
          </a:p>
          <a:p>
            <a:pPr>
              <a:buFont typeface="Wingdings" pitchFamily="2" charset="2"/>
              <a:buNone/>
            </a:pPr>
            <a:r>
              <a:rPr lang="en-GB" dirty="0"/>
              <a:t>	= AB + AC + B</a:t>
            </a:r>
          </a:p>
          <a:p>
            <a:pPr>
              <a:buFont typeface="Wingdings" pitchFamily="2" charset="2"/>
              <a:buNone/>
            </a:pPr>
            <a:r>
              <a:rPr lang="en-GB" dirty="0"/>
              <a:t>	= B + AC</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GB" sz="3800" b="0">
                <a:latin typeface="Arial" pitchFamily="34" charset="0"/>
                <a:cs typeface="Arial" pitchFamily="34" charset="0"/>
              </a:rPr>
              <a:t>Simplified Circuit</a:t>
            </a:r>
          </a:p>
        </p:txBody>
      </p:sp>
      <p:sp>
        <p:nvSpPr>
          <p:cNvPr id="419845" name="Rectangle 5"/>
          <p:cNvSpPr>
            <a:spLocks noChangeArrowheads="1"/>
          </p:cNvSpPr>
          <p:nvPr/>
        </p:nvSpPr>
        <p:spPr bwMode="auto">
          <a:xfrm>
            <a:off x="0" y="264795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19844" name="Object 4"/>
          <p:cNvGraphicFramePr>
            <a:graphicFrameLocks noChangeAspect="1"/>
          </p:cNvGraphicFramePr>
          <p:nvPr/>
        </p:nvGraphicFramePr>
        <p:xfrm>
          <a:off x="152400" y="1447800"/>
          <a:ext cx="8720138" cy="2906713"/>
        </p:xfrm>
        <a:graphic>
          <a:graphicData uri="http://schemas.openxmlformats.org/presentationml/2006/ole">
            <mc:AlternateContent xmlns:mc="http://schemas.openxmlformats.org/markup-compatibility/2006">
              <mc:Choice xmlns:v="urn:schemas-microsoft-com:vml" Requires="v">
                <p:oleObj spid="_x0000_s419859" name="Visio" r:id="rId3" imgW="2973934" imgH="971702" progId="">
                  <p:embed/>
                </p:oleObj>
              </mc:Choice>
              <mc:Fallback>
                <p:oleObj name="Visio" r:id="rId3" imgW="2973934" imgH="971702"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447800"/>
                        <a:ext cx="8720138" cy="290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847" name="Rectangle 7"/>
          <p:cNvSpPr>
            <a:spLocks noChangeArrowheads="1"/>
          </p:cNvSpPr>
          <p:nvPr/>
        </p:nvSpPr>
        <p:spPr bwMode="auto">
          <a:xfrm>
            <a:off x="0" y="2752725"/>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19846" name="Object 6"/>
          <p:cNvGraphicFramePr>
            <a:graphicFrameLocks noChangeAspect="1"/>
          </p:cNvGraphicFramePr>
          <p:nvPr/>
        </p:nvGraphicFramePr>
        <p:xfrm>
          <a:off x="4572000" y="4343400"/>
          <a:ext cx="4059238" cy="2287588"/>
        </p:xfrm>
        <a:graphic>
          <a:graphicData uri="http://schemas.openxmlformats.org/presentationml/2006/ole">
            <mc:AlternateContent xmlns:mc="http://schemas.openxmlformats.org/markup-compatibility/2006">
              <mc:Choice xmlns:v="urn:schemas-microsoft-com:vml" Requires="v">
                <p:oleObj spid="_x0000_s419860" name="Visio" r:id="rId5" imgW="1439875" imgH="763524" progId="">
                  <p:embed/>
                </p:oleObj>
              </mc:Choice>
              <mc:Fallback>
                <p:oleObj name="Visio" r:id="rId5" imgW="1439875" imgH="763524"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4343400"/>
                        <a:ext cx="4059238" cy="228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normAutofit fontScale="90000"/>
          </a:bodyPr>
          <a:lstStyle/>
          <a:p>
            <a:r>
              <a:rPr lang="en-GB" sz="3800" b="0">
                <a:latin typeface="Arial" pitchFamily="34" charset="0"/>
                <a:cs typeface="Arial" pitchFamily="34" charset="0"/>
              </a:rPr>
              <a:t>Standard forms of Boolean Expressions</a:t>
            </a:r>
          </a:p>
        </p:txBody>
      </p:sp>
      <p:sp>
        <p:nvSpPr>
          <p:cNvPr id="448515" name="Rectangle 3"/>
          <p:cNvSpPr>
            <a:spLocks noGrp="1" noChangeArrowheads="1"/>
          </p:cNvSpPr>
          <p:nvPr>
            <p:ph idx="1"/>
          </p:nvPr>
        </p:nvSpPr>
        <p:spPr>
          <a:xfrm>
            <a:off x="457200" y="1793875"/>
            <a:ext cx="8229600" cy="4530725"/>
          </a:xfrm>
        </p:spPr>
        <p:txBody>
          <a:bodyPr/>
          <a:lstStyle/>
          <a:p>
            <a:r>
              <a:rPr lang="en-GB" sz="2800"/>
              <a:t>Sum-of-Products form</a:t>
            </a:r>
          </a:p>
          <a:p>
            <a:r>
              <a:rPr lang="en-GB" sz="2800"/>
              <a:t>Product-of-Sums form</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r>
              <a:rPr lang="en-GB" sz="3800" b="0">
                <a:latin typeface="Arial" pitchFamily="34" charset="0"/>
                <a:cs typeface="Arial" pitchFamily="34" charset="0"/>
              </a:rPr>
              <a:t>Standard forms of Boolean Expressions</a:t>
            </a:r>
          </a:p>
        </p:txBody>
      </p:sp>
      <p:sp>
        <p:nvSpPr>
          <p:cNvPr id="420867" name="Rectangle 3"/>
          <p:cNvSpPr>
            <a:spLocks noGrp="1" noChangeArrowheads="1"/>
          </p:cNvSpPr>
          <p:nvPr>
            <p:ph idx="1"/>
          </p:nvPr>
        </p:nvSpPr>
        <p:spPr/>
        <p:txBody>
          <a:bodyPr/>
          <a:lstStyle/>
          <a:p>
            <a:r>
              <a:rPr lang="en-GB"/>
              <a:t>Sum-of-Products form</a:t>
            </a:r>
          </a:p>
          <a:p>
            <a:pPr>
              <a:buFont typeface="Wingdings" pitchFamily="2" charset="2"/>
              <a:buNone/>
            </a:pPr>
            <a:r>
              <a:rPr lang="en-GB"/>
              <a:t>	AB + ABC</a:t>
            </a:r>
          </a:p>
          <a:p>
            <a:pPr>
              <a:buFont typeface="Wingdings" pitchFamily="2" charset="2"/>
              <a:buNone/>
            </a:pPr>
            <a:r>
              <a:rPr lang="en-GB"/>
              <a:t>	ABC + CDE + </a:t>
            </a:r>
          </a:p>
          <a:p>
            <a:pPr>
              <a:buFont typeface="Wingdings" pitchFamily="2" charset="2"/>
              <a:buNone/>
            </a:pPr>
            <a:endParaRPr lang="en-GB"/>
          </a:p>
          <a:p>
            <a:r>
              <a:rPr lang="en-GB"/>
              <a:t>Product-of-Sums form</a:t>
            </a:r>
          </a:p>
          <a:p>
            <a:endParaRPr lang="en-GB"/>
          </a:p>
          <a:p>
            <a:pPr>
              <a:buFont typeface="Wingdings" pitchFamily="2" charset="2"/>
              <a:buNone/>
            </a:pPr>
            <a:endParaRPr lang="en-GB"/>
          </a:p>
          <a:p>
            <a:pPr>
              <a:buFont typeface="Wingdings" pitchFamily="2" charset="2"/>
              <a:buNone/>
            </a:pPr>
            <a:endParaRPr lang="en-GB"/>
          </a:p>
        </p:txBody>
      </p:sp>
      <p:sp>
        <p:nvSpPr>
          <p:cNvPr id="420871" name="Rectangle 7"/>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20870" name="Object 6"/>
          <p:cNvGraphicFramePr>
            <a:graphicFrameLocks noChangeAspect="1"/>
          </p:cNvGraphicFramePr>
          <p:nvPr/>
        </p:nvGraphicFramePr>
        <p:xfrm>
          <a:off x="2971800" y="2743200"/>
          <a:ext cx="914400" cy="590550"/>
        </p:xfrm>
        <a:graphic>
          <a:graphicData uri="http://schemas.openxmlformats.org/presentationml/2006/ole">
            <mc:AlternateContent xmlns:mc="http://schemas.openxmlformats.org/markup-compatibility/2006">
              <mc:Choice xmlns:v="urn:schemas-microsoft-com:vml" Requires="v">
                <p:oleObj spid="_x0000_s420909" name="Equation" r:id="rId4" imgW="342720" imgH="215640" progId="Equation.3">
                  <p:embed/>
                </p:oleObj>
              </mc:Choice>
              <mc:Fallback>
                <p:oleObj name="Equation" r:id="rId4" imgW="342720" imgH="21564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743200"/>
                        <a:ext cx="91440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73" name="Rectangle 9"/>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20872" name="Object 8"/>
          <p:cNvGraphicFramePr>
            <a:graphicFrameLocks noChangeAspect="1"/>
          </p:cNvGraphicFramePr>
          <p:nvPr/>
        </p:nvGraphicFramePr>
        <p:xfrm>
          <a:off x="838200" y="3352800"/>
          <a:ext cx="2667000" cy="552450"/>
        </p:xfrm>
        <a:graphic>
          <a:graphicData uri="http://schemas.openxmlformats.org/presentationml/2006/ole">
            <mc:AlternateContent xmlns:mc="http://schemas.openxmlformats.org/markup-compatibility/2006">
              <mc:Choice xmlns:v="urn:schemas-microsoft-com:vml" Requires="v">
                <p:oleObj spid="_x0000_s420910" name="Equation" r:id="rId6" imgW="1054080" imgH="215640" progId="Equation.3">
                  <p:embed/>
                </p:oleObj>
              </mc:Choice>
              <mc:Fallback>
                <p:oleObj name="Equation" r:id="rId6" imgW="1054080" imgH="215640" progId="Equation.3">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352800"/>
                        <a:ext cx="266700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75" name="Rectangle 11"/>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20874" name="Object 10"/>
          <p:cNvGraphicFramePr>
            <a:graphicFrameLocks noChangeAspect="1"/>
          </p:cNvGraphicFramePr>
          <p:nvPr/>
        </p:nvGraphicFramePr>
        <p:xfrm>
          <a:off x="838200" y="4572000"/>
          <a:ext cx="3048000" cy="601663"/>
        </p:xfrm>
        <a:graphic>
          <a:graphicData uri="http://schemas.openxmlformats.org/presentationml/2006/ole">
            <mc:AlternateContent xmlns:mc="http://schemas.openxmlformats.org/markup-compatibility/2006">
              <mc:Choice xmlns:v="urn:schemas-microsoft-com:vml" Requires="v">
                <p:oleObj spid="_x0000_s420911" name="Equation" r:id="rId8" imgW="1206360" imgH="241200" progId="Equation.3">
                  <p:embed/>
                </p:oleObj>
              </mc:Choice>
              <mc:Fallback>
                <p:oleObj name="Equation" r:id="rId8" imgW="1206360" imgH="241200" progId="Equation.3">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4572000"/>
                        <a:ext cx="3048000" cy="601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77" name="Rectangle 13"/>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20876" name="Object 12"/>
          <p:cNvGraphicFramePr>
            <a:graphicFrameLocks noChangeAspect="1"/>
          </p:cNvGraphicFramePr>
          <p:nvPr/>
        </p:nvGraphicFramePr>
        <p:xfrm>
          <a:off x="838200" y="5181600"/>
          <a:ext cx="5305425" cy="593725"/>
        </p:xfrm>
        <a:graphic>
          <a:graphicData uri="http://schemas.openxmlformats.org/presentationml/2006/ole">
            <mc:AlternateContent xmlns:mc="http://schemas.openxmlformats.org/markup-compatibility/2006">
              <mc:Choice xmlns:v="urn:schemas-microsoft-com:vml" Requires="v">
                <p:oleObj spid="_x0000_s420912" name="Equation" r:id="rId10" imgW="2133360" imgH="241200" progId="Equation.3">
                  <p:embed/>
                </p:oleObj>
              </mc:Choice>
              <mc:Fallback>
                <p:oleObj name="Equation" r:id="rId10" imgW="2133360" imgH="241200" progId="Equation.3">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8200" y="5181600"/>
                        <a:ext cx="5305425"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79" name="Rectangle 15"/>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20878" name="Object 14"/>
          <p:cNvGraphicFramePr>
            <a:graphicFrameLocks noChangeAspect="1"/>
          </p:cNvGraphicFramePr>
          <p:nvPr/>
        </p:nvGraphicFramePr>
        <p:xfrm>
          <a:off x="838200" y="5791200"/>
          <a:ext cx="4495800" cy="639763"/>
        </p:xfrm>
        <a:graphic>
          <a:graphicData uri="http://schemas.openxmlformats.org/presentationml/2006/ole">
            <mc:AlternateContent xmlns:mc="http://schemas.openxmlformats.org/markup-compatibility/2006">
              <mc:Choice xmlns:v="urn:schemas-microsoft-com:vml" Requires="v">
                <p:oleObj spid="_x0000_s420913" name="Equation" r:id="rId12" imgW="1676160" imgH="241200" progId="Equation.3">
                  <p:embed/>
                </p:oleObj>
              </mc:Choice>
              <mc:Fallback>
                <p:oleObj name="Equation" r:id="rId12" imgW="1676160" imgH="241200" progId="Equation.3">
                  <p:embed/>
                  <p:pic>
                    <p:nvPicPr>
                      <p:cNvPr id="0"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8200" y="5791200"/>
                        <a:ext cx="4495800"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en-GB" sz="3800" b="0">
                <a:latin typeface="Arial" pitchFamily="34" charset="0"/>
                <a:cs typeface="Arial" pitchFamily="34" charset="0"/>
              </a:rPr>
              <a:t>Implementation of SOP expression</a:t>
            </a:r>
          </a:p>
        </p:txBody>
      </p:sp>
      <p:sp>
        <p:nvSpPr>
          <p:cNvPr id="422917" name="Rectangle 5"/>
          <p:cNvSpPr>
            <a:spLocks noChangeArrowheads="1"/>
          </p:cNvSpPr>
          <p:nvPr/>
        </p:nvSpPr>
        <p:spPr bwMode="auto">
          <a:xfrm>
            <a:off x="0" y="2676525"/>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22916" name="Object 4"/>
          <p:cNvGraphicFramePr>
            <a:graphicFrameLocks noChangeAspect="1"/>
          </p:cNvGraphicFramePr>
          <p:nvPr/>
        </p:nvGraphicFramePr>
        <p:xfrm>
          <a:off x="990600" y="2209800"/>
          <a:ext cx="7467600" cy="4095750"/>
        </p:xfrm>
        <a:graphic>
          <a:graphicData uri="http://schemas.openxmlformats.org/presentationml/2006/ole">
            <mc:AlternateContent xmlns:mc="http://schemas.openxmlformats.org/markup-compatibility/2006">
              <mc:Choice xmlns:v="urn:schemas-microsoft-com:vml" Requires="v">
                <p:oleObj spid="_x0000_s422923" name="Visio" r:id="rId3" imgW="1695907" imgH="996696" progId="">
                  <p:embed/>
                </p:oleObj>
              </mc:Choice>
              <mc:Fallback>
                <p:oleObj name="Visio" r:id="rId3" imgW="1695907" imgH="996696"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09800"/>
                        <a:ext cx="7467600" cy="409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GB" sz="3800" b="0">
                <a:latin typeface="Arial" pitchFamily="34" charset="0"/>
                <a:cs typeface="Arial" pitchFamily="34" charset="0"/>
              </a:rPr>
              <a:t>Implementation of POS expression</a:t>
            </a:r>
          </a:p>
        </p:txBody>
      </p:sp>
      <p:sp>
        <p:nvSpPr>
          <p:cNvPr id="423941" name="Rectangle 5"/>
          <p:cNvSpPr>
            <a:spLocks noChangeArrowheads="1"/>
          </p:cNvSpPr>
          <p:nvPr/>
        </p:nvSpPr>
        <p:spPr bwMode="auto">
          <a:xfrm>
            <a:off x="0" y="2676525"/>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23940" name="Object 4"/>
          <p:cNvGraphicFramePr>
            <a:graphicFrameLocks noChangeAspect="1"/>
          </p:cNvGraphicFramePr>
          <p:nvPr/>
        </p:nvGraphicFramePr>
        <p:xfrm>
          <a:off x="609600" y="2362200"/>
          <a:ext cx="8001000" cy="3435350"/>
        </p:xfrm>
        <a:graphic>
          <a:graphicData uri="http://schemas.openxmlformats.org/presentationml/2006/ole">
            <mc:AlternateContent xmlns:mc="http://schemas.openxmlformats.org/markup-compatibility/2006">
              <mc:Choice xmlns:v="urn:schemas-microsoft-com:vml" Requires="v">
                <p:oleObj spid="_x0000_s423947" name="Visio" r:id="rId3" imgW="2339340" imgH="998830" progId="">
                  <p:embed/>
                </p:oleObj>
              </mc:Choice>
              <mc:Fallback>
                <p:oleObj name="Visio" r:id="rId3" imgW="2339340" imgH="99883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362200"/>
                        <a:ext cx="8001000" cy="343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normAutofit fontScale="90000"/>
          </a:bodyPr>
          <a:lstStyle/>
          <a:p>
            <a:r>
              <a:rPr lang="en-GB" sz="3800" b="0">
                <a:latin typeface="Arial" pitchFamily="34" charset="0"/>
                <a:cs typeface="Arial" pitchFamily="34" charset="0"/>
              </a:rPr>
              <a:t>Conversion of general expression to SOP form</a:t>
            </a:r>
          </a:p>
        </p:txBody>
      </p:sp>
      <p:graphicFrame>
        <p:nvGraphicFramePr>
          <p:cNvPr id="424972" name="Object 12"/>
          <p:cNvGraphicFramePr>
            <a:graphicFrameLocks noGrp="1" noChangeAspect="1"/>
          </p:cNvGraphicFramePr>
          <p:nvPr>
            <p:ph idx="1"/>
          </p:nvPr>
        </p:nvGraphicFramePr>
        <p:xfrm>
          <a:off x="685800" y="3657600"/>
          <a:ext cx="2689225" cy="488950"/>
        </p:xfrm>
        <a:graphic>
          <a:graphicData uri="http://schemas.openxmlformats.org/presentationml/2006/ole">
            <mc:AlternateContent xmlns:mc="http://schemas.openxmlformats.org/markup-compatibility/2006">
              <mc:Choice xmlns:v="urn:schemas-microsoft-com:vml" Requires="v">
                <p:oleObj spid="_x0000_s425001" name="Equation" r:id="rId4" imgW="977760" imgH="177480" progId="Equation.3">
                  <p:embed/>
                </p:oleObj>
              </mc:Choice>
              <mc:Fallback>
                <p:oleObj name="Equation" r:id="rId4" imgW="977760" imgH="177480" progId="Equation.3">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657600"/>
                        <a:ext cx="26892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4966" name="Rectangle 6"/>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pPr algn="just"/>
            <a:endParaRPr lang="en-US" sz="1800"/>
          </a:p>
        </p:txBody>
      </p:sp>
      <p:sp>
        <p:nvSpPr>
          <p:cNvPr id="424967" name="Rectangle 7"/>
          <p:cNvSpPr>
            <a:spLocks noChangeArrowheads="1"/>
          </p:cNvSpPr>
          <p:nvPr/>
        </p:nvSpPr>
        <p:spPr bwMode="auto">
          <a:xfrm>
            <a:off x="0" y="200025"/>
            <a:ext cx="9144000" cy="0"/>
          </a:xfrm>
          <a:prstGeom prst="rect">
            <a:avLst/>
          </a:prstGeom>
          <a:noFill/>
          <a:ln w="0" algn="ctr">
            <a:noFill/>
            <a:miter lim="800000"/>
            <a:headEnd/>
            <a:tailEnd/>
          </a:ln>
          <a:effectLst/>
        </p:spPr>
        <p:txBody>
          <a:bodyPr wrap="none" anchor="ctr">
            <a:spAutoFit/>
          </a:bodyPr>
          <a:lstStyle/>
          <a:p>
            <a:pPr algn="just"/>
            <a:endParaRPr lang="en-US" sz="1800"/>
          </a:p>
        </p:txBody>
      </p:sp>
      <p:sp>
        <p:nvSpPr>
          <p:cNvPr id="424970" name="Rectangle 10"/>
          <p:cNvSpPr>
            <a:spLocks noChangeArrowheads="1"/>
          </p:cNvSpPr>
          <p:nvPr/>
        </p:nvSpPr>
        <p:spPr bwMode="auto">
          <a:xfrm>
            <a:off x="0" y="3228975"/>
            <a:ext cx="9144000" cy="0"/>
          </a:xfrm>
          <a:prstGeom prst="rect">
            <a:avLst/>
          </a:prstGeom>
          <a:noFill/>
          <a:ln w="0" algn="ctr">
            <a:noFill/>
            <a:miter lim="800000"/>
            <a:headEnd/>
            <a:tailEnd/>
          </a:ln>
          <a:effectLst/>
        </p:spPr>
        <p:txBody>
          <a:bodyPr wrap="none" anchor="ctr">
            <a:spAutoFit/>
          </a:bodyPr>
          <a:lstStyle/>
          <a:p>
            <a:pPr algn="just"/>
            <a:endParaRPr lang="en-US" sz="1800"/>
          </a:p>
        </p:txBody>
      </p:sp>
      <p:graphicFrame>
        <p:nvGraphicFramePr>
          <p:cNvPr id="424969" name="Object 9"/>
          <p:cNvGraphicFramePr>
            <a:graphicFrameLocks noChangeAspect="1"/>
          </p:cNvGraphicFramePr>
          <p:nvPr/>
        </p:nvGraphicFramePr>
        <p:xfrm>
          <a:off x="609600" y="2133600"/>
          <a:ext cx="5873750" cy="488950"/>
        </p:xfrm>
        <a:graphic>
          <a:graphicData uri="http://schemas.openxmlformats.org/presentationml/2006/ole">
            <mc:AlternateContent xmlns:mc="http://schemas.openxmlformats.org/markup-compatibility/2006">
              <mc:Choice xmlns:v="urn:schemas-microsoft-com:vml" Requires="v">
                <p:oleObj spid="_x0000_s425002" name="Equation" r:id="rId6" imgW="2400120" imgH="203040" progId="Equation.3">
                  <p:embed/>
                </p:oleObj>
              </mc:Choice>
              <mc:Fallback>
                <p:oleObj name="Equation" r:id="rId6" imgW="2400120" imgH="203040"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2133600"/>
                        <a:ext cx="58737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4971" name="Rectangle 11"/>
          <p:cNvSpPr>
            <a:spLocks noChangeArrowheads="1"/>
          </p:cNvSpPr>
          <p:nvPr/>
        </p:nvSpPr>
        <p:spPr bwMode="auto">
          <a:xfrm>
            <a:off x="0" y="3429000"/>
            <a:ext cx="9144000" cy="0"/>
          </a:xfrm>
          <a:prstGeom prst="rect">
            <a:avLst/>
          </a:prstGeom>
          <a:noFill/>
          <a:ln w="0" algn="ctr">
            <a:noFill/>
            <a:miter lim="800000"/>
            <a:headEnd/>
            <a:tailEnd/>
          </a:ln>
          <a:effectLst/>
        </p:spPr>
        <p:txBody>
          <a:bodyPr wrap="none" anchor="ctr">
            <a:spAutoFit/>
          </a:bodyPr>
          <a:lstStyle/>
          <a:p>
            <a:pPr algn="just"/>
            <a:endParaRPr lang="en-US" sz="1800"/>
          </a:p>
        </p:txBody>
      </p:sp>
      <p:graphicFrame>
        <p:nvGraphicFramePr>
          <p:cNvPr id="424968" name="Object 8"/>
          <p:cNvGraphicFramePr>
            <a:graphicFrameLocks noChangeAspect="1"/>
          </p:cNvGraphicFramePr>
          <p:nvPr/>
        </p:nvGraphicFramePr>
        <p:xfrm>
          <a:off x="609600" y="2971800"/>
          <a:ext cx="8101013" cy="504825"/>
        </p:xfrm>
        <a:graphic>
          <a:graphicData uri="http://schemas.openxmlformats.org/presentationml/2006/ole">
            <mc:AlternateContent xmlns:mc="http://schemas.openxmlformats.org/markup-compatibility/2006">
              <mc:Choice xmlns:v="urn:schemas-microsoft-com:vml" Requires="v">
                <p:oleObj spid="_x0000_s425003" name="Equation" r:id="rId8" imgW="3213000" imgH="203040" progId="Equation.3">
                  <p:embed/>
                </p:oleObj>
              </mc:Choice>
              <mc:Fallback>
                <p:oleObj name="Equation" r:id="rId8" imgW="3213000" imgH="203040" progId="Equation.3">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2971800"/>
                        <a:ext cx="8101013"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4977" name="Rectangle 17"/>
          <p:cNvSpPr>
            <a:spLocks noChangeArrowheads="1"/>
          </p:cNvSpPr>
          <p:nvPr/>
        </p:nvSpPr>
        <p:spPr bwMode="auto">
          <a:xfrm>
            <a:off x="0" y="329565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424976" name="Object 16"/>
          <p:cNvGraphicFramePr>
            <a:graphicFrameLocks noChangeAspect="1"/>
          </p:cNvGraphicFramePr>
          <p:nvPr/>
        </p:nvGraphicFramePr>
        <p:xfrm>
          <a:off x="609600" y="4343400"/>
          <a:ext cx="6845300" cy="625475"/>
        </p:xfrm>
        <a:graphic>
          <a:graphicData uri="http://schemas.openxmlformats.org/presentationml/2006/ole">
            <mc:AlternateContent xmlns:mc="http://schemas.openxmlformats.org/markup-compatibility/2006">
              <mc:Choice xmlns:v="urn:schemas-microsoft-com:vml" Requires="v">
                <p:oleObj spid="_x0000_s425004" name="Equation" r:id="rId10" imgW="2920680" imgH="266400" progId="Equation.3">
                  <p:embed/>
                </p:oleObj>
              </mc:Choice>
              <mc:Fallback>
                <p:oleObj name="Equation" r:id="rId10" imgW="2920680" imgH="266400" progId="Equation.3">
                  <p:embed/>
                  <p:pic>
                    <p:nvPicPr>
                      <p:cNvPr id="0" name="Picture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 y="4343400"/>
                        <a:ext cx="684530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GB" sz="4100"/>
              <a:t>TTL Logic Levels</a:t>
            </a:r>
          </a:p>
        </p:txBody>
      </p:sp>
      <p:sp>
        <p:nvSpPr>
          <p:cNvPr id="365573" name="Rectangle 5"/>
          <p:cNvSpPr>
            <a:spLocks noChangeArrowheads="1"/>
          </p:cNvSpPr>
          <p:nvPr/>
        </p:nvSpPr>
        <p:spPr bwMode="auto">
          <a:xfrm>
            <a:off x="0" y="22145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365572" name="Object 4"/>
          <p:cNvGraphicFramePr>
            <a:graphicFrameLocks noChangeAspect="1"/>
          </p:cNvGraphicFramePr>
          <p:nvPr/>
        </p:nvGraphicFramePr>
        <p:xfrm>
          <a:off x="685800" y="1981200"/>
          <a:ext cx="7772400" cy="4514850"/>
        </p:xfrm>
        <a:graphic>
          <a:graphicData uri="http://schemas.openxmlformats.org/presentationml/2006/ole">
            <mc:AlternateContent xmlns:mc="http://schemas.openxmlformats.org/markup-compatibility/2006">
              <mc:Choice xmlns:v="urn:schemas-microsoft-com:vml" Requires="v">
                <p:oleObj spid="_x0000_s459785" name="Visio" r:id="rId4" imgW="2487778" imgH="2346655" progId="">
                  <p:embed/>
                </p:oleObj>
              </mc:Choice>
              <mc:Fallback>
                <p:oleObj name="Visio" r:id="rId4" imgW="2487778" imgH="2346655"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981200"/>
                        <a:ext cx="7772400" cy="451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GB" sz="4100"/>
              <a:t>CMOS Logic Levels</a:t>
            </a:r>
          </a:p>
        </p:txBody>
      </p:sp>
      <p:sp>
        <p:nvSpPr>
          <p:cNvPr id="366597" name="Rectangle 5"/>
          <p:cNvSpPr>
            <a:spLocks noChangeArrowheads="1"/>
          </p:cNvSpPr>
          <p:nvPr/>
        </p:nvSpPr>
        <p:spPr bwMode="auto">
          <a:xfrm>
            <a:off x="0" y="22145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366596" name="Object 4"/>
          <p:cNvGraphicFramePr>
            <a:graphicFrameLocks noChangeAspect="1"/>
          </p:cNvGraphicFramePr>
          <p:nvPr/>
        </p:nvGraphicFramePr>
        <p:xfrm>
          <a:off x="304800" y="2286000"/>
          <a:ext cx="8534400" cy="3995738"/>
        </p:xfrm>
        <a:graphic>
          <a:graphicData uri="http://schemas.openxmlformats.org/presentationml/2006/ole">
            <mc:AlternateContent xmlns:mc="http://schemas.openxmlformats.org/markup-compatibility/2006">
              <mc:Choice xmlns:v="urn:schemas-microsoft-com:vml" Requires="v">
                <p:oleObj spid="_x0000_s460809" name="Visio" r:id="rId4" imgW="3042999" imgH="1833324" progId="">
                  <p:embed/>
                </p:oleObj>
              </mc:Choice>
              <mc:Fallback>
                <p:oleObj name="Visio" r:id="rId4" imgW="3042999" imgH="1833324"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286000"/>
                        <a:ext cx="8534400" cy="3995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GB" sz="4100"/>
              <a:t>Unpredictable Behaviour due to Noise</a:t>
            </a:r>
          </a:p>
        </p:txBody>
      </p:sp>
      <p:sp>
        <p:nvSpPr>
          <p:cNvPr id="385029" name="Rectangle 5"/>
          <p:cNvSpPr>
            <a:spLocks noChangeArrowheads="1"/>
          </p:cNvSpPr>
          <p:nvPr/>
        </p:nvSpPr>
        <p:spPr bwMode="auto">
          <a:xfrm>
            <a:off x="0" y="23669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385028" name="Object 4"/>
          <p:cNvGraphicFramePr>
            <a:graphicFrameLocks noChangeAspect="1"/>
          </p:cNvGraphicFramePr>
          <p:nvPr/>
        </p:nvGraphicFramePr>
        <p:xfrm>
          <a:off x="1874838" y="1754188"/>
          <a:ext cx="5319712" cy="4799012"/>
        </p:xfrm>
        <a:graphic>
          <a:graphicData uri="http://schemas.openxmlformats.org/presentationml/2006/ole">
            <mc:AlternateContent xmlns:mc="http://schemas.openxmlformats.org/markup-compatibility/2006">
              <mc:Choice xmlns:v="urn:schemas-microsoft-com:vml" Requires="v">
                <p:oleObj spid="_x0000_s461833" name="Visio" r:id="rId4" imgW="3673145" imgH="3359810" progId="">
                  <p:embed/>
                </p:oleObj>
              </mc:Choice>
              <mc:Fallback>
                <p:oleObj name="Visio" r:id="rId4" imgW="3673145" imgH="335981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4838" y="1754188"/>
                        <a:ext cx="5319712" cy="479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GB" sz="4100"/>
              <a:t>Logic Levels and Noise Margin</a:t>
            </a:r>
          </a:p>
        </p:txBody>
      </p:sp>
      <p:sp>
        <p:nvSpPr>
          <p:cNvPr id="386051" name="Rectangle 3"/>
          <p:cNvSpPr>
            <a:spLocks noGrp="1" noChangeArrowheads="1"/>
          </p:cNvSpPr>
          <p:nvPr>
            <p:ph type="body" idx="1"/>
          </p:nvPr>
        </p:nvSpPr>
        <p:spPr/>
        <p:txBody>
          <a:bodyPr/>
          <a:lstStyle/>
          <a:p>
            <a:r>
              <a:rPr lang="en-GB"/>
              <a:t>V</a:t>
            </a:r>
            <a:r>
              <a:rPr lang="en-GB" baseline="-25000"/>
              <a:t>NH</a:t>
            </a:r>
            <a:r>
              <a:rPr lang="en-GB"/>
              <a:t> = V</a:t>
            </a:r>
            <a:r>
              <a:rPr lang="en-GB" baseline="-25000"/>
              <a:t>OH(min)</a:t>
            </a:r>
            <a:r>
              <a:rPr lang="en-GB"/>
              <a:t> – V</a:t>
            </a:r>
            <a:r>
              <a:rPr lang="en-GB" baseline="-25000"/>
              <a:t>IH(min)</a:t>
            </a:r>
          </a:p>
          <a:p>
            <a:r>
              <a:rPr lang="en-GB"/>
              <a:t>V</a:t>
            </a:r>
            <a:r>
              <a:rPr lang="en-GB" baseline="-25000"/>
              <a:t>NL</a:t>
            </a:r>
            <a:r>
              <a:rPr lang="en-GB"/>
              <a:t> = V</a:t>
            </a:r>
            <a:r>
              <a:rPr lang="en-GB" baseline="-25000"/>
              <a:t>IL(max)</a:t>
            </a:r>
            <a:r>
              <a:rPr lang="en-GB"/>
              <a:t> – V</a:t>
            </a:r>
            <a:r>
              <a:rPr lang="en-GB" baseline="-25000"/>
              <a:t>OL(max)</a:t>
            </a:r>
          </a:p>
        </p:txBody>
      </p:sp>
      <p:sp>
        <p:nvSpPr>
          <p:cNvPr id="386053" name="Rectangle 5"/>
          <p:cNvSpPr>
            <a:spLocks noChangeArrowheads="1"/>
          </p:cNvSpPr>
          <p:nvPr/>
        </p:nvSpPr>
        <p:spPr bwMode="auto">
          <a:xfrm>
            <a:off x="0" y="23955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386052" name="Object 4"/>
          <p:cNvGraphicFramePr>
            <a:graphicFrameLocks noChangeAspect="1"/>
          </p:cNvGraphicFramePr>
          <p:nvPr/>
        </p:nvGraphicFramePr>
        <p:xfrm>
          <a:off x="1447800" y="2895600"/>
          <a:ext cx="6400800" cy="3733800"/>
        </p:xfrm>
        <a:graphic>
          <a:graphicData uri="http://schemas.openxmlformats.org/presentationml/2006/ole">
            <mc:AlternateContent xmlns:mc="http://schemas.openxmlformats.org/markup-compatibility/2006">
              <mc:Choice xmlns:v="urn:schemas-microsoft-com:vml" Requires="v">
                <p:oleObj spid="_x0000_s462857" name="Visio" r:id="rId4" imgW="5638800" imgH="3362554" progId="">
                  <p:embed/>
                </p:oleObj>
              </mc:Choice>
              <mc:Fallback>
                <p:oleObj name="Visio" r:id="rId4" imgW="5638800" imgH="3362554"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895600"/>
                        <a:ext cx="6400800" cy="373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en-GB" sz="4100"/>
              <a:t>Logic Levels and Noise Margin</a:t>
            </a:r>
          </a:p>
        </p:txBody>
      </p:sp>
      <p:sp>
        <p:nvSpPr>
          <p:cNvPr id="387075" name="Rectangle 3"/>
          <p:cNvSpPr>
            <a:spLocks noGrp="1" noChangeArrowheads="1"/>
          </p:cNvSpPr>
          <p:nvPr>
            <p:ph type="body" idx="1"/>
          </p:nvPr>
        </p:nvSpPr>
        <p:spPr/>
        <p:txBody>
          <a:bodyPr/>
          <a:lstStyle/>
          <a:p>
            <a:pPr>
              <a:lnSpc>
                <a:spcPct val="90000"/>
              </a:lnSpc>
            </a:pPr>
            <a:r>
              <a:rPr lang="en-GB"/>
              <a:t>CMOS Noise Margins</a:t>
            </a:r>
          </a:p>
          <a:p>
            <a:pPr lvl="1">
              <a:lnSpc>
                <a:spcPct val="90000"/>
              </a:lnSpc>
              <a:buClr>
                <a:schemeClr val="tx1"/>
              </a:buClr>
            </a:pPr>
            <a:r>
              <a:rPr lang="en-GB">
                <a:effectLst/>
                <a:latin typeface="Arial" pitchFamily="34" charset="0"/>
              </a:rPr>
              <a:t>V</a:t>
            </a:r>
            <a:r>
              <a:rPr lang="en-GB" baseline="-25000">
                <a:effectLst/>
                <a:latin typeface="Arial" pitchFamily="34" charset="0"/>
              </a:rPr>
              <a:t>NH</a:t>
            </a:r>
            <a:r>
              <a:rPr lang="en-GB">
                <a:effectLst/>
                <a:latin typeface="Arial" pitchFamily="34" charset="0"/>
              </a:rPr>
              <a:t> = V</a:t>
            </a:r>
            <a:r>
              <a:rPr lang="en-GB" baseline="-25000">
                <a:effectLst/>
                <a:latin typeface="Arial" pitchFamily="34" charset="0"/>
              </a:rPr>
              <a:t>OH(min)</a:t>
            </a:r>
            <a:r>
              <a:rPr lang="en-GB">
                <a:effectLst/>
                <a:latin typeface="Arial" pitchFamily="34" charset="0"/>
              </a:rPr>
              <a:t> – V</a:t>
            </a:r>
            <a:r>
              <a:rPr lang="en-GB" baseline="-25000">
                <a:effectLst/>
                <a:latin typeface="Arial" pitchFamily="34" charset="0"/>
              </a:rPr>
              <a:t>IH(min)</a:t>
            </a:r>
            <a:r>
              <a:rPr lang="en-GB">
                <a:effectLst/>
                <a:latin typeface="Arial" pitchFamily="34" charset="0"/>
              </a:rPr>
              <a:t> =</a:t>
            </a:r>
            <a:r>
              <a:rPr lang="en-GB" baseline="-25000">
                <a:effectLst/>
                <a:latin typeface="Arial" pitchFamily="34" charset="0"/>
              </a:rPr>
              <a:t>  </a:t>
            </a:r>
            <a:r>
              <a:rPr lang="en-GB">
                <a:effectLst/>
                <a:latin typeface="Arial" pitchFamily="34" charset="0"/>
              </a:rPr>
              <a:t>4.4 - 3.5 = 0.9 v</a:t>
            </a:r>
          </a:p>
          <a:p>
            <a:pPr lvl="1">
              <a:lnSpc>
                <a:spcPct val="90000"/>
              </a:lnSpc>
              <a:buClr>
                <a:schemeClr val="tx1"/>
              </a:buClr>
            </a:pPr>
            <a:r>
              <a:rPr lang="en-GB">
                <a:effectLst/>
                <a:latin typeface="Arial" pitchFamily="34" charset="0"/>
              </a:rPr>
              <a:t>V</a:t>
            </a:r>
            <a:r>
              <a:rPr lang="en-GB" baseline="-25000">
                <a:effectLst/>
                <a:latin typeface="Arial" pitchFamily="34" charset="0"/>
              </a:rPr>
              <a:t>NL</a:t>
            </a:r>
            <a:r>
              <a:rPr lang="en-GB">
                <a:effectLst/>
                <a:latin typeface="Arial" pitchFamily="34" charset="0"/>
              </a:rPr>
              <a:t> = V</a:t>
            </a:r>
            <a:r>
              <a:rPr lang="en-GB" baseline="-25000">
                <a:effectLst/>
                <a:latin typeface="Arial" pitchFamily="34" charset="0"/>
              </a:rPr>
              <a:t>IL(max)</a:t>
            </a:r>
            <a:r>
              <a:rPr lang="en-GB">
                <a:effectLst/>
                <a:latin typeface="Arial" pitchFamily="34" charset="0"/>
              </a:rPr>
              <a:t> – V</a:t>
            </a:r>
            <a:r>
              <a:rPr lang="en-GB" baseline="-25000">
                <a:effectLst/>
                <a:latin typeface="Arial" pitchFamily="34" charset="0"/>
              </a:rPr>
              <a:t>OL(max)</a:t>
            </a:r>
            <a:r>
              <a:rPr lang="en-GB">
                <a:effectLst/>
                <a:latin typeface="Arial" pitchFamily="34" charset="0"/>
              </a:rPr>
              <a:t> = 1.5 – 0.33 = 1.17 v</a:t>
            </a:r>
          </a:p>
          <a:p>
            <a:pPr lvl="1">
              <a:lnSpc>
                <a:spcPct val="90000"/>
              </a:lnSpc>
              <a:buClr>
                <a:schemeClr val="tx1"/>
              </a:buClr>
            </a:pPr>
            <a:r>
              <a:rPr lang="en-GB">
                <a:effectLst/>
                <a:latin typeface="Arial" pitchFamily="34" charset="0"/>
              </a:rPr>
              <a:t>V</a:t>
            </a:r>
            <a:r>
              <a:rPr lang="en-GB" baseline="-25000">
                <a:effectLst/>
                <a:latin typeface="Arial" pitchFamily="34" charset="0"/>
              </a:rPr>
              <a:t>NH</a:t>
            </a:r>
            <a:r>
              <a:rPr lang="en-GB">
                <a:effectLst/>
                <a:latin typeface="Arial" pitchFamily="34" charset="0"/>
              </a:rPr>
              <a:t> = V</a:t>
            </a:r>
            <a:r>
              <a:rPr lang="en-GB" baseline="-25000">
                <a:effectLst/>
                <a:latin typeface="Arial" pitchFamily="34" charset="0"/>
              </a:rPr>
              <a:t>OH(min)</a:t>
            </a:r>
            <a:r>
              <a:rPr lang="en-GB">
                <a:effectLst/>
                <a:latin typeface="Arial" pitchFamily="34" charset="0"/>
              </a:rPr>
              <a:t> – V</a:t>
            </a:r>
            <a:r>
              <a:rPr lang="en-GB" baseline="-25000">
                <a:effectLst/>
                <a:latin typeface="Arial" pitchFamily="34" charset="0"/>
              </a:rPr>
              <a:t>IH(min)</a:t>
            </a:r>
            <a:r>
              <a:rPr lang="en-GB">
                <a:effectLst/>
                <a:latin typeface="Arial" pitchFamily="34" charset="0"/>
              </a:rPr>
              <a:t> =</a:t>
            </a:r>
            <a:r>
              <a:rPr lang="en-GB" baseline="-25000">
                <a:effectLst/>
                <a:latin typeface="Arial" pitchFamily="34" charset="0"/>
              </a:rPr>
              <a:t> </a:t>
            </a:r>
            <a:r>
              <a:rPr lang="en-GB">
                <a:effectLst/>
                <a:latin typeface="Arial" pitchFamily="34" charset="0"/>
              </a:rPr>
              <a:t>2.4 – 2.0 = 0.4 v</a:t>
            </a:r>
          </a:p>
          <a:p>
            <a:pPr lvl="1">
              <a:lnSpc>
                <a:spcPct val="90000"/>
              </a:lnSpc>
              <a:buClr>
                <a:schemeClr val="tx1"/>
              </a:buClr>
            </a:pPr>
            <a:r>
              <a:rPr lang="en-GB">
                <a:effectLst/>
                <a:latin typeface="Arial" pitchFamily="34" charset="0"/>
              </a:rPr>
              <a:t>V</a:t>
            </a:r>
            <a:r>
              <a:rPr lang="en-GB" baseline="-25000">
                <a:effectLst/>
                <a:latin typeface="Arial" pitchFamily="34" charset="0"/>
              </a:rPr>
              <a:t>NL</a:t>
            </a:r>
            <a:r>
              <a:rPr lang="en-GB">
                <a:effectLst/>
                <a:latin typeface="Arial" pitchFamily="34" charset="0"/>
              </a:rPr>
              <a:t> = V</a:t>
            </a:r>
            <a:r>
              <a:rPr lang="en-GB" baseline="-25000">
                <a:effectLst/>
                <a:latin typeface="Arial" pitchFamily="34" charset="0"/>
              </a:rPr>
              <a:t>IL(max)</a:t>
            </a:r>
            <a:r>
              <a:rPr lang="en-GB">
                <a:effectLst/>
                <a:latin typeface="Arial" pitchFamily="34" charset="0"/>
              </a:rPr>
              <a:t> – V</a:t>
            </a:r>
            <a:r>
              <a:rPr lang="en-GB" baseline="-25000">
                <a:effectLst/>
                <a:latin typeface="Arial" pitchFamily="34" charset="0"/>
              </a:rPr>
              <a:t>OL(max)</a:t>
            </a:r>
            <a:r>
              <a:rPr lang="en-GB">
                <a:effectLst/>
                <a:latin typeface="Arial" pitchFamily="34" charset="0"/>
              </a:rPr>
              <a:t> = 0.8 – 0.4 = 0.4 v</a:t>
            </a:r>
          </a:p>
          <a:p>
            <a:pPr lvl="1">
              <a:lnSpc>
                <a:spcPct val="90000"/>
              </a:lnSpc>
              <a:buClr>
                <a:schemeClr val="tx1"/>
              </a:buClr>
            </a:pPr>
            <a:endParaRPr lang="en-GB" baseline="-25000">
              <a:effectLst/>
              <a:latin typeface="Arial" pitchFamily="34" charset="0"/>
            </a:endParaRPr>
          </a:p>
          <a:p>
            <a:pPr>
              <a:lnSpc>
                <a:spcPct val="90000"/>
              </a:lnSpc>
            </a:pPr>
            <a:r>
              <a:rPr lang="en-GB"/>
              <a:t>TTL Noise Margins</a:t>
            </a:r>
          </a:p>
          <a:p>
            <a:pPr lvl="1">
              <a:lnSpc>
                <a:spcPct val="90000"/>
              </a:lnSpc>
              <a:buClr>
                <a:schemeClr val="tx1"/>
              </a:buClr>
            </a:pPr>
            <a:r>
              <a:rPr lang="en-GB">
                <a:effectLst/>
                <a:latin typeface="Arial" pitchFamily="34" charset="0"/>
              </a:rPr>
              <a:t>V</a:t>
            </a:r>
            <a:r>
              <a:rPr lang="en-GB" baseline="-25000">
                <a:effectLst/>
                <a:latin typeface="Arial" pitchFamily="34" charset="0"/>
              </a:rPr>
              <a:t>NH</a:t>
            </a:r>
            <a:r>
              <a:rPr lang="en-GB">
                <a:effectLst/>
                <a:latin typeface="Arial" pitchFamily="34" charset="0"/>
              </a:rPr>
              <a:t> = V</a:t>
            </a:r>
            <a:r>
              <a:rPr lang="en-GB" baseline="-25000">
                <a:effectLst/>
                <a:latin typeface="Arial" pitchFamily="34" charset="0"/>
              </a:rPr>
              <a:t>OH(min)</a:t>
            </a:r>
            <a:r>
              <a:rPr lang="en-GB">
                <a:effectLst/>
                <a:latin typeface="Arial" pitchFamily="34" charset="0"/>
              </a:rPr>
              <a:t> – V</a:t>
            </a:r>
            <a:r>
              <a:rPr lang="en-GB" baseline="-25000">
                <a:effectLst/>
                <a:latin typeface="Arial" pitchFamily="34" charset="0"/>
              </a:rPr>
              <a:t>IH(min)</a:t>
            </a:r>
            <a:r>
              <a:rPr lang="en-GB">
                <a:effectLst/>
                <a:latin typeface="Arial" pitchFamily="34" charset="0"/>
              </a:rPr>
              <a:t> =</a:t>
            </a:r>
            <a:r>
              <a:rPr lang="en-GB" baseline="-25000">
                <a:effectLst/>
                <a:latin typeface="Arial" pitchFamily="34" charset="0"/>
              </a:rPr>
              <a:t>  </a:t>
            </a:r>
            <a:r>
              <a:rPr lang="en-GB">
                <a:effectLst/>
                <a:latin typeface="Arial" pitchFamily="34" charset="0"/>
              </a:rPr>
              <a:t>2.4 - 2.0 = 0.4 v</a:t>
            </a:r>
          </a:p>
          <a:p>
            <a:pPr lvl="1">
              <a:lnSpc>
                <a:spcPct val="90000"/>
              </a:lnSpc>
              <a:buClr>
                <a:schemeClr val="tx1"/>
              </a:buClr>
            </a:pPr>
            <a:r>
              <a:rPr lang="en-GB">
                <a:effectLst/>
                <a:latin typeface="Arial" pitchFamily="34" charset="0"/>
              </a:rPr>
              <a:t>V</a:t>
            </a:r>
            <a:r>
              <a:rPr lang="en-GB" baseline="-25000">
                <a:effectLst/>
                <a:latin typeface="Arial" pitchFamily="34" charset="0"/>
              </a:rPr>
              <a:t>NL</a:t>
            </a:r>
            <a:r>
              <a:rPr lang="en-GB">
                <a:effectLst/>
                <a:latin typeface="Arial" pitchFamily="34" charset="0"/>
              </a:rPr>
              <a:t> = V</a:t>
            </a:r>
            <a:r>
              <a:rPr lang="en-GB" baseline="-25000">
                <a:effectLst/>
                <a:latin typeface="Arial" pitchFamily="34" charset="0"/>
              </a:rPr>
              <a:t>IL(max)</a:t>
            </a:r>
            <a:r>
              <a:rPr lang="en-GB">
                <a:effectLst/>
                <a:latin typeface="Arial" pitchFamily="34" charset="0"/>
              </a:rPr>
              <a:t> – V</a:t>
            </a:r>
            <a:r>
              <a:rPr lang="en-GB" baseline="-25000">
                <a:effectLst/>
                <a:latin typeface="Arial" pitchFamily="34" charset="0"/>
              </a:rPr>
              <a:t>OL(max)</a:t>
            </a:r>
            <a:r>
              <a:rPr lang="en-GB">
                <a:effectLst/>
                <a:latin typeface="Arial" pitchFamily="34" charset="0"/>
              </a:rPr>
              <a:t> = 0.8 – 0.4 = 0.4 v</a:t>
            </a:r>
            <a:endParaRPr lang="en-GB" baseline="-25000">
              <a:effectLst/>
              <a:latin typeface="Arial" pitchFamily="34" charset="0"/>
            </a:endParaRPr>
          </a:p>
          <a:p>
            <a:pPr>
              <a:lnSpc>
                <a:spcPct val="90000"/>
              </a:lnSpc>
            </a:pPr>
            <a:endParaRPr lang="en-GB" sz="280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9E0ECEF5057C4AAC66B1F3C321CA43" ma:contentTypeVersion="0" ma:contentTypeDescription="Create a new document." ma:contentTypeScope="" ma:versionID="111b89b20a0ac63baa8434d96578d7ee">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DF09FC-7D14-473C-BDFA-4CD5B611F222}"/>
</file>

<file path=customXml/itemProps2.xml><?xml version="1.0" encoding="utf-8"?>
<ds:datastoreItem xmlns:ds="http://schemas.openxmlformats.org/officeDocument/2006/customXml" ds:itemID="{406B6CF9-58AD-4AE8-AB6C-117273296418}"/>
</file>

<file path=customXml/itemProps3.xml><?xml version="1.0" encoding="utf-8"?>
<ds:datastoreItem xmlns:ds="http://schemas.openxmlformats.org/officeDocument/2006/customXml" ds:itemID="{AE9B7BAB-4CFE-4BE1-BCFB-C5585D121B06}"/>
</file>

<file path=docProps/app.xml><?xml version="1.0" encoding="utf-8"?>
<Properties xmlns="http://schemas.openxmlformats.org/officeDocument/2006/extended-properties" xmlns:vt="http://schemas.openxmlformats.org/officeDocument/2006/docPropsVTypes">
  <Template/>
  <TotalTime>16138</TotalTime>
  <Words>3109</Words>
  <Application>Microsoft Office PowerPoint</Application>
  <PresentationFormat>On-screen Show (4:3)</PresentationFormat>
  <Paragraphs>514</Paragraphs>
  <Slides>47</Slides>
  <Notes>31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55" baseType="lpstr">
      <vt:lpstr>Arial</vt:lpstr>
      <vt:lpstr>Calibri</vt:lpstr>
      <vt:lpstr>Folio</vt:lpstr>
      <vt:lpstr>Times New Roman</vt:lpstr>
      <vt:lpstr>Wingdings</vt:lpstr>
      <vt:lpstr>Office Theme</vt:lpstr>
      <vt:lpstr>Visio</vt:lpstr>
      <vt:lpstr>Equation</vt:lpstr>
      <vt:lpstr>PowerPoint Presentation</vt:lpstr>
      <vt:lpstr>Recap</vt:lpstr>
      <vt:lpstr>Operational Characteristics</vt:lpstr>
      <vt:lpstr>Noise Margin</vt:lpstr>
      <vt:lpstr>TTL Logic Levels</vt:lpstr>
      <vt:lpstr>CMOS Logic Levels</vt:lpstr>
      <vt:lpstr>Unpredictable Behaviour due to Noise</vt:lpstr>
      <vt:lpstr>Logic Levels and Noise Margin</vt:lpstr>
      <vt:lpstr>Logic Levels and Noise Margin</vt:lpstr>
      <vt:lpstr>Power Dissipation</vt:lpstr>
      <vt:lpstr>TTL Power Dissipation</vt:lpstr>
      <vt:lpstr>TTL Power Dissipation</vt:lpstr>
      <vt:lpstr>CMOS Power Dissipation</vt:lpstr>
      <vt:lpstr>Propagation Delay and Frequency Response</vt:lpstr>
      <vt:lpstr>Propagation Delay</vt:lpstr>
      <vt:lpstr>Propagation Delay</vt:lpstr>
      <vt:lpstr>Speed-Power Product (SPP)</vt:lpstr>
      <vt:lpstr>Fan-Out</vt:lpstr>
      <vt:lpstr>Fan-Out for TTL Loads</vt:lpstr>
      <vt:lpstr>Fan-Out for TTL Loads</vt:lpstr>
      <vt:lpstr>Fan-Out for TTL Loads</vt:lpstr>
      <vt:lpstr>Fan-Out for CMOS Loads</vt:lpstr>
      <vt:lpstr>TTL  Series</vt:lpstr>
      <vt:lpstr>CMOS Series</vt:lpstr>
      <vt:lpstr>Boolean Algebra</vt:lpstr>
      <vt:lpstr>Boolean Addition &amp; Multiplication</vt:lpstr>
      <vt:lpstr>Boolean Addition</vt:lpstr>
      <vt:lpstr>Boolean Multiplication</vt:lpstr>
      <vt:lpstr>Laws, Rules &amp; Theorems of Boolean Algebra</vt:lpstr>
      <vt:lpstr>Commutative Law</vt:lpstr>
      <vt:lpstr>Associative Law</vt:lpstr>
      <vt:lpstr>Associative Law</vt:lpstr>
      <vt:lpstr>Distributive Law</vt:lpstr>
      <vt:lpstr>Rules of Boolean Algebra</vt:lpstr>
      <vt:lpstr>Demorgan’s Theorems</vt:lpstr>
      <vt:lpstr>Demorgan’s Theorems</vt:lpstr>
      <vt:lpstr>Boolean Analysis of Logic Circuits</vt:lpstr>
      <vt:lpstr>Boolean Analysis of Logic Circuits</vt:lpstr>
      <vt:lpstr>Boolean Analysis of Logic Circuits</vt:lpstr>
      <vt:lpstr>Simplification using Boolean Algebra</vt:lpstr>
      <vt:lpstr>Simplification using Boolean Algebra</vt:lpstr>
      <vt:lpstr>Simplified Circuit</vt:lpstr>
      <vt:lpstr>Standard forms of Boolean Expressions</vt:lpstr>
      <vt:lpstr>Standard forms of Boolean Expressions</vt:lpstr>
      <vt:lpstr>Implementation of SOP expression</vt:lpstr>
      <vt:lpstr>Implementation of POS expression</vt:lpstr>
      <vt:lpstr>Conversion of general expression to SOP form</vt:lpstr>
    </vt:vector>
  </TitlesOfParts>
  <Company>NU_FAST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No. 1</dc:title>
  <dc:creator>waseem</dc:creator>
  <cp:lastModifiedBy>Amir Zahoor</cp:lastModifiedBy>
  <cp:revision>382</cp:revision>
  <dcterms:created xsi:type="dcterms:W3CDTF">2003-07-15T08:28:34Z</dcterms:created>
  <dcterms:modified xsi:type="dcterms:W3CDTF">2015-03-04T03:02:50Z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0x010100909E0ECEF5057C4AAC66B1F3C321CA43</vt:lpwstr>
  </property>
</Properties>
</file>