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6.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8"/>
  </p:notesMasterIdLst>
  <p:handoutMasterIdLst>
    <p:handoutMasterId r:id="rId49"/>
  </p:handoutMasterIdLst>
  <p:sldIdLst>
    <p:sldId id="316" r:id="rId2"/>
    <p:sldId id="278" r:id="rId3"/>
    <p:sldId id="285" r:id="rId4"/>
    <p:sldId id="317" r:id="rId5"/>
    <p:sldId id="318" r:id="rId6"/>
    <p:sldId id="319" r:id="rId7"/>
    <p:sldId id="320" r:id="rId8"/>
    <p:sldId id="321" r:id="rId9"/>
    <p:sldId id="322" r:id="rId10"/>
    <p:sldId id="323" r:id="rId11"/>
    <p:sldId id="324" r:id="rId12"/>
    <p:sldId id="325" r:id="rId13"/>
    <p:sldId id="326" r:id="rId14"/>
    <p:sldId id="327" r:id="rId15"/>
    <p:sldId id="328" r:id="rId16"/>
    <p:sldId id="286" r:id="rId17"/>
    <p:sldId id="287" r:id="rId18"/>
    <p:sldId id="288" r:id="rId19"/>
    <p:sldId id="289" r:id="rId20"/>
    <p:sldId id="290" r:id="rId21"/>
    <p:sldId id="291" r:id="rId22"/>
    <p:sldId id="293" r:id="rId23"/>
    <p:sldId id="292" r:id="rId24"/>
    <p:sldId id="294" r:id="rId25"/>
    <p:sldId id="295" r:id="rId26"/>
    <p:sldId id="296" r:id="rId27"/>
    <p:sldId id="297" r:id="rId28"/>
    <p:sldId id="298" r:id="rId29"/>
    <p:sldId id="299" r:id="rId30"/>
    <p:sldId id="300" r:id="rId31"/>
    <p:sldId id="301" r:id="rId32"/>
    <p:sldId id="302" r:id="rId33"/>
    <p:sldId id="284" r:id="rId34"/>
    <p:sldId id="276" r:id="rId35"/>
    <p:sldId id="277" r:id="rId36"/>
    <p:sldId id="303" r:id="rId37"/>
    <p:sldId id="304" r:id="rId38"/>
    <p:sldId id="305" r:id="rId39"/>
    <p:sldId id="306" r:id="rId40"/>
    <p:sldId id="307" r:id="rId41"/>
    <p:sldId id="308" r:id="rId42"/>
    <p:sldId id="309" r:id="rId43"/>
    <p:sldId id="310" r:id="rId44"/>
    <p:sldId id="311" r:id="rId45"/>
    <p:sldId id="312" r:id="rId46"/>
    <p:sldId id="313" r:id="rId47"/>
  </p:sldIdLst>
  <p:sldSz cx="9144000" cy="6858000" type="screen4x3"/>
  <p:notesSz cx="6858000" cy="9144000"/>
  <p:defaultTextStyle>
    <a:defPPr>
      <a:defRPr lang="en-GB"/>
    </a:defPPr>
    <a:lvl1pPr algn="ctr" rtl="0" fontAlgn="base">
      <a:spcBef>
        <a:spcPct val="0"/>
      </a:spcBef>
      <a:spcAft>
        <a:spcPct val="0"/>
      </a:spcAft>
      <a:defRPr sz="3200" kern="1200">
        <a:solidFill>
          <a:schemeClr val="tx1"/>
        </a:solidFill>
        <a:latin typeface="Arial" pitchFamily="34" charset="0"/>
        <a:ea typeface="+mn-ea"/>
        <a:cs typeface="+mn-cs"/>
      </a:defRPr>
    </a:lvl1pPr>
    <a:lvl2pPr marL="457200" algn="ctr" rtl="0" fontAlgn="base">
      <a:spcBef>
        <a:spcPct val="0"/>
      </a:spcBef>
      <a:spcAft>
        <a:spcPct val="0"/>
      </a:spcAft>
      <a:defRPr sz="3200" kern="1200">
        <a:solidFill>
          <a:schemeClr val="tx1"/>
        </a:solidFill>
        <a:latin typeface="Arial" pitchFamily="34" charset="0"/>
        <a:ea typeface="+mn-ea"/>
        <a:cs typeface="+mn-cs"/>
      </a:defRPr>
    </a:lvl2pPr>
    <a:lvl3pPr marL="914400" algn="ctr" rtl="0" fontAlgn="base">
      <a:spcBef>
        <a:spcPct val="0"/>
      </a:spcBef>
      <a:spcAft>
        <a:spcPct val="0"/>
      </a:spcAft>
      <a:defRPr sz="3200" kern="1200">
        <a:solidFill>
          <a:schemeClr val="tx1"/>
        </a:solidFill>
        <a:latin typeface="Arial" pitchFamily="34" charset="0"/>
        <a:ea typeface="+mn-ea"/>
        <a:cs typeface="+mn-cs"/>
      </a:defRPr>
    </a:lvl3pPr>
    <a:lvl4pPr marL="1371600" algn="ctr" rtl="0" fontAlgn="base">
      <a:spcBef>
        <a:spcPct val="0"/>
      </a:spcBef>
      <a:spcAft>
        <a:spcPct val="0"/>
      </a:spcAft>
      <a:defRPr sz="3200" kern="1200">
        <a:solidFill>
          <a:schemeClr val="tx1"/>
        </a:solidFill>
        <a:latin typeface="Arial" pitchFamily="34" charset="0"/>
        <a:ea typeface="+mn-ea"/>
        <a:cs typeface="+mn-cs"/>
      </a:defRPr>
    </a:lvl4pPr>
    <a:lvl5pPr marL="1828800" algn="ctr" rtl="0" fontAlgn="base">
      <a:spcBef>
        <a:spcPct val="0"/>
      </a:spcBef>
      <a:spcAft>
        <a:spcPct val="0"/>
      </a:spcAft>
      <a:defRPr sz="3200" kern="1200">
        <a:solidFill>
          <a:schemeClr val="tx1"/>
        </a:solidFill>
        <a:latin typeface="Arial" pitchFamily="34" charset="0"/>
        <a:ea typeface="+mn-ea"/>
        <a:cs typeface="+mn-cs"/>
      </a:defRPr>
    </a:lvl5pPr>
    <a:lvl6pPr marL="2286000" algn="l" defTabSz="914400" rtl="0" eaLnBrk="1" latinLnBrk="0" hangingPunct="1">
      <a:defRPr sz="3200" kern="1200">
        <a:solidFill>
          <a:schemeClr val="tx1"/>
        </a:solidFill>
        <a:latin typeface="Arial" pitchFamily="34" charset="0"/>
        <a:ea typeface="+mn-ea"/>
        <a:cs typeface="+mn-cs"/>
      </a:defRPr>
    </a:lvl6pPr>
    <a:lvl7pPr marL="2743200" algn="l" defTabSz="914400" rtl="0" eaLnBrk="1" latinLnBrk="0" hangingPunct="1">
      <a:defRPr sz="3200" kern="1200">
        <a:solidFill>
          <a:schemeClr val="tx1"/>
        </a:solidFill>
        <a:latin typeface="Arial" pitchFamily="34" charset="0"/>
        <a:ea typeface="+mn-ea"/>
        <a:cs typeface="+mn-cs"/>
      </a:defRPr>
    </a:lvl7pPr>
    <a:lvl8pPr marL="3200400" algn="l" defTabSz="914400" rtl="0" eaLnBrk="1" latinLnBrk="0" hangingPunct="1">
      <a:defRPr sz="3200" kern="1200">
        <a:solidFill>
          <a:schemeClr val="tx1"/>
        </a:solidFill>
        <a:latin typeface="Arial" pitchFamily="34" charset="0"/>
        <a:ea typeface="+mn-ea"/>
        <a:cs typeface="+mn-cs"/>
      </a:defRPr>
    </a:lvl8pPr>
    <a:lvl9pPr marL="3657600" algn="l" defTabSz="914400" rtl="0" eaLnBrk="1" latinLnBrk="0" hangingPunct="1">
      <a:defRPr sz="3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9900"/>
    <a:srgbClr val="FFFFFF"/>
    <a:srgbClr val="0000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980" autoAdjust="0"/>
    <p:restoredTop sz="72373" autoAdjust="0"/>
  </p:normalViewPr>
  <p:slideViewPr>
    <p:cSldViewPr>
      <p:cViewPr varScale="1">
        <p:scale>
          <a:sx n="54" d="100"/>
          <a:sy n="54" d="100"/>
        </p:scale>
        <p:origin x="122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5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6.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41.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68.wmf"/><Relationship Id="rId3" Type="http://schemas.openxmlformats.org/officeDocument/2006/relationships/image" Target="../media/image58.wmf"/><Relationship Id="rId7" Type="http://schemas.openxmlformats.org/officeDocument/2006/relationships/image" Target="../media/image62.wmf"/><Relationship Id="rId12" Type="http://schemas.openxmlformats.org/officeDocument/2006/relationships/image" Target="../media/image67.wmf"/><Relationship Id="rId2" Type="http://schemas.openxmlformats.org/officeDocument/2006/relationships/image" Target="../media/image57.wmf"/><Relationship Id="rId16" Type="http://schemas.openxmlformats.org/officeDocument/2006/relationships/image" Target="../media/image71.wmf"/><Relationship Id="rId1" Type="http://schemas.openxmlformats.org/officeDocument/2006/relationships/image" Target="../media/image56.wmf"/><Relationship Id="rId6" Type="http://schemas.openxmlformats.org/officeDocument/2006/relationships/image" Target="../media/image61.wmf"/><Relationship Id="rId11" Type="http://schemas.openxmlformats.org/officeDocument/2006/relationships/image" Target="../media/image66.wmf"/><Relationship Id="rId5" Type="http://schemas.openxmlformats.org/officeDocument/2006/relationships/image" Target="../media/image60.wmf"/><Relationship Id="rId15" Type="http://schemas.openxmlformats.org/officeDocument/2006/relationships/image" Target="../media/image70.wmf"/><Relationship Id="rId10" Type="http://schemas.openxmlformats.org/officeDocument/2006/relationships/image" Target="../media/image65.wmf"/><Relationship Id="rId4" Type="http://schemas.openxmlformats.org/officeDocument/2006/relationships/image" Target="../media/image59.wmf"/><Relationship Id="rId9" Type="http://schemas.openxmlformats.org/officeDocument/2006/relationships/image" Target="../media/image64.wmf"/><Relationship Id="rId14"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160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60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160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351016C-313E-49F8-8ED3-9D017989AC22}" type="slidenum">
              <a:rPr lang="en-GB"/>
              <a:pPr/>
              <a:t>‹#›</a:t>
            </a:fld>
            <a:endParaRPr lang="en-GB"/>
          </a:p>
        </p:txBody>
      </p:sp>
    </p:spTree>
    <p:extLst>
      <p:ext uri="{BB962C8B-B14F-4D97-AF65-F5344CB8AC3E}">
        <p14:creationId xmlns:p14="http://schemas.microsoft.com/office/powerpoint/2010/main" val="3271875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54751A-35BF-4E04-8994-693AE1EA44F3}" type="slidenum">
              <a:rPr lang="en-GB"/>
              <a:pPr/>
              <a:t>‹#›</a:t>
            </a:fld>
            <a:endParaRPr lang="en-GB"/>
          </a:p>
        </p:txBody>
      </p:sp>
    </p:spTree>
    <p:extLst>
      <p:ext uri="{BB962C8B-B14F-4D97-AF65-F5344CB8AC3E}">
        <p14:creationId xmlns:p14="http://schemas.microsoft.com/office/powerpoint/2010/main" val="447326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668F691-1B6A-4E3C-98BA-1CDCE84BD37D}" type="slidenum">
              <a:rPr lang="en-GB" smtClean="0"/>
              <a:pPr/>
              <a:t>1</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67477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6AA42-7846-4DFE-A4E3-87E5DF97FA60}" type="slidenum">
              <a:rPr lang="en-GB"/>
              <a:pPr/>
              <a:t>17</a:t>
            </a:fld>
            <a:endParaRPr lang="en-GB"/>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pPr>
              <a:buFontTx/>
              <a:buChar char="•"/>
            </a:pPr>
            <a:r>
              <a:rPr lang="en-GB" dirty="0"/>
              <a:t>Consider the logic circuit comprising of NOT gates, AND gates, NAND gate and NOR gate.</a:t>
            </a:r>
          </a:p>
          <a:p>
            <a:pPr>
              <a:buFontTx/>
              <a:buChar char="•"/>
            </a:pPr>
            <a:r>
              <a:rPr lang="en-GB" dirty="0"/>
              <a:t>The circuit can be represented by a Boolean Expression</a:t>
            </a:r>
          </a:p>
          <a:p>
            <a:pPr>
              <a:buFontTx/>
              <a:buChar char="•"/>
            </a:pPr>
            <a:r>
              <a:rPr lang="en-GB" dirty="0"/>
              <a:t>Let us define the Boolean expression that represents the Logic circuit.</a:t>
            </a:r>
          </a:p>
          <a:p>
            <a:pPr>
              <a:buFontTx/>
              <a:buChar char="•"/>
            </a:pPr>
            <a:r>
              <a:rPr lang="en-GB" dirty="0"/>
              <a:t>Starting from the left hand side of the circuit</a:t>
            </a:r>
          </a:p>
          <a:p>
            <a:pPr>
              <a:buFontTx/>
              <a:buChar char="•"/>
            </a:pPr>
            <a:r>
              <a:rPr lang="en-GB" dirty="0"/>
              <a:t>Output of NOT gate 1 is B*</a:t>
            </a:r>
          </a:p>
          <a:p>
            <a:pPr>
              <a:buFontTx/>
              <a:buChar char="•"/>
            </a:pPr>
            <a:r>
              <a:rPr lang="en-GB" dirty="0"/>
              <a:t>Output of NOT gate 2 is A*</a:t>
            </a:r>
          </a:p>
          <a:p>
            <a:pPr>
              <a:buFontTx/>
              <a:buChar char="•"/>
            </a:pPr>
            <a:r>
              <a:rPr lang="en-GB" dirty="0"/>
              <a:t>Output of two input AND gate 3 is AB* </a:t>
            </a:r>
          </a:p>
          <a:p>
            <a:pPr>
              <a:buFontTx/>
              <a:buChar char="•"/>
            </a:pPr>
            <a:r>
              <a:rPr lang="en-GB" dirty="0"/>
              <a:t>Output of two input AND gate 4 is CD</a:t>
            </a:r>
          </a:p>
          <a:p>
            <a:pPr>
              <a:buFontTx/>
              <a:buChar char="•"/>
            </a:pPr>
            <a:r>
              <a:rPr lang="en-GB" dirty="0"/>
              <a:t>Output of three input NAND gate 5 is (A*B*CD)*</a:t>
            </a:r>
          </a:p>
          <a:p>
            <a:pPr>
              <a:buFontTx/>
              <a:buChar char="•"/>
            </a:pPr>
            <a:r>
              <a:rPr lang="en-GB" dirty="0"/>
              <a:t>Output of two input NOR gate 6 is (AB*+(A*B*CD)*)*</a:t>
            </a:r>
          </a:p>
        </p:txBody>
      </p:sp>
    </p:spTree>
    <p:extLst>
      <p:ext uri="{BB962C8B-B14F-4D97-AF65-F5344CB8AC3E}">
        <p14:creationId xmlns:p14="http://schemas.microsoft.com/office/powerpoint/2010/main" val="2896583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DCC76-5313-4D99-A6E4-AD6BC7F25AF1}" type="slidenum">
              <a:rPr lang="en-GB"/>
              <a:pPr/>
              <a:t>18</a:t>
            </a:fld>
            <a:endParaRPr lang="en-GB"/>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pPr>
              <a:buFontTx/>
              <a:buChar char="•"/>
            </a:pPr>
            <a:r>
              <a:rPr lang="en-GB"/>
              <a:t>Now consider the expression which has two terms</a:t>
            </a:r>
          </a:p>
          <a:p>
            <a:pPr>
              <a:buFontTx/>
              <a:buChar char="•"/>
            </a:pPr>
            <a:r>
              <a:rPr lang="en-GB"/>
              <a:t>The term AB* and the term (A*B*CD)*</a:t>
            </a:r>
          </a:p>
          <a:p>
            <a:pPr>
              <a:buFontTx/>
              <a:buChar char="•"/>
            </a:pPr>
            <a:r>
              <a:rPr lang="en-GB"/>
              <a:t>Assume that the term AB* is represented by literal X</a:t>
            </a:r>
          </a:p>
          <a:p>
            <a:pPr>
              <a:buFontTx/>
              <a:buChar char="•"/>
            </a:pPr>
            <a:r>
              <a:rPr lang="en-GB"/>
              <a:t>Also assume that the term (A*B*CD)*is represented by the literal Y</a:t>
            </a:r>
          </a:p>
          <a:p>
            <a:pPr>
              <a:buFontTx/>
              <a:buChar char="•"/>
            </a:pPr>
            <a:r>
              <a:rPr lang="en-GB"/>
              <a:t>Thus the expression is now represented as (X+Y)*</a:t>
            </a:r>
          </a:p>
          <a:p>
            <a:pPr>
              <a:buFontTx/>
              <a:buChar char="•"/>
            </a:pPr>
            <a:r>
              <a:rPr lang="en-GB"/>
              <a:t>For which condition does the expression output a 1?</a:t>
            </a:r>
          </a:p>
          <a:p>
            <a:pPr>
              <a:buFontTx/>
              <a:buChar char="•"/>
            </a:pPr>
            <a:r>
              <a:rPr lang="en-GB"/>
              <a:t>The expression shows that a NOR operation is being performed between terms X and Y.</a:t>
            </a:r>
          </a:p>
          <a:p>
            <a:pPr>
              <a:buFontTx/>
              <a:buChar char="•"/>
            </a:pPr>
            <a:r>
              <a:rPr lang="en-GB"/>
              <a:t>Therefore when terms X and Y are both 0s only then the output is a 1.</a:t>
            </a:r>
          </a:p>
          <a:p>
            <a:pPr>
              <a:buFontTx/>
              <a:buChar char="•"/>
            </a:pPr>
            <a:r>
              <a:rPr lang="en-GB"/>
              <a:t>The term X=AB* is 0 when literal A is 0 or literal B* is zero or B is 1.</a:t>
            </a:r>
          </a:p>
          <a:p>
            <a:pPr>
              <a:buFontTx/>
              <a:buChar char="•"/>
            </a:pPr>
            <a:r>
              <a:rPr lang="en-GB"/>
              <a:t>The term Y=(A*B*CD)* is 0 when the term A*B*CD =1 the bar has been removed.</a:t>
            </a:r>
          </a:p>
          <a:p>
            <a:pPr>
              <a:buFontTx/>
              <a:buChar char="•"/>
            </a:pPr>
            <a:r>
              <a:rPr lang="en-GB"/>
              <a:t>The term A*B*CD is 1 when literals A*=1, B*=1, C=1 and D=1</a:t>
            </a:r>
          </a:p>
          <a:p>
            <a:pPr>
              <a:buFontTx/>
              <a:buChar char="•"/>
            </a:pPr>
            <a:r>
              <a:rPr lang="en-GB"/>
              <a:t>Or when A=0, B=0, C=1 and D=1</a:t>
            </a:r>
          </a:p>
          <a:p>
            <a:r>
              <a:rPr lang="en-GB"/>
              <a:t> </a:t>
            </a:r>
          </a:p>
        </p:txBody>
      </p:sp>
    </p:spTree>
    <p:extLst>
      <p:ext uri="{BB962C8B-B14F-4D97-AF65-F5344CB8AC3E}">
        <p14:creationId xmlns:p14="http://schemas.microsoft.com/office/powerpoint/2010/main" val="115555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E87922-0A9C-45D7-9629-6BC6B9A5CCA6}" type="slidenum">
              <a:rPr lang="en-GB"/>
              <a:pPr/>
              <a:t>19</a:t>
            </a:fld>
            <a:endParaRPr lang="en-GB"/>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pPr>
              <a:buFontTx/>
              <a:buChar char="•"/>
            </a:pPr>
            <a:r>
              <a:rPr lang="en-GB"/>
              <a:t>Conditions for output =1 are</a:t>
            </a:r>
          </a:p>
          <a:p>
            <a:pPr>
              <a:buFontTx/>
              <a:buChar char="•"/>
            </a:pPr>
            <a:r>
              <a:rPr lang="en-GB"/>
              <a:t>For the term AB*		A=0 OR B=1</a:t>
            </a:r>
          </a:p>
          <a:p>
            <a:pPr>
              <a:buFontTx/>
              <a:buChar char="•"/>
            </a:pPr>
            <a:r>
              <a:rPr lang="en-GB"/>
              <a:t>For the term (A*B*CD)*  	A=0 AND B=0 AND C=1 AND D=1</a:t>
            </a:r>
          </a:p>
          <a:p>
            <a:pPr>
              <a:buFontTx/>
              <a:buChar char="•"/>
            </a:pPr>
            <a:r>
              <a:rPr lang="en-GB"/>
              <a:t>For both terms A has to be 0 otherwise the output is not equal to 1</a:t>
            </a:r>
          </a:p>
          <a:p>
            <a:pPr>
              <a:buFontTx/>
              <a:buChar char="•"/>
            </a:pPr>
            <a:r>
              <a:rPr lang="en-GB"/>
              <a:t>B has to be 0 otherwise the second term is equal to 1 and the output 0</a:t>
            </a:r>
          </a:p>
          <a:p>
            <a:pPr>
              <a:buFontTx/>
              <a:buChar char="•"/>
            </a:pPr>
            <a:r>
              <a:rPr lang="en-GB"/>
              <a:t>Similarly C and D variables have to be equal to 1s otherwise the second term is equal to 1 and the output 0</a:t>
            </a:r>
          </a:p>
          <a:p>
            <a:pPr>
              <a:buFontTx/>
              <a:buChar char="•"/>
            </a:pPr>
            <a:r>
              <a:rPr lang="en-GB"/>
              <a:t>The truth table describes the function of the logic circuit and the expression where all outputs are equal to 0 except for the input combination of A=0, B=0, C=1 &amp; D=1</a:t>
            </a:r>
          </a:p>
        </p:txBody>
      </p:sp>
    </p:spTree>
    <p:extLst>
      <p:ext uri="{BB962C8B-B14F-4D97-AF65-F5344CB8AC3E}">
        <p14:creationId xmlns:p14="http://schemas.microsoft.com/office/powerpoint/2010/main" val="4185722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4ACF1-E305-44B3-89F8-02C3F40C6798}" type="slidenum">
              <a:rPr lang="en-GB"/>
              <a:pPr/>
              <a:t>20</a:t>
            </a:fld>
            <a:endParaRPr lang="en-GB"/>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pPr>
              <a:buFontTx/>
              <a:buChar char="•"/>
            </a:pPr>
            <a:r>
              <a:rPr lang="en-GB"/>
              <a:t>Let us verify the analysis of the Logic Circuit by simplifying the original Boolean expression representing the Logic Circuit and obtaining the truth table of the simplifies expression.</a:t>
            </a:r>
          </a:p>
          <a:p>
            <a:pPr>
              <a:buFontTx/>
              <a:buChar char="•"/>
            </a:pPr>
            <a:r>
              <a:rPr lang="en-GB"/>
              <a:t>The two truth tables should be identical</a:t>
            </a:r>
          </a:p>
          <a:p>
            <a:pPr>
              <a:buFontTx/>
              <a:buChar char="•"/>
            </a:pPr>
            <a:r>
              <a:rPr lang="en-GB"/>
              <a:t>The expression is simplified to (AB*)* ANDed with (A*B*CD)** by applying Demorgan’s 2</a:t>
            </a:r>
            <a:r>
              <a:rPr lang="en-GB" baseline="30000"/>
              <a:t>nd</a:t>
            </a:r>
            <a:r>
              <a:rPr lang="en-GB"/>
              <a:t> theorem </a:t>
            </a:r>
          </a:p>
          <a:p>
            <a:pPr>
              <a:buFontTx/>
              <a:buChar char="•"/>
            </a:pPr>
            <a:r>
              <a:rPr lang="en-GB"/>
              <a:t>Applying Demorgan’s 1</a:t>
            </a:r>
            <a:r>
              <a:rPr lang="en-GB" baseline="30000"/>
              <a:t>st</a:t>
            </a:r>
            <a:r>
              <a:rPr lang="en-GB"/>
              <a:t> theorem and Rule No. 9 to the two terms results in (A*OR B**) ANDed with (A*B*CD)</a:t>
            </a:r>
          </a:p>
          <a:p>
            <a:pPr>
              <a:buFontTx/>
              <a:buChar char="•"/>
            </a:pPr>
            <a:r>
              <a:rPr lang="en-GB"/>
              <a:t>The term (A* OR B**) simplifies to (A* OR B)</a:t>
            </a:r>
          </a:p>
          <a:p>
            <a:pPr>
              <a:buFontTx/>
              <a:buChar char="•"/>
            </a:pPr>
            <a:r>
              <a:rPr lang="en-GB"/>
              <a:t>Applying the Distributive law the expression simplifies to A*B*CD</a:t>
            </a:r>
          </a:p>
          <a:p>
            <a:pPr>
              <a:buFontTx/>
              <a:buChar char="•"/>
            </a:pPr>
            <a:r>
              <a:rPr lang="en-GB"/>
              <a:t>The conditions A=0, B=0, C=1, D=1 are identical to the original expression that was analysed.</a:t>
            </a:r>
          </a:p>
          <a:p>
            <a:pPr>
              <a:buFontTx/>
              <a:buChar char="•"/>
            </a:pPr>
            <a:endParaRPr lang="en-GB"/>
          </a:p>
        </p:txBody>
      </p:sp>
    </p:spTree>
    <p:extLst>
      <p:ext uri="{BB962C8B-B14F-4D97-AF65-F5344CB8AC3E}">
        <p14:creationId xmlns:p14="http://schemas.microsoft.com/office/powerpoint/2010/main" val="59234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16BC6E-9B20-47DD-A7A7-69B0974774E5}" type="slidenum">
              <a:rPr lang="en-GB"/>
              <a:pPr/>
              <a:t>21</a:t>
            </a:fld>
            <a:endParaRPr lang="en-GB"/>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pPr>
              <a:buFontTx/>
              <a:buChar char="•"/>
            </a:pPr>
            <a:r>
              <a:rPr lang="en-GB"/>
              <a:t>The truth table representing the function represented by the simplified expression is identical to the function represented by the truth table prepared earlier as a result of analysing the Boolean expression.</a:t>
            </a:r>
          </a:p>
        </p:txBody>
      </p:sp>
    </p:spTree>
    <p:extLst>
      <p:ext uri="{BB962C8B-B14F-4D97-AF65-F5344CB8AC3E}">
        <p14:creationId xmlns:p14="http://schemas.microsoft.com/office/powerpoint/2010/main" val="181242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B5898B-23A9-4749-91E4-C7C4B691691B}" type="slidenum">
              <a:rPr lang="en-GB"/>
              <a:pPr/>
              <a:t>25</a:t>
            </a:fld>
            <a:endParaRPr lang="en-GB"/>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pPr>
              <a:buFontTx/>
              <a:buChar char="•"/>
            </a:pPr>
            <a:r>
              <a:rPr lang="en-GB"/>
              <a:t>Consider the logic circuit implemented using NOT gates, AND gate, OR gate and NAND gate.</a:t>
            </a:r>
          </a:p>
          <a:p>
            <a:pPr>
              <a:buFontTx/>
              <a:buChar char="•"/>
            </a:pPr>
            <a:r>
              <a:rPr lang="en-GB"/>
              <a:t>The circuit can be represented by a Boolean Expression.</a:t>
            </a:r>
          </a:p>
          <a:p>
            <a:pPr>
              <a:buFontTx/>
              <a:buChar char="•"/>
            </a:pPr>
            <a:r>
              <a:rPr lang="en-GB"/>
              <a:t>Let us define the Boolean expression representing the logic circuit. </a:t>
            </a:r>
          </a:p>
          <a:p>
            <a:pPr>
              <a:buFontTx/>
              <a:buChar char="•"/>
            </a:pPr>
            <a:r>
              <a:rPr lang="en-GB"/>
              <a:t>Starting from the left hand side of the circuit</a:t>
            </a:r>
          </a:p>
          <a:p>
            <a:pPr>
              <a:buFontTx/>
              <a:buChar char="•"/>
            </a:pPr>
            <a:r>
              <a:rPr lang="en-GB"/>
              <a:t>Output of NOT gate 1 is A*</a:t>
            </a:r>
          </a:p>
          <a:p>
            <a:pPr>
              <a:buFontTx/>
              <a:buChar char="•"/>
            </a:pPr>
            <a:r>
              <a:rPr lang="en-GB"/>
              <a:t>Output of NOT gate 2 is C*</a:t>
            </a:r>
          </a:p>
          <a:p>
            <a:pPr>
              <a:buFontTx/>
              <a:buChar char="•"/>
            </a:pPr>
            <a:r>
              <a:rPr lang="en-GB"/>
              <a:t>Output of three input AND gate 4 is A*BC*</a:t>
            </a:r>
          </a:p>
          <a:p>
            <a:pPr>
              <a:buFontTx/>
              <a:buChar char="•"/>
            </a:pPr>
            <a:r>
              <a:rPr lang="en-GB"/>
              <a:t>Output of two input OR gate 5 is C*+D</a:t>
            </a:r>
          </a:p>
          <a:p>
            <a:pPr>
              <a:buFontTx/>
              <a:buChar char="•"/>
            </a:pPr>
            <a:r>
              <a:rPr lang="en-GB"/>
              <a:t>Output of two input NAND gate 6 is ((A*BC*)(C*+D))*</a:t>
            </a:r>
          </a:p>
          <a:p>
            <a:endParaRPr lang="en-GB"/>
          </a:p>
        </p:txBody>
      </p:sp>
    </p:spTree>
    <p:extLst>
      <p:ext uri="{BB962C8B-B14F-4D97-AF65-F5344CB8AC3E}">
        <p14:creationId xmlns:p14="http://schemas.microsoft.com/office/powerpoint/2010/main" val="356537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5CDB2-0F18-4FD8-8304-4789E054A3F1}" type="slidenum">
              <a:rPr lang="en-GB"/>
              <a:pPr/>
              <a:t>26</a:t>
            </a:fld>
            <a:endParaRPr lang="en-GB"/>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pPr>
              <a:buFontTx/>
              <a:buChar char="•"/>
            </a:pPr>
            <a:r>
              <a:rPr lang="en-GB"/>
              <a:t>Now consider the expression which has two terms</a:t>
            </a:r>
          </a:p>
          <a:p>
            <a:pPr>
              <a:buFontTx/>
              <a:buChar char="•"/>
            </a:pPr>
            <a:r>
              <a:rPr lang="en-GB"/>
              <a:t>The term A*BC* and the term C*+D</a:t>
            </a:r>
          </a:p>
          <a:p>
            <a:pPr>
              <a:buFontTx/>
              <a:buChar char="•"/>
            </a:pPr>
            <a:r>
              <a:rPr lang="en-GB"/>
              <a:t>Assume that the term A*BC* is represented by literal X</a:t>
            </a:r>
          </a:p>
          <a:p>
            <a:pPr>
              <a:buFontTx/>
              <a:buChar char="•"/>
            </a:pPr>
            <a:r>
              <a:rPr lang="en-GB"/>
              <a:t>Also assume that the term C*+D is represented by the literal Y</a:t>
            </a:r>
          </a:p>
          <a:p>
            <a:pPr>
              <a:buFontTx/>
              <a:buChar char="•"/>
            </a:pPr>
            <a:r>
              <a:rPr lang="en-GB"/>
              <a:t>Thus the expression is now represented as (XY)*</a:t>
            </a:r>
          </a:p>
          <a:p>
            <a:pPr>
              <a:buFontTx/>
              <a:buChar char="•"/>
            </a:pPr>
            <a:r>
              <a:rPr lang="en-GB"/>
              <a:t>For which condition does the expression output a 1?</a:t>
            </a:r>
          </a:p>
          <a:p>
            <a:pPr>
              <a:buFontTx/>
              <a:buChar char="•"/>
            </a:pPr>
            <a:r>
              <a:rPr lang="en-GB"/>
              <a:t>The expression shows that a NAND operation is being performed between terms X and Y.</a:t>
            </a:r>
          </a:p>
          <a:p>
            <a:pPr>
              <a:buFontTx/>
              <a:buChar char="•"/>
            </a:pPr>
            <a:r>
              <a:rPr lang="en-GB"/>
              <a:t>Therefore when term X OR the term Y is 0, the output is a 1.</a:t>
            </a:r>
          </a:p>
          <a:p>
            <a:pPr>
              <a:buFontTx/>
              <a:buChar char="•"/>
            </a:pPr>
            <a:r>
              <a:rPr lang="en-GB"/>
              <a:t>The term X=A*BC* is 0 when literal A*is 0 or A=1, literal B is zero or literal C*=0 or C=1.</a:t>
            </a:r>
          </a:p>
          <a:p>
            <a:pPr>
              <a:buFontTx/>
              <a:buChar char="•"/>
            </a:pPr>
            <a:r>
              <a:rPr lang="en-GB"/>
              <a:t>The term Y=C*+D is 0 when literals C*=0 and D=0</a:t>
            </a:r>
          </a:p>
          <a:p>
            <a:pPr>
              <a:buFontTx/>
              <a:buChar char="•"/>
            </a:pPr>
            <a:r>
              <a:rPr lang="en-GB"/>
              <a:t>Or when C=1 and D=0</a:t>
            </a:r>
          </a:p>
          <a:p>
            <a:r>
              <a:rPr lang="en-GB"/>
              <a:t> </a:t>
            </a:r>
          </a:p>
        </p:txBody>
      </p:sp>
    </p:spTree>
    <p:extLst>
      <p:ext uri="{BB962C8B-B14F-4D97-AF65-F5344CB8AC3E}">
        <p14:creationId xmlns:p14="http://schemas.microsoft.com/office/powerpoint/2010/main" val="482685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2F9220-4933-41AD-85CA-A87635B3C8C3}" type="slidenum">
              <a:rPr lang="en-GB"/>
              <a:pPr/>
              <a:t>27</a:t>
            </a:fld>
            <a:endParaRPr lang="en-GB"/>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pPr>
              <a:buFontTx/>
              <a:buChar char="•"/>
            </a:pPr>
            <a:r>
              <a:rPr lang="en-GB"/>
              <a:t>Conditions for output =1 are</a:t>
            </a:r>
          </a:p>
          <a:p>
            <a:pPr>
              <a:buFontTx/>
              <a:buChar char="•"/>
            </a:pPr>
            <a:r>
              <a:rPr lang="en-GB"/>
              <a:t>For the term A*BC*	A=1 OR B=0 OR C=1</a:t>
            </a:r>
          </a:p>
          <a:p>
            <a:pPr>
              <a:buFontTx/>
              <a:buChar char="•"/>
            </a:pPr>
            <a:r>
              <a:rPr lang="en-GB"/>
              <a:t>For the term C*+D  	C=1 AND D=0</a:t>
            </a:r>
          </a:p>
          <a:p>
            <a:pPr>
              <a:buFontTx/>
              <a:buChar char="•"/>
            </a:pPr>
            <a:r>
              <a:rPr lang="en-GB"/>
              <a:t>The truth table outputs corresponding to the input conditions A=1, B=0 OR C=1 are marked as 1s</a:t>
            </a:r>
          </a:p>
          <a:p>
            <a:pPr>
              <a:buFontTx/>
              <a:buChar char="•"/>
            </a:pPr>
            <a:r>
              <a:rPr lang="en-GB"/>
              <a:t>The truth table outputs corresponding to the input conditions C=1 AND D=0 are also marked as 1s</a:t>
            </a:r>
          </a:p>
        </p:txBody>
      </p:sp>
    </p:spTree>
    <p:extLst>
      <p:ext uri="{BB962C8B-B14F-4D97-AF65-F5344CB8AC3E}">
        <p14:creationId xmlns:p14="http://schemas.microsoft.com/office/powerpoint/2010/main" val="4246951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670E3-B3F6-4168-8E14-6000A4C41E53}" type="slidenum">
              <a:rPr lang="en-GB"/>
              <a:pPr/>
              <a:t>28</a:t>
            </a:fld>
            <a:endParaRPr lang="en-GB"/>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pPr>
              <a:buFontTx/>
              <a:buChar char="•"/>
            </a:pPr>
            <a:r>
              <a:rPr lang="en-GB"/>
              <a:t>The 4-variable truth table shows that for all input combinations of variables A, B, C and D the output only depends on the inputs A, B and C. D does not play any role in the function output. </a:t>
            </a:r>
          </a:p>
          <a:p>
            <a:pPr>
              <a:buFontTx/>
              <a:buChar char="•"/>
            </a:pPr>
            <a:r>
              <a:rPr lang="en-GB"/>
              <a:t>For example for the input combination A=0, B=1, C=1 the output is 1 if D=0 or D=1. Similar is the case for other inputs.</a:t>
            </a:r>
          </a:p>
          <a:p>
            <a:pPr>
              <a:buFontTx/>
              <a:buChar char="•"/>
            </a:pPr>
            <a:r>
              <a:rPr lang="en-GB"/>
              <a:t>Thus a simpler 3 variable K-Map can represent the same function as the 4 variable K-map.    </a:t>
            </a:r>
          </a:p>
        </p:txBody>
      </p:sp>
    </p:spTree>
    <p:extLst>
      <p:ext uri="{BB962C8B-B14F-4D97-AF65-F5344CB8AC3E}">
        <p14:creationId xmlns:p14="http://schemas.microsoft.com/office/powerpoint/2010/main" val="235548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F818C-307A-4955-B09B-068AB66A58C4}" type="slidenum">
              <a:rPr lang="en-GB"/>
              <a:pPr/>
              <a:t>29</a:t>
            </a:fld>
            <a:endParaRPr lang="en-GB"/>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pPr>
              <a:buFontTx/>
              <a:buChar char="•"/>
            </a:pPr>
            <a:r>
              <a:rPr lang="en-GB"/>
              <a:t>Let us verify the analysis of the Logic Circuit by simplifying the original Boolean expression representing the Logic Circuit and obtaining the truth table of the simplifies expression.</a:t>
            </a:r>
          </a:p>
          <a:p>
            <a:pPr>
              <a:buFontTx/>
              <a:buChar char="•"/>
            </a:pPr>
            <a:r>
              <a:rPr lang="en-GB"/>
              <a:t>The two truth tables should be identical</a:t>
            </a:r>
          </a:p>
          <a:p>
            <a:pPr>
              <a:buFontTx/>
              <a:buChar char="•"/>
            </a:pPr>
            <a:r>
              <a:rPr lang="en-GB"/>
              <a:t>The expression is simplified to (A*BC*)* + (C*+D)* by applying Demorgan’s 1</a:t>
            </a:r>
            <a:r>
              <a:rPr lang="en-GB" baseline="30000"/>
              <a:t>st</a:t>
            </a:r>
            <a:r>
              <a:rPr lang="en-GB"/>
              <a:t> theorem </a:t>
            </a:r>
          </a:p>
          <a:p>
            <a:pPr>
              <a:buFontTx/>
              <a:buChar char="•"/>
            </a:pPr>
            <a:r>
              <a:rPr lang="en-GB"/>
              <a:t>Applying Demorgan’s 1</a:t>
            </a:r>
            <a:r>
              <a:rPr lang="en-GB" baseline="30000"/>
              <a:t>st</a:t>
            </a:r>
            <a:r>
              <a:rPr lang="en-GB"/>
              <a:t> and 2</a:t>
            </a:r>
            <a:r>
              <a:rPr lang="en-GB" baseline="30000"/>
              <a:t>nd</a:t>
            </a:r>
            <a:r>
              <a:rPr lang="en-GB"/>
              <a:t> theorems to the two terms respectively results in (A**+B*+C**) + (C**D*)</a:t>
            </a:r>
          </a:p>
          <a:p>
            <a:pPr>
              <a:buFontTx/>
              <a:buChar char="•"/>
            </a:pPr>
            <a:r>
              <a:rPr lang="en-GB"/>
              <a:t>The expression simplifies to (A+B*+C) + CD*</a:t>
            </a:r>
          </a:p>
          <a:p>
            <a:pPr>
              <a:buFontTx/>
              <a:buChar char="•"/>
            </a:pPr>
            <a:r>
              <a:rPr lang="en-GB"/>
              <a:t>Which simplifies to A+B*+C</a:t>
            </a:r>
          </a:p>
          <a:p>
            <a:endParaRPr lang="en-GB"/>
          </a:p>
        </p:txBody>
      </p:sp>
    </p:spTree>
    <p:extLst>
      <p:ext uri="{BB962C8B-B14F-4D97-AF65-F5344CB8AC3E}">
        <p14:creationId xmlns:p14="http://schemas.microsoft.com/office/powerpoint/2010/main" val="88826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CD4D4-CC81-42ED-84C3-8955C7726878}" type="slidenum">
              <a:rPr lang="en-GB"/>
              <a:pPr/>
              <a:t>4</a:t>
            </a:fld>
            <a:endParaRPr lang="en-GB"/>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pPr>
              <a:buFontTx/>
              <a:buChar char="•"/>
            </a:pPr>
            <a:r>
              <a:rPr lang="en-GB"/>
              <a:t>Demorgan’s Theorems can be applied to expressions having any number of variables</a:t>
            </a:r>
          </a:p>
          <a:p>
            <a:pPr>
              <a:buFontTx/>
              <a:buChar char="•"/>
            </a:pPr>
            <a:r>
              <a:rPr lang="en-GB"/>
              <a:t>Demorgan’s Theorem can be applied to a combination of other variables</a:t>
            </a:r>
          </a:p>
        </p:txBody>
      </p:sp>
    </p:spTree>
    <p:extLst>
      <p:ext uri="{BB962C8B-B14F-4D97-AF65-F5344CB8AC3E}">
        <p14:creationId xmlns:p14="http://schemas.microsoft.com/office/powerpoint/2010/main" val="891881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1F46D-096D-4F2C-AFE7-90A4470B72BD}" type="slidenum">
              <a:rPr lang="en-GB"/>
              <a:pPr/>
              <a:t>30</a:t>
            </a:fld>
            <a:endParaRPr lang="en-GB"/>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pPr>
              <a:buFontTx/>
              <a:buChar char="•"/>
            </a:pPr>
            <a:r>
              <a:rPr lang="en-GB"/>
              <a:t>The truth table representing the function represented by the simplified expression is identical to the function represented by the truth table prepared earlier as a result of analysing the Boolean expression.</a:t>
            </a:r>
          </a:p>
        </p:txBody>
      </p:sp>
    </p:spTree>
    <p:extLst>
      <p:ext uri="{BB962C8B-B14F-4D97-AF65-F5344CB8AC3E}">
        <p14:creationId xmlns:p14="http://schemas.microsoft.com/office/powerpoint/2010/main" val="1934088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E6F14-4897-49D1-929E-3E77B6B78F43}" type="slidenum">
              <a:rPr lang="en-GB"/>
              <a:pPr/>
              <a:t>34</a:t>
            </a:fld>
            <a:endParaRPr lang="en-GB"/>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pPr>
              <a:buFontTx/>
              <a:buChar char="•"/>
            </a:pPr>
            <a:r>
              <a:rPr lang="en-GB"/>
              <a:t>A standard SOP form has product terms that have all the variables in the domain of the expression.</a:t>
            </a:r>
            <a:endParaRPr lang="en-US"/>
          </a:p>
          <a:p>
            <a:pPr>
              <a:buFontTx/>
              <a:buChar char="•"/>
            </a:pPr>
            <a:r>
              <a:rPr lang="en-US"/>
              <a:t>The SOP expression AC* +BC* is not a standard SOP as the domain of the expression has variables A, B and C.</a:t>
            </a:r>
          </a:p>
          <a:p>
            <a:pPr>
              <a:buFontTx/>
              <a:buChar char="•"/>
            </a:pPr>
            <a:r>
              <a:rPr lang="en-US"/>
              <a:t>To convert the non-standard SOP into a standard SOP the rule A+A*=1 is used</a:t>
            </a:r>
          </a:p>
          <a:p>
            <a:pPr>
              <a:buFontTx/>
              <a:buChar char="•"/>
            </a:pPr>
            <a:r>
              <a:rPr lang="en-US"/>
              <a:t>Applying the rule to expression AC* + BC* converts it into a standard SOP form ABC*+AB*C*+A*BC* each product term having the three variables A, B and C</a:t>
            </a:r>
            <a:endParaRPr lang="en-GB"/>
          </a:p>
        </p:txBody>
      </p:sp>
    </p:spTree>
    <p:extLst>
      <p:ext uri="{BB962C8B-B14F-4D97-AF65-F5344CB8AC3E}">
        <p14:creationId xmlns:p14="http://schemas.microsoft.com/office/powerpoint/2010/main" val="3718007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9B095-94B1-4788-9CEC-3D920F074FC3}" type="slidenum">
              <a:rPr lang="en-GB"/>
              <a:pPr/>
              <a:t>35</a:t>
            </a:fld>
            <a:endParaRPr lang="en-GB"/>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pPr>
              <a:buFontTx/>
              <a:buChar char="•"/>
            </a:pPr>
            <a:r>
              <a:rPr lang="en-GB" dirty="0"/>
              <a:t>A standard POS form has sum terms that have all the variables in the domain of the expression.</a:t>
            </a:r>
            <a:endParaRPr lang="en-US" dirty="0"/>
          </a:p>
          <a:p>
            <a:pPr>
              <a:buFontTx/>
              <a:buChar char="•"/>
            </a:pPr>
            <a:r>
              <a:rPr lang="en-US" dirty="0"/>
              <a:t>The POS expression having the three sum terms (A+B*+C), (A+B+D*) and (A+B*+C*+D) is not a standard POS as the domain of the expression has variables A, B, C and D.</a:t>
            </a:r>
          </a:p>
          <a:p>
            <a:pPr>
              <a:buFontTx/>
              <a:buChar char="•"/>
            </a:pPr>
            <a:r>
              <a:rPr lang="en-US" dirty="0"/>
              <a:t>To convert the non-standard POS into a standard POS the rule AA*=0 is used</a:t>
            </a:r>
          </a:p>
          <a:p>
            <a:pPr>
              <a:buFontTx/>
              <a:buChar char="•"/>
            </a:pPr>
            <a:r>
              <a:rPr lang="en-US" dirty="0"/>
              <a:t>Applying the rule to expression converts it into a standard POS form each of the five sum terms having the four variables A, B, C</a:t>
            </a:r>
            <a:r>
              <a:rPr lang="en-GB" dirty="0"/>
              <a:t> and D</a:t>
            </a:r>
          </a:p>
        </p:txBody>
      </p:sp>
    </p:spTree>
    <p:extLst>
      <p:ext uri="{BB962C8B-B14F-4D97-AF65-F5344CB8AC3E}">
        <p14:creationId xmlns:p14="http://schemas.microsoft.com/office/powerpoint/2010/main" val="2417970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5569E-2AA6-4CE6-B1CF-CBB946AC16B7}" type="slidenum">
              <a:rPr lang="en-GB"/>
              <a:pPr/>
              <a:t>36</a:t>
            </a:fld>
            <a:endParaRPr lang="en-GB"/>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pPr>
              <a:buFontTx/>
              <a:buChar char="•"/>
            </a:pPr>
            <a:r>
              <a:rPr lang="en-GB"/>
              <a:t>Any logic circuit can be implemented by using either the SOP, AND-OR combination of gates or POS, OR-AND combination of gates. It is very simple to convert from standard SOP to standard POS or vice versa. This helps in selecting an implementation that requires the minimum number of gates.</a:t>
            </a:r>
          </a:p>
          <a:p>
            <a:pPr>
              <a:buFontTx/>
              <a:buChar char="•"/>
            </a:pPr>
            <a:r>
              <a:rPr lang="en-GB"/>
              <a:t>Secondly, the simplification of general Boolean expression by applying the laws, rules and theorems does not always result in the simplest form as the ability to apply all the rules depends on ones experience and knowledge of all the rules.</a:t>
            </a:r>
          </a:p>
          <a:p>
            <a:pPr>
              <a:buFontTx/>
              <a:buChar char="•"/>
            </a:pPr>
            <a:r>
              <a:rPr lang="en-GB"/>
              <a:t>A simpler mapping method uses Karnaugh maps to simplify general expressions. Mapping of all the terms in a SOP form expression and the sum terms in a POS form can be easily done if standard forms of SOP and POS expressions are used. Karnaugh maps will be discussed latter in the chapter.</a:t>
            </a:r>
          </a:p>
          <a:p>
            <a:pPr>
              <a:buFontTx/>
              <a:buChar char="•"/>
            </a:pPr>
            <a:r>
              <a:rPr lang="en-GB"/>
              <a:t>Lastly, the PLDs are implemented having a general purpose structure based on AND-OR arrays. A function represented by an expression in Standard SOP form can be readily programmed. </a:t>
            </a:r>
          </a:p>
        </p:txBody>
      </p:sp>
    </p:spTree>
    <p:extLst>
      <p:ext uri="{BB962C8B-B14F-4D97-AF65-F5344CB8AC3E}">
        <p14:creationId xmlns:p14="http://schemas.microsoft.com/office/powerpoint/2010/main" val="1459826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C6A35-1265-4B51-B8C1-55EA4EF30CED}" type="slidenum">
              <a:rPr lang="en-GB"/>
              <a:pPr/>
              <a:t>40</a:t>
            </a:fld>
            <a:endParaRPr lang="en-GB"/>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pPr>
              <a:buFontTx/>
              <a:buChar char="•"/>
            </a:pPr>
            <a:r>
              <a:rPr lang="en-GB"/>
              <a:t>The 5 sum term standard SOP expression has the binary values 000, 010,011,101 and 111. </a:t>
            </a:r>
          </a:p>
          <a:p>
            <a:pPr>
              <a:buFontTx/>
              <a:buChar char="•"/>
            </a:pPr>
            <a:r>
              <a:rPr lang="en-GB"/>
              <a:t>The expression is represented in Canonical Sum form where the variables A,B and C define the domain of the expression. The numbers 0,2, 3, 5 and 7 represent the Minterms present in the SOP expression. </a:t>
            </a:r>
          </a:p>
          <a:p>
            <a:pPr>
              <a:buFontTx/>
              <a:buChar char="•"/>
            </a:pPr>
            <a:r>
              <a:rPr lang="en-GB"/>
              <a:t>The missing binary values are 001, 100 and 110.</a:t>
            </a:r>
          </a:p>
          <a:p>
            <a:pPr>
              <a:buFontTx/>
              <a:buChar char="•"/>
            </a:pPr>
            <a:r>
              <a:rPr lang="en-GB"/>
              <a:t>The equivalent POS expression has the corresponding missing 3 terms as sum terms 1, 4 and 6</a:t>
            </a:r>
          </a:p>
          <a:p>
            <a:pPr>
              <a:buFontTx/>
              <a:buChar char="•"/>
            </a:pPr>
            <a:r>
              <a:rPr lang="en-GB"/>
              <a:t>The expression is represented in Canonical Product form where the variables A, B and C define the domain of the expression. The numbers 1, 4 and 6 represent the MAxterms present in the POS expression.</a:t>
            </a:r>
          </a:p>
          <a:p>
            <a:pPr>
              <a:buFontTx/>
              <a:buChar char="•"/>
            </a:pPr>
            <a:r>
              <a:rPr lang="en-GB"/>
              <a:t> If the 3 sum terms are multiplied together and the expression is solved, it results in the 5 sum term SOP expression</a:t>
            </a:r>
          </a:p>
          <a:p>
            <a:r>
              <a:rPr lang="en-GB"/>
              <a:t> </a:t>
            </a:r>
          </a:p>
        </p:txBody>
      </p:sp>
    </p:spTree>
    <p:extLst>
      <p:ext uri="{BB962C8B-B14F-4D97-AF65-F5344CB8AC3E}">
        <p14:creationId xmlns:p14="http://schemas.microsoft.com/office/powerpoint/2010/main" val="3400969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17584E-A7EC-42CD-8839-EE5CD70A6171}" type="slidenum">
              <a:rPr lang="en-GB"/>
              <a:pPr/>
              <a:t>42</a:t>
            </a:fld>
            <a:endParaRPr lang="en-GB"/>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pPr>
              <a:buFontTx/>
              <a:buChar char="•"/>
            </a:pPr>
            <a:r>
              <a:rPr lang="en-GB"/>
              <a:t>The steps involved in representing a SOP expression in a truth table are to first convert the non-standard SOP expression into standard SOP expression.</a:t>
            </a:r>
          </a:p>
          <a:p>
            <a:pPr>
              <a:buFontTx/>
              <a:buChar char="•"/>
            </a:pPr>
            <a:r>
              <a:rPr lang="en-GB"/>
              <a:t>In the next step the minterms present in the standard SOP expression are marked as 1s in the truth table output column.</a:t>
            </a:r>
          </a:p>
          <a:p>
            <a:pPr>
              <a:buFontTx/>
              <a:buChar char="•"/>
            </a:pPr>
            <a:r>
              <a:rPr lang="en-GB"/>
              <a:t>The remaining minterms that are not present in the SOP expression are marked as 0s in the output column of the truth table.</a:t>
            </a:r>
          </a:p>
          <a:p>
            <a:pPr>
              <a:buFontTx/>
              <a:buChar char="•"/>
            </a:pPr>
            <a:r>
              <a:rPr lang="en-GB"/>
              <a:t>A standard SOP can be determined from the truth table by writing out all the minterms marked by 1s in the output column of the truth table. </a:t>
            </a:r>
          </a:p>
        </p:txBody>
      </p:sp>
    </p:spTree>
    <p:extLst>
      <p:ext uri="{BB962C8B-B14F-4D97-AF65-F5344CB8AC3E}">
        <p14:creationId xmlns:p14="http://schemas.microsoft.com/office/powerpoint/2010/main" val="422417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D805C-3646-4601-9935-D69818B4C364}" type="slidenum">
              <a:rPr lang="en-GB"/>
              <a:pPr/>
              <a:t>43</a:t>
            </a:fld>
            <a:endParaRPr lang="en-GB"/>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pPr>
              <a:buFontTx/>
              <a:buChar char="•"/>
            </a:pPr>
            <a:r>
              <a:rPr lang="en-GB"/>
              <a:t>The steps involved in representing a POS expression in a truth table are to first convert the non-standard POS expression into standard POS expression.</a:t>
            </a:r>
          </a:p>
          <a:p>
            <a:pPr>
              <a:buFontTx/>
              <a:buChar char="•"/>
            </a:pPr>
            <a:r>
              <a:rPr lang="en-GB"/>
              <a:t>In the next step the maxterms present in the standard POS expression are marked as 0s in the truth table output column.</a:t>
            </a:r>
          </a:p>
          <a:p>
            <a:pPr>
              <a:buFontTx/>
              <a:buChar char="•"/>
            </a:pPr>
            <a:r>
              <a:rPr lang="en-GB"/>
              <a:t>The remaining maxterms that are not present in the POS expression are marked as 1s in the output column of the truth table.</a:t>
            </a:r>
          </a:p>
          <a:p>
            <a:pPr>
              <a:buFontTx/>
              <a:buChar char="•"/>
            </a:pPr>
            <a:r>
              <a:rPr lang="en-GB"/>
              <a:t>A standard POS can be determined from the truth table by writing out all the maxterms marked by 0s in the output column of the truth table. </a:t>
            </a:r>
          </a:p>
        </p:txBody>
      </p:sp>
    </p:spTree>
    <p:extLst>
      <p:ext uri="{BB962C8B-B14F-4D97-AF65-F5344CB8AC3E}">
        <p14:creationId xmlns:p14="http://schemas.microsoft.com/office/powerpoint/2010/main" val="53284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0FC64-9244-4E3D-A643-8E80992F1939}" type="slidenum">
              <a:rPr lang="en-GB"/>
              <a:pPr/>
              <a:t>5</a:t>
            </a:fld>
            <a:endParaRPr lang="en-GB"/>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a:buFontTx/>
              <a:buChar char="•"/>
            </a:pPr>
            <a:r>
              <a:rPr lang="en-GB"/>
              <a:t>Boolean algebra provides a concise way to represent the operation of a logic circuit.</a:t>
            </a:r>
          </a:p>
          <a:p>
            <a:pPr>
              <a:buFontTx/>
              <a:buChar char="•"/>
            </a:pPr>
            <a:r>
              <a:rPr lang="en-GB"/>
              <a:t>The complete function of the logic circuit can be determined by evaluating the Boolean expression using different input combinations.</a:t>
            </a:r>
          </a:p>
          <a:p>
            <a:endParaRPr lang="en-GB"/>
          </a:p>
        </p:txBody>
      </p:sp>
    </p:spTree>
    <p:extLst>
      <p:ext uri="{BB962C8B-B14F-4D97-AF65-F5344CB8AC3E}">
        <p14:creationId xmlns:p14="http://schemas.microsoft.com/office/powerpoint/2010/main" val="1416853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DC12F6-E1D0-4510-A4E7-B36D100545DD}" type="slidenum">
              <a:rPr lang="en-GB"/>
              <a:pPr/>
              <a:t>6</a:t>
            </a:fld>
            <a:endParaRPr lang="en-GB"/>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660237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3025A-BF6C-414B-8857-46D787B3E8B1}" type="slidenum">
              <a:rPr lang="en-GB"/>
              <a:pPr/>
              <a:t>8</a:t>
            </a:fld>
            <a:endParaRPr lang="en-GB"/>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pPr>
              <a:buFontTx/>
              <a:buChar char="•"/>
            </a:pPr>
            <a:r>
              <a:rPr lang="en-GB"/>
              <a:t>Many times a Boolean expression has to be simplified using laws, rules and theorems of Boolean Algebra.</a:t>
            </a:r>
          </a:p>
          <a:p>
            <a:pPr>
              <a:buFontTx/>
              <a:buChar char="•"/>
            </a:pPr>
            <a:r>
              <a:rPr lang="en-GB"/>
              <a:t>The simplified expression results in fewer variables and a simpler circuit.</a:t>
            </a:r>
          </a:p>
          <a:p>
            <a:endParaRPr lang="en-GB"/>
          </a:p>
        </p:txBody>
      </p:sp>
    </p:spTree>
    <p:extLst>
      <p:ext uri="{BB962C8B-B14F-4D97-AF65-F5344CB8AC3E}">
        <p14:creationId xmlns:p14="http://schemas.microsoft.com/office/powerpoint/2010/main" val="268982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F04AF-6ED7-432A-BF7D-35DE1469F0B2}" type="slidenum">
              <a:rPr lang="en-GB"/>
              <a:pPr/>
              <a:t>9</a:t>
            </a:fld>
            <a:endParaRPr lang="en-GB"/>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19141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BCB7EB-69C7-4E8D-9DD6-2696C516BC76}" type="slidenum">
              <a:rPr lang="en-GB"/>
              <a:pPr/>
              <a:t>11</a:t>
            </a:fld>
            <a:endParaRPr lang="en-GB"/>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pPr>
              <a:buFontTx/>
              <a:buChar char="•"/>
            </a:pPr>
            <a:r>
              <a:rPr lang="en-US" dirty="0"/>
              <a:t>Sum-of-Product (SOP) form: When two or more product terms are summed by Boolean addition, the result is a Sum-of-Product or SOP expression</a:t>
            </a:r>
            <a:r>
              <a:rPr lang="en-GB" dirty="0"/>
              <a:t> </a:t>
            </a:r>
          </a:p>
          <a:p>
            <a:pPr>
              <a:buFontTx/>
              <a:buChar char="•"/>
            </a:pPr>
            <a:r>
              <a:rPr lang="en-US" dirty="0"/>
              <a:t>Product-of-Sum (POS) form: When two or more sum terms are multiplied by Boolean multiplication, the result is a Product-of-Sum or POS expression</a:t>
            </a:r>
            <a:r>
              <a:rPr lang="en-GB" dirty="0"/>
              <a:t> </a:t>
            </a:r>
          </a:p>
          <a:p>
            <a:pPr>
              <a:buFontTx/>
              <a:buChar char="•"/>
            </a:pPr>
            <a:r>
              <a:rPr lang="en-GB" dirty="0"/>
              <a:t>The Domain of an SOP and POS expression is the set of variables contained in the expression, both complemented and un-complemented. </a:t>
            </a:r>
          </a:p>
          <a:p>
            <a:pPr>
              <a:buFontTx/>
              <a:buChar char="•"/>
            </a:pPr>
            <a:r>
              <a:rPr lang="en-GB" dirty="0"/>
              <a:t>A SOP and POS expression can have a single variable term such as A</a:t>
            </a:r>
          </a:p>
          <a:p>
            <a:pPr>
              <a:buFontTx/>
              <a:buChar char="•"/>
            </a:pPr>
            <a:r>
              <a:rPr lang="en-GB" dirty="0"/>
              <a:t>A SOP and POS expression can not have a term of more than one variable having an over bar extending over the entire term.</a:t>
            </a:r>
          </a:p>
          <a:p>
            <a:endParaRPr lang="en-GB" dirty="0"/>
          </a:p>
        </p:txBody>
      </p:sp>
    </p:spTree>
    <p:extLst>
      <p:ext uri="{BB962C8B-B14F-4D97-AF65-F5344CB8AC3E}">
        <p14:creationId xmlns:p14="http://schemas.microsoft.com/office/powerpoint/2010/main" val="172374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5F1F86-9295-43BE-ABE0-BBC635827629}" type="slidenum">
              <a:rPr lang="en-GB"/>
              <a:pPr/>
              <a:t>12</a:t>
            </a:fld>
            <a:endParaRPr lang="en-GB"/>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6255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06CB3-056D-4653-AED1-F6B8534345B8}" type="slidenum">
              <a:rPr lang="en-GB"/>
              <a:pPr/>
              <a:t>15</a:t>
            </a:fld>
            <a:endParaRPr lang="en-GB"/>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pPr>
              <a:buFontTx/>
              <a:buChar char="•"/>
            </a:pPr>
            <a:r>
              <a:rPr lang="en-GB"/>
              <a:t>Any logical expression can be converted into SOP form by applying techniques of Boolean Algebra</a:t>
            </a:r>
          </a:p>
        </p:txBody>
      </p:sp>
    </p:spTree>
    <p:extLst>
      <p:ext uri="{BB962C8B-B14F-4D97-AF65-F5344CB8AC3E}">
        <p14:creationId xmlns:p14="http://schemas.microsoft.com/office/powerpoint/2010/main" val="159374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38CF8701-A538-4F08-90F1-CC107409BA9B}"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GB"/>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oleObject12.bin"/><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emf"/><Relationship Id="rId3" Type="http://schemas.openxmlformats.org/officeDocument/2006/relationships/notesSlide" Target="../notesSlides/notesSlide8.xml"/><Relationship Id="rId7" Type="http://schemas.openxmlformats.org/officeDocument/2006/relationships/image" Target="../media/image15.e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11" Type="http://schemas.openxmlformats.org/officeDocument/2006/relationships/image" Target="../media/image24.emf"/><Relationship Id="rId5" Type="http://schemas.openxmlformats.org/officeDocument/2006/relationships/image" Target="../media/image21.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oleObject" Target="../embeddings/oleObject30.bin"/><Relationship Id="rId3" Type="http://schemas.openxmlformats.org/officeDocument/2006/relationships/notesSlide" Target="../notesSlides/notesSlide11.xml"/><Relationship Id="rId7" Type="http://schemas.openxmlformats.org/officeDocument/2006/relationships/image" Target="../media/image27.wmf"/><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3.wmf"/><Relationship Id="rId3" Type="http://schemas.openxmlformats.org/officeDocument/2006/relationships/notesSlide" Target="../notesSlides/notesSlide13.xml"/><Relationship Id="rId7" Type="http://schemas.openxmlformats.org/officeDocument/2006/relationships/image" Target="../media/image30.wmf"/><Relationship Id="rId12"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32.bin"/><Relationship Id="rId11" Type="http://schemas.openxmlformats.org/officeDocument/2006/relationships/image" Target="../media/image32.wmf"/><Relationship Id="rId5" Type="http://schemas.openxmlformats.org/officeDocument/2006/relationships/image" Target="../media/image26.wmf"/><Relationship Id="rId15" Type="http://schemas.openxmlformats.org/officeDocument/2006/relationships/image" Target="../media/image34.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1.wmf"/><Relationship Id="rId14"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6.emf"/><Relationship Id="rId4"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5.bin"/><Relationship Id="rId3" Type="http://schemas.openxmlformats.org/officeDocument/2006/relationships/notesSlide" Target="../notesSlides/notesSlide16.xml"/><Relationship Id="rId7" Type="http://schemas.openxmlformats.org/officeDocument/2006/relationships/image" Target="../media/image38.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1.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39.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4.wmf"/><Relationship Id="rId3" Type="http://schemas.openxmlformats.org/officeDocument/2006/relationships/notesSlide" Target="../notesSlides/notesSlide19.xml"/><Relationship Id="rId7" Type="http://schemas.openxmlformats.org/officeDocument/2006/relationships/image" Target="../media/image37.wmf"/><Relationship Id="rId12"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47.bin"/><Relationship Id="rId11" Type="http://schemas.openxmlformats.org/officeDocument/2006/relationships/image" Target="../media/image43.wmf"/><Relationship Id="rId5" Type="http://schemas.openxmlformats.org/officeDocument/2006/relationships/image" Target="../media/image41.wmf"/><Relationship Id="rId15" Type="http://schemas.openxmlformats.org/officeDocument/2006/relationships/image" Target="../media/image45.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2.wmf"/><Relationship Id="rId14" Type="http://schemas.openxmlformats.org/officeDocument/2006/relationships/oleObject" Target="../embeddings/oleObject5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8.emf"/><Relationship Id="rId5" Type="http://schemas.openxmlformats.org/officeDocument/2006/relationships/oleObject" Target="../embeddings/oleObject55.bin"/><Relationship Id="rId4" Type="http://schemas.openxmlformats.org/officeDocument/2006/relationships/image" Target="../media/image47.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21.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7.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51.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22.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1.bin"/><Relationship Id="rId5" Type="http://schemas.openxmlformats.org/officeDocument/2006/relationships/image" Target="../media/image53.wmf"/><Relationship Id="rId4" Type="http://schemas.openxmlformats.org/officeDocument/2006/relationships/oleObject" Target="../embeddings/oleObject60.bin"/><Relationship Id="rId9" Type="http://schemas.openxmlformats.org/officeDocument/2006/relationships/image" Target="../media/image55.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68.bin"/><Relationship Id="rId18" Type="http://schemas.openxmlformats.org/officeDocument/2006/relationships/image" Target="../media/image63.wmf"/><Relationship Id="rId26" Type="http://schemas.openxmlformats.org/officeDocument/2006/relationships/image" Target="../media/image67.wmf"/><Relationship Id="rId3" Type="http://schemas.openxmlformats.org/officeDocument/2006/relationships/oleObject" Target="../embeddings/oleObject63.bin"/><Relationship Id="rId21" Type="http://schemas.openxmlformats.org/officeDocument/2006/relationships/oleObject" Target="../embeddings/oleObject72.bin"/><Relationship Id="rId34" Type="http://schemas.openxmlformats.org/officeDocument/2006/relationships/image" Target="../media/image71.wmf"/><Relationship Id="rId7" Type="http://schemas.openxmlformats.org/officeDocument/2006/relationships/oleObject" Target="../embeddings/oleObject65.bin"/><Relationship Id="rId12" Type="http://schemas.openxmlformats.org/officeDocument/2006/relationships/image" Target="../media/image60.wmf"/><Relationship Id="rId17" Type="http://schemas.openxmlformats.org/officeDocument/2006/relationships/oleObject" Target="../embeddings/oleObject70.bin"/><Relationship Id="rId25" Type="http://schemas.openxmlformats.org/officeDocument/2006/relationships/oleObject" Target="../embeddings/oleObject74.bin"/><Relationship Id="rId33" Type="http://schemas.openxmlformats.org/officeDocument/2006/relationships/oleObject" Target="../embeddings/oleObject78.bin"/><Relationship Id="rId2" Type="http://schemas.openxmlformats.org/officeDocument/2006/relationships/slideLayout" Target="../slideLayouts/slideLayout2.xml"/><Relationship Id="rId16" Type="http://schemas.openxmlformats.org/officeDocument/2006/relationships/image" Target="../media/image62.wmf"/><Relationship Id="rId20" Type="http://schemas.openxmlformats.org/officeDocument/2006/relationships/image" Target="../media/image64.wmf"/><Relationship Id="rId29" Type="http://schemas.openxmlformats.org/officeDocument/2006/relationships/oleObject" Target="../embeddings/oleObject76.bin"/><Relationship Id="rId1" Type="http://schemas.openxmlformats.org/officeDocument/2006/relationships/vmlDrawing" Target="../drawings/vmlDrawing21.vml"/><Relationship Id="rId6" Type="http://schemas.openxmlformats.org/officeDocument/2006/relationships/image" Target="../media/image57.wmf"/><Relationship Id="rId11" Type="http://schemas.openxmlformats.org/officeDocument/2006/relationships/oleObject" Target="../embeddings/oleObject67.bin"/><Relationship Id="rId24" Type="http://schemas.openxmlformats.org/officeDocument/2006/relationships/image" Target="../media/image66.wmf"/><Relationship Id="rId32" Type="http://schemas.openxmlformats.org/officeDocument/2006/relationships/image" Target="../media/image70.wmf"/><Relationship Id="rId5" Type="http://schemas.openxmlformats.org/officeDocument/2006/relationships/oleObject" Target="../embeddings/oleObject64.bin"/><Relationship Id="rId15" Type="http://schemas.openxmlformats.org/officeDocument/2006/relationships/oleObject" Target="../embeddings/oleObject69.bin"/><Relationship Id="rId23" Type="http://schemas.openxmlformats.org/officeDocument/2006/relationships/oleObject" Target="../embeddings/oleObject73.bin"/><Relationship Id="rId28" Type="http://schemas.openxmlformats.org/officeDocument/2006/relationships/image" Target="../media/image68.wmf"/><Relationship Id="rId10" Type="http://schemas.openxmlformats.org/officeDocument/2006/relationships/image" Target="../media/image59.wmf"/><Relationship Id="rId19" Type="http://schemas.openxmlformats.org/officeDocument/2006/relationships/oleObject" Target="../embeddings/oleObject71.bin"/><Relationship Id="rId31" Type="http://schemas.openxmlformats.org/officeDocument/2006/relationships/oleObject" Target="../embeddings/oleObject77.bin"/><Relationship Id="rId4" Type="http://schemas.openxmlformats.org/officeDocument/2006/relationships/image" Target="../media/image56.wmf"/><Relationship Id="rId9" Type="http://schemas.openxmlformats.org/officeDocument/2006/relationships/oleObject" Target="../embeddings/oleObject66.bin"/><Relationship Id="rId14" Type="http://schemas.openxmlformats.org/officeDocument/2006/relationships/image" Target="../media/image61.wmf"/><Relationship Id="rId22" Type="http://schemas.openxmlformats.org/officeDocument/2006/relationships/image" Target="../media/image65.wmf"/><Relationship Id="rId27" Type="http://schemas.openxmlformats.org/officeDocument/2006/relationships/oleObject" Target="../embeddings/oleObject75.bin"/><Relationship Id="rId30" Type="http://schemas.openxmlformats.org/officeDocument/2006/relationships/image" Target="../media/image69.wmf"/><Relationship Id="rId8" Type="http://schemas.openxmlformats.org/officeDocument/2006/relationships/image" Target="../media/image5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emf"/><Relationship Id="rId3" Type="http://schemas.openxmlformats.org/officeDocument/2006/relationships/notesSlide" Target="../notesSlides/notesSlide2.xml"/><Relationship Id="rId7" Type="http://schemas.openxmlformats.org/officeDocument/2006/relationships/image" Target="../media/image3.emf"/><Relationship Id="rId12" Type="http://schemas.openxmlformats.org/officeDocument/2006/relationships/oleObject" Target="../embeddings/oleObject5.bin"/><Relationship Id="rId17" Type="http://schemas.openxmlformats.org/officeDocument/2006/relationships/image" Target="../media/image8.e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emf"/><Relationship Id="rId1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76.wmf"/><Relationship Id="rId3" Type="http://schemas.openxmlformats.org/officeDocument/2006/relationships/notesSlide" Target="../notesSlides/notesSlide24.xml"/><Relationship Id="rId7" Type="http://schemas.openxmlformats.org/officeDocument/2006/relationships/image" Target="../media/image73.wmf"/><Relationship Id="rId12"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80.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74.wmf"/><Relationship Id="rId14" Type="http://schemas.openxmlformats.org/officeDocument/2006/relationships/oleObject" Target="../embeddings/oleObject84.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25.xml"/><Relationship Id="rId7" Type="http://schemas.openxmlformats.org/officeDocument/2006/relationships/image" Target="../media/image78.wmf"/><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86.bin"/><Relationship Id="rId5" Type="http://schemas.openxmlformats.org/officeDocument/2006/relationships/image" Target="../media/image77.wmf"/><Relationship Id="rId4" Type="http://schemas.openxmlformats.org/officeDocument/2006/relationships/oleObject" Target="../embeddings/oleObject85.bin"/><Relationship Id="rId9" Type="http://schemas.openxmlformats.org/officeDocument/2006/relationships/image" Target="../media/image79.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26.xml"/><Relationship Id="rId7" Type="http://schemas.openxmlformats.org/officeDocument/2006/relationships/image" Target="../media/image81.wmf"/><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oleObject" Target="../embeddings/oleObject89.bin"/><Relationship Id="rId5" Type="http://schemas.openxmlformats.org/officeDocument/2006/relationships/image" Target="../media/image80.wmf"/><Relationship Id="rId4" Type="http://schemas.openxmlformats.org/officeDocument/2006/relationships/oleObject" Target="../embeddings/oleObject88.bin"/><Relationship Id="rId9" Type="http://schemas.openxmlformats.org/officeDocument/2006/relationships/image" Target="../media/image8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4.xml"/><Relationship Id="rId7" Type="http://schemas.openxmlformats.org/officeDocument/2006/relationships/image" Target="../media/image10.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image" Target="../media/image9.emf"/><Relationship Id="rId4" Type="http://schemas.openxmlformats.org/officeDocument/2006/relationships/oleObject" Target="../embeddings/oleObject8.bin"/><Relationship Id="rId9"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8"/>
          <p:cNvSpPr txBox="1">
            <a:spLocks noChangeArrowheads="1"/>
          </p:cNvSpPr>
          <p:nvPr/>
        </p:nvSpPr>
        <p:spPr bwMode="auto">
          <a:xfrm>
            <a:off x="990600" y="1568450"/>
            <a:ext cx="7010400" cy="3170099"/>
          </a:xfrm>
          <a:prstGeom prst="rect">
            <a:avLst/>
          </a:prstGeom>
          <a:noFill/>
          <a:ln w="0" algn="ctr">
            <a:noFill/>
            <a:miter lim="800000"/>
            <a:headEnd/>
            <a:tailEnd/>
          </a:ln>
        </p:spPr>
        <p:txBody>
          <a:bodyPr>
            <a:spAutoFit/>
          </a:bodyPr>
          <a:lstStyle/>
          <a:p>
            <a:pPr>
              <a:spcBef>
                <a:spcPct val="50000"/>
              </a:spcBef>
            </a:pPr>
            <a:r>
              <a:rPr lang="en-US" dirty="0" smtClean="0">
                <a:latin typeface="Folio"/>
              </a:rPr>
              <a:t>Digital </a:t>
            </a:r>
            <a:r>
              <a:rPr lang="en-US" dirty="0">
                <a:latin typeface="Folio"/>
              </a:rPr>
              <a:t>Logic &amp; Design</a:t>
            </a:r>
          </a:p>
          <a:p>
            <a:pPr>
              <a:spcBef>
                <a:spcPct val="50000"/>
              </a:spcBef>
            </a:pPr>
            <a:endParaRPr lang="en-US" sz="2800" dirty="0"/>
          </a:p>
          <a:p>
            <a:pPr>
              <a:spcBef>
                <a:spcPct val="50000"/>
              </a:spcBef>
            </a:pPr>
            <a:endParaRPr lang="en-US" sz="2800" dirty="0"/>
          </a:p>
          <a:p>
            <a:pPr>
              <a:spcBef>
                <a:spcPct val="50000"/>
              </a:spcBef>
            </a:pPr>
            <a:endParaRPr lang="en-US" sz="2800" dirty="0"/>
          </a:p>
          <a:p>
            <a:pPr>
              <a:spcBef>
                <a:spcPct val="50000"/>
              </a:spcBef>
            </a:pPr>
            <a:r>
              <a:rPr lang="en-US" sz="2800" dirty="0"/>
              <a:t>Lecture </a:t>
            </a:r>
            <a:r>
              <a:rPr lang="en-US" sz="2800" dirty="0" smtClean="0"/>
              <a:t>07</a:t>
            </a:r>
          </a:p>
        </p:txBody>
      </p:sp>
      <p:sp>
        <p:nvSpPr>
          <p:cNvPr id="29699" name="TextBox 2"/>
          <p:cNvSpPr txBox="1">
            <a:spLocks noChangeArrowheads="1"/>
          </p:cNvSpPr>
          <p:nvPr/>
        </p:nvSpPr>
        <p:spPr bwMode="auto">
          <a:xfrm>
            <a:off x="5791200" y="6411913"/>
            <a:ext cx="3267075" cy="369887"/>
          </a:xfrm>
          <a:prstGeom prst="rect">
            <a:avLst/>
          </a:prstGeom>
          <a:noFill/>
          <a:ln w="9525">
            <a:noFill/>
            <a:miter lim="800000"/>
            <a:headEnd/>
            <a:tailEnd/>
          </a:ln>
        </p:spPr>
        <p:txBody>
          <a:bodyPr wrap="none">
            <a:spAutoFit/>
          </a:bodyPr>
          <a:lstStyle/>
          <a:p>
            <a:r>
              <a:rPr lang="en-US" sz="1800"/>
              <a:t>Copyrights: Dr Waseem Ikram</a:t>
            </a:r>
          </a:p>
        </p:txBody>
      </p:sp>
      <p:sp>
        <p:nvSpPr>
          <p:cNvPr id="29700" name="TextBox 3"/>
          <p:cNvSpPr txBox="1">
            <a:spLocks noChangeArrowheads="1"/>
          </p:cNvSpPr>
          <p:nvPr/>
        </p:nvSpPr>
        <p:spPr bwMode="auto">
          <a:xfrm>
            <a:off x="2790671" y="3073400"/>
            <a:ext cx="3486467" cy="1077218"/>
          </a:xfrm>
          <a:prstGeom prst="rect">
            <a:avLst/>
          </a:prstGeom>
          <a:noFill/>
          <a:ln w="9525">
            <a:noFill/>
            <a:miter lim="800000"/>
            <a:headEnd/>
            <a:tailEnd/>
          </a:ln>
        </p:spPr>
        <p:txBody>
          <a:bodyPr wrap="none">
            <a:spAutoFit/>
          </a:bodyPr>
          <a:lstStyle/>
          <a:p>
            <a:r>
              <a:rPr lang="en-US" dirty="0" smtClean="0"/>
              <a:t>Engr. Amir Zahoor</a:t>
            </a:r>
          </a:p>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GB" sz="3800" b="0">
                <a:latin typeface="Arial" pitchFamily="34" charset="0"/>
                <a:cs typeface="Arial" pitchFamily="34" charset="0"/>
              </a:rPr>
              <a:t>Simplified Circuit</a:t>
            </a:r>
          </a:p>
        </p:txBody>
      </p:sp>
      <p:sp>
        <p:nvSpPr>
          <p:cNvPr id="419845" name="Rectangle 5"/>
          <p:cNvSpPr>
            <a:spLocks noChangeArrowheads="1"/>
          </p:cNvSpPr>
          <p:nvPr/>
        </p:nvSpPr>
        <p:spPr bwMode="auto">
          <a:xfrm>
            <a:off x="0" y="26479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9844" name="Object 4"/>
          <p:cNvGraphicFramePr>
            <a:graphicFrameLocks noChangeAspect="1"/>
          </p:cNvGraphicFramePr>
          <p:nvPr/>
        </p:nvGraphicFramePr>
        <p:xfrm>
          <a:off x="152400" y="1447800"/>
          <a:ext cx="8720138" cy="2906713"/>
        </p:xfrm>
        <a:graphic>
          <a:graphicData uri="http://schemas.openxmlformats.org/presentationml/2006/ole">
            <mc:AlternateContent xmlns:mc="http://schemas.openxmlformats.org/markup-compatibility/2006">
              <mc:Choice xmlns:v="urn:schemas-microsoft-com:vml" Requires="v">
                <p:oleObj spid="_x0000_s505864" name="Visio" r:id="rId3" imgW="2973934" imgH="971702" progId="">
                  <p:embed/>
                </p:oleObj>
              </mc:Choice>
              <mc:Fallback>
                <p:oleObj name="Visio" r:id="rId3" imgW="2973934" imgH="97170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8720138" cy="290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47" name="Rectangle 7"/>
          <p:cNvSpPr>
            <a:spLocks noChangeArrowheads="1"/>
          </p:cNvSpPr>
          <p:nvPr/>
        </p:nvSpPr>
        <p:spPr bwMode="auto">
          <a:xfrm>
            <a:off x="0" y="27527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9846" name="Object 6"/>
          <p:cNvGraphicFramePr>
            <a:graphicFrameLocks noChangeAspect="1"/>
          </p:cNvGraphicFramePr>
          <p:nvPr/>
        </p:nvGraphicFramePr>
        <p:xfrm>
          <a:off x="4572000" y="4343400"/>
          <a:ext cx="4059238" cy="2287588"/>
        </p:xfrm>
        <a:graphic>
          <a:graphicData uri="http://schemas.openxmlformats.org/presentationml/2006/ole">
            <mc:AlternateContent xmlns:mc="http://schemas.openxmlformats.org/markup-compatibility/2006">
              <mc:Choice xmlns:v="urn:schemas-microsoft-com:vml" Requires="v">
                <p:oleObj spid="_x0000_s505865" name="Visio" r:id="rId5" imgW="1439875" imgH="763524" progId="">
                  <p:embed/>
                </p:oleObj>
              </mc:Choice>
              <mc:Fallback>
                <p:oleObj name="Visio" r:id="rId5" imgW="1439875" imgH="76352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343400"/>
                        <a:ext cx="4059238" cy="228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140992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normAutofit fontScale="90000"/>
          </a:bodyPr>
          <a:lstStyle/>
          <a:p>
            <a:r>
              <a:rPr lang="en-GB" sz="3800" b="0">
                <a:latin typeface="Arial" pitchFamily="34" charset="0"/>
                <a:cs typeface="Arial" pitchFamily="34" charset="0"/>
              </a:rPr>
              <a:t>Standard forms of Boolean Expressions</a:t>
            </a:r>
          </a:p>
        </p:txBody>
      </p:sp>
      <p:sp>
        <p:nvSpPr>
          <p:cNvPr id="448515" name="Rectangle 3"/>
          <p:cNvSpPr>
            <a:spLocks noGrp="1" noChangeArrowheads="1"/>
          </p:cNvSpPr>
          <p:nvPr>
            <p:ph idx="1"/>
          </p:nvPr>
        </p:nvSpPr>
        <p:spPr>
          <a:xfrm>
            <a:off x="457200" y="1793875"/>
            <a:ext cx="8229600" cy="4530725"/>
          </a:xfrm>
        </p:spPr>
        <p:txBody>
          <a:bodyPr/>
          <a:lstStyle/>
          <a:p>
            <a:r>
              <a:rPr lang="en-GB" sz="2800"/>
              <a:t>Sum-of-Products form</a:t>
            </a:r>
          </a:p>
          <a:p>
            <a:r>
              <a:rPr lang="en-GB" sz="2800"/>
              <a:t>Product-of-Sums form</a:t>
            </a:r>
          </a:p>
        </p:txBody>
      </p:sp>
    </p:spTree>
    <p:extLst>
      <p:ext uri="{BB962C8B-B14F-4D97-AF65-F5344CB8AC3E}">
        <p14:creationId xmlns:p14="http://schemas.microsoft.com/office/powerpoint/2010/main" val="36565578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r>
              <a:rPr lang="en-GB" sz="3800" b="0">
                <a:latin typeface="Arial" pitchFamily="34" charset="0"/>
                <a:cs typeface="Arial" pitchFamily="34" charset="0"/>
              </a:rPr>
              <a:t>Standard forms of Boolean Expressions</a:t>
            </a:r>
          </a:p>
        </p:txBody>
      </p:sp>
      <p:sp>
        <p:nvSpPr>
          <p:cNvPr id="420867" name="Rectangle 3"/>
          <p:cNvSpPr>
            <a:spLocks noGrp="1" noChangeArrowheads="1"/>
          </p:cNvSpPr>
          <p:nvPr>
            <p:ph idx="1"/>
          </p:nvPr>
        </p:nvSpPr>
        <p:spPr/>
        <p:txBody>
          <a:bodyPr/>
          <a:lstStyle/>
          <a:p>
            <a:r>
              <a:rPr lang="en-GB"/>
              <a:t>Sum-of-Products form</a:t>
            </a:r>
          </a:p>
          <a:p>
            <a:pPr>
              <a:buFont typeface="Wingdings" pitchFamily="2" charset="2"/>
              <a:buNone/>
            </a:pPr>
            <a:r>
              <a:rPr lang="en-GB"/>
              <a:t>	AB + ABC</a:t>
            </a:r>
          </a:p>
          <a:p>
            <a:pPr>
              <a:buFont typeface="Wingdings" pitchFamily="2" charset="2"/>
              <a:buNone/>
            </a:pPr>
            <a:r>
              <a:rPr lang="en-GB"/>
              <a:t>	ABC + CDE + </a:t>
            </a:r>
          </a:p>
          <a:p>
            <a:pPr>
              <a:buFont typeface="Wingdings" pitchFamily="2" charset="2"/>
              <a:buNone/>
            </a:pPr>
            <a:endParaRPr lang="en-GB"/>
          </a:p>
          <a:p>
            <a:r>
              <a:rPr lang="en-GB"/>
              <a:t>Product-of-Sums form</a:t>
            </a:r>
          </a:p>
          <a:p>
            <a:endParaRPr lang="en-GB"/>
          </a:p>
          <a:p>
            <a:pPr>
              <a:buFont typeface="Wingdings" pitchFamily="2" charset="2"/>
              <a:buNone/>
            </a:pPr>
            <a:endParaRPr lang="en-GB"/>
          </a:p>
          <a:p>
            <a:pPr>
              <a:buFont typeface="Wingdings" pitchFamily="2" charset="2"/>
              <a:buNone/>
            </a:pPr>
            <a:endParaRPr lang="en-GB"/>
          </a:p>
        </p:txBody>
      </p:sp>
      <p:sp>
        <p:nvSpPr>
          <p:cNvPr id="420871" name="Rectangle 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0" name="Object 6"/>
          <p:cNvGraphicFramePr>
            <a:graphicFrameLocks noChangeAspect="1"/>
          </p:cNvGraphicFramePr>
          <p:nvPr/>
        </p:nvGraphicFramePr>
        <p:xfrm>
          <a:off x="2971800" y="2743200"/>
          <a:ext cx="914400" cy="590550"/>
        </p:xfrm>
        <a:graphic>
          <a:graphicData uri="http://schemas.openxmlformats.org/presentationml/2006/ole">
            <mc:AlternateContent xmlns:mc="http://schemas.openxmlformats.org/markup-compatibility/2006">
              <mc:Choice xmlns:v="urn:schemas-microsoft-com:vml" Requires="v">
                <p:oleObj spid="_x0000_s506897" name="Equation" r:id="rId4" imgW="342720" imgH="215640" progId="Equation.3">
                  <p:embed/>
                </p:oleObj>
              </mc:Choice>
              <mc:Fallback>
                <p:oleObj name="Equation" r:id="rId4" imgW="342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743200"/>
                        <a:ext cx="9144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3" name="Rectangle 9"/>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2" name="Object 8"/>
          <p:cNvGraphicFramePr>
            <a:graphicFrameLocks noChangeAspect="1"/>
          </p:cNvGraphicFramePr>
          <p:nvPr/>
        </p:nvGraphicFramePr>
        <p:xfrm>
          <a:off x="838200" y="3352800"/>
          <a:ext cx="2667000" cy="552450"/>
        </p:xfrm>
        <a:graphic>
          <a:graphicData uri="http://schemas.openxmlformats.org/presentationml/2006/ole">
            <mc:AlternateContent xmlns:mc="http://schemas.openxmlformats.org/markup-compatibility/2006">
              <mc:Choice xmlns:v="urn:schemas-microsoft-com:vml" Requires="v">
                <p:oleObj spid="_x0000_s506898" name="Equation" r:id="rId6" imgW="1054080" imgH="215640" progId="Equation.3">
                  <p:embed/>
                </p:oleObj>
              </mc:Choice>
              <mc:Fallback>
                <p:oleObj name="Equation" r:id="rId6" imgW="10540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352800"/>
                        <a:ext cx="26670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5" name="Rectangle 11"/>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4" name="Object 10"/>
          <p:cNvGraphicFramePr>
            <a:graphicFrameLocks noChangeAspect="1"/>
          </p:cNvGraphicFramePr>
          <p:nvPr/>
        </p:nvGraphicFramePr>
        <p:xfrm>
          <a:off x="838200" y="4572000"/>
          <a:ext cx="3048000" cy="601663"/>
        </p:xfrm>
        <a:graphic>
          <a:graphicData uri="http://schemas.openxmlformats.org/presentationml/2006/ole">
            <mc:AlternateContent xmlns:mc="http://schemas.openxmlformats.org/markup-compatibility/2006">
              <mc:Choice xmlns:v="urn:schemas-microsoft-com:vml" Requires="v">
                <p:oleObj spid="_x0000_s506899" name="Equation" r:id="rId8" imgW="1206360" imgH="241200" progId="Equation.3">
                  <p:embed/>
                </p:oleObj>
              </mc:Choice>
              <mc:Fallback>
                <p:oleObj name="Equation" r:id="rId8" imgW="120636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572000"/>
                        <a:ext cx="30480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7" name="Rectangle 13"/>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6" name="Object 12"/>
          <p:cNvGraphicFramePr>
            <a:graphicFrameLocks noChangeAspect="1"/>
          </p:cNvGraphicFramePr>
          <p:nvPr/>
        </p:nvGraphicFramePr>
        <p:xfrm>
          <a:off x="838200" y="5181600"/>
          <a:ext cx="5305425" cy="593725"/>
        </p:xfrm>
        <a:graphic>
          <a:graphicData uri="http://schemas.openxmlformats.org/presentationml/2006/ole">
            <mc:AlternateContent xmlns:mc="http://schemas.openxmlformats.org/markup-compatibility/2006">
              <mc:Choice xmlns:v="urn:schemas-microsoft-com:vml" Requires="v">
                <p:oleObj spid="_x0000_s506900" name="Equation" r:id="rId10" imgW="2133360" imgH="241200" progId="Equation.3">
                  <p:embed/>
                </p:oleObj>
              </mc:Choice>
              <mc:Fallback>
                <p:oleObj name="Equation" r:id="rId10" imgW="213336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5181600"/>
                        <a:ext cx="53054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9" name="Rectangle 1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8" name="Object 14"/>
          <p:cNvGraphicFramePr>
            <a:graphicFrameLocks noChangeAspect="1"/>
          </p:cNvGraphicFramePr>
          <p:nvPr/>
        </p:nvGraphicFramePr>
        <p:xfrm>
          <a:off x="838200" y="5791200"/>
          <a:ext cx="4495800" cy="639763"/>
        </p:xfrm>
        <a:graphic>
          <a:graphicData uri="http://schemas.openxmlformats.org/presentationml/2006/ole">
            <mc:AlternateContent xmlns:mc="http://schemas.openxmlformats.org/markup-compatibility/2006">
              <mc:Choice xmlns:v="urn:schemas-microsoft-com:vml" Requires="v">
                <p:oleObj spid="_x0000_s506901" name="Equation" r:id="rId12" imgW="1676160" imgH="241200" progId="Equation.3">
                  <p:embed/>
                </p:oleObj>
              </mc:Choice>
              <mc:Fallback>
                <p:oleObj name="Equation" r:id="rId12" imgW="167616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 y="5791200"/>
                        <a:ext cx="449580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223715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GB" sz="3800" b="0">
                <a:latin typeface="Arial" pitchFamily="34" charset="0"/>
                <a:cs typeface="Arial" pitchFamily="34" charset="0"/>
              </a:rPr>
              <a:t>Implementation of SOP expression</a:t>
            </a:r>
          </a:p>
        </p:txBody>
      </p:sp>
      <p:sp>
        <p:nvSpPr>
          <p:cNvPr id="422917" name="Rectangle 5"/>
          <p:cNvSpPr>
            <a:spLocks noChangeArrowheads="1"/>
          </p:cNvSpPr>
          <p:nvPr/>
        </p:nvSpPr>
        <p:spPr bwMode="auto">
          <a:xfrm>
            <a:off x="0" y="26765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2916" name="Object 4"/>
          <p:cNvGraphicFramePr>
            <a:graphicFrameLocks noChangeAspect="1"/>
          </p:cNvGraphicFramePr>
          <p:nvPr/>
        </p:nvGraphicFramePr>
        <p:xfrm>
          <a:off x="990600" y="2209800"/>
          <a:ext cx="7467600" cy="4095750"/>
        </p:xfrm>
        <a:graphic>
          <a:graphicData uri="http://schemas.openxmlformats.org/presentationml/2006/ole">
            <mc:AlternateContent xmlns:mc="http://schemas.openxmlformats.org/markup-compatibility/2006">
              <mc:Choice xmlns:v="urn:schemas-microsoft-com:vml" Requires="v">
                <p:oleObj spid="_x0000_s507909" name="Visio" r:id="rId3" imgW="1695907" imgH="996696" progId="">
                  <p:embed/>
                </p:oleObj>
              </mc:Choice>
              <mc:Fallback>
                <p:oleObj name="Visio" r:id="rId3" imgW="1695907" imgH="99669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09800"/>
                        <a:ext cx="7467600" cy="409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13372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GB" sz="3800" b="0">
                <a:latin typeface="Arial" pitchFamily="34" charset="0"/>
                <a:cs typeface="Arial" pitchFamily="34" charset="0"/>
              </a:rPr>
              <a:t>Implementation of POS expression</a:t>
            </a:r>
          </a:p>
        </p:txBody>
      </p:sp>
      <p:sp>
        <p:nvSpPr>
          <p:cNvPr id="423941" name="Rectangle 5"/>
          <p:cNvSpPr>
            <a:spLocks noChangeArrowheads="1"/>
          </p:cNvSpPr>
          <p:nvPr/>
        </p:nvSpPr>
        <p:spPr bwMode="auto">
          <a:xfrm>
            <a:off x="0" y="26765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3940" name="Object 4"/>
          <p:cNvGraphicFramePr>
            <a:graphicFrameLocks noChangeAspect="1"/>
          </p:cNvGraphicFramePr>
          <p:nvPr/>
        </p:nvGraphicFramePr>
        <p:xfrm>
          <a:off x="609600" y="2362200"/>
          <a:ext cx="8001000" cy="3435350"/>
        </p:xfrm>
        <a:graphic>
          <a:graphicData uri="http://schemas.openxmlformats.org/presentationml/2006/ole">
            <mc:AlternateContent xmlns:mc="http://schemas.openxmlformats.org/markup-compatibility/2006">
              <mc:Choice xmlns:v="urn:schemas-microsoft-com:vml" Requires="v">
                <p:oleObj spid="_x0000_s508933" name="Visio" r:id="rId3" imgW="2339340" imgH="998830" progId="">
                  <p:embed/>
                </p:oleObj>
              </mc:Choice>
              <mc:Fallback>
                <p:oleObj name="Visio" r:id="rId3" imgW="2339340" imgH="99883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362200"/>
                        <a:ext cx="8001000" cy="343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451773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normAutofit fontScale="90000"/>
          </a:bodyPr>
          <a:lstStyle/>
          <a:p>
            <a:r>
              <a:rPr lang="en-GB" sz="3800" b="0">
                <a:latin typeface="Arial" pitchFamily="34" charset="0"/>
                <a:cs typeface="Arial" pitchFamily="34" charset="0"/>
              </a:rPr>
              <a:t>Conversion of general expression to SOP form</a:t>
            </a:r>
          </a:p>
        </p:txBody>
      </p:sp>
      <p:graphicFrame>
        <p:nvGraphicFramePr>
          <p:cNvPr id="424972" name="Object 12"/>
          <p:cNvGraphicFramePr>
            <a:graphicFrameLocks noGrp="1" noChangeAspect="1"/>
          </p:cNvGraphicFramePr>
          <p:nvPr>
            <p:ph idx="1"/>
          </p:nvPr>
        </p:nvGraphicFramePr>
        <p:xfrm>
          <a:off x="685800" y="3657600"/>
          <a:ext cx="2689225" cy="488950"/>
        </p:xfrm>
        <a:graphic>
          <a:graphicData uri="http://schemas.openxmlformats.org/presentationml/2006/ole">
            <mc:AlternateContent xmlns:mc="http://schemas.openxmlformats.org/markup-compatibility/2006">
              <mc:Choice xmlns:v="urn:schemas-microsoft-com:vml" Requires="v">
                <p:oleObj spid="_x0000_s509966" name="Equation" r:id="rId4" imgW="977760" imgH="177480" progId="Equation.3">
                  <p:embed/>
                </p:oleObj>
              </mc:Choice>
              <mc:Fallback>
                <p:oleObj name="Equation" r:id="rId4" imgW="97776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657600"/>
                        <a:ext cx="26892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66" name="Rectangle 6"/>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pPr algn="just"/>
            <a:endParaRPr lang="en-US" sz="1800"/>
          </a:p>
        </p:txBody>
      </p:sp>
      <p:sp>
        <p:nvSpPr>
          <p:cNvPr id="424967" name="Rectangle 7"/>
          <p:cNvSpPr>
            <a:spLocks noChangeArrowheads="1"/>
          </p:cNvSpPr>
          <p:nvPr/>
        </p:nvSpPr>
        <p:spPr bwMode="auto">
          <a:xfrm>
            <a:off x="0" y="200025"/>
            <a:ext cx="9144000" cy="0"/>
          </a:xfrm>
          <a:prstGeom prst="rect">
            <a:avLst/>
          </a:prstGeom>
          <a:noFill/>
          <a:ln w="0" algn="ctr">
            <a:noFill/>
            <a:miter lim="800000"/>
            <a:headEnd/>
            <a:tailEnd/>
          </a:ln>
          <a:effectLst/>
        </p:spPr>
        <p:txBody>
          <a:bodyPr wrap="none" anchor="ctr">
            <a:spAutoFit/>
          </a:bodyPr>
          <a:lstStyle/>
          <a:p>
            <a:pPr algn="just"/>
            <a:endParaRPr lang="en-US" sz="1800"/>
          </a:p>
        </p:txBody>
      </p:sp>
      <p:sp>
        <p:nvSpPr>
          <p:cNvPr id="424970" name="Rectangle 10"/>
          <p:cNvSpPr>
            <a:spLocks noChangeArrowheads="1"/>
          </p:cNvSpPr>
          <p:nvPr/>
        </p:nvSpPr>
        <p:spPr bwMode="auto">
          <a:xfrm>
            <a:off x="0" y="3228975"/>
            <a:ext cx="9144000" cy="0"/>
          </a:xfrm>
          <a:prstGeom prst="rect">
            <a:avLst/>
          </a:prstGeom>
          <a:noFill/>
          <a:ln w="0" algn="ctr">
            <a:noFill/>
            <a:miter lim="800000"/>
            <a:headEnd/>
            <a:tailEnd/>
          </a:ln>
          <a:effectLst/>
        </p:spPr>
        <p:txBody>
          <a:bodyPr wrap="none" anchor="ctr">
            <a:spAutoFit/>
          </a:bodyPr>
          <a:lstStyle/>
          <a:p>
            <a:pPr algn="just"/>
            <a:endParaRPr lang="en-US" sz="1800"/>
          </a:p>
        </p:txBody>
      </p:sp>
      <p:graphicFrame>
        <p:nvGraphicFramePr>
          <p:cNvPr id="424969" name="Object 9"/>
          <p:cNvGraphicFramePr>
            <a:graphicFrameLocks noChangeAspect="1"/>
          </p:cNvGraphicFramePr>
          <p:nvPr/>
        </p:nvGraphicFramePr>
        <p:xfrm>
          <a:off x="609600" y="2133600"/>
          <a:ext cx="5873750" cy="488950"/>
        </p:xfrm>
        <a:graphic>
          <a:graphicData uri="http://schemas.openxmlformats.org/presentationml/2006/ole">
            <mc:AlternateContent xmlns:mc="http://schemas.openxmlformats.org/markup-compatibility/2006">
              <mc:Choice xmlns:v="urn:schemas-microsoft-com:vml" Requires="v">
                <p:oleObj spid="_x0000_s509967" name="Equation" r:id="rId6" imgW="2400120" imgH="203040" progId="Equation.3">
                  <p:embed/>
                </p:oleObj>
              </mc:Choice>
              <mc:Fallback>
                <p:oleObj name="Equation" r:id="rId6" imgW="240012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133600"/>
                        <a:ext cx="58737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71" name="Rectangle 11"/>
          <p:cNvSpPr>
            <a:spLocks noChangeArrowheads="1"/>
          </p:cNvSpPr>
          <p:nvPr/>
        </p:nvSpPr>
        <p:spPr bwMode="auto">
          <a:xfrm>
            <a:off x="0" y="3429000"/>
            <a:ext cx="9144000" cy="0"/>
          </a:xfrm>
          <a:prstGeom prst="rect">
            <a:avLst/>
          </a:prstGeom>
          <a:noFill/>
          <a:ln w="0" algn="ctr">
            <a:noFill/>
            <a:miter lim="800000"/>
            <a:headEnd/>
            <a:tailEnd/>
          </a:ln>
          <a:effectLst/>
        </p:spPr>
        <p:txBody>
          <a:bodyPr wrap="none" anchor="ctr">
            <a:spAutoFit/>
          </a:bodyPr>
          <a:lstStyle/>
          <a:p>
            <a:pPr algn="just"/>
            <a:endParaRPr lang="en-US" sz="1800"/>
          </a:p>
        </p:txBody>
      </p:sp>
      <p:graphicFrame>
        <p:nvGraphicFramePr>
          <p:cNvPr id="424968" name="Object 8"/>
          <p:cNvGraphicFramePr>
            <a:graphicFrameLocks noChangeAspect="1"/>
          </p:cNvGraphicFramePr>
          <p:nvPr/>
        </p:nvGraphicFramePr>
        <p:xfrm>
          <a:off x="609600" y="2971800"/>
          <a:ext cx="8101013" cy="504825"/>
        </p:xfrm>
        <a:graphic>
          <a:graphicData uri="http://schemas.openxmlformats.org/presentationml/2006/ole">
            <mc:AlternateContent xmlns:mc="http://schemas.openxmlformats.org/markup-compatibility/2006">
              <mc:Choice xmlns:v="urn:schemas-microsoft-com:vml" Requires="v">
                <p:oleObj spid="_x0000_s509968" name="Equation" r:id="rId8" imgW="3213000" imgH="203040" progId="Equation.3">
                  <p:embed/>
                </p:oleObj>
              </mc:Choice>
              <mc:Fallback>
                <p:oleObj name="Equation" r:id="rId8" imgW="321300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2971800"/>
                        <a:ext cx="81010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77" name="Rectangle 17"/>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4976" name="Object 16"/>
          <p:cNvGraphicFramePr>
            <a:graphicFrameLocks noChangeAspect="1"/>
          </p:cNvGraphicFramePr>
          <p:nvPr/>
        </p:nvGraphicFramePr>
        <p:xfrm>
          <a:off x="609600" y="4343400"/>
          <a:ext cx="6845300" cy="625475"/>
        </p:xfrm>
        <a:graphic>
          <a:graphicData uri="http://schemas.openxmlformats.org/presentationml/2006/ole">
            <mc:AlternateContent xmlns:mc="http://schemas.openxmlformats.org/markup-compatibility/2006">
              <mc:Choice xmlns:v="urn:schemas-microsoft-com:vml" Requires="v">
                <p:oleObj spid="_x0000_s509969" name="Equation" r:id="rId10" imgW="2920680" imgH="266400" progId="Equation.3">
                  <p:embed/>
                </p:oleObj>
              </mc:Choice>
              <mc:Fallback>
                <p:oleObj name="Equation" r:id="rId10" imgW="2920680" imgH="266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343400"/>
                        <a:ext cx="68453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13123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GB"/>
              <a:t>Examples</a:t>
            </a:r>
          </a:p>
        </p:txBody>
      </p:sp>
      <p:sp>
        <p:nvSpPr>
          <p:cNvPr id="458755" name="Rectangle 3"/>
          <p:cNvSpPr>
            <a:spLocks noGrp="1" noChangeArrowheads="1"/>
          </p:cNvSpPr>
          <p:nvPr>
            <p:ph idx="1"/>
          </p:nvPr>
        </p:nvSpPr>
        <p:spPr/>
        <p:txBody>
          <a:bodyPr/>
          <a:lstStyle/>
          <a:p>
            <a:r>
              <a:rPr lang="en-GB"/>
              <a:t>Boolean Analysis of Circuit</a:t>
            </a:r>
          </a:p>
          <a:p>
            <a:r>
              <a:rPr lang="en-GB"/>
              <a:t>Evaluating Boolean Expression</a:t>
            </a:r>
          </a:p>
          <a:p>
            <a:r>
              <a:rPr lang="en-GB"/>
              <a:t>Representing results in a Truth Table</a:t>
            </a:r>
          </a:p>
          <a:p>
            <a:r>
              <a:rPr lang="en-GB"/>
              <a:t>Simplification of Boolean Expression into SOP or POS form</a:t>
            </a:r>
          </a:p>
          <a:p>
            <a:r>
              <a:rPr lang="en-GB"/>
              <a:t>Representing results in a Truth Table</a:t>
            </a:r>
          </a:p>
          <a:p>
            <a:r>
              <a:rPr lang="en-GB"/>
              <a:t>Verifying two expressions through truth tables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9780" name="Rectangle 4"/>
          <p:cNvSpPr>
            <a:spLocks noGrp="1" noChangeArrowheads="1"/>
          </p:cNvSpPr>
          <p:nvPr>
            <p:ph type="title"/>
          </p:nvPr>
        </p:nvSpPr>
        <p:spPr>
          <a:noFill/>
          <a:ln/>
        </p:spPr>
        <p:txBody>
          <a:bodyPr>
            <a:normAutofit fontScale="90000"/>
          </a:bodyPr>
          <a:lstStyle/>
          <a:p>
            <a:r>
              <a:rPr lang="en-GB"/>
              <a:t>Analysis of Logic Circuits Example 1</a:t>
            </a:r>
          </a:p>
        </p:txBody>
      </p:sp>
      <p:sp>
        <p:nvSpPr>
          <p:cNvPr id="459782" name="Rectangle 6"/>
          <p:cNvSpPr>
            <a:spLocks noChangeArrowheads="1"/>
          </p:cNvSpPr>
          <p:nvPr/>
        </p:nvSpPr>
        <p:spPr bwMode="auto">
          <a:xfrm>
            <a:off x="0" y="250507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59781" name="Object 5"/>
          <p:cNvGraphicFramePr>
            <a:graphicFrameLocks noChangeAspect="1"/>
          </p:cNvGraphicFramePr>
          <p:nvPr/>
        </p:nvGraphicFramePr>
        <p:xfrm>
          <a:off x="304800" y="2667000"/>
          <a:ext cx="8610600" cy="3319463"/>
        </p:xfrm>
        <a:graphic>
          <a:graphicData uri="http://schemas.openxmlformats.org/presentationml/2006/ole">
            <mc:AlternateContent xmlns:mc="http://schemas.openxmlformats.org/markup-compatibility/2006">
              <mc:Choice xmlns:v="urn:schemas-microsoft-com:vml" Requires="v">
                <p:oleObj spid="_x0000_s459786" name="Visio" r:id="rId4" imgW="4751527" imgH="1764792" progId="">
                  <p:embed/>
                </p:oleObj>
              </mc:Choice>
              <mc:Fallback>
                <p:oleObj name="Visio" r:id="rId4" imgW="4751527" imgH="17647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667000"/>
                        <a:ext cx="8610600" cy="331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GB" sz="4100"/>
              <a:t>Evaluating Boolean Expression</a:t>
            </a:r>
          </a:p>
        </p:txBody>
      </p:sp>
      <p:sp>
        <p:nvSpPr>
          <p:cNvPr id="461827" name="Rectangle 3"/>
          <p:cNvSpPr>
            <a:spLocks noGrp="1" noChangeArrowheads="1"/>
          </p:cNvSpPr>
          <p:nvPr>
            <p:ph idx="1"/>
          </p:nvPr>
        </p:nvSpPr>
        <p:spPr/>
        <p:txBody>
          <a:bodyPr/>
          <a:lstStyle/>
          <a:p>
            <a:r>
              <a:rPr lang="en-GB" dirty="0"/>
              <a:t>The expression</a:t>
            </a:r>
          </a:p>
          <a:p>
            <a:r>
              <a:rPr lang="en-GB" dirty="0"/>
              <a:t>Assume               and</a:t>
            </a:r>
          </a:p>
          <a:p>
            <a:r>
              <a:rPr lang="en-GB" dirty="0"/>
              <a:t>Expression  </a:t>
            </a:r>
          </a:p>
          <a:p>
            <a:r>
              <a:rPr lang="en-GB" dirty="0"/>
              <a:t>Conditions for output = 1 	X=0 &amp; Y=0</a:t>
            </a:r>
          </a:p>
          <a:p>
            <a:r>
              <a:rPr lang="en-GB" dirty="0"/>
              <a:t>Since              	X=0 when A=0 or B=1</a:t>
            </a:r>
          </a:p>
          <a:p>
            <a:r>
              <a:rPr lang="en-GB" dirty="0"/>
              <a:t>Since</a:t>
            </a:r>
          </a:p>
          <a:p>
            <a:pPr>
              <a:buFont typeface="Wingdings" pitchFamily="2" charset="2"/>
              <a:buNone/>
            </a:pPr>
            <a:r>
              <a:rPr lang="en-GB" dirty="0"/>
              <a:t>	Y=0 	when A=0, B=0, C=1 and D=1</a:t>
            </a:r>
          </a:p>
        </p:txBody>
      </p:sp>
      <p:sp>
        <p:nvSpPr>
          <p:cNvPr id="461829" name="Rectangle 5"/>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1828" name="Object 4"/>
          <p:cNvGraphicFramePr>
            <a:graphicFrameLocks noChangeAspect="1"/>
          </p:cNvGraphicFramePr>
          <p:nvPr/>
        </p:nvGraphicFramePr>
        <p:xfrm>
          <a:off x="3200400" y="1945909"/>
          <a:ext cx="1127921" cy="328977"/>
        </p:xfrm>
        <a:graphic>
          <a:graphicData uri="http://schemas.openxmlformats.org/presentationml/2006/ole">
            <mc:AlternateContent xmlns:mc="http://schemas.openxmlformats.org/markup-compatibility/2006">
              <mc:Choice xmlns:v="urn:schemas-microsoft-com:vml" Requires="v">
                <p:oleObj spid="_x0000_s461865" name="Equation" r:id="rId4" imgW="914003" imgH="266584" progId="Equation.3">
                  <p:embed/>
                </p:oleObj>
              </mc:Choice>
              <mc:Fallback>
                <p:oleObj name="Equation" r:id="rId4" imgW="914003" imgH="266584"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945909"/>
                        <a:ext cx="1127921" cy="328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831" name="Rectangle 7"/>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1830" name="Object 6"/>
          <p:cNvGraphicFramePr>
            <a:graphicFrameLocks noChangeAspect="1"/>
          </p:cNvGraphicFramePr>
          <p:nvPr/>
        </p:nvGraphicFramePr>
        <p:xfrm>
          <a:off x="2209800" y="2438400"/>
          <a:ext cx="658738" cy="265532"/>
        </p:xfrm>
        <a:graphic>
          <a:graphicData uri="http://schemas.openxmlformats.org/presentationml/2006/ole">
            <mc:AlternateContent xmlns:mc="http://schemas.openxmlformats.org/markup-compatibility/2006">
              <mc:Choice xmlns:v="urn:schemas-microsoft-com:vml" Requires="v">
                <p:oleObj spid="_x0000_s461866" name="Equation" r:id="rId6" imgW="545626" imgH="215713" progId="Equation.3">
                  <p:embed/>
                </p:oleObj>
              </mc:Choice>
              <mc:Fallback>
                <p:oleObj name="Equation" r:id="rId6" imgW="545626" imgH="215713"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438400"/>
                        <a:ext cx="658738" cy="265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833"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1832" name="Object 8"/>
          <p:cNvGraphicFramePr>
            <a:graphicFrameLocks noChangeAspect="1"/>
          </p:cNvGraphicFramePr>
          <p:nvPr/>
        </p:nvGraphicFramePr>
        <p:xfrm>
          <a:off x="4267201" y="2522537"/>
          <a:ext cx="1010430" cy="296863"/>
        </p:xfrm>
        <a:graphic>
          <a:graphicData uri="http://schemas.openxmlformats.org/presentationml/2006/ole">
            <mc:AlternateContent xmlns:mc="http://schemas.openxmlformats.org/markup-compatibility/2006">
              <mc:Choice xmlns:v="urn:schemas-microsoft-com:vml" Requires="v">
                <p:oleObj spid="_x0000_s461867" name="Equation" r:id="rId8" imgW="812447" imgH="241195" progId="Equation.3">
                  <p:embed/>
                </p:oleObj>
              </mc:Choice>
              <mc:Fallback>
                <p:oleObj name="Equation" r:id="rId8" imgW="812447" imgH="241195"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1" y="2522537"/>
                        <a:ext cx="1010430"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835" name="Rectangle 11"/>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1834" name="Object 10"/>
          <p:cNvGraphicFramePr>
            <a:graphicFrameLocks noChangeAspect="1"/>
          </p:cNvGraphicFramePr>
          <p:nvPr/>
        </p:nvGraphicFramePr>
        <p:xfrm>
          <a:off x="2667000" y="3031111"/>
          <a:ext cx="509915" cy="249083"/>
        </p:xfrm>
        <a:graphic>
          <a:graphicData uri="http://schemas.openxmlformats.org/presentationml/2006/ole">
            <mc:AlternateContent xmlns:mc="http://schemas.openxmlformats.org/markup-compatibility/2006">
              <mc:Choice xmlns:v="urn:schemas-microsoft-com:vml" Requires="v">
                <p:oleObj spid="_x0000_s461868" name="Equation" r:id="rId10" imgW="406048" imgH="203024" progId="Equation.3">
                  <p:embed/>
                </p:oleObj>
              </mc:Choice>
              <mc:Fallback>
                <p:oleObj name="Equation" r:id="rId10" imgW="406048" imgH="203024" progId="Equation.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3031111"/>
                        <a:ext cx="509915" cy="2490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839" name="Rectangle 1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1838" name="Object 14"/>
          <p:cNvGraphicFramePr>
            <a:graphicFrameLocks noChangeAspect="1"/>
          </p:cNvGraphicFramePr>
          <p:nvPr/>
        </p:nvGraphicFramePr>
        <p:xfrm>
          <a:off x="1752600" y="3897259"/>
          <a:ext cx="658738" cy="265532"/>
        </p:xfrm>
        <a:graphic>
          <a:graphicData uri="http://schemas.openxmlformats.org/presentationml/2006/ole">
            <mc:AlternateContent xmlns:mc="http://schemas.openxmlformats.org/markup-compatibility/2006">
              <mc:Choice xmlns:v="urn:schemas-microsoft-com:vml" Requires="v">
                <p:oleObj spid="_x0000_s461869" name="Equation" r:id="rId12" imgW="545626" imgH="215713" progId="Equation.3">
                  <p:embed/>
                </p:oleObj>
              </mc:Choice>
              <mc:Fallback>
                <p:oleObj name="Equation" r:id="rId12" imgW="545626" imgH="215713"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897259"/>
                        <a:ext cx="658738" cy="265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841" name="Rectangle 17"/>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1840" name="Object 16"/>
          <p:cNvGraphicFramePr>
            <a:graphicFrameLocks noChangeAspect="1"/>
          </p:cNvGraphicFramePr>
          <p:nvPr/>
        </p:nvGraphicFramePr>
        <p:xfrm>
          <a:off x="1752601" y="4462828"/>
          <a:ext cx="1010430" cy="296863"/>
        </p:xfrm>
        <a:graphic>
          <a:graphicData uri="http://schemas.openxmlformats.org/presentationml/2006/ole">
            <mc:AlternateContent xmlns:mc="http://schemas.openxmlformats.org/markup-compatibility/2006">
              <mc:Choice xmlns:v="urn:schemas-microsoft-com:vml" Requires="v">
                <p:oleObj spid="_x0000_s461870" name="Equation" r:id="rId13" imgW="812447" imgH="241195" progId="Equation.3">
                  <p:embed/>
                </p:oleObj>
              </mc:Choice>
              <mc:Fallback>
                <p:oleObj name="Equation" r:id="rId13" imgW="812447" imgH="241195"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1" y="4462828"/>
                        <a:ext cx="1010430"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normAutofit fontScale="90000"/>
          </a:bodyPr>
          <a:lstStyle/>
          <a:p>
            <a:r>
              <a:rPr lang="en-GB" sz="4100"/>
              <a:t>Evaluating Boolean Expression &amp; Truth Table</a:t>
            </a:r>
          </a:p>
        </p:txBody>
      </p:sp>
      <p:sp>
        <p:nvSpPr>
          <p:cNvPr id="464899" name="Rectangle 3"/>
          <p:cNvSpPr>
            <a:spLocks noGrp="1" noChangeArrowheads="1"/>
          </p:cNvSpPr>
          <p:nvPr>
            <p:ph type="body" sz="half" idx="1"/>
          </p:nvPr>
        </p:nvSpPr>
        <p:spPr/>
        <p:txBody>
          <a:bodyPr/>
          <a:lstStyle/>
          <a:p>
            <a:r>
              <a:rPr lang="en-GB" sz="2800"/>
              <a:t>Conditions for o/p =1</a:t>
            </a:r>
          </a:p>
          <a:p>
            <a:r>
              <a:rPr lang="en-GB" sz="2800"/>
              <a:t>A=0, B=0, C=1 &amp; D=1</a:t>
            </a:r>
          </a:p>
        </p:txBody>
      </p:sp>
      <p:graphicFrame>
        <p:nvGraphicFramePr>
          <p:cNvPr id="465492" name="Group 596"/>
          <p:cNvGraphicFramePr>
            <a:graphicFrameLocks noGrp="1"/>
          </p:cNvGraphicFramePr>
          <p:nvPr>
            <p:ph sz="half" idx="2"/>
          </p:nvPr>
        </p:nvGraphicFramePr>
        <p:xfrm>
          <a:off x="4648200" y="1600200"/>
          <a:ext cx="4038600" cy="4949190"/>
        </p:xfrm>
        <a:graphic>
          <a:graphicData uri="http://schemas.openxmlformats.org/drawingml/2006/table">
            <a:tbl>
              <a:tblPr/>
              <a:tblGrid>
                <a:gridCol w="808038"/>
                <a:gridCol w="808037"/>
                <a:gridCol w="806450"/>
                <a:gridCol w="808038"/>
                <a:gridCol w="808037"/>
              </a:tblGrid>
              <a:tr h="252413">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Input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D</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F</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4900"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64902" name="Rectangle 6"/>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64904" name="Rectangle 8"/>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64906" name="Rectangle 10"/>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64908" name="Rectangle 12"/>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464910" name="Rectangle 14"/>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GB"/>
              <a:t>Recap</a:t>
            </a:r>
          </a:p>
        </p:txBody>
      </p:sp>
      <p:sp>
        <p:nvSpPr>
          <p:cNvPr id="436227" name="Rectangle 3"/>
          <p:cNvSpPr>
            <a:spLocks noGrp="1" noChangeArrowheads="1"/>
          </p:cNvSpPr>
          <p:nvPr>
            <p:ph idx="1"/>
          </p:nvPr>
        </p:nvSpPr>
        <p:spPr/>
        <p:txBody>
          <a:bodyPr/>
          <a:lstStyle/>
          <a:p>
            <a:r>
              <a:rPr lang="en-GB"/>
              <a:t>Commutative, Associative and Distributive Laws</a:t>
            </a:r>
          </a:p>
          <a:p>
            <a:r>
              <a:rPr lang="en-GB"/>
              <a:t>Rules</a:t>
            </a:r>
          </a:p>
          <a:p>
            <a:r>
              <a:rPr lang="en-GB"/>
              <a:t>Demorgan’s Theorems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GB" sz="4100"/>
              <a:t>Simplifying Boolean Expression </a:t>
            </a:r>
          </a:p>
        </p:txBody>
      </p:sp>
      <p:sp>
        <p:nvSpPr>
          <p:cNvPr id="467971" name="Rectangle 3"/>
          <p:cNvSpPr>
            <a:spLocks noGrp="1" noChangeArrowheads="1"/>
          </p:cNvSpPr>
          <p:nvPr>
            <p:ph type="body" sz="half" idx="1"/>
          </p:nvPr>
        </p:nvSpPr>
        <p:spPr>
          <a:xfrm>
            <a:off x="457200" y="1600200"/>
            <a:ext cx="8305800" cy="4530725"/>
          </a:xfrm>
        </p:spPr>
        <p:txBody>
          <a:bodyPr/>
          <a:lstStyle/>
          <a:p>
            <a:r>
              <a:rPr lang="en-GB" sz="2800" dirty="0"/>
              <a:t>Simplifying by applying </a:t>
            </a:r>
            <a:r>
              <a:rPr lang="en-GB" sz="2800" dirty="0" err="1"/>
              <a:t>Demorgan’s</a:t>
            </a:r>
            <a:r>
              <a:rPr lang="en-GB" sz="2800" dirty="0"/>
              <a:t> theorem</a:t>
            </a:r>
          </a:p>
          <a:p>
            <a:pPr>
              <a:buFont typeface="Wingdings" pitchFamily="2" charset="2"/>
              <a:buNone/>
            </a:pPr>
            <a:r>
              <a:rPr lang="en-GB" sz="2800" dirty="0"/>
              <a:t>                             </a:t>
            </a:r>
          </a:p>
          <a:p>
            <a:pPr>
              <a:buFont typeface="Wingdings" pitchFamily="2" charset="2"/>
              <a:buNone/>
            </a:pPr>
            <a:r>
              <a:rPr lang="en-GB" sz="2800" dirty="0"/>
              <a:t>                            =</a:t>
            </a:r>
          </a:p>
          <a:p>
            <a:pPr>
              <a:buFont typeface="Wingdings" pitchFamily="2" charset="2"/>
              <a:buNone/>
            </a:pPr>
            <a:endParaRPr lang="en-GB" sz="2800" dirty="0"/>
          </a:p>
          <a:p>
            <a:pPr>
              <a:buFont typeface="Wingdings" pitchFamily="2" charset="2"/>
              <a:buNone/>
            </a:pPr>
            <a:endParaRPr lang="en-GB" sz="2800" dirty="0"/>
          </a:p>
          <a:p>
            <a:endParaRPr lang="en-GB" sz="2800" dirty="0"/>
          </a:p>
          <a:p>
            <a:pPr>
              <a:buFont typeface="Wingdings" pitchFamily="2" charset="2"/>
              <a:buNone/>
            </a:pPr>
            <a:endParaRPr lang="en-GB" sz="2800" dirty="0"/>
          </a:p>
        </p:txBody>
      </p:sp>
      <p:sp>
        <p:nvSpPr>
          <p:cNvPr id="467972"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67973" name="Rectangle 5"/>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67974" name="Rectangle 6"/>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67975" name="Rectangle 7"/>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67976" name="Rectangle 8"/>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467977"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68093" name="Rectangle 125"/>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8092" name="Object 124"/>
          <p:cNvGraphicFramePr>
            <a:graphicFrameLocks noChangeAspect="1"/>
          </p:cNvGraphicFramePr>
          <p:nvPr/>
        </p:nvGraphicFramePr>
        <p:xfrm>
          <a:off x="609600" y="2514600"/>
          <a:ext cx="2286000" cy="666750"/>
        </p:xfrm>
        <a:graphic>
          <a:graphicData uri="http://schemas.openxmlformats.org/presentationml/2006/ole">
            <mc:AlternateContent xmlns:mc="http://schemas.openxmlformats.org/markup-compatibility/2006">
              <mc:Choice xmlns:v="urn:schemas-microsoft-com:vml" Requires="v">
                <p:oleObj spid="_x0000_s468127" name="Equation" r:id="rId4" imgW="914003" imgH="266584" progId="Equation.3">
                  <p:embed/>
                </p:oleObj>
              </mc:Choice>
              <mc:Fallback>
                <p:oleObj name="Equation" r:id="rId4" imgW="914003" imgH="266584" progId="Equation.3">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14600"/>
                        <a:ext cx="22860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8095" name="Rectangle 127"/>
          <p:cNvSpPr>
            <a:spLocks noChangeArrowheads="1"/>
          </p:cNvSpPr>
          <p:nvPr/>
        </p:nvSpPr>
        <p:spPr bwMode="auto">
          <a:xfrm>
            <a:off x="0" y="32813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8094" name="Object 126"/>
          <p:cNvGraphicFramePr>
            <a:graphicFrameLocks noChangeAspect="1"/>
          </p:cNvGraphicFramePr>
          <p:nvPr/>
        </p:nvGraphicFramePr>
        <p:xfrm>
          <a:off x="3733800" y="2514600"/>
          <a:ext cx="2522538" cy="730250"/>
        </p:xfrm>
        <a:graphic>
          <a:graphicData uri="http://schemas.openxmlformats.org/presentationml/2006/ole">
            <mc:AlternateContent xmlns:mc="http://schemas.openxmlformats.org/markup-compatibility/2006">
              <mc:Choice xmlns:v="urn:schemas-microsoft-com:vml" Requires="v">
                <p:oleObj spid="_x0000_s468128" name="Equation" r:id="rId6" imgW="1016000" imgH="292100" progId="Equation.3">
                  <p:embed/>
                </p:oleObj>
              </mc:Choice>
              <mc:Fallback>
                <p:oleObj name="Equation" r:id="rId6" imgW="1016000" imgH="292100" progId="Equation.3">
                  <p:embed/>
                  <p:pic>
                    <p:nvPicPr>
                      <p:cNvPr id="0" name="Picture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514600"/>
                        <a:ext cx="252253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8097" name="Rectangle 129"/>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8096" name="Object 128"/>
          <p:cNvGraphicFramePr>
            <a:graphicFrameLocks noChangeAspect="1"/>
          </p:cNvGraphicFramePr>
          <p:nvPr/>
        </p:nvGraphicFramePr>
        <p:xfrm>
          <a:off x="914400" y="3276600"/>
          <a:ext cx="2833688" cy="666750"/>
        </p:xfrm>
        <a:graphic>
          <a:graphicData uri="http://schemas.openxmlformats.org/presentationml/2006/ole">
            <mc:AlternateContent xmlns:mc="http://schemas.openxmlformats.org/markup-compatibility/2006">
              <mc:Choice xmlns:v="urn:schemas-microsoft-com:vml" Requires="v">
                <p:oleObj spid="_x0000_s468129" name="Equation" r:id="rId8" imgW="1129810" imgH="266584" progId="Equation.3">
                  <p:embed/>
                </p:oleObj>
              </mc:Choice>
              <mc:Fallback>
                <p:oleObj name="Equation" r:id="rId8" imgW="1129810" imgH="266584" progId="Equation.3">
                  <p:embed/>
                  <p:pic>
                    <p:nvPicPr>
                      <p:cNvPr id="0" name="Picture 1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3276600"/>
                        <a:ext cx="2833688"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8099" name="Rectangle 131"/>
          <p:cNvSpPr>
            <a:spLocks noChangeArrowheads="1"/>
          </p:cNvSpPr>
          <p:nvPr/>
        </p:nvSpPr>
        <p:spPr bwMode="auto">
          <a:xfrm>
            <a:off x="0" y="32766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8098" name="Object 130"/>
          <p:cNvGraphicFramePr>
            <a:graphicFrameLocks noChangeAspect="1"/>
          </p:cNvGraphicFramePr>
          <p:nvPr/>
        </p:nvGraphicFramePr>
        <p:xfrm>
          <a:off x="914400" y="3962400"/>
          <a:ext cx="2870200" cy="603250"/>
        </p:xfrm>
        <a:graphic>
          <a:graphicData uri="http://schemas.openxmlformats.org/presentationml/2006/ole">
            <mc:AlternateContent xmlns:mc="http://schemas.openxmlformats.org/markup-compatibility/2006">
              <mc:Choice xmlns:v="urn:schemas-microsoft-com:vml" Requires="v">
                <p:oleObj spid="_x0000_s468130" name="Equation" r:id="rId10" imgW="1129810" imgH="241195" progId="Equation.3">
                  <p:embed/>
                </p:oleObj>
              </mc:Choice>
              <mc:Fallback>
                <p:oleObj name="Equation" r:id="rId10" imgW="1129810" imgH="241195" progId="Equation.3">
                  <p:embed/>
                  <p:pic>
                    <p:nvPicPr>
                      <p:cNvPr id="0" name="Picture 1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3962400"/>
                        <a:ext cx="28702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8101" name="Rectangle 133"/>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8100" name="Object 132"/>
          <p:cNvGraphicFramePr>
            <a:graphicFrameLocks noChangeAspect="1"/>
          </p:cNvGraphicFramePr>
          <p:nvPr/>
        </p:nvGraphicFramePr>
        <p:xfrm>
          <a:off x="914400" y="4572000"/>
          <a:ext cx="3884613" cy="603250"/>
        </p:xfrm>
        <a:graphic>
          <a:graphicData uri="http://schemas.openxmlformats.org/presentationml/2006/ole">
            <mc:AlternateContent xmlns:mc="http://schemas.openxmlformats.org/markup-compatibility/2006">
              <mc:Choice xmlns:v="urn:schemas-microsoft-com:vml" Requires="v">
                <p:oleObj spid="_x0000_s468131" name="Equation" r:id="rId12" imgW="1536700" imgH="241300" progId="Equation.3">
                  <p:embed/>
                </p:oleObj>
              </mc:Choice>
              <mc:Fallback>
                <p:oleObj name="Equation" r:id="rId12" imgW="1536700" imgH="241300" progId="Equation.3">
                  <p:embed/>
                  <p:pic>
                    <p:nvPicPr>
                      <p:cNvPr id="0" name="Picture 1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4572000"/>
                        <a:ext cx="38846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8103" name="Rectangle 13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68102" name="Object 134"/>
          <p:cNvGraphicFramePr>
            <a:graphicFrameLocks noChangeAspect="1"/>
          </p:cNvGraphicFramePr>
          <p:nvPr/>
        </p:nvGraphicFramePr>
        <p:xfrm>
          <a:off x="990600" y="5181600"/>
          <a:ext cx="1316038" cy="539750"/>
        </p:xfrm>
        <a:graphic>
          <a:graphicData uri="http://schemas.openxmlformats.org/presentationml/2006/ole">
            <mc:AlternateContent xmlns:mc="http://schemas.openxmlformats.org/markup-compatibility/2006">
              <mc:Choice xmlns:v="urn:schemas-microsoft-com:vml" Requires="v">
                <p:oleObj spid="_x0000_s468132" name="Equation" r:id="rId14" imgW="532937" imgH="215713" progId="Equation.3">
                  <p:embed/>
                </p:oleObj>
              </mc:Choice>
              <mc:Fallback>
                <p:oleObj name="Equation" r:id="rId14" imgW="532937" imgH="215713" progId="Equation.3">
                  <p:embed/>
                  <p:pic>
                    <p:nvPicPr>
                      <p:cNvPr id="0" name="Picture 1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0600" y="5181600"/>
                        <a:ext cx="131603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GB" sz="4100"/>
              <a:t>Truth Table of Simplified expression</a:t>
            </a:r>
          </a:p>
        </p:txBody>
      </p:sp>
      <p:graphicFrame>
        <p:nvGraphicFramePr>
          <p:cNvPr id="470599" name="Group 583"/>
          <p:cNvGraphicFramePr>
            <a:graphicFrameLocks noGrp="1"/>
          </p:cNvGraphicFramePr>
          <p:nvPr>
            <p:ph type="tbl" idx="1"/>
          </p:nvPr>
        </p:nvGraphicFramePr>
        <p:xfrm>
          <a:off x="457200" y="1600200"/>
          <a:ext cx="8229600" cy="4937760"/>
        </p:xfrm>
        <a:graphic>
          <a:graphicData uri="http://schemas.openxmlformats.org/drawingml/2006/table">
            <a:tbl>
              <a:tblPr/>
              <a:tblGrid>
                <a:gridCol w="1646238"/>
                <a:gridCol w="1646237"/>
                <a:gridCol w="1644650"/>
                <a:gridCol w="1646238"/>
                <a:gridCol w="1646237"/>
              </a:tblGrid>
              <a:tr h="252413">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Input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D</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F</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GB"/>
              <a:t>Simplified Logic Circuit</a:t>
            </a:r>
          </a:p>
        </p:txBody>
      </p:sp>
      <p:sp>
        <p:nvSpPr>
          <p:cNvPr id="474117" name="Rectangle 5"/>
          <p:cNvSpPr>
            <a:spLocks noChangeArrowheads="1"/>
          </p:cNvSpPr>
          <p:nvPr/>
        </p:nvSpPr>
        <p:spPr bwMode="auto">
          <a:xfrm>
            <a:off x="0" y="2938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4116" name="Object 4"/>
          <p:cNvGraphicFramePr>
            <a:graphicFrameLocks noChangeAspect="1"/>
          </p:cNvGraphicFramePr>
          <p:nvPr/>
        </p:nvGraphicFramePr>
        <p:xfrm>
          <a:off x="533400" y="2514600"/>
          <a:ext cx="8153400" cy="3398838"/>
        </p:xfrm>
        <a:graphic>
          <a:graphicData uri="http://schemas.openxmlformats.org/presentationml/2006/ole">
            <mc:AlternateContent xmlns:mc="http://schemas.openxmlformats.org/markup-compatibility/2006">
              <mc:Choice xmlns:v="urn:schemas-microsoft-com:vml" Requires="v">
                <p:oleObj spid="_x0000_s474121" name="Visio" r:id="rId3" imgW="2325014" imgH="958596" progId="">
                  <p:embed/>
                </p:oleObj>
              </mc:Choice>
              <mc:Fallback>
                <p:oleObj name="Visio" r:id="rId3" imgW="2325014" imgH="958596"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8153400" cy="339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GB" dirty="0"/>
              <a:t>Simplified Logic Circuit</a:t>
            </a:r>
          </a:p>
        </p:txBody>
      </p:sp>
      <p:sp>
        <p:nvSpPr>
          <p:cNvPr id="473091" name="Rectangle 3"/>
          <p:cNvSpPr>
            <a:spLocks noGrp="1" noChangeArrowheads="1"/>
          </p:cNvSpPr>
          <p:nvPr>
            <p:ph idx="1"/>
          </p:nvPr>
        </p:nvSpPr>
        <p:spPr/>
        <p:txBody>
          <a:bodyPr/>
          <a:lstStyle/>
          <a:p>
            <a:r>
              <a:rPr lang="en-GB" dirty="0"/>
              <a:t>Simplified expression              is in SOP form</a:t>
            </a:r>
          </a:p>
          <a:p>
            <a:r>
              <a:rPr lang="en-GB" dirty="0"/>
              <a:t>Simplified circuit </a:t>
            </a:r>
          </a:p>
          <a:p>
            <a:endParaRPr lang="en-GB" dirty="0"/>
          </a:p>
        </p:txBody>
      </p:sp>
      <p:sp>
        <p:nvSpPr>
          <p:cNvPr id="473093" name="Rectangle 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3092" name="Object 4"/>
          <p:cNvGraphicFramePr>
            <a:graphicFrameLocks noChangeAspect="1"/>
          </p:cNvGraphicFramePr>
          <p:nvPr/>
        </p:nvGraphicFramePr>
        <p:xfrm>
          <a:off x="3962400" y="1981200"/>
          <a:ext cx="935038" cy="383490"/>
        </p:xfrm>
        <a:graphic>
          <a:graphicData uri="http://schemas.openxmlformats.org/presentationml/2006/ole">
            <mc:AlternateContent xmlns:mc="http://schemas.openxmlformats.org/markup-compatibility/2006">
              <mc:Choice xmlns:v="urn:schemas-microsoft-com:vml" Requires="v">
                <p:oleObj spid="_x0000_s473097" name="Equation" r:id="rId3" imgW="532937" imgH="215713" progId="Equation.3">
                  <p:embed/>
                </p:oleObj>
              </mc:Choice>
              <mc:Fallback>
                <p:oleObj name="Equation" r:id="rId3" imgW="532937" imgH="215713"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981200"/>
                        <a:ext cx="935038" cy="383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GB"/>
              <a:t>Second Example</a:t>
            </a:r>
          </a:p>
        </p:txBody>
      </p:sp>
      <p:sp>
        <p:nvSpPr>
          <p:cNvPr id="475139" name="Rectangle 3"/>
          <p:cNvSpPr>
            <a:spLocks noGrp="1" noChangeArrowheads="1"/>
          </p:cNvSpPr>
          <p:nvPr>
            <p:ph idx="1"/>
          </p:nvPr>
        </p:nvSpPr>
        <p:spPr/>
        <p:txBody>
          <a:bodyPr/>
          <a:lstStyle/>
          <a:p>
            <a:r>
              <a:rPr lang="en-GB"/>
              <a:t>Evaluating Boolean Expression</a:t>
            </a:r>
          </a:p>
          <a:p>
            <a:r>
              <a:rPr lang="en-GB"/>
              <a:t>Representing results in a Truth Table</a:t>
            </a:r>
          </a:p>
          <a:p>
            <a:r>
              <a:rPr lang="en-GB"/>
              <a:t>Simplification of Boolean Expression results in POS form and requires 3 variables instead of the original 4</a:t>
            </a:r>
          </a:p>
          <a:p>
            <a:r>
              <a:rPr lang="en-GB"/>
              <a:t>Representing results in a Truth Table</a:t>
            </a:r>
          </a:p>
          <a:p>
            <a:r>
              <a:rPr lang="en-GB"/>
              <a:t>Verifying two expressions through truth tables</a:t>
            </a:r>
          </a:p>
        </p:txBody>
      </p:sp>
      <p:sp>
        <p:nvSpPr>
          <p:cNvPr id="475140" name="Rectangle 4"/>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6164" name="Rectangle 4"/>
          <p:cNvSpPr>
            <a:spLocks noGrp="1" noChangeArrowheads="1"/>
          </p:cNvSpPr>
          <p:nvPr>
            <p:ph type="title"/>
          </p:nvPr>
        </p:nvSpPr>
        <p:spPr>
          <a:noFill/>
          <a:ln/>
        </p:spPr>
        <p:txBody>
          <a:bodyPr>
            <a:normAutofit fontScale="90000"/>
          </a:bodyPr>
          <a:lstStyle/>
          <a:p>
            <a:r>
              <a:rPr lang="en-GB"/>
              <a:t>Analysis of Logic Circuits Example 2</a:t>
            </a:r>
          </a:p>
        </p:txBody>
      </p:sp>
      <p:sp>
        <p:nvSpPr>
          <p:cNvPr id="476166" name="Rectangle 6"/>
          <p:cNvSpPr>
            <a:spLocks noChangeArrowheads="1"/>
          </p:cNvSpPr>
          <p:nvPr/>
        </p:nvSpPr>
        <p:spPr bwMode="auto">
          <a:xfrm>
            <a:off x="0" y="26431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6165" name="Object 5"/>
          <p:cNvGraphicFramePr>
            <a:graphicFrameLocks noChangeAspect="1"/>
          </p:cNvGraphicFramePr>
          <p:nvPr/>
        </p:nvGraphicFramePr>
        <p:xfrm>
          <a:off x="228600" y="2667000"/>
          <a:ext cx="8610600" cy="3089275"/>
        </p:xfrm>
        <a:graphic>
          <a:graphicData uri="http://schemas.openxmlformats.org/presentationml/2006/ole">
            <mc:AlternateContent xmlns:mc="http://schemas.openxmlformats.org/markup-compatibility/2006">
              <mc:Choice xmlns:v="urn:schemas-microsoft-com:vml" Requires="v">
                <p:oleObj spid="_x0000_s476170" name="Visio" r:id="rId4" imgW="4358945" imgH="1409090" progId="">
                  <p:embed/>
                </p:oleObj>
              </mc:Choice>
              <mc:Fallback>
                <p:oleObj name="Visio" r:id="rId4" imgW="4358945" imgH="140909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667000"/>
                        <a:ext cx="8610600" cy="308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533400" y="381000"/>
            <a:ext cx="8229600" cy="1143000"/>
          </a:xfrm>
        </p:spPr>
        <p:txBody>
          <a:bodyPr/>
          <a:lstStyle/>
          <a:p>
            <a:r>
              <a:rPr lang="en-GB" sz="4100" dirty="0"/>
              <a:t>Evaluating Boolean Expression</a:t>
            </a:r>
          </a:p>
        </p:txBody>
      </p:sp>
      <p:sp>
        <p:nvSpPr>
          <p:cNvPr id="478211" name="Rectangle 3"/>
          <p:cNvSpPr>
            <a:spLocks noGrp="1" noChangeArrowheads="1"/>
          </p:cNvSpPr>
          <p:nvPr>
            <p:ph idx="1"/>
          </p:nvPr>
        </p:nvSpPr>
        <p:spPr>
          <a:xfrm>
            <a:off x="533400" y="1935480"/>
            <a:ext cx="8229600" cy="4389120"/>
          </a:xfrm>
        </p:spPr>
        <p:txBody>
          <a:bodyPr>
            <a:noAutofit/>
          </a:bodyPr>
          <a:lstStyle/>
          <a:p>
            <a:pPr>
              <a:lnSpc>
                <a:spcPct val="90000"/>
              </a:lnSpc>
            </a:pPr>
            <a:r>
              <a:rPr lang="en-GB" sz="2800" dirty="0"/>
              <a:t>The expression</a:t>
            </a:r>
          </a:p>
          <a:p>
            <a:pPr>
              <a:lnSpc>
                <a:spcPct val="90000"/>
              </a:lnSpc>
            </a:pPr>
            <a:r>
              <a:rPr lang="en-GB" sz="2800" dirty="0"/>
              <a:t>Assume                and</a:t>
            </a:r>
          </a:p>
          <a:p>
            <a:pPr>
              <a:lnSpc>
                <a:spcPct val="90000"/>
              </a:lnSpc>
            </a:pPr>
            <a:r>
              <a:rPr lang="en-GB" sz="2800" dirty="0"/>
              <a:t>Expression  </a:t>
            </a:r>
          </a:p>
          <a:p>
            <a:pPr>
              <a:lnSpc>
                <a:spcPct val="90000"/>
              </a:lnSpc>
            </a:pPr>
            <a:r>
              <a:rPr lang="en-GB" sz="2800" dirty="0"/>
              <a:t>Conditions for output = 1 	X=0 OR Y=0</a:t>
            </a:r>
          </a:p>
          <a:p>
            <a:pPr>
              <a:lnSpc>
                <a:spcPct val="90000"/>
              </a:lnSpc>
            </a:pPr>
            <a:r>
              <a:rPr lang="en-GB" sz="2800" dirty="0"/>
              <a:t>Since              	</a:t>
            </a:r>
          </a:p>
          <a:p>
            <a:pPr>
              <a:lnSpc>
                <a:spcPct val="90000"/>
              </a:lnSpc>
              <a:buFont typeface="Wingdings" pitchFamily="2" charset="2"/>
              <a:buNone/>
            </a:pPr>
            <a:r>
              <a:rPr lang="en-GB" sz="2800" dirty="0"/>
              <a:t>	X=0 when A=1,B=0 or C=1</a:t>
            </a:r>
          </a:p>
          <a:p>
            <a:pPr>
              <a:lnSpc>
                <a:spcPct val="90000"/>
              </a:lnSpc>
            </a:pPr>
            <a:r>
              <a:rPr lang="en-GB" sz="2800" dirty="0"/>
              <a:t>Since</a:t>
            </a:r>
          </a:p>
          <a:p>
            <a:pPr>
              <a:lnSpc>
                <a:spcPct val="90000"/>
              </a:lnSpc>
              <a:buFont typeface="Wingdings" pitchFamily="2" charset="2"/>
              <a:buNone/>
            </a:pPr>
            <a:r>
              <a:rPr lang="en-GB" sz="2800" dirty="0"/>
              <a:t>	Y=0 	when C=1 and D=0</a:t>
            </a:r>
          </a:p>
        </p:txBody>
      </p:sp>
      <p:sp>
        <p:nvSpPr>
          <p:cNvPr id="478212" name="Rectangle 4"/>
          <p:cNvSpPr>
            <a:spLocks noChangeArrowheads="1"/>
          </p:cNvSpPr>
          <p:nvPr/>
        </p:nvSpPr>
        <p:spPr bwMode="auto">
          <a:xfrm>
            <a:off x="76200" y="0"/>
            <a:ext cx="9144000" cy="0"/>
          </a:xfrm>
          <a:prstGeom prst="rect">
            <a:avLst/>
          </a:prstGeom>
          <a:noFill/>
          <a:ln w="0" algn="ctr">
            <a:noFill/>
            <a:miter lim="800000"/>
            <a:headEnd/>
            <a:tailEnd/>
          </a:ln>
          <a:effectLst/>
        </p:spPr>
        <p:txBody>
          <a:bodyPr wrap="none" anchor="ctr">
            <a:spAutoFit/>
          </a:bodyPr>
          <a:lstStyle/>
          <a:p>
            <a:endParaRPr lang="en-US"/>
          </a:p>
        </p:txBody>
      </p:sp>
      <p:sp>
        <p:nvSpPr>
          <p:cNvPr id="478214" name="Rectangle 6"/>
          <p:cNvSpPr>
            <a:spLocks noChangeArrowheads="1"/>
          </p:cNvSpPr>
          <p:nvPr/>
        </p:nvSpPr>
        <p:spPr bwMode="auto">
          <a:xfrm>
            <a:off x="76200" y="0"/>
            <a:ext cx="9144000" cy="0"/>
          </a:xfrm>
          <a:prstGeom prst="rect">
            <a:avLst/>
          </a:prstGeom>
          <a:noFill/>
          <a:ln w="0" algn="ctr">
            <a:noFill/>
            <a:miter lim="800000"/>
            <a:headEnd/>
            <a:tailEnd/>
          </a:ln>
          <a:effectLst/>
        </p:spPr>
        <p:txBody>
          <a:bodyPr wrap="none" anchor="ctr">
            <a:spAutoFit/>
          </a:bodyPr>
          <a:lstStyle/>
          <a:p>
            <a:endParaRPr lang="en-US"/>
          </a:p>
        </p:txBody>
      </p:sp>
      <p:sp>
        <p:nvSpPr>
          <p:cNvPr id="478216" name="Rectangle 8"/>
          <p:cNvSpPr>
            <a:spLocks noChangeArrowheads="1"/>
          </p:cNvSpPr>
          <p:nvPr/>
        </p:nvSpPr>
        <p:spPr bwMode="auto">
          <a:xfrm>
            <a:off x="7620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78218" name="Rectangle 10"/>
          <p:cNvSpPr>
            <a:spLocks noChangeArrowheads="1"/>
          </p:cNvSpPr>
          <p:nvPr/>
        </p:nvSpPr>
        <p:spPr bwMode="auto">
          <a:xfrm>
            <a:off x="76200" y="0"/>
            <a:ext cx="9144000" cy="0"/>
          </a:xfrm>
          <a:prstGeom prst="rect">
            <a:avLst/>
          </a:prstGeom>
          <a:noFill/>
          <a:ln w="0" algn="ctr">
            <a:noFill/>
            <a:miter lim="800000"/>
            <a:headEnd/>
            <a:tailEnd/>
          </a:ln>
          <a:effectLst/>
        </p:spPr>
        <p:txBody>
          <a:bodyPr wrap="none" anchor="ctr">
            <a:spAutoFit/>
          </a:bodyPr>
          <a:lstStyle/>
          <a:p>
            <a:endParaRPr lang="en-US"/>
          </a:p>
        </p:txBody>
      </p:sp>
      <p:sp>
        <p:nvSpPr>
          <p:cNvPr id="478220" name="Rectangle 12"/>
          <p:cNvSpPr>
            <a:spLocks noChangeArrowheads="1"/>
          </p:cNvSpPr>
          <p:nvPr/>
        </p:nvSpPr>
        <p:spPr bwMode="auto">
          <a:xfrm>
            <a:off x="7620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478222" name="Rectangle 14"/>
          <p:cNvSpPr>
            <a:spLocks noChangeArrowheads="1"/>
          </p:cNvSpPr>
          <p:nvPr/>
        </p:nvSpPr>
        <p:spPr bwMode="auto">
          <a:xfrm>
            <a:off x="7620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78225" name="Rectangle 17"/>
          <p:cNvSpPr>
            <a:spLocks noChangeArrowheads="1"/>
          </p:cNvSpPr>
          <p:nvPr/>
        </p:nvSpPr>
        <p:spPr bwMode="auto">
          <a:xfrm>
            <a:off x="76200" y="32956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8224" name="Object 16"/>
          <p:cNvGraphicFramePr>
            <a:graphicFrameLocks noChangeAspect="1"/>
          </p:cNvGraphicFramePr>
          <p:nvPr/>
        </p:nvGraphicFramePr>
        <p:xfrm>
          <a:off x="3429000" y="1914948"/>
          <a:ext cx="1676399" cy="447252"/>
        </p:xfrm>
        <a:graphic>
          <a:graphicData uri="http://schemas.openxmlformats.org/presentationml/2006/ole">
            <mc:AlternateContent xmlns:mc="http://schemas.openxmlformats.org/markup-compatibility/2006">
              <mc:Choice xmlns:v="urn:schemas-microsoft-com:vml" Requires="v">
                <p:oleObj spid="_x0000_s478259" name="Equation" r:id="rId4" imgW="1002865" imgH="266584" progId="Equation.3">
                  <p:embed/>
                </p:oleObj>
              </mc:Choice>
              <mc:Fallback>
                <p:oleObj name="Equation" r:id="rId4" imgW="1002865" imgH="266584"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914948"/>
                        <a:ext cx="1676399" cy="447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27" name="Rectangle 19"/>
          <p:cNvSpPr>
            <a:spLocks noChangeArrowheads="1"/>
          </p:cNvSpPr>
          <p:nvPr/>
        </p:nvSpPr>
        <p:spPr bwMode="auto">
          <a:xfrm>
            <a:off x="7620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8226" name="Object 18"/>
          <p:cNvGraphicFramePr>
            <a:graphicFrameLocks noChangeAspect="1"/>
          </p:cNvGraphicFramePr>
          <p:nvPr/>
        </p:nvGraphicFramePr>
        <p:xfrm>
          <a:off x="2286000" y="2459261"/>
          <a:ext cx="1113350" cy="360139"/>
        </p:xfrm>
        <a:graphic>
          <a:graphicData uri="http://schemas.openxmlformats.org/presentationml/2006/ole">
            <mc:AlternateContent xmlns:mc="http://schemas.openxmlformats.org/markup-compatibility/2006">
              <mc:Choice xmlns:v="urn:schemas-microsoft-com:vml" Requires="v">
                <p:oleObj spid="_x0000_s478260" name="Equation" r:id="rId6" imgW="672808" imgH="215806" progId="Equation.3">
                  <p:embed/>
                </p:oleObj>
              </mc:Choice>
              <mc:Fallback>
                <p:oleObj name="Equation" r:id="rId6" imgW="672808" imgH="215806"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459261"/>
                        <a:ext cx="1113350" cy="360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29" name="Rectangle 21"/>
          <p:cNvSpPr>
            <a:spLocks noChangeArrowheads="1"/>
          </p:cNvSpPr>
          <p:nvPr/>
        </p:nvSpPr>
        <p:spPr bwMode="auto">
          <a:xfrm>
            <a:off x="7620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8228" name="Object 20"/>
          <p:cNvGraphicFramePr>
            <a:graphicFrameLocks noChangeAspect="1"/>
          </p:cNvGraphicFramePr>
          <p:nvPr/>
        </p:nvGraphicFramePr>
        <p:xfrm>
          <a:off x="4343400" y="2459261"/>
          <a:ext cx="1113350" cy="360139"/>
        </p:xfrm>
        <a:graphic>
          <a:graphicData uri="http://schemas.openxmlformats.org/presentationml/2006/ole">
            <mc:AlternateContent xmlns:mc="http://schemas.openxmlformats.org/markup-compatibility/2006">
              <mc:Choice xmlns:v="urn:schemas-microsoft-com:vml" Requires="v">
                <p:oleObj spid="_x0000_s478261" name="Equation" r:id="rId8" imgW="672808" imgH="215806" progId="Equation.3">
                  <p:embed/>
                </p:oleObj>
              </mc:Choice>
              <mc:Fallback>
                <p:oleObj name="Equation" r:id="rId8" imgW="672808" imgH="215806"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2459261"/>
                        <a:ext cx="1113350" cy="360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31" name="Rectangle 23"/>
          <p:cNvSpPr>
            <a:spLocks noChangeArrowheads="1"/>
          </p:cNvSpPr>
          <p:nvPr/>
        </p:nvSpPr>
        <p:spPr bwMode="auto">
          <a:xfrm>
            <a:off x="7620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8230" name="Object 22"/>
          <p:cNvGraphicFramePr>
            <a:graphicFrameLocks noChangeAspect="1"/>
          </p:cNvGraphicFramePr>
          <p:nvPr/>
        </p:nvGraphicFramePr>
        <p:xfrm>
          <a:off x="2743200" y="2913274"/>
          <a:ext cx="489747" cy="363326"/>
        </p:xfrm>
        <a:graphic>
          <a:graphicData uri="http://schemas.openxmlformats.org/presentationml/2006/ole">
            <mc:AlternateContent xmlns:mc="http://schemas.openxmlformats.org/markup-compatibility/2006">
              <mc:Choice xmlns:v="urn:schemas-microsoft-com:vml" Requires="v">
                <p:oleObj spid="_x0000_s478262" name="Equation" r:id="rId10" imgW="291847" imgH="215713" progId="Equation.3">
                  <p:embed/>
                </p:oleObj>
              </mc:Choice>
              <mc:Fallback>
                <p:oleObj name="Equation" r:id="rId10" imgW="291847" imgH="215713" progId="Equation.3">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2913274"/>
                        <a:ext cx="489747" cy="363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33" name="Rectangle 25"/>
          <p:cNvSpPr>
            <a:spLocks noChangeArrowheads="1"/>
          </p:cNvSpPr>
          <p:nvPr/>
        </p:nvSpPr>
        <p:spPr bwMode="auto">
          <a:xfrm>
            <a:off x="7620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8232" name="Object 24"/>
          <p:cNvGraphicFramePr>
            <a:graphicFrameLocks noChangeAspect="1"/>
          </p:cNvGraphicFramePr>
          <p:nvPr/>
        </p:nvGraphicFramePr>
        <p:xfrm>
          <a:off x="1981200" y="3810000"/>
          <a:ext cx="1113350" cy="360139"/>
        </p:xfrm>
        <a:graphic>
          <a:graphicData uri="http://schemas.openxmlformats.org/presentationml/2006/ole">
            <mc:AlternateContent xmlns:mc="http://schemas.openxmlformats.org/markup-compatibility/2006">
              <mc:Choice xmlns:v="urn:schemas-microsoft-com:vml" Requires="v">
                <p:oleObj spid="_x0000_s478263" name="Equation" r:id="rId12" imgW="672808" imgH="215806" progId="Equation.3">
                  <p:embed/>
                </p:oleObj>
              </mc:Choice>
              <mc:Fallback>
                <p:oleObj name="Equation" r:id="rId12" imgW="672808" imgH="215806" progId="Equation.3">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810000"/>
                        <a:ext cx="1113350" cy="360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35" name="Rectangle 27"/>
          <p:cNvSpPr>
            <a:spLocks noChangeArrowheads="1"/>
          </p:cNvSpPr>
          <p:nvPr/>
        </p:nvSpPr>
        <p:spPr bwMode="auto">
          <a:xfrm>
            <a:off x="7620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78234" name="Object 26"/>
          <p:cNvGraphicFramePr>
            <a:graphicFrameLocks noChangeAspect="1"/>
          </p:cNvGraphicFramePr>
          <p:nvPr/>
        </p:nvGraphicFramePr>
        <p:xfrm>
          <a:off x="1981200" y="4800600"/>
          <a:ext cx="1113350" cy="360139"/>
        </p:xfrm>
        <a:graphic>
          <a:graphicData uri="http://schemas.openxmlformats.org/presentationml/2006/ole">
            <mc:AlternateContent xmlns:mc="http://schemas.openxmlformats.org/markup-compatibility/2006">
              <mc:Choice xmlns:v="urn:schemas-microsoft-com:vml" Requires="v">
                <p:oleObj spid="_x0000_s478264" name="Equation" r:id="rId13" imgW="672808" imgH="215806" progId="Equation.3">
                  <p:embed/>
                </p:oleObj>
              </mc:Choice>
              <mc:Fallback>
                <p:oleObj name="Equation" r:id="rId13" imgW="672808" imgH="215806" progId="Equation.3">
                  <p:embed/>
                  <p:pic>
                    <p:nvPicPr>
                      <p:cNvPr id="0"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4800600"/>
                        <a:ext cx="1113350" cy="360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normAutofit fontScale="90000"/>
          </a:bodyPr>
          <a:lstStyle/>
          <a:p>
            <a:r>
              <a:rPr lang="en-GB" sz="4100"/>
              <a:t>Evaluating Boolean Expression &amp; Truth Table</a:t>
            </a:r>
          </a:p>
        </p:txBody>
      </p:sp>
      <p:sp>
        <p:nvSpPr>
          <p:cNvPr id="480259" name="Rectangle 3"/>
          <p:cNvSpPr>
            <a:spLocks noGrp="1" noChangeArrowheads="1"/>
          </p:cNvSpPr>
          <p:nvPr>
            <p:ph type="body" sz="half" idx="1"/>
          </p:nvPr>
        </p:nvSpPr>
        <p:spPr/>
        <p:txBody>
          <a:bodyPr/>
          <a:lstStyle/>
          <a:p>
            <a:r>
              <a:rPr lang="en-GB" sz="2800"/>
              <a:t>Conditions for o/p =1</a:t>
            </a:r>
          </a:p>
          <a:p>
            <a:r>
              <a:rPr lang="en-GB" sz="2800"/>
              <a:t>(A=1,B=0 OR C=1) OR (C=1 AND D=0) </a:t>
            </a:r>
          </a:p>
        </p:txBody>
      </p:sp>
      <p:graphicFrame>
        <p:nvGraphicFramePr>
          <p:cNvPr id="480959" name="Group 703"/>
          <p:cNvGraphicFramePr>
            <a:graphicFrameLocks noGrp="1"/>
          </p:cNvGraphicFramePr>
          <p:nvPr>
            <p:ph sz="half" idx="2"/>
          </p:nvPr>
        </p:nvGraphicFramePr>
        <p:xfrm>
          <a:off x="4648200" y="1600200"/>
          <a:ext cx="4038600" cy="4937760"/>
        </p:xfrm>
        <a:graphic>
          <a:graphicData uri="http://schemas.openxmlformats.org/drawingml/2006/table">
            <a:tbl>
              <a:tblPr/>
              <a:tblGrid>
                <a:gridCol w="808038"/>
                <a:gridCol w="808037"/>
                <a:gridCol w="806450"/>
                <a:gridCol w="808038"/>
                <a:gridCol w="808037"/>
              </a:tblGrid>
              <a:tr h="252413">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Input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D</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F</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80260"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0261" name="Rectangle 5"/>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0262" name="Rectangle 6"/>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80263" name="Rectangle 7"/>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0264" name="Rectangle 8"/>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480265"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GB" sz="4100"/>
              <a:t>Rewriting the Truth Table</a:t>
            </a:r>
          </a:p>
        </p:txBody>
      </p:sp>
      <p:sp>
        <p:nvSpPr>
          <p:cNvPr id="482307" name="Rectangle 3"/>
          <p:cNvSpPr>
            <a:spLocks noGrp="1" noChangeArrowheads="1"/>
          </p:cNvSpPr>
          <p:nvPr>
            <p:ph type="body" sz="half" idx="1"/>
          </p:nvPr>
        </p:nvSpPr>
        <p:spPr/>
        <p:txBody>
          <a:bodyPr/>
          <a:lstStyle/>
          <a:p>
            <a:r>
              <a:rPr lang="en-GB" sz="2800"/>
              <a:t>Conditions for o/p =1</a:t>
            </a:r>
          </a:p>
          <a:p>
            <a:r>
              <a:rPr lang="en-GB" sz="2800"/>
              <a:t>(A=1,B=0 OR C=1) OR (C=1 AND D=0) </a:t>
            </a:r>
          </a:p>
        </p:txBody>
      </p:sp>
      <p:graphicFrame>
        <p:nvGraphicFramePr>
          <p:cNvPr id="482678" name="Group 374"/>
          <p:cNvGraphicFramePr>
            <a:graphicFrameLocks noGrp="1"/>
          </p:cNvGraphicFramePr>
          <p:nvPr>
            <p:ph sz="half" idx="2"/>
          </p:nvPr>
        </p:nvGraphicFramePr>
        <p:xfrm>
          <a:off x="4648200" y="1600200"/>
          <a:ext cx="4038600" cy="4530728"/>
        </p:xfrm>
        <a:graphic>
          <a:graphicData uri="http://schemas.openxmlformats.org/drawingml/2006/table">
            <a:tbl>
              <a:tblPr/>
              <a:tblGrid>
                <a:gridCol w="1009650"/>
                <a:gridCol w="1009650"/>
                <a:gridCol w="1009650"/>
                <a:gridCol w="1009650"/>
              </a:tblGrid>
              <a:tr h="452438">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Input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F</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82308"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2309" name="Rectangle 5"/>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2310" name="Rectangle 6"/>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82311" name="Rectangle 7"/>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2312" name="Rectangle 8"/>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482313"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GB" sz="4100"/>
              <a:t>Simplifying Boolean Expression </a:t>
            </a:r>
          </a:p>
        </p:txBody>
      </p:sp>
      <p:sp>
        <p:nvSpPr>
          <p:cNvPr id="484355" name="Rectangle 3"/>
          <p:cNvSpPr>
            <a:spLocks noGrp="1" noChangeArrowheads="1"/>
          </p:cNvSpPr>
          <p:nvPr>
            <p:ph type="body" sz="half" idx="1"/>
          </p:nvPr>
        </p:nvSpPr>
        <p:spPr>
          <a:xfrm>
            <a:off x="457200" y="1600200"/>
            <a:ext cx="8305800" cy="4530725"/>
          </a:xfrm>
        </p:spPr>
        <p:txBody>
          <a:bodyPr/>
          <a:lstStyle/>
          <a:p>
            <a:r>
              <a:rPr lang="en-GB" sz="2800"/>
              <a:t>Simplifying by applying Demorgan’s theorem</a:t>
            </a:r>
          </a:p>
          <a:p>
            <a:pPr>
              <a:buFont typeface="Wingdings" pitchFamily="2" charset="2"/>
              <a:buNone/>
            </a:pPr>
            <a:r>
              <a:rPr lang="en-GB" sz="2800"/>
              <a:t>                               </a:t>
            </a:r>
          </a:p>
          <a:p>
            <a:pPr>
              <a:buFont typeface="Wingdings" pitchFamily="2" charset="2"/>
              <a:buNone/>
            </a:pPr>
            <a:r>
              <a:rPr lang="en-GB" sz="2800"/>
              <a:t>                               =                                                      </a:t>
            </a:r>
          </a:p>
          <a:p>
            <a:pPr>
              <a:buFont typeface="Wingdings" pitchFamily="2" charset="2"/>
              <a:buNone/>
            </a:pPr>
            <a:r>
              <a:rPr lang="en-GB" sz="2800"/>
              <a:t> </a:t>
            </a:r>
          </a:p>
          <a:p>
            <a:pPr>
              <a:buFont typeface="Wingdings" pitchFamily="2" charset="2"/>
              <a:buNone/>
            </a:pPr>
            <a:endParaRPr lang="en-GB" sz="2800"/>
          </a:p>
          <a:p>
            <a:pPr>
              <a:buFont typeface="Wingdings" pitchFamily="2" charset="2"/>
              <a:buNone/>
            </a:pPr>
            <a:endParaRPr lang="en-GB" sz="2800"/>
          </a:p>
          <a:p>
            <a:endParaRPr lang="en-GB" sz="2800"/>
          </a:p>
          <a:p>
            <a:pPr>
              <a:buFont typeface="Wingdings" pitchFamily="2" charset="2"/>
              <a:buNone/>
            </a:pPr>
            <a:endParaRPr lang="en-GB" sz="2800"/>
          </a:p>
        </p:txBody>
      </p:sp>
      <p:sp>
        <p:nvSpPr>
          <p:cNvPr id="484356"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4357" name="Rectangle 5"/>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4358" name="Rectangle 6"/>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84359" name="Rectangle 7"/>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
        <p:nvSpPr>
          <p:cNvPr id="484360" name="Rectangle 8"/>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484361"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84362" name="Rectangle 10"/>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sp>
        <p:nvSpPr>
          <p:cNvPr id="484364" name="Rectangle 12"/>
          <p:cNvSpPr>
            <a:spLocks noChangeArrowheads="1"/>
          </p:cNvSpPr>
          <p:nvPr/>
        </p:nvSpPr>
        <p:spPr bwMode="auto">
          <a:xfrm>
            <a:off x="0" y="3281363"/>
            <a:ext cx="9144000" cy="0"/>
          </a:xfrm>
          <a:prstGeom prst="rect">
            <a:avLst/>
          </a:prstGeom>
          <a:noFill/>
          <a:ln w="0" algn="ctr">
            <a:noFill/>
            <a:miter lim="800000"/>
            <a:headEnd/>
            <a:tailEnd/>
          </a:ln>
          <a:effectLst/>
        </p:spPr>
        <p:txBody>
          <a:bodyPr wrap="none" anchor="ctr">
            <a:spAutoFit/>
          </a:bodyPr>
          <a:lstStyle/>
          <a:p>
            <a:endParaRPr lang="en-US"/>
          </a:p>
        </p:txBody>
      </p:sp>
      <p:sp>
        <p:nvSpPr>
          <p:cNvPr id="484366" name="Rectangle 14"/>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sp>
        <p:nvSpPr>
          <p:cNvPr id="484368" name="Rectangle 16"/>
          <p:cNvSpPr>
            <a:spLocks noChangeArrowheads="1"/>
          </p:cNvSpPr>
          <p:nvPr/>
        </p:nvSpPr>
        <p:spPr bwMode="auto">
          <a:xfrm>
            <a:off x="0" y="3276600"/>
            <a:ext cx="9144000" cy="0"/>
          </a:xfrm>
          <a:prstGeom prst="rect">
            <a:avLst/>
          </a:prstGeom>
          <a:noFill/>
          <a:ln w="0" algn="ctr">
            <a:noFill/>
            <a:miter lim="800000"/>
            <a:headEnd/>
            <a:tailEnd/>
          </a:ln>
          <a:effectLst/>
        </p:spPr>
        <p:txBody>
          <a:bodyPr wrap="none" anchor="ctr">
            <a:spAutoFit/>
          </a:bodyPr>
          <a:lstStyle/>
          <a:p>
            <a:endParaRPr lang="en-US"/>
          </a:p>
        </p:txBody>
      </p:sp>
      <p:sp>
        <p:nvSpPr>
          <p:cNvPr id="484370" name="Rectangle 18"/>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84372" name="Rectangle 20"/>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484375" name="Rectangle 23"/>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84374" name="Object 22"/>
          <p:cNvGraphicFramePr>
            <a:graphicFrameLocks noChangeAspect="1"/>
          </p:cNvGraphicFramePr>
          <p:nvPr/>
        </p:nvGraphicFramePr>
        <p:xfrm>
          <a:off x="3886200" y="2514600"/>
          <a:ext cx="2787650" cy="666750"/>
        </p:xfrm>
        <a:graphic>
          <a:graphicData uri="http://schemas.openxmlformats.org/presentationml/2006/ole">
            <mc:AlternateContent xmlns:mc="http://schemas.openxmlformats.org/markup-compatibility/2006">
              <mc:Choice xmlns:v="urn:schemas-microsoft-com:vml" Requires="v">
                <p:oleObj spid="_x0000_s484409" name="Equation" r:id="rId4" imgW="1117115" imgH="266584" progId="Equation.3">
                  <p:embed/>
                </p:oleObj>
              </mc:Choice>
              <mc:Fallback>
                <p:oleObj name="Equation" r:id="rId4" imgW="1117115" imgH="266584"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514600"/>
                        <a:ext cx="27876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4377" name="Rectangle 25"/>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84376" name="Object 24"/>
          <p:cNvGraphicFramePr>
            <a:graphicFrameLocks noChangeAspect="1"/>
          </p:cNvGraphicFramePr>
          <p:nvPr/>
        </p:nvGraphicFramePr>
        <p:xfrm>
          <a:off x="914400" y="2514600"/>
          <a:ext cx="2505075" cy="668338"/>
        </p:xfrm>
        <a:graphic>
          <a:graphicData uri="http://schemas.openxmlformats.org/presentationml/2006/ole">
            <mc:AlternateContent xmlns:mc="http://schemas.openxmlformats.org/markup-compatibility/2006">
              <mc:Choice xmlns:v="urn:schemas-microsoft-com:vml" Requires="v">
                <p:oleObj spid="_x0000_s484410" name="Equation" r:id="rId6" imgW="1002865" imgH="266584" progId="Equation.3">
                  <p:embed/>
                </p:oleObj>
              </mc:Choice>
              <mc:Fallback>
                <p:oleObj name="Equation" r:id="rId6" imgW="1002865" imgH="266584" progId="Equation.3">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514600"/>
                        <a:ext cx="250507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4379" name="Rectangle 27"/>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84378" name="Object 26"/>
          <p:cNvGraphicFramePr>
            <a:graphicFrameLocks noChangeAspect="1"/>
          </p:cNvGraphicFramePr>
          <p:nvPr/>
        </p:nvGraphicFramePr>
        <p:xfrm>
          <a:off x="914400" y="3276600"/>
          <a:ext cx="3071813" cy="666750"/>
        </p:xfrm>
        <a:graphic>
          <a:graphicData uri="http://schemas.openxmlformats.org/presentationml/2006/ole">
            <mc:AlternateContent xmlns:mc="http://schemas.openxmlformats.org/markup-compatibility/2006">
              <mc:Choice xmlns:v="urn:schemas-microsoft-com:vml" Requires="v">
                <p:oleObj spid="_x0000_s484411" name="Equation" r:id="rId8" imgW="1231366" imgH="266584" progId="Equation.3">
                  <p:embed/>
                </p:oleObj>
              </mc:Choice>
              <mc:Fallback>
                <p:oleObj name="Equation" r:id="rId8" imgW="1231366" imgH="266584" progId="Equation.3">
                  <p:embed/>
                  <p:pic>
                    <p:nvPicPr>
                      <p:cNvPr id="0"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3276600"/>
                        <a:ext cx="30718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4381" name="Rectangle 2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84380" name="Object 28"/>
          <p:cNvGraphicFramePr>
            <a:graphicFrameLocks noChangeAspect="1"/>
          </p:cNvGraphicFramePr>
          <p:nvPr/>
        </p:nvGraphicFramePr>
        <p:xfrm>
          <a:off x="914400" y="3962400"/>
          <a:ext cx="3117850" cy="604838"/>
        </p:xfrm>
        <a:graphic>
          <a:graphicData uri="http://schemas.openxmlformats.org/presentationml/2006/ole">
            <mc:AlternateContent xmlns:mc="http://schemas.openxmlformats.org/markup-compatibility/2006">
              <mc:Choice xmlns:v="urn:schemas-microsoft-com:vml" Requires="v">
                <p:oleObj spid="_x0000_s484412" name="Equation" r:id="rId10" imgW="1231366" imgH="241195" progId="Equation.3">
                  <p:embed/>
                </p:oleObj>
              </mc:Choice>
              <mc:Fallback>
                <p:oleObj name="Equation" r:id="rId10" imgW="1231366" imgH="241195" progId="Equation.3">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3962400"/>
                        <a:ext cx="31178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4383" name="Rectangle 31"/>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84382" name="Object 30"/>
          <p:cNvGraphicFramePr>
            <a:graphicFrameLocks noChangeAspect="1"/>
          </p:cNvGraphicFramePr>
          <p:nvPr/>
        </p:nvGraphicFramePr>
        <p:xfrm>
          <a:off x="990600" y="4648200"/>
          <a:ext cx="2632075" cy="603250"/>
        </p:xfrm>
        <a:graphic>
          <a:graphicData uri="http://schemas.openxmlformats.org/presentationml/2006/ole">
            <mc:AlternateContent xmlns:mc="http://schemas.openxmlformats.org/markup-compatibility/2006">
              <mc:Choice xmlns:v="urn:schemas-microsoft-com:vml" Requires="v">
                <p:oleObj spid="_x0000_s484413" name="Equation" r:id="rId12" imgW="1040948" imgH="241195" progId="Equation.3">
                  <p:embed/>
                </p:oleObj>
              </mc:Choice>
              <mc:Fallback>
                <p:oleObj name="Equation" r:id="rId12" imgW="1040948" imgH="241195" progId="Equation.3">
                  <p:embed/>
                  <p:pic>
                    <p:nvPicPr>
                      <p:cNvPr id="0" name="Picture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4648200"/>
                        <a:ext cx="26320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4385" name="Rectangle 33"/>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84384" name="Object 32"/>
          <p:cNvGraphicFramePr>
            <a:graphicFrameLocks noChangeAspect="1"/>
          </p:cNvGraphicFramePr>
          <p:nvPr/>
        </p:nvGraphicFramePr>
        <p:xfrm>
          <a:off x="990600" y="5257800"/>
          <a:ext cx="1590675" cy="538163"/>
        </p:xfrm>
        <a:graphic>
          <a:graphicData uri="http://schemas.openxmlformats.org/presentationml/2006/ole">
            <mc:AlternateContent xmlns:mc="http://schemas.openxmlformats.org/markup-compatibility/2006">
              <mc:Choice xmlns:v="urn:schemas-microsoft-com:vml" Requires="v">
                <p:oleObj spid="_x0000_s484414" name="Equation" r:id="rId14" imgW="647419" imgH="215806" progId="Equation.3">
                  <p:embed/>
                </p:oleObj>
              </mc:Choice>
              <mc:Fallback>
                <p:oleObj name="Equation" r:id="rId14" imgW="647419" imgH="215806" progId="Equation.3">
                  <p:embed/>
                  <p:pic>
                    <p:nvPicPr>
                      <p:cNvPr id="0" name="Picture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0600" y="5257800"/>
                        <a:ext cx="159067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GB"/>
              <a:t>Recap</a:t>
            </a:r>
          </a:p>
        </p:txBody>
      </p:sp>
      <p:sp>
        <p:nvSpPr>
          <p:cNvPr id="457731" name="Rectangle 3"/>
          <p:cNvSpPr>
            <a:spLocks noGrp="1" noChangeArrowheads="1"/>
          </p:cNvSpPr>
          <p:nvPr>
            <p:ph idx="1"/>
          </p:nvPr>
        </p:nvSpPr>
        <p:spPr/>
        <p:txBody>
          <a:bodyPr/>
          <a:lstStyle/>
          <a:p>
            <a:r>
              <a:rPr lang="en-GB"/>
              <a:t>Boolean Analysis of Logic Circuits</a:t>
            </a:r>
          </a:p>
          <a:p>
            <a:r>
              <a:rPr lang="en-GB"/>
              <a:t>Simplification of Boolean Expressions</a:t>
            </a:r>
          </a:p>
          <a:p>
            <a:r>
              <a:rPr lang="en-GB"/>
              <a:t>Standard form of Boolean expressions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GB" sz="4100"/>
              <a:t>Truth Table of Simplified expression</a:t>
            </a:r>
          </a:p>
        </p:txBody>
      </p:sp>
      <p:graphicFrame>
        <p:nvGraphicFramePr>
          <p:cNvPr id="486766" name="Group 366"/>
          <p:cNvGraphicFramePr>
            <a:graphicFrameLocks noGrp="1"/>
          </p:cNvGraphicFramePr>
          <p:nvPr>
            <p:ph type="tbl" idx="1"/>
          </p:nvPr>
        </p:nvGraphicFramePr>
        <p:xfrm>
          <a:off x="457200" y="1600200"/>
          <a:ext cx="8229600" cy="5115878"/>
        </p:xfrm>
        <a:graphic>
          <a:graphicData uri="http://schemas.openxmlformats.org/drawingml/2006/table">
            <a:tbl>
              <a:tblPr/>
              <a:tblGrid>
                <a:gridCol w="2057400"/>
                <a:gridCol w="2057400"/>
                <a:gridCol w="2057400"/>
                <a:gridCol w="2057400"/>
              </a:tblGrid>
              <a:tr h="452438">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Times New Roman" pitchFamily="18" charset="0"/>
                          <a:cs typeface="Times New Roman" pitchFamily="18" charset="0"/>
                        </a:rPr>
                        <a:t>Input</a:t>
                      </a:r>
                      <a:endParaRPr kumimoji="0" lang="en-GB"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F</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GB" sz="4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GB"/>
              <a:t>Simplified Logic Circuit</a:t>
            </a:r>
          </a:p>
        </p:txBody>
      </p:sp>
      <p:sp>
        <p:nvSpPr>
          <p:cNvPr id="488451" name="Rectangle 3"/>
          <p:cNvSpPr>
            <a:spLocks noChangeArrowheads="1"/>
          </p:cNvSpPr>
          <p:nvPr/>
        </p:nvSpPr>
        <p:spPr bwMode="auto">
          <a:xfrm>
            <a:off x="0" y="2938463"/>
            <a:ext cx="9144000" cy="0"/>
          </a:xfrm>
          <a:prstGeom prst="rect">
            <a:avLst/>
          </a:prstGeom>
          <a:noFill/>
          <a:ln w="0" algn="ctr">
            <a:noFill/>
            <a:miter lim="800000"/>
            <a:headEnd/>
            <a:tailEnd/>
          </a:ln>
          <a:effectLst/>
        </p:spPr>
        <p:txBody>
          <a:bodyPr wrap="none" anchor="ctr">
            <a:spAutoFit/>
          </a:bodyPr>
          <a:lstStyle/>
          <a:p>
            <a:endParaRPr lang="en-US"/>
          </a:p>
        </p:txBody>
      </p:sp>
      <p:sp>
        <p:nvSpPr>
          <p:cNvPr id="488454" name="Rectangle 6"/>
          <p:cNvSpPr>
            <a:spLocks noChangeArrowheads="1"/>
          </p:cNvSpPr>
          <p:nvPr/>
        </p:nvSpPr>
        <p:spPr bwMode="auto">
          <a:xfrm>
            <a:off x="0" y="30527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88453" name="Object 5"/>
          <p:cNvGraphicFramePr>
            <a:graphicFrameLocks noChangeAspect="1"/>
          </p:cNvGraphicFramePr>
          <p:nvPr/>
        </p:nvGraphicFramePr>
        <p:xfrm>
          <a:off x="533400" y="3048000"/>
          <a:ext cx="8077200" cy="3024188"/>
        </p:xfrm>
        <a:graphic>
          <a:graphicData uri="http://schemas.openxmlformats.org/presentationml/2006/ole">
            <mc:AlternateContent xmlns:mc="http://schemas.openxmlformats.org/markup-compatibility/2006">
              <mc:Choice xmlns:v="urn:schemas-microsoft-com:vml" Requires="v">
                <p:oleObj spid="_x0000_s488458" name="Visio" r:id="rId3" imgW="1988820" imgH="696163" progId="">
                  <p:embed/>
                </p:oleObj>
              </mc:Choice>
              <mc:Fallback>
                <p:oleObj name="Visio" r:id="rId3" imgW="1988820" imgH="696163"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0"/>
                        <a:ext cx="8077200" cy="302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GB"/>
              <a:t>Simplified Logic Circuit</a:t>
            </a:r>
          </a:p>
        </p:txBody>
      </p:sp>
      <p:sp>
        <p:nvSpPr>
          <p:cNvPr id="489475" name="Rectangle 3"/>
          <p:cNvSpPr>
            <a:spLocks noGrp="1" noChangeArrowheads="1"/>
          </p:cNvSpPr>
          <p:nvPr>
            <p:ph idx="1"/>
          </p:nvPr>
        </p:nvSpPr>
        <p:spPr/>
        <p:txBody>
          <a:bodyPr/>
          <a:lstStyle/>
          <a:p>
            <a:r>
              <a:rPr lang="en-GB"/>
              <a:t>Simplified expression                is in POS form representing a single Sum term</a:t>
            </a:r>
          </a:p>
          <a:p>
            <a:r>
              <a:rPr lang="en-GB"/>
              <a:t>Simplified circuit </a:t>
            </a:r>
          </a:p>
          <a:p>
            <a:endParaRPr lang="en-GB"/>
          </a:p>
        </p:txBody>
      </p:sp>
      <p:sp>
        <p:nvSpPr>
          <p:cNvPr id="489476" name="Rectangle 4"/>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489479" name="Rectangle 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89478" name="Object 6"/>
          <p:cNvGraphicFramePr>
            <a:graphicFrameLocks noChangeAspect="1"/>
          </p:cNvGraphicFramePr>
          <p:nvPr/>
        </p:nvGraphicFramePr>
        <p:xfrm>
          <a:off x="3962400" y="1975496"/>
          <a:ext cx="1143000" cy="386704"/>
        </p:xfrm>
        <a:graphic>
          <a:graphicData uri="http://schemas.openxmlformats.org/presentationml/2006/ole">
            <mc:AlternateContent xmlns:mc="http://schemas.openxmlformats.org/markup-compatibility/2006">
              <mc:Choice xmlns:v="urn:schemas-microsoft-com:vml" Requires="v">
                <p:oleObj spid="_x0000_s489483" name="Equation" r:id="rId3" imgW="647419" imgH="215806" progId="Equation.3">
                  <p:embed/>
                </p:oleObj>
              </mc:Choice>
              <mc:Fallback>
                <p:oleObj name="Equation" r:id="rId3" imgW="647419" imgH="215806"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975496"/>
                        <a:ext cx="1143000" cy="386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GB"/>
              <a:t>Standard SOP and POS form</a:t>
            </a:r>
          </a:p>
        </p:txBody>
      </p:sp>
      <p:sp>
        <p:nvSpPr>
          <p:cNvPr id="450563" name="Rectangle 3"/>
          <p:cNvSpPr>
            <a:spLocks noGrp="1" noChangeArrowheads="1"/>
          </p:cNvSpPr>
          <p:nvPr>
            <p:ph idx="1"/>
          </p:nvPr>
        </p:nvSpPr>
        <p:spPr/>
        <p:txBody>
          <a:bodyPr/>
          <a:lstStyle/>
          <a:p>
            <a:r>
              <a:rPr lang="en-GB"/>
              <a:t>Standard SOP and POS form has all the variables in all the terms</a:t>
            </a:r>
          </a:p>
          <a:p>
            <a:r>
              <a:rPr lang="en-GB"/>
              <a:t> A non-standard SOP is converted into standard SOP by using the </a:t>
            </a:r>
            <a:r>
              <a:rPr lang="en-US"/>
              <a:t>rule </a:t>
            </a:r>
          </a:p>
          <a:p>
            <a:r>
              <a:rPr lang="en-US"/>
              <a:t>A non-standard POS is converted into standard POS by using the rule </a:t>
            </a:r>
            <a:endParaRPr lang="en-GB"/>
          </a:p>
        </p:txBody>
      </p:sp>
      <p:sp>
        <p:nvSpPr>
          <p:cNvPr id="450565" name="Rectangle 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50564" name="Object 4"/>
          <p:cNvGraphicFramePr>
            <a:graphicFrameLocks noChangeAspect="1"/>
          </p:cNvGraphicFramePr>
          <p:nvPr/>
        </p:nvGraphicFramePr>
        <p:xfrm>
          <a:off x="6629400" y="4267200"/>
          <a:ext cx="1219200" cy="530225"/>
        </p:xfrm>
        <a:graphic>
          <a:graphicData uri="http://schemas.openxmlformats.org/presentationml/2006/ole">
            <mc:AlternateContent xmlns:mc="http://schemas.openxmlformats.org/markup-compatibility/2006">
              <mc:Choice xmlns:v="urn:schemas-microsoft-com:vml" Requires="v">
                <p:oleObj spid="_x0000_s450575" name="Equation" r:id="rId3" imgW="507960" imgH="215640" progId="Equation.3">
                  <p:embed/>
                </p:oleObj>
              </mc:Choice>
              <mc:Fallback>
                <p:oleObj name="Equation" r:id="rId3" imgW="507960" imgH="215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267200"/>
                        <a:ext cx="12192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67" name="Rectangle 7"/>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50566" name="Object 6"/>
          <p:cNvGraphicFramePr>
            <a:graphicFrameLocks noChangeAspect="1"/>
          </p:cNvGraphicFramePr>
          <p:nvPr/>
        </p:nvGraphicFramePr>
        <p:xfrm>
          <a:off x="6629400" y="3124200"/>
          <a:ext cx="1593850" cy="509588"/>
        </p:xfrm>
        <a:graphic>
          <a:graphicData uri="http://schemas.openxmlformats.org/presentationml/2006/ole">
            <mc:AlternateContent xmlns:mc="http://schemas.openxmlformats.org/markup-compatibility/2006">
              <mc:Choice xmlns:v="urn:schemas-microsoft-com:vml" Requires="v">
                <p:oleObj spid="_x0000_s450576" name="Equation" r:id="rId5" imgW="622080" imgH="203040" progId="Equation.3">
                  <p:embed/>
                </p:oleObj>
              </mc:Choice>
              <mc:Fallback>
                <p:oleObj name="Equation" r:id="rId5" imgW="622080" imgH="2030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124200"/>
                        <a:ext cx="159385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533400" y="228600"/>
            <a:ext cx="8229600" cy="1143000"/>
          </a:xfrm>
        </p:spPr>
        <p:txBody>
          <a:bodyPr/>
          <a:lstStyle/>
          <a:p>
            <a:r>
              <a:rPr lang="en-GB" dirty="0"/>
              <a:t>Standard SOP form</a:t>
            </a:r>
          </a:p>
        </p:txBody>
      </p:sp>
      <p:sp>
        <p:nvSpPr>
          <p:cNvPr id="429061" name="Rectangle 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29067" name="Rectangle 11"/>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9066" name="Object 10"/>
          <p:cNvGraphicFramePr>
            <a:graphicFrameLocks noChangeAspect="1"/>
          </p:cNvGraphicFramePr>
          <p:nvPr/>
        </p:nvGraphicFramePr>
        <p:xfrm>
          <a:off x="990600" y="1524000"/>
          <a:ext cx="1546225" cy="539750"/>
        </p:xfrm>
        <a:graphic>
          <a:graphicData uri="http://schemas.openxmlformats.org/presentationml/2006/ole">
            <mc:AlternateContent xmlns:mc="http://schemas.openxmlformats.org/markup-compatibility/2006">
              <mc:Choice xmlns:v="urn:schemas-microsoft-com:vml" Requires="v">
                <p:oleObj spid="_x0000_s429091" name="Equation" r:id="rId4" imgW="609480" imgH="215640" progId="Equation.3">
                  <p:embed/>
                </p:oleObj>
              </mc:Choice>
              <mc:Fallback>
                <p:oleObj name="Equation" r:id="rId4" imgW="609480" imgH="21564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524000"/>
                        <a:ext cx="15462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71" name="Rectangle 1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9070" name="Object 14"/>
          <p:cNvGraphicFramePr>
            <a:graphicFrameLocks noChangeAspect="1"/>
          </p:cNvGraphicFramePr>
          <p:nvPr/>
        </p:nvGraphicFramePr>
        <p:xfrm>
          <a:off x="990600" y="2133600"/>
          <a:ext cx="4186238" cy="603250"/>
        </p:xfrm>
        <a:graphic>
          <a:graphicData uri="http://schemas.openxmlformats.org/presentationml/2006/ole">
            <mc:AlternateContent xmlns:mc="http://schemas.openxmlformats.org/markup-compatibility/2006">
              <mc:Choice xmlns:v="urn:schemas-microsoft-com:vml" Requires="v">
                <p:oleObj spid="_x0000_s429092" name="Equation" r:id="rId6" imgW="1650960" imgH="241200" progId="Equation.3">
                  <p:embed/>
                </p:oleObj>
              </mc:Choice>
              <mc:Fallback>
                <p:oleObj name="Equation" r:id="rId6" imgW="1650960" imgH="24120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133600"/>
                        <a:ext cx="41862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73" name="Rectangle 17"/>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9072" name="Object 16"/>
          <p:cNvGraphicFramePr>
            <a:graphicFrameLocks noChangeAspect="1"/>
          </p:cNvGraphicFramePr>
          <p:nvPr/>
        </p:nvGraphicFramePr>
        <p:xfrm>
          <a:off x="990600" y="2895600"/>
          <a:ext cx="4700588" cy="539750"/>
        </p:xfrm>
        <a:graphic>
          <a:graphicData uri="http://schemas.openxmlformats.org/presentationml/2006/ole">
            <mc:AlternateContent xmlns:mc="http://schemas.openxmlformats.org/markup-compatibility/2006">
              <mc:Choice xmlns:v="urn:schemas-microsoft-com:vml" Requires="v">
                <p:oleObj spid="_x0000_s429093" name="Equation" r:id="rId8" imgW="1854000" imgH="215640" progId="Equation.3">
                  <p:embed/>
                </p:oleObj>
              </mc:Choice>
              <mc:Fallback>
                <p:oleObj name="Equation" r:id="rId8" imgW="1854000" imgH="21564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2895600"/>
                        <a:ext cx="47005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75" name="Rectangle 19"/>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9074" name="Object 18"/>
          <p:cNvGraphicFramePr>
            <a:graphicFrameLocks noChangeAspect="1"/>
          </p:cNvGraphicFramePr>
          <p:nvPr/>
        </p:nvGraphicFramePr>
        <p:xfrm>
          <a:off x="990600" y="3657600"/>
          <a:ext cx="3446463" cy="539750"/>
        </p:xfrm>
        <a:graphic>
          <a:graphicData uri="http://schemas.openxmlformats.org/presentationml/2006/ole">
            <mc:AlternateContent xmlns:mc="http://schemas.openxmlformats.org/markup-compatibility/2006">
              <mc:Choice xmlns:v="urn:schemas-microsoft-com:vml" Requires="v">
                <p:oleObj spid="_x0000_s429094" name="Equation" r:id="rId10" imgW="1396800" imgH="215640" progId="Equation.3">
                  <p:embed/>
                </p:oleObj>
              </mc:Choice>
              <mc:Fallback>
                <p:oleObj name="Equation" r:id="rId10" imgW="1396800" imgH="215640" progId="Equation.3">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3657600"/>
                        <a:ext cx="344646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457200" y="228600"/>
            <a:ext cx="8229600" cy="1143000"/>
          </a:xfrm>
        </p:spPr>
        <p:txBody>
          <a:bodyPr/>
          <a:lstStyle/>
          <a:p>
            <a:r>
              <a:rPr lang="en-GB" dirty="0"/>
              <a:t>Standard POS form</a:t>
            </a:r>
          </a:p>
        </p:txBody>
      </p:sp>
      <p:sp>
        <p:nvSpPr>
          <p:cNvPr id="433157" name="Rectangle 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33159" name="Rectangle 7"/>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433164" name="Rectangle 12"/>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33163" name="Object 11"/>
          <p:cNvGraphicFramePr>
            <a:graphicFrameLocks noChangeAspect="1"/>
          </p:cNvGraphicFramePr>
          <p:nvPr/>
        </p:nvGraphicFramePr>
        <p:xfrm>
          <a:off x="838200" y="1676400"/>
          <a:ext cx="6078538" cy="603250"/>
        </p:xfrm>
        <a:graphic>
          <a:graphicData uri="http://schemas.openxmlformats.org/presentationml/2006/ole">
            <mc:AlternateContent xmlns:mc="http://schemas.openxmlformats.org/markup-compatibility/2006">
              <mc:Choice xmlns:v="urn:schemas-microsoft-com:vml" Requires="v">
                <p:oleObj spid="_x0000_s433180" name="Equation" r:id="rId4" imgW="2400120" imgH="241200" progId="Equation.3">
                  <p:embed/>
                </p:oleObj>
              </mc:Choice>
              <mc:Fallback>
                <p:oleObj name="Equation" r:id="rId4" imgW="2400120" imgH="2412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76400"/>
                        <a:ext cx="60785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66" name="Rectangle 14"/>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33165" name="Object 13"/>
          <p:cNvGraphicFramePr>
            <a:graphicFrameLocks noChangeAspect="1"/>
          </p:cNvGraphicFramePr>
          <p:nvPr/>
        </p:nvGraphicFramePr>
        <p:xfrm>
          <a:off x="914400" y="2438400"/>
          <a:ext cx="5241925" cy="603250"/>
        </p:xfrm>
        <a:graphic>
          <a:graphicData uri="http://schemas.openxmlformats.org/presentationml/2006/ole">
            <mc:AlternateContent xmlns:mc="http://schemas.openxmlformats.org/markup-compatibility/2006">
              <mc:Choice xmlns:v="urn:schemas-microsoft-com:vml" Requires="v">
                <p:oleObj spid="_x0000_s433181" name="Equation" r:id="rId6" imgW="2070000" imgH="241200" progId="Equation.3">
                  <p:embed/>
                </p:oleObj>
              </mc:Choice>
              <mc:Fallback>
                <p:oleObj name="Equation" r:id="rId6" imgW="2070000" imgH="24120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438400"/>
                        <a:ext cx="52419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68" name="Rectangle 16"/>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33167" name="Object 15"/>
          <p:cNvGraphicFramePr>
            <a:graphicFrameLocks noChangeAspect="1"/>
          </p:cNvGraphicFramePr>
          <p:nvPr/>
        </p:nvGraphicFramePr>
        <p:xfrm>
          <a:off x="1219200" y="3124200"/>
          <a:ext cx="7331075" cy="603250"/>
        </p:xfrm>
        <a:graphic>
          <a:graphicData uri="http://schemas.openxmlformats.org/presentationml/2006/ole">
            <mc:AlternateContent xmlns:mc="http://schemas.openxmlformats.org/markup-compatibility/2006">
              <mc:Choice xmlns:v="urn:schemas-microsoft-com:vml" Requires="v">
                <p:oleObj spid="_x0000_s433182" name="Equation" r:id="rId8" imgW="2895480" imgH="241200" progId="Equation.3">
                  <p:embed/>
                </p:oleObj>
              </mc:Choice>
              <mc:Fallback>
                <p:oleObj name="Equation" r:id="rId8" imgW="2895480" imgH="24120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124200"/>
                        <a:ext cx="73310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GB" sz="4100"/>
              <a:t>Why Standard SOP and POS forms?</a:t>
            </a:r>
          </a:p>
        </p:txBody>
      </p:sp>
      <p:sp>
        <p:nvSpPr>
          <p:cNvPr id="490499" name="Rectangle 3"/>
          <p:cNvSpPr>
            <a:spLocks noGrp="1" noChangeArrowheads="1"/>
          </p:cNvSpPr>
          <p:nvPr>
            <p:ph idx="1"/>
          </p:nvPr>
        </p:nvSpPr>
        <p:spPr/>
        <p:txBody>
          <a:bodyPr/>
          <a:lstStyle/>
          <a:p>
            <a:r>
              <a:rPr lang="en-GB"/>
              <a:t>Minimal Circuit implementation by switching between Standard SOP or POS</a:t>
            </a:r>
          </a:p>
          <a:p>
            <a:r>
              <a:rPr lang="en-GB"/>
              <a:t>Alternate Mapping method for simplification of expressions</a:t>
            </a:r>
          </a:p>
          <a:p>
            <a:r>
              <a:rPr lang="en-GB"/>
              <a:t>PLD based function implementation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GB"/>
              <a:t>Minterms and Maxterms</a:t>
            </a:r>
          </a:p>
        </p:txBody>
      </p:sp>
      <p:sp>
        <p:nvSpPr>
          <p:cNvPr id="492547" name="Rectangle 3"/>
          <p:cNvSpPr>
            <a:spLocks noGrp="1" noChangeArrowheads="1"/>
          </p:cNvSpPr>
          <p:nvPr>
            <p:ph idx="1"/>
          </p:nvPr>
        </p:nvSpPr>
        <p:spPr/>
        <p:txBody>
          <a:bodyPr/>
          <a:lstStyle/>
          <a:p>
            <a:r>
              <a:rPr lang="en-GB"/>
              <a:t>Minterms: Product terms in Standard SOP form</a:t>
            </a:r>
          </a:p>
          <a:p>
            <a:r>
              <a:rPr lang="en-GB"/>
              <a:t>Maxterms: Sum terms in Standard POS form </a:t>
            </a:r>
          </a:p>
          <a:p>
            <a:r>
              <a:rPr lang="en-GB"/>
              <a:t>Binary representation of Standard SOP product terms</a:t>
            </a:r>
          </a:p>
          <a:p>
            <a:r>
              <a:rPr lang="en-GB"/>
              <a:t>Binary representation of Standard POS sum terms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3572" name="Rectangle 4"/>
          <p:cNvSpPr>
            <a:spLocks noGrp="1" noChangeArrowheads="1"/>
          </p:cNvSpPr>
          <p:nvPr>
            <p:ph type="title"/>
          </p:nvPr>
        </p:nvSpPr>
        <p:spPr>
          <a:noFill/>
          <a:ln/>
        </p:spPr>
        <p:txBody>
          <a:bodyPr>
            <a:normAutofit fontScale="90000"/>
          </a:bodyPr>
          <a:lstStyle/>
          <a:p>
            <a:r>
              <a:rPr lang="en-GB" sz="4100"/>
              <a:t>Minterms and Maxterms &amp; Binary representations</a:t>
            </a:r>
          </a:p>
        </p:txBody>
      </p:sp>
      <p:sp>
        <p:nvSpPr>
          <p:cNvPr id="493597" name="Rectangle 29"/>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599" name="Rectangle 31"/>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04" name="Rectangle 36"/>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06" name="Rectangle 38"/>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11" name="Rectangle 43"/>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13" name="Rectangle 45"/>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18" name="Rectangle 50"/>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20" name="Rectangle 52"/>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25" name="Rectangle 57"/>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27" name="Rectangle 59"/>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32" name="Rectangle 64"/>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34" name="Rectangle 66"/>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39" name="Rectangle 71"/>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641" name="Rectangle 73"/>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sp>
        <p:nvSpPr>
          <p:cNvPr id="493924" name="Rectangle 356"/>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15" name="Object 347"/>
          <p:cNvGraphicFramePr>
            <a:graphicFrameLocks noChangeAspect="1"/>
          </p:cNvGraphicFramePr>
          <p:nvPr/>
        </p:nvGraphicFramePr>
        <p:xfrm>
          <a:off x="5257800" y="2743200"/>
          <a:ext cx="593725" cy="317500"/>
        </p:xfrm>
        <a:graphic>
          <a:graphicData uri="http://schemas.openxmlformats.org/presentationml/2006/ole">
            <mc:AlternateContent xmlns:mc="http://schemas.openxmlformats.org/markup-compatibility/2006">
              <mc:Choice xmlns:v="urn:schemas-microsoft-com:vml" Requires="v">
                <p:oleObj spid="_x0000_s493980" name="Equation" r:id="rId3" imgW="406048" imgH="215713" progId="Equation.3">
                  <p:embed/>
                </p:oleObj>
              </mc:Choice>
              <mc:Fallback>
                <p:oleObj name="Equation" r:id="rId3" imgW="406048" imgH="215713" progId="Equation.3">
                  <p:embed/>
                  <p:pic>
                    <p:nvPicPr>
                      <p:cNvPr id="0" name="Picture 3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7432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26" name="Rectangle 358"/>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14" name="Object 346"/>
          <p:cNvGraphicFramePr>
            <a:graphicFrameLocks noChangeAspect="1"/>
          </p:cNvGraphicFramePr>
          <p:nvPr/>
        </p:nvGraphicFramePr>
        <p:xfrm>
          <a:off x="6019800" y="2743200"/>
          <a:ext cx="971550" cy="266700"/>
        </p:xfrm>
        <a:graphic>
          <a:graphicData uri="http://schemas.openxmlformats.org/presentationml/2006/ole">
            <mc:AlternateContent xmlns:mc="http://schemas.openxmlformats.org/markup-compatibility/2006">
              <mc:Choice xmlns:v="urn:schemas-microsoft-com:vml" Requires="v">
                <p:oleObj spid="_x0000_s493981" name="Equation" r:id="rId5" imgW="647419" imgH="177723" progId="Equation.3">
                  <p:embed/>
                </p:oleObj>
              </mc:Choice>
              <mc:Fallback>
                <p:oleObj name="Equation" r:id="rId5" imgW="647419" imgH="177723" progId="Equation.3">
                  <p:embed/>
                  <p:pic>
                    <p:nvPicPr>
                      <p:cNvPr id="0" name="Picture 3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743200"/>
                        <a:ext cx="97155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31" name="Rectangle 363"/>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13" name="Object 345"/>
          <p:cNvGraphicFramePr>
            <a:graphicFrameLocks noChangeAspect="1"/>
          </p:cNvGraphicFramePr>
          <p:nvPr/>
        </p:nvGraphicFramePr>
        <p:xfrm>
          <a:off x="5257800" y="3200400"/>
          <a:ext cx="593725" cy="317500"/>
        </p:xfrm>
        <a:graphic>
          <a:graphicData uri="http://schemas.openxmlformats.org/presentationml/2006/ole">
            <mc:AlternateContent xmlns:mc="http://schemas.openxmlformats.org/markup-compatibility/2006">
              <mc:Choice xmlns:v="urn:schemas-microsoft-com:vml" Requires="v">
                <p:oleObj spid="_x0000_s493982" name="Equation" r:id="rId7" imgW="406048" imgH="215713" progId="Equation.3">
                  <p:embed/>
                </p:oleObj>
              </mc:Choice>
              <mc:Fallback>
                <p:oleObj name="Equation" r:id="rId7" imgW="406048" imgH="215713" progId="Equation.3">
                  <p:embed/>
                  <p:pic>
                    <p:nvPicPr>
                      <p:cNvPr id="0" name="Picture 3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32004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33" name="Rectangle 365"/>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12" name="Object 344"/>
          <p:cNvGraphicFramePr>
            <a:graphicFrameLocks noChangeAspect="1"/>
          </p:cNvGraphicFramePr>
          <p:nvPr/>
        </p:nvGraphicFramePr>
        <p:xfrm>
          <a:off x="6019800" y="3200400"/>
          <a:ext cx="971550" cy="323850"/>
        </p:xfrm>
        <a:graphic>
          <a:graphicData uri="http://schemas.openxmlformats.org/presentationml/2006/ole">
            <mc:AlternateContent xmlns:mc="http://schemas.openxmlformats.org/markup-compatibility/2006">
              <mc:Choice xmlns:v="urn:schemas-microsoft-com:vml" Requires="v">
                <p:oleObj spid="_x0000_s493983" name="Equation" r:id="rId9" imgW="647419" imgH="215806" progId="Equation.3">
                  <p:embed/>
                </p:oleObj>
              </mc:Choice>
              <mc:Fallback>
                <p:oleObj name="Equation" r:id="rId9" imgW="647419" imgH="215806" progId="Equation.3">
                  <p:embed/>
                  <p:pic>
                    <p:nvPicPr>
                      <p:cNvPr id="0" name="Picture 3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32004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38" name="Rectangle 370"/>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11" name="Object 343"/>
          <p:cNvGraphicFramePr>
            <a:graphicFrameLocks noChangeAspect="1"/>
          </p:cNvGraphicFramePr>
          <p:nvPr/>
        </p:nvGraphicFramePr>
        <p:xfrm>
          <a:off x="5257800" y="3657600"/>
          <a:ext cx="593725" cy="317500"/>
        </p:xfrm>
        <a:graphic>
          <a:graphicData uri="http://schemas.openxmlformats.org/presentationml/2006/ole">
            <mc:AlternateContent xmlns:mc="http://schemas.openxmlformats.org/markup-compatibility/2006">
              <mc:Choice xmlns:v="urn:schemas-microsoft-com:vml" Requires="v">
                <p:oleObj spid="_x0000_s493984" name="Equation" r:id="rId11" imgW="406048" imgH="215713" progId="Equation.3">
                  <p:embed/>
                </p:oleObj>
              </mc:Choice>
              <mc:Fallback>
                <p:oleObj name="Equation" r:id="rId11" imgW="406048" imgH="215713" progId="Equation.3">
                  <p:embed/>
                  <p:pic>
                    <p:nvPicPr>
                      <p:cNvPr id="0" name="Picture 3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6576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40" name="Rectangle 372"/>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10" name="Object 342"/>
          <p:cNvGraphicFramePr>
            <a:graphicFrameLocks noChangeAspect="1"/>
          </p:cNvGraphicFramePr>
          <p:nvPr/>
        </p:nvGraphicFramePr>
        <p:xfrm>
          <a:off x="6019800" y="3657600"/>
          <a:ext cx="971550" cy="323850"/>
        </p:xfrm>
        <a:graphic>
          <a:graphicData uri="http://schemas.openxmlformats.org/presentationml/2006/ole">
            <mc:AlternateContent xmlns:mc="http://schemas.openxmlformats.org/markup-compatibility/2006">
              <mc:Choice xmlns:v="urn:schemas-microsoft-com:vml" Requires="v">
                <p:oleObj spid="_x0000_s493985" name="Equation" r:id="rId13" imgW="647419" imgH="215806" progId="Equation.3">
                  <p:embed/>
                </p:oleObj>
              </mc:Choice>
              <mc:Fallback>
                <p:oleObj name="Equation" r:id="rId13" imgW="647419" imgH="215806" progId="Equation.3">
                  <p:embed/>
                  <p:pic>
                    <p:nvPicPr>
                      <p:cNvPr id="0" name="Picture 3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9800" y="36576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45" name="Rectangle 377"/>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9" name="Object 341"/>
          <p:cNvGraphicFramePr>
            <a:graphicFrameLocks noChangeAspect="1"/>
          </p:cNvGraphicFramePr>
          <p:nvPr/>
        </p:nvGraphicFramePr>
        <p:xfrm>
          <a:off x="5257800" y="4114800"/>
          <a:ext cx="593725" cy="317500"/>
        </p:xfrm>
        <a:graphic>
          <a:graphicData uri="http://schemas.openxmlformats.org/presentationml/2006/ole">
            <mc:AlternateContent xmlns:mc="http://schemas.openxmlformats.org/markup-compatibility/2006">
              <mc:Choice xmlns:v="urn:schemas-microsoft-com:vml" Requires="v">
                <p:oleObj spid="_x0000_s493986" name="Equation" r:id="rId15" imgW="406048" imgH="215713" progId="Equation.3">
                  <p:embed/>
                </p:oleObj>
              </mc:Choice>
              <mc:Fallback>
                <p:oleObj name="Equation" r:id="rId15" imgW="406048" imgH="215713" progId="Equation.3">
                  <p:embed/>
                  <p:pic>
                    <p:nvPicPr>
                      <p:cNvPr id="0" name="Picture 3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57800" y="41148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47" name="Rectangle 379"/>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8" name="Object 340"/>
          <p:cNvGraphicFramePr>
            <a:graphicFrameLocks noChangeAspect="1"/>
          </p:cNvGraphicFramePr>
          <p:nvPr/>
        </p:nvGraphicFramePr>
        <p:xfrm>
          <a:off x="6019800" y="4114800"/>
          <a:ext cx="971550" cy="323850"/>
        </p:xfrm>
        <a:graphic>
          <a:graphicData uri="http://schemas.openxmlformats.org/presentationml/2006/ole">
            <mc:AlternateContent xmlns:mc="http://schemas.openxmlformats.org/markup-compatibility/2006">
              <mc:Choice xmlns:v="urn:schemas-microsoft-com:vml" Requires="v">
                <p:oleObj spid="_x0000_s493987" name="Equation" r:id="rId17" imgW="647419" imgH="215806" progId="Equation.3">
                  <p:embed/>
                </p:oleObj>
              </mc:Choice>
              <mc:Fallback>
                <p:oleObj name="Equation" r:id="rId17" imgW="647419" imgH="215806" progId="Equation.3">
                  <p:embed/>
                  <p:pic>
                    <p:nvPicPr>
                      <p:cNvPr id="0" name="Picture 3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41148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52" name="Rectangle 384"/>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7" name="Object 339"/>
          <p:cNvGraphicFramePr>
            <a:graphicFrameLocks noChangeAspect="1"/>
          </p:cNvGraphicFramePr>
          <p:nvPr/>
        </p:nvGraphicFramePr>
        <p:xfrm>
          <a:off x="5257800" y="4572000"/>
          <a:ext cx="593725" cy="317500"/>
        </p:xfrm>
        <a:graphic>
          <a:graphicData uri="http://schemas.openxmlformats.org/presentationml/2006/ole">
            <mc:AlternateContent xmlns:mc="http://schemas.openxmlformats.org/markup-compatibility/2006">
              <mc:Choice xmlns:v="urn:schemas-microsoft-com:vml" Requires="v">
                <p:oleObj spid="_x0000_s493988" name="Equation" r:id="rId19" imgW="406048" imgH="215713" progId="Equation.3">
                  <p:embed/>
                </p:oleObj>
              </mc:Choice>
              <mc:Fallback>
                <p:oleObj name="Equation" r:id="rId19" imgW="406048" imgH="215713" progId="Equation.3">
                  <p:embed/>
                  <p:pic>
                    <p:nvPicPr>
                      <p:cNvPr id="0" name="Picture 3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57800" y="4572000"/>
                        <a:ext cx="5937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54" name="Rectangle 386"/>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6" name="Object 338"/>
          <p:cNvGraphicFramePr>
            <a:graphicFrameLocks noChangeAspect="1"/>
          </p:cNvGraphicFramePr>
          <p:nvPr/>
        </p:nvGraphicFramePr>
        <p:xfrm>
          <a:off x="6019800" y="4572000"/>
          <a:ext cx="971550" cy="323850"/>
        </p:xfrm>
        <a:graphic>
          <a:graphicData uri="http://schemas.openxmlformats.org/presentationml/2006/ole">
            <mc:AlternateContent xmlns:mc="http://schemas.openxmlformats.org/markup-compatibility/2006">
              <mc:Choice xmlns:v="urn:schemas-microsoft-com:vml" Requires="v">
                <p:oleObj spid="_x0000_s493989" name="Equation" r:id="rId21" imgW="647419" imgH="215806" progId="Equation.3">
                  <p:embed/>
                </p:oleObj>
              </mc:Choice>
              <mc:Fallback>
                <p:oleObj name="Equation" r:id="rId21" imgW="647419" imgH="215806" progId="Equation.3">
                  <p:embed/>
                  <p:pic>
                    <p:nvPicPr>
                      <p:cNvPr id="0" name="Picture 3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19800" y="45720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59" name="Rectangle 391"/>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5" name="Object 337"/>
          <p:cNvGraphicFramePr>
            <a:graphicFrameLocks noChangeAspect="1"/>
          </p:cNvGraphicFramePr>
          <p:nvPr/>
        </p:nvGraphicFramePr>
        <p:xfrm>
          <a:off x="5257800" y="5029200"/>
          <a:ext cx="609600" cy="323850"/>
        </p:xfrm>
        <a:graphic>
          <a:graphicData uri="http://schemas.openxmlformats.org/presentationml/2006/ole">
            <mc:AlternateContent xmlns:mc="http://schemas.openxmlformats.org/markup-compatibility/2006">
              <mc:Choice xmlns:v="urn:schemas-microsoft-com:vml" Requires="v">
                <p:oleObj spid="_x0000_s493990" name="Equation" r:id="rId23" imgW="406048" imgH="215713" progId="Equation.3">
                  <p:embed/>
                </p:oleObj>
              </mc:Choice>
              <mc:Fallback>
                <p:oleObj name="Equation" r:id="rId23" imgW="406048" imgH="215713" progId="Equation.3">
                  <p:embed/>
                  <p:pic>
                    <p:nvPicPr>
                      <p:cNvPr id="0" name="Picture 3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57800" y="5029200"/>
                        <a:ext cx="6096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61" name="Rectangle 393"/>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4" name="Object 336"/>
          <p:cNvGraphicFramePr>
            <a:graphicFrameLocks noChangeAspect="1"/>
          </p:cNvGraphicFramePr>
          <p:nvPr/>
        </p:nvGraphicFramePr>
        <p:xfrm>
          <a:off x="6019800" y="5029200"/>
          <a:ext cx="971550" cy="323850"/>
        </p:xfrm>
        <a:graphic>
          <a:graphicData uri="http://schemas.openxmlformats.org/presentationml/2006/ole">
            <mc:AlternateContent xmlns:mc="http://schemas.openxmlformats.org/markup-compatibility/2006">
              <mc:Choice xmlns:v="urn:schemas-microsoft-com:vml" Requires="v">
                <p:oleObj spid="_x0000_s493991" name="Equation" r:id="rId25" imgW="647419" imgH="215806" progId="Equation.3">
                  <p:embed/>
                </p:oleObj>
              </mc:Choice>
              <mc:Fallback>
                <p:oleObj name="Equation" r:id="rId25" imgW="647419" imgH="215806" progId="Equation.3">
                  <p:embed/>
                  <p:pic>
                    <p:nvPicPr>
                      <p:cNvPr id="0" name="Picture 3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19800" y="50292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66" name="Rectangle 398"/>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3" name="Object 335"/>
          <p:cNvGraphicFramePr>
            <a:graphicFrameLocks noChangeAspect="1"/>
          </p:cNvGraphicFramePr>
          <p:nvPr/>
        </p:nvGraphicFramePr>
        <p:xfrm>
          <a:off x="5257800" y="5486400"/>
          <a:ext cx="609600" cy="323850"/>
        </p:xfrm>
        <a:graphic>
          <a:graphicData uri="http://schemas.openxmlformats.org/presentationml/2006/ole">
            <mc:AlternateContent xmlns:mc="http://schemas.openxmlformats.org/markup-compatibility/2006">
              <mc:Choice xmlns:v="urn:schemas-microsoft-com:vml" Requires="v">
                <p:oleObj spid="_x0000_s493992" name="Equation" r:id="rId27" imgW="406048" imgH="215713" progId="Equation.3">
                  <p:embed/>
                </p:oleObj>
              </mc:Choice>
              <mc:Fallback>
                <p:oleObj name="Equation" r:id="rId27" imgW="406048" imgH="215713" progId="Equation.3">
                  <p:embed/>
                  <p:pic>
                    <p:nvPicPr>
                      <p:cNvPr id="0" name="Picture 3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57800" y="5486400"/>
                        <a:ext cx="6096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68" name="Rectangle 400"/>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2" name="Object 334"/>
          <p:cNvGraphicFramePr>
            <a:graphicFrameLocks noChangeAspect="1"/>
          </p:cNvGraphicFramePr>
          <p:nvPr/>
        </p:nvGraphicFramePr>
        <p:xfrm>
          <a:off x="6019800" y="5486400"/>
          <a:ext cx="971550" cy="323850"/>
        </p:xfrm>
        <a:graphic>
          <a:graphicData uri="http://schemas.openxmlformats.org/presentationml/2006/ole">
            <mc:AlternateContent xmlns:mc="http://schemas.openxmlformats.org/markup-compatibility/2006">
              <mc:Choice xmlns:v="urn:schemas-microsoft-com:vml" Requires="v">
                <p:oleObj spid="_x0000_s493993" name="Equation" r:id="rId29" imgW="647419" imgH="215806" progId="Equation.3">
                  <p:embed/>
                </p:oleObj>
              </mc:Choice>
              <mc:Fallback>
                <p:oleObj name="Equation" r:id="rId29" imgW="647419" imgH="215806" progId="Equation.3">
                  <p:embed/>
                  <p:pic>
                    <p:nvPicPr>
                      <p:cNvPr id="0" name="Picture 3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19800" y="54864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73" name="Rectangle 405"/>
          <p:cNvSpPr>
            <a:spLocks noChangeArrowheads="1"/>
          </p:cNvSpPr>
          <p:nvPr/>
        </p:nvSpPr>
        <p:spPr bwMode="auto">
          <a:xfrm>
            <a:off x="1228725" y="1131888"/>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1" name="Object 333"/>
          <p:cNvGraphicFramePr>
            <a:graphicFrameLocks noChangeAspect="1"/>
          </p:cNvGraphicFramePr>
          <p:nvPr/>
        </p:nvGraphicFramePr>
        <p:xfrm>
          <a:off x="5257800" y="5943600"/>
          <a:ext cx="608013" cy="266700"/>
        </p:xfrm>
        <a:graphic>
          <a:graphicData uri="http://schemas.openxmlformats.org/presentationml/2006/ole">
            <mc:AlternateContent xmlns:mc="http://schemas.openxmlformats.org/markup-compatibility/2006">
              <mc:Choice xmlns:v="urn:schemas-microsoft-com:vml" Requires="v">
                <p:oleObj spid="_x0000_s493994" name="Equation" r:id="rId31" imgW="405872" imgH="177569" progId="Equation.3">
                  <p:embed/>
                </p:oleObj>
              </mc:Choice>
              <mc:Fallback>
                <p:oleObj name="Equation" r:id="rId31" imgW="405872" imgH="177569" progId="Equation.3">
                  <p:embed/>
                  <p:pic>
                    <p:nvPicPr>
                      <p:cNvPr id="0" name="Picture 3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257800" y="5943600"/>
                        <a:ext cx="608013"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975" name="Rectangle 407"/>
          <p:cNvSpPr>
            <a:spLocks noChangeArrowheads="1"/>
          </p:cNvSpPr>
          <p:nvPr/>
        </p:nvSpPr>
        <p:spPr bwMode="auto">
          <a:xfrm>
            <a:off x="609600" y="2819400"/>
            <a:ext cx="846138" cy="0"/>
          </a:xfrm>
          <a:prstGeom prst="rect">
            <a:avLst/>
          </a:prstGeom>
          <a:noFill/>
          <a:ln w="0" algn="ctr">
            <a:noFill/>
            <a:miter lim="800000"/>
            <a:headEnd/>
            <a:tailEnd/>
          </a:ln>
          <a:effectLst/>
        </p:spPr>
        <p:txBody>
          <a:bodyPr wrap="none">
            <a:spAutoFit/>
          </a:bodyPr>
          <a:lstStyle/>
          <a:p>
            <a:endParaRPr lang="en-US"/>
          </a:p>
        </p:txBody>
      </p:sp>
      <p:graphicFrame>
        <p:nvGraphicFramePr>
          <p:cNvPr id="493900" name="Object 332"/>
          <p:cNvGraphicFramePr>
            <a:graphicFrameLocks noChangeAspect="1"/>
          </p:cNvGraphicFramePr>
          <p:nvPr/>
        </p:nvGraphicFramePr>
        <p:xfrm>
          <a:off x="6019800" y="5943600"/>
          <a:ext cx="971550" cy="323850"/>
        </p:xfrm>
        <a:graphic>
          <a:graphicData uri="http://schemas.openxmlformats.org/presentationml/2006/ole">
            <mc:AlternateContent xmlns:mc="http://schemas.openxmlformats.org/markup-compatibility/2006">
              <mc:Choice xmlns:v="urn:schemas-microsoft-com:vml" Requires="v">
                <p:oleObj spid="_x0000_s493995" name="Equation" r:id="rId33" imgW="647419" imgH="215806" progId="Equation.3">
                  <p:embed/>
                </p:oleObj>
              </mc:Choice>
              <mc:Fallback>
                <p:oleObj name="Equation" r:id="rId33" imgW="647419" imgH="215806" progId="Equation.3">
                  <p:embed/>
                  <p:pic>
                    <p:nvPicPr>
                      <p:cNvPr id="0" name="Picture 33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19800" y="5943600"/>
                        <a:ext cx="971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4233" name="Group 665"/>
          <p:cNvGraphicFramePr>
            <a:graphicFrameLocks noGrp="1"/>
          </p:cNvGraphicFramePr>
          <p:nvPr/>
        </p:nvGraphicFramePr>
        <p:xfrm>
          <a:off x="2133600" y="1828800"/>
          <a:ext cx="4876800" cy="4505960"/>
        </p:xfrm>
        <a:graphic>
          <a:graphicData uri="http://schemas.openxmlformats.org/drawingml/2006/table">
            <a:tbl>
              <a:tblPr/>
              <a:tblGrid>
                <a:gridCol w="974725"/>
                <a:gridCol w="976313"/>
                <a:gridCol w="974725"/>
                <a:gridCol w="976312"/>
                <a:gridCol w="974725"/>
              </a:tblGrid>
              <a:tr h="685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A</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B</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C</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Min-terms</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Max-terms</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GB"/>
              <a:t>SOP-POS Conversion</a:t>
            </a:r>
          </a:p>
        </p:txBody>
      </p:sp>
      <p:sp>
        <p:nvSpPr>
          <p:cNvPr id="494595" name="Rectangle 3"/>
          <p:cNvSpPr>
            <a:spLocks noGrp="1" noChangeArrowheads="1"/>
          </p:cNvSpPr>
          <p:nvPr>
            <p:ph idx="1"/>
          </p:nvPr>
        </p:nvSpPr>
        <p:spPr/>
        <p:txBody>
          <a:bodyPr/>
          <a:lstStyle/>
          <a:p>
            <a:r>
              <a:rPr lang="en-GB"/>
              <a:t>Minterm values present in SOP expression not present in corresponding POS expression</a:t>
            </a:r>
          </a:p>
          <a:p>
            <a:r>
              <a:rPr lang="en-GB"/>
              <a:t>Maxterm values present in POS expression not present in corresponding SOP expression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GB" sz="3800" b="0">
                <a:latin typeface="Arial" pitchFamily="34" charset="0"/>
                <a:cs typeface="Arial" pitchFamily="34" charset="0"/>
              </a:rPr>
              <a:t>Demorgan’s Theorems</a:t>
            </a:r>
          </a:p>
        </p:txBody>
      </p:sp>
      <p:sp>
        <p:nvSpPr>
          <p:cNvPr id="411651" name="Rectangle 3"/>
          <p:cNvSpPr>
            <a:spLocks noGrp="1" noChangeArrowheads="1"/>
          </p:cNvSpPr>
          <p:nvPr>
            <p:ph idx="1"/>
          </p:nvPr>
        </p:nvSpPr>
        <p:spPr/>
        <p:txBody>
          <a:bodyPr/>
          <a:lstStyle/>
          <a:p>
            <a:r>
              <a:rPr lang="en-GB"/>
              <a:t>Any number of variables</a:t>
            </a:r>
          </a:p>
          <a:p>
            <a:endParaRPr lang="en-GB"/>
          </a:p>
          <a:p>
            <a:endParaRPr lang="en-GB"/>
          </a:p>
          <a:p>
            <a:r>
              <a:rPr lang="en-GB"/>
              <a:t>Combination of variables</a:t>
            </a:r>
          </a:p>
        </p:txBody>
      </p:sp>
      <p:sp>
        <p:nvSpPr>
          <p:cNvPr id="411653" name="Rectangle 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52" name="Object 4"/>
          <p:cNvGraphicFramePr>
            <a:graphicFrameLocks noChangeAspect="1"/>
          </p:cNvGraphicFramePr>
          <p:nvPr/>
        </p:nvGraphicFramePr>
        <p:xfrm>
          <a:off x="838200" y="2286000"/>
          <a:ext cx="2667000" cy="496888"/>
        </p:xfrm>
        <a:graphic>
          <a:graphicData uri="http://schemas.openxmlformats.org/presentationml/2006/ole">
            <mc:AlternateContent xmlns:mc="http://schemas.openxmlformats.org/markup-compatibility/2006">
              <mc:Choice xmlns:v="urn:schemas-microsoft-com:vml" Requires="v">
                <p:oleObj spid="_x0000_s503831" name="Equation" r:id="rId4" imgW="1180800" imgH="215640" progId="Equation.3">
                  <p:embed/>
                </p:oleObj>
              </mc:Choice>
              <mc:Fallback>
                <p:oleObj name="Equation" r:id="rId4" imgW="11808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286000"/>
                        <a:ext cx="26670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55" name="Rectangle 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54" name="Object 6"/>
          <p:cNvGraphicFramePr>
            <a:graphicFrameLocks noChangeAspect="1"/>
          </p:cNvGraphicFramePr>
          <p:nvPr/>
        </p:nvGraphicFramePr>
        <p:xfrm>
          <a:off x="838200" y="2819400"/>
          <a:ext cx="2590800" cy="481013"/>
        </p:xfrm>
        <a:graphic>
          <a:graphicData uri="http://schemas.openxmlformats.org/presentationml/2006/ole">
            <mc:AlternateContent xmlns:mc="http://schemas.openxmlformats.org/markup-compatibility/2006">
              <mc:Choice xmlns:v="urn:schemas-microsoft-com:vml" Requires="v">
                <p:oleObj spid="_x0000_s503832" name="Equation" r:id="rId6" imgW="1180800" imgH="215640" progId="Equation.3">
                  <p:embed/>
                </p:oleObj>
              </mc:Choice>
              <mc:Fallback>
                <p:oleObj name="Equation" r:id="rId6" imgW="11808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819400"/>
                        <a:ext cx="25908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57"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56" name="Object 8"/>
          <p:cNvGraphicFramePr>
            <a:graphicFrameLocks noChangeAspect="1"/>
          </p:cNvGraphicFramePr>
          <p:nvPr/>
        </p:nvGraphicFramePr>
        <p:xfrm>
          <a:off x="838200" y="3962400"/>
          <a:ext cx="6453188" cy="561975"/>
        </p:xfrm>
        <a:graphic>
          <a:graphicData uri="http://schemas.openxmlformats.org/presentationml/2006/ole">
            <mc:AlternateContent xmlns:mc="http://schemas.openxmlformats.org/markup-compatibility/2006">
              <mc:Choice xmlns:v="urn:schemas-microsoft-com:vml" Requires="v">
                <p:oleObj spid="_x0000_s503833" name="Equation" r:id="rId8" imgW="2730240" imgH="241200" progId="Equation.3">
                  <p:embed/>
                </p:oleObj>
              </mc:Choice>
              <mc:Fallback>
                <p:oleObj name="Equation" r:id="rId8" imgW="27302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962400"/>
                        <a:ext cx="645318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59" name="Rectangle 11"/>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58" name="Object 10"/>
          <p:cNvGraphicFramePr>
            <a:graphicFrameLocks noChangeAspect="1"/>
          </p:cNvGraphicFramePr>
          <p:nvPr/>
        </p:nvGraphicFramePr>
        <p:xfrm>
          <a:off x="914400" y="4572000"/>
          <a:ext cx="3113088" cy="596900"/>
        </p:xfrm>
        <a:graphic>
          <a:graphicData uri="http://schemas.openxmlformats.org/presentationml/2006/ole">
            <mc:AlternateContent xmlns:mc="http://schemas.openxmlformats.org/markup-compatibility/2006">
              <mc:Choice xmlns:v="urn:schemas-microsoft-com:vml" Requires="v">
                <p:oleObj spid="_x0000_s503834" name="Equation" r:id="rId10" imgW="1244520" imgH="241200" progId="Equation.3">
                  <p:embed/>
                </p:oleObj>
              </mc:Choice>
              <mc:Fallback>
                <p:oleObj name="Equation" r:id="rId10" imgW="124452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4572000"/>
                        <a:ext cx="3113088"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61" name="Rectangle 13"/>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60" name="Object 12"/>
          <p:cNvGraphicFramePr>
            <a:graphicFrameLocks noChangeAspect="1"/>
          </p:cNvGraphicFramePr>
          <p:nvPr/>
        </p:nvGraphicFramePr>
        <p:xfrm>
          <a:off x="4114800" y="4572000"/>
          <a:ext cx="3651250" cy="579438"/>
        </p:xfrm>
        <a:graphic>
          <a:graphicData uri="http://schemas.openxmlformats.org/presentationml/2006/ole">
            <mc:AlternateContent xmlns:mc="http://schemas.openxmlformats.org/markup-compatibility/2006">
              <mc:Choice xmlns:v="urn:schemas-microsoft-com:vml" Requires="v">
                <p:oleObj spid="_x0000_s503835" name="Equation" r:id="rId12" imgW="1498320" imgH="241200" progId="Equation.3">
                  <p:embed/>
                </p:oleObj>
              </mc:Choice>
              <mc:Fallback>
                <p:oleObj name="Equation" r:id="rId12" imgW="149832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572000"/>
                        <a:ext cx="365125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63" name="Rectangle 1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62" name="Object 14"/>
          <p:cNvGraphicFramePr>
            <a:graphicFrameLocks noChangeAspect="1"/>
          </p:cNvGraphicFramePr>
          <p:nvPr/>
        </p:nvGraphicFramePr>
        <p:xfrm>
          <a:off x="914400" y="5257800"/>
          <a:ext cx="3803650" cy="542925"/>
        </p:xfrm>
        <a:graphic>
          <a:graphicData uri="http://schemas.openxmlformats.org/presentationml/2006/ole">
            <mc:AlternateContent xmlns:mc="http://schemas.openxmlformats.org/markup-compatibility/2006">
              <mc:Choice xmlns:v="urn:schemas-microsoft-com:vml" Requires="v">
                <p:oleObj spid="_x0000_s503836" name="Equation" r:id="rId14" imgW="1536480" imgH="215640" progId="Equation.3">
                  <p:embed/>
                </p:oleObj>
              </mc:Choice>
              <mc:Fallback>
                <p:oleObj name="Equation" r:id="rId14" imgW="15364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5257800"/>
                        <a:ext cx="380365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65" name="Rectangle 1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64" name="Object 16"/>
          <p:cNvGraphicFramePr>
            <a:graphicFrameLocks noChangeAspect="1"/>
          </p:cNvGraphicFramePr>
          <p:nvPr/>
        </p:nvGraphicFramePr>
        <p:xfrm>
          <a:off x="914400" y="5867400"/>
          <a:ext cx="2806700" cy="530225"/>
        </p:xfrm>
        <a:graphic>
          <a:graphicData uri="http://schemas.openxmlformats.org/presentationml/2006/ole">
            <mc:AlternateContent xmlns:mc="http://schemas.openxmlformats.org/markup-compatibility/2006">
              <mc:Choice xmlns:v="urn:schemas-microsoft-com:vml" Requires="v">
                <p:oleObj spid="_x0000_s503837" name="Equation" r:id="rId16" imgW="1155600" imgH="215640" progId="Equation.3">
                  <p:embed/>
                </p:oleObj>
              </mc:Choice>
              <mc:Fallback>
                <p:oleObj name="Equation" r:id="rId16" imgW="115560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4400" y="5867400"/>
                        <a:ext cx="28067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238391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5620" name="Rectangle 4"/>
          <p:cNvSpPr>
            <a:spLocks noGrp="1" noChangeArrowheads="1"/>
          </p:cNvSpPr>
          <p:nvPr>
            <p:ph type="title"/>
          </p:nvPr>
        </p:nvSpPr>
        <p:spPr>
          <a:noFill/>
          <a:ln/>
        </p:spPr>
        <p:txBody>
          <a:bodyPr/>
          <a:lstStyle/>
          <a:p>
            <a:r>
              <a:rPr lang="en-GB"/>
              <a:t>SOP-POS Conversion</a:t>
            </a:r>
          </a:p>
        </p:txBody>
      </p:sp>
      <p:sp>
        <p:nvSpPr>
          <p:cNvPr id="495619" name="Rectangle 3"/>
          <p:cNvSpPr>
            <a:spLocks noGrp="1" noChangeArrowheads="1"/>
          </p:cNvSpPr>
          <p:nvPr>
            <p:ph idx="1"/>
          </p:nvPr>
        </p:nvSpPr>
        <p:spPr/>
        <p:txBody>
          <a:bodyPr/>
          <a:lstStyle/>
          <a:p>
            <a:r>
              <a:rPr lang="en-GB"/>
              <a:t>Canonical Sum</a:t>
            </a:r>
          </a:p>
          <a:p>
            <a:endParaRPr lang="en-GB"/>
          </a:p>
          <a:p>
            <a:r>
              <a:rPr lang="en-GB"/>
              <a:t>Canonical Product</a:t>
            </a:r>
          </a:p>
          <a:p>
            <a:endParaRPr lang="en-GB"/>
          </a:p>
          <a:p>
            <a:endParaRPr lang="en-GB"/>
          </a:p>
          <a:p>
            <a:r>
              <a:rPr lang="en-GB"/>
              <a:t>                        =</a:t>
            </a:r>
          </a:p>
        </p:txBody>
      </p:sp>
      <p:sp>
        <p:nvSpPr>
          <p:cNvPr id="495622" name="Rectangle 6"/>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5621" name="Object 5"/>
          <p:cNvGraphicFramePr>
            <a:graphicFrameLocks noChangeAspect="1"/>
          </p:cNvGraphicFramePr>
          <p:nvPr/>
        </p:nvGraphicFramePr>
        <p:xfrm>
          <a:off x="990600" y="2281237"/>
          <a:ext cx="5365750" cy="538163"/>
        </p:xfrm>
        <a:graphic>
          <a:graphicData uri="http://schemas.openxmlformats.org/presentationml/2006/ole">
            <mc:AlternateContent xmlns:mc="http://schemas.openxmlformats.org/markup-compatibility/2006">
              <mc:Choice xmlns:v="urn:schemas-microsoft-com:vml" Requires="v">
                <p:oleObj spid="_x0000_s495664" name="Equation" r:id="rId4" imgW="2183452" imgH="215806" progId="Equation.3">
                  <p:embed/>
                </p:oleObj>
              </mc:Choice>
              <mc:Fallback>
                <p:oleObj name="Equation" r:id="rId4" imgW="2183452" imgH="215806"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1237"/>
                        <a:ext cx="536575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24" name="Rectangle 8"/>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sp>
        <p:nvSpPr>
          <p:cNvPr id="495626" name="Rectangle 10"/>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5625" name="Object 9"/>
          <p:cNvGraphicFramePr>
            <a:graphicFrameLocks noChangeAspect="1"/>
          </p:cNvGraphicFramePr>
          <p:nvPr/>
        </p:nvGraphicFramePr>
        <p:xfrm>
          <a:off x="990600" y="3352800"/>
          <a:ext cx="5502275" cy="603250"/>
        </p:xfrm>
        <a:graphic>
          <a:graphicData uri="http://schemas.openxmlformats.org/presentationml/2006/ole">
            <mc:AlternateContent xmlns:mc="http://schemas.openxmlformats.org/markup-compatibility/2006">
              <mc:Choice xmlns:v="urn:schemas-microsoft-com:vml" Requires="v">
                <p:oleObj spid="_x0000_s495665" name="Equation" r:id="rId6" imgW="2171700" imgH="241300" progId="Equation.3">
                  <p:embed/>
                </p:oleObj>
              </mc:Choice>
              <mc:Fallback>
                <p:oleObj name="Equation" r:id="rId6" imgW="2171700" imgH="2413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352800"/>
                        <a:ext cx="55022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28" name="Rectangle 12"/>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sp>
        <p:nvSpPr>
          <p:cNvPr id="495630" name="Rectangle 14"/>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sp>
        <p:nvSpPr>
          <p:cNvPr id="495632" name="Rectangle 16"/>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sp>
        <p:nvSpPr>
          <p:cNvPr id="495634" name="Rectangle 18"/>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5633" name="Object 17"/>
          <p:cNvGraphicFramePr>
            <a:graphicFrameLocks noChangeAspect="1"/>
          </p:cNvGraphicFramePr>
          <p:nvPr/>
        </p:nvGraphicFramePr>
        <p:xfrm>
          <a:off x="3276600" y="1835150"/>
          <a:ext cx="2678113" cy="603250"/>
        </p:xfrm>
        <a:graphic>
          <a:graphicData uri="http://schemas.openxmlformats.org/presentationml/2006/ole">
            <mc:AlternateContent xmlns:mc="http://schemas.openxmlformats.org/markup-compatibility/2006">
              <mc:Choice xmlns:v="urn:schemas-microsoft-com:vml" Requires="v">
                <p:oleObj spid="_x0000_s495666" name="Equation" r:id="rId8" imgW="1054100" imgH="241300" progId="Equation.3">
                  <p:embed/>
                </p:oleObj>
              </mc:Choice>
              <mc:Fallback>
                <p:oleObj name="Equation" r:id="rId8" imgW="1054100" imgH="241300" progId="Equation.3">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1835150"/>
                        <a:ext cx="26781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36" name="Rectangle 20"/>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5635" name="Object 19"/>
          <p:cNvGraphicFramePr>
            <a:graphicFrameLocks noChangeAspect="1"/>
          </p:cNvGraphicFramePr>
          <p:nvPr/>
        </p:nvGraphicFramePr>
        <p:xfrm>
          <a:off x="3733800" y="2819400"/>
          <a:ext cx="2101850" cy="604838"/>
        </p:xfrm>
        <a:graphic>
          <a:graphicData uri="http://schemas.openxmlformats.org/presentationml/2006/ole">
            <mc:AlternateContent xmlns:mc="http://schemas.openxmlformats.org/markup-compatibility/2006">
              <mc:Choice xmlns:v="urn:schemas-microsoft-com:vml" Requires="v">
                <p:oleObj spid="_x0000_s495667" name="Equation" r:id="rId10" imgW="825500" imgH="241300" progId="Equation.3">
                  <p:embed/>
                </p:oleObj>
              </mc:Choice>
              <mc:Fallback>
                <p:oleObj name="Equation" r:id="rId10" imgW="825500" imgH="241300" progId="Equation.3">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2819400"/>
                        <a:ext cx="21018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38" name="Rectangle 22"/>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5637" name="Object 21"/>
          <p:cNvGraphicFramePr>
            <a:graphicFrameLocks noChangeAspect="1"/>
          </p:cNvGraphicFramePr>
          <p:nvPr/>
        </p:nvGraphicFramePr>
        <p:xfrm>
          <a:off x="152400" y="4343400"/>
          <a:ext cx="2678113" cy="603250"/>
        </p:xfrm>
        <a:graphic>
          <a:graphicData uri="http://schemas.openxmlformats.org/presentationml/2006/ole">
            <mc:AlternateContent xmlns:mc="http://schemas.openxmlformats.org/markup-compatibility/2006">
              <mc:Choice xmlns:v="urn:schemas-microsoft-com:vml" Requires="v">
                <p:oleObj spid="_x0000_s495668" name="Equation" r:id="rId12" imgW="1054100" imgH="241300" progId="Equation.3">
                  <p:embed/>
                </p:oleObj>
              </mc:Choice>
              <mc:Fallback>
                <p:oleObj name="Equation" r:id="rId12" imgW="1054100" imgH="241300" progId="Equation.3">
                  <p:embed/>
                  <p:pic>
                    <p:nvPicPr>
                      <p:cNvPr id="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4343400"/>
                        <a:ext cx="26781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5640" name="Rectangle 24"/>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5639" name="Object 23"/>
          <p:cNvGraphicFramePr>
            <a:graphicFrameLocks noChangeAspect="1"/>
          </p:cNvGraphicFramePr>
          <p:nvPr/>
        </p:nvGraphicFramePr>
        <p:xfrm>
          <a:off x="3124200" y="4343400"/>
          <a:ext cx="2101850" cy="604838"/>
        </p:xfrm>
        <a:graphic>
          <a:graphicData uri="http://schemas.openxmlformats.org/presentationml/2006/ole">
            <mc:AlternateContent xmlns:mc="http://schemas.openxmlformats.org/markup-compatibility/2006">
              <mc:Choice xmlns:v="urn:schemas-microsoft-com:vml" Requires="v">
                <p:oleObj spid="_x0000_s495669" name="Equation" r:id="rId14" imgW="825500" imgH="241300" progId="Equation.3">
                  <p:embed/>
                </p:oleObj>
              </mc:Choice>
              <mc:Fallback>
                <p:oleObj name="Equation" r:id="rId14" imgW="825500" imgH="241300" progId="Equation.3">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4343400"/>
                        <a:ext cx="21018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GB" sz="4100"/>
              <a:t>Boolean Expressions and Truth Tables</a:t>
            </a:r>
          </a:p>
        </p:txBody>
      </p:sp>
      <p:sp>
        <p:nvSpPr>
          <p:cNvPr id="498691" name="Rectangle 3"/>
          <p:cNvSpPr>
            <a:spLocks noGrp="1" noChangeArrowheads="1"/>
          </p:cNvSpPr>
          <p:nvPr>
            <p:ph idx="1"/>
          </p:nvPr>
        </p:nvSpPr>
        <p:spPr/>
        <p:txBody>
          <a:bodyPr/>
          <a:lstStyle/>
          <a:p>
            <a:r>
              <a:rPr lang="en-GB"/>
              <a:t>Standard SOP &amp; POS expressions converted to truth table form</a:t>
            </a:r>
          </a:p>
          <a:p>
            <a:r>
              <a:rPr lang="en-GB"/>
              <a:t>Standard SOP &amp; POS expressions determined from truth table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GB"/>
              <a:t>SOP-Truth Table Conversion</a:t>
            </a:r>
          </a:p>
        </p:txBody>
      </p:sp>
      <p:graphicFrame>
        <p:nvGraphicFramePr>
          <p:cNvPr id="500229" name="Group 517"/>
          <p:cNvGraphicFramePr>
            <a:graphicFrameLocks noGrp="1"/>
          </p:cNvGraphicFramePr>
          <p:nvPr>
            <p:ph type="tbl" idx="1"/>
          </p:nvPr>
        </p:nvGraphicFramePr>
        <p:xfrm>
          <a:off x="1066800" y="2590800"/>
          <a:ext cx="7315200" cy="3962400"/>
        </p:xfrm>
        <a:graphic>
          <a:graphicData uri="http://schemas.openxmlformats.org/drawingml/2006/table">
            <a:tbl>
              <a:tblPr/>
              <a:tblGrid>
                <a:gridCol w="1827213"/>
                <a:gridCol w="1828800"/>
                <a:gridCol w="1827212"/>
                <a:gridCol w="1831975"/>
              </a:tblGrid>
              <a:tr h="323850">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Input</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Output</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A</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B</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F</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9718" name="Rectangle 6"/>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9717" name="Object 5"/>
          <p:cNvGraphicFramePr>
            <a:graphicFrameLocks noChangeAspect="1"/>
          </p:cNvGraphicFramePr>
          <p:nvPr/>
        </p:nvGraphicFramePr>
        <p:xfrm>
          <a:off x="609600" y="1371600"/>
          <a:ext cx="1466850" cy="538163"/>
        </p:xfrm>
        <a:graphic>
          <a:graphicData uri="http://schemas.openxmlformats.org/presentationml/2006/ole">
            <mc:AlternateContent xmlns:mc="http://schemas.openxmlformats.org/markup-compatibility/2006">
              <mc:Choice xmlns:v="urn:schemas-microsoft-com:vml" Requires="v">
                <p:oleObj spid="_x0000_s499734" name="Equation" r:id="rId4" imgW="596880" imgH="215640" progId="Equation.3">
                  <p:embed/>
                </p:oleObj>
              </mc:Choice>
              <mc:Fallback>
                <p:oleObj name="Equation" r:id="rId4" imgW="596880" imgH="21564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71600"/>
                        <a:ext cx="146685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9720" name="Rectangle 8"/>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9719" name="Object 7"/>
          <p:cNvGraphicFramePr>
            <a:graphicFrameLocks noChangeAspect="1"/>
          </p:cNvGraphicFramePr>
          <p:nvPr/>
        </p:nvGraphicFramePr>
        <p:xfrm>
          <a:off x="3048000" y="1981200"/>
          <a:ext cx="4532313" cy="539750"/>
        </p:xfrm>
        <a:graphic>
          <a:graphicData uri="http://schemas.openxmlformats.org/presentationml/2006/ole">
            <mc:AlternateContent xmlns:mc="http://schemas.openxmlformats.org/markup-compatibility/2006">
              <mc:Choice xmlns:v="urn:schemas-microsoft-com:vml" Requires="v">
                <p:oleObj spid="_x0000_s499735" name="Equation" r:id="rId6" imgW="1841400" imgH="215640" progId="Equation.3">
                  <p:embed/>
                </p:oleObj>
              </mc:Choice>
              <mc:Fallback>
                <p:oleObj name="Equation" r:id="rId6" imgW="1841400" imgH="21564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981200"/>
                        <a:ext cx="453231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9722" name="Rectangle 10"/>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99721" name="Object 9"/>
          <p:cNvGraphicFramePr>
            <a:graphicFrameLocks noChangeAspect="1"/>
          </p:cNvGraphicFramePr>
          <p:nvPr/>
        </p:nvGraphicFramePr>
        <p:xfrm>
          <a:off x="609600" y="1981200"/>
          <a:ext cx="2514600" cy="604838"/>
        </p:xfrm>
        <a:graphic>
          <a:graphicData uri="http://schemas.openxmlformats.org/presentationml/2006/ole">
            <mc:AlternateContent xmlns:mc="http://schemas.openxmlformats.org/markup-compatibility/2006">
              <mc:Choice xmlns:v="urn:schemas-microsoft-com:vml" Requires="v">
                <p:oleObj spid="_x0000_s499736" name="Equation" r:id="rId8" imgW="990170" imgH="241195" progId="Equation.3">
                  <p:embed/>
                </p:oleObj>
              </mc:Choice>
              <mc:Fallback>
                <p:oleObj name="Equation" r:id="rId8" imgW="990170" imgH="241195"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1981200"/>
                        <a:ext cx="251460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GB"/>
              <a:t>POS-Truth Table Conversion</a:t>
            </a:r>
          </a:p>
        </p:txBody>
      </p:sp>
      <p:graphicFrame>
        <p:nvGraphicFramePr>
          <p:cNvPr id="503106" name="Group 322"/>
          <p:cNvGraphicFramePr>
            <a:graphicFrameLocks noGrp="1"/>
          </p:cNvGraphicFramePr>
          <p:nvPr>
            <p:ph type="tbl" idx="1"/>
          </p:nvPr>
        </p:nvGraphicFramePr>
        <p:xfrm>
          <a:off x="1066800" y="2590800"/>
          <a:ext cx="7315200" cy="3962400"/>
        </p:xfrm>
        <a:graphic>
          <a:graphicData uri="http://schemas.openxmlformats.org/drawingml/2006/table">
            <a:tbl>
              <a:tblPr/>
              <a:tblGrid>
                <a:gridCol w="1827213"/>
                <a:gridCol w="1828800"/>
                <a:gridCol w="1827212"/>
                <a:gridCol w="1831975"/>
              </a:tblGrid>
              <a:tr h="338138">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Input</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Output</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A</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B</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F</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02787" name="Rectangle 3"/>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502789" name="Rectangle 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502791" name="Rectangle 7"/>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502849" name="Rectangle 6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502848" name="Object 64"/>
          <p:cNvGraphicFramePr>
            <a:graphicFrameLocks noChangeAspect="1"/>
          </p:cNvGraphicFramePr>
          <p:nvPr/>
        </p:nvGraphicFramePr>
        <p:xfrm>
          <a:off x="549275" y="1295400"/>
          <a:ext cx="2406650" cy="603250"/>
        </p:xfrm>
        <a:graphic>
          <a:graphicData uri="http://schemas.openxmlformats.org/presentationml/2006/ole">
            <mc:AlternateContent xmlns:mc="http://schemas.openxmlformats.org/markup-compatibility/2006">
              <mc:Choice xmlns:v="urn:schemas-microsoft-com:vml" Requires="v">
                <p:oleObj spid="_x0000_s502865" name="Equation" r:id="rId4" imgW="952200" imgH="241200" progId="Equation.3">
                  <p:embed/>
                </p:oleObj>
              </mc:Choice>
              <mc:Fallback>
                <p:oleObj name="Equation" r:id="rId4" imgW="952200" imgH="241200" progId="Equation.3">
                  <p:embed/>
                  <p:pic>
                    <p:nvPicPr>
                      <p:cNvPr id="0"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1295400"/>
                        <a:ext cx="240665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851" name="Rectangle 67"/>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502850" name="Object 66"/>
          <p:cNvGraphicFramePr>
            <a:graphicFrameLocks noChangeAspect="1"/>
          </p:cNvGraphicFramePr>
          <p:nvPr/>
        </p:nvGraphicFramePr>
        <p:xfrm>
          <a:off x="3733800" y="1295400"/>
          <a:ext cx="2339975" cy="603250"/>
        </p:xfrm>
        <a:graphic>
          <a:graphicData uri="http://schemas.openxmlformats.org/presentationml/2006/ole">
            <mc:AlternateContent xmlns:mc="http://schemas.openxmlformats.org/markup-compatibility/2006">
              <mc:Choice xmlns:v="urn:schemas-microsoft-com:vml" Requires="v">
                <p:oleObj spid="_x0000_s502866" name="Equation" r:id="rId6" imgW="927000" imgH="241200" progId="Equation.3">
                  <p:embed/>
                </p:oleObj>
              </mc:Choice>
              <mc:Fallback>
                <p:oleObj name="Equation" r:id="rId6" imgW="927000" imgH="241200" progId="Equation.3">
                  <p:embed/>
                  <p:pic>
                    <p:nvPicPr>
                      <p:cNvPr id="0"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1295400"/>
                        <a:ext cx="23399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853" name="Rectangle 6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502852" name="Object 68"/>
          <p:cNvGraphicFramePr>
            <a:graphicFrameLocks noChangeAspect="1"/>
          </p:cNvGraphicFramePr>
          <p:nvPr/>
        </p:nvGraphicFramePr>
        <p:xfrm>
          <a:off x="1219200" y="1905000"/>
          <a:ext cx="7550150" cy="603250"/>
        </p:xfrm>
        <a:graphic>
          <a:graphicData uri="http://schemas.openxmlformats.org/presentationml/2006/ole">
            <mc:AlternateContent xmlns:mc="http://schemas.openxmlformats.org/markup-compatibility/2006">
              <mc:Choice xmlns:v="urn:schemas-microsoft-com:vml" Requires="v">
                <p:oleObj spid="_x0000_s502867" name="Equation" r:id="rId8" imgW="2984500" imgH="241300" progId="Equation.3">
                  <p:embed/>
                </p:oleObj>
              </mc:Choice>
              <mc:Fallback>
                <p:oleObj name="Equation" r:id="rId8" imgW="2984500" imgH="241300" progId="Equation.3">
                  <p:embed/>
                  <p:pic>
                    <p:nvPicPr>
                      <p:cNvPr id="0" name="Picture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1905000"/>
                        <a:ext cx="755015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GB"/>
              <a:t>Karnaugh Map</a:t>
            </a:r>
          </a:p>
        </p:txBody>
      </p:sp>
      <p:sp>
        <p:nvSpPr>
          <p:cNvPr id="504835" name="Rectangle 3"/>
          <p:cNvSpPr>
            <a:spLocks noGrp="1" noChangeArrowheads="1"/>
          </p:cNvSpPr>
          <p:nvPr>
            <p:ph idx="1"/>
          </p:nvPr>
        </p:nvSpPr>
        <p:spPr/>
        <p:txBody>
          <a:bodyPr/>
          <a:lstStyle/>
          <a:p>
            <a:pPr>
              <a:lnSpc>
                <a:spcPct val="90000"/>
              </a:lnSpc>
            </a:pPr>
            <a:r>
              <a:rPr lang="en-GB"/>
              <a:t>Simplification of Boolean Expressions</a:t>
            </a:r>
          </a:p>
          <a:p>
            <a:pPr lvl="1">
              <a:lnSpc>
                <a:spcPct val="90000"/>
              </a:lnSpc>
              <a:buClr>
                <a:schemeClr val="tx1"/>
              </a:buClr>
            </a:pPr>
            <a:r>
              <a:rPr lang="en-GB">
                <a:effectLst/>
                <a:latin typeface="Arial" pitchFamily="34" charset="0"/>
              </a:rPr>
              <a:t>Doesn’t guarantee simplest form of expression</a:t>
            </a:r>
          </a:p>
          <a:p>
            <a:pPr lvl="1">
              <a:lnSpc>
                <a:spcPct val="90000"/>
              </a:lnSpc>
              <a:buClr>
                <a:schemeClr val="tx1"/>
              </a:buClr>
            </a:pPr>
            <a:r>
              <a:rPr lang="en-GB">
                <a:effectLst/>
                <a:latin typeface="Arial" pitchFamily="34" charset="0"/>
              </a:rPr>
              <a:t>Terms are not obvious</a:t>
            </a:r>
          </a:p>
          <a:p>
            <a:pPr lvl="1">
              <a:lnSpc>
                <a:spcPct val="90000"/>
              </a:lnSpc>
              <a:buClr>
                <a:schemeClr val="tx1"/>
              </a:buClr>
            </a:pPr>
            <a:r>
              <a:rPr lang="en-GB">
                <a:effectLst/>
                <a:latin typeface="Arial" pitchFamily="34" charset="0"/>
              </a:rPr>
              <a:t>Skills of applying rules and laws</a:t>
            </a:r>
          </a:p>
          <a:p>
            <a:pPr>
              <a:lnSpc>
                <a:spcPct val="90000"/>
              </a:lnSpc>
              <a:buClr>
                <a:schemeClr val="tx1"/>
              </a:buClr>
            </a:pPr>
            <a:r>
              <a:rPr lang="en-GB"/>
              <a:t>K-map provides a systematic method </a:t>
            </a:r>
          </a:p>
          <a:p>
            <a:pPr lvl="1">
              <a:lnSpc>
                <a:spcPct val="90000"/>
              </a:lnSpc>
              <a:buClr>
                <a:schemeClr val="tx1"/>
              </a:buClr>
            </a:pPr>
            <a:r>
              <a:rPr lang="en-GB">
                <a:effectLst/>
                <a:latin typeface="Arial" pitchFamily="34" charset="0"/>
              </a:rPr>
              <a:t>An array of cells</a:t>
            </a:r>
          </a:p>
          <a:p>
            <a:pPr lvl="1">
              <a:lnSpc>
                <a:spcPct val="90000"/>
              </a:lnSpc>
              <a:buClr>
                <a:schemeClr val="tx1"/>
              </a:buClr>
            </a:pPr>
            <a:r>
              <a:rPr lang="en-GB">
                <a:effectLst/>
                <a:latin typeface="Arial" pitchFamily="34" charset="0"/>
              </a:rPr>
              <a:t>Used for simplifying 2, 3, 4 and 5 variable expressions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GB"/>
              <a:t>3-Variable K-map</a:t>
            </a:r>
          </a:p>
        </p:txBody>
      </p:sp>
      <p:sp>
        <p:nvSpPr>
          <p:cNvPr id="505859" name="Rectangle 3"/>
          <p:cNvSpPr>
            <a:spLocks noGrp="1" noChangeArrowheads="1"/>
          </p:cNvSpPr>
          <p:nvPr>
            <p:ph idx="1"/>
          </p:nvPr>
        </p:nvSpPr>
        <p:spPr/>
        <p:txBody>
          <a:bodyPr/>
          <a:lstStyle/>
          <a:p>
            <a:r>
              <a:rPr lang="en-GB"/>
              <a:t>Used for simplifying 3-variable expressions</a:t>
            </a:r>
          </a:p>
          <a:p>
            <a:r>
              <a:rPr lang="en-GB"/>
              <a:t>K-map has 8 cells representing the 8 minterms and 8 maxterms</a:t>
            </a:r>
          </a:p>
          <a:p>
            <a:r>
              <a:rPr lang="en-GB"/>
              <a:t>K-map can be represented in row format or column format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GB"/>
              <a:t>4-Variable K-map</a:t>
            </a:r>
          </a:p>
        </p:txBody>
      </p:sp>
      <p:sp>
        <p:nvSpPr>
          <p:cNvPr id="506883" name="Rectangle 3"/>
          <p:cNvSpPr>
            <a:spLocks noGrp="1" noChangeArrowheads="1"/>
          </p:cNvSpPr>
          <p:nvPr>
            <p:ph idx="1"/>
          </p:nvPr>
        </p:nvSpPr>
        <p:spPr/>
        <p:txBody>
          <a:bodyPr/>
          <a:lstStyle/>
          <a:p>
            <a:r>
              <a:rPr lang="en-GB"/>
              <a:t>Used for simplifying 4-variable expressions</a:t>
            </a:r>
          </a:p>
          <a:p>
            <a:r>
              <a:rPr lang="en-GB"/>
              <a:t>K-map has 16 cells representing the 16 minterms and 8 maxterms</a:t>
            </a:r>
          </a:p>
          <a:p>
            <a:r>
              <a:rPr lang="en-GB"/>
              <a:t>A 4-variable K-map has a square format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GB" sz="3800" b="0">
                <a:latin typeface="Arial" pitchFamily="34" charset="0"/>
                <a:cs typeface="Arial" pitchFamily="34" charset="0"/>
              </a:rPr>
              <a:t>Boolean Analysis of Logic Circuits</a:t>
            </a:r>
          </a:p>
        </p:txBody>
      </p:sp>
      <p:sp>
        <p:nvSpPr>
          <p:cNvPr id="444419" name="Rectangle 3"/>
          <p:cNvSpPr>
            <a:spLocks noGrp="1" noChangeArrowheads="1"/>
          </p:cNvSpPr>
          <p:nvPr>
            <p:ph idx="1"/>
          </p:nvPr>
        </p:nvSpPr>
        <p:spPr/>
        <p:txBody>
          <a:bodyPr/>
          <a:lstStyle/>
          <a:p>
            <a:r>
              <a:rPr lang="en-GB" sz="2800"/>
              <a:t>Boolean Algebra provides concise way to represent operation of a logic circuit</a:t>
            </a:r>
          </a:p>
          <a:p>
            <a:r>
              <a:rPr lang="en-GB" sz="2800"/>
              <a:t>Complete function of a logic circuit can be determined by evaluating the Boolean expression using different input combinations</a:t>
            </a:r>
          </a:p>
        </p:txBody>
      </p:sp>
    </p:spTree>
    <p:extLst>
      <p:ext uri="{BB962C8B-B14F-4D97-AF65-F5344CB8AC3E}">
        <p14:creationId xmlns:p14="http://schemas.microsoft.com/office/powerpoint/2010/main" val="40479548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GB" sz="3800" b="0">
                <a:latin typeface="Arial" pitchFamily="34" charset="0"/>
                <a:cs typeface="Arial" pitchFamily="34" charset="0"/>
              </a:rPr>
              <a:t>Boolean Analysis of Logic Circuits</a:t>
            </a:r>
          </a:p>
        </p:txBody>
      </p:sp>
      <p:sp>
        <p:nvSpPr>
          <p:cNvPr id="413699" name="Rectangle 3"/>
          <p:cNvSpPr>
            <a:spLocks noGrp="1" noChangeArrowheads="1"/>
          </p:cNvSpPr>
          <p:nvPr>
            <p:ph type="body" sz="half" idx="1"/>
          </p:nvPr>
        </p:nvSpPr>
        <p:spPr>
          <a:xfrm>
            <a:off x="457200" y="1600200"/>
            <a:ext cx="8229600" cy="4530725"/>
          </a:xfrm>
        </p:spPr>
        <p:txBody>
          <a:bodyPr>
            <a:normAutofit/>
          </a:bodyPr>
          <a:lstStyle/>
          <a:p>
            <a:pPr>
              <a:buFont typeface="Wingdings" pitchFamily="2" charset="2"/>
              <a:buNone/>
            </a:pPr>
            <a:endParaRPr lang="en-GB"/>
          </a:p>
          <a:p>
            <a:pPr>
              <a:buFont typeface="Wingdings" pitchFamily="2" charset="2"/>
              <a:buNone/>
            </a:pPr>
            <a:endParaRPr lang="en-GB"/>
          </a:p>
          <a:p>
            <a:pPr>
              <a:buFont typeface="Wingdings" pitchFamily="2" charset="2"/>
              <a:buNone/>
            </a:pPr>
            <a:endParaRPr lang="en-GB"/>
          </a:p>
          <a:p>
            <a:pPr>
              <a:buFont typeface="Wingdings" pitchFamily="2" charset="2"/>
              <a:buNone/>
            </a:pPr>
            <a:endParaRPr lang="en-GB"/>
          </a:p>
          <a:p>
            <a:pPr>
              <a:buFont typeface="Wingdings" pitchFamily="2" charset="2"/>
              <a:buNone/>
            </a:pPr>
            <a:endParaRPr lang="en-GB"/>
          </a:p>
          <a:p>
            <a:r>
              <a:rPr lang="en-GB"/>
              <a:t>From the expression, the output is a 1 if variable D = 1 and               =1</a:t>
            </a:r>
          </a:p>
          <a:p>
            <a:r>
              <a:rPr lang="en-GB"/>
              <a:t>              =1 if AB=1 or C=0</a:t>
            </a:r>
          </a:p>
        </p:txBody>
      </p:sp>
      <p:graphicFrame>
        <p:nvGraphicFramePr>
          <p:cNvPr id="413709" name="Object 13"/>
          <p:cNvGraphicFramePr>
            <a:graphicFrameLocks noGrp="1" noChangeAspect="1"/>
          </p:cNvGraphicFramePr>
          <p:nvPr>
            <p:ph sz="half" idx="2"/>
          </p:nvPr>
        </p:nvGraphicFramePr>
        <p:xfrm>
          <a:off x="914400" y="5257800"/>
          <a:ext cx="1215190" cy="481013"/>
        </p:xfrm>
        <a:graphic>
          <a:graphicData uri="http://schemas.openxmlformats.org/presentationml/2006/ole">
            <mc:AlternateContent xmlns:mc="http://schemas.openxmlformats.org/markup-compatibility/2006">
              <mc:Choice xmlns:v="urn:schemas-microsoft-com:vml" Requires="v">
                <p:oleObj spid="_x0000_s504843" name="Equation" r:id="rId4" imgW="609480" imgH="241200" progId="Equation.3">
                  <p:embed/>
                </p:oleObj>
              </mc:Choice>
              <mc:Fallback>
                <p:oleObj name="Equation" r:id="rId4" imgW="6094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257800"/>
                        <a:ext cx="121519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01" name="Rectangle 5"/>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3700" name="Object 4"/>
          <p:cNvGraphicFramePr>
            <a:graphicFrameLocks noChangeAspect="1"/>
          </p:cNvGraphicFramePr>
          <p:nvPr/>
        </p:nvGraphicFramePr>
        <p:xfrm>
          <a:off x="457200" y="1600200"/>
          <a:ext cx="5867400" cy="2436813"/>
        </p:xfrm>
        <a:graphic>
          <a:graphicData uri="http://schemas.openxmlformats.org/presentationml/2006/ole">
            <mc:AlternateContent xmlns:mc="http://schemas.openxmlformats.org/markup-compatibility/2006">
              <mc:Choice xmlns:v="urn:schemas-microsoft-com:vml" Requires="v">
                <p:oleObj spid="_x0000_s504844" name="Visio" r:id="rId6" imgW="3878885" imgH="1605077" progId="">
                  <p:embed/>
                </p:oleObj>
              </mc:Choice>
              <mc:Fallback>
                <p:oleObj name="Visio" r:id="rId6" imgW="3878885" imgH="160507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600200"/>
                        <a:ext cx="5867400" cy="2436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08" name="Rectangle 12"/>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3707" name="Object 11"/>
          <p:cNvGraphicFramePr>
            <a:graphicFrameLocks noChangeAspect="1"/>
          </p:cNvGraphicFramePr>
          <p:nvPr/>
        </p:nvGraphicFramePr>
        <p:xfrm>
          <a:off x="3853044" y="4648200"/>
          <a:ext cx="1404756" cy="547688"/>
        </p:xfrm>
        <a:graphic>
          <a:graphicData uri="http://schemas.openxmlformats.org/presentationml/2006/ole">
            <mc:AlternateContent xmlns:mc="http://schemas.openxmlformats.org/markup-compatibility/2006">
              <mc:Choice xmlns:v="urn:schemas-microsoft-com:vml" Requires="v">
                <p:oleObj spid="_x0000_s504845" name="Equation" r:id="rId8" imgW="609480" imgH="241200" progId="Equation.3">
                  <p:embed/>
                </p:oleObj>
              </mc:Choice>
              <mc:Fallback>
                <p:oleObj name="Equation" r:id="rId8" imgW="609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3044" y="4648200"/>
                        <a:ext cx="1404756"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42363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GB" sz="3800" b="0">
                <a:latin typeface="Arial" pitchFamily="34" charset="0"/>
                <a:cs typeface="Arial" pitchFamily="34" charset="0"/>
              </a:rPr>
              <a:t>Boolean Analysis of Logic Circuits</a:t>
            </a:r>
          </a:p>
        </p:txBody>
      </p:sp>
      <p:graphicFrame>
        <p:nvGraphicFramePr>
          <p:cNvPr id="416552" name="Group 808"/>
          <p:cNvGraphicFramePr>
            <a:graphicFrameLocks noGrp="1"/>
          </p:cNvGraphicFramePr>
          <p:nvPr>
            <p:ph type="tbl" idx="1"/>
          </p:nvPr>
        </p:nvGraphicFramePr>
        <p:xfrm>
          <a:off x="533400" y="1828800"/>
          <a:ext cx="8153400" cy="4719638"/>
        </p:xfrm>
        <a:graphic>
          <a:graphicData uri="http://schemas.openxmlformats.org/drawingml/2006/table">
            <a:tbl>
              <a:tblPr/>
              <a:tblGrid>
                <a:gridCol w="685800"/>
                <a:gridCol w="685800"/>
                <a:gridCol w="685800"/>
                <a:gridCol w="762000"/>
                <a:gridCol w="1143000"/>
                <a:gridCol w="762000"/>
                <a:gridCol w="762000"/>
                <a:gridCol w="762000"/>
                <a:gridCol w="762000"/>
                <a:gridCol w="1143000"/>
              </a:tblGrid>
              <a:tr h="588963">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Inputs</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Output</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Inputs</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Output</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A</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B</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C</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F</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A</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B</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C</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F</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0</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0</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0</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827316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GB" sz="4100"/>
              <a:t>Simplification using Boolean Algebra</a:t>
            </a:r>
          </a:p>
        </p:txBody>
      </p:sp>
    </p:spTree>
    <p:extLst>
      <p:ext uri="{BB962C8B-B14F-4D97-AF65-F5344CB8AC3E}">
        <p14:creationId xmlns:p14="http://schemas.microsoft.com/office/powerpoint/2010/main" val="4430541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GB" sz="4100"/>
              <a:t>Simplification using Boolean Algebra</a:t>
            </a:r>
          </a:p>
        </p:txBody>
      </p:sp>
      <p:sp>
        <p:nvSpPr>
          <p:cNvPr id="417795" name="Rectangle 3"/>
          <p:cNvSpPr>
            <a:spLocks noGrp="1" noChangeArrowheads="1"/>
          </p:cNvSpPr>
          <p:nvPr>
            <p:ph idx="1"/>
          </p:nvPr>
        </p:nvSpPr>
        <p:spPr/>
        <p:txBody>
          <a:bodyPr/>
          <a:lstStyle/>
          <a:p>
            <a:r>
              <a:rPr lang="en-GB" dirty="0"/>
              <a:t>AB + A(B+C) + B(B+C)</a:t>
            </a:r>
          </a:p>
          <a:p>
            <a:pPr>
              <a:buFont typeface="Wingdings" pitchFamily="2" charset="2"/>
              <a:buNone/>
            </a:pPr>
            <a:r>
              <a:rPr lang="en-GB" dirty="0"/>
              <a:t>	= AB + AB + AC + BB +BC</a:t>
            </a:r>
          </a:p>
          <a:p>
            <a:pPr>
              <a:buFont typeface="Wingdings" pitchFamily="2" charset="2"/>
              <a:buNone/>
            </a:pPr>
            <a:r>
              <a:rPr lang="en-GB" dirty="0"/>
              <a:t>	= AB + AC + B + BC</a:t>
            </a:r>
          </a:p>
          <a:p>
            <a:pPr>
              <a:buFont typeface="Wingdings" pitchFamily="2" charset="2"/>
              <a:buNone/>
            </a:pPr>
            <a:r>
              <a:rPr lang="en-GB" dirty="0"/>
              <a:t>	= AB + AC + B</a:t>
            </a:r>
          </a:p>
          <a:p>
            <a:pPr>
              <a:buFont typeface="Wingdings" pitchFamily="2" charset="2"/>
              <a:buNone/>
            </a:pPr>
            <a:r>
              <a:rPr lang="en-GB" dirty="0"/>
              <a:t>	= B + AC</a:t>
            </a:r>
          </a:p>
        </p:txBody>
      </p:sp>
    </p:spTree>
    <p:extLst>
      <p:ext uri="{BB962C8B-B14F-4D97-AF65-F5344CB8AC3E}">
        <p14:creationId xmlns:p14="http://schemas.microsoft.com/office/powerpoint/2010/main" val="322386249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E0ECEF5057C4AAC66B1F3C321CA43" ma:contentTypeVersion="0" ma:contentTypeDescription="Create a new document." ma:contentTypeScope="" ma:versionID="111b89b20a0ac63baa8434d96578d7e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B1DBC0-A86B-4E3C-A9B3-ECCA2B473F61}"/>
</file>

<file path=customXml/itemProps2.xml><?xml version="1.0" encoding="utf-8"?>
<ds:datastoreItem xmlns:ds="http://schemas.openxmlformats.org/officeDocument/2006/customXml" ds:itemID="{AA454216-43FF-41FF-B02B-B94FAD2CEC32}"/>
</file>

<file path=customXml/itemProps3.xml><?xml version="1.0" encoding="utf-8"?>
<ds:datastoreItem xmlns:ds="http://schemas.openxmlformats.org/officeDocument/2006/customXml" ds:itemID="{7DF77472-8F18-43CE-ABC8-1D689EFDE43D}"/>
</file>

<file path=docProps/app.xml><?xml version="1.0" encoding="utf-8"?>
<Properties xmlns="http://schemas.openxmlformats.org/officeDocument/2006/extended-properties" xmlns:vt="http://schemas.openxmlformats.org/officeDocument/2006/docPropsVTypes">
  <Template>Flow</Template>
  <TotalTime>14070</TotalTime>
  <Words>3108</Words>
  <Application>Microsoft Office PowerPoint</Application>
  <PresentationFormat>On-screen Show (4:3)</PresentationFormat>
  <Paragraphs>839</Paragraphs>
  <Slides>46</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6" baseType="lpstr">
      <vt:lpstr>Arial</vt:lpstr>
      <vt:lpstr>Calibri</vt:lpstr>
      <vt:lpstr>Constantia</vt:lpstr>
      <vt:lpstr>Folio</vt:lpstr>
      <vt:lpstr>Times New Roman</vt:lpstr>
      <vt:lpstr>Wingdings</vt:lpstr>
      <vt:lpstr>Wingdings 2</vt:lpstr>
      <vt:lpstr>Flow</vt:lpstr>
      <vt:lpstr>Equation</vt:lpstr>
      <vt:lpstr>Visio</vt:lpstr>
      <vt:lpstr>PowerPoint Presentation</vt:lpstr>
      <vt:lpstr>Recap</vt:lpstr>
      <vt:lpstr>Recap</vt:lpstr>
      <vt:lpstr>Demorgan’s Theorems</vt:lpstr>
      <vt:lpstr>Boolean Analysis of Logic Circuits</vt:lpstr>
      <vt:lpstr>Boolean Analysis of Logic Circuits</vt:lpstr>
      <vt:lpstr>Boolean Analysis of Logic Circuits</vt:lpstr>
      <vt:lpstr>Simplification using Boolean Algebra</vt:lpstr>
      <vt:lpstr>Simplification using Boolean Algebra</vt:lpstr>
      <vt:lpstr>Simplified Circuit</vt:lpstr>
      <vt:lpstr>Standard forms of Boolean Expressions</vt:lpstr>
      <vt:lpstr>Standard forms of Boolean Expressions</vt:lpstr>
      <vt:lpstr>Implementation of SOP expression</vt:lpstr>
      <vt:lpstr>Implementation of POS expression</vt:lpstr>
      <vt:lpstr>Conversion of general expression to SOP form</vt:lpstr>
      <vt:lpstr>Examples</vt:lpstr>
      <vt:lpstr>Analysis of Logic Circuits Example 1</vt:lpstr>
      <vt:lpstr>Evaluating Boolean Expression</vt:lpstr>
      <vt:lpstr>Evaluating Boolean Expression &amp; Truth Table</vt:lpstr>
      <vt:lpstr>Simplifying Boolean Expression </vt:lpstr>
      <vt:lpstr>Truth Table of Simplified expression</vt:lpstr>
      <vt:lpstr>Simplified Logic Circuit</vt:lpstr>
      <vt:lpstr>Simplified Logic Circuit</vt:lpstr>
      <vt:lpstr>Second Example</vt:lpstr>
      <vt:lpstr>Analysis of Logic Circuits Example 2</vt:lpstr>
      <vt:lpstr>Evaluating Boolean Expression</vt:lpstr>
      <vt:lpstr>Evaluating Boolean Expression &amp; Truth Table</vt:lpstr>
      <vt:lpstr>Rewriting the Truth Table</vt:lpstr>
      <vt:lpstr>Simplifying Boolean Expression </vt:lpstr>
      <vt:lpstr>Truth Table of Simplified expression</vt:lpstr>
      <vt:lpstr>Simplified Logic Circuit</vt:lpstr>
      <vt:lpstr>Simplified Logic Circuit</vt:lpstr>
      <vt:lpstr>Standard SOP and POS form</vt:lpstr>
      <vt:lpstr>Standard SOP form</vt:lpstr>
      <vt:lpstr>Standard POS form</vt:lpstr>
      <vt:lpstr>Why Standard SOP and POS forms?</vt:lpstr>
      <vt:lpstr>Minterms and Maxterms</vt:lpstr>
      <vt:lpstr>Minterms and Maxterms &amp; Binary representations</vt:lpstr>
      <vt:lpstr>SOP-POS Conversion</vt:lpstr>
      <vt:lpstr>SOP-POS Conversion</vt:lpstr>
      <vt:lpstr>Boolean Expressions and Truth Tables</vt:lpstr>
      <vt:lpstr>SOP-Truth Table Conversion</vt:lpstr>
      <vt:lpstr>POS-Truth Table Conversion</vt:lpstr>
      <vt:lpstr>Karnaugh Map</vt:lpstr>
      <vt:lpstr>3-Variable K-map</vt:lpstr>
      <vt:lpstr>4-Variable K-map</vt:lpstr>
    </vt:vector>
  </TitlesOfParts>
  <Company>NU_FAST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dc:title>
  <dc:creator>waseem</dc:creator>
  <cp:lastModifiedBy>Amir Zahoor</cp:lastModifiedBy>
  <cp:revision>434</cp:revision>
  <dcterms:created xsi:type="dcterms:W3CDTF">2003-07-15T08:28:34Z</dcterms:created>
  <dcterms:modified xsi:type="dcterms:W3CDTF">2017-02-14T20:16:07Z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0x010100909E0ECEF5057C4AAC66B1F3C321CA43</vt:lpwstr>
  </property>
</Properties>
</file>