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285" r:id="rId4"/>
    <p:sldId id="32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00"/>
    <a:srgbClr val="FFFFFF"/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80" autoAdjust="0"/>
    <p:restoredTop sz="73220" autoAdjust="0"/>
  </p:normalViewPr>
  <p:slideViewPr>
    <p:cSldViewPr>
      <p:cViewPr varScale="1">
        <p:scale>
          <a:sx n="54" d="100"/>
          <a:sy n="54" d="100"/>
        </p:scale>
        <p:origin x="12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E48BC-0B5D-4089-9968-B413FBA80D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136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17BF34-BBFD-4C9A-A5D5-191125F831A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07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330D4-C92C-4788-9B58-82F7F51A1FC1}" type="slidenum">
              <a:rPr lang="en-GB"/>
              <a:pPr/>
              <a:t>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19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677FD-3A60-442E-8510-4529AA8332EA}" type="slidenum">
              <a:rPr lang="en-GB"/>
              <a:pPr/>
              <a:t>16</a:t>
            </a:fld>
            <a:endParaRPr lang="en-GB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Finally, the third non-standard product term BC is mapped.</a:t>
            </a:r>
          </a:p>
          <a:p>
            <a:pPr>
              <a:buFontTx/>
              <a:buChar char="•"/>
            </a:pPr>
            <a:r>
              <a:rPr lang="en-GB"/>
              <a:t>Using the same k-map</a:t>
            </a:r>
          </a:p>
          <a:p>
            <a:pPr>
              <a:buFontTx/>
              <a:buChar char="•"/>
            </a:pPr>
            <a:r>
              <a:rPr lang="en-GB"/>
              <a:t>The cells marked 6, 7, 14 and 15 are marked with 1s.</a:t>
            </a:r>
          </a:p>
          <a:p>
            <a:pPr>
              <a:buFontTx/>
              <a:buChar char="•"/>
            </a:pPr>
            <a:r>
              <a:rPr lang="en-GB"/>
              <a:t>All four cells have the variable BC</a:t>
            </a:r>
          </a:p>
          <a:p>
            <a:pPr>
              <a:buFontTx/>
              <a:buChar char="•"/>
            </a:pPr>
            <a:r>
              <a:rPr lang="en-GB"/>
              <a:t>Remaining cells are marked with 0s.</a:t>
            </a:r>
          </a:p>
          <a:p>
            <a:pPr>
              <a:buFontTx/>
              <a:buChar char="•"/>
            </a:pPr>
            <a:r>
              <a:rPr lang="en-GB"/>
              <a:t>Again, presence of multiple terms in a single cell is marked by a single 1.  </a:t>
            </a:r>
          </a:p>
        </p:txBody>
      </p:sp>
    </p:spTree>
    <p:extLst>
      <p:ext uri="{BB962C8B-B14F-4D97-AF65-F5344CB8AC3E}">
        <p14:creationId xmlns:p14="http://schemas.microsoft.com/office/powerpoint/2010/main" val="132455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88091-5FF2-4987-8A26-7DCB5A58134C}" type="slidenum">
              <a:rPr lang="en-GB"/>
              <a:pPr/>
              <a:t>18</a:t>
            </a:fld>
            <a:endParaRPr lang="en-GB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6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3547D-190C-46CC-9C1A-BAAB464644E2}" type="slidenum">
              <a:rPr lang="en-GB"/>
              <a:pPr/>
              <a:t>19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3-variable column based K-map in which the SOP expression has been mapped.</a:t>
            </a:r>
          </a:p>
          <a:p>
            <a:pPr>
              <a:buFontTx/>
              <a:buChar char="•"/>
            </a:pPr>
            <a:r>
              <a:rPr lang="en-GB"/>
              <a:t>The SOP expression has 5 minterms marked by 1s in the K-map.</a:t>
            </a:r>
          </a:p>
          <a:p>
            <a:pPr>
              <a:buFontTx/>
              <a:buChar char="•"/>
            </a:pPr>
            <a:r>
              <a:rPr lang="en-GB"/>
              <a:t>Three groups of two cells each are formed.</a:t>
            </a:r>
          </a:p>
          <a:p>
            <a:pPr>
              <a:buFontTx/>
              <a:buChar char="•"/>
            </a:pPr>
            <a:r>
              <a:rPr lang="en-GB"/>
              <a:t>The first group of 1s comprising of cells 2 and 6 forms the product term BC*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5 and 7 forms the product term AC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1 and 5 forms the product term B*C</a:t>
            </a:r>
          </a:p>
          <a:p>
            <a:pPr>
              <a:buFontTx/>
              <a:buChar char="•"/>
            </a:pPr>
            <a:r>
              <a:rPr lang="en-GB"/>
              <a:t>The five term SOP expression simplifies to a 3 term SOP expression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3-variable row based K-map in which the SOP expression has been mapped.</a:t>
            </a:r>
          </a:p>
          <a:p>
            <a:pPr>
              <a:buFontTx/>
              <a:buChar char="•"/>
            </a:pPr>
            <a:r>
              <a:rPr lang="en-GB"/>
              <a:t>The SOP expression has 4 minterms marked as 1s in the K-map.</a:t>
            </a:r>
          </a:p>
          <a:p>
            <a:pPr>
              <a:buFontTx/>
              <a:buChar char="•"/>
            </a:pPr>
            <a:r>
              <a:rPr lang="en-GB"/>
              <a:t>Two groups of 2 cells each and a third group of single cell are formed.</a:t>
            </a:r>
          </a:p>
          <a:p>
            <a:pPr>
              <a:buFontTx/>
              <a:buChar char="•"/>
            </a:pPr>
            <a:r>
              <a:rPr lang="en-GB"/>
              <a:t>The single cell group comprising of cell 4 forms the product term AB*C*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1 and 3 forms the product term A*C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2 and 3 forms the product term A*B  </a:t>
            </a:r>
          </a:p>
          <a:p>
            <a:pPr>
              <a:buFontTx/>
              <a:buChar char="•"/>
            </a:pPr>
            <a:r>
              <a:rPr lang="en-GB"/>
              <a:t>The four term SOP simplifies to a 3 term SOP expression </a:t>
            </a:r>
          </a:p>
          <a:p>
            <a:pPr>
              <a:buFontTx/>
              <a:buChar char="•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8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EC350-3300-42A5-8720-13F2F2FA6075}" type="slidenum">
              <a:rPr lang="en-GB"/>
              <a:pPr/>
              <a:t>20</a:t>
            </a:fld>
            <a:endParaRPr lang="en-GB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3-variable column based K-map</a:t>
            </a:r>
          </a:p>
          <a:p>
            <a:pPr>
              <a:buFontTx/>
              <a:buChar char="•"/>
            </a:pPr>
            <a:r>
              <a:rPr lang="en-GB"/>
              <a:t>Two groups of four cells and two cells each are formed respectively.</a:t>
            </a:r>
          </a:p>
          <a:p>
            <a:pPr>
              <a:buFontTx/>
              <a:buChar char="•"/>
            </a:pPr>
            <a:r>
              <a:rPr lang="en-GB"/>
              <a:t>The first group of 1s comprising of cells 2, 3, 6 and 7 forms the product term B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5 and 7 forms the product term AC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3-variable row based K-map.</a:t>
            </a:r>
          </a:p>
          <a:p>
            <a:pPr>
              <a:buFontTx/>
              <a:buChar char="•"/>
            </a:pPr>
            <a:r>
              <a:rPr lang="en-GB"/>
              <a:t>Three groups of 2 cells each are formed.</a:t>
            </a:r>
          </a:p>
          <a:p>
            <a:pPr>
              <a:buFontTx/>
              <a:buChar char="•"/>
            </a:pPr>
            <a:r>
              <a:rPr lang="en-GB"/>
              <a:t>The first group of 1s comprising of cell 4 and 5 forms the product term AB*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3 and 7 forms the product term BC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2 and 3 forms the product term A*B  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147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8EA7D-3DF7-47C9-B43F-FBD4E3828D40}" type="slidenum">
              <a:rPr lang="en-GB"/>
              <a:pPr/>
              <a:t>21</a:t>
            </a:fld>
            <a:endParaRPr lang="en-GB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12 term SOP expression mapped on a 4-variable K-map.</a:t>
            </a:r>
          </a:p>
          <a:p>
            <a:pPr>
              <a:buFontTx/>
              <a:buChar char="•"/>
            </a:pPr>
            <a:r>
              <a:rPr lang="en-GB"/>
              <a:t>Three groups of four cells are formed.</a:t>
            </a:r>
          </a:p>
          <a:p>
            <a:pPr>
              <a:buFontTx/>
              <a:buChar char="•"/>
            </a:pPr>
            <a:r>
              <a:rPr lang="en-GB"/>
              <a:t>The first group of 1s comprising of cells 8, 9, 12 and 13 forms the product term AC*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1, 3, 9 and 11 forms the product term B*D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6, 7, 14 and 15 forms the product term BC</a:t>
            </a:r>
          </a:p>
          <a:p>
            <a:pPr>
              <a:buFontTx/>
              <a:buChar char="•"/>
            </a:pPr>
            <a:r>
              <a:rPr lang="en-GB"/>
              <a:t>The SOP expression has simplified to a 3 term expression. 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57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8EB45-EBA5-42E0-9547-2AE2FBB6541D}" type="slidenum">
              <a:rPr lang="en-GB"/>
              <a:pPr/>
              <a:t>22</a:t>
            </a:fld>
            <a:endParaRPr lang="en-GB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8 term SOP expression mapped to a 4 variable K-map.</a:t>
            </a:r>
          </a:p>
          <a:p>
            <a:pPr>
              <a:buFontTx/>
              <a:buChar char="•"/>
            </a:pPr>
            <a:r>
              <a:rPr lang="en-GB"/>
              <a:t>One group of two cells and two groups of four cells are formed.</a:t>
            </a:r>
          </a:p>
          <a:p>
            <a:pPr>
              <a:buFontTx/>
              <a:buChar char="•"/>
            </a:pPr>
            <a:r>
              <a:rPr lang="en-GB"/>
              <a:t>The first group of 1s comprising of cells 8 and 12 forms the product term AC*D*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3, 7, 11 and 15 forms the product term CD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6, 7, 14 and 15 forms the product term BC</a:t>
            </a:r>
          </a:p>
          <a:p>
            <a:pPr>
              <a:buFontTx/>
              <a:buChar char="•"/>
            </a:pPr>
            <a:r>
              <a:rPr lang="en-GB"/>
              <a:t>The SOP expression has simplified to a 3 term SOP expression.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94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6A6EE-AF76-4398-9ADD-83CCD8291D98}" type="slidenum">
              <a:rPr lang="en-GB"/>
              <a:pPr/>
              <a:t>23</a:t>
            </a:fld>
            <a:endParaRPr lang="en-GB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9 term SOP expression mapped to a 4-variable K-map.</a:t>
            </a:r>
          </a:p>
          <a:p>
            <a:pPr>
              <a:buFontTx/>
              <a:buChar char="•"/>
            </a:pPr>
            <a:r>
              <a:rPr lang="en-GB"/>
              <a:t>Two group of two cells and two groups of four cells are formed.</a:t>
            </a:r>
          </a:p>
          <a:p>
            <a:pPr>
              <a:buFontTx/>
              <a:buChar char="•"/>
            </a:pPr>
            <a:r>
              <a:rPr lang="en-GB"/>
              <a:t>The first group of 1s comprising of corner cells 0, 2, 8 and 10 forms the product term B*D*</a:t>
            </a:r>
          </a:p>
          <a:p>
            <a:pPr>
              <a:buFontTx/>
              <a:buChar char="•"/>
            </a:pPr>
            <a:r>
              <a:rPr lang="en-GB"/>
              <a:t>The second group of 1s comprising of cells 2, 3, 10 and 11 forms the product term B*C</a:t>
            </a:r>
          </a:p>
          <a:p>
            <a:pPr>
              <a:buFontTx/>
              <a:buChar char="•"/>
            </a:pPr>
            <a:r>
              <a:rPr lang="en-GB"/>
              <a:t>The third group of 1s comprising of cells 13 and 15 forms the product term ABD</a:t>
            </a:r>
          </a:p>
          <a:p>
            <a:pPr>
              <a:buFontTx/>
              <a:buChar char="•"/>
            </a:pPr>
            <a:r>
              <a:rPr lang="en-GB"/>
              <a:t>The fourth group of 1s comprising of cells 2 and 6 forms the product term A*CD*</a:t>
            </a:r>
          </a:p>
          <a:p>
            <a:pPr>
              <a:buFontTx/>
              <a:buChar char="•"/>
            </a:pPr>
            <a:r>
              <a:rPr lang="en-GB"/>
              <a:t>The SOP expression has simplified to a 4 term SOP expression.</a:t>
            </a:r>
          </a:p>
          <a:p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3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E6A0A-DE33-483D-9DE8-09E27BF8FB0E}" type="slidenum">
              <a:rPr lang="en-GB"/>
              <a:pPr/>
              <a:t>25</a:t>
            </a:fld>
            <a:endParaRPr lang="en-GB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logical circuit that accepts 4-bit binary numbers representing decimal numbers 0 to 15.</a:t>
            </a:r>
          </a:p>
          <a:p>
            <a:pPr>
              <a:buFontTx/>
              <a:buChar char="•"/>
            </a:pPr>
            <a:r>
              <a:rPr lang="en-GB"/>
              <a:t>The circuit checks the four bit binary equivalent of the decimal number.</a:t>
            </a:r>
          </a:p>
          <a:p>
            <a:pPr>
              <a:buFontTx/>
              <a:buChar char="•"/>
            </a:pPr>
            <a:r>
              <a:rPr lang="en-GB"/>
              <a:t>If the number is odd and it is a prime number the function outputs a one.</a:t>
            </a:r>
          </a:p>
          <a:p>
            <a:pPr>
              <a:buFontTx/>
              <a:buChar char="•"/>
            </a:pPr>
            <a:r>
              <a:rPr lang="en-GB"/>
              <a:t>Before designing the logic circuit a function table is implemented with all the input output combinations.</a:t>
            </a:r>
          </a:p>
          <a:p>
            <a:pPr>
              <a:buFontTx/>
              <a:buChar char="•"/>
            </a:pPr>
            <a:r>
              <a:rPr lang="en-GB"/>
              <a:t>The function table for the odd prime number checker is shown.</a:t>
            </a:r>
          </a:p>
          <a:p>
            <a:pPr>
              <a:buFontTx/>
              <a:buChar char="•"/>
            </a:pPr>
            <a:r>
              <a:rPr lang="en-GB"/>
              <a:t>The output is a 1 for inputs 1, 3, 5, 7, 11 and 13.  </a:t>
            </a:r>
          </a:p>
        </p:txBody>
      </p:sp>
    </p:spTree>
    <p:extLst>
      <p:ext uri="{BB962C8B-B14F-4D97-AF65-F5344CB8AC3E}">
        <p14:creationId xmlns:p14="http://schemas.microsoft.com/office/powerpoint/2010/main" val="1315931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B72E7-8246-43F8-8604-C975D184A92D}" type="slidenum">
              <a:rPr lang="en-GB"/>
              <a:pPr/>
              <a:t>26</a:t>
            </a:fld>
            <a:endParaRPr lang="en-GB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4-variable function table is directly mapped to a 4-variable K-map’</a:t>
            </a:r>
          </a:p>
          <a:p>
            <a:pPr>
              <a:buFontTx/>
              <a:buChar char="•"/>
            </a:pPr>
            <a:r>
              <a:rPr lang="en-GB"/>
              <a:t>Each of the 16 minterm values in the function table are mapped to the corresponding minterm cells of the K-map.</a:t>
            </a:r>
          </a:p>
          <a:p>
            <a:pPr>
              <a:buFontTx/>
              <a:buChar char="•"/>
            </a:pPr>
            <a:r>
              <a:rPr lang="en-GB"/>
              <a:t>Simplifying using the K-map gives 3 product terms which can be directly implemented using logic gates to form a odd prime number checker circuit.</a:t>
            </a:r>
          </a:p>
        </p:txBody>
      </p:sp>
    </p:spTree>
    <p:extLst>
      <p:ext uri="{BB962C8B-B14F-4D97-AF65-F5344CB8AC3E}">
        <p14:creationId xmlns:p14="http://schemas.microsoft.com/office/powerpoint/2010/main" val="2584089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3991C-3E0D-4AA2-8EEF-0C7FBB81EF8D}" type="slidenum">
              <a:rPr lang="en-GB"/>
              <a:pPr/>
              <a:t>28</a:t>
            </a:fld>
            <a:endParaRPr lang="en-GB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number checker circuit that only checks for the odd prime numbers between 0 and 9</a:t>
            </a:r>
          </a:p>
          <a:p>
            <a:pPr>
              <a:buFontTx/>
              <a:buChar char="•"/>
            </a:pPr>
            <a:r>
              <a:rPr lang="en-GB"/>
              <a:t>To modify the operation of the number checker circuit the function table is modified to show don’t care output states for the inputs 10 to 15.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88CA-D1F3-4471-A707-A71332E5F078}" type="slidenum">
              <a:rPr lang="en-GB"/>
              <a:pPr/>
              <a:t>5</a:t>
            </a:fld>
            <a:endParaRPr lang="en-GB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3 variable K-map has 8 cells.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8 cells can be arranged in 2 columns and 4 rows representing the column form of the Karnaugh Map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Alternately the 8 cells can be organized in 2 rows and 4 columns representing the row form of the Karnaugh map.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Any of the two forms of the Karnaugh Map can be used to simplify Boolean expressions.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simplified expressions using either of the two K-maps are identical.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GB" sz="800" dirty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Considering first the column based 3-variable </a:t>
            </a:r>
            <a:r>
              <a:rPr lang="en-GB" sz="800" dirty="0" err="1"/>
              <a:t>Karnuagh</a:t>
            </a:r>
            <a:r>
              <a:rPr lang="en-GB" sz="800" dirty="0"/>
              <a:t> map. 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binary values 00, 01, 11 and 10 in the left most column of the K-map represent the binary values of variables A and B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binary values 0 and 1 in the top row of the K-map represents the binary values of variable C.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8 cells marked with numbers 0 to 7 represent the cells 0 to 7 corresponding to the minterms 0 to 7 or the </a:t>
            </a:r>
            <a:r>
              <a:rPr lang="en-GB" sz="800" dirty="0" err="1"/>
              <a:t>maxterms</a:t>
            </a:r>
            <a:r>
              <a:rPr lang="en-GB" sz="800" dirty="0"/>
              <a:t> 0 to 7 in a 3 variable Boolean expression.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cell marked 0 for example, represents the </a:t>
            </a:r>
            <a:r>
              <a:rPr lang="en-GB" sz="800" dirty="0" err="1"/>
              <a:t>minterm</a:t>
            </a:r>
            <a:r>
              <a:rPr lang="en-GB" sz="800" dirty="0"/>
              <a:t> 0 or the </a:t>
            </a:r>
            <a:r>
              <a:rPr lang="en-GB" sz="800" dirty="0" err="1"/>
              <a:t>maxterm</a:t>
            </a:r>
            <a:r>
              <a:rPr lang="en-GB" sz="800" dirty="0"/>
              <a:t> 0 having binary value of variables A, B and C equal to 000.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Similarly cell marked 5 represents the </a:t>
            </a:r>
            <a:r>
              <a:rPr lang="en-GB" sz="800" dirty="0" err="1"/>
              <a:t>minterm</a:t>
            </a:r>
            <a:r>
              <a:rPr lang="en-GB" sz="800" dirty="0"/>
              <a:t> 5 or the </a:t>
            </a:r>
            <a:r>
              <a:rPr lang="en-GB" sz="800" dirty="0" err="1"/>
              <a:t>maxterm</a:t>
            </a:r>
            <a:r>
              <a:rPr lang="en-GB" sz="800" dirty="0"/>
              <a:t> 5 having binary values of variables A, B and C equal to 101.  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en-GB" sz="800" dirty="0"/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3-variable K-Map based on the row representation is considered next.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binary values 0 and 1 in the left most column of the K-map represent the binary values of variable A.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binary values 00, 01, 11 and 10 in the top row of the K-map represent the binary values of variables B and C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8 cells marked with numbers 0 to 7 represent the cells 0 to 7 corresponding to the minterms 0 to 7 or the </a:t>
            </a:r>
            <a:r>
              <a:rPr lang="en-GB" sz="800" dirty="0" err="1"/>
              <a:t>maxterms</a:t>
            </a:r>
            <a:r>
              <a:rPr lang="en-GB" sz="800" dirty="0"/>
              <a:t> 0 to 7 in a 3 variable Boolean expression.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The cell marked 1 for example, represents the </a:t>
            </a:r>
            <a:r>
              <a:rPr lang="en-GB" sz="800" dirty="0" err="1"/>
              <a:t>minterm</a:t>
            </a:r>
            <a:r>
              <a:rPr lang="en-GB" sz="800" dirty="0"/>
              <a:t> 1 or the </a:t>
            </a:r>
            <a:r>
              <a:rPr lang="en-GB" sz="800" dirty="0" err="1"/>
              <a:t>maxterm</a:t>
            </a:r>
            <a:r>
              <a:rPr lang="en-GB" sz="800" dirty="0"/>
              <a:t> 1 having binary value of variables A, B and C equal to 001.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GB" sz="800" dirty="0"/>
              <a:t>Similarly cell marked 7 represents the </a:t>
            </a:r>
            <a:r>
              <a:rPr lang="en-GB" sz="800" dirty="0" err="1"/>
              <a:t>minterm</a:t>
            </a:r>
            <a:r>
              <a:rPr lang="en-GB" sz="800" dirty="0"/>
              <a:t> 7 or the </a:t>
            </a:r>
            <a:r>
              <a:rPr lang="en-GB" sz="800" dirty="0" err="1"/>
              <a:t>maxterm</a:t>
            </a:r>
            <a:r>
              <a:rPr lang="en-GB" sz="800" dirty="0"/>
              <a:t> 7 having binary values of variables A, B and C equal to 111.  </a:t>
            </a:r>
          </a:p>
        </p:txBody>
      </p:sp>
    </p:spTree>
    <p:extLst>
      <p:ext uri="{BB962C8B-B14F-4D97-AF65-F5344CB8AC3E}">
        <p14:creationId xmlns:p14="http://schemas.microsoft.com/office/powerpoint/2010/main" val="294712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EEB0F-9BB5-46B2-9463-36F69CA69858}" type="slidenum">
              <a:rPr lang="en-GB"/>
              <a:pPr/>
              <a:t>29</a:t>
            </a:fld>
            <a:endParaRPr lang="en-GB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4-variable function table is directly mapped to a 4-variable K-map’</a:t>
            </a:r>
          </a:p>
          <a:p>
            <a:pPr>
              <a:buFontTx/>
              <a:buChar char="•"/>
            </a:pPr>
            <a:r>
              <a:rPr lang="en-GB"/>
              <a:t>Each of the 16 minterm values in the function table are mapped to the corresponding minterm cells of the K-map, including the don’t care states.</a:t>
            </a:r>
          </a:p>
          <a:p>
            <a:pPr>
              <a:buFontTx/>
              <a:buChar char="•"/>
            </a:pPr>
            <a:r>
              <a:rPr lang="en-GB"/>
              <a:t>In this particular case all the don’t care states are assumed to be 0s. The K-map simplification leads to the expression A*D.</a:t>
            </a:r>
          </a:p>
          <a:p>
            <a:pPr>
              <a:buFontTx/>
              <a:buChar char="•"/>
            </a:pPr>
            <a:r>
              <a:rPr lang="en-GB"/>
              <a:t>Assuming that the circuit checks for odd prime numbers for the first 9 numbers ranging from 0 to 8, the remaining combinations never occur.</a:t>
            </a:r>
          </a:p>
          <a:p>
            <a:pPr>
              <a:buFontTx/>
              <a:buChar char="•"/>
            </a:pPr>
            <a:r>
              <a:rPr lang="en-GB"/>
              <a:t>The function table is modified to include a don’t care state for the input combination 1001.</a:t>
            </a:r>
          </a:p>
          <a:p>
            <a:pPr>
              <a:buFontTx/>
              <a:buChar char="•"/>
            </a:pPr>
            <a:r>
              <a:rPr lang="en-GB"/>
              <a:t>Mapping the function table to a 4-variable K-map leads to 7 cells having don’t care state. </a:t>
            </a:r>
          </a:p>
          <a:p>
            <a:pPr>
              <a:buFontTx/>
              <a:buChar char="•"/>
            </a:pPr>
            <a:r>
              <a:rPr lang="en-GB"/>
              <a:t>The cells </a:t>
            </a:r>
          </a:p>
          <a:p>
            <a:pPr>
              <a:buFontTx/>
              <a:buChar char="•"/>
            </a:pPr>
            <a:r>
              <a:rPr lang="en-GB"/>
              <a:t>Simplifying using the K-map gives 3 product terms which can be directly implemented using logic gates to form a odd prime number checker circuit.</a:t>
            </a:r>
          </a:p>
        </p:txBody>
      </p:sp>
    </p:spTree>
    <p:extLst>
      <p:ext uri="{BB962C8B-B14F-4D97-AF65-F5344CB8AC3E}">
        <p14:creationId xmlns:p14="http://schemas.microsoft.com/office/powerpoint/2010/main" val="2239085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DEC6E-C5A1-4117-9966-8C60D91E7CC4}" type="slidenum">
              <a:rPr lang="en-GB"/>
              <a:pPr/>
              <a:t>30</a:t>
            </a:fld>
            <a:endParaRPr lang="en-GB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Assuming that the circuit checks for odd prime numbers for the first 9 numbers ranging from 0 to 8, the remaining combinations never occur.</a:t>
            </a:r>
          </a:p>
          <a:p>
            <a:pPr>
              <a:buFontTx/>
              <a:buChar char="•"/>
            </a:pPr>
            <a:r>
              <a:rPr lang="en-GB"/>
              <a:t>The function table is modified to include a don’t care state for the input combination 1001.</a:t>
            </a:r>
          </a:p>
          <a:p>
            <a:pPr>
              <a:buFontTx/>
              <a:buChar char="•"/>
            </a:pPr>
            <a:r>
              <a:rPr lang="en-GB"/>
              <a:t>Mapping the function table to a 4-variable K-map leads to 7 cells having don’t care state. </a:t>
            </a:r>
          </a:p>
          <a:p>
            <a:pPr>
              <a:buFontTx/>
              <a:buChar char="•"/>
            </a:pPr>
            <a:r>
              <a:rPr lang="en-GB"/>
              <a:t>The 4 cells 9, 11, 13 and 15 marked with x indicate the don’t care state are assumed to be 1s. </a:t>
            </a:r>
          </a:p>
          <a:p>
            <a:pPr>
              <a:buFontTx/>
              <a:buChar char="•"/>
            </a:pPr>
            <a:r>
              <a:rPr lang="en-GB"/>
              <a:t>Forming a group of 8 adjacent cells comprising cells 1, 3, 5, 7, 9, 11, 13 and 15 result in the simplest expression D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7608F-8870-4D7E-9EA3-DB40269DB2BF}" type="slidenum">
              <a:rPr lang="en-GB"/>
              <a:pPr/>
              <a:t>6</a:t>
            </a:fld>
            <a:endParaRPr lang="en-GB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4-variable K-Map has a square format with four rows and four columns of cells.</a:t>
            </a:r>
          </a:p>
          <a:p>
            <a:pPr>
              <a:buFontTx/>
              <a:buChar char="•"/>
            </a:pPr>
            <a:r>
              <a:rPr lang="en-GB"/>
              <a:t>The binary values 00, 01, 11 and 10 in the left most column of the K-map represent the binary values of variables A and B</a:t>
            </a:r>
          </a:p>
          <a:p>
            <a:pPr>
              <a:buFontTx/>
              <a:buChar char="•"/>
            </a:pPr>
            <a:r>
              <a:rPr lang="en-GB"/>
              <a:t>The binary values 00, 01, 11 and 10 in the top row of the K-map represents the binary values of variables C and D </a:t>
            </a:r>
          </a:p>
          <a:p>
            <a:pPr>
              <a:buFontTx/>
              <a:buChar char="•"/>
            </a:pPr>
            <a:r>
              <a:rPr lang="en-GB"/>
              <a:t>The 16 cells marked with numbers 0 to 15 represent the cells 0 to 15 corresponding to the minterms 0 to 15 or the maxterms 0 to 15 in a 4 variable Boolean expression.</a:t>
            </a:r>
          </a:p>
          <a:p>
            <a:pPr>
              <a:buFontTx/>
              <a:buChar char="•"/>
            </a:pPr>
            <a:r>
              <a:rPr lang="en-GB"/>
              <a:t>The cell marked 6 for example, represents the minterm 6 or the maxterm 6 having binary value of variables A, B, C and D equal to 0110</a:t>
            </a:r>
          </a:p>
          <a:p>
            <a:pPr>
              <a:buFontTx/>
              <a:buChar char="•"/>
            </a:pPr>
            <a:r>
              <a:rPr lang="en-GB"/>
              <a:t>Similarly cell marked 13 represents the minterm 13 or the maxterm 13 having binary values of variables A, B, C and D equal to 1101.  </a:t>
            </a:r>
          </a:p>
        </p:txBody>
      </p:sp>
    </p:spTree>
    <p:extLst>
      <p:ext uri="{BB962C8B-B14F-4D97-AF65-F5344CB8AC3E}">
        <p14:creationId xmlns:p14="http://schemas.microsoft.com/office/powerpoint/2010/main" val="354798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BB6E4-7598-4564-AB51-2982995EB4F4}" type="slidenum">
              <a:rPr lang="en-GB"/>
              <a:pPr/>
              <a:t>9</a:t>
            </a:fld>
            <a:endParaRPr lang="en-GB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3-variable standard SOP expression ABC*+AB*C*+A*BC*</a:t>
            </a:r>
          </a:p>
          <a:p>
            <a:pPr>
              <a:buFontTx/>
              <a:buChar char="•"/>
            </a:pPr>
            <a:r>
              <a:rPr lang="en-GB"/>
              <a:t>A 3-variable K-map is used to map the expression as the SOP expression has a domain of 3 variables.</a:t>
            </a:r>
          </a:p>
          <a:p>
            <a:pPr>
              <a:buFontTx/>
              <a:buChar char="•"/>
            </a:pPr>
            <a:r>
              <a:rPr lang="en-GB"/>
              <a:t>What are the minterms in the SOP expression?</a:t>
            </a:r>
          </a:p>
          <a:p>
            <a:pPr>
              <a:buFontTx/>
              <a:buChar char="•"/>
            </a:pPr>
            <a:r>
              <a:rPr lang="en-GB"/>
              <a:t>The Standard SOP expression has three minterms 2, 4 and 6.</a:t>
            </a:r>
          </a:p>
          <a:p>
            <a:pPr>
              <a:buFontTx/>
              <a:buChar char="•"/>
            </a:pPr>
            <a:r>
              <a:rPr lang="en-GB"/>
              <a:t>The minterms present in the expression are mapped to the corresponding K-map cells.</a:t>
            </a:r>
          </a:p>
          <a:p>
            <a:pPr>
              <a:buFontTx/>
              <a:buChar char="•"/>
            </a:pPr>
            <a:r>
              <a:rPr lang="en-GB"/>
              <a:t>The cells representing the three minterms are marked with 1s, remaining cells are marked with 0s.</a:t>
            </a:r>
          </a:p>
          <a:p>
            <a:pPr>
              <a:buFontTx/>
              <a:buChar char="•"/>
            </a:pPr>
            <a:r>
              <a:rPr lang="en-GB"/>
              <a:t>Any of the two K-maps can be used</a:t>
            </a:r>
          </a:p>
          <a:p>
            <a:r>
              <a:rPr lang="en-GB"/>
              <a:t> 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6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FD1FD-6261-49D7-8297-2E6FC0E8BAAB}" type="slidenum">
              <a:rPr lang="en-GB"/>
              <a:pPr/>
              <a:t>10</a:t>
            </a:fld>
            <a:endParaRPr lang="en-GB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4-variable SOP expression having the 7 sum terms.</a:t>
            </a:r>
          </a:p>
          <a:p>
            <a:pPr>
              <a:buFontTx/>
              <a:buChar char="•"/>
            </a:pPr>
            <a:r>
              <a:rPr lang="en-GB"/>
              <a:t>A 4-variable K-map is used as the SOP expression has a domain of 4 variables.</a:t>
            </a:r>
          </a:p>
          <a:p>
            <a:pPr>
              <a:buFontTx/>
              <a:buChar char="•"/>
            </a:pPr>
            <a:r>
              <a:rPr lang="en-GB"/>
              <a:t>What are the minterms in the SOP expression?</a:t>
            </a:r>
          </a:p>
          <a:p>
            <a:pPr>
              <a:buFontTx/>
              <a:buChar char="•"/>
            </a:pPr>
            <a:r>
              <a:rPr lang="en-GB"/>
              <a:t>The Standard SOP expression has seven minterms 1, 4, 5, 6, 8, 13 and 14</a:t>
            </a:r>
          </a:p>
          <a:p>
            <a:pPr>
              <a:buFontTx/>
              <a:buChar char="•"/>
            </a:pPr>
            <a:r>
              <a:rPr lang="en-GB"/>
              <a:t>The minterms present in the expression are mapped to the corresponding K-map cells.</a:t>
            </a:r>
          </a:p>
          <a:p>
            <a:pPr>
              <a:buFontTx/>
              <a:buChar char="•"/>
            </a:pPr>
            <a:r>
              <a:rPr lang="en-GB"/>
              <a:t>The cells representing the 7 minterms are marked with 1s, remaining cells are marked with 0s.</a:t>
            </a:r>
          </a:p>
        </p:txBody>
      </p:sp>
    </p:spTree>
    <p:extLst>
      <p:ext uri="{BB962C8B-B14F-4D97-AF65-F5344CB8AC3E}">
        <p14:creationId xmlns:p14="http://schemas.microsoft.com/office/powerpoint/2010/main" val="74280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8BCC0-DFCF-413F-BCBB-04A0EBC013E3}" type="slidenum">
              <a:rPr lang="en-GB"/>
              <a:pPr/>
              <a:t>12</a:t>
            </a:fld>
            <a:endParaRPr lang="en-GB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non-standard SOP expression A+BC*</a:t>
            </a:r>
          </a:p>
          <a:p>
            <a:pPr>
              <a:buFontTx/>
              <a:buChar char="•"/>
            </a:pPr>
            <a:r>
              <a:rPr lang="en-GB"/>
              <a:t>A 3-variable K-map is used as the SOP expression has a domain of 3 variables.</a:t>
            </a:r>
          </a:p>
          <a:p>
            <a:pPr>
              <a:buFontTx/>
              <a:buChar char="•"/>
            </a:pPr>
            <a:r>
              <a:rPr lang="en-GB"/>
              <a:t>Any of the two K-maps representations, that is column or row representation can be used</a:t>
            </a:r>
          </a:p>
          <a:p>
            <a:pPr>
              <a:buFontTx/>
              <a:buChar char="•"/>
            </a:pPr>
            <a:r>
              <a:rPr lang="en-GB"/>
              <a:t>The non-standard product term A is mapped first.</a:t>
            </a:r>
          </a:p>
          <a:p>
            <a:pPr>
              <a:buFontTx/>
              <a:buChar char="•"/>
            </a:pPr>
            <a:r>
              <a:rPr lang="en-GB"/>
              <a:t>The 3 variable K-map cells having the term A are marked with 1s.  </a:t>
            </a:r>
          </a:p>
          <a:p>
            <a:pPr>
              <a:buFontTx/>
              <a:buChar char="•"/>
            </a:pPr>
            <a:r>
              <a:rPr lang="en-GB"/>
              <a:t>The cells marked 4, 5, 6 and 7 all have the term A, therefore these cells are marked with 1s</a:t>
            </a:r>
          </a:p>
        </p:txBody>
      </p:sp>
    </p:spTree>
    <p:extLst>
      <p:ext uri="{BB962C8B-B14F-4D97-AF65-F5344CB8AC3E}">
        <p14:creationId xmlns:p14="http://schemas.microsoft.com/office/powerpoint/2010/main" val="15729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0A86C-A25E-4FA6-80EA-294B4A105FB7}" type="slidenum">
              <a:rPr lang="en-GB"/>
              <a:pPr/>
              <a:t>13</a:t>
            </a:fld>
            <a:endParaRPr lang="en-GB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Now consider the second non-standard product term BC*</a:t>
            </a:r>
          </a:p>
          <a:p>
            <a:pPr>
              <a:buFontTx/>
              <a:buChar char="•"/>
            </a:pPr>
            <a:r>
              <a:rPr lang="en-GB"/>
              <a:t>Using the same k-map</a:t>
            </a:r>
          </a:p>
          <a:p>
            <a:pPr>
              <a:buFontTx/>
              <a:buChar char="•"/>
            </a:pPr>
            <a:r>
              <a:rPr lang="en-GB"/>
              <a:t>The cells marked 2 and 6 are marked with 1s.</a:t>
            </a:r>
          </a:p>
          <a:p>
            <a:pPr>
              <a:buFontTx/>
              <a:buChar char="•"/>
            </a:pPr>
            <a:r>
              <a:rPr lang="en-GB"/>
              <a:t>Both the cells have the variable BC*</a:t>
            </a:r>
          </a:p>
          <a:p>
            <a:pPr>
              <a:buFontTx/>
              <a:buChar char="•"/>
            </a:pPr>
            <a:r>
              <a:rPr lang="en-GB"/>
              <a:t>Remaining cells are marked with 0s.</a:t>
            </a:r>
          </a:p>
          <a:p>
            <a:pPr>
              <a:buFontTx/>
              <a:buChar char="•"/>
            </a:pPr>
            <a:r>
              <a:rPr lang="en-GB"/>
              <a:t>It is possible that multiple terms are present in the same cell, such as the terms A and BC*. </a:t>
            </a:r>
          </a:p>
          <a:p>
            <a:pPr>
              <a:buFontTx/>
              <a:buChar char="•"/>
            </a:pPr>
            <a:r>
              <a:rPr lang="en-GB"/>
              <a:t>Both the terms are present in cell 6.</a:t>
            </a:r>
          </a:p>
          <a:p>
            <a:pPr>
              <a:buFontTx/>
              <a:buChar char="•"/>
            </a:pPr>
            <a:r>
              <a:rPr lang="en-GB"/>
              <a:t>Presence of multiple terms in a single cell is marked by a single 1.  </a:t>
            </a:r>
          </a:p>
          <a:p>
            <a:r>
              <a:rPr lang="en-GB"/>
              <a:t> 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2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3F539D-6162-4700-AE6E-C7619D12EDC3}" type="slidenum">
              <a:rPr lang="en-GB"/>
              <a:pPr/>
              <a:t>14</a:t>
            </a:fld>
            <a:endParaRPr lang="en-GB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4-variable non-standard SOP expression D+AC*+BC</a:t>
            </a:r>
          </a:p>
          <a:p>
            <a:pPr>
              <a:buFontTx/>
              <a:buChar char="•"/>
            </a:pPr>
            <a:r>
              <a:rPr lang="en-GB"/>
              <a:t>A 4-variable K-map is used to map the expression as the SOP expression has a domain of 4 variables.</a:t>
            </a:r>
          </a:p>
          <a:p>
            <a:pPr>
              <a:buFontTx/>
              <a:buChar char="•"/>
            </a:pPr>
            <a:r>
              <a:rPr lang="en-GB"/>
              <a:t>The non-standard product term D is mapped first.</a:t>
            </a:r>
          </a:p>
          <a:p>
            <a:pPr>
              <a:buFontTx/>
              <a:buChar char="•"/>
            </a:pPr>
            <a:r>
              <a:rPr lang="en-GB"/>
              <a:t>The K-map cells having the product term D are marked with 1s. </a:t>
            </a:r>
          </a:p>
          <a:p>
            <a:pPr>
              <a:buFontTx/>
              <a:buChar char="•"/>
            </a:pPr>
            <a:r>
              <a:rPr lang="en-GB"/>
              <a:t>The 8 cells marked 1, 3, 5, 7, 9, 11, 13 and 15 all have the D product term therefore they are marked with 1s.</a:t>
            </a:r>
          </a:p>
        </p:txBody>
      </p:sp>
    </p:spTree>
    <p:extLst>
      <p:ext uri="{BB962C8B-B14F-4D97-AF65-F5344CB8AC3E}">
        <p14:creationId xmlns:p14="http://schemas.microsoft.com/office/powerpoint/2010/main" val="324728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74DE9-DBD3-490F-995E-5F91A7C2A0EE}" type="slidenum">
              <a:rPr lang="en-GB"/>
              <a:pPr/>
              <a:t>15</a:t>
            </a:fld>
            <a:endParaRPr lang="en-GB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non-standard product term AC* is mapped next.</a:t>
            </a:r>
          </a:p>
          <a:p>
            <a:pPr>
              <a:buFontTx/>
              <a:buChar char="•"/>
            </a:pPr>
            <a:r>
              <a:rPr lang="en-GB"/>
              <a:t>Using the same k-map</a:t>
            </a:r>
          </a:p>
          <a:p>
            <a:pPr>
              <a:buFontTx/>
              <a:buChar char="•"/>
            </a:pPr>
            <a:r>
              <a:rPr lang="en-GB"/>
              <a:t>The cells marked 8, 9, 12 and 13 are marked with 1s.</a:t>
            </a:r>
          </a:p>
          <a:p>
            <a:pPr>
              <a:buFontTx/>
              <a:buChar char="•"/>
            </a:pPr>
            <a:r>
              <a:rPr lang="en-GB"/>
              <a:t>As all four cells have the variable AC*</a:t>
            </a:r>
          </a:p>
          <a:p>
            <a:pPr>
              <a:buFontTx/>
              <a:buChar char="•"/>
            </a:pPr>
            <a:r>
              <a:rPr lang="en-GB"/>
              <a:t>It is possible that multiple terms are present in the same cell, such as the terms D and AC*in cells 9 and 13. </a:t>
            </a:r>
          </a:p>
          <a:p>
            <a:pPr>
              <a:buFontTx/>
              <a:buChar char="•"/>
            </a:pPr>
            <a:r>
              <a:rPr lang="en-GB"/>
              <a:t>Presence of multiple terms in a single cell is marked by a single 1.  </a:t>
            </a:r>
          </a:p>
          <a:p>
            <a:r>
              <a:rPr lang="en-GB"/>
              <a:t> 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1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9175-CA28-4708-A6D3-C83F5D3369B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60475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Digital Logic and Design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860675"/>
            <a:ext cx="8229600" cy="31591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GB" sz="2800" dirty="0" smtClean="0"/>
              <a:t>Engr. Amir </a:t>
            </a:r>
            <a:r>
              <a:rPr lang="en-GB" sz="2800" dirty="0" smtClean="0"/>
              <a:t>Zahoor</a:t>
            </a:r>
            <a:endParaRPr lang="en-GB" sz="2800" dirty="0"/>
          </a:p>
          <a:p>
            <a:pPr algn="ctr">
              <a:buFont typeface="Wingdings" pitchFamily="2" charset="2"/>
              <a:buNone/>
            </a:pPr>
            <a:endParaRPr lang="en-GB" sz="2800" dirty="0"/>
          </a:p>
          <a:p>
            <a:pPr algn="ctr">
              <a:buFont typeface="Wingdings" pitchFamily="2" charset="2"/>
              <a:buNone/>
            </a:pPr>
            <a:r>
              <a:rPr lang="en-GB" sz="2800" dirty="0"/>
              <a:t>Lecture No. </a:t>
            </a:r>
            <a:r>
              <a:rPr lang="en-GB" sz="2800" dirty="0" smtClean="0"/>
              <a:t>08</a:t>
            </a:r>
            <a:endParaRPr lang="en-GB" sz="2800" dirty="0"/>
          </a:p>
        </p:txBody>
      </p:sp>
    </p:spTree>
  </p:cSld>
  <p:clrMapOvr>
    <a:masterClrMapping/>
  </p:clrMapOvr>
  <p:transition advTm="3281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Mapping of Standard SOP expression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22411" name="Group 171"/>
          <p:cNvGraphicFramePr>
            <a:graphicFrameLocks noGrp="1"/>
          </p:cNvGraphicFramePr>
          <p:nvPr>
            <p:ph sz="half" idx="2"/>
          </p:nvPr>
        </p:nvGraphicFramePr>
        <p:xfrm>
          <a:off x="2209800" y="2819400"/>
          <a:ext cx="4876800" cy="3690938"/>
        </p:xfrm>
        <a:graphic>
          <a:graphicData uri="http://schemas.openxmlformats.org/drawingml/2006/table">
            <a:tbl>
              <a:tblPr/>
              <a:tblGrid>
                <a:gridCol w="974725"/>
                <a:gridCol w="976313"/>
                <a:gridCol w="974725"/>
                <a:gridCol w="976312"/>
                <a:gridCol w="974725"/>
              </a:tblGrid>
              <a:tr h="803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457200" y="2286000"/>
          <a:ext cx="84915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49" name="Equation" r:id="rId4" imgW="4330700" imgH="215900" progId="Equation.3">
                  <p:embed/>
                </p:oleObj>
              </mc:Choice>
              <mc:Fallback>
                <p:oleObj name="Equation" r:id="rId4" imgW="4330700" imgH="215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4915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Selecting n-variable K-map  </a:t>
            </a:r>
          </a:p>
          <a:p>
            <a:r>
              <a:rPr lang="en-GB"/>
              <a:t>1 marked in all the cells where the non- standard product term is present</a:t>
            </a:r>
          </a:p>
          <a:p>
            <a:r>
              <a:rPr lang="en-GB"/>
              <a:t>Remaining cells marked with 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26340" name="Group 4"/>
          <p:cNvGraphicFramePr>
            <a:graphicFrameLocks noGrp="1"/>
          </p:cNvGraphicFramePr>
          <p:nvPr>
            <p:ph sz="quarter" idx="2"/>
          </p:nvPr>
        </p:nvGraphicFramePr>
        <p:xfrm>
          <a:off x="990600" y="2743200"/>
          <a:ext cx="2362200" cy="3429002"/>
        </p:xfrm>
        <a:graphic>
          <a:graphicData uri="http://schemas.openxmlformats.org/drawingml/2006/table">
            <a:tbl>
              <a:tblPr/>
              <a:tblGrid>
                <a:gridCol w="815975"/>
                <a:gridCol w="773113"/>
                <a:gridCol w="773112"/>
              </a:tblGrid>
              <a:tr h="81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6367" name="Group 31"/>
          <p:cNvGraphicFramePr>
            <a:graphicFrameLocks noGrp="1"/>
          </p:cNvGraphicFramePr>
          <p:nvPr>
            <p:ph sz="quarter" idx="3"/>
          </p:nvPr>
        </p:nvGraphicFramePr>
        <p:xfrm>
          <a:off x="4267200" y="3962400"/>
          <a:ext cx="4038600" cy="2189163"/>
        </p:xfrm>
        <a:graphic>
          <a:graphicData uri="http://schemas.openxmlformats.org/drawingml/2006/table">
            <a:tbl>
              <a:tblPr/>
              <a:tblGrid>
                <a:gridCol w="841375"/>
                <a:gridCol w="800100"/>
                <a:gridCol w="798513"/>
                <a:gridCol w="800100"/>
                <a:gridCol w="798512"/>
              </a:tblGrid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6393" name="Picture 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00200"/>
            <a:ext cx="12430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28388" name="Group 4"/>
          <p:cNvGraphicFramePr>
            <a:graphicFrameLocks noGrp="1"/>
          </p:cNvGraphicFramePr>
          <p:nvPr>
            <p:ph sz="quarter" idx="2"/>
          </p:nvPr>
        </p:nvGraphicFramePr>
        <p:xfrm>
          <a:off x="990600" y="2743200"/>
          <a:ext cx="2362200" cy="3429002"/>
        </p:xfrm>
        <a:graphic>
          <a:graphicData uri="http://schemas.openxmlformats.org/drawingml/2006/table">
            <a:tbl>
              <a:tblPr/>
              <a:tblGrid>
                <a:gridCol w="815975"/>
                <a:gridCol w="773113"/>
                <a:gridCol w="773112"/>
              </a:tblGrid>
              <a:tr h="81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8414" name="Group 30"/>
          <p:cNvGraphicFramePr>
            <a:graphicFrameLocks noGrp="1"/>
          </p:cNvGraphicFramePr>
          <p:nvPr>
            <p:ph sz="quarter" idx="3"/>
          </p:nvPr>
        </p:nvGraphicFramePr>
        <p:xfrm>
          <a:off x="4267200" y="3962400"/>
          <a:ext cx="4038600" cy="2189163"/>
        </p:xfrm>
        <a:graphic>
          <a:graphicData uri="http://schemas.openxmlformats.org/drawingml/2006/table">
            <a:tbl>
              <a:tblPr/>
              <a:tblGrid>
                <a:gridCol w="841375"/>
                <a:gridCol w="800100"/>
                <a:gridCol w="798513"/>
                <a:gridCol w="800100"/>
                <a:gridCol w="798512"/>
              </a:tblGrid>
              <a:tr h="874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8440" name="Picture 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00200"/>
            <a:ext cx="124301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30655" name="Group 223"/>
          <p:cNvGraphicFramePr>
            <a:graphicFrameLocks noGrp="1"/>
          </p:cNvGraphicFramePr>
          <p:nvPr>
            <p:ph sz="half" idx="2"/>
          </p:nvPr>
        </p:nvGraphicFramePr>
        <p:xfrm>
          <a:off x="2667000" y="2514600"/>
          <a:ext cx="4038600" cy="3692527"/>
        </p:xfrm>
        <a:graphic>
          <a:graphicData uri="http://schemas.openxmlformats.org/drawingml/2006/table">
            <a:tbl>
              <a:tblPr/>
              <a:tblGrid>
                <a:gridCol w="973138"/>
                <a:gridCol w="765175"/>
                <a:gridCol w="766762"/>
                <a:gridCol w="766763"/>
                <a:gridCol w="766762"/>
              </a:tblGrid>
              <a:tr h="750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0489" name="Picture 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600200"/>
            <a:ext cx="21304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33509" name="Group 5"/>
          <p:cNvGraphicFramePr>
            <a:graphicFrameLocks noGrp="1"/>
          </p:cNvGraphicFramePr>
          <p:nvPr>
            <p:ph sz="half" idx="2"/>
          </p:nvPr>
        </p:nvGraphicFramePr>
        <p:xfrm>
          <a:off x="2667000" y="2514600"/>
          <a:ext cx="4038600" cy="3692527"/>
        </p:xfrm>
        <a:graphic>
          <a:graphicData uri="http://schemas.openxmlformats.org/drawingml/2006/table">
            <a:tbl>
              <a:tblPr/>
              <a:tblGrid>
                <a:gridCol w="973138"/>
                <a:gridCol w="765175"/>
                <a:gridCol w="766762"/>
                <a:gridCol w="766763"/>
                <a:gridCol w="766762"/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600200"/>
            <a:ext cx="21304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4100"/>
              <a:t>Mapping of Non-Standard SOP expression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35557" name="Group 5"/>
          <p:cNvGraphicFramePr>
            <a:graphicFrameLocks noGrp="1"/>
          </p:cNvGraphicFramePr>
          <p:nvPr>
            <p:ph sz="half" idx="2"/>
          </p:nvPr>
        </p:nvGraphicFramePr>
        <p:xfrm>
          <a:off x="2667000" y="2514600"/>
          <a:ext cx="4038600" cy="3692527"/>
        </p:xfrm>
        <a:graphic>
          <a:graphicData uri="http://schemas.openxmlformats.org/drawingml/2006/table">
            <a:tbl>
              <a:tblPr/>
              <a:tblGrid>
                <a:gridCol w="973138"/>
                <a:gridCol w="765175"/>
                <a:gridCol w="766762"/>
                <a:gridCol w="766763"/>
                <a:gridCol w="766762"/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5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600200"/>
            <a:ext cx="21304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100"/>
              <a:t>Simplification of SOP expressions using K-map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Mapping of expression</a:t>
            </a:r>
          </a:p>
          <a:p>
            <a:r>
              <a:rPr lang="en-GB"/>
              <a:t>Forming of Groups of 1s</a:t>
            </a:r>
          </a:p>
          <a:p>
            <a:r>
              <a:rPr lang="en-GB"/>
              <a:t>Each group represents product term</a:t>
            </a:r>
          </a:p>
          <a:p>
            <a:r>
              <a:rPr lang="en-GB"/>
              <a:t>3-variable K-map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1 cell group yields a 3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2 cell group yields a 2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4 cell group yields a 1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8 cell group yields a value of 1 for function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100"/>
              <a:t>Simplification of SOP expressions using K-map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4-variable K-map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1 cell group yields a 4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2 cell group yields a 3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4 cell group yields a 2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8 cell group yields a 1 variable product term</a:t>
            </a:r>
          </a:p>
          <a:p>
            <a:pPr lvl="1"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16 cell group yields a value of 1 for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Simplification of SOP expressions using K-map</a:t>
            </a:r>
          </a:p>
        </p:txBody>
      </p:sp>
      <p:sp>
        <p:nvSpPr>
          <p:cNvPr id="540889" name="Rectangle 21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0895" name="Rectangle 22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0900" name="Rectangle 22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0989" name="Oval 317"/>
          <p:cNvSpPr>
            <a:spLocks noChangeArrowheads="1"/>
          </p:cNvSpPr>
          <p:nvPr/>
        </p:nvSpPr>
        <p:spPr bwMode="auto">
          <a:xfrm>
            <a:off x="1905000" y="3962400"/>
            <a:ext cx="457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0987" name="Freeform 315"/>
          <p:cNvSpPr>
            <a:spLocks/>
          </p:cNvSpPr>
          <p:nvPr/>
        </p:nvSpPr>
        <p:spPr bwMode="auto">
          <a:xfrm rot="10665632">
            <a:off x="2667000" y="52578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0993" name="Rectangle 321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0999" name="Rectangle 32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1004" name="Rectangle 332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41197" name="Group 525"/>
          <p:cNvGraphicFramePr>
            <a:graphicFrameLocks noGrp="1"/>
          </p:cNvGraphicFramePr>
          <p:nvPr/>
        </p:nvGraphicFramePr>
        <p:xfrm>
          <a:off x="990600" y="27432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1095" name="Rectangle 423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1100" name="Rectangle 428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41207" name="Group 535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1193" name="Rectangle 52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1192" name="Object 520"/>
          <p:cNvGraphicFramePr>
            <a:graphicFrameLocks noChangeAspect="1"/>
          </p:cNvGraphicFramePr>
          <p:nvPr/>
        </p:nvGraphicFramePr>
        <p:xfrm>
          <a:off x="1143000" y="1981200"/>
          <a:ext cx="2532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15" name="Equation" r:id="rId4" imgW="1028254" imgH="215806" progId="Equation.3">
                  <p:embed/>
                </p:oleObj>
              </mc:Choice>
              <mc:Fallback>
                <p:oleObj name="Equation" r:id="rId4" imgW="1028254" imgH="215806" progId="Equation.3">
                  <p:embed/>
                  <p:pic>
                    <p:nvPicPr>
                      <p:cNvPr id="0" name="Picture 5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5320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199" name="Oval 527"/>
          <p:cNvSpPr>
            <a:spLocks noChangeArrowheads="1"/>
          </p:cNvSpPr>
          <p:nvPr/>
        </p:nvSpPr>
        <p:spPr bwMode="auto">
          <a:xfrm>
            <a:off x="2667000" y="4572000"/>
            <a:ext cx="457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091" name="Oval 419"/>
          <p:cNvSpPr>
            <a:spLocks noChangeArrowheads="1"/>
          </p:cNvSpPr>
          <p:nvPr/>
        </p:nvSpPr>
        <p:spPr bwMode="auto">
          <a:xfrm rot="5400000">
            <a:off x="6345238" y="31797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092" name="Oval 420"/>
          <p:cNvSpPr>
            <a:spLocks noChangeArrowheads="1"/>
          </p:cNvSpPr>
          <p:nvPr/>
        </p:nvSpPr>
        <p:spPr bwMode="auto">
          <a:xfrm rot="5400000">
            <a:off x="7200900" y="31623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090" name="Oval 418"/>
          <p:cNvSpPr>
            <a:spLocks noChangeArrowheads="1"/>
          </p:cNvSpPr>
          <p:nvPr/>
        </p:nvSpPr>
        <p:spPr bwMode="auto">
          <a:xfrm>
            <a:off x="5257800" y="43434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209" name="Rectangle 53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1208" name="Object 536"/>
          <p:cNvGraphicFramePr>
            <a:graphicFrameLocks noChangeAspect="1"/>
          </p:cNvGraphicFramePr>
          <p:nvPr/>
        </p:nvGraphicFramePr>
        <p:xfrm>
          <a:off x="4953000" y="5105400"/>
          <a:ext cx="2889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16" name="Equation" r:id="rId6" imgW="1167893" imgH="215806" progId="Equation.3">
                  <p:embed/>
                </p:oleObj>
              </mc:Choice>
              <mc:Fallback>
                <p:oleObj name="Equation" r:id="rId6" imgW="1167893" imgH="215806" progId="Equation.3">
                  <p:embed/>
                  <p:pic>
                    <p:nvPicPr>
                      <p:cNvPr id="0" name="Picture 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5400"/>
                        <a:ext cx="2889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990" name="Freeform 318"/>
          <p:cNvSpPr>
            <a:spLocks/>
          </p:cNvSpPr>
          <p:nvPr/>
        </p:nvSpPr>
        <p:spPr bwMode="auto">
          <a:xfrm>
            <a:off x="26670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Examples of Boolean Analysis of Logic Circuits</a:t>
            </a:r>
          </a:p>
          <a:p>
            <a:r>
              <a:rPr lang="en-GB"/>
              <a:t>Examples of Simplification of Boolean Expressions</a:t>
            </a:r>
          </a:p>
          <a:p>
            <a:r>
              <a:rPr lang="en-GB"/>
              <a:t>Standard form of SOP and POS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Simplification of SOP expressions using K-map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30" name="Rectangle 10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31" name="Rectangle 11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42732" name="Group 12"/>
          <p:cNvGraphicFramePr>
            <a:graphicFrameLocks noGrp="1"/>
          </p:cNvGraphicFramePr>
          <p:nvPr/>
        </p:nvGraphicFramePr>
        <p:xfrm>
          <a:off x="1066800" y="28194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758" name="Rectangle 38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59" name="Rectangle 3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42760" name="Group 40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786" name="Rectangle 6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88" name="Oval 68"/>
          <p:cNvSpPr>
            <a:spLocks noChangeArrowheads="1"/>
          </p:cNvSpPr>
          <p:nvPr/>
        </p:nvSpPr>
        <p:spPr bwMode="auto">
          <a:xfrm>
            <a:off x="2743200" y="4724400"/>
            <a:ext cx="457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9" name="Oval 69"/>
          <p:cNvSpPr>
            <a:spLocks noChangeArrowheads="1"/>
          </p:cNvSpPr>
          <p:nvPr/>
        </p:nvSpPr>
        <p:spPr bwMode="auto">
          <a:xfrm rot="5400000">
            <a:off x="5659438" y="37131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0" name="Oval 70"/>
          <p:cNvSpPr>
            <a:spLocks noChangeArrowheads="1"/>
          </p:cNvSpPr>
          <p:nvPr/>
        </p:nvSpPr>
        <p:spPr bwMode="auto">
          <a:xfrm rot="5400000">
            <a:off x="7200900" y="32385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2" name="Rectangle 7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95" name="Rectangle 7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794" name="Object 74"/>
          <p:cNvGraphicFramePr>
            <a:graphicFrameLocks noChangeAspect="1"/>
          </p:cNvGraphicFramePr>
          <p:nvPr/>
        </p:nvGraphicFramePr>
        <p:xfrm>
          <a:off x="1066800" y="1981200"/>
          <a:ext cx="1316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3" name="Equation" r:id="rId4" imgW="532937" imgH="177646" progId="Equation.3">
                  <p:embed/>
                </p:oleObj>
              </mc:Choice>
              <mc:Fallback>
                <p:oleObj name="Equation" r:id="rId4" imgW="532937" imgH="177646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3160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7" name="Rectangle 7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796" name="Object 76"/>
          <p:cNvGraphicFramePr>
            <a:graphicFrameLocks noChangeAspect="1"/>
          </p:cNvGraphicFramePr>
          <p:nvPr/>
        </p:nvGraphicFramePr>
        <p:xfrm>
          <a:off x="5105400" y="5181600"/>
          <a:ext cx="2532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4" name="Equation" r:id="rId6" imgW="1028254" imgH="215806" progId="Equation.3">
                  <p:embed/>
                </p:oleObj>
              </mc:Choice>
              <mc:Fallback>
                <p:oleObj name="Equation" r:id="rId6" imgW="1028254" imgH="215806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320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6" name="Oval 6"/>
          <p:cNvSpPr>
            <a:spLocks noChangeArrowheads="1"/>
          </p:cNvSpPr>
          <p:nvPr/>
        </p:nvSpPr>
        <p:spPr bwMode="auto">
          <a:xfrm>
            <a:off x="1752600" y="3962400"/>
            <a:ext cx="16764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8" name="Oval 78"/>
          <p:cNvSpPr>
            <a:spLocks noChangeArrowheads="1"/>
          </p:cNvSpPr>
          <p:nvPr/>
        </p:nvSpPr>
        <p:spPr bwMode="auto">
          <a:xfrm>
            <a:off x="6858000" y="3733800"/>
            <a:ext cx="457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Simplification of SOP expressions using K-map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773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775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803" name="Rectangle 35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804" name="Rectangle 36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4831" name="Rectangle 6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835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836" name="Rectangle 6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838" name="Rectangle 7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4843" name="Rectangle 7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4842" name="Object 74"/>
          <p:cNvGraphicFramePr>
            <a:graphicFrameLocks noChangeAspect="1"/>
          </p:cNvGraphicFramePr>
          <p:nvPr/>
        </p:nvGraphicFramePr>
        <p:xfrm>
          <a:off x="1292225" y="1981200"/>
          <a:ext cx="2536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46" name="Equation" r:id="rId4" imgW="1028520" imgH="215640" progId="Equation.3">
                  <p:embed/>
                </p:oleObj>
              </mc:Choice>
              <mc:Fallback>
                <p:oleObj name="Equation" r:id="rId4" imgW="1028520" imgH="21564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981200"/>
                        <a:ext cx="25368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62" name="Rectangle 94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5013" name="Group 245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5015" name="Oval 247"/>
          <p:cNvSpPr>
            <a:spLocks noChangeArrowheads="1"/>
          </p:cNvSpPr>
          <p:nvPr/>
        </p:nvSpPr>
        <p:spPr bwMode="auto">
          <a:xfrm>
            <a:off x="4953000" y="4267200"/>
            <a:ext cx="1752600" cy="1371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5016" name="Oval 248"/>
          <p:cNvSpPr>
            <a:spLocks noChangeArrowheads="1"/>
          </p:cNvSpPr>
          <p:nvPr/>
        </p:nvSpPr>
        <p:spPr bwMode="auto">
          <a:xfrm>
            <a:off x="3352800" y="4953000"/>
            <a:ext cx="1752600" cy="1371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5008" name="Freeform 240"/>
          <p:cNvSpPr>
            <a:spLocks/>
          </p:cNvSpPr>
          <p:nvPr/>
        </p:nvSpPr>
        <p:spPr bwMode="auto">
          <a:xfrm>
            <a:off x="4267200" y="3581400"/>
            <a:ext cx="15240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5017" name="Freeform 249"/>
          <p:cNvSpPr>
            <a:spLocks/>
          </p:cNvSpPr>
          <p:nvPr/>
        </p:nvSpPr>
        <p:spPr bwMode="auto">
          <a:xfrm rot="10800000">
            <a:off x="4267200" y="5791200"/>
            <a:ext cx="15240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Simplification of SOP expressions using K-map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0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1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6834" name="Group 18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6872" name="Oval 56"/>
          <p:cNvSpPr>
            <a:spLocks noChangeArrowheads="1"/>
          </p:cNvSpPr>
          <p:nvPr/>
        </p:nvSpPr>
        <p:spPr bwMode="auto">
          <a:xfrm>
            <a:off x="5105400" y="3581400"/>
            <a:ext cx="6096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873" name="Oval 57"/>
          <p:cNvSpPr>
            <a:spLocks noChangeArrowheads="1"/>
          </p:cNvSpPr>
          <p:nvPr/>
        </p:nvSpPr>
        <p:spPr bwMode="auto">
          <a:xfrm>
            <a:off x="4876800" y="4267200"/>
            <a:ext cx="1752600" cy="1371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877" name="Rectangle 6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6876" name="Object 60"/>
          <p:cNvGraphicFramePr>
            <a:graphicFrameLocks noChangeAspect="1"/>
          </p:cNvGraphicFramePr>
          <p:nvPr/>
        </p:nvGraphicFramePr>
        <p:xfrm>
          <a:off x="1219200" y="1905000"/>
          <a:ext cx="28336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80" name="Equation" r:id="rId4" imgW="1155600" imgH="215640" progId="Equation.3">
                  <p:embed/>
                </p:oleObj>
              </mc:Choice>
              <mc:Fallback>
                <p:oleObj name="Equation" r:id="rId4" imgW="1155600" imgH="2156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28336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78" name="Oval 62"/>
          <p:cNvSpPr>
            <a:spLocks noChangeArrowheads="1"/>
          </p:cNvSpPr>
          <p:nvPr/>
        </p:nvSpPr>
        <p:spPr bwMode="auto">
          <a:xfrm>
            <a:off x="3581400" y="4953000"/>
            <a:ext cx="533400" cy="1371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Simplification of SOP expressions using K-map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2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3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4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880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8881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8919" name="Oval 55"/>
          <p:cNvSpPr>
            <a:spLocks noChangeArrowheads="1"/>
          </p:cNvSpPr>
          <p:nvPr/>
        </p:nvSpPr>
        <p:spPr bwMode="auto">
          <a:xfrm>
            <a:off x="5867400" y="3581400"/>
            <a:ext cx="6096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8921" name="Rectangle 5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8923" name="Oval 59"/>
          <p:cNvSpPr>
            <a:spLocks noChangeArrowheads="1"/>
          </p:cNvSpPr>
          <p:nvPr/>
        </p:nvSpPr>
        <p:spPr bwMode="auto">
          <a:xfrm>
            <a:off x="4267200" y="5029200"/>
            <a:ext cx="1524000" cy="533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8925" name="Rectangle 6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8924" name="Object 60"/>
          <p:cNvGraphicFramePr>
            <a:graphicFrameLocks noChangeAspect="1"/>
          </p:cNvGraphicFramePr>
          <p:nvPr/>
        </p:nvGraphicFramePr>
        <p:xfrm>
          <a:off x="1219200" y="1905000"/>
          <a:ext cx="40592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28" name="Equation" r:id="rId4" imgW="1651000" imgH="215900" progId="Equation.3">
                  <p:embed/>
                </p:oleObj>
              </mc:Choice>
              <mc:Fallback>
                <p:oleObj name="Equation" r:id="rId4" imgW="1651000" imgH="2159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0592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26" name="Freeform 62"/>
          <p:cNvSpPr>
            <a:spLocks/>
          </p:cNvSpPr>
          <p:nvPr/>
        </p:nvSpPr>
        <p:spPr bwMode="auto">
          <a:xfrm rot="-1205162">
            <a:off x="3505200" y="36576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8927" name="Freeform 63"/>
          <p:cNvSpPr>
            <a:spLocks/>
          </p:cNvSpPr>
          <p:nvPr/>
        </p:nvSpPr>
        <p:spPr bwMode="auto">
          <a:xfrm rot="34382644">
            <a:off x="3657600" y="5715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8928" name="Freeform 64"/>
          <p:cNvSpPr>
            <a:spLocks/>
          </p:cNvSpPr>
          <p:nvPr/>
        </p:nvSpPr>
        <p:spPr bwMode="auto">
          <a:xfrm rot="3191743">
            <a:off x="5881687" y="3643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8929" name="Freeform 65"/>
          <p:cNvSpPr>
            <a:spLocks/>
          </p:cNvSpPr>
          <p:nvPr/>
        </p:nvSpPr>
        <p:spPr bwMode="auto">
          <a:xfrm rot="8802065">
            <a:off x="5943600" y="56388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8930" name="Freeform 66"/>
          <p:cNvSpPr>
            <a:spLocks/>
          </p:cNvSpPr>
          <p:nvPr/>
        </p:nvSpPr>
        <p:spPr bwMode="auto">
          <a:xfrm>
            <a:off x="5029200" y="35814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8931" name="Freeform 67"/>
          <p:cNvSpPr>
            <a:spLocks/>
          </p:cNvSpPr>
          <p:nvPr/>
        </p:nvSpPr>
        <p:spPr bwMode="auto">
          <a:xfrm rot="10800000">
            <a:off x="5029200" y="56388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100"/>
              <a:t>Mapping Directly from Function Table 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Function of a logic circuit defined by function table</a:t>
            </a:r>
          </a:p>
          <a:p>
            <a:r>
              <a:rPr lang="en-GB"/>
              <a:t>Function can be directly mapped to K-map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Mapping Directly from Function Table </a:t>
            </a:r>
          </a:p>
        </p:txBody>
      </p:sp>
      <p:graphicFrame>
        <p:nvGraphicFramePr>
          <p:cNvPr id="552658" name="Group 72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2665" name="Group 729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Mapping Directly from Function Table </a:t>
            </a:r>
          </a:p>
        </p:txBody>
      </p:sp>
      <p:sp>
        <p:nvSpPr>
          <p:cNvPr id="555026" name="Rectangle 18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5176" name="Group 168"/>
          <p:cNvGraphicFramePr>
            <a:graphicFrameLocks noGrp="1"/>
          </p:cNvGraphicFramePr>
          <p:nvPr/>
        </p:nvGraphicFramePr>
        <p:xfrm>
          <a:off x="26670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4419600" y="3429000"/>
            <a:ext cx="1524000" cy="10668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177" name="Oval 169"/>
          <p:cNvSpPr>
            <a:spLocks noChangeArrowheads="1"/>
          </p:cNvSpPr>
          <p:nvPr/>
        </p:nvSpPr>
        <p:spPr bwMode="auto">
          <a:xfrm>
            <a:off x="4572000" y="3962400"/>
            <a:ext cx="533400" cy="10668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178" name="Freeform 170"/>
          <p:cNvSpPr>
            <a:spLocks/>
          </p:cNvSpPr>
          <p:nvPr/>
        </p:nvSpPr>
        <p:spPr bwMode="auto">
          <a:xfrm>
            <a:off x="53340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179" name="Freeform 171"/>
          <p:cNvSpPr>
            <a:spLocks/>
          </p:cNvSpPr>
          <p:nvPr/>
        </p:nvSpPr>
        <p:spPr bwMode="auto">
          <a:xfrm rot="10800000">
            <a:off x="5410200" y="5181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181" name="Rectangle 17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5180" name="Object 172"/>
          <p:cNvGraphicFramePr>
            <a:graphicFrameLocks noChangeAspect="1"/>
          </p:cNvGraphicFramePr>
          <p:nvPr/>
        </p:nvGraphicFramePr>
        <p:xfrm>
          <a:off x="838200" y="1828800"/>
          <a:ext cx="3117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84" name="Equation" r:id="rId4" imgW="1269449" imgH="215806" progId="Equation.3">
                  <p:embed/>
                </p:oleObj>
              </mc:Choice>
              <mc:Fallback>
                <p:oleObj name="Equation" r:id="rId4" imgW="1269449" imgH="215806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1178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Don’t care Conditions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Some input combinations never occur</a:t>
            </a:r>
          </a:p>
          <a:p>
            <a:r>
              <a:rPr lang="en-GB"/>
              <a:t>Outputs are assumed to be don’t care</a:t>
            </a:r>
          </a:p>
          <a:p>
            <a:r>
              <a:rPr lang="en-GB"/>
              <a:t>Don’t care outputs used as 0 or 1 during simplification.</a:t>
            </a:r>
          </a:p>
          <a:p>
            <a:r>
              <a:rPr lang="en-GB"/>
              <a:t>Results in simpler and shorter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Don’t Care Conditions</a:t>
            </a:r>
          </a:p>
        </p:txBody>
      </p:sp>
      <p:graphicFrame>
        <p:nvGraphicFramePr>
          <p:cNvPr id="559107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9172" name="Group 68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Don’t Care Conditions 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1156" name="Group 4"/>
          <p:cNvGraphicFramePr>
            <a:graphicFrameLocks noGrp="1"/>
          </p:cNvGraphicFramePr>
          <p:nvPr/>
        </p:nvGraphicFramePr>
        <p:xfrm>
          <a:off x="26670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1194" name="Oval 42"/>
          <p:cNvSpPr>
            <a:spLocks noChangeArrowheads="1"/>
          </p:cNvSpPr>
          <p:nvPr/>
        </p:nvSpPr>
        <p:spPr bwMode="auto">
          <a:xfrm>
            <a:off x="4419600" y="3429000"/>
            <a:ext cx="1524000" cy="10668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1198" name="Rectangle 4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1199" name="Object 47"/>
          <p:cNvGraphicFramePr>
            <a:graphicFrameLocks noChangeAspect="1"/>
          </p:cNvGraphicFramePr>
          <p:nvPr/>
        </p:nvGraphicFramePr>
        <p:xfrm>
          <a:off x="2054225" y="1828800"/>
          <a:ext cx="685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03" name="Equation" r:id="rId4" imgW="279360" imgH="215640" progId="Equation.3">
                  <p:embed/>
                </p:oleObj>
              </mc:Choice>
              <mc:Fallback>
                <p:oleObj name="Equation" r:id="rId4" imgW="279360" imgH="2156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1828800"/>
                        <a:ext cx="6858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 for Standard SOP and POS expressions</a:t>
            </a:r>
          </a:p>
          <a:p>
            <a:r>
              <a:rPr lang="en-GB"/>
              <a:t>Converting standard SOP-POS </a:t>
            </a:r>
          </a:p>
          <a:p>
            <a:r>
              <a:rPr lang="en-GB"/>
              <a:t>Minterms &amp; Maxterms</a:t>
            </a:r>
          </a:p>
          <a:p>
            <a:r>
              <a:rPr lang="en-GB"/>
              <a:t>Converting SOP &amp; POS to truth table format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Don’t Care Conditions </a:t>
            </a:r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04" name="Group 4"/>
          <p:cNvGraphicFramePr>
            <a:graphicFrameLocks noGrp="1"/>
          </p:cNvGraphicFramePr>
          <p:nvPr/>
        </p:nvGraphicFramePr>
        <p:xfrm>
          <a:off x="26670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242" name="Oval 42"/>
          <p:cNvSpPr>
            <a:spLocks noChangeArrowheads="1"/>
          </p:cNvSpPr>
          <p:nvPr/>
        </p:nvSpPr>
        <p:spPr bwMode="auto">
          <a:xfrm>
            <a:off x="4419600" y="3352800"/>
            <a:ext cx="15240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43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44" name="Object 44"/>
          <p:cNvGraphicFramePr>
            <a:graphicFrameLocks noChangeAspect="1"/>
          </p:cNvGraphicFramePr>
          <p:nvPr/>
        </p:nvGraphicFramePr>
        <p:xfrm>
          <a:off x="2209800" y="1892300"/>
          <a:ext cx="373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8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92300"/>
                        <a:ext cx="3730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Karnaugh Map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Simplification of Boolean Expressions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Doesn’t guarantee simplest form of expression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Terms are not obvious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Skills of applying rules and laws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/>
              <a:t>K-map provides a systematic method 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An array of cells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GB">
                <a:effectLst/>
                <a:latin typeface="Arial" pitchFamily="34" charset="0"/>
              </a:rPr>
              <a:t>Used for simplifying 2, 3, 4 and 5 variable expressions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3-Variable K-map</a:t>
            </a:r>
          </a:p>
        </p:txBody>
      </p:sp>
      <p:graphicFrame>
        <p:nvGraphicFramePr>
          <p:cNvPr id="507079" name="Group 199"/>
          <p:cNvGraphicFramePr>
            <a:graphicFrameLocks noGrp="1"/>
          </p:cNvGraphicFramePr>
          <p:nvPr>
            <p:ph sz="half" idx="1"/>
          </p:nvPr>
        </p:nvGraphicFramePr>
        <p:xfrm>
          <a:off x="609600" y="1752600"/>
          <a:ext cx="2286000" cy="4343402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1074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7077" name="Group 197"/>
          <p:cNvGraphicFramePr>
            <a:graphicFrameLocks noGrp="1"/>
          </p:cNvGraphicFramePr>
          <p:nvPr>
            <p:ph sz="half" idx="2"/>
          </p:nvPr>
        </p:nvGraphicFramePr>
        <p:xfrm>
          <a:off x="4343400" y="2209800"/>
          <a:ext cx="4267200" cy="1828800"/>
        </p:xfrm>
        <a:graphic>
          <a:graphicData uri="http://schemas.openxmlformats.org/drawingml/2006/table">
            <a:tbl>
              <a:tblPr/>
              <a:tblGrid>
                <a:gridCol w="889000"/>
                <a:gridCol w="844550"/>
                <a:gridCol w="844550"/>
                <a:gridCol w="844550"/>
                <a:gridCol w="844550"/>
              </a:tblGrid>
              <a:tr h="730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4-Variable K-map</a:t>
            </a:r>
          </a:p>
        </p:txBody>
      </p:sp>
      <p:graphicFrame>
        <p:nvGraphicFramePr>
          <p:cNvPr id="512218" name="Group 218"/>
          <p:cNvGraphicFramePr>
            <a:graphicFrameLocks noGrp="1"/>
          </p:cNvGraphicFramePr>
          <p:nvPr>
            <p:ph type="tbl" idx="1"/>
          </p:nvPr>
        </p:nvGraphicFramePr>
        <p:xfrm>
          <a:off x="1905000" y="1600200"/>
          <a:ext cx="5257800" cy="4530727"/>
        </p:xfrm>
        <a:graphic>
          <a:graphicData uri="http://schemas.openxmlformats.org/drawingml/2006/table">
            <a:tbl>
              <a:tblPr/>
              <a:tblGrid>
                <a:gridCol w="1050925"/>
                <a:gridCol w="1052513"/>
                <a:gridCol w="1050925"/>
                <a:gridCol w="1052512"/>
                <a:gridCol w="1050925"/>
              </a:tblGrid>
              <a:tr h="1131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Grouping &amp; Adjacent Cells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K-map is considered to be wrapped around </a:t>
            </a:r>
          </a:p>
          <a:p>
            <a:r>
              <a:rPr lang="en-GB"/>
              <a:t>All sides are adjacent to each other</a:t>
            </a:r>
          </a:p>
          <a:p>
            <a:r>
              <a:rPr lang="en-GB"/>
              <a:t>Groups of 2, 4, 8,16 and 32 adjacent cells are formed</a:t>
            </a:r>
          </a:p>
          <a:p>
            <a:r>
              <a:rPr lang="en-GB"/>
              <a:t>Groups can be row, column, square  or rectangular.</a:t>
            </a:r>
          </a:p>
          <a:p>
            <a:r>
              <a:rPr lang="en-GB"/>
              <a:t>Groups of diagonal cells are not allowed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100"/>
              <a:t>Mapping of Standard SOP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Selecting n-variable K-map  </a:t>
            </a:r>
          </a:p>
          <a:p>
            <a:r>
              <a:rPr lang="en-GB"/>
              <a:t>1 marked in cell for each minterm </a:t>
            </a:r>
          </a:p>
          <a:p>
            <a:r>
              <a:rPr lang="en-GB"/>
              <a:t>Remaining cells marked with 0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4100"/>
              <a:t>Mapping of Standard SOP expression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SOP expression</a:t>
            </a:r>
          </a:p>
        </p:txBody>
      </p:sp>
      <p:graphicFrame>
        <p:nvGraphicFramePr>
          <p:cNvPr id="517323" name="Group 203"/>
          <p:cNvGraphicFramePr>
            <a:graphicFrameLocks noGrp="1"/>
          </p:cNvGraphicFramePr>
          <p:nvPr>
            <p:ph sz="quarter" idx="2"/>
          </p:nvPr>
        </p:nvGraphicFramePr>
        <p:xfrm>
          <a:off x="990600" y="2743200"/>
          <a:ext cx="2362200" cy="3429002"/>
        </p:xfrm>
        <a:graphic>
          <a:graphicData uri="http://schemas.openxmlformats.org/drawingml/2006/table">
            <a:tbl>
              <a:tblPr/>
              <a:tblGrid>
                <a:gridCol w="815975"/>
                <a:gridCol w="773113"/>
                <a:gridCol w="773112"/>
              </a:tblGrid>
              <a:tr h="8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7320" name="Group 200"/>
          <p:cNvGraphicFramePr>
            <a:graphicFrameLocks noGrp="1"/>
          </p:cNvGraphicFramePr>
          <p:nvPr>
            <p:ph sz="quarter" idx="3"/>
          </p:nvPr>
        </p:nvGraphicFramePr>
        <p:xfrm>
          <a:off x="4267200" y="3962400"/>
          <a:ext cx="4038600" cy="2189163"/>
        </p:xfrm>
        <a:graphic>
          <a:graphicData uri="http://schemas.openxmlformats.org/drawingml/2006/table">
            <a:tbl>
              <a:tblPr/>
              <a:tblGrid>
                <a:gridCol w="841375"/>
                <a:gridCol w="800100"/>
                <a:gridCol w="798513"/>
                <a:gridCol w="800100"/>
                <a:gridCol w="798512"/>
              </a:tblGrid>
              <a:tr h="874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7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600200"/>
            <a:ext cx="31178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9E0ECEF5057C4AAC66B1F3C321CA43" ma:contentTypeVersion="0" ma:contentTypeDescription="Create a new document." ma:contentTypeScope="" ma:versionID="111b89b20a0ac63baa8434d96578d7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7E06AF-9DC1-4000-803C-3388FD0D6895}"/>
</file>

<file path=customXml/itemProps2.xml><?xml version="1.0" encoding="utf-8"?>
<ds:datastoreItem xmlns:ds="http://schemas.openxmlformats.org/officeDocument/2006/customXml" ds:itemID="{472A27E4-08BF-46B8-A823-001818A46801}"/>
</file>

<file path=customXml/itemProps3.xml><?xml version="1.0" encoding="utf-8"?>
<ds:datastoreItem xmlns:ds="http://schemas.openxmlformats.org/officeDocument/2006/customXml" ds:itemID="{36EEBC7C-6F4F-4E67-89EC-3B495BADF7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14152</TotalTime>
  <Words>3316</Words>
  <Application>Microsoft Office PowerPoint</Application>
  <PresentationFormat>On-screen Show (4:3)</PresentationFormat>
  <Paragraphs>887</Paragraphs>
  <Slides>30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Equation</vt:lpstr>
      <vt:lpstr>Digital Logic and Design</vt:lpstr>
      <vt:lpstr>Recap</vt:lpstr>
      <vt:lpstr>Recap</vt:lpstr>
      <vt:lpstr>Karnaugh Map</vt:lpstr>
      <vt:lpstr>3-Variable K-map</vt:lpstr>
      <vt:lpstr>4-Variable K-map</vt:lpstr>
      <vt:lpstr>Grouping &amp; Adjacent Cells</vt:lpstr>
      <vt:lpstr>Mapping of Standard SOP expression</vt:lpstr>
      <vt:lpstr>Mapping of Standard SOP expression</vt:lpstr>
      <vt:lpstr>Mapping of Standard SOP expression</vt:lpstr>
      <vt:lpstr>Mapping of Non-Standard SOP expression</vt:lpstr>
      <vt:lpstr>Mapping of Non-Standard SOP expression</vt:lpstr>
      <vt:lpstr>Mapping of Non-Standard SOP expression</vt:lpstr>
      <vt:lpstr>Mapping of Non-Standard SOP expression</vt:lpstr>
      <vt:lpstr>Mapping of Non-Standard SOP expression</vt:lpstr>
      <vt:lpstr>Mapping of Non-Standard SOP expression</vt:lpstr>
      <vt:lpstr>Simplification of SOP expressions using K-map</vt:lpstr>
      <vt:lpstr>Simplification of SOP expressions using K-map</vt:lpstr>
      <vt:lpstr>Simplification of SOP expressions using K-map</vt:lpstr>
      <vt:lpstr>Simplification of SOP expressions using K-map</vt:lpstr>
      <vt:lpstr>Simplification of SOP expressions using K-map</vt:lpstr>
      <vt:lpstr>Simplification of SOP expressions using K-map</vt:lpstr>
      <vt:lpstr>Simplification of SOP expressions using K-map</vt:lpstr>
      <vt:lpstr>Mapping Directly from Function Table </vt:lpstr>
      <vt:lpstr>Mapping Directly from Function Table </vt:lpstr>
      <vt:lpstr>Mapping Directly from Function Table </vt:lpstr>
      <vt:lpstr>Don’t care Conditions</vt:lpstr>
      <vt:lpstr>Don’t Care Conditions</vt:lpstr>
      <vt:lpstr>Don’t Care Conditions </vt:lpstr>
      <vt:lpstr>Don’t Care Conditions </vt:lpstr>
    </vt:vector>
  </TitlesOfParts>
  <Company>NU_FAST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waseem</dc:creator>
  <cp:lastModifiedBy>Amir Zahoor</cp:lastModifiedBy>
  <cp:revision>479</cp:revision>
  <dcterms:created xsi:type="dcterms:W3CDTF">2003-07-15T08:28:34Z</dcterms:created>
  <dcterms:modified xsi:type="dcterms:W3CDTF">2015-03-08T21:01:01Z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0x010100909E0ECEF5057C4AAC66B1F3C321CA43</vt:lpwstr>
  </property>
</Properties>
</file>