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31.xml" ContentType="application/vnd.openxmlformats-officedocument.presentationml.slide+xml"/>
  <Override PartName="/ppt/slides/slide33.xml" ContentType="application/vnd.openxmlformats-officedocument.presentationml.slide+xml"/>
  <Override PartName="/ppt/slides/slide49.xml" ContentType="application/vnd.openxmlformats-officedocument.presentationml.slide+xml"/>
  <Override PartName="/ppt/slides/slide1.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46.xml" ContentType="application/vnd.openxmlformats-officedocument.presentationml.slide+xml"/>
  <Override PartName="/ppt/slides/slide32.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1.xml" ContentType="application/vnd.openxmlformats-officedocument.presentationml.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7.xml" ContentType="application/vnd.openxmlformats-officedocument.presentationml.notesSlide+xml"/>
  <Override PartName="/ppt/slideMasters/slideMaster1.xml" ContentType="application/vnd.openxmlformats-officedocument.presentationml.slideMaster+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57"/>
  </p:notesMasterIdLst>
  <p:handoutMasterIdLst>
    <p:handoutMasterId r:id="rId58"/>
  </p:handoutMasterIdLst>
  <p:sldIdLst>
    <p:sldId id="326" r:id="rId2"/>
    <p:sldId id="279" r:id="rId3"/>
    <p:sldId id="280" r:id="rId4"/>
    <p:sldId id="281" r:id="rId5"/>
    <p:sldId id="282" r:id="rId6"/>
    <p:sldId id="292" r:id="rId7"/>
    <p:sldId id="283" r:id="rId8"/>
    <p:sldId id="284" r:id="rId9"/>
    <p:sldId id="285" r:id="rId10"/>
    <p:sldId id="286" r:id="rId11"/>
    <p:sldId id="287" r:id="rId12"/>
    <p:sldId id="309" r:id="rId13"/>
    <p:sldId id="288" r:id="rId14"/>
    <p:sldId id="289" r:id="rId15"/>
    <p:sldId id="290" r:id="rId16"/>
    <p:sldId id="291" r:id="rId17"/>
    <p:sldId id="313" r:id="rId18"/>
    <p:sldId id="317" r:id="rId19"/>
    <p:sldId id="316" r:id="rId20"/>
    <p:sldId id="310" r:id="rId21"/>
    <p:sldId id="312" r:id="rId22"/>
    <p:sldId id="311" r:id="rId23"/>
    <p:sldId id="315" r:id="rId24"/>
    <p:sldId id="314" r:id="rId25"/>
    <p:sldId id="293" r:id="rId26"/>
    <p:sldId id="327" r:id="rId27"/>
    <p:sldId id="328" r:id="rId28"/>
    <p:sldId id="329" r:id="rId29"/>
    <p:sldId id="330" r:id="rId30"/>
    <p:sldId id="331" r:id="rId31"/>
    <p:sldId id="332" r:id="rId32"/>
    <p:sldId id="333" r:id="rId33"/>
    <p:sldId id="334" r:id="rId34"/>
    <p:sldId id="335" r:id="rId35"/>
    <p:sldId id="336" r:id="rId36"/>
    <p:sldId id="337" r:id="rId37"/>
    <p:sldId id="338" r:id="rId38"/>
    <p:sldId id="339" r:id="rId39"/>
    <p:sldId id="340" r:id="rId40"/>
    <p:sldId id="341" r:id="rId41"/>
    <p:sldId id="342" r:id="rId42"/>
    <p:sldId id="343" r:id="rId43"/>
    <p:sldId id="344" r:id="rId44"/>
    <p:sldId id="345" r:id="rId45"/>
    <p:sldId id="346" r:id="rId46"/>
    <p:sldId id="347" r:id="rId47"/>
    <p:sldId id="348" r:id="rId48"/>
    <p:sldId id="349" r:id="rId49"/>
    <p:sldId id="350" r:id="rId50"/>
    <p:sldId id="351" r:id="rId51"/>
    <p:sldId id="352" r:id="rId52"/>
    <p:sldId id="353" r:id="rId53"/>
    <p:sldId id="354" r:id="rId54"/>
    <p:sldId id="355" r:id="rId55"/>
    <p:sldId id="356" r:id="rId56"/>
  </p:sldIdLst>
  <p:sldSz cx="9144000" cy="6858000" type="screen4x3"/>
  <p:notesSz cx="6858000" cy="9144000"/>
  <p:defaultTextStyle>
    <a:defPPr>
      <a:defRPr lang="en-GB"/>
    </a:defPPr>
    <a:lvl1pPr algn="ctr" rtl="0" fontAlgn="base">
      <a:spcBef>
        <a:spcPct val="0"/>
      </a:spcBef>
      <a:spcAft>
        <a:spcPct val="0"/>
      </a:spcAft>
      <a:defRPr sz="3200" kern="1200">
        <a:solidFill>
          <a:schemeClr val="tx1"/>
        </a:solidFill>
        <a:latin typeface="Arial" pitchFamily="34" charset="0"/>
        <a:ea typeface="+mn-ea"/>
        <a:cs typeface="+mn-cs"/>
      </a:defRPr>
    </a:lvl1pPr>
    <a:lvl2pPr marL="457200" algn="ctr" rtl="0" fontAlgn="base">
      <a:spcBef>
        <a:spcPct val="0"/>
      </a:spcBef>
      <a:spcAft>
        <a:spcPct val="0"/>
      </a:spcAft>
      <a:defRPr sz="3200" kern="1200">
        <a:solidFill>
          <a:schemeClr val="tx1"/>
        </a:solidFill>
        <a:latin typeface="Arial" pitchFamily="34" charset="0"/>
        <a:ea typeface="+mn-ea"/>
        <a:cs typeface="+mn-cs"/>
      </a:defRPr>
    </a:lvl2pPr>
    <a:lvl3pPr marL="914400" algn="ctr" rtl="0" fontAlgn="base">
      <a:spcBef>
        <a:spcPct val="0"/>
      </a:spcBef>
      <a:spcAft>
        <a:spcPct val="0"/>
      </a:spcAft>
      <a:defRPr sz="3200" kern="1200">
        <a:solidFill>
          <a:schemeClr val="tx1"/>
        </a:solidFill>
        <a:latin typeface="Arial" pitchFamily="34" charset="0"/>
        <a:ea typeface="+mn-ea"/>
        <a:cs typeface="+mn-cs"/>
      </a:defRPr>
    </a:lvl3pPr>
    <a:lvl4pPr marL="1371600" algn="ctr" rtl="0" fontAlgn="base">
      <a:spcBef>
        <a:spcPct val="0"/>
      </a:spcBef>
      <a:spcAft>
        <a:spcPct val="0"/>
      </a:spcAft>
      <a:defRPr sz="3200" kern="1200">
        <a:solidFill>
          <a:schemeClr val="tx1"/>
        </a:solidFill>
        <a:latin typeface="Arial" pitchFamily="34" charset="0"/>
        <a:ea typeface="+mn-ea"/>
        <a:cs typeface="+mn-cs"/>
      </a:defRPr>
    </a:lvl4pPr>
    <a:lvl5pPr marL="1828800" algn="ctr" rtl="0" fontAlgn="base">
      <a:spcBef>
        <a:spcPct val="0"/>
      </a:spcBef>
      <a:spcAft>
        <a:spcPct val="0"/>
      </a:spcAft>
      <a:defRPr sz="3200" kern="1200">
        <a:solidFill>
          <a:schemeClr val="tx1"/>
        </a:solidFill>
        <a:latin typeface="Arial" pitchFamily="34" charset="0"/>
        <a:ea typeface="+mn-ea"/>
        <a:cs typeface="+mn-cs"/>
      </a:defRPr>
    </a:lvl5pPr>
    <a:lvl6pPr marL="2286000" algn="l" defTabSz="914400" rtl="0" eaLnBrk="1" latinLnBrk="0" hangingPunct="1">
      <a:defRPr sz="3200" kern="1200">
        <a:solidFill>
          <a:schemeClr val="tx1"/>
        </a:solidFill>
        <a:latin typeface="Arial" pitchFamily="34" charset="0"/>
        <a:ea typeface="+mn-ea"/>
        <a:cs typeface="+mn-cs"/>
      </a:defRPr>
    </a:lvl6pPr>
    <a:lvl7pPr marL="2743200" algn="l" defTabSz="914400" rtl="0" eaLnBrk="1" latinLnBrk="0" hangingPunct="1">
      <a:defRPr sz="3200" kern="1200">
        <a:solidFill>
          <a:schemeClr val="tx1"/>
        </a:solidFill>
        <a:latin typeface="Arial" pitchFamily="34" charset="0"/>
        <a:ea typeface="+mn-ea"/>
        <a:cs typeface="+mn-cs"/>
      </a:defRPr>
    </a:lvl7pPr>
    <a:lvl8pPr marL="3200400" algn="l" defTabSz="914400" rtl="0" eaLnBrk="1" latinLnBrk="0" hangingPunct="1">
      <a:defRPr sz="3200" kern="1200">
        <a:solidFill>
          <a:schemeClr val="tx1"/>
        </a:solidFill>
        <a:latin typeface="Arial" pitchFamily="34" charset="0"/>
        <a:ea typeface="+mn-ea"/>
        <a:cs typeface="+mn-cs"/>
      </a:defRPr>
    </a:lvl8pPr>
    <a:lvl9pPr marL="3657600" algn="l" defTabSz="914400" rtl="0" eaLnBrk="1" latinLnBrk="0" hangingPunct="1">
      <a:defRPr sz="32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FF9900"/>
    <a:srgbClr val="FFFFFF"/>
    <a:srgbClr val="000000"/>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424" autoAdjust="0"/>
    <p:restoredTop sz="80000" autoAdjust="0"/>
  </p:normalViewPr>
  <p:slideViewPr>
    <p:cSldViewPr>
      <p:cViewPr varScale="1">
        <p:scale>
          <a:sx n="74" d="100"/>
          <a:sy n="74" d="100"/>
        </p:scale>
        <p:origin x="82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284"/>
    </p:cViewPr>
  </p:sorterViewPr>
  <p:notesViewPr>
    <p:cSldViewPr>
      <p:cViewPr varScale="1">
        <p:scale>
          <a:sx n="55" d="100"/>
          <a:sy n="55" d="100"/>
        </p:scale>
        <p:origin x="-185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65"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 Id="rId4" Type="http://schemas.openxmlformats.org/officeDocument/2006/relationships/image" Target="../media/image1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image" Target="../media/image52.wmf"/><Relationship Id="rId7" Type="http://schemas.openxmlformats.org/officeDocument/2006/relationships/image" Target="../media/image56.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GB"/>
          </a:p>
        </p:txBody>
      </p:sp>
      <p:sp>
        <p:nvSpPr>
          <p:cNvPr id="1607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1607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GB"/>
          </a:p>
        </p:txBody>
      </p:sp>
      <p:sp>
        <p:nvSpPr>
          <p:cNvPr id="1607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8E5A986-E9B5-4784-B47B-C46FFDC597DD}" type="slidenum">
              <a:rPr lang="en-GB"/>
              <a:pPr/>
              <a:t>‹#›</a:t>
            </a:fld>
            <a:endParaRPr lang="en-GB"/>
          </a:p>
        </p:txBody>
      </p:sp>
    </p:spTree>
    <p:extLst>
      <p:ext uri="{BB962C8B-B14F-4D97-AF65-F5344CB8AC3E}">
        <p14:creationId xmlns:p14="http://schemas.microsoft.com/office/powerpoint/2010/main" val="36100149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GB"/>
          </a:p>
        </p:txBody>
      </p:sp>
      <p:sp>
        <p:nvSpPr>
          <p:cNvPr id="133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GB"/>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6700A1-D5DF-4414-9AEA-08781373257F}" type="slidenum">
              <a:rPr lang="en-GB"/>
              <a:pPr/>
              <a:t>‹#›</a:t>
            </a:fld>
            <a:endParaRPr lang="en-GB"/>
          </a:p>
        </p:txBody>
      </p:sp>
    </p:spTree>
    <p:extLst>
      <p:ext uri="{BB962C8B-B14F-4D97-AF65-F5344CB8AC3E}">
        <p14:creationId xmlns:p14="http://schemas.microsoft.com/office/powerpoint/2010/main" val="292010676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8FF475-875F-48C4-B89A-BFF993FDD242}" type="slidenum">
              <a:rPr lang="en-GB"/>
              <a:pPr/>
              <a:t>3</a:t>
            </a:fld>
            <a:endParaRPr lang="en-GB"/>
          </a:p>
        </p:txBody>
      </p:sp>
      <p:sp>
        <p:nvSpPr>
          <p:cNvPr id="726018" name="Rectangle 2"/>
          <p:cNvSpPr>
            <a:spLocks noGrp="1" noRot="1" noChangeAspect="1" noChangeArrowheads="1" noTextEdit="1"/>
          </p:cNvSpPr>
          <p:nvPr>
            <p:ph type="sldImg"/>
          </p:nvPr>
        </p:nvSpPr>
        <p:spPr>
          <a:ln/>
        </p:spPr>
      </p:sp>
      <p:sp>
        <p:nvSpPr>
          <p:cNvPr id="726019" name="Rectangle 3"/>
          <p:cNvSpPr>
            <a:spLocks noGrp="1" noChangeArrowheads="1"/>
          </p:cNvSpPr>
          <p:nvPr>
            <p:ph type="body" idx="1"/>
          </p:nvPr>
        </p:nvSpPr>
        <p:spPr/>
        <p:txBody>
          <a:bodyPr/>
          <a:lstStyle/>
          <a:p>
            <a:pPr>
              <a:buFontTx/>
              <a:buChar char="•"/>
            </a:pPr>
            <a:r>
              <a:rPr lang="en-GB"/>
              <a:t>The diagram shows the general architecture of the SOP Implementation.</a:t>
            </a:r>
          </a:p>
          <a:p>
            <a:pPr>
              <a:buFontTx/>
              <a:buChar char="•"/>
            </a:pPr>
            <a:r>
              <a:rPr lang="en-GB"/>
              <a:t>SOP expression is implemented by the AND-OR combination of gates.</a:t>
            </a:r>
          </a:p>
          <a:p>
            <a:pPr>
              <a:buFontTx/>
              <a:buChar char="•"/>
            </a:pPr>
            <a:r>
              <a:rPr lang="en-GB"/>
              <a:t>The AND gates produce the product terms.</a:t>
            </a:r>
          </a:p>
          <a:p>
            <a:pPr>
              <a:buFontTx/>
              <a:buChar char="•"/>
            </a:pPr>
            <a:r>
              <a:rPr lang="en-GB"/>
              <a:t>Outputs of all the AND gates are connected to a single multiple input OR gate for sum of products.</a:t>
            </a:r>
          </a:p>
          <a:p>
            <a:pPr>
              <a:buFontTx/>
              <a:buChar char="•"/>
            </a:pPr>
            <a:r>
              <a:rPr lang="en-GB"/>
              <a:t>The product terms comprise of literals in their complemented form and un-complemented form which are implemented by NOT gates connected to the inputs of the AND gates. </a:t>
            </a:r>
          </a:p>
        </p:txBody>
      </p:sp>
    </p:spTree>
    <p:extLst>
      <p:ext uri="{BB962C8B-B14F-4D97-AF65-F5344CB8AC3E}">
        <p14:creationId xmlns:p14="http://schemas.microsoft.com/office/powerpoint/2010/main" val="18981700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4055A6-EF14-4075-B41A-75A9DAD999E3}" type="slidenum">
              <a:rPr lang="en-GB"/>
              <a:pPr/>
              <a:t>15</a:t>
            </a:fld>
            <a:endParaRPr lang="en-GB"/>
          </a:p>
        </p:txBody>
      </p:sp>
      <p:sp>
        <p:nvSpPr>
          <p:cNvPr id="736258" name="Rectangle 2"/>
          <p:cNvSpPr>
            <a:spLocks noGrp="1" noRot="1" noChangeAspect="1" noChangeArrowheads="1" noTextEdit="1"/>
          </p:cNvSpPr>
          <p:nvPr>
            <p:ph type="sldImg"/>
          </p:nvPr>
        </p:nvSpPr>
        <p:spPr>
          <a:ln/>
        </p:spPr>
      </p:sp>
      <p:sp>
        <p:nvSpPr>
          <p:cNvPr id="736259" name="Rectangle 3"/>
          <p:cNvSpPr>
            <a:spLocks noGrp="1" noChangeArrowheads="1"/>
          </p:cNvSpPr>
          <p:nvPr>
            <p:ph type="body" idx="1"/>
          </p:nvPr>
        </p:nvSpPr>
        <p:spPr/>
        <p:txBody>
          <a:bodyPr/>
          <a:lstStyle/>
          <a:p>
            <a:pPr>
              <a:buFontTx/>
              <a:buChar char="•"/>
            </a:pPr>
            <a:r>
              <a:rPr lang="en-GB"/>
              <a:t>The simplified circuit is implemented using </a:t>
            </a:r>
          </a:p>
          <a:p>
            <a:pPr>
              <a:buFontTx/>
              <a:buChar char="•"/>
            </a:pPr>
            <a:r>
              <a:rPr lang="en-GB"/>
              <a:t>three 2-input OR gates</a:t>
            </a:r>
          </a:p>
          <a:p>
            <a:pPr>
              <a:buFontTx/>
              <a:buChar char="•"/>
            </a:pPr>
            <a:r>
              <a:rPr lang="en-GB"/>
              <a:t>And a single 3-input AND gate.</a:t>
            </a:r>
          </a:p>
          <a:p>
            <a:pPr>
              <a:buFontTx/>
              <a:buChar char="•"/>
            </a:pPr>
            <a:r>
              <a:rPr lang="en-GB"/>
              <a:t>The total circuit count is 4 gates.</a:t>
            </a:r>
          </a:p>
          <a:p>
            <a:pPr>
              <a:buFontTx/>
              <a:buChar char="•"/>
            </a:pPr>
            <a:r>
              <a:rPr lang="en-GB"/>
              <a:t>The cost of the circuit reduces</a:t>
            </a:r>
          </a:p>
          <a:p>
            <a:pPr>
              <a:buFontTx/>
              <a:buChar char="•"/>
            </a:pPr>
            <a:r>
              <a:rPr lang="en-GB"/>
              <a:t>The size of the circuit reduces</a:t>
            </a:r>
          </a:p>
          <a:p>
            <a:pPr>
              <a:buFontTx/>
              <a:buChar char="•"/>
            </a:pPr>
            <a:r>
              <a:rPr lang="en-GB"/>
              <a:t>The power requirement of the circuit reduces</a:t>
            </a:r>
          </a:p>
          <a:p>
            <a:pPr>
              <a:buFontTx/>
              <a:buChar char="•"/>
            </a:pPr>
            <a:r>
              <a:rPr lang="en-GB"/>
              <a:t>And the propagation delay has reduced from three gate delay to two gate delay.</a:t>
            </a:r>
          </a:p>
          <a:p>
            <a:endParaRPr lang="en-GB"/>
          </a:p>
        </p:txBody>
      </p:sp>
    </p:spTree>
    <p:extLst>
      <p:ext uri="{BB962C8B-B14F-4D97-AF65-F5344CB8AC3E}">
        <p14:creationId xmlns:p14="http://schemas.microsoft.com/office/powerpoint/2010/main" val="1223113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B119D1-1569-404E-B1DA-8FC893900574}" type="slidenum">
              <a:rPr lang="en-GB"/>
              <a:pPr/>
              <a:t>16</a:t>
            </a:fld>
            <a:endParaRPr lang="en-GB"/>
          </a:p>
        </p:txBody>
      </p:sp>
      <p:sp>
        <p:nvSpPr>
          <p:cNvPr id="737282" name="Rectangle 2"/>
          <p:cNvSpPr>
            <a:spLocks noGrp="1" noRot="1" noChangeAspect="1" noChangeArrowheads="1" noTextEdit="1"/>
          </p:cNvSpPr>
          <p:nvPr>
            <p:ph type="sldImg"/>
          </p:nvPr>
        </p:nvSpPr>
        <p:spPr>
          <a:ln/>
        </p:spPr>
      </p:sp>
      <p:sp>
        <p:nvSpPr>
          <p:cNvPr id="737283" name="Rectangle 3"/>
          <p:cNvSpPr>
            <a:spLocks noGrp="1" noChangeArrowheads="1"/>
          </p:cNvSpPr>
          <p:nvPr>
            <p:ph type="body" idx="1"/>
          </p:nvPr>
        </p:nvSpPr>
        <p:spPr/>
        <p:txBody>
          <a:bodyPr/>
          <a:lstStyle/>
          <a:p>
            <a:pPr>
              <a:buFontTx/>
              <a:buChar char="•"/>
            </a:pPr>
            <a:r>
              <a:rPr lang="en-GB"/>
              <a:t>The simplified 4 gate circuit can be implemented using only NOR gates without a change in the total number of gates.</a:t>
            </a:r>
          </a:p>
          <a:p>
            <a:pPr>
              <a:buFontTx/>
              <a:buChar char="•"/>
            </a:pPr>
            <a:r>
              <a:rPr lang="en-GB"/>
              <a:t>Bubbles representing NOT gates are placed at the output of the three OR gates. Converting the three OR gates to NOR gates. </a:t>
            </a:r>
          </a:p>
          <a:p>
            <a:pPr>
              <a:buFontTx/>
              <a:buChar char="•"/>
            </a:pPr>
            <a:r>
              <a:rPr lang="en-GB"/>
              <a:t>To balance out the three NOT gates added at the outputs of the three OR gates. Three bubbles representing three NOT gates are also placed at the three inputs of the AND gate.</a:t>
            </a:r>
          </a:p>
          <a:p>
            <a:pPr>
              <a:buFontTx/>
              <a:buChar char="•"/>
            </a:pPr>
            <a:r>
              <a:rPr lang="en-GB"/>
              <a:t>The Resulting AND gate symbol with three bubbles at the three inputs is an alternate symbol for a three input NOR gate.</a:t>
            </a:r>
          </a:p>
          <a:p>
            <a:pPr>
              <a:buFontTx/>
              <a:buChar char="•"/>
            </a:pPr>
            <a:r>
              <a:rPr lang="en-GB"/>
              <a:t>The NOR based circuit is shown. </a:t>
            </a:r>
          </a:p>
          <a:p>
            <a:endParaRPr lang="en-GB"/>
          </a:p>
        </p:txBody>
      </p:sp>
    </p:spTree>
    <p:extLst>
      <p:ext uri="{BB962C8B-B14F-4D97-AF65-F5344CB8AC3E}">
        <p14:creationId xmlns:p14="http://schemas.microsoft.com/office/powerpoint/2010/main" val="3639769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DEDFE8-50B5-4351-A278-B8FB3BBCCB84}" type="slidenum">
              <a:rPr lang="en-GB"/>
              <a:pPr/>
              <a:t>18</a:t>
            </a:fld>
            <a:endParaRPr lang="en-GB"/>
          </a:p>
        </p:txBody>
      </p:sp>
      <p:sp>
        <p:nvSpPr>
          <p:cNvPr id="759810" name="Rectangle 2"/>
          <p:cNvSpPr>
            <a:spLocks noGrp="1" noRot="1" noChangeAspect="1" noChangeArrowheads="1" noTextEdit="1"/>
          </p:cNvSpPr>
          <p:nvPr>
            <p:ph type="sldImg"/>
          </p:nvPr>
        </p:nvSpPr>
        <p:spPr>
          <a:ln/>
        </p:spPr>
      </p:sp>
      <p:sp>
        <p:nvSpPr>
          <p:cNvPr id="759811" name="Rectangle 3"/>
          <p:cNvSpPr>
            <a:spLocks noGrp="1" noChangeArrowheads="1"/>
          </p:cNvSpPr>
          <p:nvPr>
            <p:ph type="body" idx="1"/>
          </p:nvPr>
        </p:nvSpPr>
        <p:spPr/>
        <p:txBody>
          <a:bodyPr/>
          <a:lstStyle/>
          <a:p>
            <a:endParaRPr lang="en-GB"/>
          </a:p>
          <a:p>
            <a:endParaRPr lang="en-GB"/>
          </a:p>
        </p:txBody>
      </p:sp>
    </p:spTree>
    <p:extLst>
      <p:ext uri="{BB962C8B-B14F-4D97-AF65-F5344CB8AC3E}">
        <p14:creationId xmlns:p14="http://schemas.microsoft.com/office/powerpoint/2010/main" val="4138557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FAC3F3-4D9A-47EE-90E9-D2A9A80A2C19}" type="slidenum">
              <a:rPr lang="en-GB"/>
              <a:pPr/>
              <a:t>19</a:t>
            </a:fld>
            <a:endParaRPr lang="en-GB"/>
          </a:p>
        </p:txBody>
      </p:sp>
      <p:sp>
        <p:nvSpPr>
          <p:cNvPr id="760834" name="Rectangle 2"/>
          <p:cNvSpPr>
            <a:spLocks noGrp="1" noRot="1" noChangeAspect="1" noChangeArrowheads="1" noTextEdit="1"/>
          </p:cNvSpPr>
          <p:nvPr>
            <p:ph type="sldImg"/>
          </p:nvPr>
        </p:nvSpPr>
        <p:spPr>
          <a:ln/>
        </p:spPr>
      </p:sp>
      <p:sp>
        <p:nvSpPr>
          <p:cNvPr id="760835" name="Rectangle 3"/>
          <p:cNvSpPr>
            <a:spLocks noGrp="1" noChangeArrowheads="1"/>
          </p:cNvSpPr>
          <p:nvPr>
            <p:ph type="body" idx="1"/>
          </p:nvPr>
        </p:nvSpPr>
        <p:spPr/>
        <p:txBody>
          <a:bodyPr/>
          <a:lstStyle/>
          <a:p>
            <a:pPr>
              <a:buFontTx/>
              <a:buChar char="•"/>
            </a:pPr>
            <a:r>
              <a:rPr lang="en-GB"/>
              <a:t>The timing diagram describes the operation of the circuit for the POS based simplified circuit for intervals t0 to t8</a:t>
            </a:r>
          </a:p>
          <a:p>
            <a:pPr>
              <a:buFontTx/>
              <a:buChar char="•"/>
            </a:pPr>
            <a:r>
              <a:rPr lang="en-GB"/>
              <a:t>A, B, C and D are the inputs to the circuit.</a:t>
            </a:r>
          </a:p>
          <a:p>
            <a:pPr>
              <a:buFontTx/>
              <a:buChar char="•"/>
            </a:pPr>
            <a:r>
              <a:rPr lang="en-GB"/>
              <a:t>The timing diagram shows the inputs A, B, C and D changing with time.</a:t>
            </a:r>
          </a:p>
          <a:p>
            <a:pPr>
              <a:buFontTx/>
              <a:buChar char="•"/>
            </a:pPr>
            <a:r>
              <a:rPr lang="en-GB"/>
              <a:t>The timing signals 1, 2 and 3 represent the outputs of the OR gates 1, 2 and 3.</a:t>
            </a:r>
          </a:p>
          <a:p>
            <a:pPr>
              <a:buFontTx/>
              <a:buChar char="•"/>
            </a:pPr>
            <a:r>
              <a:rPr lang="en-GB"/>
              <a:t>The timing signal F represents the output of the circuit.</a:t>
            </a:r>
          </a:p>
          <a:p>
            <a:pPr>
              <a:buFontTx/>
              <a:buChar char="•"/>
            </a:pPr>
            <a:r>
              <a:rPr lang="en-GB"/>
              <a:t>At interval t0 the input ABCD to the circuit is 0000, the outputs of the three OR gates is 00 and 0 and the circuit output is also 0</a:t>
            </a:r>
          </a:p>
          <a:p>
            <a:pPr>
              <a:buFontTx/>
              <a:buChar char="•"/>
            </a:pPr>
            <a:r>
              <a:rPr lang="en-GB"/>
              <a:t>At tie interval t3 the input ABCD to the circuit is 0011, the outputs of OR gates 1,2 and 3 are 111. The output F is also a 1.</a:t>
            </a:r>
          </a:p>
          <a:p>
            <a:pPr>
              <a:buFontTx/>
              <a:buChar char="•"/>
            </a:pPr>
            <a:r>
              <a:rPr lang="en-GB"/>
              <a:t>The circuit has detected adjacent 1s.</a:t>
            </a:r>
          </a:p>
          <a:p>
            <a:pPr>
              <a:buFontTx/>
              <a:buChar char="•"/>
            </a:pPr>
            <a:r>
              <a:rPr lang="en-GB"/>
              <a:t>At interval t6 the input ABCD to the circuit is 0110, the outputs of OR gates 1,2 and 3 are 111. The output F is 1 indicating adjacent 1s.</a:t>
            </a:r>
          </a:p>
          <a:p>
            <a:pPr>
              <a:buFontTx/>
              <a:buChar char="•"/>
            </a:pPr>
            <a:r>
              <a:rPr lang="en-GB"/>
              <a:t>The operation of the circuit which is based on the POS simplified expression also proves that a POS based expression determined from the truth table and K-map results in a circuit which operates in an identical manner to that of a SOP based circuit.   </a:t>
            </a:r>
          </a:p>
          <a:p>
            <a:endParaRPr lang="en-GB"/>
          </a:p>
        </p:txBody>
      </p:sp>
    </p:spTree>
    <p:extLst>
      <p:ext uri="{BB962C8B-B14F-4D97-AF65-F5344CB8AC3E}">
        <p14:creationId xmlns:p14="http://schemas.microsoft.com/office/powerpoint/2010/main" val="3657607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742EFA-7689-411E-BB01-DA1DB803215F}" type="slidenum">
              <a:rPr lang="en-GB"/>
              <a:pPr/>
              <a:t>20</a:t>
            </a:fld>
            <a:endParaRPr lang="en-GB"/>
          </a:p>
        </p:txBody>
      </p:sp>
      <p:sp>
        <p:nvSpPr>
          <p:cNvPr id="739330" name="Rectangle 2"/>
          <p:cNvSpPr>
            <a:spLocks noGrp="1" noRot="1" noChangeAspect="1" noChangeArrowheads="1" noTextEdit="1"/>
          </p:cNvSpPr>
          <p:nvPr>
            <p:ph type="sldImg"/>
          </p:nvPr>
        </p:nvSpPr>
        <p:spPr>
          <a:ln/>
        </p:spPr>
      </p:sp>
      <p:sp>
        <p:nvSpPr>
          <p:cNvPr id="739331" name="Rectangle 3"/>
          <p:cNvSpPr>
            <a:spLocks noGrp="1" noChangeArrowheads="1"/>
          </p:cNvSpPr>
          <p:nvPr>
            <p:ph type="body" idx="1"/>
          </p:nvPr>
        </p:nvSpPr>
        <p:spPr/>
        <p:txBody>
          <a:bodyPr/>
          <a:lstStyle/>
          <a:p>
            <a:pPr>
              <a:buFontTx/>
              <a:buChar char="•"/>
            </a:pPr>
            <a:r>
              <a:rPr lang="en-GB"/>
              <a:t>BCD to 7-Segmnet display circuit sets segment output to 1</a:t>
            </a:r>
          </a:p>
          <a:p>
            <a:pPr>
              <a:buFontTx/>
              <a:buChar char="•"/>
            </a:pPr>
            <a:r>
              <a:rPr lang="en-GB"/>
              <a:t>Comparator circuit sets A&gt;B, A=B, A&lt; B output to 1</a:t>
            </a:r>
          </a:p>
          <a:p>
            <a:pPr>
              <a:buFontTx/>
              <a:buChar char="•"/>
            </a:pPr>
            <a:r>
              <a:rPr lang="en-GB"/>
              <a:t>Odd-Prime Number Detector Circuit</a:t>
            </a:r>
          </a:p>
          <a:p>
            <a:pPr>
              <a:buFontTx/>
              <a:buChar char="•"/>
            </a:pPr>
            <a:r>
              <a:rPr lang="en-GB"/>
              <a:t>Adjacent 1s detector sets output to 1 when it detects adjacent 1s</a:t>
            </a:r>
          </a:p>
        </p:txBody>
      </p:sp>
    </p:spTree>
    <p:extLst>
      <p:ext uri="{BB962C8B-B14F-4D97-AF65-F5344CB8AC3E}">
        <p14:creationId xmlns:p14="http://schemas.microsoft.com/office/powerpoint/2010/main" val="2590496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FDCDB1-68E0-4B99-8C90-333163BB2D6D}" type="slidenum">
              <a:rPr lang="en-GB"/>
              <a:pPr/>
              <a:t>21</a:t>
            </a:fld>
            <a:endParaRPr lang="en-GB"/>
          </a:p>
        </p:txBody>
      </p:sp>
      <p:sp>
        <p:nvSpPr>
          <p:cNvPr id="743426" name="Rectangle 2"/>
          <p:cNvSpPr>
            <a:spLocks noGrp="1" noRot="1" noChangeAspect="1" noChangeArrowheads="1" noTextEdit="1"/>
          </p:cNvSpPr>
          <p:nvPr>
            <p:ph type="sldImg"/>
          </p:nvPr>
        </p:nvSpPr>
        <p:spPr>
          <a:ln/>
        </p:spPr>
      </p:sp>
      <p:sp>
        <p:nvSpPr>
          <p:cNvPr id="743427" name="Rectangle 3"/>
          <p:cNvSpPr>
            <a:spLocks noGrp="1" noChangeArrowheads="1"/>
          </p:cNvSpPr>
          <p:nvPr>
            <p:ph type="body" idx="1"/>
          </p:nvPr>
        </p:nvSpPr>
        <p:spPr/>
        <p:txBody>
          <a:bodyPr/>
          <a:lstStyle/>
          <a:p>
            <a:pPr>
              <a:buFontTx/>
              <a:buChar char="•"/>
            </a:pPr>
            <a:r>
              <a:rPr lang="en-GB"/>
              <a:t>AND gate performs AND operation on two active high inputs to result in an active high output</a:t>
            </a:r>
          </a:p>
          <a:p>
            <a:pPr>
              <a:buFontTx/>
              <a:buChar char="•"/>
            </a:pPr>
            <a:r>
              <a:rPr lang="en-GB"/>
              <a:t>NAND gate performs AND operation on two active high inputs resulting in an active low output</a:t>
            </a:r>
          </a:p>
          <a:p>
            <a:pPr>
              <a:buFontTx/>
              <a:buChar char="•"/>
            </a:pPr>
            <a:r>
              <a:rPr lang="en-GB"/>
              <a:t>OR gate performs OR operation on two active high inputs to result in an active high output</a:t>
            </a:r>
          </a:p>
          <a:p>
            <a:pPr>
              <a:buFontTx/>
              <a:buChar char="•"/>
            </a:pPr>
            <a:r>
              <a:rPr lang="en-GB"/>
              <a:t>NOR gate performs OR operation on two active high inputs to result in an active low output  </a:t>
            </a:r>
          </a:p>
        </p:txBody>
      </p:sp>
    </p:spTree>
    <p:extLst>
      <p:ext uri="{BB962C8B-B14F-4D97-AF65-F5344CB8AC3E}">
        <p14:creationId xmlns:p14="http://schemas.microsoft.com/office/powerpoint/2010/main" val="2690721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D5C983-CF3B-4AE0-989C-5EE7E5554C0C}" type="slidenum">
              <a:rPr lang="en-GB"/>
              <a:pPr/>
              <a:t>22</a:t>
            </a:fld>
            <a:endParaRPr lang="en-GB"/>
          </a:p>
        </p:txBody>
      </p:sp>
      <p:sp>
        <p:nvSpPr>
          <p:cNvPr id="741378" name="Rectangle 2"/>
          <p:cNvSpPr>
            <a:spLocks noGrp="1" noRot="1" noChangeAspect="1" noChangeArrowheads="1" noTextEdit="1"/>
          </p:cNvSpPr>
          <p:nvPr>
            <p:ph type="sldImg"/>
          </p:nvPr>
        </p:nvSpPr>
        <p:spPr>
          <a:ln/>
        </p:spPr>
      </p:sp>
      <p:sp>
        <p:nvSpPr>
          <p:cNvPr id="741379" name="Rectangle 3"/>
          <p:cNvSpPr>
            <a:spLocks noGrp="1" noChangeArrowheads="1"/>
          </p:cNvSpPr>
          <p:nvPr>
            <p:ph type="body" idx="1"/>
          </p:nvPr>
        </p:nvSpPr>
        <p:spPr/>
        <p:txBody>
          <a:bodyPr/>
          <a:lstStyle/>
          <a:p>
            <a:pPr>
              <a:buFontTx/>
              <a:buChar char="•"/>
            </a:pPr>
            <a:r>
              <a:rPr lang="en-GB"/>
              <a:t>The simplified SOP based implementation has an active high output</a:t>
            </a:r>
          </a:p>
          <a:p>
            <a:pPr>
              <a:buFontTx/>
              <a:buChar char="•"/>
            </a:pPr>
            <a:r>
              <a:rPr lang="en-GB"/>
              <a:t>The circuit can be implemented to have an active low output by connecting a NOT gate at the output of the circuit.</a:t>
            </a:r>
          </a:p>
          <a:p>
            <a:pPr>
              <a:buFontTx/>
              <a:buChar char="•"/>
            </a:pPr>
            <a:r>
              <a:rPr lang="en-GB"/>
              <a:t>Now when ever adjacent 1s are detected the circuit output is set to 0.</a:t>
            </a:r>
          </a:p>
          <a:p>
            <a:pPr>
              <a:buFontTx/>
              <a:buChar char="•"/>
            </a:pPr>
            <a:r>
              <a:rPr lang="en-GB"/>
              <a:t>The circuit also is shown to have active-high inputs</a:t>
            </a:r>
          </a:p>
          <a:p>
            <a:pPr>
              <a:buFontTx/>
              <a:buChar char="•"/>
            </a:pPr>
            <a:r>
              <a:rPr lang="en-GB"/>
              <a:t>The circuit can work with active–low input producing an active high output if NOT gates are connected to the inputs of all the AND gates. </a:t>
            </a:r>
          </a:p>
        </p:txBody>
      </p:sp>
    </p:spTree>
    <p:extLst>
      <p:ext uri="{BB962C8B-B14F-4D97-AF65-F5344CB8AC3E}">
        <p14:creationId xmlns:p14="http://schemas.microsoft.com/office/powerpoint/2010/main" val="13855969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FFB0B9-E016-4B4E-91DF-A2ED71228644}" type="slidenum">
              <a:rPr lang="en-GB"/>
              <a:pPr/>
              <a:t>23</a:t>
            </a:fld>
            <a:endParaRPr lang="en-GB"/>
          </a:p>
        </p:txBody>
      </p:sp>
      <p:sp>
        <p:nvSpPr>
          <p:cNvPr id="754690" name="Rectangle 2"/>
          <p:cNvSpPr>
            <a:spLocks noGrp="1" noRot="1" noChangeAspect="1" noChangeArrowheads="1" noTextEdit="1"/>
          </p:cNvSpPr>
          <p:nvPr>
            <p:ph type="sldImg"/>
          </p:nvPr>
        </p:nvSpPr>
        <p:spPr>
          <a:ln/>
        </p:spPr>
      </p:sp>
      <p:sp>
        <p:nvSpPr>
          <p:cNvPr id="754691" name="Rectangle 3"/>
          <p:cNvSpPr>
            <a:spLocks noGrp="1" noChangeArrowheads="1"/>
          </p:cNvSpPr>
          <p:nvPr>
            <p:ph type="body" idx="1"/>
          </p:nvPr>
        </p:nvSpPr>
        <p:spPr/>
        <p:txBody>
          <a:bodyPr/>
          <a:lstStyle/>
          <a:p>
            <a:pPr>
              <a:buFontTx/>
              <a:buChar char="•"/>
            </a:pPr>
            <a:r>
              <a:rPr lang="en-GB"/>
              <a:t>Consider now the SOP based circuit which has active high inputs and active high output.</a:t>
            </a:r>
          </a:p>
          <a:p>
            <a:pPr>
              <a:buFontTx/>
              <a:buChar char="•"/>
            </a:pPr>
            <a:r>
              <a:rPr lang="en-GB"/>
              <a:t>If the inputs of the circuit are made active low and the output of the circuit is also made active low then bubbles are added at all the inputs of the three AND gates.</a:t>
            </a:r>
          </a:p>
          <a:p>
            <a:pPr>
              <a:buFontTx/>
              <a:buChar char="•"/>
            </a:pPr>
            <a:r>
              <a:rPr lang="en-GB"/>
              <a:t>A bubble is also added to the output of the OR gate.</a:t>
            </a:r>
          </a:p>
          <a:p>
            <a:pPr>
              <a:buFontTx/>
              <a:buChar char="•"/>
            </a:pPr>
            <a:r>
              <a:rPr lang="en-GB"/>
              <a:t> The bubbles added at the input of the AND gate represent the alternate symbol for the NOR gate.</a:t>
            </a:r>
          </a:p>
          <a:p>
            <a:pPr>
              <a:buFontTx/>
              <a:buChar char="•"/>
            </a:pPr>
            <a:r>
              <a:rPr lang="en-GB"/>
              <a:t>Similarly the bubble added to the output of the OR gate also makes it a NOR gate.</a:t>
            </a:r>
          </a:p>
          <a:p>
            <a:pPr>
              <a:buFontTx/>
              <a:buChar char="•"/>
            </a:pPr>
            <a:r>
              <a:rPr lang="en-GB"/>
              <a:t>By modifying the circuit to have active low inputs and outputs.</a:t>
            </a:r>
          </a:p>
          <a:p>
            <a:pPr>
              <a:buFontTx/>
              <a:buChar char="•"/>
            </a:pPr>
            <a:r>
              <a:rPr lang="en-GB"/>
              <a:t>The circuit sets the output F to active 0 to indicate detection of adjacent 1s.</a:t>
            </a:r>
          </a:p>
          <a:p>
            <a:pPr>
              <a:buFontTx/>
              <a:buChar char="•"/>
            </a:pPr>
            <a:r>
              <a:rPr lang="en-GB"/>
              <a:t>Since the inputs are also represented by active low therefore the input ABCD 0000 actually represents 1111, similarly ABCD active low input 0001 actually represents 1110. </a:t>
            </a:r>
          </a:p>
          <a:p>
            <a:endParaRPr lang="en-GB"/>
          </a:p>
        </p:txBody>
      </p:sp>
    </p:spTree>
    <p:extLst>
      <p:ext uri="{BB962C8B-B14F-4D97-AF65-F5344CB8AC3E}">
        <p14:creationId xmlns:p14="http://schemas.microsoft.com/office/powerpoint/2010/main" val="1830319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C6994F-3385-4EE3-ABE8-59A2014A49A2}" type="slidenum">
              <a:rPr lang="en-GB"/>
              <a:pPr/>
              <a:t>24</a:t>
            </a:fld>
            <a:endParaRPr lang="en-GB"/>
          </a:p>
        </p:txBody>
      </p:sp>
      <p:sp>
        <p:nvSpPr>
          <p:cNvPr id="755714" name="Rectangle 2"/>
          <p:cNvSpPr>
            <a:spLocks noGrp="1" noRot="1" noChangeAspect="1" noChangeArrowheads="1" noTextEdit="1"/>
          </p:cNvSpPr>
          <p:nvPr>
            <p:ph type="sldImg"/>
          </p:nvPr>
        </p:nvSpPr>
        <p:spPr>
          <a:ln/>
        </p:spPr>
      </p:sp>
      <p:sp>
        <p:nvSpPr>
          <p:cNvPr id="755715" name="Rectangle 3"/>
          <p:cNvSpPr>
            <a:spLocks noGrp="1" noChangeArrowheads="1"/>
          </p:cNvSpPr>
          <p:nvPr>
            <p:ph type="body" idx="1"/>
          </p:nvPr>
        </p:nvSpPr>
        <p:spPr/>
        <p:txBody>
          <a:bodyPr/>
          <a:lstStyle/>
          <a:p>
            <a:pPr>
              <a:buFontTx/>
              <a:buChar char="•"/>
            </a:pPr>
            <a:r>
              <a:rPr lang="en-GB"/>
              <a:t>The timing diagram describes the operation of the circuit for the intervals t0 to t8</a:t>
            </a:r>
          </a:p>
          <a:p>
            <a:pPr>
              <a:buFontTx/>
              <a:buChar char="•"/>
            </a:pPr>
            <a:r>
              <a:rPr lang="en-GB"/>
              <a:t>The timing signals A, B, C and D represent the active-low inputs applied at the inputs.</a:t>
            </a:r>
          </a:p>
          <a:p>
            <a:pPr>
              <a:buFontTx/>
              <a:buChar char="•"/>
            </a:pPr>
            <a:r>
              <a:rPr lang="en-GB"/>
              <a:t>The timing signals 1, 2 and 3 represent the outputs of the NOR gates 1, 2 and 3 respectively.</a:t>
            </a:r>
          </a:p>
          <a:p>
            <a:pPr>
              <a:buFontTx/>
              <a:buChar char="•"/>
            </a:pPr>
            <a:r>
              <a:rPr lang="en-GB"/>
              <a:t>The timing signal F represents the active-low output.</a:t>
            </a:r>
          </a:p>
          <a:p>
            <a:pPr>
              <a:buFontTx/>
              <a:buChar char="•"/>
            </a:pPr>
            <a:r>
              <a:rPr lang="en-GB"/>
              <a:t>At interval t0 the active-low input at inputs ABCD is 0000 which actually represents 1111. The active-low output F is 0 which indicates that adjacent 1s have been detected.</a:t>
            </a:r>
          </a:p>
          <a:p>
            <a:pPr>
              <a:buFontTx/>
              <a:buChar char="•"/>
            </a:pPr>
            <a:r>
              <a:rPr lang="en-GB"/>
              <a:t>Similarly at intervals t1 to t4, the active-low inputs ABCD 0001, 0010, 0011 and 0100 which actually represent the numbers 1110, 1101, 1100 and 1011, the output is 0 indicating that adjacent 1s have been detected.   </a:t>
            </a:r>
          </a:p>
        </p:txBody>
      </p:sp>
    </p:spTree>
    <p:extLst>
      <p:ext uri="{BB962C8B-B14F-4D97-AF65-F5344CB8AC3E}">
        <p14:creationId xmlns:p14="http://schemas.microsoft.com/office/powerpoint/2010/main" val="12740996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7F4E43-4EC4-484D-B298-6AA88CC9C11C}" type="slidenum">
              <a:rPr lang="en-GB"/>
              <a:pPr/>
              <a:t>26</a:t>
            </a:fld>
            <a:endParaRPr lang="en-GB"/>
          </a:p>
        </p:txBody>
      </p:sp>
      <p:sp>
        <p:nvSpPr>
          <p:cNvPr id="787458" name="Rectangle 2"/>
          <p:cNvSpPr>
            <a:spLocks noGrp="1" noRot="1" noChangeAspect="1" noChangeArrowheads="1" noTextEdit="1"/>
          </p:cNvSpPr>
          <p:nvPr>
            <p:ph type="sldImg"/>
          </p:nvPr>
        </p:nvSpPr>
        <p:spPr>
          <a:ln/>
        </p:spPr>
      </p:sp>
      <p:sp>
        <p:nvSpPr>
          <p:cNvPr id="787459" name="Rectangle 3"/>
          <p:cNvSpPr>
            <a:spLocks noGrp="1" noChangeArrowheads="1"/>
          </p:cNvSpPr>
          <p:nvPr>
            <p:ph type="body" idx="1"/>
          </p:nvPr>
        </p:nvSpPr>
        <p:spPr/>
        <p:txBody>
          <a:bodyPr/>
          <a:lstStyle/>
          <a:p>
            <a:pPr>
              <a:buFontTx/>
              <a:buChar char="•"/>
            </a:pPr>
            <a:r>
              <a:rPr lang="en-GB"/>
              <a:t>The function table represents the 16 possible combination of 4 data bits</a:t>
            </a:r>
          </a:p>
          <a:p>
            <a:pPr>
              <a:buFontTx/>
              <a:buChar char="•"/>
            </a:pPr>
            <a:r>
              <a:rPr lang="en-GB"/>
              <a:t>The 4 data bits are represented by variables D3, D2, D1 and D0</a:t>
            </a:r>
          </a:p>
          <a:p>
            <a:pPr>
              <a:buFontTx/>
              <a:buChar char="•"/>
            </a:pPr>
            <a:r>
              <a:rPr lang="en-GB"/>
              <a:t>The output P represents the state of the Parity bit.</a:t>
            </a:r>
          </a:p>
          <a:p>
            <a:pPr>
              <a:buFontTx/>
              <a:buChar char="•"/>
            </a:pPr>
            <a:r>
              <a:rPr lang="en-GB"/>
              <a:t>Since Odd parity is being used therefore the 4-bit data and the parity bit should add up to give odd number of 1s.</a:t>
            </a:r>
          </a:p>
          <a:p>
            <a:pPr>
              <a:buFontTx/>
              <a:buChar char="•"/>
            </a:pPr>
            <a:r>
              <a:rPr lang="en-GB"/>
              <a:t>The function table shows the Parity bit set to 1 when the 16, 4-bit data input combinations have no 1s or an even number of 1s.</a:t>
            </a:r>
          </a:p>
        </p:txBody>
      </p:sp>
    </p:spTree>
    <p:extLst>
      <p:ext uri="{BB962C8B-B14F-4D97-AF65-F5344CB8AC3E}">
        <p14:creationId xmlns:p14="http://schemas.microsoft.com/office/powerpoint/2010/main" val="3846467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162F6A-00C7-4992-972C-2312DBBC4622}" type="slidenum">
              <a:rPr lang="en-GB"/>
              <a:pPr/>
              <a:t>4</a:t>
            </a:fld>
            <a:endParaRPr lang="en-GB"/>
          </a:p>
        </p:txBody>
      </p:sp>
      <p:sp>
        <p:nvSpPr>
          <p:cNvPr id="727042" name="Rectangle 2"/>
          <p:cNvSpPr>
            <a:spLocks noGrp="1" noRot="1" noChangeAspect="1" noChangeArrowheads="1" noTextEdit="1"/>
          </p:cNvSpPr>
          <p:nvPr>
            <p:ph type="sldImg"/>
          </p:nvPr>
        </p:nvSpPr>
        <p:spPr>
          <a:ln/>
        </p:spPr>
      </p:sp>
      <p:sp>
        <p:nvSpPr>
          <p:cNvPr id="727043" name="Rectangle 3"/>
          <p:cNvSpPr>
            <a:spLocks noGrp="1" noChangeArrowheads="1"/>
          </p:cNvSpPr>
          <p:nvPr>
            <p:ph type="body" idx="1"/>
          </p:nvPr>
        </p:nvSpPr>
        <p:spPr/>
        <p:txBody>
          <a:bodyPr/>
          <a:lstStyle/>
          <a:p>
            <a:pPr>
              <a:buFontTx/>
              <a:buChar char="•"/>
            </a:pPr>
            <a:r>
              <a:rPr lang="en-GB"/>
              <a:t>The diagram shows the general architecture of the POS Implementation.</a:t>
            </a:r>
          </a:p>
          <a:p>
            <a:pPr>
              <a:buFontTx/>
              <a:buChar char="•"/>
            </a:pPr>
            <a:r>
              <a:rPr lang="en-GB"/>
              <a:t>POS expression is implemented by the OR-AND combination of gates.</a:t>
            </a:r>
          </a:p>
          <a:p>
            <a:pPr>
              <a:buFontTx/>
              <a:buChar char="•"/>
            </a:pPr>
            <a:r>
              <a:rPr lang="en-GB"/>
              <a:t>The OR gates produce the sum terms.</a:t>
            </a:r>
          </a:p>
          <a:p>
            <a:pPr>
              <a:buFontTx/>
              <a:buChar char="•"/>
            </a:pPr>
            <a:r>
              <a:rPr lang="en-GB"/>
              <a:t>Outputs of all the OR gates are connected to a single multiple input AND gate for product of sum terms</a:t>
            </a:r>
          </a:p>
          <a:p>
            <a:pPr>
              <a:buFontTx/>
              <a:buChar char="•"/>
            </a:pPr>
            <a:r>
              <a:rPr lang="en-GB"/>
              <a:t>The sum terms comprise of literals in their complemented form and un-complemented form which are implemented by NOT gates connected to the inputs of the OR gates. </a:t>
            </a:r>
          </a:p>
          <a:p>
            <a:endParaRPr lang="en-GB"/>
          </a:p>
        </p:txBody>
      </p:sp>
    </p:spTree>
    <p:extLst>
      <p:ext uri="{BB962C8B-B14F-4D97-AF65-F5344CB8AC3E}">
        <p14:creationId xmlns:p14="http://schemas.microsoft.com/office/powerpoint/2010/main" val="41837665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D0A9F8-7602-4912-AAA1-EF098D1C651A}" type="slidenum">
              <a:rPr lang="en-GB"/>
              <a:pPr/>
              <a:t>27</a:t>
            </a:fld>
            <a:endParaRPr lang="en-GB"/>
          </a:p>
        </p:txBody>
      </p:sp>
      <p:sp>
        <p:nvSpPr>
          <p:cNvPr id="791554" name="Rectangle 2"/>
          <p:cNvSpPr>
            <a:spLocks noGrp="1" noRot="1" noChangeAspect="1" noChangeArrowheads="1" noTextEdit="1"/>
          </p:cNvSpPr>
          <p:nvPr>
            <p:ph type="sldImg"/>
          </p:nvPr>
        </p:nvSpPr>
        <p:spPr>
          <a:ln/>
        </p:spPr>
      </p:sp>
      <p:sp>
        <p:nvSpPr>
          <p:cNvPr id="791555" name="Rectangle 3"/>
          <p:cNvSpPr>
            <a:spLocks noGrp="1" noChangeArrowheads="1"/>
          </p:cNvSpPr>
          <p:nvPr>
            <p:ph type="body" idx="1"/>
          </p:nvPr>
        </p:nvSpPr>
        <p:spPr/>
        <p:txBody>
          <a:bodyPr/>
          <a:lstStyle/>
          <a:p>
            <a:pPr>
              <a:buFontTx/>
              <a:buChar char="•"/>
            </a:pPr>
            <a:r>
              <a:rPr lang="en-GB"/>
              <a:t>The information in the function table is mapped directly to a four variable K-map to simplify the Boolean expression represented by the Odd-parity generator function.</a:t>
            </a:r>
          </a:p>
          <a:p>
            <a:pPr>
              <a:buFontTx/>
              <a:buChar char="•"/>
            </a:pPr>
            <a:r>
              <a:rPr lang="en-GB"/>
              <a:t>None of the 1s mapped in the K-map are adjacent to each other thus the function mapped to the K-map can not be simplified.</a:t>
            </a:r>
          </a:p>
          <a:p>
            <a:pPr>
              <a:buFontTx/>
              <a:buChar char="•"/>
            </a:pPr>
            <a:r>
              <a:rPr lang="en-GB"/>
              <a:t>However, using the Rules of Boolean algebra, applying Demorgan’s theorems and knowing the function table of XOR and XNOR gates the Boolean expression can be simplified</a:t>
            </a:r>
          </a:p>
        </p:txBody>
      </p:sp>
    </p:spTree>
    <p:extLst>
      <p:ext uri="{BB962C8B-B14F-4D97-AF65-F5344CB8AC3E}">
        <p14:creationId xmlns:p14="http://schemas.microsoft.com/office/powerpoint/2010/main" val="2101840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3D9BDA-9F9B-4F45-B54F-B30B5E581344}" type="slidenum">
              <a:rPr lang="en-GB"/>
              <a:pPr/>
              <a:t>28</a:t>
            </a:fld>
            <a:endParaRPr lang="en-GB"/>
          </a:p>
        </p:txBody>
      </p:sp>
      <p:sp>
        <p:nvSpPr>
          <p:cNvPr id="793602" name="Rectangle 2"/>
          <p:cNvSpPr>
            <a:spLocks noGrp="1" noRot="1" noChangeAspect="1" noChangeArrowheads="1" noTextEdit="1"/>
          </p:cNvSpPr>
          <p:nvPr>
            <p:ph type="sldImg"/>
          </p:nvPr>
        </p:nvSpPr>
        <p:spPr>
          <a:ln/>
        </p:spPr>
      </p:sp>
      <p:sp>
        <p:nvSpPr>
          <p:cNvPr id="793603" name="Rectangle 3"/>
          <p:cNvSpPr>
            <a:spLocks noGrp="1" noChangeArrowheads="1"/>
          </p:cNvSpPr>
          <p:nvPr>
            <p:ph type="body" idx="1"/>
          </p:nvPr>
        </p:nvSpPr>
        <p:spPr/>
        <p:txBody>
          <a:bodyPr/>
          <a:lstStyle/>
          <a:p>
            <a:pPr>
              <a:buFontTx/>
              <a:buChar char="•"/>
            </a:pPr>
            <a:r>
              <a:rPr lang="en-GB"/>
              <a:t>The expression has 8 minterms</a:t>
            </a:r>
          </a:p>
          <a:p>
            <a:pPr>
              <a:buFontTx/>
              <a:buChar char="•"/>
            </a:pPr>
            <a:r>
              <a:rPr lang="en-GB"/>
              <a:t>The expression for the sake of simplification is represented in terms of variables A, B, C and D instead of D3, D2, D1 and D0 respectively.   </a:t>
            </a:r>
          </a:p>
          <a:p>
            <a:pPr>
              <a:buFontTx/>
              <a:buChar char="•"/>
            </a:pPr>
            <a:r>
              <a:rPr lang="en-GB"/>
              <a:t>The expression can be rewritten in terms of the common product terms A*B*, A*B, AB and AB* and sum of product terms C*D*+CD and C*D+CD*</a:t>
            </a:r>
          </a:p>
          <a:p>
            <a:pPr>
              <a:buFontTx/>
              <a:buChar char="•"/>
            </a:pPr>
            <a:r>
              <a:rPr lang="en-GB"/>
              <a:t>The expression can be further represented in terms of sum of product terms C*D*+CD, A*B*+AB, C*D+CD* and A*B+AB*</a:t>
            </a:r>
          </a:p>
          <a:p>
            <a:pPr>
              <a:buFontTx/>
              <a:buChar char="•"/>
            </a:pPr>
            <a:r>
              <a:rPr lang="en-GB"/>
              <a:t>The four sum of product terms represent C XNOR D, A XNOR B, C XOR D and A XOR B</a:t>
            </a:r>
          </a:p>
          <a:p>
            <a:pPr>
              <a:buFontTx/>
              <a:buChar char="•"/>
            </a:pPr>
            <a:r>
              <a:rPr lang="en-GB"/>
              <a:t>The expression if seen in terms of X and Y simplifies to A XOR B XNORed with C XOR D</a:t>
            </a:r>
          </a:p>
          <a:p>
            <a:pPr>
              <a:buFontTx/>
              <a:buChar char="•"/>
            </a:pPr>
            <a:endParaRPr lang="en-GB"/>
          </a:p>
          <a:p>
            <a:pPr>
              <a:buFontTx/>
              <a:buChar char="•"/>
            </a:pPr>
            <a:endParaRPr lang="en-GB"/>
          </a:p>
          <a:p>
            <a:pPr>
              <a:buFontTx/>
              <a:buChar char="•"/>
            </a:pPr>
            <a:endParaRPr lang="en-GB"/>
          </a:p>
        </p:txBody>
      </p:sp>
    </p:spTree>
    <p:extLst>
      <p:ext uri="{BB962C8B-B14F-4D97-AF65-F5344CB8AC3E}">
        <p14:creationId xmlns:p14="http://schemas.microsoft.com/office/powerpoint/2010/main" val="10868118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85454D-96C1-4536-B447-D98B8D022D65}" type="slidenum">
              <a:rPr lang="en-GB"/>
              <a:pPr/>
              <a:t>29</a:t>
            </a:fld>
            <a:endParaRPr lang="en-GB"/>
          </a:p>
        </p:txBody>
      </p:sp>
      <p:sp>
        <p:nvSpPr>
          <p:cNvPr id="795650" name="Rectangle 2"/>
          <p:cNvSpPr>
            <a:spLocks noGrp="1" noRot="1" noChangeAspect="1" noChangeArrowheads="1" noTextEdit="1"/>
          </p:cNvSpPr>
          <p:nvPr>
            <p:ph type="sldImg"/>
          </p:nvPr>
        </p:nvSpPr>
        <p:spPr>
          <a:ln/>
        </p:spPr>
      </p:sp>
      <p:sp>
        <p:nvSpPr>
          <p:cNvPr id="795651" name="Rectangle 3"/>
          <p:cNvSpPr>
            <a:spLocks noGrp="1" noChangeArrowheads="1"/>
          </p:cNvSpPr>
          <p:nvPr>
            <p:ph type="body" idx="1"/>
          </p:nvPr>
        </p:nvSpPr>
        <p:spPr/>
        <p:txBody>
          <a:bodyPr/>
          <a:lstStyle/>
          <a:p>
            <a:pPr>
              <a:buFontTx/>
              <a:buChar char="•"/>
            </a:pPr>
            <a:r>
              <a:rPr lang="en-GB" dirty="0"/>
              <a:t>Thus the original 8 </a:t>
            </a:r>
            <a:r>
              <a:rPr lang="en-GB" dirty="0" err="1"/>
              <a:t>minterm</a:t>
            </a:r>
            <a:r>
              <a:rPr lang="en-GB" dirty="0"/>
              <a:t> expression is implemented using 2 XOR and a single XNOR gate</a:t>
            </a:r>
          </a:p>
          <a:p>
            <a:endParaRPr lang="en-GB" dirty="0"/>
          </a:p>
        </p:txBody>
      </p:sp>
    </p:spTree>
    <p:extLst>
      <p:ext uri="{BB962C8B-B14F-4D97-AF65-F5344CB8AC3E}">
        <p14:creationId xmlns:p14="http://schemas.microsoft.com/office/powerpoint/2010/main" val="1838809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DE91CB-61C6-4904-AE38-2623540953C5}" type="slidenum">
              <a:rPr lang="en-GB"/>
              <a:pPr/>
              <a:t>30</a:t>
            </a:fld>
            <a:endParaRPr lang="en-GB"/>
          </a:p>
        </p:txBody>
      </p:sp>
      <p:sp>
        <p:nvSpPr>
          <p:cNvPr id="797698" name="Rectangle 2"/>
          <p:cNvSpPr>
            <a:spLocks noGrp="1" noRot="1" noChangeAspect="1" noChangeArrowheads="1" noTextEdit="1"/>
          </p:cNvSpPr>
          <p:nvPr>
            <p:ph type="sldImg"/>
          </p:nvPr>
        </p:nvSpPr>
        <p:spPr>
          <a:ln/>
        </p:spPr>
      </p:sp>
      <p:sp>
        <p:nvSpPr>
          <p:cNvPr id="797699" name="Rectangle 3"/>
          <p:cNvSpPr>
            <a:spLocks noGrp="1" noChangeArrowheads="1"/>
          </p:cNvSpPr>
          <p:nvPr>
            <p:ph type="body" idx="1"/>
          </p:nvPr>
        </p:nvSpPr>
        <p:spPr/>
        <p:txBody>
          <a:bodyPr/>
          <a:lstStyle/>
          <a:p>
            <a:pPr>
              <a:buFontTx/>
              <a:buChar char="•"/>
            </a:pPr>
            <a:r>
              <a:rPr lang="en-GB"/>
              <a:t>The timing diagram shows the operation of the Odd-Parity generator circuit.</a:t>
            </a:r>
          </a:p>
          <a:p>
            <a:pPr>
              <a:buFontTx/>
              <a:buChar char="•"/>
            </a:pPr>
            <a:r>
              <a:rPr lang="en-GB"/>
              <a:t>The A, B, C and D timing diagrams represent the changing 4-bit data values.</a:t>
            </a:r>
          </a:p>
          <a:p>
            <a:pPr>
              <a:buFontTx/>
              <a:buChar char="•"/>
            </a:pPr>
            <a:r>
              <a:rPr lang="en-GB"/>
              <a:t>During time interval t0 the 4-bit data value is 0000, during time interval t1, the data value changes to 0001.</a:t>
            </a:r>
          </a:p>
          <a:p>
            <a:pPr>
              <a:buFontTx/>
              <a:buChar char="•"/>
            </a:pPr>
            <a:r>
              <a:rPr lang="en-GB"/>
              <a:t>Similarly during time intervals t2, t3, t4 up to t8 the data values change to 0010, 0011, 0100 and 1000 respectively.</a:t>
            </a:r>
          </a:p>
          <a:p>
            <a:pPr>
              <a:buFontTx/>
              <a:buChar char="•"/>
            </a:pPr>
            <a:r>
              <a:rPr lang="en-GB"/>
              <a:t>During interval t0 the output of the two XOR gates is 00, therefore the output of the XNOR gate is 1.</a:t>
            </a:r>
          </a:p>
          <a:p>
            <a:pPr>
              <a:buFontTx/>
              <a:buChar char="•"/>
            </a:pPr>
            <a:r>
              <a:rPr lang="en-GB"/>
              <a:t>At interval t1, the outputs of the two XOR gates is 10, therefore the output of the XNOR gate is 0.</a:t>
            </a:r>
          </a:p>
          <a:p>
            <a:pPr>
              <a:buFontTx/>
              <a:buChar char="•"/>
            </a:pPr>
            <a:r>
              <a:rPr lang="en-GB"/>
              <a:t>The output P can similarly be traced for intervals t2 to t8   </a:t>
            </a:r>
          </a:p>
        </p:txBody>
      </p:sp>
    </p:spTree>
    <p:extLst>
      <p:ext uri="{BB962C8B-B14F-4D97-AF65-F5344CB8AC3E}">
        <p14:creationId xmlns:p14="http://schemas.microsoft.com/office/powerpoint/2010/main" val="2835726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E3DF73-7A5D-40CC-A7C7-637BE94A6638}" type="slidenum">
              <a:rPr lang="en-GB"/>
              <a:pPr/>
              <a:t>32</a:t>
            </a:fld>
            <a:endParaRPr lang="en-GB"/>
          </a:p>
        </p:txBody>
      </p:sp>
      <p:sp>
        <p:nvSpPr>
          <p:cNvPr id="801794" name="Rectangle 2"/>
          <p:cNvSpPr>
            <a:spLocks noGrp="1" noRot="1" noChangeAspect="1" noChangeArrowheads="1" noTextEdit="1"/>
          </p:cNvSpPr>
          <p:nvPr>
            <p:ph type="sldImg"/>
          </p:nvPr>
        </p:nvSpPr>
        <p:spPr>
          <a:ln/>
        </p:spPr>
      </p:sp>
      <p:sp>
        <p:nvSpPr>
          <p:cNvPr id="801795" name="Rectangle 3"/>
          <p:cNvSpPr>
            <a:spLocks noGrp="1" noChangeArrowheads="1"/>
          </p:cNvSpPr>
          <p:nvPr>
            <p:ph type="body" idx="1"/>
          </p:nvPr>
        </p:nvSpPr>
        <p:spPr/>
        <p:txBody>
          <a:bodyPr/>
          <a:lstStyle/>
          <a:p>
            <a:pPr>
              <a:buFontTx/>
              <a:buChar char="•"/>
            </a:pPr>
            <a:r>
              <a:rPr lang="en-GB"/>
              <a:t>The XOR operation performs a comparison function. </a:t>
            </a:r>
          </a:p>
          <a:p>
            <a:pPr>
              <a:buFontTx/>
              <a:buChar char="•"/>
            </a:pPr>
            <a:r>
              <a:rPr lang="en-GB"/>
              <a:t>An XOR operation detects dissimilar inputs.</a:t>
            </a:r>
          </a:p>
          <a:p>
            <a:pPr>
              <a:buFontTx/>
              <a:buChar char="•"/>
            </a:pPr>
            <a:r>
              <a:rPr lang="en-GB"/>
              <a:t>The XOR gate can be implemented using a combination of NOT-AND-OR gates.</a:t>
            </a:r>
          </a:p>
          <a:p>
            <a:pPr>
              <a:buFontTx/>
              <a:buChar char="•"/>
            </a:pPr>
            <a:r>
              <a:rPr lang="en-GB"/>
              <a:t>Since the function performed by the XOR gate is commonly used in digital circuits therefore XOR gates are available in Integrated circuit form which can be readily used instead of implementing a XOR circuit based on NOT-AND-OR combination of gates.</a:t>
            </a:r>
          </a:p>
        </p:txBody>
      </p:sp>
    </p:spTree>
    <p:extLst>
      <p:ext uri="{BB962C8B-B14F-4D97-AF65-F5344CB8AC3E}">
        <p14:creationId xmlns:p14="http://schemas.microsoft.com/office/powerpoint/2010/main" val="19690793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5CA951-E119-4D3B-A010-B0E2D78919ED}" type="slidenum">
              <a:rPr lang="en-GB"/>
              <a:pPr/>
              <a:t>33</a:t>
            </a:fld>
            <a:endParaRPr lang="en-GB"/>
          </a:p>
        </p:txBody>
      </p:sp>
      <p:sp>
        <p:nvSpPr>
          <p:cNvPr id="805890" name="Rectangle 2"/>
          <p:cNvSpPr>
            <a:spLocks noGrp="1" noRot="1" noChangeAspect="1" noChangeArrowheads="1" noTextEdit="1"/>
          </p:cNvSpPr>
          <p:nvPr>
            <p:ph type="sldImg"/>
          </p:nvPr>
        </p:nvSpPr>
        <p:spPr>
          <a:ln/>
        </p:spPr>
      </p:sp>
      <p:sp>
        <p:nvSpPr>
          <p:cNvPr id="805891" name="Rectangle 3"/>
          <p:cNvSpPr>
            <a:spLocks noGrp="1" noChangeArrowheads="1"/>
          </p:cNvSpPr>
          <p:nvPr>
            <p:ph type="body" idx="1"/>
          </p:nvPr>
        </p:nvSpPr>
        <p:spPr/>
        <p:txBody>
          <a:bodyPr/>
          <a:lstStyle/>
          <a:p>
            <a:pPr>
              <a:buFontTx/>
              <a:buChar char="•"/>
            </a:pPr>
            <a:r>
              <a:rPr lang="en-GB"/>
              <a:t>The XNOR operation performs a comparison function. </a:t>
            </a:r>
          </a:p>
          <a:p>
            <a:pPr>
              <a:buFontTx/>
              <a:buChar char="•"/>
            </a:pPr>
            <a:r>
              <a:rPr lang="en-GB"/>
              <a:t>An XNOR operation detects similar inputs.</a:t>
            </a:r>
          </a:p>
          <a:p>
            <a:pPr>
              <a:buFontTx/>
              <a:buChar char="•"/>
            </a:pPr>
            <a:r>
              <a:rPr lang="en-GB"/>
              <a:t>The XNOR gate can also be implemented using a combination of NOT-AND-OR gates.</a:t>
            </a:r>
          </a:p>
          <a:p>
            <a:pPr>
              <a:buFontTx/>
              <a:buChar char="•"/>
            </a:pPr>
            <a:r>
              <a:rPr lang="en-GB"/>
              <a:t>Since the function performed by the XNOR gate is commonly used in digital circuits therefore XNOR gates are available in Integrated circuit form which can be readily used instead of implementing a XNOR circuit based on NOT-AND-OR combination of gates.</a:t>
            </a:r>
          </a:p>
          <a:p>
            <a:endParaRPr lang="en-GB"/>
          </a:p>
        </p:txBody>
      </p:sp>
    </p:spTree>
    <p:extLst>
      <p:ext uri="{BB962C8B-B14F-4D97-AF65-F5344CB8AC3E}">
        <p14:creationId xmlns:p14="http://schemas.microsoft.com/office/powerpoint/2010/main" val="21624263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5A5471-54C2-4395-8E0D-FF9522137D6A}" type="slidenum">
              <a:rPr lang="en-GB"/>
              <a:pPr/>
              <a:t>36</a:t>
            </a:fld>
            <a:endParaRPr lang="en-GB"/>
          </a:p>
        </p:txBody>
      </p:sp>
      <p:sp>
        <p:nvSpPr>
          <p:cNvPr id="745474" name="Rectangle 2"/>
          <p:cNvSpPr>
            <a:spLocks noGrp="1" noRot="1" noChangeAspect="1" noChangeArrowheads="1" noTextEdit="1"/>
          </p:cNvSpPr>
          <p:nvPr>
            <p:ph type="sldImg"/>
          </p:nvPr>
        </p:nvSpPr>
        <p:spPr>
          <a:ln/>
        </p:spPr>
      </p:sp>
      <p:sp>
        <p:nvSpPr>
          <p:cNvPr id="745475" name="Rectangle 3"/>
          <p:cNvSpPr>
            <a:spLocks noGrp="1" noChangeArrowheads="1"/>
          </p:cNvSpPr>
          <p:nvPr>
            <p:ph type="body" idx="1"/>
          </p:nvPr>
        </p:nvSpPr>
        <p:spPr/>
        <p:txBody>
          <a:bodyPr/>
          <a:lstStyle/>
          <a:p>
            <a:pPr>
              <a:buFontTx/>
              <a:buChar char="•"/>
            </a:pPr>
            <a:r>
              <a:rPr lang="en-GB"/>
              <a:t>The block diagrams represent a Full-Adder and a Half-Adder.</a:t>
            </a:r>
          </a:p>
          <a:p>
            <a:pPr>
              <a:buFontTx/>
              <a:buChar char="•"/>
            </a:pPr>
            <a:r>
              <a:rPr lang="en-GB"/>
              <a:t>A single bit binary adder circuit basically adds two bits and a carry bit, generated by the addition of the least significant bits. The output of the single bit adder circuit generates a sum bit and a carry bit.</a:t>
            </a:r>
          </a:p>
          <a:p>
            <a:pPr>
              <a:buFontTx/>
              <a:buChar char="•"/>
            </a:pPr>
            <a:r>
              <a:rPr lang="en-GB"/>
              <a:t>An adder circuit that only has two bit input representing the two single bit numbers A and B and does not have the carry bit input from the least significant digit is regarded as a half-adder. </a:t>
            </a:r>
          </a:p>
          <a:p>
            <a:pPr>
              <a:buFontTx/>
              <a:buChar char="•"/>
            </a:pPr>
            <a:endParaRPr lang="en-GB"/>
          </a:p>
          <a:p>
            <a:pPr>
              <a:buFontTx/>
              <a:buChar char="•"/>
            </a:pPr>
            <a:r>
              <a:rPr lang="en-GB"/>
              <a:t>An adder circuit that has three inputs, two bits representing the two single bit numbers A and B, and the third bit represents the Carry in bit is regarded as a full-adder</a:t>
            </a:r>
          </a:p>
        </p:txBody>
      </p:sp>
    </p:spTree>
    <p:extLst>
      <p:ext uri="{BB962C8B-B14F-4D97-AF65-F5344CB8AC3E}">
        <p14:creationId xmlns:p14="http://schemas.microsoft.com/office/powerpoint/2010/main" val="32228224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365C65-D28E-40B1-909E-6912F7B582F3}" type="slidenum">
              <a:rPr lang="en-GB"/>
              <a:pPr/>
              <a:t>50</a:t>
            </a:fld>
            <a:endParaRPr lang="en-GB"/>
          </a:p>
        </p:txBody>
      </p:sp>
      <p:sp>
        <p:nvSpPr>
          <p:cNvPr id="750594" name="Rectangle 2"/>
          <p:cNvSpPr>
            <a:spLocks noGrp="1" noRot="1" noChangeAspect="1" noChangeArrowheads="1" noTextEdit="1"/>
          </p:cNvSpPr>
          <p:nvPr>
            <p:ph type="sldImg"/>
          </p:nvPr>
        </p:nvSpPr>
        <p:spPr>
          <a:ln/>
        </p:spPr>
      </p:sp>
      <p:sp>
        <p:nvSpPr>
          <p:cNvPr id="750595" name="Rectangle 3"/>
          <p:cNvSpPr>
            <a:spLocks noGrp="1" noChangeArrowheads="1"/>
          </p:cNvSpPr>
          <p:nvPr>
            <p:ph type="body" idx="1"/>
          </p:nvPr>
        </p:nvSpPr>
        <p:spPr/>
        <p:txBody>
          <a:bodyPr/>
          <a:lstStyle/>
          <a:p>
            <a:pPr>
              <a:buFontTx/>
              <a:buChar char="•"/>
            </a:pPr>
            <a:r>
              <a:rPr lang="en-GB"/>
              <a:t>The P output is called the Carry Propagate.</a:t>
            </a:r>
          </a:p>
          <a:p>
            <a:pPr>
              <a:buFontTx/>
              <a:buChar char="•"/>
            </a:pPr>
            <a:r>
              <a:rPr lang="en-GB"/>
              <a:t>The G output is called the Carry Generate as it generates a carry when A and B are both 1 regardless of C in.</a:t>
            </a:r>
          </a:p>
        </p:txBody>
      </p:sp>
    </p:spTree>
    <p:extLst>
      <p:ext uri="{BB962C8B-B14F-4D97-AF65-F5344CB8AC3E}">
        <p14:creationId xmlns:p14="http://schemas.microsoft.com/office/powerpoint/2010/main" val="42033820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A23659-5BAA-405D-81F6-BCF33DC297FC}" type="slidenum">
              <a:rPr lang="en-GB"/>
              <a:pPr/>
              <a:t>53</a:t>
            </a:fld>
            <a:endParaRPr lang="en-GB"/>
          </a:p>
        </p:txBody>
      </p:sp>
      <p:sp>
        <p:nvSpPr>
          <p:cNvPr id="763906" name="Rectangle 2"/>
          <p:cNvSpPr>
            <a:spLocks noGrp="1" noRot="1" noChangeAspect="1" noChangeArrowheads="1" noTextEdit="1"/>
          </p:cNvSpPr>
          <p:nvPr>
            <p:ph type="sldImg"/>
          </p:nvPr>
        </p:nvSpPr>
        <p:spPr>
          <a:ln/>
        </p:spPr>
      </p:sp>
      <p:sp>
        <p:nvSpPr>
          <p:cNvPr id="763907" name="Rectangle 3"/>
          <p:cNvSpPr>
            <a:spLocks noGrp="1" noChangeArrowheads="1"/>
          </p:cNvSpPr>
          <p:nvPr>
            <p:ph type="body" idx="1"/>
          </p:nvPr>
        </p:nvSpPr>
        <p:spPr/>
        <p:txBody>
          <a:bodyPr/>
          <a:lstStyle/>
          <a:p>
            <a:pPr>
              <a:buFontTx/>
              <a:buChar char="•"/>
            </a:pPr>
            <a:endParaRPr lang="en-US"/>
          </a:p>
        </p:txBody>
      </p:sp>
    </p:spTree>
    <p:extLst>
      <p:ext uri="{BB962C8B-B14F-4D97-AF65-F5344CB8AC3E}">
        <p14:creationId xmlns:p14="http://schemas.microsoft.com/office/powerpoint/2010/main" val="22275340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41F047-0FE3-4717-99C0-24FB922149AF}" type="slidenum">
              <a:rPr lang="en-GB"/>
              <a:pPr/>
              <a:t>55</a:t>
            </a:fld>
            <a:endParaRPr lang="en-GB"/>
          </a:p>
        </p:txBody>
      </p:sp>
      <p:sp>
        <p:nvSpPr>
          <p:cNvPr id="819202" name="Rectangle 2"/>
          <p:cNvSpPr>
            <a:spLocks noGrp="1" noRot="1" noChangeAspect="1" noChangeArrowheads="1" noTextEdit="1"/>
          </p:cNvSpPr>
          <p:nvPr>
            <p:ph type="sldImg"/>
          </p:nvPr>
        </p:nvSpPr>
        <p:spPr>
          <a:ln/>
        </p:spPr>
      </p:sp>
      <p:sp>
        <p:nvSpPr>
          <p:cNvPr id="819203" name="Rectangle 3"/>
          <p:cNvSpPr>
            <a:spLocks noGrp="1" noChangeArrowheads="1"/>
          </p:cNvSpPr>
          <p:nvPr>
            <p:ph type="body" idx="1"/>
          </p:nvPr>
        </p:nvSpPr>
        <p:spPr/>
        <p:txBody>
          <a:bodyPr/>
          <a:lstStyle/>
          <a:p>
            <a:pPr>
              <a:buFontTx/>
              <a:buChar char="•"/>
            </a:pPr>
            <a:r>
              <a:rPr lang="en-GB"/>
              <a:t>The first 4-bit Adder chip on the extreme right is used to add bits 0 to 3, the least significant four bits of the two 12 bit numbers.</a:t>
            </a:r>
          </a:p>
          <a:p>
            <a:pPr>
              <a:buFontTx/>
              <a:buChar char="•"/>
            </a:pPr>
            <a:r>
              <a:rPr lang="en-GB"/>
              <a:t>The second 4-bit Adder chip in the middle is used to add bits 4 to 7, the next most significant bits of the two 12 bit numbers.</a:t>
            </a:r>
          </a:p>
          <a:p>
            <a:pPr>
              <a:buFontTx/>
              <a:buChar char="•"/>
            </a:pPr>
            <a:r>
              <a:rPr lang="en-GB"/>
              <a:t>Finally, the third 4-bit Adder chip on the extreme left is used to add the most significant bits 8 to 11 of the 12-bit numbers.</a:t>
            </a:r>
          </a:p>
          <a:p>
            <a:pPr>
              <a:buFontTx/>
              <a:buChar char="•"/>
            </a:pPr>
            <a:r>
              <a:rPr lang="en-GB"/>
              <a:t>Similarly the 4-bit adder chip on the extreme right generates least significant Sum outputs 0 to 3.</a:t>
            </a:r>
          </a:p>
          <a:p>
            <a:pPr>
              <a:buFontTx/>
              <a:buChar char="•"/>
            </a:pPr>
            <a:r>
              <a:rPr lang="en-GB"/>
              <a:t>The second 4-bit Adder chip generates Sum output for bits 4 to 7.</a:t>
            </a:r>
          </a:p>
          <a:p>
            <a:pPr>
              <a:buFontTx/>
              <a:buChar char="•"/>
            </a:pPr>
            <a:r>
              <a:rPr lang="en-GB"/>
              <a:t>The third 4-bit Adder chip on the extreme left generates the Sum outputs for most significant bits 8 to 11.</a:t>
            </a:r>
          </a:p>
          <a:p>
            <a:pPr>
              <a:buFontTx/>
              <a:buChar char="•"/>
            </a:pPr>
            <a:r>
              <a:rPr lang="en-GB"/>
              <a:t>The Carry out is generated by the left most 4-bit Adder. It is shown as C12</a:t>
            </a:r>
          </a:p>
          <a:p>
            <a:pPr>
              <a:buFontTx/>
              <a:buChar char="•"/>
            </a:pPr>
            <a:r>
              <a:rPr lang="en-GB"/>
              <a:t>Similarly the Carry in is shown connected to the right most 4-bit adder. It is represented by C0.</a:t>
            </a:r>
          </a:p>
          <a:p>
            <a:pPr>
              <a:buFontTx/>
              <a:buChar char="•"/>
            </a:pPr>
            <a:r>
              <a:rPr lang="en-GB"/>
              <a:t>Carry out of the first 4-bit Adder on the extreme right is connected to the Carry In of the 4-bit adder in the middle. It is represented as C4.</a:t>
            </a:r>
          </a:p>
          <a:p>
            <a:pPr>
              <a:buFontTx/>
              <a:buChar char="•"/>
            </a:pPr>
            <a:r>
              <a:rPr lang="en-GB"/>
              <a:t>The Carry out of the middle 4-bit adder is connected to the Carry in of the 4-bit Adder on the extreme left. It is represented by C8.         </a:t>
            </a:r>
          </a:p>
        </p:txBody>
      </p:sp>
    </p:spTree>
    <p:extLst>
      <p:ext uri="{BB962C8B-B14F-4D97-AF65-F5344CB8AC3E}">
        <p14:creationId xmlns:p14="http://schemas.microsoft.com/office/powerpoint/2010/main" val="2097689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CF7AC0-5F62-488B-BFA9-43ED68177F9E}" type="slidenum">
              <a:rPr lang="en-GB"/>
              <a:pPr/>
              <a:t>7</a:t>
            </a:fld>
            <a:endParaRPr lang="en-GB"/>
          </a:p>
        </p:txBody>
      </p:sp>
      <p:sp>
        <p:nvSpPr>
          <p:cNvPr id="728066" name="Rectangle 2"/>
          <p:cNvSpPr>
            <a:spLocks noGrp="1" noRot="1" noChangeAspect="1" noChangeArrowheads="1" noTextEdit="1"/>
          </p:cNvSpPr>
          <p:nvPr>
            <p:ph type="sldImg"/>
          </p:nvPr>
        </p:nvSpPr>
        <p:spPr>
          <a:ln/>
        </p:spPr>
      </p:sp>
      <p:sp>
        <p:nvSpPr>
          <p:cNvPr id="728067" name="Rectangle 3"/>
          <p:cNvSpPr>
            <a:spLocks noGrp="1" noChangeArrowheads="1"/>
          </p:cNvSpPr>
          <p:nvPr>
            <p:ph type="body" idx="1"/>
          </p:nvPr>
        </p:nvSpPr>
        <p:spPr/>
        <p:txBody>
          <a:bodyPr/>
          <a:lstStyle/>
          <a:p>
            <a:pPr>
              <a:buFontTx/>
              <a:buChar char="•"/>
            </a:pPr>
            <a:r>
              <a:rPr lang="en-GB"/>
              <a:t>The Adjacent 1s detector circuit accepts a 4-bit binary input and generates a 1 output when it detects a combination of two adjacent 1s.</a:t>
            </a:r>
          </a:p>
          <a:p>
            <a:pPr>
              <a:buFontTx/>
              <a:buChar char="•"/>
            </a:pPr>
            <a:r>
              <a:rPr lang="en-GB"/>
              <a:t>The function diagram shows the 16 possible input combinations and the corresponding outputs.</a:t>
            </a:r>
          </a:p>
          <a:p>
            <a:pPr>
              <a:buFontTx/>
              <a:buChar char="•"/>
            </a:pPr>
            <a:r>
              <a:rPr lang="en-GB"/>
              <a:t>Thus for the input combinations 0011, 0110, 0111, 1011, 1100, 1101, 1110 and 1111 the output function is a 1.  </a:t>
            </a:r>
          </a:p>
          <a:p>
            <a:pPr>
              <a:buFontTx/>
              <a:buChar char="•"/>
            </a:pPr>
            <a:r>
              <a:rPr lang="en-GB"/>
              <a:t>The information provided by the function table can be directly implemented to form the Adjacent 1s Detector circuit</a:t>
            </a:r>
          </a:p>
          <a:p>
            <a:pPr>
              <a:buFontTx/>
              <a:buChar char="•"/>
            </a:pPr>
            <a:r>
              <a:rPr lang="en-GB"/>
              <a:t>How many AND gates are required?</a:t>
            </a:r>
          </a:p>
          <a:p>
            <a:pPr>
              <a:buFontTx/>
              <a:buChar char="•"/>
            </a:pPr>
            <a:r>
              <a:rPr lang="en-GB"/>
              <a:t>Eight gates to implement the 8 minterms.</a:t>
            </a:r>
          </a:p>
          <a:p>
            <a:pPr>
              <a:buFontTx/>
              <a:buChar char="•"/>
            </a:pPr>
            <a:r>
              <a:rPr lang="en-GB"/>
              <a:t>How many OR gates are required?</a:t>
            </a:r>
          </a:p>
          <a:p>
            <a:pPr>
              <a:buFontTx/>
              <a:buChar char="•"/>
            </a:pPr>
            <a:r>
              <a:rPr lang="en-GB"/>
              <a:t>A single eight input OR gate is required to sum all the eight product terms.</a:t>
            </a:r>
          </a:p>
          <a:p>
            <a:pPr>
              <a:buFontTx/>
              <a:buChar char="•"/>
            </a:pPr>
            <a:r>
              <a:rPr lang="en-GB"/>
              <a:t>Some NOT gates are also required to implement complemented literals in some of the product terms.</a:t>
            </a:r>
          </a:p>
          <a:p>
            <a:endParaRPr lang="en-GB"/>
          </a:p>
        </p:txBody>
      </p:sp>
    </p:spTree>
    <p:extLst>
      <p:ext uri="{BB962C8B-B14F-4D97-AF65-F5344CB8AC3E}">
        <p14:creationId xmlns:p14="http://schemas.microsoft.com/office/powerpoint/2010/main" val="2472655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C0225D-A730-4D62-A2D4-71244EF93060}" type="slidenum">
              <a:rPr lang="en-GB"/>
              <a:pPr/>
              <a:t>8</a:t>
            </a:fld>
            <a:endParaRPr lang="en-GB"/>
          </a:p>
        </p:txBody>
      </p:sp>
      <p:sp>
        <p:nvSpPr>
          <p:cNvPr id="729090" name="Rectangle 2"/>
          <p:cNvSpPr>
            <a:spLocks noGrp="1" noRot="1" noChangeAspect="1" noChangeArrowheads="1" noTextEdit="1"/>
          </p:cNvSpPr>
          <p:nvPr>
            <p:ph type="sldImg"/>
          </p:nvPr>
        </p:nvSpPr>
        <p:spPr>
          <a:ln/>
        </p:spPr>
      </p:sp>
      <p:sp>
        <p:nvSpPr>
          <p:cNvPr id="729091" name="Rectangle 3"/>
          <p:cNvSpPr>
            <a:spLocks noGrp="1" noChangeArrowheads="1"/>
          </p:cNvSpPr>
          <p:nvPr>
            <p:ph type="body" idx="1"/>
          </p:nvPr>
        </p:nvSpPr>
        <p:spPr/>
        <p:txBody>
          <a:bodyPr/>
          <a:lstStyle/>
          <a:p>
            <a:pPr>
              <a:buFontTx/>
              <a:buChar char="•"/>
            </a:pPr>
            <a:r>
              <a:rPr lang="en-GB"/>
              <a:t>The SOP based implementation of the Adjacent 1s detector circuit is shown implemented directly from the function table.</a:t>
            </a:r>
          </a:p>
          <a:p>
            <a:pPr>
              <a:buFontTx/>
              <a:buChar char="•"/>
            </a:pPr>
            <a:r>
              <a:rPr lang="en-GB"/>
              <a:t>This implementation uses maximum number of gates.</a:t>
            </a:r>
          </a:p>
          <a:p>
            <a:pPr>
              <a:buFontTx/>
              <a:buChar char="•"/>
            </a:pPr>
            <a:r>
              <a:rPr lang="en-GB"/>
              <a:t>The total gate count is </a:t>
            </a:r>
          </a:p>
          <a:p>
            <a:r>
              <a:rPr lang="en-GB"/>
              <a:t>	one 	8 input OR gate</a:t>
            </a:r>
          </a:p>
          <a:p>
            <a:r>
              <a:rPr lang="en-GB"/>
              <a:t>	eight 	4 input AND gates</a:t>
            </a:r>
          </a:p>
          <a:p>
            <a:r>
              <a:rPr lang="en-GB"/>
              <a:t>	ten	NOT gates</a:t>
            </a:r>
          </a:p>
          <a:p>
            <a:pPr>
              <a:buFontTx/>
              <a:buChar char="•"/>
            </a:pPr>
            <a:r>
              <a:rPr lang="en-GB"/>
              <a:t>All together 19 gates are required.</a:t>
            </a:r>
          </a:p>
          <a:p>
            <a:pPr>
              <a:buFontTx/>
              <a:buChar char="•"/>
            </a:pPr>
            <a:r>
              <a:rPr lang="en-GB"/>
              <a:t>The increased number of gates increases the cost, the size of the circuit, the power requirement and the propagation delay which is of the order of three gates. </a:t>
            </a:r>
          </a:p>
        </p:txBody>
      </p:sp>
    </p:spTree>
    <p:extLst>
      <p:ext uri="{BB962C8B-B14F-4D97-AF65-F5344CB8AC3E}">
        <p14:creationId xmlns:p14="http://schemas.microsoft.com/office/powerpoint/2010/main" val="3229254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4E4C46-D46B-48A9-99B4-21370A936F14}" type="slidenum">
              <a:rPr lang="en-GB"/>
              <a:pPr/>
              <a:t>9</a:t>
            </a:fld>
            <a:endParaRPr lang="en-GB"/>
          </a:p>
        </p:txBody>
      </p:sp>
      <p:sp>
        <p:nvSpPr>
          <p:cNvPr id="730114" name="Rectangle 2"/>
          <p:cNvSpPr>
            <a:spLocks noGrp="1" noRot="1" noChangeAspect="1" noChangeArrowheads="1" noTextEdit="1"/>
          </p:cNvSpPr>
          <p:nvPr>
            <p:ph type="sldImg"/>
          </p:nvPr>
        </p:nvSpPr>
        <p:spPr>
          <a:ln/>
        </p:spPr>
      </p:sp>
      <p:sp>
        <p:nvSpPr>
          <p:cNvPr id="730115" name="Rectangle 3"/>
          <p:cNvSpPr>
            <a:spLocks noGrp="1" noChangeArrowheads="1"/>
          </p:cNvSpPr>
          <p:nvPr>
            <p:ph type="body" idx="1"/>
          </p:nvPr>
        </p:nvSpPr>
        <p:spPr/>
        <p:txBody>
          <a:bodyPr/>
          <a:lstStyle/>
          <a:p>
            <a:pPr>
              <a:buFontTx/>
              <a:buChar char="•"/>
            </a:pPr>
            <a:r>
              <a:rPr lang="en-GB"/>
              <a:t>An appropriate way to implement the Adjacent 1s detector circuit is to simplify the SOP boolean expression represented by the function table and then implement the circuit based on the simplified expression.</a:t>
            </a:r>
          </a:p>
          <a:p>
            <a:pPr>
              <a:buFontTx/>
              <a:buChar char="•"/>
            </a:pPr>
            <a:r>
              <a:rPr lang="en-GB"/>
              <a:t>The function table information is directly mapped to a 4-variable K-map</a:t>
            </a:r>
          </a:p>
          <a:p>
            <a:pPr>
              <a:buFontTx/>
              <a:buChar char="•"/>
            </a:pPr>
            <a:r>
              <a:rPr lang="en-GB"/>
              <a:t>The 1s are grouped together forming three product terms</a:t>
            </a:r>
          </a:p>
          <a:p>
            <a:pPr>
              <a:buFontTx/>
              <a:buChar char="•"/>
            </a:pPr>
            <a:r>
              <a:rPr lang="en-GB"/>
              <a:t>AB, CD and BC</a:t>
            </a:r>
          </a:p>
        </p:txBody>
      </p:sp>
    </p:spTree>
    <p:extLst>
      <p:ext uri="{BB962C8B-B14F-4D97-AF65-F5344CB8AC3E}">
        <p14:creationId xmlns:p14="http://schemas.microsoft.com/office/powerpoint/2010/main" val="1268131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B30E12-0A37-4412-894D-1F41E3A1893C}" type="slidenum">
              <a:rPr lang="en-GB"/>
              <a:pPr/>
              <a:t>10</a:t>
            </a:fld>
            <a:endParaRPr lang="en-GB"/>
          </a:p>
        </p:txBody>
      </p:sp>
      <p:sp>
        <p:nvSpPr>
          <p:cNvPr id="731138" name="Rectangle 2"/>
          <p:cNvSpPr>
            <a:spLocks noGrp="1" noRot="1" noChangeAspect="1" noChangeArrowheads="1" noTextEdit="1"/>
          </p:cNvSpPr>
          <p:nvPr>
            <p:ph type="sldImg"/>
          </p:nvPr>
        </p:nvSpPr>
        <p:spPr>
          <a:ln/>
        </p:spPr>
      </p:sp>
      <p:sp>
        <p:nvSpPr>
          <p:cNvPr id="731139" name="Rectangle 3"/>
          <p:cNvSpPr>
            <a:spLocks noGrp="1" noChangeArrowheads="1"/>
          </p:cNvSpPr>
          <p:nvPr>
            <p:ph type="body" idx="1"/>
          </p:nvPr>
        </p:nvSpPr>
        <p:spPr/>
        <p:txBody>
          <a:bodyPr/>
          <a:lstStyle/>
          <a:p>
            <a:pPr>
              <a:buFontTx/>
              <a:buChar char="•"/>
            </a:pPr>
            <a:r>
              <a:rPr lang="en-GB"/>
              <a:t>The simplified circuit is implemented using </a:t>
            </a:r>
          </a:p>
          <a:p>
            <a:pPr>
              <a:buFontTx/>
              <a:buChar char="•"/>
            </a:pPr>
            <a:r>
              <a:rPr lang="en-GB"/>
              <a:t>three 2-input AND gates</a:t>
            </a:r>
          </a:p>
          <a:p>
            <a:pPr>
              <a:buFontTx/>
              <a:buChar char="•"/>
            </a:pPr>
            <a:r>
              <a:rPr lang="en-GB"/>
              <a:t>And a single 3-input OR gate.</a:t>
            </a:r>
          </a:p>
          <a:p>
            <a:pPr>
              <a:buFontTx/>
              <a:buChar char="•"/>
            </a:pPr>
            <a:r>
              <a:rPr lang="en-GB"/>
              <a:t>The total circuit count is 4 gates.</a:t>
            </a:r>
          </a:p>
          <a:p>
            <a:pPr>
              <a:buFontTx/>
              <a:buChar char="•"/>
            </a:pPr>
            <a:r>
              <a:rPr lang="en-GB"/>
              <a:t>The cost of the circuit reduces</a:t>
            </a:r>
          </a:p>
          <a:p>
            <a:pPr>
              <a:buFontTx/>
              <a:buChar char="•"/>
            </a:pPr>
            <a:r>
              <a:rPr lang="en-GB"/>
              <a:t>The size of the circuit reduces</a:t>
            </a:r>
          </a:p>
          <a:p>
            <a:pPr>
              <a:buFontTx/>
              <a:buChar char="•"/>
            </a:pPr>
            <a:r>
              <a:rPr lang="en-GB"/>
              <a:t>The power requirement of the circuit reduces</a:t>
            </a:r>
          </a:p>
          <a:p>
            <a:pPr>
              <a:buFontTx/>
              <a:buChar char="•"/>
            </a:pPr>
            <a:r>
              <a:rPr lang="en-GB"/>
              <a:t>And the propagation delay has reduced from three gate delay to two gate delay.</a:t>
            </a:r>
          </a:p>
        </p:txBody>
      </p:sp>
    </p:spTree>
    <p:extLst>
      <p:ext uri="{BB962C8B-B14F-4D97-AF65-F5344CB8AC3E}">
        <p14:creationId xmlns:p14="http://schemas.microsoft.com/office/powerpoint/2010/main" val="4245686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B24BE7-9777-43BB-A3C5-4900F95DBB51}" type="slidenum">
              <a:rPr lang="en-GB"/>
              <a:pPr/>
              <a:t>11</a:t>
            </a:fld>
            <a:endParaRPr lang="en-GB"/>
          </a:p>
        </p:txBody>
      </p:sp>
      <p:sp>
        <p:nvSpPr>
          <p:cNvPr id="732162" name="Rectangle 2"/>
          <p:cNvSpPr>
            <a:spLocks noGrp="1" noRot="1" noChangeAspect="1" noChangeArrowheads="1" noTextEdit="1"/>
          </p:cNvSpPr>
          <p:nvPr>
            <p:ph type="sldImg"/>
          </p:nvPr>
        </p:nvSpPr>
        <p:spPr>
          <a:ln/>
        </p:spPr>
      </p:sp>
      <p:sp>
        <p:nvSpPr>
          <p:cNvPr id="732163" name="Rectangle 3"/>
          <p:cNvSpPr>
            <a:spLocks noGrp="1" noChangeArrowheads="1"/>
          </p:cNvSpPr>
          <p:nvPr>
            <p:ph type="body" idx="1"/>
          </p:nvPr>
        </p:nvSpPr>
        <p:spPr/>
        <p:txBody>
          <a:bodyPr/>
          <a:lstStyle/>
          <a:p>
            <a:pPr>
              <a:buFontTx/>
              <a:buChar char="•"/>
            </a:pPr>
            <a:r>
              <a:rPr lang="en-GB"/>
              <a:t>The simplified 4 gate circuit can be implemented using only NAND gates without a change in the total number of gates.</a:t>
            </a:r>
          </a:p>
          <a:p>
            <a:pPr>
              <a:buFontTx/>
              <a:buChar char="•"/>
            </a:pPr>
            <a:r>
              <a:rPr lang="en-GB"/>
              <a:t>Bubbles representing NOT gates are placed at the output of the three AND gates. Converting the three AND gates to NAND gates. </a:t>
            </a:r>
          </a:p>
          <a:p>
            <a:pPr>
              <a:buFontTx/>
              <a:buChar char="•"/>
            </a:pPr>
            <a:r>
              <a:rPr lang="en-GB"/>
              <a:t>To balance out the three NOT gates added at the outputs of the three AND gates. Three bubbles representing three NOT gates are also placed at the three inputs of the OR gate.</a:t>
            </a:r>
          </a:p>
          <a:p>
            <a:pPr>
              <a:buFontTx/>
              <a:buChar char="•"/>
            </a:pPr>
            <a:r>
              <a:rPr lang="en-GB"/>
              <a:t>The Resulting OR gate symbol with three bubbles at the three inputs is an alternate symbol for a three input NAND gate.</a:t>
            </a:r>
          </a:p>
          <a:p>
            <a:pPr>
              <a:buFontTx/>
              <a:buChar char="•"/>
            </a:pPr>
            <a:r>
              <a:rPr lang="en-GB"/>
              <a:t>The NAND based circuit is shown. </a:t>
            </a:r>
          </a:p>
        </p:txBody>
      </p:sp>
    </p:spTree>
    <p:extLst>
      <p:ext uri="{BB962C8B-B14F-4D97-AF65-F5344CB8AC3E}">
        <p14:creationId xmlns:p14="http://schemas.microsoft.com/office/powerpoint/2010/main" val="392565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0729CC-B497-4B7E-A96A-93192F9E754A}" type="slidenum">
              <a:rPr lang="en-GB"/>
              <a:pPr/>
              <a:t>13</a:t>
            </a:fld>
            <a:endParaRPr lang="en-GB"/>
          </a:p>
        </p:txBody>
      </p:sp>
      <p:sp>
        <p:nvSpPr>
          <p:cNvPr id="734210" name="Rectangle 2"/>
          <p:cNvSpPr>
            <a:spLocks noGrp="1" noRot="1" noChangeAspect="1" noChangeArrowheads="1" noTextEdit="1"/>
          </p:cNvSpPr>
          <p:nvPr>
            <p:ph type="sldImg"/>
          </p:nvPr>
        </p:nvSpPr>
        <p:spPr>
          <a:ln/>
        </p:spPr>
      </p:sp>
      <p:sp>
        <p:nvSpPr>
          <p:cNvPr id="734211" name="Rectangle 3"/>
          <p:cNvSpPr>
            <a:spLocks noGrp="1" noChangeArrowheads="1"/>
          </p:cNvSpPr>
          <p:nvPr>
            <p:ph type="body" idx="1"/>
          </p:nvPr>
        </p:nvSpPr>
        <p:spPr/>
        <p:txBody>
          <a:bodyPr/>
          <a:lstStyle/>
          <a:p>
            <a:pPr marL="228600" indent="-228600">
              <a:buFontTx/>
              <a:buChar char="•"/>
            </a:pPr>
            <a:r>
              <a:rPr lang="en-GB"/>
              <a:t>The POS based implementation of the Adjacent 1s detector circuit is shown implemented directly from the function table.</a:t>
            </a:r>
          </a:p>
          <a:p>
            <a:pPr marL="228600" indent="-228600">
              <a:buFontTx/>
              <a:buChar char="•"/>
            </a:pPr>
            <a:r>
              <a:rPr lang="en-GB"/>
              <a:t>This implementation uses maximum number of gates.</a:t>
            </a:r>
          </a:p>
          <a:p>
            <a:pPr marL="228600" indent="-228600">
              <a:buFontTx/>
              <a:buChar char="•"/>
            </a:pPr>
            <a:r>
              <a:rPr lang="en-GB"/>
              <a:t>The total gate count is </a:t>
            </a:r>
          </a:p>
          <a:p>
            <a:pPr marL="228600" indent="-228600"/>
            <a:r>
              <a:rPr lang="en-GB"/>
              <a:t>	one	8 input AND gate</a:t>
            </a:r>
          </a:p>
          <a:p>
            <a:pPr marL="228600" indent="-228600"/>
            <a:r>
              <a:rPr lang="en-GB"/>
              <a:t>	eight	4 input OR gates</a:t>
            </a:r>
          </a:p>
          <a:p>
            <a:pPr marL="228600" indent="-228600"/>
            <a:r>
              <a:rPr lang="en-GB"/>
              <a:t>	ten	NOT gates</a:t>
            </a:r>
          </a:p>
          <a:p>
            <a:pPr marL="228600" indent="-228600">
              <a:buFontTx/>
              <a:buChar char="•"/>
            </a:pPr>
            <a:r>
              <a:rPr lang="en-GB"/>
              <a:t>All together 19 gates are required. </a:t>
            </a:r>
          </a:p>
          <a:p>
            <a:pPr marL="228600" indent="-228600">
              <a:buFontTx/>
              <a:buChar char="•"/>
            </a:pPr>
            <a:r>
              <a:rPr lang="en-GB"/>
              <a:t>The increased number of gates increases the cost, the size of the circuit, the power requirement and the propagation delay which is of the order of three gates. </a:t>
            </a:r>
          </a:p>
          <a:p>
            <a:pPr marL="228600" indent="-228600"/>
            <a:endParaRPr lang="en-GB"/>
          </a:p>
        </p:txBody>
      </p:sp>
    </p:spTree>
    <p:extLst>
      <p:ext uri="{BB962C8B-B14F-4D97-AF65-F5344CB8AC3E}">
        <p14:creationId xmlns:p14="http://schemas.microsoft.com/office/powerpoint/2010/main" val="4082259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D2D8C8-1966-4FAB-AA65-F3EB346A3FCB}" type="slidenum">
              <a:rPr lang="en-GB"/>
              <a:pPr/>
              <a:t>14</a:t>
            </a:fld>
            <a:endParaRPr lang="en-GB"/>
          </a:p>
        </p:txBody>
      </p:sp>
      <p:sp>
        <p:nvSpPr>
          <p:cNvPr id="735234" name="Rectangle 2"/>
          <p:cNvSpPr>
            <a:spLocks noGrp="1" noRot="1" noChangeAspect="1" noChangeArrowheads="1" noTextEdit="1"/>
          </p:cNvSpPr>
          <p:nvPr>
            <p:ph type="sldImg"/>
          </p:nvPr>
        </p:nvSpPr>
        <p:spPr>
          <a:ln/>
        </p:spPr>
      </p:sp>
      <p:sp>
        <p:nvSpPr>
          <p:cNvPr id="735235" name="Rectangle 3"/>
          <p:cNvSpPr>
            <a:spLocks noGrp="1" noChangeArrowheads="1"/>
          </p:cNvSpPr>
          <p:nvPr>
            <p:ph type="body" idx="1"/>
          </p:nvPr>
        </p:nvSpPr>
        <p:spPr/>
        <p:txBody>
          <a:bodyPr/>
          <a:lstStyle/>
          <a:p>
            <a:pPr>
              <a:buFontTx/>
              <a:buChar char="•"/>
            </a:pPr>
            <a:r>
              <a:rPr lang="en-GB"/>
              <a:t>An appropriate way to implement the Adjacent 1s detector circuit is to simplify the POS boolean expression represented by the function table and then implement the circuit based on the simplified expression.</a:t>
            </a:r>
          </a:p>
          <a:p>
            <a:pPr>
              <a:buFontTx/>
              <a:buChar char="•"/>
            </a:pPr>
            <a:r>
              <a:rPr lang="en-GB"/>
              <a:t>The function table information is directly mapped to a 4-variable K-map</a:t>
            </a:r>
          </a:p>
          <a:p>
            <a:pPr>
              <a:buFontTx/>
              <a:buChar char="•"/>
            </a:pPr>
            <a:r>
              <a:rPr lang="en-GB"/>
              <a:t>The 0s are grouped together forming three sum terms</a:t>
            </a:r>
          </a:p>
          <a:p>
            <a:pPr>
              <a:buFontTx/>
              <a:buChar char="•"/>
            </a:pPr>
            <a:r>
              <a:rPr lang="en-GB"/>
              <a:t>A+C, B+C and B+D</a:t>
            </a:r>
          </a:p>
          <a:p>
            <a:endParaRPr lang="en-GB"/>
          </a:p>
        </p:txBody>
      </p:sp>
    </p:spTree>
    <p:extLst>
      <p:ext uri="{BB962C8B-B14F-4D97-AF65-F5344CB8AC3E}">
        <p14:creationId xmlns:p14="http://schemas.microsoft.com/office/powerpoint/2010/main" val="1235064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843111-5B32-42C7-A342-0533365FB928}"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endParaRPr lang="en-US"/>
          </a:p>
        </p:txBody>
      </p:sp>
      <p:sp>
        <p:nvSpPr>
          <p:cNvPr id="4" name="Date Placeholder 3"/>
          <p:cNvSpPr>
            <a:spLocks noGrp="1"/>
          </p:cNvSpPr>
          <p:nvPr>
            <p:ph type="dt" sz="half" idx="10"/>
          </p:nvPr>
        </p:nvSpPr>
        <p:spPr>
          <a:xfrm>
            <a:off x="457200" y="6248400"/>
            <a:ext cx="2133600" cy="457200"/>
          </a:xfrm>
        </p:spPr>
        <p:txBody>
          <a:bodyPr/>
          <a:lstStyle>
            <a:lvl1pPr>
              <a:defRPr/>
            </a:lvl1pPr>
          </a:lstStyle>
          <a:p>
            <a:endParaRPr lang="en-GB"/>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GB"/>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7813"/>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8400"/>
            <a:ext cx="2133600" cy="457200"/>
          </a:xfrm>
        </p:spPr>
        <p:txBody>
          <a:bodyPr/>
          <a:lstStyle>
            <a:lvl1pPr>
              <a:defRPr/>
            </a:lvl1pPr>
          </a:lstStyle>
          <a:p>
            <a:endParaRPr lang="en-GB"/>
          </a:p>
        </p:txBody>
      </p:sp>
      <p:sp>
        <p:nvSpPr>
          <p:cNvPr id="8" name="Footer Placeholder 7"/>
          <p:cNvSpPr>
            <a:spLocks noGrp="1"/>
          </p:cNvSpPr>
          <p:nvPr>
            <p:ph type="ftr" sz="quarter" idx="11"/>
          </p:nvPr>
        </p:nvSpPr>
        <p:spPr>
          <a:xfrm>
            <a:off x="3124200" y="6248400"/>
            <a:ext cx="2895600" cy="457200"/>
          </a:xfrm>
        </p:spPr>
        <p:txBody>
          <a:bodyPr/>
          <a:lstStyle>
            <a:lvl1pPr>
              <a:defRPr/>
            </a:lvl1pPr>
          </a:lstStyle>
          <a:p>
            <a:endParaRPr lang="en-GB"/>
          </a:p>
        </p:txBody>
      </p:sp>
      <p:sp>
        <p:nvSpPr>
          <p:cNvPr id="9" name="Slide Number Placeholder 8"/>
          <p:cNvSpPr>
            <a:spLocks noGrp="1"/>
          </p:cNvSpPr>
          <p:nvPr>
            <p:ph type="sldNum" sz="quarter" idx="12"/>
          </p:nvPr>
        </p:nvSpPr>
        <p:spPr>
          <a:xfrm>
            <a:off x="6553200" y="6248400"/>
            <a:ext cx="2133600" cy="457200"/>
          </a:xfrm>
        </p:spPr>
        <p:txBody>
          <a:bodyPr/>
          <a:lstStyle>
            <a:lvl1pPr>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8400"/>
            <a:ext cx="2133600" cy="457200"/>
          </a:xfrm>
        </p:spPr>
        <p:txBody>
          <a:bodyPr/>
          <a:lstStyle>
            <a:lvl1pPr>
              <a:defRPr/>
            </a:lvl1pPr>
          </a:lstStyle>
          <a:p>
            <a:endParaRPr lang="en-GB"/>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GB"/>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e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5.emf"/><Relationship Id="rId4"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7.emf"/><Relationship Id="rId4"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8.emf"/><Relationship Id="rId4"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0.bin"/><Relationship Id="rId5" Type="http://schemas.openxmlformats.org/officeDocument/2006/relationships/image" Target="../media/image9.emf"/><Relationship Id="rId4"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1.emf"/><Relationship Id="rId4" Type="http://schemas.openxmlformats.org/officeDocument/2006/relationships/oleObject" Target="../embeddings/oleObject11.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2.emf"/><Relationship Id="rId4" Type="http://schemas.openxmlformats.org/officeDocument/2006/relationships/oleObject" Target="../embeddings/oleObject1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15.xml"/><Relationship Id="rId7" Type="http://schemas.openxmlformats.org/officeDocument/2006/relationships/image" Target="../media/image14.emf"/><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oleObject" Target="../embeddings/oleObject14.bin"/><Relationship Id="rId11" Type="http://schemas.openxmlformats.org/officeDocument/2006/relationships/image" Target="../media/image16.emf"/><Relationship Id="rId5" Type="http://schemas.openxmlformats.org/officeDocument/2006/relationships/image" Target="../media/image13.e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15.e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4.emf"/><Relationship Id="rId4" Type="http://schemas.openxmlformats.org/officeDocument/2006/relationships/oleObject" Target="../embeddings/oleObject17.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7.emf"/><Relationship Id="rId4" Type="http://schemas.openxmlformats.org/officeDocument/2006/relationships/oleObject" Target="../embeddings/oleObject18.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18.emf"/><Relationship Id="rId4" Type="http://schemas.openxmlformats.org/officeDocument/2006/relationships/oleObject" Target="../embeddings/oleObject19.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23.wmf"/><Relationship Id="rId3" Type="http://schemas.openxmlformats.org/officeDocument/2006/relationships/notesSlide" Target="../notesSlides/notesSlide21.xml"/><Relationship Id="rId7" Type="http://schemas.openxmlformats.org/officeDocument/2006/relationships/image" Target="../media/image20.wmf"/><Relationship Id="rId12" Type="http://schemas.openxmlformats.org/officeDocument/2006/relationships/oleObject" Target="../embeddings/oleObject24.bin"/><Relationship Id="rId17" Type="http://schemas.openxmlformats.org/officeDocument/2006/relationships/image" Target="../media/image25.wmf"/><Relationship Id="rId2" Type="http://schemas.openxmlformats.org/officeDocument/2006/relationships/slideLayout" Target="../slideLayouts/slideLayout2.xml"/><Relationship Id="rId16" Type="http://schemas.openxmlformats.org/officeDocument/2006/relationships/oleObject" Target="../embeddings/oleObject26.bin"/><Relationship Id="rId1" Type="http://schemas.openxmlformats.org/officeDocument/2006/relationships/vmlDrawing" Target="../drawings/vmlDrawing15.vml"/><Relationship Id="rId6" Type="http://schemas.openxmlformats.org/officeDocument/2006/relationships/oleObject" Target="../embeddings/oleObject21.bin"/><Relationship Id="rId11" Type="http://schemas.openxmlformats.org/officeDocument/2006/relationships/image" Target="../media/image22.wmf"/><Relationship Id="rId5" Type="http://schemas.openxmlformats.org/officeDocument/2006/relationships/image" Target="../media/image19.wmf"/><Relationship Id="rId15" Type="http://schemas.openxmlformats.org/officeDocument/2006/relationships/image" Target="../media/image24.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21.wmf"/><Relationship Id="rId14" Type="http://schemas.openxmlformats.org/officeDocument/2006/relationships/oleObject" Target="../embeddings/oleObject25.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26.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7.emf"/><Relationship Id="rId4" Type="http://schemas.openxmlformats.org/officeDocument/2006/relationships/oleObject" Target="../embeddings/oleObject28.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29.wmf"/><Relationship Id="rId5" Type="http://schemas.openxmlformats.org/officeDocument/2006/relationships/oleObject" Target="../embeddings/oleObject30.bin"/><Relationship Id="rId4" Type="http://schemas.openxmlformats.org/officeDocument/2006/relationships/image" Target="../media/image28.w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30.emf"/><Relationship Id="rId4" Type="http://schemas.openxmlformats.org/officeDocument/2006/relationships/oleObject" Target="../embeddings/oleObject31.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31.emf"/><Relationship Id="rId4" Type="http://schemas.openxmlformats.org/officeDocument/2006/relationships/oleObject" Target="../embeddings/oleObject32.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33.e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34.bin"/><Relationship Id="rId5" Type="http://schemas.openxmlformats.org/officeDocument/2006/relationships/image" Target="../media/image32.emf"/><Relationship Id="rId4" Type="http://schemas.openxmlformats.org/officeDocument/2006/relationships/oleObject" Target="../embeddings/oleObject33.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35.wmf"/><Relationship Id="rId5" Type="http://schemas.openxmlformats.org/officeDocument/2006/relationships/oleObject" Target="../embeddings/oleObject36.bin"/><Relationship Id="rId4" Type="http://schemas.openxmlformats.org/officeDocument/2006/relationships/image" Target="../media/image34.e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image" Target="../media/image40.wmf"/><Relationship Id="rId7"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39.bin"/><Relationship Id="rId5" Type="http://schemas.openxmlformats.org/officeDocument/2006/relationships/image" Target="../media/image37.wmf"/><Relationship Id="rId4" Type="http://schemas.openxmlformats.org/officeDocument/2006/relationships/oleObject" Target="../embeddings/oleObject38.bin"/><Relationship Id="rId9" Type="http://schemas.openxmlformats.org/officeDocument/2006/relationships/image" Target="../media/image39.wmf"/></Relationships>
</file>

<file path=ppt/slides/_rels/slide43.xml.rels><?xml version="1.0" encoding="UTF-8" standalone="yes"?>
<Relationships xmlns="http://schemas.openxmlformats.org/package/2006/relationships"><Relationship Id="rId3" Type="http://schemas.openxmlformats.org/officeDocument/2006/relationships/image" Target="../media/image43.wmf"/><Relationship Id="rId7"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42.bin"/><Relationship Id="rId5" Type="http://schemas.openxmlformats.org/officeDocument/2006/relationships/image" Target="../media/image41.wmf"/><Relationship Id="rId4" Type="http://schemas.openxmlformats.org/officeDocument/2006/relationships/oleObject" Target="../embeddings/oleObject41.bin"/></Relationships>
</file>

<file path=ppt/slides/_rels/slide44.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44.emf"/><Relationship Id="rId1" Type="http://schemas.openxmlformats.org/officeDocument/2006/relationships/slideLayout" Target="../slideLayouts/slideLayout14.xml"/><Relationship Id="rId4" Type="http://schemas.openxmlformats.org/officeDocument/2006/relationships/image" Target="../media/image43.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45.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46.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47.emf"/><Relationship Id="rId4" Type="http://schemas.openxmlformats.org/officeDocument/2006/relationships/oleObject" Target="../embeddings/oleObject45.bin"/></Relationships>
</file>

<file path=ppt/slides/_rels/slide51.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48.wmf"/><Relationship Id="rId4" Type="http://schemas.openxmlformats.org/officeDocument/2006/relationships/oleObject" Target="../embeddings/oleObject46.bin"/></Relationships>
</file>

<file path=ppt/slides/_rels/slide52.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52.bin"/><Relationship Id="rId18" Type="http://schemas.openxmlformats.org/officeDocument/2006/relationships/image" Target="../media/image57.wmf"/><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54.wmf"/><Relationship Id="rId17" Type="http://schemas.openxmlformats.org/officeDocument/2006/relationships/oleObject" Target="../embeddings/oleObject54.bin"/><Relationship Id="rId2" Type="http://schemas.openxmlformats.org/officeDocument/2006/relationships/slideLayout" Target="../slideLayouts/slideLayout14.xml"/><Relationship Id="rId16" Type="http://schemas.openxmlformats.org/officeDocument/2006/relationships/image" Target="../media/image56.wmf"/><Relationship Id="rId1" Type="http://schemas.openxmlformats.org/officeDocument/2006/relationships/vmlDrawing" Target="../drawings/vmlDrawing29.vml"/><Relationship Id="rId6" Type="http://schemas.openxmlformats.org/officeDocument/2006/relationships/image" Target="../media/image51.wmf"/><Relationship Id="rId11" Type="http://schemas.openxmlformats.org/officeDocument/2006/relationships/oleObject" Target="../embeddings/oleObject51.bin"/><Relationship Id="rId5" Type="http://schemas.openxmlformats.org/officeDocument/2006/relationships/oleObject" Target="../embeddings/oleObject48.bin"/><Relationship Id="rId15" Type="http://schemas.openxmlformats.org/officeDocument/2006/relationships/oleObject" Target="../embeddings/oleObject53.bin"/><Relationship Id="rId10" Type="http://schemas.openxmlformats.org/officeDocument/2006/relationships/image" Target="../media/image53.wmf"/><Relationship Id="rId4" Type="http://schemas.openxmlformats.org/officeDocument/2006/relationships/image" Target="../media/image50.wmf"/><Relationship Id="rId9" Type="http://schemas.openxmlformats.org/officeDocument/2006/relationships/oleObject" Target="../embeddings/oleObject50.bin"/><Relationship Id="rId14" Type="http://schemas.openxmlformats.org/officeDocument/2006/relationships/image" Target="../media/image55.wmf"/></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image" Target="../media/image58.emf"/><Relationship Id="rId4" Type="http://schemas.openxmlformats.org/officeDocument/2006/relationships/oleObject" Target="../embeddings/oleObject55.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image" Target="../media/image59.emf"/><Relationship Id="rId4" Type="http://schemas.openxmlformats.org/officeDocument/2006/relationships/oleObject" Target="../embeddings/oleObject56.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2578" name="Rectangle 2"/>
          <p:cNvSpPr>
            <a:spLocks noGrp="1" noChangeArrowheads="1"/>
          </p:cNvSpPr>
          <p:nvPr>
            <p:ph type="title"/>
          </p:nvPr>
        </p:nvSpPr>
        <p:spPr/>
        <p:txBody>
          <a:bodyPr/>
          <a:lstStyle/>
          <a:p>
            <a:r>
              <a:rPr lang="en-US"/>
              <a:t> </a:t>
            </a:r>
          </a:p>
        </p:txBody>
      </p:sp>
      <p:sp>
        <p:nvSpPr>
          <p:cNvPr id="792579" name="Rectangle 3"/>
          <p:cNvSpPr>
            <a:spLocks noGrp="1" noChangeArrowheads="1"/>
          </p:cNvSpPr>
          <p:nvPr>
            <p:ph idx="1"/>
          </p:nvPr>
        </p:nvSpPr>
        <p:spPr>
          <a:xfrm>
            <a:off x="457200" y="1336675"/>
            <a:ext cx="8229600" cy="5292725"/>
          </a:xfrm>
        </p:spPr>
        <p:txBody>
          <a:bodyPr/>
          <a:lstStyle/>
          <a:p>
            <a:pPr algn="ctr">
              <a:buFont typeface="Wingdings" pitchFamily="2" charset="2"/>
              <a:buNone/>
            </a:pPr>
            <a:endParaRPr lang="en-US" dirty="0"/>
          </a:p>
          <a:p>
            <a:pPr algn="ctr">
              <a:buFont typeface="Wingdings" pitchFamily="2" charset="2"/>
              <a:buNone/>
            </a:pPr>
            <a:r>
              <a:rPr lang="en-US" sz="3800" dirty="0">
                <a:solidFill>
                  <a:srgbClr val="FFFF00"/>
                </a:solidFill>
                <a:latin typeface="Folio"/>
              </a:rPr>
              <a:t>Digital Logic &amp; Design</a:t>
            </a:r>
            <a:r>
              <a:rPr lang="en-US" dirty="0"/>
              <a:t/>
            </a:r>
            <a:br>
              <a:rPr lang="en-US" dirty="0"/>
            </a:br>
            <a:endParaRPr lang="en-US" dirty="0"/>
          </a:p>
          <a:p>
            <a:pPr algn="ctr">
              <a:buFont typeface="Wingdings" pitchFamily="2" charset="2"/>
              <a:buNone/>
            </a:pPr>
            <a:endParaRPr lang="en-US" dirty="0"/>
          </a:p>
          <a:p>
            <a:pPr algn="ctr">
              <a:buFont typeface="Wingdings" pitchFamily="2" charset="2"/>
              <a:buNone/>
            </a:pPr>
            <a:endParaRPr lang="en-US" b="1" dirty="0"/>
          </a:p>
          <a:p>
            <a:pPr algn="ctr">
              <a:buFont typeface="Wingdings" pitchFamily="2" charset="2"/>
              <a:buNone/>
            </a:pPr>
            <a:r>
              <a:rPr lang="en-US" dirty="0"/>
              <a:t>Lecture </a:t>
            </a:r>
            <a:r>
              <a:rPr lang="en-US" dirty="0" smtClean="0"/>
              <a:t>10</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p:txBody>
          <a:bodyPr/>
          <a:lstStyle/>
          <a:p>
            <a:r>
              <a:rPr lang="en-GB" sz="3800" b="0"/>
              <a:t>SOP based Simplified Circuit</a:t>
            </a:r>
          </a:p>
        </p:txBody>
      </p:sp>
      <p:sp>
        <p:nvSpPr>
          <p:cNvPr id="699397" name="Rectangle 5"/>
          <p:cNvSpPr>
            <a:spLocks noChangeArrowheads="1"/>
          </p:cNvSpPr>
          <p:nvPr/>
        </p:nvSpPr>
        <p:spPr bwMode="auto">
          <a:xfrm>
            <a:off x="0" y="290988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699396" name="Object 4"/>
          <p:cNvGraphicFramePr>
            <a:graphicFrameLocks noChangeAspect="1"/>
          </p:cNvGraphicFramePr>
          <p:nvPr/>
        </p:nvGraphicFramePr>
        <p:xfrm>
          <a:off x="914400" y="1676400"/>
          <a:ext cx="7450138" cy="4462463"/>
        </p:xfrm>
        <a:graphic>
          <a:graphicData uri="http://schemas.openxmlformats.org/presentationml/2006/ole">
            <mc:AlternateContent xmlns:mc="http://schemas.openxmlformats.org/markup-compatibility/2006">
              <mc:Choice xmlns:v="urn:schemas-microsoft-com:vml" Requires="v">
                <p:oleObj spid="_x0000_s699401" name="Visio" r:id="rId4" imgW="2478329" imgH="1488948" progId="Visio.Drawing.6">
                  <p:embed/>
                </p:oleObj>
              </mc:Choice>
              <mc:Fallback>
                <p:oleObj name="Visio" r:id="rId4" imgW="2478329" imgH="1488948" progId="Visio.Drawing.6">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676400"/>
                        <a:ext cx="7450138" cy="446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en-GB" sz="3800" b="0"/>
              <a:t>NAND based Implementation</a:t>
            </a:r>
          </a:p>
        </p:txBody>
      </p:sp>
      <p:sp>
        <p:nvSpPr>
          <p:cNvPr id="700421" name="Rectangle 5"/>
          <p:cNvSpPr>
            <a:spLocks noChangeArrowheads="1"/>
          </p:cNvSpPr>
          <p:nvPr/>
        </p:nvSpPr>
        <p:spPr bwMode="auto">
          <a:xfrm>
            <a:off x="0" y="290988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700420" name="Object 4"/>
          <p:cNvGraphicFramePr>
            <a:graphicFrameLocks noChangeAspect="1"/>
          </p:cNvGraphicFramePr>
          <p:nvPr/>
        </p:nvGraphicFramePr>
        <p:xfrm>
          <a:off x="457200" y="1371600"/>
          <a:ext cx="4652963" cy="2786063"/>
        </p:xfrm>
        <a:graphic>
          <a:graphicData uri="http://schemas.openxmlformats.org/presentationml/2006/ole">
            <mc:AlternateContent xmlns:mc="http://schemas.openxmlformats.org/markup-compatibility/2006">
              <mc:Choice xmlns:v="urn:schemas-microsoft-com:vml" Requires="v">
                <p:oleObj spid="_x0000_s700431" name="Visio" r:id="rId4" imgW="2253691" imgH="1392022" progId="Visio.Drawing.6">
                  <p:embed/>
                </p:oleObj>
              </mc:Choice>
              <mc:Fallback>
                <p:oleObj name="Visio" r:id="rId4" imgW="2253691" imgH="1392022" progId="Visio.Drawing.6">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371600"/>
                        <a:ext cx="4652963" cy="2786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0423" name="Rectangle 7"/>
          <p:cNvSpPr>
            <a:spLocks noChangeArrowheads="1"/>
          </p:cNvSpPr>
          <p:nvPr/>
        </p:nvSpPr>
        <p:spPr bwMode="auto">
          <a:xfrm>
            <a:off x="0" y="2819400"/>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700422" name="Object 6"/>
          <p:cNvGraphicFramePr>
            <a:graphicFrameLocks noChangeAspect="1"/>
          </p:cNvGraphicFramePr>
          <p:nvPr/>
        </p:nvGraphicFramePr>
        <p:xfrm>
          <a:off x="4114800" y="3581400"/>
          <a:ext cx="4652963" cy="2786063"/>
        </p:xfrm>
        <a:graphic>
          <a:graphicData uri="http://schemas.openxmlformats.org/presentationml/2006/ole">
            <mc:AlternateContent xmlns:mc="http://schemas.openxmlformats.org/markup-compatibility/2006">
              <mc:Choice xmlns:v="urn:schemas-microsoft-com:vml" Requires="v">
                <p:oleObj spid="_x0000_s700432" name="Visio" r:id="rId6" imgW="2253691" imgH="1392022" progId="Visio.Drawing.6">
                  <p:embed/>
                </p:oleObj>
              </mc:Choice>
              <mc:Fallback>
                <p:oleObj name="Visio" r:id="rId6" imgW="2253691" imgH="1392022" progId="Visio.Drawing.6">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4800" y="3581400"/>
                        <a:ext cx="4652963" cy="2786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3188" name="Rectangle 4"/>
          <p:cNvSpPr>
            <a:spLocks noGrp="1" noChangeArrowheads="1"/>
          </p:cNvSpPr>
          <p:nvPr>
            <p:ph type="title"/>
          </p:nvPr>
        </p:nvSpPr>
        <p:spPr>
          <a:noFill/>
          <a:ln/>
        </p:spPr>
        <p:txBody>
          <a:bodyPr/>
          <a:lstStyle/>
          <a:p>
            <a:r>
              <a:rPr lang="en-GB" sz="3800" b="0"/>
              <a:t>Adjacent 1s Detector Circuit</a:t>
            </a:r>
          </a:p>
        </p:txBody>
      </p:sp>
      <p:sp>
        <p:nvSpPr>
          <p:cNvPr id="733187" name="Rectangle 3"/>
          <p:cNvSpPr>
            <a:spLocks noGrp="1" noChangeArrowheads="1"/>
          </p:cNvSpPr>
          <p:nvPr>
            <p:ph idx="1"/>
          </p:nvPr>
        </p:nvSpPr>
        <p:spPr/>
        <p:txBody>
          <a:bodyPr/>
          <a:lstStyle/>
          <a:p>
            <a:r>
              <a:rPr lang="en-GB"/>
              <a:t>POS Implementation</a:t>
            </a:r>
          </a:p>
          <a:p>
            <a:pPr lvl="1">
              <a:buClr>
                <a:schemeClr val="tx1"/>
              </a:buClr>
            </a:pPr>
            <a:r>
              <a:rPr lang="en-GB">
                <a:effectLst/>
                <a:latin typeface="Arial" pitchFamily="34" charset="0"/>
              </a:rPr>
              <a:t>Directly from function table</a:t>
            </a:r>
          </a:p>
          <a:p>
            <a:r>
              <a:rPr lang="en-GB"/>
              <a:t>Simplified Implementation</a:t>
            </a:r>
          </a:p>
          <a:p>
            <a:r>
              <a:rPr lang="en-GB"/>
              <a:t>Implementation using NOR Gates</a:t>
            </a:r>
          </a:p>
          <a:p>
            <a:endParaRPr lang="en-GB"/>
          </a:p>
          <a:p>
            <a:endParaRPr lang="en-GB"/>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p:txBody>
          <a:bodyPr/>
          <a:lstStyle/>
          <a:p>
            <a:r>
              <a:rPr lang="en-GB" sz="3800" b="0"/>
              <a:t>POS Implementation</a:t>
            </a:r>
          </a:p>
        </p:txBody>
      </p:sp>
      <p:sp>
        <p:nvSpPr>
          <p:cNvPr id="701445" name="Rectangle 5"/>
          <p:cNvSpPr>
            <a:spLocks noChangeArrowheads="1"/>
          </p:cNvSpPr>
          <p:nvPr/>
        </p:nvSpPr>
        <p:spPr bwMode="auto">
          <a:xfrm>
            <a:off x="0" y="1790700"/>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701444" name="Object 4"/>
          <p:cNvGraphicFramePr>
            <a:graphicFrameLocks noChangeAspect="1"/>
          </p:cNvGraphicFramePr>
          <p:nvPr/>
        </p:nvGraphicFramePr>
        <p:xfrm>
          <a:off x="2438400" y="1295400"/>
          <a:ext cx="4332288" cy="5246688"/>
        </p:xfrm>
        <a:graphic>
          <a:graphicData uri="http://schemas.openxmlformats.org/presentationml/2006/ole">
            <mc:AlternateContent xmlns:mc="http://schemas.openxmlformats.org/markup-compatibility/2006">
              <mc:Choice xmlns:v="urn:schemas-microsoft-com:vml" Requires="v">
                <p:oleObj spid="_x0000_s701449" name="Visio" r:id="rId4" imgW="3600907" imgH="4357726" progId="Visio.Drawing.6">
                  <p:embed/>
                </p:oleObj>
              </mc:Choice>
              <mc:Fallback>
                <p:oleObj name="Visio" r:id="rId4" imgW="3600907" imgH="4357726" progId="Visio.Drawing.6">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1295400"/>
                        <a:ext cx="4332288" cy="5246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p:txBody>
          <a:bodyPr/>
          <a:lstStyle/>
          <a:p>
            <a:r>
              <a:rPr lang="en-GB" sz="3800" b="0"/>
              <a:t>POS Expression Simplification</a:t>
            </a:r>
          </a:p>
        </p:txBody>
      </p:sp>
      <p:sp>
        <p:nvSpPr>
          <p:cNvPr id="702470" name="Oval 6"/>
          <p:cNvSpPr>
            <a:spLocks noChangeArrowheads="1"/>
          </p:cNvSpPr>
          <p:nvPr/>
        </p:nvSpPr>
        <p:spPr bwMode="auto">
          <a:xfrm>
            <a:off x="3581400" y="2743200"/>
            <a:ext cx="1524000" cy="1219200"/>
          </a:xfrm>
          <a:prstGeom prst="ellipse">
            <a:avLst/>
          </a:prstGeom>
          <a:solidFill>
            <a:srgbClr val="FFFFFF">
              <a:alpha val="0"/>
            </a:srgbClr>
          </a:solidFill>
          <a:ln w="9525">
            <a:solidFill>
              <a:srgbClr val="000000"/>
            </a:solidFill>
            <a:round/>
            <a:headEnd/>
            <a:tailEnd/>
          </a:ln>
        </p:spPr>
        <p:txBody>
          <a:bodyPr/>
          <a:lstStyle/>
          <a:p>
            <a:endParaRPr lang="en-US"/>
          </a:p>
        </p:txBody>
      </p:sp>
      <p:sp>
        <p:nvSpPr>
          <p:cNvPr id="702469" name="Freeform 5"/>
          <p:cNvSpPr>
            <a:spLocks/>
          </p:cNvSpPr>
          <p:nvPr/>
        </p:nvSpPr>
        <p:spPr bwMode="auto">
          <a:xfrm>
            <a:off x="3657600" y="2819400"/>
            <a:ext cx="1524000" cy="457200"/>
          </a:xfrm>
          <a:custGeom>
            <a:avLst/>
            <a:gdLst/>
            <a:ahLst/>
            <a:cxnLst>
              <a:cxn ang="0">
                <a:pos x="60" y="0"/>
              </a:cxn>
              <a:cxn ang="0">
                <a:pos x="60" y="180"/>
              </a:cxn>
              <a:cxn ang="0">
                <a:pos x="420" y="360"/>
              </a:cxn>
              <a:cxn ang="0">
                <a:pos x="960" y="360"/>
              </a:cxn>
              <a:cxn ang="0">
                <a:pos x="1320" y="180"/>
              </a:cxn>
              <a:cxn ang="0">
                <a:pos x="1320" y="0"/>
              </a:cxn>
            </a:cxnLst>
            <a:rect l="0" t="0" r="r" b="b"/>
            <a:pathLst>
              <a:path w="1380" h="390">
                <a:moveTo>
                  <a:pt x="60" y="0"/>
                </a:moveTo>
                <a:cubicBezTo>
                  <a:pt x="30" y="60"/>
                  <a:pt x="0" y="120"/>
                  <a:pt x="60" y="180"/>
                </a:cubicBezTo>
                <a:cubicBezTo>
                  <a:pt x="120" y="240"/>
                  <a:pt x="270" y="330"/>
                  <a:pt x="420" y="360"/>
                </a:cubicBezTo>
                <a:cubicBezTo>
                  <a:pt x="570" y="390"/>
                  <a:pt x="810" y="390"/>
                  <a:pt x="960" y="360"/>
                </a:cubicBezTo>
                <a:cubicBezTo>
                  <a:pt x="1110" y="330"/>
                  <a:pt x="1260" y="240"/>
                  <a:pt x="1320" y="180"/>
                </a:cubicBezTo>
                <a:cubicBezTo>
                  <a:pt x="1380" y="120"/>
                  <a:pt x="1290" y="30"/>
                  <a:pt x="1320" y="0"/>
                </a:cubicBezTo>
              </a:path>
            </a:pathLst>
          </a:custGeom>
          <a:noFill/>
          <a:ln w="9525">
            <a:solidFill>
              <a:srgbClr val="000000"/>
            </a:solidFill>
            <a:round/>
            <a:headEnd/>
            <a:tailEnd/>
          </a:ln>
        </p:spPr>
        <p:txBody>
          <a:bodyPr/>
          <a:lstStyle/>
          <a:p>
            <a:endParaRPr lang="en-US"/>
          </a:p>
        </p:txBody>
      </p:sp>
      <p:sp>
        <p:nvSpPr>
          <p:cNvPr id="702468" name="Freeform 4"/>
          <p:cNvSpPr>
            <a:spLocks/>
          </p:cNvSpPr>
          <p:nvPr/>
        </p:nvSpPr>
        <p:spPr bwMode="auto">
          <a:xfrm rot="10800000">
            <a:off x="3581400" y="4800600"/>
            <a:ext cx="1524000" cy="533400"/>
          </a:xfrm>
          <a:custGeom>
            <a:avLst/>
            <a:gdLst/>
            <a:ahLst/>
            <a:cxnLst>
              <a:cxn ang="0">
                <a:pos x="60" y="0"/>
              </a:cxn>
              <a:cxn ang="0">
                <a:pos x="60" y="180"/>
              </a:cxn>
              <a:cxn ang="0">
                <a:pos x="420" y="360"/>
              </a:cxn>
              <a:cxn ang="0">
                <a:pos x="960" y="360"/>
              </a:cxn>
              <a:cxn ang="0">
                <a:pos x="1320" y="180"/>
              </a:cxn>
              <a:cxn ang="0">
                <a:pos x="1320" y="0"/>
              </a:cxn>
            </a:cxnLst>
            <a:rect l="0" t="0" r="r" b="b"/>
            <a:pathLst>
              <a:path w="1380" h="390">
                <a:moveTo>
                  <a:pt x="60" y="0"/>
                </a:moveTo>
                <a:cubicBezTo>
                  <a:pt x="30" y="60"/>
                  <a:pt x="0" y="120"/>
                  <a:pt x="60" y="180"/>
                </a:cubicBezTo>
                <a:cubicBezTo>
                  <a:pt x="120" y="240"/>
                  <a:pt x="270" y="330"/>
                  <a:pt x="420" y="360"/>
                </a:cubicBezTo>
                <a:cubicBezTo>
                  <a:pt x="570" y="390"/>
                  <a:pt x="810" y="390"/>
                  <a:pt x="960" y="360"/>
                </a:cubicBezTo>
                <a:cubicBezTo>
                  <a:pt x="1110" y="330"/>
                  <a:pt x="1260" y="240"/>
                  <a:pt x="1320" y="180"/>
                </a:cubicBezTo>
                <a:cubicBezTo>
                  <a:pt x="1380" y="120"/>
                  <a:pt x="1290" y="30"/>
                  <a:pt x="1320" y="0"/>
                </a:cubicBezTo>
              </a:path>
            </a:pathLst>
          </a:custGeom>
          <a:noFill/>
          <a:ln w="9525">
            <a:solidFill>
              <a:srgbClr val="000000"/>
            </a:solidFill>
            <a:round/>
            <a:headEnd/>
            <a:tailEnd/>
          </a:ln>
        </p:spPr>
        <p:txBody>
          <a:bodyPr/>
          <a:lstStyle/>
          <a:p>
            <a:endParaRPr lang="en-US"/>
          </a:p>
        </p:txBody>
      </p:sp>
      <p:sp>
        <p:nvSpPr>
          <p:cNvPr id="702476" name="Rectangle 12"/>
          <p:cNvSpPr>
            <a:spLocks noChangeArrowheads="1"/>
          </p:cNvSpPr>
          <p:nvPr/>
        </p:nvSpPr>
        <p:spPr bwMode="auto">
          <a:xfrm>
            <a:off x="3560763" y="2701925"/>
            <a:ext cx="487362" cy="0"/>
          </a:xfrm>
          <a:prstGeom prst="rect">
            <a:avLst/>
          </a:prstGeom>
          <a:solidFill>
            <a:srgbClr val="D9D9D9"/>
          </a:solidFill>
          <a:ln w="0" algn="ctr">
            <a:noFill/>
            <a:miter lim="800000"/>
            <a:headEnd/>
            <a:tailEnd/>
          </a:ln>
          <a:effectLst/>
        </p:spPr>
        <p:txBody>
          <a:bodyPr wrap="none" anchor="ctr">
            <a:spAutoFit/>
          </a:bodyPr>
          <a:lstStyle/>
          <a:p>
            <a:endParaRPr lang="en-US"/>
          </a:p>
        </p:txBody>
      </p:sp>
      <p:sp>
        <p:nvSpPr>
          <p:cNvPr id="702492" name="Rectangle 28"/>
          <p:cNvSpPr>
            <a:spLocks noChangeArrowheads="1"/>
          </p:cNvSpPr>
          <p:nvPr/>
        </p:nvSpPr>
        <p:spPr bwMode="auto">
          <a:xfrm>
            <a:off x="3560763" y="2701925"/>
            <a:ext cx="487362" cy="0"/>
          </a:xfrm>
          <a:prstGeom prst="rect">
            <a:avLst/>
          </a:prstGeom>
          <a:solidFill>
            <a:srgbClr val="D9D9D9"/>
          </a:solidFill>
          <a:ln w="0" algn="ctr">
            <a:noFill/>
            <a:miter lim="800000"/>
            <a:headEnd/>
            <a:tailEnd/>
          </a:ln>
          <a:effectLst/>
        </p:spPr>
        <p:txBody>
          <a:bodyPr wrap="none" anchor="ctr">
            <a:spAutoFit/>
          </a:bodyPr>
          <a:lstStyle/>
          <a:p>
            <a:endParaRPr lang="en-US"/>
          </a:p>
        </p:txBody>
      </p:sp>
      <p:graphicFrame>
        <p:nvGraphicFramePr>
          <p:cNvPr id="702637" name="Group 173"/>
          <p:cNvGraphicFramePr>
            <a:graphicFrameLocks noGrp="1"/>
          </p:cNvGraphicFramePr>
          <p:nvPr/>
        </p:nvGraphicFramePr>
        <p:xfrm>
          <a:off x="2438400" y="1905000"/>
          <a:ext cx="4441825" cy="3581400"/>
        </p:xfrm>
        <a:graphic>
          <a:graphicData uri="http://schemas.openxmlformats.org/drawingml/2006/table">
            <a:tbl>
              <a:tblPr/>
              <a:tblGrid>
                <a:gridCol w="1069975"/>
                <a:gridCol w="842963"/>
                <a:gridCol w="844550"/>
                <a:gridCol w="841375"/>
                <a:gridCol w="842962"/>
              </a:tblGrid>
              <a:tr h="717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999999"/>
                          </a:solidFill>
                          <a:effectLst/>
                          <a:latin typeface="Times New Roman" pitchFamily="18" charset="0"/>
                          <a:cs typeface="Times New Roman" pitchFamily="18" charset="0"/>
                        </a:rPr>
                        <a:t>AB\CD</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999999"/>
                          </a:solidFill>
                          <a:effectLst/>
                          <a:latin typeface="Times New Roman" pitchFamily="18" charset="0"/>
                          <a:cs typeface="Times New Roman" pitchFamily="18" charset="0"/>
                        </a:rPr>
                        <a:t>00</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999999"/>
                          </a:solidFill>
                          <a:effectLst/>
                          <a:latin typeface="Times New Roman" pitchFamily="18" charset="0"/>
                          <a:cs typeface="Times New Roman" pitchFamily="18" charset="0"/>
                        </a:rPr>
                        <a:t>01</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999999"/>
                          </a:solidFill>
                          <a:effectLst/>
                          <a:latin typeface="Times New Roman" pitchFamily="18" charset="0"/>
                          <a:cs typeface="Times New Roman" pitchFamily="18" charset="0"/>
                        </a:rPr>
                        <a:t>11</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999999"/>
                          </a:solidFill>
                          <a:effectLst/>
                          <a:latin typeface="Times New Roman" pitchFamily="18" charset="0"/>
                          <a:cs typeface="Times New Roman" pitchFamily="18" charset="0"/>
                        </a:rPr>
                        <a:t>10</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7143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999999"/>
                          </a:solidFill>
                          <a:effectLst/>
                          <a:latin typeface="Times New Roman" pitchFamily="18" charset="0"/>
                          <a:cs typeface="Times New Roman" pitchFamily="18" charset="0"/>
                        </a:rPr>
                        <a:t>00</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17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999999"/>
                          </a:solidFill>
                          <a:effectLst/>
                          <a:latin typeface="Times New Roman" pitchFamily="18" charset="0"/>
                          <a:cs typeface="Times New Roman" pitchFamily="18" charset="0"/>
                        </a:rPr>
                        <a:t>01</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143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999999"/>
                          </a:solidFill>
                          <a:effectLst/>
                          <a:latin typeface="Times New Roman" pitchFamily="18" charset="0"/>
                          <a:cs typeface="Times New Roman" pitchFamily="18" charset="0"/>
                        </a:rPr>
                        <a:t>11</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17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999999"/>
                          </a:solidFill>
                          <a:effectLst/>
                          <a:latin typeface="Times New Roman" pitchFamily="18" charset="0"/>
                          <a:cs typeface="Times New Roman" pitchFamily="18" charset="0"/>
                        </a:rPr>
                        <a:t>10</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02638" name="Freeform 174"/>
          <p:cNvSpPr>
            <a:spLocks/>
          </p:cNvSpPr>
          <p:nvPr/>
        </p:nvSpPr>
        <p:spPr bwMode="auto">
          <a:xfrm rot="20764777">
            <a:off x="3505200" y="2743200"/>
            <a:ext cx="709613" cy="590550"/>
          </a:xfrm>
          <a:custGeom>
            <a:avLst/>
            <a:gdLst/>
            <a:ahLst/>
            <a:cxnLst>
              <a:cxn ang="0">
                <a:pos x="720" y="0"/>
              </a:cxn>
              <a:cxn ang="0">
                <a:pos x="540" y="540"/>
              </a:cxn>
              <a:cxn ang="0">
                <a:pos x="0" y="180"/>
              </a:cxn>
            </a:cxnLst>
            <a:rect l="0" t="0" r="r" b="b"/>
            <a:pathLst>
              <a:path w="720" h="570">
                <a:moveTo>
                  <a:pt x="720" y="0"/>
                </a:moveTo>
                <a:cubicBezTo>
                  <a:pt x="690" y="255"/>
                  <a:pt x="660" y="510"/>
                  <a:pt x="540" y="540"/>
                </a:cubicBezTo>
                <a:cubicBezTo>
                  <a:pt x="420" y="570"/>
                  <a:pt x="210" y="375"/>
                  <a:pt x="0" y="180"/>
                </a:cubicBezTo>
              </a:path>
            </a:pathLst>
          </a:custGeom>
          <a:noFill/>
          <a:ln w="9525" cap="flat" cmpd="sng">
            <a:solidFill>
              <a:srgbClr val="000000"/>
            </a:solidFill>
            <a:prstDash val="solid"/>
            <a:round/>
            <a:headEnd/>
            <a:tailEnd/>
          </a:ln>
          <a:effectLst/>
        </p:spPr>
        <p:txBody>
          <a:bodyPr/>
          <a:lstStyle/>
          <a:p>
            <a:endParaRPr lang="en-US"/>
          </a:p>
        </p:txBody>
      </p:sp>
      <p:sp>
        <p:nvSpPr>
          <p:cNvPr id="702639" name="Freeform 175"/>
          <p:cNvSpPr>
            <a:spLocks/>
          </p:cNvSpPr>
          <p:nvPr/>
        </p:nvSpPr>
        <p:spPr bwMode="auto">
          <a:xfrm rot="14976357">
            <a:off x="3598068" y="4860132"/>
            <a:ext cx="709613" cy="590550"/>
          </a:xfrm>
          <a:custGeom>
            <a:avLst/>
            <a:gdLst/>
            <a:ahLst/>
            <a:cxnLst>
              <a:cxn ang="0">
                <a:pos x="720" y="0"/>
              </a:cxn>
              <a:cxn ang="0">
                <a:pos x="540" y="540"/>
              </a:cxn>
              <a:cxn ang="0">
                <a:pos x="0" y="180"/>
              </a:cxn>
            </a:cxnLst>
            <a:rect l="0" t="0" r="r" b="b"/>
            <a:pathLst>
              <a:path w="720" h="570">
                <a:moveTo>
                  <a:pt x="720" y="0"/>
                </a:moveTo>
                <a:cubicBezTo>
                  <a:pt x="690" y="255"/>
                  <a:pt x="660" y="510"/>
                  <a:pt x="540" y="540"/>
                </a:cubicBezTo>
                <a:cubicBezTo>
                  <a:pt x="420" y="570"/>
                  <a:pt x="210" y="375"/>
                  <a:pt x="0" y="180"/>
                </a:cubicBezTo>
              </a:path>
            </a:pathLst>
          </a:custGeom>
          <a:noFill/>
          <a:ln w="9525" cap="flat" cmpd="sng">
            <a:solidFill>
              <a:srgbClr val="000000"/>
            </a:solidFill>
            <a:prstDash val="solid"/>
            <a:round/>
            <a:headEnd/>
            <a:tailEnd/>
          </a:ln>
          <a:effectLst/>
        </p:spPr>
        <p:txBody>
          <a:bodyPr/>
          <a:lstStyle/>
          <a:p>
            <a:endParaRPr lang="en-US"/>
          </a:p>
        </p:txBody>
      </p:sp>
      <p:sp>
        <p:nvSpPr>
          <p:cNvPr id="702640" name="Freeform 176"/>
          <p:cNvSpPr>
            <a:spLocks/>
          </p:cNvSpPr>
          <p:nvPr/>
        </p:nvSpPr>
        <p:spPr bwMode="auto">
          <a:xfrm rot="30428298">
            <a:off x="6172200" y="4800600"/>
            <a:ext cx="709613" cy="590550"/>
          </a:xfrm>
          <a:custGeom>
            <a:avLst/>
            <a:gdLst/>
            <a:ahLst/>
            <a:cxnLst>
              <a:cxn ang="0">
                <a:pos x="720" y="0"/>
              </a:cxn>
              <a:cxn ang="0">
                <a:pos x="540" y="540"/>
              </a:cxn>
              <a:cxn ang="0">
                <a:pos x="0" y="180"/>
              </a:cxn>
            </a:cxnLst>
            <a:rect l="0" t="0" r="r" b="b"/>
            <a:pathLst>
              <a:path w="720" h="570">
                <a:moveTo>
                  <a:pt x="720" y="0"/>
                </a:moveTo>
                <a:cubicBezTo>
                  <a:pt x="690" y="255"/>
                  <a:pt x="660" y="510"/>
                  <a:pt x="540" y="540"/>
                </a:cubicBezTo>
                <a:cubicBezTo>
                  <a:pt x="420" y="570"/>
                  <a:pt x="210" y="375"/>
                  <a:pt x="0" y="180"/>
                </a:cubicBezTo>
              </a:path>
            </a:pathLst>
          </a:custGeom>
          <a:noFill/>
          <a:ln w="9525" cap="flat" cmpd="sng">
            <a:solidFill>
              <a:srgbClr val="000000"/>
            </a:solidFill>
            <a:prstDash val="solid"/>
            <a:round/>
            <a:headEnd/>
            <a:tailEnd/>
          </a:ln>
          <a:effectLst/>
        </p:spPr>
        <p:txBody>
          <a:bodyPr/>
          <a:lstStyle/>
          <a:p>
            <a:endParaRPr lang="en-US"/>
          </a:p>
        </p:txBody>
      </p:sp>
      <p:sp>
        <p:nvSpPr>
          <p:cNvPr id="702641" name="Freeform 177"/>
          <p:cNvSpPr>
            <a:spLocks/>
          </p:cNvSpPr>
          <p:nvPr/>
        </p:nvSpPr>
        <p:spPr bwMode="auto">
          <a:xfrm rot="26017533">
            <a:off x="6036468" y="2574132"/>
            <a:ext cx="709613" cy="590550"/>
          </a:xfrm>
          <a:custGeom>
            <a:avLst/>
            <a:gdLst/>
            <a:ahLst/>
            <a:cxnLst>
              <a:cxn ang="0">
                <a:pos x="720" y="0"/>
              </a:cxn>
              <a:cxn ang="0">
                <a:pos x="540" y="540"/>
              </a:cxn>
              <a:cxn ang="0">
                <a:pos x="0" y="180"/>
              </a:cxn>
            </a:cxnLst>
            <a:rect l="0" t="0" r="r" b="b"/>
            <a:pathLst>
              <a:path w="720" h="570">
                <a:moveTo>
                  <a:pt x="720" y="0"/>
                </a:moveTo>
                <a:cubicBezTo>
                  <a:pt x="690" y="255"/>
                  <a:pt x="660" y="510"/>
                  <a:pt x="540" y="540"/>
                </a:cubicBezTo>
                <a:cubicBezTo>
                  <a:pt x="420" y="570"/>
                  <a:pt x="210" y="375"/>
                  <a:pt x="0" y="180"/>
                </a:cubicBezTo>
              </a:path>
            </a:pathLst>
          </a:custGeom>
          <a:noFill/>
          <a:ln w="9525" cap="flat" cmpd="sng">
            <a:solidFill>
              <a:srgbClr val="000000"/>
            </a:solidFill>
            <a:prstDash val="solid"/>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p:txBody>
          <a:bodyPr/>
          <a:lstStyle/>
          <a:p>
            <a:r>
              <a:rPr lang="en-GB" sz="3800" b="0"/>
              <a:t>POS based Simplified Circuit</a:t>
            </a:r>
          </a:p>
        </p:txBody>
      </p:sp>
      <p:sp>
        <p:nvSpPr>
          <p:cNvPr id="703493" name="Rectangle 5"/>
          <p:cNvSpPr>
            <a:spLocks noChangeArrowheads="1"/>
          </p:cNvSpPr>
          <p:nvPr/>
        </p:nvSpPr>
        <p:spPr bwMode="auto">
          <a:xfrm>
            <a:off x="0" y="290988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703492" name="Object 4"/>
          <p:cNvGraphicFramePr>
            <a:graphicFrameLocks noChangeAspect="1"/>
          </p:cNvGraphicFramePr>
          <p:nvPr/>
        </p:nvGraphicFramePr>
        <p:xfrm>
          <a:off x="1143000" y="1828800"/>
          <a:ext cx="6929438" cy="4149725"/>
        </p:xfrm>
        <a:graphic>
          <a:graphicData uri="http://schemas.openxmlformats.org/presentationml/2006/ole">
            <mc:AlternateContent xmlns:mc="http://schemas.openxmlformats.org/markup-compatibility/2006">
              <mc:Choice xmlns:v="urn:schemas-microsoft-com:vml" Requires="v">
                <p:oleObj spid="_x0000_s703497" name="Visio" r:id="rId4" imgW="2253691" imgH="1392022" progId="Visio.Drawing.6">
                  <p:embed/>
                </p:oleObj>
              </mc:Choice>
              <mc:Fallback>
                <p:oleObj name="Visio" r:id="rId4" imgW="2253691" imgH="1392022" progId="Visio.Drawing.6">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828800"/>
                        <a:ext cx="6929438" cy="414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4514" name="Rectangle 2"/>
          <p:cNvSpPr>
            <a:spLocks noGrp="1" noChangeArrowheads="1"/>
          </p:cNvSpPr>
          <p:nvPr>
            <p:ph type="title"/>
          </p:nvPr>
        </p:nvSpPr>
        <p:spPr/>
        <p:txBody>
          <a:bodyPr/>
          <a:lstStyle/>
          <a:p>
            <a:r>
              <a:rPr lang="en-GB" sz="3800" b="0"/>
              <a:t>NOR based Implementation</a:t>
            </a:r>
          </a:p>
        </p:txBody>
      </p:sp>
      <p:sp>
        <p:nvSpPr>
          <p:cNvPr id="704517" name="Rectangle 5"/>
          <p:cNvSpPr>
            <a:spLocks noChangeArrowheads="1"/>
          </p:cNvSpPr>
          <p:nvPr/>
        </p:nvSpPr>
        <p:spPr bwMode="auto">
          <a:xfrm>
            <a:off x="0" y="290988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704516" name="Object 4"/>
          <p:cNvGraphicFramePr>
            <a:graphicFrameLocks noChangeAspect="1"/>
          </p:cNvGraphicFramePr>
          <p:nvPr/>
        </p:nvGraphicFramePr>
        <p:xfrm>
          <a:off x="457200" y="1447800"/>
          <a:ext cx="4625975" cy="2770188"/>
        </p:xfrm>
        <a:graphic>
          <a:graphicData uri="http://schemas.openxmlformats.org/presentationml/2006/ole">
            <mc:AlternateContent xmlns:mc="http://schemas.openxmlformats.org/markup-compatibility/2006">
              <mc:Choice xmlns:v="urn:schemas-microsoft-com:vml" Requires="v">
                <p:oleObj spid="_x0000_s704527" name="Visio" r:id="rId4" imgW="2253691" imgH="1392022" progId="Visio.Drawing.6">
                  <p:embed/>
                </p:oleObj>
              </mc:Choice>
              <mc:Fallback>
                <p:oleObj name="Visio" r:id="rId4" imgW="2253691" imgH="1392022" progId="Visio.Drawing.6">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447800"/>
                        <a:ext cx="4625975" cy="2770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4519" name="Rectangle 7"/>
          <p:cNvSpPr>
            <a:spLocks noChangeArrowheads="1"/>
          </p:cNvSpPr>
          <p:nvPr/>
        </p:nvSpPr>
        <p:spPr bwMode="auto">
          <a:xfrm>
            <a:off x="0" y="2895600"/>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704518" name="Object 6"/>
          <p:cNvGraphicFramePr>
            <a:graphicFrameLocks noChangeAspect="1"/>
          </p:cNvGraphicFramePr>
          <p:nvPr/>
        </p:nvGraphicFramePr>
        <p:xfrm>
          <a:off x="3884613" y="3409950"/>
          <a:ext cx="5086350" cy="2962275"/>
        </p:xfrm>
        <a:graphic>
          <a:graphicData uri="http://schemas.openxmlformats.org/presentationml/2006/ole">
            <mc:AlternateContent xmlns:mc="http://schemas.openxmlformats.org/markup-compatibility/2006">
              <mc:Choice xmlns:v="urn:schemas-microsoft-com:vml" Requires="v">
                <p:oleObj spid="_x0000_s704528" name="Visio" r:id="rId6" imgW="2478329" imgH="1488948" progId="Visio.Drawing.6">
                  <p:embed/>
                </p:oleObj>
              </mc:Choice>
              <mc:Fallback>
                <p:oleObj name="Visio" r:id="rId6" imgW="2478329" imgH="1488948" progId="Visio.Drawing.6">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4613" y="3409950"/>
                        <a:ext cx="5086350" cy="296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p:txBody>
          <a:bodyPr/>
          <a:lstStyle/>
          <a:p>
            <a:r>
              <a:rPr lang="en-GB" sz="3800" b="0"/>
              <a:t>Operation of Circuit</a:t>
            </a:r>
          </a:p>
        </p:txBody>
      </p:sp>
      <p:sp>
        <p:nvSpPr>
          <p:cNvPr id="748547" name="Rectangle 3"/>
          <p:cNvSpPr>
            <a:spLocks noGrp="1" noChangeArrowheads="1"/>
          </p:cNvSpPr>
          <p:nvPr>
            <p:ph idx="1"/>
          </p:nvPr>
        </p:nvSpPr>
        <p:spPr/>
        <p:txBody>
          <a:bodyPr/>
          <a:lstStyle/>
          <a:p>
            <a:r>
              <a:rPr lang="en-GB"/>
              <a:t>Represented through a timing diagram</a:t>
            </a:r>
          </a:p>
          <a:p>
            <a:r>
              <a:rPr lang="en-GB"/>
              <a:t>Timing diagram of 8 time intervals</a:t>
            </a:r>
          </a:p>
          <a:p>
            <a:r>
              <a:rPr lang="en-GB"/>
              <a:t>Each interval representing a new input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8786" name="Rectangle 2"/>
          <p:cNvSpPr>
            <a:spLocks noGrp="1" noChangeArrowheads="1"/>
          </p:cNvSpPr>
          <p:nvPr>
            <p:ph type="title"/>
          </p:nvPr>
        </p:nvSpPr>
        <p:spPr/>
        <p:txBody>
          <a:bodyPr/>
          <a:lstStyle/>
          <a:p>
            <a:r>
              <a:rPr lang="en-GB" sz="3800" b="0"/>
              <a:t>POS based Simplified Circuit</a:t>
            </a:r>
          </a:p>
        </p:txBody>
      </p:sp>
      <p:sp>
        <p:nvSpPr>
          <p:cNvPr id="758787" name="Rectangle 3"/>
          <p:cNvSpPr>
            <a:spLocks noChangeArrowheads="1"/>
          </p:cNvSpPr>
          <p:nvPr/>
        </p:nvSpPr>
        <p:spPr bwMode="auto">
          <a:xfrm>
            <a:off x="0" y="290988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758788" name="Object 4"/>
          <p:cNvGraphicFramePr>
            <a:graphicFrameLocks noChangeAspect="1"/>
          </p:cNvGraphicFramePr>
          <p:nvPr/>
        </p:nvGraphicFramePr>
        <p:xfrm>
          <a:off x="798513" y="1684338"/>
          <a:ext cx="7618412" cy="4438650"/>
        </p:xfrm>
        <a:graphic>
          <a:graphicData uri="http://schemas.openxmlformats.org/presentationml/2006/ole">
            <mc:AlternateContent xmlns:mc="http://schemas.openxmlformats.org/markup-compatibility/2006">
              <mc:Choice xmlns:v="urn:schemas-microsoft-com:vml" Requires="v">
                <p:oleObj spid="_x0000_s758793" name="Visio" r:id="rId4" imgW="2478329" imgH="1488948" progId="Visio.Drawing.6">
                  <p:embed/>
                </p:oleObj>
              </mc:Choice>
              <mc:Fallback>
                <p:oleObj name="Visio" r:id="rId4" imgW="2478329" imgH="1488948" progId="Visio.Drawing.6">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513" y="1684338"/>
                        <a:ext cx="7618412" cy="443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6740" name="Rectangle 4"/>
          <p:cNvSpPr>
            <a:spLocks noGrp="1" noChangeArrowheads="1"/>
          </p:cNvSpPr>
          <p:nvPr>
            <p:ph type="title"/>
          </p:nvPr>
        </p:nvSpPr>
        <p:spPr>
          <a:noFill/>
          <a:ln/>
        </p:spPr>
        <p:txBody>
          <a:bodyPr/>
          <a:lstStyle/>
          <a:p>
            <a:r>
              <a:rPr lang="en-GB" sz="3800" b="0"/>
              <a:t>Operation of Circuit</a:t>
            </a:r>
          </a:p>
        </p:txBody>
      </p:sp>
      <p:graphicFrame>
        <p:nvGraphicFramePr>
          <p:cNvPr id="756746" name="Object 10"/>
          <p:cNvGraphicFramePr>
            <a:graphicFrameLocks noGrp="1" noChangeAspect="1"/>
          </p:cNvGraphicFramePr>
          <p:nvPr>
            <p:ph idx="1"/>
          </p:nvPr>
        </p:nvGraphicFramePr>
        <p:xfrm>
          <a:off x="2209800" y="1600200"/>
          <a:ext cx="4597400" cy="4981575"/>
        </p:xfrm>
        <a:graphic>
          <a:graphicData uri="http://schemas.openxmlformats.org/presentationml/2006/ole">
            <mc:AlternateContent xmlns:mc="http://schemas.openxmlformats.org/markup-compatibility/2006">
              <mc:Choice xmlns:v="urn:schemas-microsoft-com:vml" Requires="v">
                <p:oleObj spid="_x0000_s756751" name="Visio" r:id="rId4" imgW="4596994" imgH="4981651" progId="Visio.Drawing.6">
                  <p:embed/>
                </p:oleObj>
              </mc:Choice>
              <mc:Fallback>
                <p:oleObj name="Visio" r:id="rId4" imgW="4596994" imgH="4981651" progId="Visio.Drawing.6">
                  <p:embed/>
                  <p:pic>
                    <p:nvPicPr>
                      <p:cNvPr id="0" name="Picture 1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1600200"/>
                        <a:ext cx="4597400"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p:txBody>
          <a:bodyPr/>
          <a:lstStyle/>
          <a:p>
            <a:r>
              <a:rPr lang="en-GB" sz="3800" b="0"/>
              <a:t>Combinational Logic</a:t>
            </a:r>
          </a:p>
        </p:txBody>
      </p:sp>
      <p:sp>
        <p:nvSpPr>
          <p:cNvPr id="691203" name="Rectangle 3"/>
          <p:cNvSpPr>
            <a:spLocks noGrp="1" noChangeArrowheads="1"/>
          </p:cNvSpPr>
          <p:nvPr>
            <p:ph idx="1"/>
          </p:nvPr>
        </p:nvSpPr>
        <p:spPr>
          <a:xfrm>
            <a:off x="457200" y="2098675"/>
            <a:ext cx="8229600" cy="4530725"/>
          </a:xfrm>
        </p:spPr>
        <p:txBody>
          <a:bodyPr/>
          <a:lstStyle/>
          <a:p>
            <a:r>
              <a:rPr lang="en-GB"/>
              <a:t>Implementation of SOP using AND-OR</a:t>
            </a:r>
          </a:p>
          <a:p>
            <a:r>
              <a:rPr lang="en-GB"/>
              <a:t>Implementation of POS using OR-AND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p:txBody>
          <a:bodyPr/>
          <a:lstStyle/>
          <a:p>
            <a:r>
              <a:rPr lang="en-GB" sz="3800" b="0"/>
              <a:t>Active low/high inputs/outputs</a:t>
            </a:r>
          </a:p>
        </p:txBody>
      </p:sp>
      <p:sp>
        <p:nvSpPr>
          <p:cNvPr id="738307" name="Rectangle 3"/>
          <p:cNvSpPr>
            <a:spLocks noGrp="1" noChangeArrowheads="1"/>
          </p:cNvSpPr>
          <p:nvPr>
            <p:ph idx="1"/>
          </p:nvPr>
        </p:nvSpPr>
        <p:spPr/>
        <p:txBody>
          <a:bodyPr/>
          <a:lstStyle/>
          <a:p>
            <a:r>
              <a:rPr lang="en-GB"/>
              <a:t>Active output state represented by 1 or 0</a:t>
            </a:r>
          </a:p>
          <a:p>
            <a:r>
              <a:rPr lang="en-GB"/>
              <a:t>Active input state represented by 1 or 0</a:t>
            </a:r>
          </a:p>
          <a:p>
            <a:r>
              <a:rPr lang="en-GB"/>
              <a:t>A bubble at output represents active low output</a:t>
            </a:r>
          </a:p>
          <a:p>
            <a:r>
              <a:rPr lang="en-GB"/>
              <a:t>A bubble at input represents active low input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2404" name="Rectangle 4"/>
          <p:cNvSpPr>
            <a:spLocks noGrp="1" noChangeArrowheads="1"/>
          </p:cNvSpPr>
          <p:nvPr>
            <p:ph type="title" sz="quarter"/>
          </p:nvPr>
        </p:nvSpPr>
        <p:spPr>
          <a:noFill/>
          <a:ln/>
        </p:spPr>
        <p:txBody>
          <a:bodyPr/>
          <a:lstStyle/>
          <a:p>
            <a:r>
              <a:rPr lang="en-GB" sz="3800" b="0"/>
              <a:t>Active low/high inputs/outputs</a:t>
            </a:r>
          </a:p>
        </p:txBody>
      </p:sp>
      <p:graphicFrame>
        <p:nvGraphicFramePr>
          <p:cNvPr id="742409" name="Object 9"/>
          <p:cNvGraphicFramePr>
            <a:graphicFrameLocks noGrp="1" noChangeAspect="1"/>
          </p:cNvGraphicFramePr>
          <p:nvPr>
            <p:ph sz="quarter" idx="1"/>
          </p:nvPr>
        </p:nvGraphicFramePr>
        <p:xfrm>
          <a:off x="1843088" y="2236788"/>
          <a:ext cx="1265237" cy="915987"/>
        </p:xfrm>
        <a:graphic>
          <a:graphicData uri="http://schemas.openxmlformats.org/presentationml/2006/ole">
            <mc:AlternateContent xmlns:mc="http://schemas.openxmlformats.org/markup-compatibility/2006">
              <mc:Choice xmlns:v="urn:schemas-microsoft-com:vml" Requires="v">
                <p:oleObj spid="_x0000_s742432" name="Visio" r:id="rId4" imgW="1265530" imgH="915924" progId="Visio.Drawing.6">
                  <p:embed/>
                </p:oleObj>
              </mc:Choice>
              <mc:Fallback>
                <p:oleObj name="Visio" r:id="rId4" imgW="1265530" imgH="915924" progId="Visio.Drawing.6">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3088" y="2236788"/>
                        <a:ext cx="1265237"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graphicFrame>
        <p:nvGraphicFramePr>
          <p:cNvPr id="742411" name="Object 11"/>
          <p:cNvGraphicFramePr>
            <a:graphicFrameLocks noGrp="1" noChangeAspect="1"/>
          </p:cNvGraphicFramePr>
          <p:nvPr>
            <p:ph sz="quarter" idx="2"/>
          </p:nvPr>
        </p:nvGraphicFramePr>
        <p:xfrm>
          <a:off x="5410200" y="2209800"/>
          <a:ext cx="1892300" cy="1370013"/>
        </p:xfrm>
        <a:graphic>
          <a:graphicData uri="http://schemas.openxmlformats.org/presentationml/2006/ole">
            <mc:AlternateContent xmlns:mc="http://schemas.openxmlformats.org/markup-compatibility/2006">
              <mc:Choice xmlns:v="urn:schemas-microsoft-com:vml" Requires="v">
                <p:oleObj spid="_x0000_s742433" name="Visio" r:id="rId6" imgW="1265530" imgH="915924" progId="Visio.Drawing.6">
                  <p:embed/>
                </p:oleObj>
              </mc:Choice>
              <mc:Fallback>
                <p:oleObj name="Visio" r:id="rId6" imgW="1265530" imgH="915924" progId="Visio.Drawing.6">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0200" y="2209800"/>
                        <a:ext cx="1892300"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graphicFrame>
        <p:nvGraphicFramePr>
          <p:cNvPr id="742413" name="Object 13"/>
          <p:cNvGraphicFramePr>
            <a:graphicFrameLocks noGrp="1" noChangeAspect="1"/>
          </p:cNvGraphicFramePr>
          <p:nvPr>
            <p:ph sz="quarter" idx="3"/>
          </p:nvPr>
        </p:nvGraphicFramePr>
        <p:xfrm>
          <a:off x="1843088" y="4578350"/>
          <a:ext cx="1265237" cy="915988"/>
        </p:xfrm>
        <a:graphic>
          <a:graphicData uri="http://schemas.openxmlformats.org/presentationml/2006/ole">
            <mc:AlternateContent xmlns:mc="http://schemas.openxmlformats.org/markup-compatibility/2006">
              <mc:Choice xmlns:v="urn:schemas-microsoft-com:vml" Requires="v">
                <p:oleObj spid="_x0000_s742434" name="Visio" r:id="rId8" imgW="1265530" imgH="915924" progId="Visio.Drawing.6">
                  <p:embed/>
                </p:oleObj>
              </mc:Choice>
              <mc:Fallback>
                <p:oleObj name="Visio" r:id="rId8" imgW="1265530" imgH="915924" progId="Visio.Drawing.6">
                  <p:embed/>
                  <p:pic>
                    <p:nvPicPr>
                      <p:cNvPr id="0"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3088" y="4578350"/>
                        <a:ext cx="1265237"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graphicFrame>
        <p:nvGraphicFramePr>
          <p:cNvPr id="742415" name="Object 15"/>
          <p:cNvGraphicFramePr>
            <a:graphicFrameLocks noGrp="1" noChangeAspect="1"/>
          </p:cNvGraphicFramePr>
          <p:nvPr>
            <p:ph sz="quarter" idx="4"/>
          </p:nvPr>
        </p:nvGraphicFramePr>
        <p:xfrm>
          <a:off x="5410200" y="4572000"/>
          <a:ext cx="1892300" cy="1370013"/>
        </p:xfrm>
        <a:graphic>
          <a:graphicData uri="http://schemas.openxmlformats.org/presentationml/2006/ole">
            <mc:AlternateContent xmlns:mc="http://schemas.openxmlformats.org/markup-compatibility/2006">
              <mc:Choice xmlns:v="urn:schemas-microsoft-com:vml" Requires="v">
                <p:oleObj spid="_x0000_s742435" name="Visio" r:id="rId10" imgW="1265530" imgH="915924" progId="Visio.Drawing.6">
                  <p:embed/>
                </p:oleObj>
              </mc:Choice>
              <mc:Fallback>
                <p:oleObj name="Visio" r:id="rId10" imgW="1265530" imgH="915924" progId="Visio.Drawing.6">
                  <p:embed/>
                  <p:pic>
                    <p:nvPicPr>
                      <p:cNvPr id="0" name="Picture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10200" y="4572000"/>
                        <a:ext cx="1892300"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p:txBody>
          <a:bodyPr/>
          <a:lstStyle/>
          <a:p>
            <a:r>
              <a:rPr lang="en-GB" sz="3800" b="0"/>
              <a:t>Active-high inputs &amp; outputs</a:t>
            </a:r>
          </a:p>
        </p:txBody>
      </p:sp>
      <p:sp>
        <p:nvSpPr>
          <p:cNvPr id="740355" name="Rectangle 3"/>
          <p:cNvSpPr>
            <a:spLocks noChangeArrowheads="1"/>
          </p:cNvSpPr>
          <p:nvPr/>
        </p:nvSpPr>
        <p:spPr bwMode="auto">
          <a:xfrm>
            <a:off x="0" y="290988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740356" name="Object 4"/>
          <p:cNvGraphicFramePr>
            <a:graphicFrameLocks noChangeAspect="1"/>
          </p:cNvGraphicFramePr>
          <p:nvPr/>
        </p:nvGraphicFramePr>
        <p:xfrm>
          <a:off x="914400" y="1676400"/>
          <a:ext cx="7450138" cy="4462463"/>
        </p:xfrm>
        <a:graphic>
          <a:graphicData uri="http://schemas.openxmlformats.org/presentationml/2006/ole">
            <mc:AlternateContent xmlns:mc="http://schemas.openxmlformats.org/markup-compatibility/2006">
              <mc:Choice xmlns:v="urn:schemas-microsoft-com:vml" Requires="v">
                <p:oleObj spid="_x0000_s740361" name="Visio" r:id="rId4" imgW="2478329" imgH="1488948" progId="Visio.Drawing.6">
                  <p:embed/>
                </p:oleObj>
              </mc:Choice>
              <mc:Fallback>
                <p:oleObj name="Visio" r:id="rId4" imgW="2478329" imgH="1488948" progId="Visio.Drawing.6">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676400"/>
                        <a:ext cx="7450138" cy="446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3666" name="Rectangle 2"/>
          <p:cNvSpPr>
            <a:spLocks noGrp="1" noChangeArrowheads="1"/>
          </p:cNvSpPr>
          <p:nvPr>
            <p:ph type="title"/>
          </p:nvPr>
        </p:nvSpPr>
        <p:spPr/>
        <p:txBody>
          <a:bodyPr/>
          <a:lstStyle/>
          <a:p>
            <a:r>
              <a:rPr lang="en-GB" sz="3800" b="0"/>
              <a:t>Active-high inputs &amp; outputs</a:t>
            </a:r>
          </a:p>
        </p:txBody>
      </p:sp>
      <p:sp>
        <p:nvSpPr>
          <p:cNvPr id="753667" name="Rectangle 3"/>
          <p:cNvSpPr>
            <a:spLocks noChangeArrowheads="1"/>
          </p:cNvSpPr>
          <p:nvPr/>
        </p:nvSpPr>
        <p:spPr bwMode="auto">
          <a:xfrm>
            <a:off x="0" y="290988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753668" name="Object 4"/>
          <p:cNvGraphicFramePr>
            <a:graphicFrameLocks noChangeAspect="1"/>
          </p:cNvGraphicFramePr>
          <p:nvPr/>
        </p:nvGraphicFramePr>
        <p:xfrm>
          <a:off x="914400" y="1676400"/>
          <a:ext cx="7450138" cy="4462463"/>
        </p:xfrm>
        <a:graphic>
          <a:graphicData uri="http://schemas.openxmlformats.org/presentationml/2006/ole">
            <mc:AlternateContent xmlns:mc="http://schemas.openxmlformats.org/markup-compatibility/2006">
              <mc:Choice xmlns:v="urn:schemas-microsoft-com:vml" Requires="v">
                <p:oleObj spid="_x0000_s753673" name="Visio" r:id="rId4" imgW="2478329" imgH="1488948" progId="Visio.Drawing.6">
                  <p:embed/>
                </p:oleObj>
              </mc:Choice>
              <mc:Fallback>
                <p:oleObj name="Visio" r:id="rId4" imgW="2478329" imgH="1488948" progId="Visio.Drawing.6">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676400"/>
                        <a:ext cx="7450138" cy="446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9577" name="Rectangle 9"/>
          <p:cNvSpPr>
            <a:spLocks noGrp="1" noChangeArrowheads="1"/>
          </p:cNvSpPr>
          <p:nvPr>
            <p:ph type="title"/>
          </p:nvPr>
        </p:nvSpPr>
        <p:spPr>
          <a:noFill/>
          <a:ln/>
        </p:spPr>
        <p:txBody>
          <a:bodyPr/>
          <a:lstStyle/>
          <a:p>
            <a:r>
              <a:rPr lang="en-GB" sz="3800" b="0"/>
              <a:t>Operation of Circuit</a:t>
            </a:r>
          </a:p>
        </p:txBody>
      </p:sp>
      <p:graphicFrame>
        <p:nvGraphicFramePr>
          <p:cNvPr id="749579" name="Object 11"/>
          <p:cNvGraphicFramePr>
            <a:graphicFrameLocks noGrp="1" noChangeAspect="1"/>
          </p:cNvGraphicFramePr>
          <p:nvPr>
            <p:ph idx="1"/>
          </p:nvPr>
        </p:nvGraphicFramePr>
        <p:xfrm>
          <a:off x="2286000" y="1371600"/>
          <a:ext cx="4597400" cy="4981575"/>
        </p:xfrm>
        <a:graphic>
          <a:graphicData uri="http://schemas.openxmlformats.org/presentationml/2006/ole">
            <mc:AlternateContent xmlns:mc="http://schemas.openxmlformats.org/markup-compatibility/2006">
              <mc:Choice xmlns:v="urn:schemas-microsoft-com:vml" Requires="v">
                <p:oleObj spid="_x0000_s749584" name="Visio" r:id="rId4" imgW="4596994" imgH="4981651" progId="Visio.Drawing.6">
                  <p:embed/>
                </p:oleObj>
              </mc:Choice>
              <mc:Fallback>
                <p:oleObj name="Visio" r:id="rId4" imgW="4596994" imgH="4981651" progId="Visio.Drawing.6">
                  <p:embed/>
                  <p:pic>
                    <p:nvPicPr>
                      <p:cNvPr id="0" name="Picture 1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1371600"/>
                        <a:ext cx="4597400"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p:txBody>
          <a:bodyPr/>
          <a:lstStyle/>
          <a:p>
            <a:r>
              <a:rPr lang="en-GB" sz="3800" b="0"/>
              <a:t>Odd-Parity Generator Circuit</a:t>
            </a:r>
          </a:p>
        </p:txBody>
      </p:sp>
      <p:sp>
        <p:nvSpPr>
          <p:cNvPr id="706563" name="Rectangle 3"/>
          <p:cNvSpPr>
            <a:spLocks noGrp="1" noChangeArrowheads="1"/>
          </p:cNvSpPr>
          <p:nvPr>
            <p:ph idx="1"/>
          </p:nvPr>
        </p:nvSpPr>
        <p:spPr/>
        <p:txBody>
          <a:bodyPr/>
          <a:lstStyle/>
          <a:p>
            <a:r>
              <a:rPr lang="en-GB"/>
              <a:t>Circuit checks the 4-bit data </a:t>
            </a:r>
          </a:p>
          <a:p>
            <a:r>
              <a:rPr lang="en-GB"/>
              <a:t>Generates a parity bit (odd)</a:t>
            </a:r>
          </a:p>
          <a:p>
            <a:r>
              <a:rPr lang="en-GB"/>
              <a:t>Data + parity bit add up to odd number of 1s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p:txBody>
          <a:bodyPr/>
          <a:lstStyle/>
          <a:p>
            <a:r>
              <a:rPr lang="en-GB" sz="3800" b="0"/>
              <a:t>Odd-Parity Function</a:t>
            </a:r>
          </a:p>
        </p:txBody>
      </p:sp>
      <p:graphicFrame>
        <p:nvGraphicFramePr>
          <p:cNvPr id="786435" name="Group 3"/>
          <p:cNvGraphicFramePr>
            <a:graphicFrameLocks noGrp="1"/>
          </p:cNvGraphicFramePr>
          <p:nvPr>
            <p:ph type="tbl" idx="1"/>
          </p:nvPr>
        </p:nvGraphicFramePr>
        <p:xfrm>
          <a:off x="457200" y="1600200"/>
          <a:ext cx="8229600" cy="4545330"/>
        </p:xfrm>
        <a:graphic>
          <a:graphicData uri="http://schemas.openxmlformats.org/drawingml/2006/table">
            <a:tbl>
              <a:tblPr/>
              <a:tblGrid>
                <a:gridCol w="822325"/>
                <a:gridCol w="701675"/>
                <a:gridCol w="838200"/>
                <a:gridCol w="762000"/>
                <a:gridCol w="990600"/>
                <a:gridCol w="762000"/>
                <a:gridCol w="762000"/>
                <a:gridCol w="838200"/>
                <a:gridCol w="762000"/>
                <a:gridCol w="990600"/>
              </a:tblGrid>
              <a:tr h="704850">
                <a:tc gridSpan="4">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Input</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Output</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Input</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Output</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D</a:t>
                      </a:r>
                      <a:r>
                        <a:rPr kumimoji="0" lang="en-GB" sz="2200" b="0" i="0" u="none" strike="noStrike" cap="none" normalizeH="0" baseline="-30000" smtClean="0">
                          <a:ln>
                            <a:noFill/>
                          </a:ln>
                          <a:solidFill>
                            <a:schemeClr val="tx1"/>
                          </a:solidFill>
                          <a:effectLst/>
                          <a:latin typeface="Times New Roman" pitchFamily="18" charset="0"/>
                          <a:cs typeface="Times New Roman" pitchFamily="18" charset="0"/>
                        </a:rPr>
                        <a:t>3</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D</a:t>
                      </a:r>
                      <a:r>
                        <a:rPr kumimoji="0" lang="en-GB" sz="2200" b="0" i="0" u="none" strike="noStrike" cap="none" normalizeH="0" baseline="-30000" smtClean="0">
                          <a:ln>
                            <a:noFill/>
                          </a:ln>
                          <a:solidFill>
                            <a:schemeClr val="tx1"/>
                          </a:solidFill>
                          <a:effectLst/>
                          <a:latin typeface="Times New Roman" pitchFamily="18" charset="0"/>
                          <a:cs typeface="Times New Roman" pitchFamily="18" charset="0"/>
                        </a:rPr>
                        <a:t>2</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D</a:t>
                      </a:r>
                      <a:r>
                        <a:rPr kumimoji="0" lang="en-GB" sz="2200" b="0" i="0" u="none" strike="noStrike" cap="none" normalizeH="0" baseline="-3000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D</a:t>
                      </a:r>
                      <a:r>
                        <a:rPr kumimoji="0" lang="en-GB" sz="2200" b="0" i="0" u="none" strike="noStrike" cap="none" normalizeH="0" baseline="-3000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P</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D</a:t>
                      </a:r>
                      <a:r>
                        <a:rPr kumimoji="0" lang="en-GB" sz="2200" b="0" i="0" u="none" strike="noStrike" cap="none" normalizeH="0" baseline="-30000" smtClean="0">
                          <a:ln>
                            <a:noFill/>
                          </a:ln>
                          <a:solidFill>
                            <a:schemeClr val="tx1"/>
                          </a:solidFill>
                          <a:effectLst/>
                          <a:latin typeface="Times New Roman" pitchFamily="18" charset="0"/>
                          <a:cs typeface="Times New Roman" pitchFamily="18" charset="0"/>
                        </a:rPr>
                        <a:t>3</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D</a:t>
                      </a:r>
                      <a:r>
                        <a:rPr kumimoji="0" lang="en-GB" sz="2200" b="0" i="0" u="none" strike="noStrike" cap="none" normalizeH="0" baseline="-30000" smtClean="0">
                          <a:ln>
                            <a:noFill/>
                          </a:ln>
                          <a:solidFill>
                            <a:schemeClr val="tx1"/>
                          </a:solidFill>
                          <a:effectLst/>
                          <a:latin typeface="Times New Roman" pitchFamily="18" charset="0"/>
                          <a:cs typeface="Times New Roman" pitchFamily="18" charset="0"/>
                        </a:rPr>
                        <a:t>2</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D</a:t>
                      </a:r>
                      <a:r>
                        <a:rPr kumimoji="0" lang="en-GB" sz="2200" b="0" i="0" u="none" strike="noStrike" cap="none" normalizeH="0" baseline="-3000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D</a:t>
                      </a:r>
                      <a:r>
                        <a:rPr kumimoji="0" lang="en-GB" sz="2200" b="0" i="0" u="none" strike="noStrike" cap="none" normalizeH="0" baseline="-3000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P</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386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386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p:txBody>
          <a:bodyPr/>
          <a:lstStyle/>
          <a:p>
            <a:r>
              <a:rPr lang="en-GB" sz="3800" b="0"/>
              <a:t>SOP Expression SImplification</a:t>
            </a:r>
          </a:p>
        </p:txBody>
      </p:sp>
      <p:sp>
        <p:nvSpPr>
          <p:cNvPr id="790531" name="Rectangle 3"/>
          <p:cNvSpPr>
            <a:spLocks noChangeArrowheads="1"/>
          </p:cNvSpPr>
          <p:nvPr/>
        </p:nvSpPr>
        <p:spPr bwMode="auto">
          <a:xfrm>
            <a:off x="3560763" y="2701925"/>
            <a:ext cx="384175" cy="0"/>
          </a:xfrm>
          <a:prstGeom prst="rect">
            <a:avLst/>
          </a:prstGeom>
          <a:noFill/>
          <a:ln w="0" algn="ctr">
            <a:noFill/>
            <a:miter lim="800000"/>
            <a:headEnd/>
            <a:tailEnd/>
          </a:ln>
          <a:effectLst/>
        </p:spPr>
        <p:txBody>
          <a:bodyPr wrap="none" anchor="ctr">
            <a:spAutoFit/>
          </a:bodyPr>
          <a:lstStyle/>
          <a:p>
            <a:endParaRPr lang="en-US"/>
          </a:p>
        </p:txBody>
      </p:sp>
      <p:sp>
        <p:nvSpPr>
          <p:cNvPr id="790532" name="Rectangle 4"/>
          <p:cNvSpPr>
            <a:spLocks noChangeArrowheads="1"/>
          </p:cNvSpPr>
          <p:nvPr/>
        </p:nvSpPr>
        <p:spPr bwMode="auto">
          <a:xfrm>
            <a:off x="3560763" y="2701925"/>
            <a:ext cx="384175" cy="0"/>
          </a:xfrm>
          <a:prstGeom prst="rect">
            <a:avLst/>
          </a:prstGeom>
          <a:noFill/>
          <a:ln w="0" algn="ctr">
            <a:noFill/>
            <a:miter lim="800000"/>
            <a:headEnd/>
            <a:tailEnd/>
          </a:ln>
          <a:effectLst/>
        </p:spPr>
        <p:txBody>
          <a:bodyPr wrap="none" anchor="ctr">
            <a:spAutoFit/>
          </a:bodyPr>
          <a:lstStyle/>
          <a:p>
            <a:endParaRPr lang="en-US"/>
          </a:p>
        </p:txBody>
      </p:sp>
      <p:sp>
        <p:nvSpPr>
          <p:cNvPr id="790533" name="Rectangle 5"/>
          <p:cNvSpPr>
            <a:spLocks noChangeArrowheads="1"/>
          </p:cNvSpPr>
          <p:nvPr/>
        </p:nvSpPr>
        <p:spPr bwMode="auto">
          <a:xfrm>
            <a:off x="3560763" y="2701925"/>
            <a:ext cx="384175" cy="0"/>
          </a:xfrm>
          <a:prstGeom prst="rect">
            <a:avLst/>
          </a:prstGeom>
          <a:noFill/>
          <a:ln w="0" algn="ctr">
            <a:noFill/>
            <a:miter lim="800000"/>
            <a:headEnd/>
            <a:tailEnd/>
          </a:ln>
          <a:effectLst/>
        </p:spPr>
        <p:txBody>
          <a:bodyPr wrap="none" anchor="ctr">
            <a:spAutoFit/>
          </a:bodyPr>
          <a:lstStyle/>
          <a:p>
            <a:endParaRPr lang="en-US"/>
          </a:p>
        </p:txBody>
      </p:sp>
      <p:sp>
        <p:nvSpPr>
          <p:cNvPr id="790534" name="Rectangle 6"/>
          <p:cNvSpPr>
            <a:spLocks noChangeArrowheads="1"/>
          </p:cNvSpPr>
          <p:nvPr/>
        </p:nvSpPr>
        <p:spPr bwMode="auto">
          <a:xfrm>
            <a:off x="3560763" y="2701925"/>
            <a:ext cx="384175" cy="0"/>
          </a:xfrm>
          <a:prstGeom prst="rect">
            <a:avLst/>
          </a:prstGeom>
          <a:noFill/>
          <a:ln w="0" algn="ctr">
            <a:noFill/>
            <a:miter lim="800000"/>
            <a:headEnd/>
            <a:tailEnd/>
          </a:ln>
          <a:effectLst/>
        </p:spPr>
        <p:txBody>
          <a:bodyPr wrap="none" anchor="ctr">
            <a:spAutoFit/>
          </a:bodyPr>
          <a:lstStyle/>
          <a:p>
            <a:endParaRPr lang="en-US"/>
          </a:p>
        </p:txBody>
      </p:sp>
      <p:sp>
        <p:nvSpPr>
          <p:cNvPr id="790535" name="Rectangle 7"/>
          <p:cNvSpPr>
            <a:spLocks noChangeArrowheads="1"/>
          </p:cNvSpPr>
          <p:nvPr/>
        </p:nvSpPr>
        <p:spPr bwMode="auto">
          <a:xfrm>
            <a:off x="3560763" y="2701925"/>
            <a:ext cx="384175" cy="0"/>
          </a:xfrm>
          <a:prstGeom prst="rect">
            <a:avLst/>
          </a:prstGeom>
          <a:noFill/>
          <a:ln w="0" algn="ctr">
            <a:noFill/>
            <a:miter lim="800000"/>
            <a:headEnd/>
            <a:tailEnd/>
          </a:ln>
          <a:effectLst/>
        </p:spPr>
        <p:txBody>
          <a:bodyPr wrap="none" anchor="ctr">
            <a:spAutoFit/>
          </a:bodyPr>
          <a:lstStyle/>
          <a:p>
            <a:endParaRPr lang="en-US"/>
          </a:p>
        </p:txBody>
      </p:sp>
      <p:sp>
        <p:nvSpPr>
          <p:cNvPr id="790536" name="Rectangle 8"/>
          <p:cNvSpPr>
            <a:spLocks noChangeArrowheads="1"/>
          </p:cNvSpPr>
          <p:nvPr/>
        </p:nvSpPr>
        <p:spPr bwMode="auto">
          <a:xfrm>
            <a:off x="3560763" y="2701925"/>
            <a:ext cx="384175" cy="0"/>
          </a:xfrm>
          <a:prstGeom prst="rect">
            <a:avLst/>
          </a:prstGeom>
          <a:noFill/>
          <a:ln w="0" algn="ctr">
            <a:noFill/>
            <a:miter lim="800000"/>
            <a:headEnd/>
            <a:tailEnd/>
          </a:ln>
          <a:effectLst/>
        </p:spPr>
        <p:txBody>
          <a:bodyPr wrap="none" anchor="ctr">
            <a:spAutoFit/>
          </a:bodyPr>
          <a:lstStyle/>
          <a:p>
            <a:endParaRPr lang="en-US"/>
          </a:p>
        </p:txBody>
      </p:sp>
      <p:sp>
        <p:nvSpPr>
          <p:cNvPr id="790537" name="Rectangle 9"/>
          <p:cNvSpPr>
            <a:spLocks noChangeArrowheads="1"/>
          </p:cNvSpPr>
          <p:nvPr/>
        </p:nvSpPr>
        <p:spPr bwMode="auto">
          <a:xfrm>
            <a:off x="3560763" y="2701925"/>
            <a:ext cx="384175" cy="0"/>
          </a:xfrm>
          <a:prstGeom prst="rect">
            <a:avLst/>
          </a:prstGeom>
          <a:noFill/>
          <a:ln w="0" algn="ctr">
            <a:noFill/>
            <a:miter lim="800000"/>
            <a:headEnd/>
            <a:tailEnd/>
          </a:ln>
          <a:effectLst/>
        </p:spPr>
        <p:txBody>
          <a:bodyPr wrap="none" anchor="ctr">
            <a:spAutoFit/>
          </a:bodyPr>
          <a:lstStyle/>
          <a:p>
            <a:endParaRPr lang="en-US"/>
          </a:p>
        </p:txBody>
      </p:sp>
      <p:sp>
        <p:nvSpPr>
          <p:cNvPr id="790538" name="Rectangle 10"/>
          <p:cNvSpPr>
            <a:spLocks noChangeArrowheads="1"/>
          </p:cNvSpPr>
          <p:nvPr/>
        </p:nvSpPr>
        <p:spPr bwMode="auto">
          <a:xfrm>
            <a:off x="3560763" y="2701925"/>
            <a:ext cx="384175" cy="0"/>
          </a:xfrm>
          <a:prstGeom prst="rect">
            <a:avLst/>
          </a:prstGeom>
          <a:noFill/>
          <a:ln w="0" algn="ctr">
            <a:noFill/>
            <a:miter lim="800000"/>
            <a:headEnd/>
            <a:tailEnd/>
          </a:ln>
          <a:effectLst/>
        </p:spPr>
        <p:txBody>
          <a:bodyPr wrap="none" anchor="ctr">
            <a:spAutoFit/>
          </a:bodyPr>
          <a:lstStyle/>
          <a:p>
            <a:endParaRPr lang="en-US"/>
          </a:p>
        </p:txBody>
      </p:sp>
      <p:graphicFrame>
        <p:nvGraphicFramePr>
          <p:cNvPr id="790539" name="Group 11"/>
          <p:cNvGraphicFramePr>
            <a:graphicFrameLocks noGrp="1"/>
          </p:cNvGraphicFramePr>
          <p:nvPr/>
        </p:nvGraphicFramePr>
        <p:xfrm>
          <a:off x="2286000" y="2133600"/>
          <a:ext cx="4365625" cy="3433763"/>
        </p:xfrm>
        <a:graphic>
          <a:graphicData uri="http://schemas.openxmlformats.org/drawingml/2006/table">
            <a:tbl>
              <a:tblPr/>
              <a:tblGrid>
                <a:gridCol w="1052513"/>
                <a:gridCol w="825500"/>
                <a:gridCol w="830262"/>
                <a:gridCol w="827088"/>
                <a:gridCol w="830262"/>
              </a:tblGrid>
              <a:tr h="823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999999"/>
                          </a:solidFill>
                          <a:effectLst/>
                          <a:latin typeface="Times New Roman" pitchFamily="18" charset="0"/>
                          <a:cs typeface="Times New Roman" pitchFamily="18" charset="0"/>
                        </a:rPr>
                        <a:t>D</a:t>
                      </a:r>
                      <a:r>
                        <a:rPr kumimoji="0" lang="en-GB" sz="2200" b="0" i="0" u="none" strike="noStrike" cap="none" normalizeH="0" baseline="-25000" smtClean="0">
                          <a:ln>
                            <a:noFill/>
                          </a:ln>
                          <a:solidFill>
                            <a:srgbClr val="999999"/>
                          </a:solidFill>
                          <a:effectLst/>
                          <a:latin typeface="Times New Roman" pitchFamily="18" charset="0"/>
                          <a:cs typeface="Times New Roman" pitchFamily="18" charset="0"/>
                        </a:rPr>
                        <a:t>3</a:t>
                      </a:r>
                      <a:r>
                        <a:rPr kumimoji="0" lang="en-GB" sz="2200" b="0" i="0" u="none" strike="noStrike" cap="none" normalizeH="0" baseline="0" smtClean="0">
                          <a:ln>
                            <a:noFill/>
                          </a:ln>
                          <a:solidFill>
                            <a:srgbClr val="999999"/>
                          </a:solidFill>
                          <a:effectLst/>
                          <a:latin typeface="Times New Roman" pitchFamily="18" charset="0"/>
                          <a:cs typeface="Times New Roman" pitchFamily="18" charset="0"/>
                        </a:rPr>
                        <a:t>D</a:t>
                      </a:r>
                      <a:r>
                        <a:rPr kumimoji="0" lang="en-GB" sz="2200" b="0" i="0" u="none" strike="noStrike" cap="none" normalizeH="0" baseline="-25000" smtClean="0">
                          <a:ln>
                            <a:noFill/>
                          </a:ln>
                          <a:solidFill>
                            <a:srgbClr val="999999"/>
                          </a:solidFill>
                          <a:effectLst/>
                          <a:latin typeface="Times New Roman" pitchFamily="18" charset="0"/>
                          <a:cs typeface="Times New Roman" pitchFamily="18" charset="0"/>
                        </a:rPr>
                        <a:t>2</a:t>
                      </a:r>
                      <a:r>
                        <a:rPr kumimoji="0" lang="en-GB" sz="2200" b="0" i="0" u="none" strike="noStrike" cap="none" normalizeH="0" baseline="0" smtClean="0">
                          <a:ln>
                            <a:noFill/>
                          </a:ln>
                          <a:solidFill>
                            <a:srgbClr val="999999"/>
                          </a:solidFill>
                          <a:effectLst/>
                          <a:latin typeface="Times New Roman" pitchFamily="18" charset="0"/>
                          <a:cs typeface="Times New Roman" pitchFamily="18" charset="0"/>
                        </a:rPr>
                        <a:t>\D</a:t>
                      </a:r>
                      <a:r>
                        <a:rPr kumimoji="0" lang="en-GB" sz="2200" b="0" i="0" u="none" strike="noStrike" cap="none" normalizeH="0" baseline="-25000" smtClean="0">
                          <a:ln>
                            <a:noFill/>
                          </a:ln>
                          <a:solidFill>
                            <a:srgbClr val="999999"/>
                          </a:solidFill>
                          <a:effectLst/>
                          <a:latin typeface="Times New Roman" pitchFamily="18" charset="0"/>
                          <a:cs typeface="Times New Roman" pitchFamily="18" charset="0"/>
                        </a:rPr>
                        <a:t>1</a:t>
                      </a:r>
                      <a:r>
                        <a:rPr kumimoji="0" lang="en-GB" sz="2200" b="0" i="0" u="none" strike="noStrike" cap="none" normalizeH="0" baseline="0" smtClean="0">
                          <a:ln>
                            <a:noFill/>
                          </a:ln>
                          <a:solidFill>
                            <a:srgbClr val="999999"/>
                          </a:solidFill>
                          <a:effectLst/>
                          <a:latin typeface="Times New Roman" pitchFamily="18" charset="0"/>
                          <a:cs typeface="Times New Roman" pitchFamily="18" charset="0"/>
                        </a:rPr>
                        <a:t>D</a:t>
                      </a:r>
                      <a:r>
                        <a:rPr kumimoji="0" lang="en-GB" sz="2200" b="0" i="0" u="none" strike="noStrike" cap="none" normalizeH="0" baseline="-25000" smtClean="0">
                          <a:ln>
                            <a:noFill/>
                          </a:ln>
                          <a:solidFill>
                            <a:srgbClr val="999999"/>
                          </a:solidFill>
                          <a:effectLst/>
                          <a:latin typeface="Times New Roman" pitchFamily="18" charset="0"/>
                          <a:cs typeface="Times New Roman" pitchFamily="18" charset="0"/>
                        </a:rPr>
                        <a:t>0</a:t>
                      </a:r>
                      <a:endParaRPr kumimoji="0" lang="en-GB" sz="2200" b="0" i="0" u="none" strike="noStrike" cap="none" normalizeH="0" baseline="-25000" smtClean="0">
                        <a:ln>
                          <a:noFill/>
                        </a:ln>
                        <a:solidFill>
                          <a:srgbClr val="999999"/>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999999"/>
                          </a:solidFill>
                          <a:effectLst/>
                          <a:latin typeface="Times New Roman" pitchFamily="18" charset="0"/>
                          <a:cs typeface="Times New Roman" pitchFamily="18" charset="0"/>
                        </a:rPr>
                        <a:t>00</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999999"/>
                          </a:solidFill>
                          <a:effectLst/>
                          <a:latin typeface="Times New Roman" pitchFamily="18" charset="0"/>
                          <a:cs typeface="Times New Roman" pitchFamily="18" charset="0"/>
                        </a:rPr>
                        <a:t>01</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999999"/>
                          </a:solidFill>
                          <a:effectLst/>
                          <a:latin typeface="Times New Roman" pitchFamily="18" charset="0"/>
                          <a:cs typeface="Times New Roman" pitchFamily="18" charset="0"/>
                        </a:rPr>
                        <a:t>11</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999999"/>
                          </a:solidFill>
                          <a:effectLst/>
                          <a:latin typeface="Times New Roman" pitchFamily="18" charset="0"/>
                          <a:cs typeface="Times New Roman" pitchFamily="18" charset="0"/>
                        </a:rPr>
                        <a:t>10</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650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999999"/>
                          </a:solidFill>
                          <a:effectLst/>
                          <a:latin typeface="Times New Roman" pitchFamily="18" charset="0"/>
                          <a:cs typeface="Times New Roman" pitchFamily="18" charset="0"/>
                        </a:rPr>
                        <a:t>00</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40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999999"/>
                          </a:solidFill>
                          <a:effectLst/>
                          <a:latin typeface="Times New Roman" pitchFamily="18" charset="0"/>
                          <a:cs typeface="Times New Roman" pitchFamily="18" charset="0"/>
                        </a:rPr>
                        <a:t>01</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0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999999"/>
                          </a:solidFill>
                          <a:effectLst/>
                          <a:latin typeface="Times New Roman" pitchFamily="18" charset="0"/>
                          <a:cs typeface="Times New Roman" pitchFamily="18" charset="0"/>
                        </a:rPr>
                        <a:t>11</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40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999999"/>
                          </a:solidFill>
                          <a:effectLst/>
                          <a:latin typeface="Times New Roman" pitchFamily="18" charset="0"/>
                          <a:cs typeface="Times New Roman" pitchFamily="18" charset="0"/>
                        </a:rPr>
                        <a:t>10</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90577" name="Oval 49"/>
          <p:cNvSpPr>
            <a:spLocks noChangeArrowheads="1"/>
          </p:cNvSpPr>
          <p:nvPr/>
        </p:nvSpPr>
        <p:spPr bwMode="auto">
          <a:xfrm>
            <a:off x="3505200" y="3048000"/>
            <a:ext cx="533400" cy="533400"/>
          </a:xfrm>
          <a:prstGeom prst="ellipse">
            <a:avLst/>
          </a:prstGeom>
          <a:solidFill>
            <a:srgbClr val="FFFFFF">
              <a:alpha val="0"/>
            </a:srgbClr>
          </a:solidFill>
          <a:ln w="9525">
            <a:solidFill>
              <a:srgbClr val="000000"/>
            </a:solidFill>
            <a:round/>
            <a:headEnd/>
            <a:tailEnd/>
          </a:ln>
        </p:spPr>
        <p:txBody>
          <a:bodyPr/>
          <a:lstStyle/>
          <a:p>
            <a:endParaRPr lang="en-US"/>
          </a:p>
        </p:txBody>
      </p:sp>
      <p:sp>
        <p:nvSpPr>
          <p:cNvPr id="790578" name="Oval 50"/>
          <p:cNvSpPr>
            <a:spLocks noChangeArrowheads="1"/>
          </p:cNvSpPr>
          <p:nvPr/>
        </p:nvSpPr>
        <p:spPr bwMode="auto">
          <a:xfrm>
            <a:off x="4267200" y="3657600"/>
            <a:ext cx="533400" cy="533400"/>
          </a:xfrm>
          <a:prstGeom prst="ellipse">
            <a:avLst/>
          </a:prstGeom>
          <a:solidFill>
            <a:srgbClr val="FFFFFF">
              <a:alpha val="0"/>
            </a:srgbClr>
          </a:solidFill>
          <a:ln w="9525">
            <a:solidFill>
              <a:srgbClr val="000000"/>
            </a:solidFill>
            <a:round/>
            <a:headEnd/>
            <a:tailEnd/>
          </a:ln>
        </p:spPr>
        <p:txBody>
          <a:bodyPr/>
          <a:lstStyle/>
          <a:p>
            <a:endParaRPr lang="en-US"/>
          </a:p>
        </p:txBody>
      </p:sp>
      <p:sp>
        <p:nvSpPr>
          <p:cNvPr id="790579" name="Oval 51"/>
          <p:cNvSpPr>
            <a:spLocks noChangeArrowheads="1"/>
          </p:cNvSpPr>
          <p:nvPr/>
        </p:nvSpPr>
        <p:spPr bwMode="auto">
          <a:xfrm>
            <a:off x="5105400" y="3048000"/>
            <a:ext cx="533400" cy="533400"/>
          </a:xfrm>
          <a:prstGeom prst="ellipse">
            <a:avLst/>
          </a:prstGeom>
          <a:solidFill>
            <a:srgbClr val="FFFFFF">
              <a:alpha val="0"/>
            </a:srgbClr>
          </a:solidFill>
          <a:ln w="9525">
            <a:solidFill>
              <a:srgbClr val="000000"/>
            </a:solidFill>
            <a:round/>
            <a:headEnd/>
            <a:tailEnd/>
          </a:ln>
        </p:spPr>
        <p:txBody>
          <a:bodyPr/>
          <a:lstStyle/>
          <a:p>
            <a:endParaRPr lang="en-US"/>
          </a:p>
        </p:txBody>
      </p:sp>
      <p:sp>
        <p:nvSpPr>
          <p:cNvPr id="790580" name="Oval 52"/>
          <p:cNvSpPr>
            <a:spLocks noChangeArrowheads="1"/>
          </p:cNvSpPr>
          <p:nvPr/>
        </p:nvSpPr>
        <p:spPr bwMode="auto">
          <a:xfrm>
            <a:off x="5943600" y="3657600"/>
            <a:ext cx="533400" cy="533400"/>
          </a:xfrm>
          <a:prstGeom prst="ellipse">
            <a:avLst/>
          </a:prstGeom>
          <a:solidFill>
            <a:srgbClr val="FFFFFF">
              <a:alpha val="0"/>
            </a:srgbClr>
          </a:solidFill>
          <a:ln w="9525">
            <a:solidFill>
              <a:srgbClr val="000000"/>
            </a:solidFill>
            <a:round/>
            <a:headEnd/>
            <a:tailEnd/>
          </a:ln>
        </p:spPr>
        <p:txBody>
          <a:bodyPr/>
          <a:lstStyle/>
          <a:p>
            <a:endParaRPr lang="en-US"/>
          </a:p>
        </p:txBody>
      </p:sp>
      <p:sp>
        <p:nvSpPr>
          <p:cNvPr id="790581" name="Oval 53"/>
          <p:cNvSpPr>
            <a:spLocks noChangeArrowheads="1"/>
          </p:cNvSpPr>
          <p:nvPr/>
        </p:nvSpPr>
        <p:spPr bwMode="auto">
          <a:xfrm>
            <a:off x="5105400" y="4267200"/>
            <a:ext cx="533400" cy="533400"/>
          </a:xfrm>
          <a:prstGeom prst="ellipse">
            <a:avLst/>
          </a:prstGeom>
          <a:solidFill>
            <a:srgbClr val="FFFFFF">
              <a:alpha val="0"/>
            </a:srgbClr>
          </a:solidFill>
          <a:ln w="9525">
            <a:solidFill>
              <a:srgbClr val="000000"/>
            </a:solidFill>
            <a:round/>
            <a:headEnd/>
            <a:tailEnd/>
          </a:ln>
        </p:spPr>
        <p:txBody>
          <a:bodyPr/>
          <a:lstStyle/>
          <a:p>
            <a:endParaRPr lang="en-US"/>
          </a:p>
        </p:txBody>
      </p:sp>
      <p:sp>
        <p:nvSpPr>
          <p:cNvPr id="790582" name="Oval 54"/>
          <p:cNvSpPr>
            <a:spLocks noChangeArrowheads="1"/>
          </p:cNvSpPr>
          <p:nvPr/>
        </p:nvSpPr>
        <p:spPr bwMode="auto">
          <a:xfrm>
            <a:off x="3429000" y="4343400"/>
            <a:ext cx="533400" cy="533400"/>
          </a:xfrm>
          <a:prstGeom prst="ellipse">
            <a:avLst/>
          </a:prstGeom>
          <a:solidFill>
            <a:srgbClr val="FFFFFF">
              <a:alpha val="0"/>
            </a:srgbClr>
          </a:solidFill>
          <a:ln w="9525">
            <a:solidFill>
              <a:srgbClr val="000000"/>
            </a:solidFill>
            <a:round/>
            <a:headEnd/>
            <a:tailEnd/>
          </a:ln>
        </p:spPr>
        <p:txBody>
          <a:bodyPr/>
          <a:lstStyle/>
          <a:p>
            <a:endParaRPr lang="en-US"/>
          </a:p>
        </p:txBody>
      </p:sp>
      <p:sp>
        <p:nvSpPr>
          <p:cNvPr id="790583" name="Oval 55"/>
          <p:cNvSpPr>
            <a:spLocks noChangeArrowheads="1"/>
          </p:cNvSpPr>
          <p:nvPr/>
        </p:nvSpPr>
        <p:spPr bwMode="auto">
          <a:xfrm>
            <a:off x="5943600" y="4953000"/>
            <a:ext cx="533400" cy="533400"/>
          </a:xfrm>
          <a:prstGeom prst="ellipse">
            <a:avLst/>
          </a:prstGeom>
          <a:solidFill>
            <a:srgbClr val="FFFFFF">
              <a:alpha val="0"/>
            </a:srgbClr>
          </a:solidFill>
          <a:ln w="9525">
            <a:solidFill>
              <a:srgbClr val="000000"/>
            </a:solidFill>
            <a:round/>
            <a:headEnd/>
            <a:tailEnd/>
          </a:ln>
        </p:spPr>
        <p:txBody>
          <a:bodyPr/>
          <a:lstStyle/>
          <a:p>
            <a:endParaRPr lang="en-US"/>
          </a:p>
        </p:txBody>
      </p:sp>
      <p:sp>
        <p:nvSpPr>
          <p:cNvPr id="790584" name="Oval 56"/>
          <p:cNvSpPr>
            <a:spLocks noChangeArrowheads="1"/>
          </p:cNvSpPr>
          <p:nvPr/>
        </p:nvSpPr>
        <p:spPr bwMode="auto">
          <a:xfrm>
            <a:off x="4267200" y="4953000"/>
            <a:ext cx="533400" cy="533400"/>
          </a:xfrm>
          <a:prstGeom prst="ellipse">
            <a:avLst/>
          </a:prstGeom>
          <a:solidFill>
            <a:srgbClr val="FFFFFF">
              <a:alpha val="0"/>
            </a:srgbClr>
          </a:solidFill>
          <a:ln w="9525">
            <a:solidFill>
              <a:srgbClr val="000000"/>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2578" name="Rectangle 2"/>
          <p:cNvSpPr>
            <a:spLocks noGrp="1" noChangeArrowheads="1"/>
          </p:cNvSpPr>
          <p:nvPr>
            <p:ph type="title"/>
          </p:nvPr>
        </p:nvSpPr>
        <p:spPr/>
        <p:txBody>
          <a:bodyPr/>
          <a:lstStyle/>
          <a:p>
            <a:r>
              <a:rPr lang="en-GB" sz="3800" b="0"/>
              <a:t>Simplifying Expression</a:t>
            </a:r>
          </a:p>
        </p:txBody>
      </p:sp>
      <p:sp>
        <p:nvSpPr>
          <p:cNvPr id="792579" name="Rectangle 3"/>
          <p:cNvSpPr>
            <a:spLocks noChangeArrowheads="1"/>
          </p:cNvSpPr>
          <p:nvPr/>
        </p:nvSpPr>
        <p:spPr bwMode="auto">
          <a:xfrm>
            <a:off x="0" y="33194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792580" name="Object 4"/>
          <p:cNvGraphicFramePr>
            <a:graphicFrameLocks noChangeAspect="1"/>
          </p:cNvGraphicFramePr>
          <p:nvPr/>
        </p:nvGraphicFramePr>
        <p:xfrm>
          <a:off x="381000" y="1676400"/>
          <a:ext cx="8520113" cy="430213"/>
        </p:xfrm>
        <a:graphic>
          <a:graphicData uri="http://schemas.openxmlformats.org/presentationml/2006/ole">
            <mc:AlternateContent xmlns:mc="http://schemas.openxmlformats.org/markup-compatibility/2006">
              <mc:Choice xmlns:v="urn:schemas-microsoft-com:vml" Requires="v">
                <p:oleObj spid="_x0000_s811045" name="Equation" r:id="rId4" imgW="4343400" imgH="215900" progId="Equation.3">
                  <p:embed/>
                </p:oleObj>
              </mc:Choice>
              <mc:Fallback>
                <p:oleObj name="Equation" r:id="rId4" imgW="4343400" imgH="2159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676400"/>
                        <a:ext cx="8520113"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2581" name="Rectangle 5"/>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792582" name="Object 6"/>
          <p:cNvGraphicFramePr>
            <a:graphicFrameLocks noChangeAspect="1"/>
          </p:cNvGraphicFramePr>
          <p:nvPr/>
        </p:nvGraphicFramePr>
        <p:xfrm>
          <a:off x="457200" y="2286000"/>
          <a:ext cx="8291513" cy="484188"/>
        </p:xfrm>
        <a:graphic>
          <a:graphicData uri="http://schemas.openxmlformats.org/presentationml/2006/ole">
            <mc:AlternateContent xmlns:mc="http://schemas.openxmlformats.org/markup-compatibility/2006">
              <mc:Choice xmlns:v="urn:schemas-microsoft-com:vml" Requires="v">
                <p:oleObj spid="_x0000_s811046" name="Equation" r:id="rId6" imgW="4076700" imgH="241300" progId="Equation.3">
                  <p:embed/>
                </p:oleObj>
              </mc:Choice>
              <mc:Fallback>
                <p:oleObj name="Equation" r:id="rId6" imgW="4076700" imgH="2413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2286000"/>
                        <a:ext cx="8291513"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2583" name="Rectangle 7"/>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792584" name="Object 8"/>
          <p:cNvGraphicFramePr>
            <a:graphicFrameLocks noChangeAspect="1"/>
          </p:cNvGraphicFramePr>
          <p:nvPr/>
        </p:nvGraphicFramePr>
        <p:xfrm>
          <a:off x="457200" y="2895600"/>
          <a:ext cx="8291513" cy="484188"/>
        </p:xfrm>
        <a:graphic>
          <a:graphicData uri="http://schemas.openxmlformats.org/presentationml/2006/ole">
            <mc:AlternateContent xmlns:mc="http://schemas.openxmlformats.org/markup-compatibility/2006">
              <mc:Choice xmlns:v="urn:schemas-microsoft-com:vml" Requires="v">
                <p:oleObj spid="_x0000_s811047" name="Equation" r:id="rId8" imgW="4076700" imgH="241300" progId="Equation.3">
                  <p:embed/>
                </p:oleObj>
              </mc:Choice>
              <mc:Fallback>
                <p:oleObj name="Equation" r:id="rId8" imgW="4076700" imgH="2413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2895600"/>
                        <a:ext cx="8291513"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2585" name="Rectangle 9"/>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792586" name="Object 10"/>
          <p:cNvGraphicFramePr>
            <a:graphicFrameLocks noChangeAspect="1"/>
          </p:cNvGraphicFramePr>
          <p:nvPr/>
        </p:nvGraphicFramePr>
        <p:xfrm>
          <a:off x="457200" y="3429000"/>
          <a:ext cx="6024563" cy="484188"/>
        </p:xfrm>
        <a:graphic>
          <a:graphicData uri="http://schemas.openxmlformats.org/presentationml/2006/ole">
            <mc:AlternateContent xmlns:mc="http://schemas.openxmlformats.org/markup-compatibility/2006">
              <mc:Choice xmlns:v="urn:schemas-microsoft-com:vml" Requires="v">
                <p:oleObj spid="_x0000_s811048" name="Equation" r:id="rId10" imgW="2959100" imgH="241300" progId="Equation.3">
                  <p:embed/>
                </p:oleObj>
              </mc:Choice>
              <mc:Fallback>
                <p:oleObj name="Equation" r:id="rId10" imgW="2959100" imgH="24130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 y="3429000"/>
                        <a:ext cx="6024563"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2587" name="Rectangle 11"/>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792588" name="Object 12"/>
          <p:cNvGraphicFramePr>
            <a:graphicFrameLocks noChangeAspect="1"/>
          </p:cNvGraphicFramePr>
          <p:nvPr/>
        </p:nvGraphicFramePr>
        <p:xfrm>
          <a:off x="457200" y="4038600"/>
          <a:ext cx="4570413" cy="484188"/>
        </p:xfrm>
        <a:graphic>
          <a:graphicData uri="http://schemas.openxmlformats.org/presentationml/2006/ole">
            <mc:AlternateContent xmlns:mc="http://schemas.openxmlformats.org/markup-compatibility/2006">
              <mc:Choice xmlns:v="urn:schemas-microsoft-com:vml" Requires="v">
                <p:oleObj spid="_x0000_s811049" name="Equation" r:id="rId12" imgW="2247900" imgH="241300" progId="Equation.3">
                  <p:embed/>
                </p:oleObj>
              </mc:Choice>
              <mc:Fallback>
                <p:oleObj name="Equation" r:id="rId12" imgW="2247900" imgH="241300" progId="Equation.3">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7200" y="4038600"/>
                        <a:ext cx="4570413"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2589" name="Rectangle 13"/>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792590" name="Object 14"/>
          <p:cNvGraphicFramePr>
            <a:graphicFrameLocks noChangeAspect="1"/>
          </p:cNvGraphicFramePr>
          <p:nvPr/>
        </p:nvGraphicFramePr>
        <p:xfrm>
          <a:off x="5257800" y="4038600"/>
          <a:ext cx="2841625" cy="484188"/>
        </p:xfrm>
        <a:graphic>
          <a:graphicData uri="http://schemas.openxmlformats.org/presentationml/2006/ole">
            <mc:AlternateContent xmlns:mc="http://schemas.openxmlformats.org/markup-compatibility/2006">
              <mc:Choice xmlns:v="urn:schemas-microsoft-com:vml" Requires="v">
                <p:oleObj spid="_x0000_s811050" name="Equation" r:id="rId14" imgW="1396800" imgH="241200" progId="Equation.3">
                  <p:embed/>
                </p:oleObj>
              </mc:Choice>
              <mc:Fallback>
                <p:oleObj name="Equation" r:id="rId14" imgW="1396800" imgH="241200" progId="Equation.3">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57800" y="4038600"/>
                        <a:ext cx="2841625"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2591" name="Rectangle 15"/>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sp>
        <p:nvSpPr>
          <p:cNvPr id="792592" name="Rectangle 16"/>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792593" name="Object 17"/>
          <p:cNvGraphicFramePr>
            <a:graphicFrameLocks noChangeAspect="1"/>
          </p:cNvGraphicFramePr>
          <p:nvPr/>
        </p:nvGraphicFramePr>
        <p:xfrm>
          <a:off x="457200" y="4572000"/>
          <a:ext cx="2651125" cy="484188"/>
        </p:xfrm>
        <a:graphic>
          <a:graphicData uri="http://schemas.openxmlformats.org/presentationml/2006/ole">
            <mc:AlternateContent xmlns:mc="http://schemas.openxmlformats.org/markup-compatibility/2006">
              <mc:Choice xmlns:v="urn:schemas-microsoft-com:vml" Requires="v">
                <p:oleObj spid="_x0000_s811051" name="Equation" r:id="rId16" imgW="1308100" imgH="241300" progId="Equation.3">
                  <p:embed/>
                </p:oleObj>
              </mc:Choice>
              <mc:Fallback>
                <p:oleObj name="Equation" r:id="rId16" imgW="1308100" imgH="241300" progId="Equation.3">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7200" y="4572000"/>
                        <a:ext cx="2651125"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p:txBody>
          <a:bodyPr/>
          <a:lstStyle/>
          <a:p>
            <a:r>
              <a:rPr lang="en-GB" sz="3800" b="0"/>
              <a:t>Odd-Parity Generator Circuit</a:t>
            </a:r>
          </a:p>
        </p:txBody>
      </p:sp>
      <p:sp>
        <p:nvSpPr>
          <p:cNvPr id="794627" name="Rectangle 3"/>
          <p:cNvSpPr>
            <a:spLocks noChangeArrowheads="1"/>
          </p:cNvSpPr>
          <p:nvPr/>
        </p:nvSpPr>
        <p:spPr bwMode="auto">
          <a:xfrm>
            <a:off x="0" y="3095625"/>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794628" name="Object 4"/>
          <p:cNvGraphicFramePr>
            <a:graphicFrameLocks noChangeAspect="1"/>
          </p:cNvGraphicFramePr>
          <p:nvPr/>
        </p:nvGraphicFramePr>
        <p:xfrm>
          <a:off x="865188" y="2573338"/>
          <a:ext cx="7308850" cy="2857500"/>
        </p:xfrm>
        <a:graphic>
          <a:graphicData uri="http://schemas.openxmlformats.org/presentationml/2006/ole">
            <mc:AlternateContent xmlns:mc="http://schemas.openxmlformats.org/markup-compatibility/2006">
              <mc:Choice xmlns:v="urn:schemas-microsoft-com:vml" Requires="v">
                <p:oleObj spid="_x0000_s812039" name="Visio" r:id="rId4" imgW="2323490" imgH="947014" progId="Visio.Drawing.6">
                  <p:embed/>
                </p:oleObj>
              </mc:Choice>
              <mc:Fallback>
                <p:oleObj name="Visio" r:id="rId4" imgW="2323490" imgH="947014" progId="Visio.Drawing.6">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5188" y="2573338"/>
                        <a:ext cx="7308850" cy="285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2226" name="Rectangle 2"/>
          <p:cNvSpPr>
            <a:spLocks noGrp="1" noChangeArrowheads="1"/>
          </p:cNvSpPr>
          <p:nvPr>
            <p:ph type="title"/>
          </p:nvPr>
        </p:nvSpPr>
        <p:spPr/>
        <p:txBody>
          <a:bodyPr/>
          <a:lstStyle/>
          <a:p>
            <a:r>
              <a:rPr lang="en-GB" sz="3800" b="0"/>
              <a:t>SOP Implementation</a:t>
            </a:r>
          </a:p>
        </p:txBody>
      </p:sp>
      <p:sp>
        <p:nvSpPr>
          <p:cNvPr id="692229" name="Rectangle 5"/>
          <p:cNvSpPr>
            <a:spLocks noChangeArrowheads="1"/>
          </p:cNvSpPr>
          <p:nvPr/>
        </p:nvSpPr>
        <p:spPr bwMode="auto">
          <a:xfrm>
            <a:off x="0" y="19478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692228" name="Object 4"/>
          <p:cNvGraphicFramePr>
            <a:graphicFrameLocks noChangeAspect="1"/>
          </p:cNvGraphicFramePr>
          <p:nvPr/>
        </p:nvGraphicFramePr>
        <p:xfrm>
          <a:off x="2667000" y="1524000"/>
          <a:ext cx="3500438" cy="4733925"/>
        </p:xfrm>
        <a:graphic>
          <a:graphicData uri="http://schemas.openxmlformats.org/presentationml/2006/ole">
            <mc:AlternateContent xmlns:mc="http://schemas.openxmlformats.org/markup-compatibility/2006">
              <mc:Choice xmlns:v="urn:schemas-microsoft-com:vml" Requires="v">
                <p:oleObj spid="_x0000_s692233" name="Visio" r:id="rId4" imgW="4364736" imgH="5909462" progId="Visio.Drawing.6">
                  <p:embed/>
                </p:oleObj>
              </mc:Choice>
              <mc:Fallback>
                <p:oleObj name="Visio" r:id="rId4" imgW="4364736" imgH="5909462" progId="Visio.Drawing.6">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1524000"/>
                        <a:ext cx="3500438" cy="473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p:txBody>
          <a:bodyPr/>
          <a:lstStyle/>
          <a:p>
            <a:r>
              <a:rPr lang="en-GB" sz="3800" b="0"/>
              <a:t>Operation of Odd-Parity circuit</a:t>
            </a:r>
          </a:p>
        </p:txBody>
      </p:sp>
      <p:graphicFrame>
        <p:nvGraphicFramePr>
          <p:cNvPr id="796675" name="Object 3"/>
          <p:cNvGraphicFramePr>
            <a:graphicFrameLocks noGrp="1" noChangeAspect="1"/>
          </p:cNvGraphicFramePr>
          <p:nvPr>
            <p:ph idx="1"/>
          </p:nvPr>
        </p:nvGraphicFramePr>
        <p:xfrm>
          <a:off x="2270125" y="1816100"/>
          <a:ext cx="4602163" cy="4094163"/>
        </p:xfrm>
        <a:graphic>
          <a:graphicData uri="http://schemas.openxmlformats.org/presentationml/2006/ole">
            <mc:AlternateContent xmlns:mc="http://schemas.openxmlformats.org/markup-compatibility/2006">
              <mc:Choice xmlns:v="urn:schemas-microsoft-com:vml" Requires="v">
                <p:oleObj spid="_x0000_s813063" name="Visio" r:id="rId4" imgW="4602175" imgH="4093769" progId="Visio.Drawing.6">
                  <p:embed/>
                </p:oleObj>
              </mc:Choice>
              <mc:Fallback>
                <p:oleObj name="Visio" r:id="rId4" imgW="4602175" imgH="4093769" progId="Visio.Drawing.6">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0125" y="1816100"/>
                        <a:ext cx="4602163"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p:txBody>
          <a:bodyPr/>
          <a:lstStyle/>
          <a:p>
            <a:r>
              <a:rPr lang="en-GB" sz="3800" b="0"/>
              <a:t>XOR &amp; XNOR Gates</a:t>
            </a:r>
          </a:p>
        </p:txBody>
      </p:sp>
      <p:sp>
        <p:nvSpPr>
          <p:cNvPr id="802819" name="Rectangle 3"/>
          <p:cNvSpPr>
            <a:spLocks noGrp="1" noChangeArrowheads="1"/>
          </p:cNvSpPr>
          <p:nvPr>
            <p:ph idx="1"/>
          </p:nvPr>
        </p:nvSpPr>
        <p:spPr/>
        <p:txBody>
          <a:bodyPr/>
          <a:lstStyle/>
          <a:p>
            <a:r>
              <a:rPr lang="en-GB"/>
              <a:t>XOR function</a:t>
            </a:r>
          </a:p>
          <a:p>
            <a:endParaRPr lang="en-GB"/>
          </a:p>
          <a:p>
            <a:endParaRPr lang="en-GB"/>
          </a:p>
          <a:p>
            <a:r>
              <a:rPr lang="en-GB"/>
              <a:t>XNOR function</a:t>
            </a:r>
          </a:p>
        </p:txBody>
      </p:sp>
      <p:sp>
        <p:nvSpPr>
          <p:cNvPr id="802820" name="Rectangle 4"/>
          <p:cNvSpPr>
            <a:spLocks noChangeArrowheads="1"/>
          </p:cNvSpPr>
          <p:nvPr/>
        </p:nvSpPr>
        <p:spPr bwMode="auto">
          <a:xfrm>
            <a:off x="0" y="332898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802821" name="Object 5"/>
          <p:cNvGraphicFramePr>
            <a:graphicFrameLocks noChangeAspect="1"/>
          </p:cNvGraphicFramePr>
          <p:nvPr/>
        </p:nvGraphicFramePr>
        <p:xfrm>
          <a:off x="914400" y="2286000"/>
          <a:ext cx="1535113" cy="511175"/>
        </p:xfrm>
        <a:graphic>
          <a:graphicData uri="http://schemas.openxmlformats.org/presentationml/2006/ole">
            <mc:AlternateContent xmlns:mc="http://schemas.openxmlformats.org/markup-compatibility/2006">
              <mc:Choice xmlns:v="urn:schemas-microsoft-com:vml" Requires="v">
                <p:oleObj spid="_x0000_s814092" name="Equation" r:id="rId3" imgW="596641" imgH="203112" progId="Equation.3">
                  <p:embed/>
                </p:oleObj>
              </mc:Choice>
              <mc:Fallback>
                <p:oleObj name="Equation" r:id="rId3" imgW="596641" imgH="203112"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286000"/>
                        <a:ext cx="1535113"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2822" name="Rectangle 6"/>
          <p:cNvSpPr>
            <a:spLocks noChangeArrowheads="1"/>
          </p:cNvSpPr>
          <p:nvPr/>
        </p:nvSpPr>
        <p:spPr bwMode="auto">
          <a:xfrm>
            <a:off x="0" y="332898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802823" name="Object 7"/>
          <p:cNvGraphicFramePr>
            <a:graphicFrameLocks noChangeAspect="1"/>
          </p:cNvGraphicFramePr>
          <p:nvPr/>
        </p:nvGraphicFramePr>
        <p:xfrm>
          <a:off x="914400" y="4191000"/>
          <a:ext cx="1535113" cy="503238"/>
        </p:xfrm>
        <a:graphic>
          <a:graphicData uri="http://schemas.openxmlformats.org/presentationml/2006/ole">
            <mc:AlternateContent xmlns:mc="http://schemas.openxmlformats.org/markup-compatibility/2006">
              <mc:Choice xmlns:v="urn:schemas-microsoft-com:vml" Requires="v">
                <p:oleObj spid="_x0000_s814093" name="Equation" r:id="rId5" imgW="609336" imgH="203112" progId="Equation.3">
                  <p:embed/>
                </p:oleObj>
              </mc:Choice>
              <mc:Fallback>
                <p:oleObj name="Equation" r:id="rId5" imgW="609336" imgH="203112"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191000"/>
                        <a:ext cx="1535113"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p:txBody>
          <a:bodyPr/>
          <a:lstStyle/>
          <a:p>
            <a:r>
              <a:rPr lang="en-GB" sz="3800" b="0"/>
              <a:t>XOR Gate</a:t>
            </a:r>
          </a:p>
        </p:txBody>
      </p:sp>
      <p:sp>
        <p:nvSpPr>
          <p:cNvPr id="800771" name="Rectangle 3"/>
          <p:cNvSpPr>
            <a:spLocks noChangeArrowheads="1"/>
          </p:cNvSpPr>
          <p:nvPr/>
        </p:nvSpPr>
        <p:spPr bwMode="auto">
          <a:xfrm>
            <a:off x="0" y="290988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800772" name="Object 4"/>
          <p:cNvGraphicFramePr>
            <a:graphicFrameLocks noChangeAspect="1"/>
          </p:cNvGraphicFramePr>
          <p:nvPr/>
        </p:nvGraphicFramePr>
        <p:xfrm>
          <a:off x="914400" y="1676400"/>
          <a:ext cx="7431088" cy="4449763"/>
        </p:xfrm>
        <a:graphic>
          <a:graphicData uri="http://schemas.openxmlformats.org/presentationml/2006/ole">
            <mc:AlternateContent xmlns:mc="http://schemas.openxmlformats.org/markup-compatibility/2006">
              <mc:Choice xmlns:v="urn:schemas-microsoft-com:vml" Requires="v">
                <p:oleObj spid="_x0000_s815111" name="Visio" r:id="rId4" imgW="2478329" imgH="1488948" progId="Visio.Drawing.6">
                  <p:embed/>
                </p:oleObj>
              </mc:Choice>
              <mc:Fallback>
                <p:oleObj name="Visio" r:id="rId4" imgW="2478329" imgH="1488948" progId="Visio.Drawing.6">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676400"/>
                        <a:ext cx="7431088" cy="444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p:txBody>
          <a:bodyPr/>
          <a:lstStyle/>
          <a:p>
            <a:r>
              <a:rPr lang="en-GB" sz="3800" b="0"/>
              <a:t>XNOR Gate</a:t>
            </a:r>
          </a:p>
        </p:txBody>
      </p:sp>
      <p:sp>
        <p:nvSpPr>
          <p:cNvPr id="804867" name="Rectangle 3"/>
          <p:cNvSpPr>
            <a:spLocks noChangeArrowheads="1"/>
          </p:cNvSpPr>
          <p:nvPr/>
        </p:nvSpPr>
        <p:spPr bwMode="auto">
          <a:xfrm>
            <a:off x="0" y="290988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804868" name="Object 4"/>
          <p:cNvGraphicFramePr>
            <a:graphicFrameLocks noChangeAspect="1"/>
          </p:cNvGraphicFramePr>
          <p:nvPr/>
        </p:nvGraphicFramePr>
        <p:xfrm>
          <a:off x="914400" y="1676400"/>
          <a:ext cx="7431088" cy="4449763"/>
        </p:xfrm>
        <a:graphic>
          <a:graphicData uri="http://schemas.openxmlformats.org/presentationml/2006/ole">
            <mc:AlternateContent xmlns:mc="http://schemas.openxmlformats.org/markup-compatibility/2006">
              <mc:Choice xmlns:v="urn:schemas-microsoft-com:vml" Requires="v">
                <p:oleObj spid="_x0000_s816135" name="Visio" r:id="rId4" imgW="2478329" imgH="1488948" progId="Visio.Drawing.6">
                  <p:embed/>
                </p:oleObj>
              </mc:Choice>
              <mc:Fallback>
                <p:oleObj name="Visio" r:id="rId4" imgW="2478329" imgH="1488948" progId="Visio.Drawing.6">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676400"/>
                        <a:ext cx="7431088" cy="444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lstStyle/>
          <a:p>
            <a:r>
              <a:rPr lang="en-GB" sz="3800" b="0"/>
              <a:t>Combinational Functional Devices</a:t>
            </a:r>
          </a:p>
        </p:txBody>
      </p:sp>
      <p:sp>
        <p:nvSpPr>
          <p:cNvPr id="726019" name="Rectangle 3"/>
          <p:cNvSpPr>
            <a:spLocks noGrp="1" noChangeArrowheads="1"/>
          </p:cNvSpPr>
          <p:nvPr>
            <p:ph idx="1"/>
          </p:nvPr>
        </p:nvSpPr>
        <p:spPr/>
        <p:txBody>
          <a:bodyPr/>
          <a:lstStyle/>
          <a:p>
            <a:r>
              <a:rPr lang="en-GB"/>
              <a:t>Comparators</a:t>
            </a:r>
          </a:p>
          <a:p>
            <a:r>
              <a:rPr lang="en-GB"/>
              <a:t>BCD to 7-Segment</a:t>
            </a:r>
          </a:p>
          <a:p>
            <a:r>
              <a:rPr lang="en-GB"/>
              <a:t>Parity Generator Circuit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p:txBody>
          <a:bodyPr/>
          <a:lstStyle/>
          <a:p>
            <a:r>
              <a:rPr lang="en-GB" sz="3800" b="0"/>
              <a:t>Half &amp; Full Adders</a:t>
            </a:r>
          </a:p>
        </p:txBody>
      </p:sp>
      <p:sp>
        <p:nvSpPr>
          <p:cNvPr id="727043" name="Rectangle 3"/>
          <p:cNvSpPr>
            <a:spLocks noGrp="1" noChangeArrowheads="1"/>
          </p:cNvSpPr>
          <p:nvPr>
            <p:ph idx="1"/>
          </p:nvPr>
        </p:nvSpPr>
        <p:spPr/>
        <p:txBody>
          <a:bodyPr/>
          <a:lstStyle/>
          <a:p>
            <a:r>
              <a:rPr lang="en-GB"/>
              <a:t>Half Adder</a:t>
            </a:r>
          </a:p>
          <a:p>
            <a:r>
              <a:rPr lang="en-GB"/>
              <a:t>Full Adder</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p:txBody>
          <a:bodyPr/>
          <a:lstStyle/>
          <a:p>
            <a:r>
              <a:rPr lang="en-GB" sz="3800" b="0"/>
              <a:t>Half &amp; Full Adders</a:t>
            </a:r>
          </a:p>
        </p:txBody>
      </p:sp>
      <p:sp>
        <p:nvSpPr>
          <p:cNvPr id="728069" name="Rectangle 5"/>
          <p:cNvSpPr>
            <a:spLocks noChangeArrowheads="1"/>
          </p:cNvSpPr>
          <p:nvPr/>
        </p:nvSpPr>
        <p:spPr bwMode="auto">
          <a:xfrm>
            <a:off x="0" y="264318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728068" name="Object 4"/>
          <p:cNvGraphicFramePr>
            <a:graphicFrameLocks noChangeAspect="1"/>
          </p:cNvGraphicFramePr>
          <p:nvPr/>
        </p:nvGraphicFramePr>
        <p:xfrm>
          <a:off x="457200" y="2819400"/>
          <a:ext cx="3994150" cy="3122613"/>
        </p:xfrm>
        <a:graphic>
          <a:graphicData uri="http://schemas.openxmlformats.org/presentationml/2006/ole">
            <mc:AlternateContent xmlns:mc="http://schemas.openxmlformats.org/markup-compatibility/2006">
              <mc:Choice xmlns:v="urn:schemas-microsoft-com:vml" Requires="v">
                <p:oleObj spid="_x0000_s817164" name="Visio" r:id="rId4" imgW="2008022" imgH="1567282" progId="Visio.Drawing.6">
                  <p:embed/>
                </p:oleObj>
              </mc:Choice>
              <mc:Fallback>
                <p:oleObj name="Visio" r:id="rId4" imgW="2008022" imgH="1567282" progId="Visio.Drawing.6">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819400"/>
                        <a:ext cx="3994150" cy="3122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8071" name="Rectangle 7"/>
          <p:cNvSpPr>
            <a:spLocks noChangeArrowheads="1"/>
          </p:cNvSpPr>
          <p:nvPr/>
        </p:nvSpPr>
        <p:spPr bwMode="auto">
          <a:xfrm>
            <a:off x="0" y="264318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728070" name="Object 6"/>
          <p:cNvGraphicFramePr>
            <a:graphicFrameLocks noChangeAspect="1"/>
          </p:cNvGraphicFramePr>
          <p:nvPr/>
        </p:nvGraphicFramePr>
        <p:xfrm>
          <a:off x="4724400" y="2819400"/>
          <a:ext cx="3994150" cy="3122613"/>
        </p:xfrm>
        <a:graphic>
          <a:graphicData uri="http://schemas.openxmlformats.org/presentationml/2006/ole">
            <mc:AlternateContent xmlns:mc="http://schemas.openxmlformats.org/markup-compatibility/2006">
              <mc:Choice xmlns:v="urn:schemas-microsoft-com:vml" Requires="v">
                <p:oleObj spid="_x0000_s817165" name="Visio" r:id="rId6" imgW="2008022" imgH="1567282" progId="Visio.Drawing.6">
                  <p:embed/>
                </p:oleObj>
              </mc:Choice>
              <mc:Fallback>
                <p:oleObj name="Visio" r:id="rId6" imgW="2008022" imgH="1567282" progId="Visio.Drawing.6">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4400" y="2819400"/>
                        <a:ext cx="3994150" cy="3122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p:txBody>
          <a:bodyPr/>
          <a:lstStyle/>
          <a:p>
            <a:r>
              <a:rPr lang="en-GB" sz="3800" b="0"/>
              <a:t>Half-Adder</a:t>
            </a:r>
          </a:p>
        </p:txBody>
      </p:sp>
      <p:sp>
        <p:nvSpPr>
          <p:cNvPr id="729091" name="Rectangle 3"/>
          <p:cNvSpPr>
            <a:spLocks noGrp="1" noChangeArrowheads="1"/>
          </p:cNvSpPr>
          <p:nvPr>
            <p:ph idx="1"/>
          </p:nvPr>
        </p:nvSpPr>
        <p:spPr/>
        <p:txBody>
          <a:bodyPr/>
          <a:lstStyle/>
          <a:p>
            <a:r>
              <a:rPr lang="en-GB"/>
              <a:t>Function Table</a:t>
            </a:r>
          </a:p>
          <a:p>
            <a:r>
              <a:rPr lang="en-GB"/>
              <a:t>Expression</a:t>
            </a:r>
          </a:p>
          <a:p>
            <a:r>
              <a:rPr lang="en-GB"/>
              <a:t>Logic Circuit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0114" name="Rectangle 2"/>
          <p:cNvSpPr>
            <a:spLocks noGrp="1" noChangeArrowheads="1"/>
          </p:cNvSpPr>
          <p:nvPr>
            <p:ph type="title"/>
          </p:nvPr>
        </p:nvSpPr>
        <p:spPr/>
        <p:txBody>
          <a:bodyPr/>
          <a:lstStyle/>
          <a:p>
            <a:r>
              <a:rPr lang="en-GB" sz="3800" b="0"/>
              <a:t>Half-Adder Function Table</a:t>
            </a:r>
          </a:p>
        </p:txBody>
      </p:sp>
      <p:sp>
        <p:nvSpPr>
          <p:cNvPr id="730116" name="Rectangle 4"/>
          <p:cNvSpPr>
            <a:spLocks noChangeArrowheads="1"/>
          </p:cNvSpPr>
          <p:nvPr/>
        </p:nvSpPr>
        <p:spPr bwMode="auto">
          <a:xfrm>
            <a:off x="0" y="2605088"/>
            <a:ext cx="9144000" cy="0"/>
          </a:xfrm>
          <a:prstGeom prst="rect">
            <a:avLst/>
          </a:prstGeom>
          <a:solidFill>
            <a:srgbClr val="E6E6E6"/>
          </a:solidFill>
          <a:ln w="0" algn="ctr">
            <a:noFill/>
            <a:miter lim="800000"/>
            <a:headEnd/>
            <a:tailEnd/>
          </a:ln>
          <a:effectLst/>
        </p:spPr>
        <p:txBody>
          <a:bodyPr wrap="none" anchor="ctr">
            <a:spAutoFit/>
          </a:bodyPr>
          <a:lstStyle/>
          <a:p>
            <a:endParaRPr lang="en-US"/>
          </a:p>
        </p:txBody>
      </p:sp>
      <p:graphicFrame>
        <p:nvGraphicFramePr>
          <p:cNvPr id="730413" name="Group 301"/>
          <p:cNvGraphicFramePr>
            <a:graphicFrameLocks noGrp="1"/>
          </p:cNvGraphicFramePr>
          <p:nvPr/>
        </p:nvGraphicFramePr>
        <p:xfrm>
          <a:off x="2667000" y="2362200"/>
          <a:ext cx="3733800" cy="3300413"/>
        </p:xfrm>
        <a:graphic>
          <a:graphicData uri="http://schemas.openxmlformats.org/drawingml/2006/table">
            <a:tbl>
              <a:tblPr/>
              <a:tblGrid>
                <a:gridCol w="849313"/>
                <a:gridCol w="847725"/>
                <a:gridCol w="849312"/>
                <a:gridCol w="1187450"/>
              </a:tblGrid>
              <a:tr h="508000">
                <a:tc grid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Input</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grid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Output</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r>
              <a:tr h="5095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A</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B</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Sum</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Carry Out</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r>
              <a:tr h="5080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0</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0</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0</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0</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5080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0</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1</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1</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0</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5064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1</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0</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1</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0</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5080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1</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1</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0</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1</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730265" name="Rectangle 153"/>
          <p:cNvSpPr>
            <a:spLocks noChangeArrowheads="1"/>
          </p:cNvSpPr>
          <p:nvPr/>
        </p:nvSpPr>
        <p:spPr bwMode="auto">
          <a:xfrm>
            <a:off x="0" y="2605088"/>
            <a:ext cx="9144000" cy="0"/>
          </a:xfrm>
          <a:prstGeom prst="rect">
            <a:avLst/>
          </a:prstGeom>
          <a:solidFill>
            <a:srgbClr val="E6E6E6"/>
          </a:solidFill>
          <a:ln w="0" algn="ctr">
            <a:noFill/>
            <a:miter lim="800000"/>
            <a:headEnd/>
            <a:tailEnd/>
          </a:ln>
          <a:effec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1138" name="Rectangle 2"/>
          <p:cNvSpPr>
            <a:spLocks noGrp="1" noChangeArrowheads="1"/>
          </p:cNvSpPr>
          <p:nvPr>
            <p:ph type="title"/>
          </p:nvPr>
        </p:nvSpPr>
        <p:spPr/>
        <p:txBody>
          <a:bodyPr/>
          <a:lstStyle/>
          <a:p>
            <a:r>
              <a:rPr lang="en-GB" sz="3800" b="0"/>
              <a:t>Half-Adder Circuit</a:t>
            </a:r>
          </a:p>
        </p:txBody>
      </p:sp>
      <p:sp>
        <p:nvSpPr>
          <p:cNvPr id="731141" name="Rectangle 5"/>
          <p:cNvSpPr>
            <a:spLocks noChangeArrowheads="1"/>
          </p:cNvSpPr>
          <p:nvPr/>
        </p:nvSpPr>
        <p:spPr bwMode="auto">
          <a:xfrm>
            <a:off x="0" y="283368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731140" name="Object 4"/>
          <p:cNvGraphicFramePr>
            <a:graphicFrameLocks noChangeAspect="1"/>
          </p:cNvGraphicFramePr>
          <p:nvPr/>
        </p:nvGraphicFramePr>
        <p:xfrm>
          <a:off x="2133600" y="2438400"/>
          <a:ext cx="4643438" cy="3136900"/>
        </p:xfrm>
        <a:graphic>
          <a:graphicData uri="http://schemas.openxmlformats.org/presentationml/2006/ole">
            <mc:AlternateContent xmlns:mc="http://schemas.openxmlformats.org/markup-compatibility/2006">
              <mc:Choice xmlns:v="urn:schemas-microsoft-com:vml" Requires="v">
                <p:oleObj spid="_x0000_s818193" name="Visio" r:id="rId3" imgW="2514295" imgH="1575206" progId="Visio.Drawing.6">
                  <p:embed/>
                </p:oleObj>
              </mc:Choice>
              <mc:Fallback>
                <p:oleObj name="Visio" r:id="rId3" imgW="2514295" imgH="1575206" progId="Visio.Drawing.6">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438400"/>
                        <a:ext cx="4643438" cy="313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1143" name="Rectangle 7"/>
          <p:cNvSpPr>
            <a:spLocks noChangeArrowheads="1"/>
          </p:cNvSpPr>
          <p:nvPr/>
        </p:nvSpPr>
        <p:spPr bwMode="auto">
          <a:xfrm>
            <a:off x="0" y="33194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731142" name="Object 6"/>
          <p:cNvGraphicFramePr>
            <a:graphicFrameLocks noChangeAspect="1"/>
          </p:cNvGraphicFramePr>
          <p:nvPr/>
        </p:nvGraphicFramePr>
        <p:xfrm>
          <a:off x="609600" y="1600200"/>
          <a:ext cx="3967163" cy="539750"/>
        </p:xfrm>
        <a:graphic>
          <a:graphicData uri="http://schemas.openxmlformats.org/presentationml/2006/ole">
            <mc:AlternateContent xmlns:mc="http://schemas.openxmlformats.org/markup-compatibility/2006">
              <mc:Choice xmlns:v="urn:schemas-microsoft-com:vml" Requires="v">
                <p:oleObj spid="_x0000_s818194" name="Equation" r:id="rId5" imgW="1612900" imgH="215900" progId="Equation.3">
                  <p:embed/>
                </p:oleObj>
              </mc:Choice>
              <mc:Fallback>
                <p:oleObj name="Equation" r:id="rId5" imgW="1612900" imgH="2159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1600200"/>
                        <a:ext cx="3967163"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1145" name="Rectangle 9"/>
          <p:cNvSpPr>
            <a:spLocks noChangeArrowheads="1"/>
          </p:cNvSpPr>
          <p:nvPr/>
        </p:nvSpPr>
        <p:spPr bwMode="auto">
          <a:xfrm>
            <a:off x="0" y="332898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731144" name="Object 8"/>
          <p:cNvGraphicFramePr>
            <a:graphicFrameLocks noChangeAspect="1"/>
          </p:cNvGraphicFramePr>
          <p:nvPr/>
        </p:nvGraphicFramePr>
        <p:xfrm>
          <a:off x="5791200" y="1676400"/>
          <a:ext cx="2587625" cy="503238"/>
        </p:xfrm>
        <a:graphic>
          <a:graphicData uri="http://schemas.openxmlformats.org/presentationml/2006/ole">
            <mc:AlternateContent xmlns:mc="http://schemas.openxmlformats.org/markup-compatibility/2006">
              <mc:Choice xmlns:v="urn:schemas-microsoft-com:vml" Requires="v">
                <p:oleObj spid="_x0000_s818195" name="Equation" r:id="rId7" imgW="1028254" imgH="203112" progId="Equation.3">
                  <p:embed/>
                </p:oleObj>
              </mc:Choice>
              <mc:Fallback>
                <p:oleObj name="Equation" r:id="rId7" imgW="1028254" imgH="203112"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1200" y="1676400"/>
                        <a:ext cx="2587625"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p:txBody>
          <a:bodyPr/>
          <a:lstStyle/>
          <a:p>
            <a:r>
              <a:rPr lang="en-GB" sz="3800" b="0"/>
              <a:t>POS Implementation</a:t>
            </a:r>
          </a:p>
        </p:txBody>
      </p:sp>
      <p:sp>
        <p:nvSpPr>
          <p:cNvPr id="693251" name="Rectangle 3"/>
          <p:cNvSpPr>
            <a:spLocks noChangeArrowheads="1"/>
          </p:cNvSpPr>
          <p:nvPr/>
        </p:nvSpPr>
        <p:spPr bwMode="auto">
          <a:xfrm>
            <a:off x="0" y="1947863"/>
            <a:ext cx="9144000" cy="0"/>
          </a:xfrm>
          <a:prstGeom prst="rect">
            <a:avLst/>
          </a:prstGeom>
          <a:noFill/>
          <a:ln w="0" algn="ctr">
            <a:noFill/>
            <a:miter lim="800000"/>
            <a:headEnd/>
            <a:tailEnd/>
          </a:ln>
          <a:effectLst/>
        </p:spPr>
        <p:txBody>
          <a:bodyPr wrap="none" anchor="ctr">
            <a:spAutoFit/>
          </a:bodyPr>
          <a:lstStyle/>
          <a:p>
            <a:endParaRPr lang="en-US"/>
          </a:p>
        </p:txBody>
      </p:sp>
      <p:sp>
        <p:nvSpPr>
          <p:cNvPr id="693254" name="Rectangle 6"/>
          <p:cNvSpPr>
            <a:spLocks noChangeArrowheads="1"/>
          </p:cNvSpPr>
          <p:nvPr/>
        </p:nvSpPr>
        <p:spPr bwMode="auto">
          <a:xfrm>
            <a:off x="0" y="19478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693253" name="Object 5"/>
          <p:cNvGraphicFramePr>
            <a:graphicFrameLocks noChangeAspect="1"/>
          </p:cNvGraphicFramePr>
          <p:nvPr/>
        </p:nvGraphicFramePr>
        <p:xfrm>
          <a:off x="2743200" y="1524000"/>
          <a:ext cx="3509963" cy="4745038"/>
        </p:xfrm>
        <a:graphic>
          <a:graphicData uri="http://schemas.openxmlformats.org/presentationml/2006/ole">
            <mc:AlternateContent xmlns:mc="http://schemas.openxmlformats.org/markup-compatibility/2006">
              <mc:Choice xmlns:v="urn:schemas-microsoft-com:vml" Requires="v">
                <p:oleObj spid="_x0000_s693258" name="Visio" r:id="rId4" imgW="4362298" imgH="5911596" progId="Visio.Drawing.6">
                  <p:embed/>
                </p:oleObj>
              </mc:Choice>
              <mc:Fallback>
                <p:oleObj name="Visio" r:id="rId4" imgW="4362298" imgH="5911596" progId="Visio.Drawing.6">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1524000"/>
                        <a:ext cx="3509963" cy="4745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p:txBody>
          <a:bodyPr/>
          <a:lstStyle/>
          <a:p>
            <a:r>
              <a:rPr lang="en-GB" sz="3800" b="0"/>
              <a:t>Full-Adder</a:t>
            </a:r>
          </a:p>
        </p:txBody>
      </p:sp>
      <p:sp>
        <p:nvSpPr>
          <p:cNvPr id="732163" name="Rectangle 3"/>
          <p:cNvSpPr>
            <a:spLocks noGrp="1" noChangeArrowheads="1"/>
          </p:cNvSpPr>
          <p:nvPr>
            <p:ph idx="1"/>
          </p:nvPr>
        </p:nvSpPr>
        <p:spPr/>
        <p:txBody>
          <a:bodyPr/>
          <a:lstStyle/>
          <a:p>
            <a:r>
              <a:rPr lang="en-GB"/>
              <a:t>Function Table</a:t>
            </a:r>
          </a:p>
          <a:p>
            <a:r>
              <a:rPr lang="en-GB"/>
              <a:t>Expression</a:t>
            </a:r>
          </a:p>
          <a:p>
            <a:r>
              <a:rPr lang="en-GB"/>
              <a:t>Logic Circuit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3188" name="Rectangle 4"/>
          <p:cNvSpPr>
            <a:spLocks noGrp="1" noChangeArrowheads="1"/>
          </p:cNvSpPr>
          <p:nvPr>
            <p:ph type="title"/>
          </p:nvPr>
        </p:nvSpPr>
        <p:spPr>
          <a:noFill/>
          <a:ln/>
        </p:spPr>
        <p:txBody>
          <a:bodyPr/>
          <a:lstStyle/>
          <a:p>
            <a:r>
              <a:rPr lang="en-GB" sz="3800" b="0"/>
              <a:t>Full-Adder Function Table</a:t>
            </a:r>
          </a:p>
        </p:txBody>
      </p:sp>
      <p:sp>
        <p:nvSpPr>
          <p:cNvPr id="733189" name="Rectangle 5"/>
          <p:cNvSpPr>
            <a:spLocks noChangeArrowheads="1"/>
          </p:cNvSpPr>
          <p:nvPr/>
        </p:nvSpPr>
        <p:spPr bwMode="auto">
          <a:xfrm>
            <a:off x="0" y="1965325"/>
            <a:ext cx="9144000" cy="0"/>
          </a:xfrm>
          <a:prstGeom prst="rect">
            <a:avLst/>
          </a:prstGeom>
          <a:solidFill>
            <a:srgbClr val="E6E6E6"/>
          </a:solidFill>
          <a:ln w="0" algn="ctr">
            <a:noFill/>
            <a:miter lim="800000"/>
            <a:headEnd/>
            <a:tailEnd/>
          </a:ln>
          <a:effectLst/>
        </p:spPr>
        <p:txBody>
          <a:bodyPr wrap="none" anchor="ctr">
            <a:spAutoFit/>
          </a:bodyPr>
          <a:lstStyle/>
          <a:p>
            <a:endParaRPr lang="en-US"/>
          </a:p>
        </p:txBody>
      </p:sp>
      <p:graphicFrame>
        <p:nvGraphicFramePr>
          <p:cNvPr id="733509" name="Group 325"/>
          <p:cNvGraphicFramePr>
            <a:graphicFrameLocks noGrp="1"/>
          </p:cNvGraphicFramePr>
          <p:nvPr/>
        </p:nvGraphicFramePr>
        <p:xfrm>
          <a:off x="2209800" y="1676400"/>
          <a:ext cx="4686300" cy="4602480"/>
        </p:xfrm>
        <a:graphic>
          <a:graphicData uri="http://schemas.openxmlformats.org/drawingml/2006/table">
            <a:tbl>
              <a:tblPr/>
              <a:tblGrid>
                <a:gridCol w="744538"/>
                <a:gridCol w="820737"/>
                <a:gridCol w="1254125"/>
                <a:gridCol w="717550"/>
                <a:gridCol w="1149350"/>
              </a:tblGrid>
              <a:tr h="373063">
                <a:tc gridSpan="3">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Input</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grid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Output</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r>
              <a:tr h="3730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A</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B</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Carry In (C)</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Sum</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Carry Out</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r>
              <a:tr h="3746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0</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0</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0</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0</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0</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730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0</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0</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1</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1</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0</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730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0</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1</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0</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1</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0</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730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0</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1</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1</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0</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1</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730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1</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0</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0</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1</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0</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746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1</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0</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1</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0</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1</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730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1</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1</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0</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0</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1</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730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1</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1</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1</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1</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000000"/>
                          </a:solidFill>
                          <a:effectLst/>
                          <a:latin typeface="Times New Roman" pitchFamily="18" charset="0"/>
                          <a:cs typeface="Times New Roman" pitchFamily="18" charset="0"/>
                        </a:rPr>
                        <a:t>1</a:t>
                      </a:r>
                      <a:endParaRPr kumimoji="0" lang="en-GB" sz="22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p:txBody>
          <a:bodyPr/>
          <a:lstStyle/>
          <a:p>
            <a:r>
              <a:rPr lang="en-GB" sz="3800" b="0"/>
              <a:t>Sum Expression</a:t>
            </a:r>
          </a:p>
        </p:txBody>
      </p:sp>
      <p:pic>
        <p:nvPicPr>
          <p:cNvPr id="746506" name="Picture 10"/>
          <p:cNvPicPr>
            <a:picLocks noGrp="1" noChangeAspect="1" noChangeArrowheads="1"/>
          </p:cNvPicPr>
          <p:nvPr>
            <p:ph idx="1"/>
          </p:nvPr>
        </p:nvPicPr>
        <p:blipFill>
          <a:blip r:embed="rId3"/>
          <a:srcRect/>
          <a:stretch>
            <a:fillRect/>
          </a:stretch>
        </p:blipFill>
        <p:spPr>
          <a:xfrm>
            <a:off x="762000" y="3657600"/>
            <a:ext cx="2979738" cy="449263"/>
          </a:xfrm>
          <a:noFill/>
          <a:ln/>
        </p:spPr>
      </p:pic>
      <p:sp>
        <p:nvSpPr>
          <p:cNvPr id="746501" name="Rectangle 5"/>
          <p:cNvSpPr>
            <a:spLocks noChangeArrowheads="1"/>
          </p:cNvSpPr>
          <p:nvPr/>
        </p:nvSpPr>
        <p:spPr bwMode="auto">
          <a:xfrm>
            <a:off x="0" y="33194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746500" name="Object 4"/>
          <p:cNvGraphicFramePr>
            <a:graphicFrameLocks noChangeAspect="1"/>
          </p:cNvGraphicFramePr>
          <p:nvPr/>
        </p:nvGraphicFramePr>
        <p:xfrm>
          <a:off x="762000" y="1600200"/>
          <a:ext cx="5365750" cy="538163"/>
        </p:xfrm>
        <a:graphic>
          <a:graphicData uri="http://schemas.openxmlformats.org/presentationml/2006/ole">
            <mc:AlternateContent xmlns:mc="http://schemas.openxmlformats.org/markup-compatibility/2006">
              <mc:Choice xmlns:v="urn:schemas-microsoft-com:vml" Requires="v">
                <p:oleObj spid="_x0000_s819217" name="Equation" r:id="rId4" imgW="2183452" imgH="215806" progId="Equation.3">
                  <p:embed/>
                </p:oleObj>
              </mc:Choice>
              <mc:Fallback>
                <p:oleObj name="Equation" r:id="rId4" imgW="2183452" imgH="215806"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600200"/>
                        <a:ext cx="5365750"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6503" name="Rectangle 7"/>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746502" name="Object 6"/>
          <p:cNvGraphicFramePr>
            <a:graphicFrameLocks noChangeAspect="1"/>
          </p:cNvGraphicFramePr>
          <p:nvPr/>
        </p:nvGraphicFramePr>
        <p:xfrm>
          <a:off x="762000" y="2209800"/>
          <a:ext cx="5530850" cy="603250"/>
        </p:xfrm>
        <a:graphic>
          <a:graphicData uri="http://schemas.openxmlformats.org/presentationml/2006/ole">
            <mc:AlternateContent xmlns:mc="http://schemas.openxmlformats.org/markup-compatibility/2006">
              <mc:Choice xmlns:v="urn:schemas-microsoft-com:vml" Requires="v">
                <p:oleObj spid="_x0000_s819218" name="Equation" r:id="rId6" imgW="2184400" imgH="241300" progId="Equation.3">
                  <p:embed/>
                </p:oleObj>
              </mc:Choice>
              <mc:Fallback>
                <p:oleObj name="Equation" r:id="rId6" imgW="2184400" imgH="2413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2209800"/>
                        <a:ext cx="5530850"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6505" name="Rectangle 9"/>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746504" name="Object 8"/>
          <p:cNvGraphicFramePr>
            <a:graphicFrameLocks noChangeAspect="1"/>
          </p:cNvGraphicFramePr>
          <p:nvPr/>
        </p:nvGraphicFramePr>
        <p:xfrm>
          <a:off x="762000" y="2895600"/>
          <a:ext cx="4662488" cy="603250"/>
        </p:xfrm>
        <a:graphic>
          <a:graphicData uri="http://schemas.openxmlformats.org/presentationml/2006/ole">
            <mc:AlternateContent xmlns:mc="http://schemas.openxmlformats.org/markup-compatibility/2006">
              <mc:Choice xmlns:v="urn:schemas-microsoft-com:vml" Requires="v">
                <p:oleObj spid="_x0000_s819219" name="Equation" r:id="rId8" imgW="1841500" imgH="241300" progId="Equation.3">
                  <p:embed/>
                </p:oleObj>
              </mc:Choice>
              <mc:Fallback>
                <p:oleObj name="Equation" r:id="rId8" imgW="1841500" imgH="2413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2895600"/>
                        <a:ext cx="4662488"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p:txBody>
          <a:bodyPr/>
          <a:lstStyle/>
          <a:p>
            <a:r>
              <a:rPr lang="en-GB" sz="3800" b="0"/>
              <a:t>Carry Out Expression</a:t>
            </a:r>
          </a:p>
        </p:txBody>
      </p:sp>
      <p:pic>
        <p:nvPicPr>
          <p:cNvPr id="748552" name="Picture 8"/>
          <p:cNvPicPr>
            <a:picLocks noGrp="1" noChangeAspect="1" noChangeArrowheads="1"/>
          </p:cNvPicPr>
          <p:nvPr>
            <p:ph idx="1"/>
          </p:nvPr>
        </p:nvPicPr>
        <p:blipFill>
          <a:blip r:embed="rId3"/>
          <a:srcRect/>
          <a:stretch>
            <a:fillRect/>
          </a:stretch>
        </p:blipFill>
        <p:spPr>
          <a:xfrm>
            <a:off x="838200" y="3352800"/>
            <a:ext cx="4451350" cy="512763"/>
          </a:xfrm>
          <a:noFill/>
          <a:ln/>
        </p:spPr>
      </p:pic>
      <p:sp>
        <p:nvSpPr>
          <p:cNvPr id="748549" name="Rectangle 5"/>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748548" name="Object 4"/>
          <p:cNvGraphicFramePr>
            <a:graphicFrameLocks noChangeAspect="1"/>
          </p:cNvGraphicFramePr>
          <p:nvPr/>
        </p:nvGraphicFramePr>
        <p:xfrm>
          <a:off x="838200" y="1752600"/>
          <a:ext cx="6343650" cy="603250"/>
        </p:xfrm>
        <a:graphic>
          <a:graphicData uri="http://schemas.openxmlformats.org/presentationml/2006/ole">
            <mc:AlternateContent xmlns:mc="http://schemas.openxmlformats.org/markup-compatibility/2006">
              <mc:Choice xmlns:v="urn:schemas-microsoft-com:vml" Requires="v">
                <p:oleObj spid="_x0000_s820236" name="Equation" r:id="rId4" imgW="2501900" imgH="241300" progId="Equation.3">
                  <p:embed/>
                </p:oleObj>
              </mc:Choice>
              <mc:Fallback>
                <p:oleObj name="Equation" r:id="rId4" imgW="2501900" imgH="2413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752600"/>
                        <a:ext cx="6343650"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8551" name="Rectangle 7"/>
          <p:cNvSpPr>
            <a:spLocks noChangeArrowheads="1"/>
          </p:cNvSpPr>
          <p:nvPr/>
        </p:nvSpPr>
        <p:spPr bwMode="auto">
          <a:xfrm>
            <a:off x="0" y="3309938"/>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748550" name="Object 6"/>
          <p:cNvGraphicFramePr>
            <a:graphicFrameLocks noChangeAspect="1"/>
          </p:cNvGraphicFramePr>
          <p:nvPr/>
        </p:nvGraphicFramePr>
        <p:xfrm>
          <a:off x="838200" y="2514600"/>
          <a:ext cx="6078538" cy="603250"/>
        </p:xfrm>
        <a:graphic>
          <a:graphicData uri="http://schemas.openxmlformats.org/presentationml/2006/ole">
            <mc:AlternateContent xmlns:mc="http://schemas.openxmlformats.org/markup-compatibility/2006">
              <mc:Choice xmlns:v="urn:schemas-microsoft-com:vml" Requires="v">
                <p:oleObj spid="_x0000_s820237" name="Equation" r:id="rId6" imgW="2400300" imgH="241300" progId="Equation.3">
                  <p:embed/>
                </p:oleObj>
              </mc:Choice>
              <mc:Fallback>
                <p:oleObj name="Equation" r:id="rId6" imgW="2400300" imgH="2413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2514600"/>
                        <a:ext cx="6078538"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4212" name="Rectangle 4"/>
          <p:cNvSpPr>
            <a:spLocks noGrp="1" noChangeArrowheads="1"/>
          </p:cNvSpPr>
          <p:nvPr>
            <p:ph type="title"/>
          </p:nvPr>
        </p:nvSpPr>
        <p:spPr>
          <a:noFill/>
          <a:ln/>
        </p:spPr>
        <p:txBody>
          <a:bodyPr/>
          <a:lstStyle/>
          <a:p>
            <a:r>
              <a:rPr lang="en-GB" sz="3800" b="0"/>
              <a:t>Full-Adder Circuit</a:t>
            </a:r>
          </a:p>
        </p:txBody>
      </p:sp>
      <p:pic>
        <p:nvPicPr>
          <p:cNvPr id="734213" name="Picture 5"/>
          <p:cNvPicPr>
            <a:picLocks noGrp="1" noChangeAspect="1" noChangeArrowheads="1"/>
          </p:cNvPicPr>
          <p:nvPr>
            <p:ph sz="half" idx="1"/>
          </p:nvPr>
        </p:nvPicPr>
        <p:blipFill>
          <a:blip r:embed="rId2"/>
          <a:stretch>
            <a:fillRect/>
          </a:stretch>
        </p:blipFill>
        <p:spPr>
          <a:xfrm>
            <a:off x="457200" y="2667734"/>
            <a:ext cx="4038600" cy="2395657"/>
          </a:xfrm>
          <a:noFill/>
          <a:ln/>
        </p:spPr>
      </p:pic>
      <p:pic>
        <p:nvPicPr>
          <p:cNvPr id="734215" name="Picture 7"/>
          <p:cNvPicPr>
            <a:picLocks noGrp="1" noChangeAspect="1" noChangeArrowheads="1"/>
          </p:cNvPicPr>
          <p:nvPr>
            <p:ph sz="quarter" idx="2"/>
          </p:nvPr>
        </p:nvPicPr>
        <p:blipFill>
          <a:blip r:embed="rId3"/>
          <a:srcRect/>
          <a:stretch>
            <a:fillRect/>
          </a:stretch>
        </p:blipFill>
        <p:spPr>
          <a:xfrm>
            <a:off x="4419600" y="1524000"/>
            <a:ext cx="2979738" cy="449263"/>
          </a:xfrm>
          <a:noFill/>
          <a:ln/>
        </p:spPr>
      </p:pic>
      <p:pic>
        <p:nvPicPr>
          <p:cNvPr id="734217" name="Picture 9"/>
          <p:cNvPicPr>
            <a:picLocks noGrp="1" noChangeAspect="1" noChangeArrowheads="1"/>
          </p:cNvPicPr>
          <p:nvPr>
            <p:ph sz="quarter" idx="3"/>
          </p:nvPr>
        </p:nvPicPr>
        <p:blipFill>
          <a:blip r:embed="rId4"/>
          <a:srcRect/>
          <a:stretch>
            <a:fillRect/>
          </a:stretch>
        </p:blipFill>
        <p:spPr>
          <a:xfrm>
            <a:off x="4419600" y="2057400"/>
            <a:ext cx="4451350" cy="512763"/>
          </a:xfrm>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p:txBody>
          <a:bodyPr/>
          <a:lstStyle/>
          <a:p>
            <a:r>
              <a:rPr lang="en-GB" sz="3800" b="0"/>
              <a:t>Full-Adder</a:t>
            </a:r>
          </a:p>
        </p:txBody>
      </p:sp>
      <p:sp>
        <p:nvSpPr>
          <p:cNvPr id="738307" name="Rectangle 3"/>
          <p:cNvSpPr>
            <a:spLocks noGrp="1" noChangeArrowheads="1"/>
          </p:cNvSpPr>
          <p:nvPr>
            <p:ph idx="1"/>
          </p:nvPr>
        </p:nvSpPr>
        <p:spPr/>
        <p:txBody>
          <a:bodyPr/>
          <a:lstStyle/>
          <a:p>
            <a:r>
              <a:rPr lang="en-GB"/>
              <a:t>Full-Adder = Half-Adder + Half-Adder</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3426" name="Rectangle 2"/>
          <p:cNvSpPr>
            <a:spLocks noGrp="1" noChangeArrowheads="1"/>
          </p:cNvSpPr>
          <p:nvPr>
            <p:ph type="title"/>
          </p:nvPr>
        </p:nvSpPr>
        <p:spPr/>
        <p:txBody>
          <a:bodyPr>
            <a:normAutofit fontScale="90000"/>
          </a:bodyPr>
          <a:lstStyle/>
          <a:p>
            <a:r>
              <a:rPr lang="en-GB" sz="3800" b="0"/>
              <a:t>Full-Adder based on </a:t>
            </a:r>
            <a:br>
              <a:rPr lang="en-GB" sz="3800" b="0"/>
            </a:br>
            <a:r>
              <a:rPr lang="en-GB" sz="3800" b="0"/>
              <a:t>Two Half-Adders</a:t>
            </a:r>
          </a:p>
        </p:txBody>
      </p:sp>
      <p:sp>
        <p:nvSpPr>
          <p:cNvPr id="743429" name="Rectangle 5"/>
          <p:cNvSpPr>
            <a:spLocks noChangeArrowheads="1"/>
          </p:cNvSpPr>
          <p:nvPr/>
        </p:nvSpPr>
        <p:spPr bwMode="auto">
          <a:xfrm>
            <a:off x="0" y="2752725"/>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743428" name="Object 4"/>
          <p:cNvGraphicFramePr>
            <a:graphicFrameLocks noChangeAspect="1"/>
          </p:cNvGraphicFramePr>
          <p:nvPr/>
        </p:nvGraphicFramePr>
        <p:xfrm>
          <a:off x="838200" y="3048000"/>
          <a:ext cx="7586663" cy="2706688"/>
        </p:xfrm>
        <a:graphic>
          <a:graphicData uri="http://schemas.openxmlformats.org/presentationml/2006/ole">
            <mc:AlternateContent xmlns:mc="http://schemas.openxmlformats.org/markup-compatibility/2006">
              <mc:Choice xmlns:v="urn:schemas-microsoft-com:vml" Requires="v">
                <p:oleObj spid="_x0000_s821255" name="Visio" r:id="rId3" imgW="4964278" imgH="1799539" progId="Visio.Drawing.6">
                  <p:embed/>
                </p:oleObj>
              </mc:Choice>
              <mc:Fallback>
                <p:oleObj name="Visio" r:id="rId3" imgW="4964278" imgH="1799539" progId="Visio.Drawing.6">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048000"/>
                        <a:ext cx="7586663" cy="2706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p:txBody>
          <a:bodyPr/>
          <a:lstStyle/>
          <a:p>
            <a:r>
              <a:rPr lang="en-GB" sz="3800" b="0"/>
              <a:t>Parallel Binary Adder</a:t>
            </a:r>
          </a:p>
        </p:txBody>
      </p:sp>
      <p:sp>
        <p:nvSpPr>
          <p:cNvPr id="739331" name="Rectangle 3"/>
          <p:cNvSpPr>
            <a:spLocks noGrp="1" noChangeArrowheads="1"/>
          </p:cNvSpPr>
          <p:nvPr>
            <p:ph idx="1"/>
          </p:nvPr>
        </p:nvSpPr>
        <p:spPr/>
        <p:txBody>
          <a:bodyPr/>
          <a:lstStyle/>
          <a:p>
            <a:r>
              <a:rPr lang="en-GB"/>
              <a:t>Multiple Single bit Full-Adder connected in Parallel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p:txBody>
          <a:bodyPr/>
          <a:lstStyle/>
          <a:p>
            <a:r>
              <a:rPr lang="en-GB" sz="3800" b="0"/>
              <a:t>4-bit Parallel Adder</a:t>
            </a:r>
          </a:p>
        </p:txBody>
      </p:sp>
      <p:sp>
        <p:nvSpPr>
          <p:cNvPr id="740357" name="Rectangle 5"/>
          <p:cNvSpPr>
            <a:spLocks noChangeArrowheads="1"/>
          </p:cNvSpPr>
          <p:nvPr/>
        </p:nvSpPr>
        <p:spPr bwMode="auto">
          <a:xfrm>
            <a:off x="0" y="2733675"/>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740356" name="Object 4"/>
          <p:cNvGraphicFramePr>
            <a:graphicFrameLocks noChangeAspect="1"/>
          </p:cNvGraphicFramePr>
          <p:nvPr/>
        </p:nvGraphicFramePr>
        <p:xfrm>
          <a:off x="533400" y="2667000"/>
          <a:ext cx="8145463" cy="2979738"/>
        </p:xfrm>
        <a:graphic>
          <a:graphicData uri="http://schemas.openxmlformats.org/presentationml/2006/ole">
            <mc:AlternateContent xmlns:mc="http://schemas.openxmlformats.org/markup-compatibility/2006">
              <mc:Choice xmlns:v="urn:schemas-microsoft-com:vml" Requires="v">
                <p:oleObj spid="_x0000_s822279" name="Visio" r:id="rId3" imgW="5446166" imgH="1989734" progId="Visio.Drawing.6">
                  <p:embed/>
                </p:oleObj>
              </mc:Choice>
              <mc:Fallback>
                <p:oleObj name="Visio" r:id="rId3" imgW="5446166" imgH="1989734" progId="Visio.Drawing.6">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667000"/>
                        <a:ext cx="8145463" cy="2979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r>
              <a:rPr lang="en-GB" sz="3800" b="0"/>
              <a:t>Carry Propagation</a:t>
            </a:r>
          </a:p>
        </p:txBody>
      </p:sp>
      <p:sp>
        <p:nvSpPr>
          <p:cNvPr id="741379" name="Rectangle 3"/>
          <p:cNvSpPr>
            <a:spLocks noGrp="1" noChangeArrowheads="1"/>
          </p:cNvSpPr>
          <p:nvPr>
            <p:ph idx="1"/>
          </p:nvPr>
        </p:nvSpPr>
        <p:spPr/>
        <p:txBody>
          <a:bodyPr/>
          <a:lstStyle/>
          <a:p>
            <a:r>
              <a:rPr lang="en-GB"/>
              <a:t>Carry Ripple</a:t>
            </a:r>
          </a:p>
          <a:p>
            <a:r>
              <a:rPr lang="en-GB"/>
              <a:t>Look-Ahead Carry Circuits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p:txBody>
          <a:bodyPr>
            <a:normAutofit fontScale="90000"/>
          </a:bodyPr>
          <a:lstStyle/>
          <a:p>
            <a:r>
              <a:rPr lang="en-GB" sz="3800" b="0"/>
              <a:t>Design and Implementation of Digital Circuits</a:t>
            </a:r>
          </a:p>
        </p:txBody>
      </p:sp>
      <p:sp>
        <p:nvSpPr>
          <p:cNvPr id="694275" name="Rectangle 3"/>
          <p:cNvSpPr>
            <a:spLocks noGrp="1" noChangeArrowheads="1"/>
          </p:cNvSpPr>
          <p:nvPr>
            <p:ph idx="1"/>
          </p:nvPr>
        </p:nvSpPr>
        <p:spPr>
          <a:xfrm>
            <a:off x="457200" y="1946275"/>
            <a:ext cx="8229600" cy="4530725"/>
          </a:xfrm>
        </p:spPr>
        <p:txBody>
          <a:bodyPr/>
          <a:lstStyle/>
          <a:p>
            <a:r>
              <a:rPr lang="en-GB"/>
              <a:t>Function Table</a:t>
            </a:r>
          </a:p>
          <a:p>
            <a:r>
              <a:rPr lang="en-GB"/>
              <a:t>Simplification of Expression</a:t>
            </a:r>
          </a:p>
          <a:p>
            <a:r>
              <a:rPr lang="en-GB"/>
              <a:t>Implementation</a:t>
            </a:r>
          </a:p>
          <a:p>
            <a:endParaRPr lang="en-GB"/>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2402" name="Rectangle 2"/>
          <p:cNvSpPr>
            <a:spLocks noGrp="1" noChangeArrowheads="1"/>
          </p:cNvSpPr>
          <p:nvPr>
            <p:ph type="title"/>
          </p:nvPr>
        </p:nvSpPr>
        <p:spPr/>
        <p:txBody>
          <a:bodyPr/>
          <a:lstStyle/>
          <a:p>
            <a:r>
              <a:rPr lang="en-GB" sz="3800" b="0"/>
              <a:t>Look-Ahead Carry Circuit</a:t>
            </a:r>
          </a:p>
        </p:txBody>
      </p:sp>
      <p:sp>
        <p:nvSpPr>
          <p:cNvPr id="742405" name="Rectangle 5"/>
          <p:cNvSpPr>
            <a:spLocks noChangeArrowheads="1"/>
          </p:cNvSpPr>
          <p:nvPr/>
        </p:nvSpPr>
        <p:spPr bwMode="auto">
          <a:xfrm>
            <a:off x="0" y="2390775"/>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742404" name="Object 4"/>
          <p:cNvGraphicFramePr>
            <a:graphicFrameLocks noChangeAspect="1"/>
          </p:cNvGraphicFramePr>
          <p:nvPr/>
        </p:nvGraphicFramePr>
        <p:xfrm>
          <a:off x="914400" y="1600200"/>
          <a:ext cx="7513638" cy="4451350"/>
        </p:xfrm>
        <a:graphic>
          <a:graphicData uri="http://schemas.openxmlformats.org/presentationml/2006/ole">
            <mc:AlternateContent xmlns:mc="http://schemas.openxmlformats.org/markup-compatibility/2006">
              <mc:Choice xmlns:v="urn:schemas-microsoft-com:vml" Requires="v">
                <p:oleObj spid="_x0000_s823303" name="Visio" r:id="rId4" imgW="5223967" imgH="2968752" progId="Visio.Drawing.6">
                  <p:embed/>
                </p:oleObj>
              </mc:Choice>
              <mc:Fallback>
                <p:oleObj name="Visio" r:id="rId4" imgW="5223967" imgH="2968752" progId="Visio.Drawing.6">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600200"/>
                        <a:ext cx="7513638" cy="445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1618" name="Rectangle 2"/>
          <p:cNvSpPr>
            <a:spLocks noGrp="1" noChangeArrowheads="1"/>
          </p:cNvSpPr>
          <p:nvPr>
            <p:ph type="title"/>
          </p:nvPr>
        </p:nvSpPr>
        <p:spPr/>
        <p:txBody>
          <a:bodyPr/>
          <a:lstStyle/>
          <a:p>
            <a:r>
              <a:rPr lang="en-GB" sz="3800" b="0"/>
              <a:t>Sum &amp; Carry Expressions</a:t>
            </a:r>
          </a:p>
        </p:txBody>
      </p:sp>
      <p:pic>
        <p:nvPicPr>
          <p:cNvPr id="751622" name="Picture 6"/>
          <p:cNvPicPr>
            <a:picLocks noGrp="1" noChangeAspect="1" noChangeArrowheads="1"/>
          </p:cNvPicPr>
          <p:nvPr>
            <p:ph idx="1"/>
          </p:nvPr>
        </p:nvPicPr>
        <p:blipFill>
          <a:blip r:embed="rId3"/>
          <a:srcRect/>
          <a:stretch>
            <a:fillRect/>
          </a:stretch>
        </p:blipFill>
        <p:spPr>
          <a:xfrm>
            <a:off x="1066800" y="2438400"/>
            <a:ext cx="3263900" cy="511175"/>
          </a:xfrm>
          <a:noFill/>
          <a:ln/>
        </p:spPr>
      </p:pic>
      <p:sp>
        <p:nvSpPr>
          <p:cNvPr id="751621" name="Rectangle 5"/>
          <p:cNvSpPr>
            <a:spLocks noChangeArrowheads="1"/>
          </p:cNvSpPr>
          <p:nvPr/>
        </p:nvSpPr>
        <p:spPr bwMode="auto">
          <a:xfrm>
            <a:off x="0" y="333851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751620" name="Object 4"/>
          <p:cNvGraphicFramePr>
            <a:graphicFrameLocks noChangeAspect="1"/>
          </p:cNvGraphicFramePr>
          <p:nvPr/>
        </p:nvGraphicFramePr>
        <p:xfrm>
          <a:off x="1066800" y="1752600"/>
          <a:ext cx="2193925" cy="447675"/>
        </p:xfrm>
        <a:graphic>
          <a:graphicData uri="http://schemas.openxmlformats.org/presentationml/2006/ole">
            <mc:AlternateContent xmlns:mc="http://schemas.openxmlformats.org/markup-compatibility/2006">
              <mc:Choice xmlns:v="urn:schemas-microsoft-com:vml" Requires="v">
                <p:oleObj spid="_x0000_s824327" name="Equation" r:id="rId4" imgW="888840" imgH="177480" progId="Equation.3">
                  <p:embed/>
                </p:oleObj>
              </mc:Choice>
              <mc:Fallback>
                <p:oleObj name="Equation" r:id="rId4" imgW="888840" imgH="1774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752600"/>
                        <a:ext cx="2193925"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3666" name="Rectangle 2"/>
          <p:cNvSpPr>
            <a:spLocks noGrp="1" noChangeArrowheads="1"/>
          </p:cNvSpPr>
          <p:nvPr>
            <p:ph type="title"/>
          </p:nvPr>
        </p:nvSpPr>
        <p:spPr/>
        <p:txBody>
          <a:bodyPr/>
          <a:lstStyle/>
          <a:p>
            <a:r>
              <a:rPr lang="en-GB" sz="3800" b="0"/>
              <a:t>Carry Expressions</a:t>
            </a:r>
          </a:p>
        </p:txBody>
      </p:sp>
      <p:graphicFrame>
        <p:nvGraphicFramePr>
          <p:cNvPr id="753680" name="Object 16"/>
          <p:cNvGraphicFramePr>
            <a:graphicFrameLocks noGrp="1" noChangeAspect="1"/>
          </p:cNvGraphicFramePr>
          <p:nvPr>
            <p:ph sz="half" idx="1"/>
          </p:nvPr>
        </p:nvGraphicFramePr>
        <p:xfrm>
          <a:off x="533400" y="2819400"/>
          <a:ext cx="4002088" cy="576263"/>
        </p:xfrm>
        <a:graphic>
          <a:graphicData uri="http://schemas.openxmlformats.org/presentationml/2006/ole">
            <mc:AlternateContent xmlns:mc="http://schemas.openxmlformats.org/markup-compatibility/2006">
              <mc:Choice xmlns:v="urn:schemas-microsoft-com:vml" Requires="v">
                <p:oleObj spid="_x0000_s825386" name="Equation" r:id="rId3" imgW="1587240" imgH="228600" progId="Equation.3">
                  <p:embed/>
                </p:oleObj>
              </mc:Choice>
              <mc:Fallback>
                <p:oleObj name="Equation" r:id="rId3" imgW="158724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819400"/>
                        <a:ext cx="4002088"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3669" name="Rectangle 5"/>
          <p:cNvSpPr>
            <a:spLocks noChangeArrowheads="1"/>
          </p:cNvSpPr>
          <p:nvPr/>
        </p:nvSpPr>
        <p:spPr bwMode="auto">
          <a:xfrm>
            <a:off x="0" y="3314700"/>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753668" name="Object 4"/>
          <p:cNvGraphicFramePr>
            <a:graphicFrameLocks noChangeAspect="1"/>
          </p:cNvGraphicFramePr>
          <p:nvPr/>
        </p:nvGraphicFramePr>
        <p:xfrm>
          <a:off x="533400" y="1524000"/>
          <a:ext cx="2522538" cy="576263"/>
        </p:xfrm>
        <a:graphic>
          <a:graphicData uri="http://schemas.openxmlformats.org/presentationml/2006/ole">
            <mc:AlternateContent xmlns:mc="http://schemas.openxmlformats.org/markup-compatibility/2006">
              <mc:Choice xmlns:v="urn:schemas-microsoft-com:vml" Requires="v">
                <p:oleObj spid="_x0000_s825387" name="Equation" r:id="rId5" imgW="1002865" imgH="228501" progId="Equation.3">
                  <p:embed/>
                </p:oleObj>
              </mc:Choice>
              <mc:Fallback>
                <p:oleObj name="Equation" r:id="rId5" imgW="1002865" imgH="228501"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1524000"/>
                        <a:ext cx="2522538"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3671" name="Rectangle 7"/>
          <p:cNvSpPr>
            <a:spLocks noChangeArrowheads="1"/>
          </p:cNvSpPr>
          <p:nvPr/>
        </p:nvSpPr>
        <p:spPr bwMode="auto">
          <a:xfrm>
            <a:off x="0" y="3314700"/>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753670" name="Object 6"/>
          <p:cNvGraphicFramePr>
            <a:graphicFrameLocks noChangeAspect="1"/>
          </p:cNvGraphicFramePr>
          <p:nvPr/>
        </p:nvGraphicFramePr>
        <p:xfrm>
          <a:off x="533400" y="2133600"/>
          <a:ext cx="5919788" cy="576263"/>
        </p:xfrm>
        <a:graphic>
          <a:graphicData uri="http://schemas.openxmlformats.org/presentationml/2006/ole">
            <mc:AlternateContent xmlns:mc="http://schemas.openxmlformats.org/markup-compatibility/2006">
              <mc:Choice xmlns:v="urn:schemas-microsoft-com:vml" Requires="v">
                <p:oleObj spid="_x0000_s825388" name="Equation" r:id="rId7" imgW="2349360" imgH="228600" progId="Equation.3">
                  <p:embed/>
                </p:oleObj>
              </mc:Choice>
              <mc:Fallback>
                <p:oleObj name="Equation" r:id="rId7" imgW="234936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2133600"/>
                        <a:ext cx="5919788"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3675" name="Rectangle 11"/>
          <p:cNvSpPr>
            <a:spLocks noChangeArrowheads="1"/>
          </p:cNvSpPr>
          <p:nvPr/>
        </p:nvSpPr>
        <p:spPr bwMode="auto">
          <a:xfrm>
            <a:off x="0" y="3314700"/>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753674" name="Object 10"/>
          <p:cNvGraphicFramePr>
            <a:graphicFrameLocks noChangeAspect="1"/>
          </p:cNvGraphicFramePr>
          <p:nvPr/>
        </p:nvGraphicFramePr>
        <p:xfrm>
          <a:off x="533400" y="4876800"/>
          <a:ext cx="8135938" cy="576263"/>
        </p:xfrm>
        <a:graphic>
          <a:graphicData uri="http://schemas.openxmlformats.org/presentationml/2006/ole">
            <mc:AlternateContent xmlns:mc="http://schemas.openxmlformats.org/markup-compatibility/2006">
              <mc:Choice xmlns:v="urn:schemas-microsoft-com:vml" Requires="v">
                <p:oleObj spid="_x0000_s825389" name="Equation" r:id="rId9" imgW="3225800" imgH="228600" progId="Equation.3">
                  <p:embed/>
                </p:oleObj>
              </mc:Choice>
              <mc:Fallback>
                <p:oleObj name="Equation" r:id="rId9" imgW="3225800" imgH="2286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 y="4876800"/>
                        <a:ext cx="8135938"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3677" name="Rectangle 13"/>
          <p:cNvSpPr>
            <a:spLocks noChangeArrowheads="1"/>
          </p:cNvSpPr>
          <p:nvPr/>
        </p:nvSpPr>
        <p:spPr bwMode="auto">
          <a:xfrm>
            <a:off x="0" y="33194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753676" name="Object 12"/>
          <p:cNvGraphicFramePr>
            <a:graphicFrameLocks noChangeAspect="1"/>
          </p:cNvGraphicFramePr>
          <p:nvPr/>
        </p:nvGraphicFramePr>
        <p:xfrm>
          <a:off x="609600" y="5791200"/>
          <a:ext cx="2157413" cy="539750"/>
        </p:xfrm>
        <a:graphic>
          <a:graphicData uri="http://schemas.openxmlformats.org/presentationml/2006/ole">
            <mc:AlternateContent xmlns:mc="http://schemas.openxmlformats.org/markup-compatibility/2006">
              <mc:Choice xmlns:v="urn:schemas-microsoft-com:vml" Requires="v">
                <p:oleObj spid="_x0000_s825390" name="Equation" r:id="rId11" imgW="875920" imgH="215806" progId="Equation.3">
                  <p:embed/>
                </p:oleObj>
              </mc:Choice>
              <mc:Fallback>
                <p:oleObj name="Equation" r:id="rId11" imgW="875920" imgH="215806"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600" y="5791200"/>
                        <a:ext cx="2157413"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3679" name="Rectangle 15"/>
          <p:cNvSpPr>
            <a:spLocks noChangeArrowheads="1"/>
          </p:cNvSpPr>
          <p:nvPr/>
        </p:nvSpPr>
        <p:spPr bwMode="auto">
          <a:xfrm>
            <a:off x="0" y="33194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753678" name="Object 14"/>
          <p:cNvGraphicFramePr>
            <a:graphicFrameLocks noChangeAspect="1"/>
          </p:cNvGraphicFramePr>
          <p:nvPr/>
        </p:nvGraphicFramePr>
        <p:xfrm>
          <a:off x="3124200" y="5791200"/>
          <a:ext cx="1782763" cy="539750"/>
        </p:xfrm>
        <a:graphic>
          <a:graphicData uri="http://schemas.openxmlformats.org/presentationml/2006/ole">
            <mc:AlternateContent xmlns:mc="http://schemas.openxmlformats.org/markup-compatibility/2006">
              <mc:Choice xmlns:v="urn:schemas-microsoft-com:vml" Requires="v">
                <p:oleObj spid="_x0000_s825391" name="Equation" r:id="rId13" imgW="723586" imgH="215806" progId="Equation.3">
                  <p:embed/>
                </p:oleObj>
              </mc:Choice>
              <mc:Fallback>
                <p:oleObj name="Equation" r:id="rId13" imgW="723586" imgH="215806"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24200" y="5791200"/>
                        <a:ext cx="1782763"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3745" name="Rectangle 81"/>
          <p:cNvSpPr>
            <a:spLocks noChangeArrowheads="1"/>
          </p:cNvSpPr>
          <p:nvPr/>
        </p:nvSpPr>
        <p:spPr bwMode="auto">
          <a:xfrm>
            <a:off x="0" y="3314700"/>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753744" name="Object 80"/>
          <p:cNvGraphicFramePr>
            <a:graphicFrameLocks noChangeAspect="1"/>
          </p:cNvGraphicFramePr>
          <p:nvPr/>
        </p:nvGraphicFramePr>
        <p:xfrm>
          <a:off x="533400" y="3505200"/>
          <a:ext cx="7559675" cy="576263"/>
        </p:xfrm>
        <a:graphic>
          <a:graphicData uri="http://schemas.openxmlformats.org/presentationml/2006/ole">
            <mc:AlternateContent xmlns:mc="http://schemas.openxmlformats.org/markup-compatibility/2006">
              <mc:Choice xmlns:v="urn:schemas-microsoft-com:vml" Requires="v">
                <p:oleObj spid="_x0000_s825392" name="Equation" r:id="rId15" imgW="2997200" imgH="228600" progId="Equation.3">
                  <p:embed/>
                </p:oleObj>
              </mc:Choice>
              <mc:Fallback>
                <p:oleObj name="Equation" r:id="rId15" imgW="2997200" imgH="228600"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3400" y="3505200"/>
                        <a:ext cx="7559675"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3747" name="Rectangle 83"/>
          <p:cNvSpPr>
            <a:spLocks noChangeArrowheads="1"/>
          </p:cNvSpPr>
          <p:nvPr/>
        </p:nvSpPr>
        <p:spPr bwMode="auto">
          <a:xfrm>
            <a:off x="0" y="3314700"/>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753746" name="Object 82"/>
          <p:cNvGraphicFramePr>
            <a:graphicFrameLocks noChangeAspect="1"/>
          </p:cNvGraphicFramePr>
          <p:nvPr/>
        </p:nvGraphicFramePr>
        <p:xfrm>
          <a:off x="533400" y="4191000"/>
          <a:ext cx="5922963" cy="576263"/>
        </p:xfrm>
        <a:graphic>
          <a:graphicData uri="http://schemas.openxmlformats.org/presentationml/2006/ole">
            <mc:AlternateContent xmlns:mc="http://schemas.openxmlformats.org/markup-compatibility/2006">
              <mc:Choice xmlns:v="urn:schemas-microsoft-com:vml" Requires="v">
                <p:oleObj spid="_x0000_s825393" name="Equation" r:id="rId17" imgW="2349500" imgH="228600" progId="Equation.3">
                  <p:embed/>
                </p:oleObj>
              </mc:Choice>
              <mc:Fallback>
                <p:oleObj name="Equation" r:id="rId17" imgW="2349500" imgH="228600" progId="Equation.3">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3400" y="4191000"/>
                        <a:ext cx="5922963"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p:txBody>
          <a:bodyPr/>
          <a:lstStyle/>
          <a:p>
            <a:r>
              <a:rPr lang="en-GB" sz="3800" b="0"/>
              <a:t>Look-Ahead Carry Generator</a:t>
            </a:r>
          </a:p>
        </p:txBody>
      </p:sp>
      <p:sp>
        <p:nvSpPr>
          <p:cNvPr id="761861" name="Rectangle 5"/>
          <p:cNvSpPr>
            <a:spLocks noChangeArrowheads="1"/>
          </p:cNvSpPr>
          <p:nvPr/>
        </p:nvSpPr>
        <p:spPr bwMode="auto">
          <a:xfrm>
            <a:off x="0" y="1262063"/>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761860" name="Object 4"/>
          <p:cNvGraphicFramePr>
            <a:graphicFrameLocks noChangeAspect="1"/>
          </p:cNvGraphicFramePr>
          <p:nvPr/>
        </p:nvGraphicFramePr>
        <p:xfrm>
          <a:off x="2362200" y="1524000"/>
          <a:ext cx="4195763" cy="4946650"/>
        </p:xfrm>
        <a:graphic>
          <a:graphicData uri="http://schemas.openxmlformats.org/presentationml/2006/ole">
            <mc:AlternateContent xmlns:mc="http://schemas.openxmlformats.org/markup-compatibility/2006">
              <mc:Choice xmlns:v="urn:schemas-microsoft-com:vml" Requires="v">
                <p:oleObj spid="_x0000_s826375" name="Visio" r:id="rId4" imgW="5179162" imgH="6169762" progId="Visio.Drawing.6">
                  <p:embed/>
                </p:oleObj>
              </mc:Choice>
              <mc:Fallback>
                <p:oleObj name="Visio" r:id="rId4" imgW="5179162" imgH="6169762" progId="Visio.Drawing.6">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1524000"/>
                        <a:ext cx="4195763" cy="4946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p:txBody>
          <a:bodyPr/>
          <a:lstStyle/>
          <a:p>
            <a:r>
              <a:rPr lang="en-GB" sz="3800"/>
              <a:t>MSI-Adders</a:t>
            </a:r>
          </a:p>
        </p:txBody>
      </p:sp>
      <p:sp>
        <p:nvSpPr>
          <p:cNvPr id="762883" name="Rectangle 3"/>
          <p:cNvSpPr>
            <a:spLocks noGrp="1" noChangeArrowheads="1"/>
          </p:cNvSpPr>
          <p:nvPr>
            <p:ph idx="1"/>
          </p:nvPr>
        </p:nvSpPr>
        <p:spPr/>
        <p:txBody>
          <a:bodyPr/>
          <a:lstStyle/>
          <a:p>
            <a:pPr>
              <a:lnSpc>
                <a:spcPct val="90000"/>
              </a:lnSpc>
            </a:pPr>
            <a:r>
              <a:rPr lang="en-GB"/>
              <a:t>74LS83A</a:t>
            </a:r>
          </a:p>
          <a:p>
            <a:pPr>
              <a:lnSpc>
                <a:spcPct val="90000"/>
              </a:lnSpc>
            </a:pPr>
            <a:r>
              <a:rPr lang="en-GB"/>
              <a:t>74LS283</a:t>
            </a:r>
          </a:p>
          <a:p>
            <a:pPr>
              <a:lnSpc>
                <a:spcPct val="90000"/>
              </a:lnSpc>
            </a:pPr>
            <a:r>
              <a:rPr lang="en-GB"/>
              <a:t>16-pin ICs</a:t>
            </a:r>
          </a:p>
          <a:p>
            <a:pPr>
              <a:lnSpc>
                <a:spcPct val="90000"/>
              </a:lnSpc>
            </a:pPr>
            <a:r>
              <a:rPr lang="en-GB"/>
              <a:t>4-bit A input</a:t>
            </a:r>
          </a:p>
          <a:p>
            <a:pPr>
              <a:lnSpc>
                <a:spcPct val="90000"/>
              </a:lnSpc>
            </a:pPr>
            <a:r>
              <a:rPr lang="en-GB"/>
              <a:t>4-bit B input</a:t>
            </a:r>
          </a:p>
          <a:p>
            <a:pPr>
              <a:lnSpc>
                <a:spcPct val="90000"/>
              </a:lnSpc>
            </a:pPr>
            <a:r>
              <a:rPr lang="en-GB"/>
              <a:t>4-bit Sum output</a:t>
            </a:r>
          </a:p>
          <a:p>
            <a:pPr>
              <a:lnSpc>
                <a:spcPct val="90000"/>
              </a:lnSpc>
            </a:pPr>
            <a:r>
              <a:rPr lang="en-GB"/>
              <a:t>1-bit Carry in</a:t>
            </a:r>
          </a:p>
          <a:p>
            <a:pPr>
              <a:lnSpc>
                <a:spcPct val="90000"/>
              </a:lnSpc>
            </a:pPr>
            <a:r>
              <a:rPr lang="en-GB"/>
              <a:t>1-bit Carry Out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r>
              <a:rPr lang="en-GB" sz="3800" b="0"/>
              <a:t>12-bit Parallel Adder</a:t>
            </a:r>
          </a:p>
        </p:txBody>
      </p:sp>
      <p:graphicFrame>
        <p:nvGraphicFramePr>
          <p:cNvPr id="816135" name="Object 7"/>
          <p:cNvGraphicFramePr>
            <a:graphicFrameLocks noGrp="1" noChangeAspect="1"/>
          </p:cNvGraphicFramePr>
          <p:nvPr>
            <p:ph idx="1"/>
          </p:nvPr>
        </p:nvGraphicFramePr>
        <p:xfrm>
          <a:off x="228600" y="2819400"/>
          <a:ext cx="8609013" cy="2660650"/>
        </p:xfrm>
        <a:graphic>
          <a:graphicData uri="http://schemas.openxmlformats.org/presentationml/2006/ole">
            <mc:AlternateContent xmlns:mc="http://schemas.openxmlformats.org/markup-compatibility/2006">
              <mc:Choice xmlns:v="urn:schemas-microsoft-com:vml" Requires="v">
                <p:oleObj spid="_x0000_s827399" name="Visio" r:id="rId4" imgW="5736641" imgH="1773631" progId="Visio.Drawing.6">
                  <p:embed/>
                </p:oleObj>
              </mc:Choice>
              <mc:Fallback>
                <p:oleObj name="Visio" r:id="rId4" imgW="5736641" imgH="1773631" progId="Visio.Drawing.6">
                  <p:embed/>
                  <p:pic>
                    <p:nvPicPr>
                      <p:cNvPr id="0" name="Picture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2819400"/>
                        <a:ext cx="8609013" cy="266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p:txBody>
          <a:bodyPr/>
          <a:lstStyle/>
          <a:p>
            <a:r>
              <a:rPr lang="en-GB" sz="3800" b="0"/>
              <a:t>Adjacent 1s Detector Circuit</a:t>
            </a:r>
          </a:p>
        </p:txBody>
      </p:sp>
      <p:sp>
        <p:nvSpPr>
          <p:cNvPr id="705539" name="Rectangle 3"/>
          <p:cNvSpPr>
            <a:spLocks noGrp="1" noChangeArrowheads="1"/>
          </p:cNvSpPr>
          <p:nvPr>
            <p:ph idx="1"/>
          </p:nvPr>
        </p:nvSpPr>
        <p:spPr>
          <a:xfrm>
            <a:off x="457200" y="1793875"/>
            <a:ext cx="8229600" cy="4530725"/>
          </a:xfrm>
        </p:spPr>
        <p:txBody>
          <a:bodyPr/>
          <a:lstStyle/>
          <a:p>
            <a:r>
              <a:rPr lang="en-GB"/>
              <a:t>SOP Implementation</a:t>
            </a:r>
          </a:p>
          <a:p>
            <a:pPr lvl="1">
              <a:buClr>
                <a:schemeClr val="tx1"/>
              </a:buClr>
            </a:pPr>
            <a:r>
              <a:rPr lang="en-GB">
                <a:effectLst/>
                <a:latin typeface="Arial" pitchFamily="34" charset="0"/>
              </a:rPr>
              <a:t>Directly from function table</a:t>
            </a:r>
          </a:p>
          <a:p>
            <a:r>
              <a:rPr lang="en-GB"/>
              <a:t>Simplified implementation</a:t>
            </a:r>
          </a:p>
          <a:p>
            <a:r>
              <a:rPr lang="en-GB"/>
              <a:t>Implementation using NAND gates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p:txBody>
          <a:bodyPr/>
          <a:lstStyle/>
          <a:p>
            <a:r>
              <a:rPr lang="en-GB" sz="3800" b="0"/>
              <a:t>Adjacent 1s Detector Function</a:t>
            </a:r>
          </a:p>
        </p:txBody>
      </p:sp>
      <p:graphicFrame>
        <p:nvGraphicFramePr>
          <p:cNvPr id="695958" name="Group 662"/>
          <p:cNvGraphicFramePr>
            <a:graphicFrameLocks noGrp="1"/>
          </p:cNvGraphicFramePr>
          <p:nvPr>
            <p:ph type="tbl" idx="1"/>
          </p:nvPr>
        </p:nvGraphicFramePr>
        <p:xfrm>
          <a:off x="457200" y="1600200"/>
          <a:ext cx="8229600" cy="4545330"/>
        </p:xfrm>
        <a:graphic>
          <a:graphicData uri="http://schemas.openxmlformats.org/drawingml/2006/table">
            <a:tbl>
              <a:tblPr/>
              <a:tblGrid>
                <a:gridCol w="762000"/>
                <a:gridCol w="762000"/>
                <a:gridCol w="838200"/>
                <a:gridCol w="762000"/>
                <a:gridCol w="990600"/>
                <a:gridCol w="822325"/>
                <a:gridCol w="823913"/>
                <a:gridCol w="715962"/>
                <a:gridCol w="762000"/>
                <a:gridCol w="990600"/>
              </a:tblGrid>
              <a:tr h="704850">
                <a:tc gridSpan="4">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Input</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Output</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Input</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Output</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A</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B</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C</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D</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F</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A</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B</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C</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D</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F</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38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38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p:txBody>
          <a:bodyPr/>
          <a:lstStyle/>
          <a:p>
            <a:r>
              <a:rPr lang="en-GB" sz="3800" b="0"/>
              <a:t>SOP Implementation</a:t>
            </a:r>
          </a:p>
        </p:txBody>
      </p:sp>
      <p:sp>
        <p:nvSpPr>
          <p:cNvPr id="697349" name="Rectangle 5"/>
          <p:cNvSpPr>
            <a:spLocks noChangeArrowheads="1"/>
          </p:cNvSpPr>
          <p:nvPr/>
        </p:nvSpPr>
        <p:spPr bwMode="auto">
          <a:xfrm>
            <a:off x="0" y="1819275"/>
            <a:ext cx="9144000" cy="0"/>
          </a:xfrm>
          <a:prstGeom prst="rect">
            <a:avLst/>
          </a:prstGeom>
          <a:noFill/>
          <a:ln w="0" algn="ctr">
            <a:noFill/>
            <a:miter lim="800000"/>
            <a:headEnd/>
            <a:tailEnd/>
          </a:ln>
          <a:effectLst/>
        </p:spPr>
        <p:txBody>
          <a:bodyPr wrap="none" anchor="ctr">
            <a:spAutoFit/>
          </a:bodyPr>
          <a:lstStyle/>
          <a:p>
            <a:endParaRPr lang="en-US"/>
          </a:p>
        </p:txBody>
      </p:sp>
      <p:graphicFrame>
        <p:nvGraphicFramePr>
          <p:cNvPr id="697348" name="Object 4"/>
          <p:cNvGraphicFramePr>
            <a:graphicFrameLocks noChangeAspect="1"/>
          </p:cNvGraphicFramePr>
          <p:nvPr/>
        </p:nvGraphicFramePr>
        <p:xfrm>
          <a:off x="2743200" y="1371600"/>
          <a:ext cx="4214813" cy="5126038"/>
        </p:xfrm>
        <a:graphic>
          <a:graphicData uri="http://schemas.openxmlformats.org/presentationml/2006/ole">
            <mc:AlternateContent xmlns:mc="http://schemas.openxmlformats.org/markup-compatibility/2006">
              <mc:Choice xmlns:v="urn:schemas-microsoft-com:vml" Requires="v">
                <p:oleObj spid="_x0000_s697353" name="Visio" r:id="rId4" imgW="3376270" imgH="4284574" progId="Visio.Drawing.6">
                  <p:embed/>
                </p:oleObj>
              </mc:Choice>
              <mc:Fallback>
                <p:oleObj name="Visio" r:id="rId4" imgW="3376270" imgH="4284574" progId="Visio.Drawing.6">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1371600"/>
                        <a:ext cx="4214813" cy="5126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p:txBody>
          <a:bodyPr/>
          <a:lstStyle/>
          <a:p>
            <a:r>
              <a:rPr lang="en-GB" sz="3800" b="0"/>
              <a:t>SOP Expression Simplification</a:t>
            </a:r>
          </a:p>
        </p:txBody>
      </p:sp>
      <p:sp>
        <p:nvSpPr>
          <p:cNvPr id="698373" name="Oval 5"/>
          <p:cNvSpPr>
            <a:spLocks noChangeArrowheads="1"/>
          </p:cNvSpPr>
          <p:nvPr/>
        </p:nvSpPr>
        <p:spPr bwMode="auto">
          <a:xfrm>
            <a:off x="5105400" y="3733800"/>
            <a:ext cx="1600200" cy="1143000"/>
          </a:xfrm>
          <a:prstGeom prst="ellipse">
            <a:avLst/>
          </a:prstGeom>
          <a:solidFill>
            <a:srgbClr val="FFFFFF">
              <a:alpha val="0"/>
            </a:srgbClr>
          </a:solidFill>
          <a:ln w="9525">
            <a:solidFill>
              <a:srgbClr val="000000"/>
            </a:solidFill>
            <a:round/>
            <a:headEnd/>
            <a:tailEnd/>
          </a:ln>
        </p:spPr>
        <p:txBody>
          <a:bodyPr/>
          <a:lstStyle/>
          <a:p>
            <a:endParaRPr lang="en-US"/>
          </a:p>
        </p:txBody>
      </p:sp>
      <p:sp>
        <p:nvSpPr>
          <p:cNvPr id="698372" name="Oval 4"/>
          <p:cNvSpPr>
            <a:spLocks noChangeArrowheads="1"/>
          </p:cNvSpPr>
          <p:nvPr/>
        </p:nvSpPr>
        <p:spPr bwMode="auto">
          <a:xfrm>
            <a:off x="3505200" y="4343400"/>
            <a:ext cx="3124200" cy="609600"/>
          </a:xfrm>
          <a:prstGeom prst="ellipse">
            <a:avLst/>
          </a:prstGeom>
          <a:solidFill>
            <a:srgbClr val="FFFFFF">
              <a:alpha val="0"/>
            </a:srgbClr>
          </a:solidFill>
          <a:ln w="9525">
            <a:solidFill>
              <a:srgbClr val="000000"/>
            </a:solidFill>
            <a:round/>
            <a:headEnd/>
            <a:tailEnd/>
          </a:ln>
        </p:spPr>
        <p:txBody>
          <a:bodyPr/>
          <a:lstStyle/>
          <a:p>
            <a:endParaRPr lang="en-US"/>
          </a:p>
        </p:txBody>
      </p:sp>
      <p:sp>
        <p:nvSpPr>
          <p:cNvPr id="698374" name="Oval 6"/>
          <p:cNvSpPr>
            <a:spLocks noChangeArrowheads="1"/>
          </p:cNvSpPr>
          <p:nvPr/>
        </p:nvSpPr>
        <p:spPr bwMode="auto">
          <a:xfrm>
            <a:off x="5105400" y="2819400"/>
            <a:ext cx="685800" cy="2895600"/>
          </a:xfrm>
          <a:prstGeom prst="ellipse">
            <a:avLst/>
          </a:prstGeom>
          <a:solidFill>
            <a:srgbClr val="FFFFFF">
              <a:alpha val="0"/>
            </a:srgbClr>
          </a:solidFill>
          <a:ln w="9525">
            <a:solidFill>
              <a:srgbClr val="000000"/>
            </a:solidFill>
            <a:round/>
            <a:headEnd/>
            <a:tailEnd/>
          </a:ln>
        </p:spPr>
        <p:txBody>
          <a:bodyPr/>
          <a:lstStyle/>
          <a:p>
            <a:endParaRPr lang="en-US"/>
          </a:p>
        </p:txBody>
      </p:sp>
      <p:sp>
        <p:nvSpPr>
          <p:cNvPr id="698383" name="Rectangle 15"/>
          <p:cNvSpPr>
            <a:spLocks noChangeArrowheads="1"/>
          </p:cNvSpPr>
          <p:nvPr/>
        </p:nvSpPr>
        <p:spPr bwMode="auto">
          <a:xfrm>
            <a:off x="3560763" y="2701925"/>
            <a:ext cx="384175" cy="0"/>
          </a:xfrm>
          <a:prstGeom prst="rect">
            <a:avLst/>
          </a:prstGeom>
          <a:noFill/>
          <a:ln w="0" algn="ctr">
            <a:noFill/>
            <a:miter lim="800000"/>
            <a:headEnd/>
            <a:tailEnd/>
          </a:ln>
          <a:effectLst/>
        </p:spPr>
        <p:txBody>
          <a:bodyPr wrap="none" anchor="ctr">
            <a:spAutoFit/>
          </a:bodyPr>
          <a:lstStyle/>
          <a:p>
            <a:endParaRPr lang="en-US"/>
          </a:p>
        </p:txBody>
      </p:sp>
      <p:sp>
        <p:nvSpPr>
          <p:cNvPr id="698386" name="Rectangle 18"/>
          <p:cNvSpPr>
            <a:spLocks noChangeArrowheads="1"/>
          </p:cNvSpPr>
          <p:nvPr/>
        </p:nvSpPr>
        <p:spPr bwMode="auto">
          <a:xfrm>
            <a:off x="3560763" y="2701925"/>
            <a:ext cx="487362" cy="0"/>
          </a:xfrm>
          <a:prstGeom prst="rect">
            <a:avLst/>
          </a:prstGeom>
          <a:solidFill>
            <a:srgbClr val="D9D9D9"/>
          </a:solidFill>
          <a:ln w="0" algn="ctr">
            <a:noFill/>
            <a:miter lim="800000"/>
            <a:headEnd/>
            <a:tailEnd/>
          </a:ln>
          <a:effectLst/>
        </p:spPr>
        <p:txBody>
          <a:bodyPr wrap="none" anchor="ctr">
            <a:spAutoFit/>
          </a:bodyPr>
          <a:lstStyle/>
          <a:p>
            <a:endParaRPr lang="en-US"/>
          </a:p>
        </p:txBody>
      </p:sp>
      <p:graphicFrame>
        <p:nvGraphicFramePr>
          <p:cNvPr id="698539" name="Group 171"/>
          <p:cNvGraphicFramePr>
            <a:graphicFrameLocks noGrp="1"/>
          </p:cNvGraphicFramePr>
          <p:nvPr/>
        </p:nvGraphicFramePr>
        <p:xfrm>
          <a:off x="2362200" y="1905000"/>
          <a:ext cx="4343400" cy="3886202"/>
        </p:xfrm>
        <a:graphic>
          <a:graphicData uri="http://schemas.openxmlformats.org/drawingml/2006/table">
            <a:tbl>
              <a:tblPr/>
              <a:tblGrid>
                <a:gridCol w="1046163"/>
                <a:gridCol w="823912"/>
                <a:gridCol w="823913"/>
                <a:gridCol w="825500"/>
                <a:gridCol w="823912"/>
              </a:tblGrid>
              <a:tr h="855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999999"/>
                          </a:solidFill>
                          <a:effectLst/>
                          <a:latin typeface="Times New Roman" pitchFamily="18" charset="0"/>
                          <a:cs typeface="Times New Roman" pitchFamily="18" charset="0"/>
                        </a:rPr>
                        <a:t>AB\CD</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999999"/>
                          </a:solidFill>
                          <a:effectLst/>
                          <a:latin typeface="Times New Roman" pitchFamily="18" charset="0"/>
                          <a:cs typeface="Times New Roman" pitchFamily="18" charset="0"/>
                        </a:rPr>
                        <a:t>00</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999999"/>
                          </a:solidFill>
                          <a:effectLst/>
                          <a:latin typeface="Times New Roman" pitchFamily="18" charset="0"/>
                          <a:cs typeface="Times New Roman" pitchFamily="18" charset="0"/>
                        </a:rPr>
                        <a:t>01</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999999"/>
                          </a:solidFill>
                          <a:effectLst/>
                          <a:latin typeface="Times New Roman" pitchFamily="18" charset="0"/>
                          <a:cs typeface="Times New Roman" pitchFamily="18" charset="0"/>
                        </a:rPr>
                        <a:t>11</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999999"/>
                          </a:solidFill>
                          <a:effectLst/>
                          <a:latin typeface="Times New Roman" pitchFamily="18" charset="0"/>
                          <a:cs typeface="Times New Roman" pitchFamily="18" charset="0"/>
                        </a:rPr>
                        <a:t>10</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757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999999"/>
                          </a:solidFill>
                          <a:effectLst/>
                          <a:latin typeface="Times New Roman" pitchFamily="18" charset="0"/>
                          <a:cs typeface="Times New Roman" pitchFamily="18" charset="0"/>
                        </a:rPr>
                        <a:t>00</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58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999999"/>
                          </a:solidFill>
                          <a:effectLst/>
                          <a:latin typeface="Times New Roman" pitchFamily="18" charset="0"/>
                          <a:cs typeface="Times New Roman" pitchFamily="18" charset="0"/>
                        </a:rPr>
                        <a:t>01</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57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999999"/>
                          </a:solidFill>
                          <a:effectLst/>
                          <a:latin typeface="Times New Roman" pitchFamily="18" charset="0"/>
                          <a:cs typeface="Times New Roman" pitchFamily="18" charset="0"/>
                        </a:rPr>
                        <a:t>11</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57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rgbClr val="999999"/>
                          </a:solidFill>
                          <a:effectLst/>
                          <a:latin typeface="Times New Roman" pitchFamily="18" charset="0"/>
                          <a:cs typeface="Times New Roman" pitchFamily="18" charset="0"/>
                        </a:rPr>
                        <a:t>10</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GB" sz="22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09E0ECEF5057C4AAC66B1F3C321CA43" ma:contentTypeVersion="0" ma:contentTypeDescription="Create a new document." ma:contentTypeScope="" ma:versionID="111b89b20a0ac63baa8434d96578d7ee">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4BBD37B-4702-4FFD-8DA9-1531C26A2975}"/>
</file>

<file path=customXml/itemProps2.xml><?xml version="1.0" encoding="utf-8"?>
<ds:datastoreItem xmlns:ds="http://schemas.openxmlformats.org/officeDocument/2006/customXml" ds:itemID="{1EA95219-0CBC-464F-A3D2-EFB699FF009A}"/>
</file>

<file path=customXml/itemProps3.xml><?xml version="1.0" encoding="utf-8"?>
<ds:datastoreItem xmlns:ds="http://schemas.openxmlformats.org/officeDocument/2006/customXml" ds:itemID="{64677867-F2B4-42AC-BCBF-6EC7FB3607F5}"/>
</file>

<file path=docProps/app.xml><?xml version="1.0" encoding="utf-8"?>
<Properties xmlns="http://schemas.openxmlformats.org/officeDocument/2006/extended-properties" xmlns:vt="http://schemas.openxmlformats.org/officeDocument/2006/docPropsVTypes">
  <Template/>
  <TotalTime>22524</TotalTime>
  <Words>3220</Words>
  <Application>Microsoft Office PowerPoint</Application>
  <PresentationFormat>On-screen Show (4:3)</PresentationFormat>
  <Paragraphs>625</Paragraphs>
  <Slides>55</Slides>
  <Notes>29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55</vt:i4>
      </vt:variant>
    </vt:vector>
  </HeadingPairs>
  <TitlesOfParts>
    <vt:vector size="63" baseType="lpstr">
      <vt:lpstr>Arial</vt:lpstr>
      <vt:lpstr>Calibri</vt:lpstr>
      <vt:lpstr>Folio</vt:lpstr>
      <vt:lpstr>Times New Roman</vt:lpstr>
      <vt:lpstr>Wingdings</vt:lpstr>
      <vt:lpstr>Office Theme</vt:lpstr>
      <vt:lpstr>Visio</vt:lpstr>
      <vt:lpstr>Equation</vt:lpstr>
      <vt:lpstr> </vt:lpstr>
      <vt:lpstr>Combinational Logic</vt:lpstr>
      <vt:lpstr>SOP Implementation</vt:lpstr>
      <vt:lpstr>POS Implementation</vt:lpstr>
      <vt:lpstr>Design and Implementation of Digital Circuits</vt:lpstr>
      <vt:lpstr>Adjacent 1s Detector Circuit</vt:lpstr>
      <vt:lpstr>Adjacent 1s Detector Function</vt:lpstr>
      <vt:lpstr>SOP Implementation</vt:lpstr>
      <vt:lpstr>SOP Expression Simplification</vt:lpstr>
      <vt:lpstr>SOP based Simplified Circuit</vt:lpstr>
      <vt:lpstr>NAND based Implementation</vt:lpstr>
      <vt:lpstr>Adjacent 1s Detector Circuit</vt:lpstr>
      <vt:lpstr>POS Implementation</vt:lpstr>
      <vt:lpstr>POS Expression Simplification</vt:lpstr>
      <vt:lpstr>POS based Simplified Circuit</vt:lpstr>
      <vt:lpstr>NOR based Implementation</vt:lpstr>
      <vt:lpstr>Operation of Circuit</vt:lpstr>
      <vt:lpstr>POS based Simplified Circuit</vt:lpstr>
      <vt:lpstr>Operation of Circuit</vt:lpstr>
      <vt:lpstr>Active low/high inputs/outputs</vt:lpstr>
      <vt:lpstr>Active low/high inputs/outputs</vt:lpstr>
      <vt:lpstr>Active-high inputs &amp; outputs</vt:lpstr>
      <vt:lpstr>Active-high inputs &amp; outputs</vt:lpstr>
      <vt:lpstr>Operation of Circuit</vt:lpstr>
      <vt:lpstr>Odd-Parity Generator Circuit</vt:lpstr>
      <vt:lpstr>Odd-Parity Function</vt:lpstr>
      <vt:lpstr>SOP Expression SImplification</vt:lpstr>
      <vt:lpstr>Simplifying Expression</vt:lpstr>
      <vt:lpstr>Odd-Parity Generator Circuit</vt:lpstr>
      <vt:lpstr>Operation of Odd-Parity circuit</vt:lpstr>
      <vt:lpstr>XOR &amp; XNOR Gates</vt:lpstr>
      <vt:lpstr>XOR Gate</vt:lpstr>
      <vt:lpstr>XNOR Gate</vt:lpstr>
      <vt:lpstr>Combinational Functional Devices</vt:lpstr>
      <vt:lpstr>Half &amp; Full Adders</vt:lpstr>
      <vt:lpstr>Half &amp; Full Adders</vt:lpstr>
      <vt:lpstr>Half-Adder</vt:lpstr>
      <vt:lpstr>Half-Adder Function Table</vt:lpstr>
      <vt:lpstr>Half-Adder Circuit</vt:lpstr>
      <vt:lpstr>Full-Adder</vt:lpstr>
      <vt:lpstr>Full-Adder Function Table</vt:lpstr>
      <vt:lpstr>Sum Expression</vt:lpstr>
      <vt:lpstr>Carry Out Expression</vt:lpstr>
      <vt:lpstr>Full-Adder Circuit</vt:lpstr>
      <vt:lpstr>Full-Adder</vt:lpstr>
      <vt:lpstr>Full-Adder based on  Two Half-Adders</vt:lpstr>
      <vt:lpstr>Parallel Binary Adder</vt:lpstr>
      <vt:lpstr>4-bit Parallel Adder</vt:lpstr>
      <vt:lpstr>Carry Propagation</vt:lpstr>
      <vt:lpstr>Look-Ahead Carry Circuit</vt:lpstr>
      <vt:lpstr>Sum &amp; Carry Expressions</vt:lpstr>
      <vt:lpstr>Carry Expressions</vt:lpstr>
      <vt:lpstr>Look-Ahead Carry Generator</vt:lpstr>
      <vt:lpstr>MSI-Adders</vt:lpstr>
      <vt:lpstr>12-bit Parallel Adder</vt:lpstr>
    </vt:vector>
  </TitlesOfParts>
  <Company>NU_FAST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No. 1</dc:title>
  <dc:creator>waseem</dc:creator>
  <cp:lastModifiedBy>Amir Zahoor</cp:lastModifiedBy>
  <cp:revision>955</cp:revision>
  <dcterms:created xsi:type="dcterms:W3CDTF">2003-07-15T08:28:34Z</dcterms:created>
  <dcterms:modified xsi:type="dcterms:W3CDTF">2017-03-01T06:54:47Z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0x010100909E0ECEF5057C4AAC66B1F3C321CA43</vt:lpwstr>
  </property>
</Properties>
</file>