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91" r:id="rId2"/>
    <p:sldId id="394" r:id="rId3"/>
    <p:sldId id="395" r:id="rId4"/>
    <p:sldId id="392" r:id="rId5"/>
    <p:sldId id="393" r:id="rId6"/>
    <p:sldId id="396" r:id="rId7"/>
    <p:sldId id="398" r:id="rId8"/>
    <p:sldId id="399" r:id="rId9"/>
    <p:sldId id="388" r:id="rId10"/>
    <p:sldId id="389" r:id="rId11"/>
    <p:sldId id="390" r:id="rId12"/>
    <p:sldId id="400" r:id="rId13"/>
    <p:sldId id="381" r:id="rId14"/>
    <p:sldId id="382" r:id="rId15"/>
    <p:sldId id="383" r:id="rId16"/>
    <p:sldId id="384" r:id="rId17"/>
    <p:sldId id="371" r:id="rId18"/>
    <p:sldId id="372" r:id="rId19"/>
    <p:sldId id="373" r:id="rId20"/>
    <p:sldId id="374" r:id="rId21"/>
    <p:sldId id="375" r:id="rId22"/>
    <p:sldId id="3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3" autoAdjust="0"/>
    <p:restoredTop sz="90929"/>
  </p:normalViewPr>
  <p:slideViewPr>
    <p:cSldViewPr>
      <p:cViewPr varScale="1">
        <p:scale>
          <a:sx n="74" d="100"/>
          <a:sy n="74" d="100"/>
        </p:scale>
        <p:origin x="12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677582C-9599-4FE5-A3BD-42DE6393F8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91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1F32762-D4B7-4003-B16C-7267372C2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0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DA2-4AE8-4FE5-9D16-89A05511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E42E-B9F2-4CF3-A8C5-D0C80FF25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457-96AC-425C-97D8-59CF548C1A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781-F84A-4BAF-9EC2-EF9063C56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32AF-5CD4-4D41-912C-F90190526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57A-143B-4189-B95B-643ED3DEA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2A98-83FA-426A-A9E8-AA97B6DCD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70C7-79AE-46BB-A6B2-354649F4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720D-062E-4995-B0DA-A7DC41B63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6282-D8DE-47AD-8F58-A6768FCAF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302A-63A1-4B7B-8BBD-296F6860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ED0C-674E-47FB-8297-7B177B371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778C-8E12-4A89-A3E3-8FDE7DF566E7}" type="slidenum">
              <a:rPr lang="en-US"/>
              <a:pPr/>
              <a:t>1</a:t>
            </a:fld>
            <a:endParaRPr lang="en-US"/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3735388" y="131763"/>
            <a:ext cx="170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DECODER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685800" y="788988"/>
            <a:ext cx="82996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 dirty="0"/>
              <a:t> A decoder is a circuit that converts binary information from </a:t>
            </a:r>
          </a:p>
          <a:p>
            <a:r>
              <a:rPr lang="en-US" sz="2400" b="1" dirty="0"/>
              <a:t>	the </a:t>
            </a:r>
            <a:r>
              <a:rPr lang="en-US" sz="2400" b="1" i="1" dirty="0"/>
              <a:t>n</a:t>
            </a:r>
            <a:r>
              <a:rPr lang="en-US" sz="2400" b="1" dirty="0"/>
              <a:t> coded inputs to a maximum of </a:t>
            </a:r>
            <a:r>
              <a:rPr lang="en-US" sz="2400" b="1" i="1" dirty="0"/>
              <a:t>2</a:t>
            </a:r>
            <a:r>
              <a:rPr lang="en-US" sz="2400" b="1" i="1" baseline="30000" dirty="0"/>
              <a:t>n</a:t>
            </a:r>
            <a:r>
              <a:rPr lang="en-US" sz="2400" b="1" dirty="0"/>
              <a:t> unique </a:t>
            </a:r>
            <a:r>
              <a:rPr lang="en-US" sz="2400" b="1" dirty="0" smtClean="0"/>
              <a:t>outputs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Multiple Inputs and Multiple Outputs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90800"/>
            <a:ext cx="8763000" cy="29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A23-3EC9-4259-BE60-087984BE1AE7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651250" y="131763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ENCODERS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85800" y="788988"/>
            <a:ext cx="81597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Priority Encoder</a:t>
            </a:r>
            <a:endParaRPr lang="en-US" sz="2400" b="1"/>
          </a:p>
          <a:p>
            <a:pPr>
              <a:buFontTx/>
              <a:buChar char="•"/>
            </a:pPr>
            <a:endParaRPr lang="en-US" sz="2400" b="1"/>
          </a:p>
          <a:p>
            <a:pPr>
              <a:buFontTx/>
              <a:buChar char="•"/>
            </a:pPr>
            <a:r>
              <a:rPr lang="en-US" sz="2400" b="1"/>
              <a:t> The operation of the priority encoder is such that if two or </a:t>
            </a:r>
          </a:p>
          <a:p>
            <a:r>
              <a:rPr lang="en-US" sz="2400" b="1"/>
              <a:t>	more inputs are equal to 1 at the same time, the inputs</a:t>
            </a:r>
          </a:p>
          <a:p>
            <a:r>
              <a:rPr lang="en-US" sz="2400" b="1"/>
              <a:t>	having the highest priority takes precedence</a:t>
            </a:r>
          </a:p>
          <a:p>
            <a:pPr>
              <a:buFontTx/>
              <a:buChar char="•"/>
            </a:pPr>
            <a:endParaRPr lang="en-US" sz="2400" b="1"/>
          </a:p>
          <a:p>
            <a:pPr>
              <a:buFontTx/>
              <a:buChar char="•"/>
            </a:pPr>
            <a:r>
              <a:rPr lang="en-US" sz="2400" b="1"/>
              <a:t> Example: A four input priority encoder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743200"/>
            <a:ext cx="6457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D449-B174-4088-8B11-A16CBE6DE8F1}" type="slidenum">
              <a:rPr lang="en-US"/>
              <a:pPr/>
              <a:t>11</a:t>
            </a:fld>
            <a:endParaRPr lang="en-US"/>
          </a:p>
        </p:txBody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3651250" y="131763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ENCODERS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85800" y="788988"/>
            <a:ext cx="82962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Priority Encoder</a:t>
            </a:r>
            <a:endParaRPr lang="en-US" sz="2400" b="1"/>
          </a:p>
          <a:p>
            <a:pPr>
              <a:buFontTx/>
              <a:buChar char="•"/>
            </a:pPr>
            <a:endParaRPr lang="en-US" sz="2400" b="1"/>
          </a:p>
          <a:p>
            <a:pPr>
              <a:buFontTx/>
              <a:buChar char="•"/>
            </a:pPr>
            <a:r>
              <a:rPr lang="en-US" sz="2400" b="1"/>
              <a:t> The Xs in output columns represent don’t care conditions</a:t>
            </a:r>
          </a:p>
          <a:p>
            <a:endParaRPr lang="en-US" sz="2400" b="1"/>
          </a:p>
          <a:p>
            <a:pPr>
              <a:buFontTx/>
              <a:buChar char="•"/>
            </a:pPr>
            <a:r>
              <a:rPr lang="en-US" sz="2400" b="1"/>
              <a:t> The Xs in input columns are used to represent both 1s and 0s</a:t>
            </a:r>
          </a:p>
          <a:p>
            <a:pPr>
              <a:buFontTx/>
              <a:buChar char="•"/>
            </a:pPr>
            <a:endParaRPr lang="en-US" sz="2400" b="1"/>
          </a:p>
          <a:p>
            <a:pPr>
              <a:buFontTx/>
              <a:buChar char="•"/>
            </a:pPr>
            <a:r>
              <a:rPr lang="en-US" sz="2400" b="1"/>
              <a:t> The output V (V for valid) is set to 1 only when one or more</a:t>
            </a:r>
          </a:p>
          <a:p>
            <a:r>
              <a:rPr lang="en-US" sz="2400" b="1"/>
              <a:t>	inputs are equal to 1 </a:t>
            </a:r>
          </a:p>
          <a:p>
            <a:pPr>
              <a:buFontTx/>
              <a:buChar char="•"/>
            </a:pPr>
            <a:endParaRPr lang="en-US" sz="2400" b="1"/>
          </a:p>
          <a:p>
            <a:pPr>
              <a:buFontTx/>
              <a:buChar char="•"/>
            </a:pPr>
            <a:r>
              <a:rPr lang="en-US" sz="2400" b="1"/>
              <a:t> If all inputs are equal to 0, then V is set to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781-F84A-4BAF-9EC2-EF9063C56F9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1285875"/>
            <a:ext cx="74199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C2F-0850-49A7-95F3-CA66092EBAC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276600" y="131763"/>
            <a:ext cx="262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066800"/>
            <a:ext cx="6332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 a </a:t>
            </a:r>
            <a:r>
              <a:rPr lang="en-US" dirty="0"/>
              <a:t>multiplexer</a:t>
            </a:r>
            <a:r>
              <a:rPr lang="en-US" b="0" dirty="0"/>
              <a:t> </a:t>
            </a:r>
            <a:r>
              <a:rPr lang="en-US" b="0" dirty="0" smtClean="0"/>
              <a:t>selects </a:t>
            </a:r>
            <a:r>
              <a:rPr lang="en-US" b="0" dirty="0"/>
              <a:t>one of several </a:t>
            </a:r>
            <a:r>
              <a:rPr lang="en-US" b="0" dirty="0" smtClean="0"/>
              <a:t>input signals</a:t>
            </a:r>
          </a:p>
          <a:p>
            <a:r>
              <a:rPr lang="en-US" b="0" dirty="0" smtClean="0"/>
              <a:t> </a:t>
            </a:r>
            <a:r>
              <a:rPr lang="en-US" b="0" dirty="0"/>
              <a:t>and forwards the </a:t>
            </a:r>
            <a:r>
              <a:rPr lang="en-US" b="0" dirty="0" smtClean="0"/>
              <a:t>selected </a:t>
            </a:r>
            <a:r>
              <a:rPr lang="en-US" b="0" dirty="0"/>
              <a:t>input into a single 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438400"/>
            <a:ext cx="620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n inputs, one output and s select inputs (2^s = n) </a:t>
            </a:r>
            <a:endParaRPr lang="en-US" b="0" dirty="0"/>
          </a:p>
        </p:txBody>
      </p:sp>
      <p:pic>
        <p:nvPicPr>
          <p:cNvPr id="165890" name="Picture 2" descr="File:Multiplex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28974"/>
            <a:ext cx="6257925" cy="2486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9F-5335-4716-9338-A1DC9660E80B}" type="slidenum">
              <a:rPr lang="en-US"/>
              <a:pPr/>
              <a:t>14</a:t>
            </a:fld>
            <a:endParaRPr lang="en-US"/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276600" y="131763"/>
            <a:ext cx="262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533400" y="4953000"/>
            <a:ext cx="80883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cs typeface="Times New Roman" charset="0"/>
              </a:rPr>
              <a:t>Selection Inputs:</a:t>
            </a:r>
            <a:r>
              <a:rPr lang="en-US" sz="2400" i="1">
                <a:cs typeface="Times New Roman" charset="0"/>
              </a:rPr>
              <a:t> Input variables which control the selection of</a:t>
            </a:r>
          </a:p>
          <a:p>
            <a:r>
              <a:rPr lang="en-US" sz="2400" i="1">
                <a:cs typeface="Times New Roman" charset="0"/>
              </a:rPr>
              <a:t>input lines. For </a:t>
            </a:r>
            <a:r>
              <a:rPr lang="en-US" sz="2400" i="1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n-US" sz="2400" i="1" baseline="30000">
                <a:solidFill>
                  <a:srgbClr val="FF0000"/>
                </a:solidFill>
                <a:cs typeface="Times New Roman" charset="0"/>
              </a:rPr>
              <a:t>n</a:t>
            </a:r>
            <a:r>
              <a:rPr lang="en-US" sz="2400" i="1">
                <a:cs typeface="Times New Roman" charset="0"/>
              </a:rPr>
              <a:t> input lines we need </a:t>
            </a:r>
            <a:r>
              <a:rPr lang="en-US" sz="2400" i="1">
                <a:solidFill>
                  <a:srgbClr val="FF0000"/>
                </a:solidFill>
                <a:cs typeface="Times New Roman" charset="0"/>
              </a:rPr>
              <a:t>n</a:t>
            </a:r>
            <a:r>
              <a:rPr lang="en-US" sz="2400" i="1">
                <a:cs typeface="Times New Roman" charset="0"/>
              </a:rPr>
              <a:t> selection inputs</a:t>
            </a:r>
          </a:p>
          <a:p>
            <a:r>
              <a:rPr lang="en-US" sz="2400" i="1">
                <a:cs typeface="Times New Roman" charset="0"/>
              </a:rPr>
              <a:t>An </a:t>
            </a:r>
            <a:r>
              <a:rPr lang="en-US" sz="2400" i="1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n-US" sz="2400" i="1" baseline="30000">
                <a:solidFill>
                  <a:srgbClr val="FF0000"/>
                </a:solidFill>
                <a:cs typeface="Times New Roman" charset="0"/>
              </a:rPr>
              <a:t>n</a:t>
            </a:r>
            <a:r>
              <a:rPr lang="en-US" sz="2400" i="1">
                <a:cs typeface="Times New Roman" charset="0"/>
              </a:rPr>
              <a:t> input, </a:t>
            </a:r>
            <a:r>
              <a:rPr lang="en-US" sz="2400" i="1">
                <a:solidFill>
                  <a:srgbClr val="FF0000"/>
                </a:solidFill>
                <a:cs typeface="Times New Roman" charset="0"/>
              </a:rPr>
              <a:t>m</a:t>
            </a:r>
            <a:r>
              <a:rPr lang="en-US" sz="2400" i="1">
                <a:cs typeface="Times New Roman" charset="0"/>
              </a:rPr>
              <a:t> output multiplexer is called </a:t>
            </a:r>
            <a:r>
              <a:rPr lang="en-US" sz="2400" i="1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n-US" sz="2400" i="1" baseline="30000">
                <a:solidFill>
                  <a:srgbClr val="FF0000"/>
                </a:solidFill>
                <a:cs typeface="Times New Roman" charset="0"/>
              </a:rPr>
              <a:t>n</a:t>
            </a:r>
            <a:r>
              <a:rPr lang="en-US" sz="2400" i="1">
                <a:solidFill>
                  <a:srgbClr val="FF0000"/>
                </a:solidFill>
                <a:cs typeface="Times New Roman" charset="0"/>
              </a:rPr>
              <a:t>-to-m line MUX</a:t>
            </a:r>
          </a:p>
          <a:p>
            <a:r>
              <a:rPr lang="en-US" sz="2400" i="1">
                <a:cs typeface="Times New Roman" charset="0"/>
              </a:rPr>
              <a:t>		A 4-to-1 line MUX is shown above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6858000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543-4AA2-46FE-9769-3065F6DB8F65}" type="slidenum">
              <a:rPr lang="en-US"/>
              <a:pPr/>
              <a:t>15</a:t>
            </a:fld>
            <a:endParaRPr lang="en-US"/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276600" y="131763"/>
            <a:ext cx="262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746125" y="776288"/>
            <a:ext cx="7781925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 sz="2400" i="1">
                <a:solidFill>
                  <a:srgbClr val="FF0000"/>
                </a:solidFill>
              </a:rPr>
              <a:t>Enable Input</a:t>
            </a:r>
          </a:p>
          <a:p>
            <a:r>
              <a:rPr lang="en-US" sz="2400"/>
              <a:t>An enable input controls the operation of the unit</a:t>
            </a:r>
          </a:p>
          <a:p>
            <a:r>
              <a:rPr lang="en-US" sz="2400"/>
              <a:t>It is useful for combining two or more multiplexers into a</a:t>
            </a:r>
          </a:p>
          <a:p>
            <a:r>
              <a:rPr lang="en-US" sz="2400"/>
              <a:t>single large multiplexer</a:t>
            </a:r>
          </a:p>
          <a:p>
            <a:endParaRPr lang="en-US" sz="2400"/>
          </a:p>
          <a:p>
            <a:r>
              <a:rPr lang="en-US" sz="2400" i="1">
                <a:solidFill>
                  <a:srgbClr val="FF0000"/>
                </a:solidFill>
              </a:rPr>
              <a:t>Multiple Bits Selection</a:t>
            </a:r>
          </a:p>
          <a:p>
            <a:r>
              <a:rPr lang="en-US" sz="2400"/>
              <a:t>Multiplexer blocks can be combined in parallel to perform</a:t>
            </a:r>
          </a:p>
          <a:p>
            <a:r>
              <a:rPr lang="en-US" sz="2400"/>
              <a:t>selection on multiple bit quantities</a:t>
            </a:r>
          </a:p>
          <a:p>
            <a:r>
              <a:rPr lang="en-US" sz="2400"/>
              <a:t>These have common selection and enable lines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08BC-9A96-4B79-BB52-6411F9B420DD}" type="slidenum">
              <a:rPr lang="en-US"/>
              <a:pPr/>
              <a:t>16</a:t>
            </a:fld>
            <a:endParaRPr 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3276600" y="131763"/>
            <a:ext cx="262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762000"/>
            <a:ext cx="5381625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304800" y="762000"/>
            <a:ext cx="2927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Quadruple</a:t>
            </a:r>
          </a:p>
          <a:p>
            <a:r>
              <a:rPr lang="en-US" sz="2400"/>
              <a:t>2-to-1 line MUX</a:t>
            </a:r>
          </a:p>
          <a:p>
            <a:endParaRPr lang="en-US" sz="2400"/>
          </a:p>
          <a:p>
            <a:r>
              <a:rPr lang="en-US" sz="2400"/>
              <a:t>It has 4 multiplexers </a:t>
            </a:r>
          </a:p>
          <a:p>
            <a:r>
              <a:rPr lang="en-US" sz="2400"/>
              <a:t>each capable of</a:t>
            </a:r>
          </a:p>
          <a:p>
            <a:r>
              <a:rPr lang="en-US" sz="2400"/>
              <a:t>selecting one of two</a:t>
            </a:r>
          </a:p>
          <a:p>
            <a:r>
              <a:rPr lang="en-US" sz="2400"/>
              <a:t>input lines</a:t>
            </a:r>
          </a:p>
          <a:p>
            <a:endParaRPr lang="en-US" sz="2400"/>
          </a:p>
          <a:p>
            <a:r>
              <a:rPr lang="en-US" sz="2400"/>
              <a:t>The circuit may also</a:t>
            </a:r>
          </a:p>
          <a:p>
            <a:r>
              <a:rPr lang="en-US" sz="2400"/>
              <a:t>be viewed as a </a:t>
            </a:r>
          </a:p>
          <a:p>
            <a:r>
              <a:rPr lang="en-US" sz="2400"/>
              <a:t>selector of one of two</a:t>
            </a:r>
          </a:p>
          <a:p>
            <a:r>
              <a:rPr lang="en-US" sz="2400"/>
              <a:t>sets of data lines, </a:t>
            </a:r>
          </a:p>
          <a:p>
            <a:r>
              <a:rPr lang="en-US" sz="2400"/>
              <a:t>where each set has</a:t>
            </a:r>
          </a:p>
          <a:p>
            <a:r>
              <a:rPr lang="en-US" sz="2400"/>
              <a:t>4 lines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9C10-E37F-477D-B4E7-71BF7DB7ECB1}" type="slidenum">
              <a:rPr lang="en-US"/>
              <a:pPr/>
              <a:t>17</a:t>
            </a:fld>
            <a:endParaRPr lang="en-US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3276600" y="131763"/>
            <a:ext cx="262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33400" y="4953000"/>
            <a:ext cx="80883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  <a:cs typeface="Times New Roman" charset="0"/>
              </a:rPr>
              <a:t>Selection Inputs:</a:t>
            </a:r>
            <a:r>
              <a:rPr lang="en-US" i="1">
                <a:cs typeface="Times New Roman" charset="0"/>
              </a:rPr>
              <a:t> Input variables which control the selection of</a:t>
            </a:r>
          </a:p>
          <a:p>
            <a:r>
              <a:rPr lang="en-US" i="1">
                <a:cs typeface="Times New Roman" charset="0"/>
              </a:rPr>
              <a:t>input lines. For </a:t>
            </a:r>
            <a:r>
              <a:rPr lang="en-US" i="1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n-US" i="1" baseline="30000">
                <a:solidFill>
                  <a:srgbClr val="FF0000"/>
                </a:solidFill>
                <a:cs typeface="Times New Roman" charset="0"/>
              </a:rPr>
              <a:t>n</a:t>
            </a:r>
            <a:r>
              <a:rPr lang="en-US" i="1">
                <a:cs typeface="Times New Roman" charset="0"/>
              </a:rPr>
              <a:t> input lines we need </a:t>
            </a:r>
            <a:r>
              <a:rPr lang="en-US" i="1">
                <a:solidFill>
                  <a:srgbClr val="FF0000"/>
                </a:solidFill>
                <a:cs typeface="Times New Roman" charset="0"/>
              </a:rPr>
              <a:t>n</a:t>
            </a:r>
            <a:r>
              <a:rPr lang="en-US" i="1">
                <a:cs typeface="Times New Roman" charset="0"/>
              </a:rPr>
              <a:t> selection inputs</a:t>
            </a:r>
          </a:p>
          <a:p>
            <a:r>
              <a:rPr lang="en-US" i="1">
                <a:cs typeface="Times New Roman" charset="0"/>
              </a:rPr>
              <a:t>An </a:t>
            </a:r>
            <a:r>
              <a:rPr lang="en-US" i="1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n-US" i="1" baseline="30000">
                <a:solidFill>
                  <a:srgbClr val="FF0000"/>
                </a:solidFill>
                <a:cs typeface="Times New Roman" charset="0"/>
              </a:rPr>
              <a:t>n</a:t>
            </a:r>
            <a:r>
              <a:rPr lang="en-US" i="1">
                <a:cs typeface="Times New Roman" charset="0"/>
              </a:rPr>
              <a:t> input, </a:t>
            </a:r>
            <a:r>
              <a:rPr lang="en-US" i="1">
                <a:solidFill>
                  <a:srgbClr val="FF0000"/>
                </a:solidFill>
                <a:cs typeface="Times New Roman" charset="0"/>
              </a:rPr>
              <a:t>m</a:t>
            </a:r>
            <a:r>
              <a:rPr lang="en-US" i="1">
                <a:cs typeface="Times New Roman" charset="0"/>
              </a:rPr>
              <a:t> output multiplexer is called </a:t>
            </a:r>
            <a:r>
              <a:rPr lang="en-US" i="1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n-US" i="1" baseline="30000">
                <a:solidFill>
                  <a:srgbClr val="FF0000"/>
                </a:solidFill>
                <a:cs typeface="Times New Roman" charset="0"/>
              </a:rPr>
              <a:t>n</a:t>
            </a:r>
            <a:r>
              <a:rPr lang="en-US" i="1">
                <a:solidFill>
                  <a:srgbClr val="FF0000"/>
                </a:solidFill>
                <a:cs typeface="Times New Roman" charset="0"/>
              </a:rPr>
              <a:t>-to-m line MUX</a:t>
            </a:r>
          </a:p>
          <a:p>
            <a:r>
              <a:rPr lang="en-US" i="1">
                <a:cs typeface="Times New Roman" charset="0"/>
              </a:rPr>
              <a:t>		A 4-to-1 line MUX is shown above</a:t>
            </a: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6858000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A8EF-CD42-446F-AC5D-5A04C7699FE2}" type="slidenum">
              <a:rPr lang="en-US"/>
              <a:pPr/>
              <a:t>18</a:t>
            </a:fld>
            <a:endParaRPr lang="en-US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276600" y="131763"/>
            <a:ext cx="262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685800" y="1398588"/>
            <a:ext cx="78533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can implement a Boolean function of </a:t>
            </a:r>
            <a:r>
              <a:rPr lang="en-US" i="1"/>
              <a:t>n</a:t>
            </a:r>
            <a:r>
              <a:rPr lang="en-US"/>
              <a:t> variables with a</a:t>
            </a:r>
          </a:p>
          <a:p>
            <a:r>
              <a:rPr lang="en-US"/>
              <a:t>multiplexer with  </a:t>
            </a:r>
            <a:r>
              <a:rPr lang="en-US" i="1"/>
              <a:t>n-1</a:t>
            </a:r>
            <a:r>
              <a:rPr lang="en-US"/>
              <a:t> selection inputs</a:t>
            </a:r>
          </a:p>
          <a:p>
            <a:endParaRPr lang="en-US"/>
          </a:p>
          <a:p>
            <a:r>
              <a:rPr lang="en-US"/>
              <a:t>The first </a:t>
            </a:r>
            <a:r>
              <a:rPr lang="en-US" i="1"/>
              <a:t>n-1</a:t>
            </a:r>
            <a:r>
              <a:rPr lang="en-US"/>
              <a:t> variables of the function are connected to the</a:t>
            </a:r>
          </a:p>
          <a:p>
            <a:r>
              <a:rPr lang="en-US"/>
              <a:t>selection inputs of the multiplexer and the remaining</a:t>
            </a:r>
          </a:p>
          <a:p>
            <a:r>
              <a:rPr lang="en-US" i="1"/>
              <a:t>n</a:t>
            </a:r>
            <a:r>
              <a:rPr lang="en-US" i="1" baseline="30000"/>
              <a:t>th</a:t>
            </a:r>
            <a:r>
              <a:rPr lang="en-US"/>
              <a:t> variable is used for data inputs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685800" y="788988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Boolean Function Implementation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C53B-5CC3-4E3E-A6CF-3E7DE7EFDDA0}" type="slidenum">
              <a:rPr lang="en-US"/>
              <a:pPr/>
              <a:t>19</a:t>
            </a:fld>
            <a:endParaRPr lang="en-US"/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3275013" y="131763"/>
            <a:ext cx="262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990600" y="788988"/>
            <a:ext cx="4549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Boolean Function Implementation</a:t>
            </a:r>
          </a:p>
          <a:p>
            <a:endParaRPr lang="en-US" i="1">
              <a:solidFill>
                <a:srgbClr val="FF0000"/>
              </a:solidFill>
            </a:endParaRPr>
          </a:p>
          <a:p>
            <a:r>
              <a:rPr lang="en-US" i="1"/>
              <a:t>F = </a:t>
            </a:r>
            <a:r>
              <a:rPr lang="en-US" i="1">
                <a:cs typeface="Times New Roman" charset="0"/>
              </a:rPr>
              <a:t>Σm(1,2,6,7)</a:t>
            </a:r>
            <a:endParaRPr lang="en-US" i="1"/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71056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720D-062E-4995-B0DA-A7DC41B63FF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52550"/>
            <a:ext cx="878820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F354-18D3-44C4-A675-CCEAB73F7316}" type="slidenum">
              <a:rPr lang="en-US"/>
              <a:pPr/>
              <a:t>20</a:t>
            </a:fld>
            <a:endParaRPr lang="en-US"/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3275013" y="131763"/>
            <a:ext cx="262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2409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09800"/>
            <a:ext cx="43053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990600" y="788988"/>
            <a:ext cx="4549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Boolean Function Implementation</a:t>
            </a:r>
          </a:p>
          <a:p>
            <a:endParaRPr lang="en-US" i="1">
              <a:solidFill>
                <a:srgbClr val="FF0000"/>
              </a:solidFill>
            </a:endParaRPr>
          </a:p>
          <a:p>
            <a:r>
              <a:rPr lang="en-US" i="1"/>
              <a:t>F = </a:t>
            </a:r>
            <a:r>
              <a:rPr lang="en-US" i="1">
                <a:cs typeface="Times New Roman" charset="0"/>
              </a:rPr>
              <a:t>Σm(1,3,4,11,12,13,14,15)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364-8B73-49BF-A2C9-807FDC1DB47C}" type="slidenum">
              <a:rPr lang="en-US"/>
              <a:pPr/>
              <a:t>21</a:t>
            </a:fld>
            <a:endParaRPr lang="en-US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3275013" y="131763"/>
            <a:ext cx="262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990600" y="788988"/>
            <a:ext cx="4549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Boolean Function Implementation</a:t>
            </a:r>
          </a:p>
          <a:p>
            <a:endParaRPr lang="en-US" i="1">
              <a:solidFill>
                <a:srgbClr val="FF0000"/>
              </a:solidFill>
            </a:endParaRPr>
          </a:p>
          <a:p>
            <a:r>
              <a:rPr lang="en-US" i="1"/>
              <a:t>F = </a:t>
            </a:r>
            <a:r>
              <a:rPr lang="en-US" i="1">
                <a:cs typeface="Times New Roman" charset="0"/>
              </a:rPr>
              <a:t>Σm(2,3,5,6,8,9,12,14)</a:t>
            </a:r>
            <a:endParaRPr lang="en-US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0A8A-AF1D-4597-86A8-94B24F0CCA62}" type="slidenum">
              <a:rPr lang="en-US"/>
              <a:pPr/>
              <a:t>22</a:t>
            </a:fld>
            <a:endParaRPr lang="en-US"/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275013" y="131763"/>
            <a:ext cx="262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MULTIPLEXERS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746125" y="727075"/>
            <a:ext cx="79168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Demultiplexers</a:t>
            </a:r>
          </a:p>
          <a:p>
            <a:endParaRPr lang="en-US" i="1">
              <a:solidFill>
                <a:srgbClr val="FF0000"/>
              </a:solidFill>
            </a:endParaRPr>
          </a:p>
          <a:p>
            <a:r>
              <a:rPr lang="en-US"/>
              <a:t>A demultiplexer receives information from a single line and</a:t>
            </a:r>
          </a:p>
          <a:p>
            <a:r>
              <a:rPr lang="en-US"/>
              <a:t>transmits it to one of </a:t>
            </a:r>
            <a:r>
              <a:rPr lang="en-US" i="1"/>
              <a:t>2</a:t>
            </a:r>
            <a:r>
              <a:rPr lang="en-US" i="1" baseline="30000"/>
              <a:t>n</a:t>
            </a:r>
            <a:r>
              <a:rPr lang="en-US"/>
              <a:t> output lines</a:t>
            </a:r>
          </a:p>
          <a:p>
            <a:endParaRPr lang="en-US"/>
          </a:p>
          <a:p>
            <a:r>
              <a:rPr lang="en-US"/>
              <a:t>A 1-to-4 line demultiplexer: </a:t>
            </a:r>
            <a:endParaRPr lang="en-US" i="1" baseline="30000">
              <a:solidFill>
                <a:srgbClr val="FF0000"/>
              </a:solidFill>
            </a:endParaRP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124200"/>
            <a:ext cx="53530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720D-062E-4995-B0DA-A7DC41B63FF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43200"/>
            <a:ext cx="7162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14600" y="1066800"/>
            <a:ext cx="3995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 3 to 8 line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5ECC-B2AA-4603-A6B4-96898E8348FB}" type="slidenum">
              <a:rPr lang="en-US"/>
              <a:pPr/>
              <a:t>4</a:t>
            </a:fld>
            <a:endParaRPr lang="en-US"/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3651250" y="131763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DECODERS</a:t>
            </a: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63341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6E4F-C060-4374-B0B2-4575D1879B6F}" type="slidenum">
              <a:rPr lang="en-US"/>
              <a:pPr/>
              <a:t>5</a:t>
            </a:fld>
            <a:endParaRPr lang="en-US"/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3735388" y="131763"/>
            <a:ext cx="170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DECODER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685800" y="788988"/>
            <a:ext cx="406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/>
              <a:t>Example:  2 to 4 line decoder</a:t>
            </a:r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41910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6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362200"/>
            <a:ext cx="22860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6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962400"/>
            <a:ext cx="1114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720D-062E-4995-B0DA-A7DC41B63F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453" y="1366838"/>
            <a:ext cx="8244514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05200" y="300335"/>
            <a:ext cx="30684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LARGE DECODERS</a:t>
            </a:r>
            <a:endParaRPr lang="en-US" sz="2400" b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Function Implementation via Decoder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781-F84A-4BAF-9EC2-EF9063C56F9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Group 325"/>
          <p:cNvGraphicFramePr>
            <a:graphicFrameLocks noGrp="1"/>
          </p:cNvGraphicFramePr>
          <p:nvPr/>
        </p:nvGraphicFramePr>
        <p:xfrm>
          <a:off x="4267200" y="1752600"/>
          <a:ext cx="4114800" cy="4602480"/>
        </p:xfrm>
        <a:graphic>
          <a:graphicData uri="http://schemas.openxmlformats.org/drawingml/2006/table">
            <a:tbl>
              <a:tblPr/>
              <a:tblGrid>
                <a:gridCol w="653741"/>
                <a:gridCol w="720647"/>
                <a:gridCol w="1101183"/>
                <a:gridCol w="630044"/>
                <a:gridCol w="1009185"/>
              </a:tblGrid>
              <a:tr h="36031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GB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341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Carry In (C)</a:t>
                      </a:r>
                      <a:endParaRPr kumimoji="0" lang="en-GB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Carry Out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603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3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3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3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3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3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3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3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781-F84A-4BAF-9EC2-EF9063C56F9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98441"/>
            <a:ext cx="6705600" cy="382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4724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7874-3BE7-4C82-B1FD-6ACE2F71DC47}" type="slidenum">
              <a:rPr lang="en-US"/>
              <a:pPr/>
              <a:t>9</a:t>
            </a:fld>
            <a:endParaRPr lang="en-US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651250" y="131763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ENCODERS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685800" y="788988"/>
            <a:ext cx="8119595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b="1" dirty="0"/>
          </a:p>
          <a:p>
            <a:pPr>
              <a:buFontTx/>
              <a:buChar char="•"/>
            </a:pPr>
            <a:r>
              <a:rPr lang="en-US" sz="2400" b="1" dirty="0"/>
              <a:t> An encoder has 2</a:t>
            </a:r>
            <a:r>
              <a:rPr lang="en-US" sz="2400" b="1" baseline="30000" dirty="0"/>
              <a:t>n</a:t>
            </a:r>
            <a:r>
              <a:rPr lang="en-US" sz="2400" b="1" dirty="0"/>
              <a:t> or fewer input lines and </a:t>
            </a:r>
            <a:r>
              <a:rPr lang="en-US" sz="2400" b="1" i="1" dirty="0"/>
              <a:t>n</a:t>
            </a:r>
            <a:r>
              <a:rPr lang="en-US" sz="2400" b="1" dirty="0"/>
              <a:t> output values</a:t>
            </a:r>
          </a:p>
          <a:p>
            <a:pPr>
              <a:buFontTx/>
              <a:buChar char="•"/>
            </a:pPr>
            <a:r>
              <a:rPr lang="en-US" sz="2400" b="1" dirty="0" smtClean="0"/>
              <a:t> Opposite of the </a:t>
            </a:r>
            <a:r>
              <a:rPr lang="en-US" dirty="0" smtClean="0"/>
              <a:t>de</a:t>
            </a:r>
            <a:r>
              <a:rPr lang="en-US" sz="2400" b="1" dirty="0" smtClean="0"/>
              <a:t>coder function</a:t>
            </a:r>
            <a:endParaRPr lang="en-US" sz="2400" b="1" dirty="0"/>
          </a:p>
          <a:p>
            <a:pPr>
              <a:buFontTx/>
              <a:buChar char="•"/>
            </a:pPr>
            <a:r>
              <a:rPr lang="en-US" sz="2400" b="1" dirty="0"/>
              <a:t> The output lines generate the binary code corresponding to</a:t>
            </a:r>
          </a:p>
          <a:p>
            <a:r>
              <a:rPr lang="en-US" sz="2400" b="1" dirty="0"/>
              <a:t>	the input value</a:t>
            </a:r>
          </a:p>
          <a:p>
            <a:pPr algn="ctr">
              <a:buFontTx/>
              <a:buChar char="•"/>
            </a:pPr>
            <a:r>
              <a:rPr lang="en-US" sz="2000" b="1" dirty="0" smtClean="0"/>
              <a:t>A</a:t>
            </a:r>
            <a:r>
              <a:rPr lang="en-US" sz="1400" b="1" dirty="0" smtClean="0"/>
              <a:t>2</a:t>
            </a:r>
            <a:r>
              <a:rPr lang="en-US" sz="2000" b="1" dirty="0" smtClean="0"/>
              <a:t>=D</a:t>
            </a:r>
            <a:r>
              <a:rPr lang="en-US" sz="1400" b="1" dirty="0" smtClean="0"/>
              <a:t>4</a:t>
            </a:r>
            <a:r>
              <a:rPr lang="en-US" sz="2000" b="1" dirty="0" smtClean="0"/>
              <a:t>+D</a:t>
            </a:r>
            <a:r>
              <a:rPr lang="en-US" sz="1400" b="1" dirty="0" smtClean="0"/>
              <a:t>5</a:t>
            </a:r>
            <a:r>
              <a:rPr lang="en-US" sz="2000" b="1" dirty="0" smtClean="0"/>
              <a:t>+D</a:t>
            </a:r>
            <a:r>
              <a:rPr lang="en-US" sz="1400" b="1" dirty="0" smtClean="0"/>
              <a:t>6</a:t>
            </a:r>
            <a:r>
              <a:rPr lang="en-US" sz="2000" b="1" dirty="0" smtClean="0"/>
              <a:t>+D</a:t>
            </a:r>
            <a:r>
              <a:rPr lang="en-US" sz="1400" b="1" dirty="0" smtClean="0"/>
              <a:t>7</a:t>
            </a:r>
            <a:r>
              <a:rPr lang="en-US" sz="2000" b="1" dirty="0" smtClean="0"/>
              <a:t>;</a:t>
            </a:r>
          </a:p>
          <a:p>
            <a:pPr algn="ctr">
              <a:buFontTx/>
              <a:buChar char="•"/>
            </a:pPr>
            <a:r>
              <a:rPr lang="en-US" sz="2000" b="1" dirty="0" smtClean="0"/>
              <a:t>A</a:t>
            </a:r>
            <a:r>
              <a:rPr lang="en-US" sz="1400" b="1" dirty="0" smtClean="0"/>
              <a:t>1</a:t>
            </a:r>
            <a:r>
              <a:rPr lang="en-US" sz="2000" b="1" dirty="0" smtClean="0"/>
              <a:t>=D</a:t>
            </a:r>
            <a:r>
              <a:rPr lang="en-US" sz="1400" b="1" dirty="0" smtClean="0"/>
              <a:t>2</a:t>
            </a:r>
            <a:r>
              <a:rPr lang="en-US" sz="2000" b="1" dirty="0" smtClean="0"/>
              <a:t>+D</a:t>
            </a:r>
            <a:r>
              <a:rPr lang="en-US" sz="1400" b="1" dirty="0" smtClean="0"/>
              <a:t>3</a:t>
            </a:r>
            <a:r>
              <a:rPr lang="en-US" sz="2000" b="1" dirty="0" smtClean="0"/>
              <a:t>+D</a:t>
            </a:r>
            <a:r>
              <a:rPr lang="en-US" sz="1400" b="1" dirty="0" smtClean="0"/>
              <a:t>6</a:t>
            </a:r>
            <a:r>
              <a:rPr lang="en-US" sz="2000" b="1" dirty="0" smtClean="0"/>
              <a:t>+D</a:t>
            </a:r>
            <a:r>
              <a:rPr lang="en-US" sz="1400" b="1" dirty="0" smtClean="0"/>
              <a:t>7</a:t>
            </a:r>
            <a:r>
              <a:rPr lang="en-US" sz="2000" b="1" dirty="0" smtClean="0"/>
              <a:t>;</a:t>
            </a:r>
          </a:p>
          <a:p>
            <a:pPr algn="ctr">
              <a:buFontTx/>
              <a:buChar char="•"/>
            </a:pPr>
            <a:r>
              <a:rPr lang="en-US" sz="2000" b="1" dirty="0" smtClean="0"/>
              <a:t>A</a:t>
            </a:r>
            <a:r>
              <a:rPr lang="en-US" sz="1400" b="1" dirty="0" smtClean="0"/>
              <a:t>0</a:t>
            </a:r>
            <a:r>
              <a:rPr lang="en-US" sz="2000" b="1" dirty="0" smtClean="0"/>
              <a:t>=D</a:t>
            </a:r>
            <a:r>
              <a:rPr lang="en-US" sz="1400" b="1" dirty="0" smtClean="0"/>
              <a:t>1</a:t>
            </a:r>
            <a:r>
              <a:rPr lang="en-US" sz="2000" b="1" dirty="0" smtClean="0"/>
              <a:t>+D</a:t>
            </a:r>
            <a:r>
              <a:rPr lang="en-US" sz="1400" b="1" dirty="0" smtClean="0"/>
              <a:t>3</a:t>
            </a:r>
            <a:r>
              <a:rPr lang="en-US" sz="2000" b="1" dirty="0" smtClean="0"/>
              <a:t>+D</a:t>
            </a:r>
            <a:r>
              <a:rPr lang="en-US" sz="1400" b="1" dirty="0" smtClean="0"/>
              <a:t>5</a:t>
            </a:r>
            <a:r>
              <a:rPr lang="en-US" sz="2000" b="1" dirty="0" smtClean="0"/>
              <a:t>+D</a:t>
            </a:r>
            <a:r>
              <a:rPr lang="en-US" sz="1400" b="1" dirty="0" smtClean="0"/>
              <a:t>7</a:t>
            </a:r>
            <a:endParaRPr lang="en-US" sz="2000" b="1" dirty="0"/>
          </a:p>
          <a:p>
            <a:pPr>
              <a:buFontTx/>
              <a:buChar char="•"/>
            </a:pPr>
            <a:r>
              <a:rPr lang="en-US" sz="2400" b="1" dirty="0"/>
              <a:t> Example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705225"/>
            <a:ext cx="63246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9E0ECEF5057C4AAC66B1F3C321CA43" ma:contentTypeVersion="0" ma:contentTypeDescription="Create a new document." ma:contentTypeScope="" ma:versionID="111b89b20a0ac63baa8434d96578d7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232ED1-2B25-4191-AE0B-9EEEBA60DB04}"/>
</file>

<file path=customXml/itemProps2.xml><?xml version="1.0" encoding="utf-8"?>
<ds:datastoreItem xmlns:ds="http://schemas.openxmlformats.org/officeDocument/2006/customXml" ds:itemID="{8D7230E6-56FD-4A74-904D-58D420F25199}"/>
</file>

<file path=customXml/itemProps3.xml><?xml version="1.0" encoding="utf-8"?>
<ds:datastoreItem xmlns:ds="http://schemas.openxmlformats.org/officeDocument/2006/customXml" ds:itemID="{7E29B22C-B1A9-433B-B853-E60726C3EA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472</Words>
  <Application>Microsoft Office PowerPoint</Application>
  <PresentationFormat>On-screen Show (4:3)</PresentationFormat>
  <Paragraphs>178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Implementation via Decoder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RAUF BAIG</dc:creator>
  <cp:lastModifiedBy>Amir Zahoor</cp:lastModifiedBy>
  <cp:revision>239</cp:revision>
  <cp:lastPrinted>2003-09-04T08:50:48Z</cp:lastPrinted>
  <dcterms:created xsi:type="dcterms:W3CDTF">2003-07-30T09:29:41Z</dcterms:created>
  <dcterms:modified xsi:type="dcterms:W3CDTF">2017-03-07T05:19:31Z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0x010100909E0ECEF5057C4AAC66B1F3C321CA43</vt:lpwstr>
  </property>
</Properties>
</file>