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431" r:id="rId2"/>
    <p:sldId id="351" r:id="rId3"/>
    <p:sldId id="427" r:id="rId4"/>
    <p:sldId id="428" r:id="rId5"/>
    <p:sldId id="433" r:id="rId6"/>
    <p:sldId id="429" r:id="rId7"/>
    <p:sldId id="369" r:id="rId8"/>
    <p:sldId id="370" r:id="rId9"/>
    <p:sldId id="364" r:id="rId10"/>
    <p:sldId id="430" r:id="rId11"/>
    <p:sldId id="365" r:id="rId12"/>
    <p:sldId id="366" r:id="rId13"/>
    <p:sldId id="363" r:id="rId14"/>
    <p:sldId id="371" r:id="rId15"/>
    <p:sldId id="372" r:id="rId16"/>
    <p:sldId id="373" r:id="rId17"/>
    <p:sldId id="434" r:id="rId18"/>
    <p:sldId id="438" r:id="rId19"/>
    <p:sldId id="435" r:id="rId20"/>
    <p:sldId id="436" r:id="rId21"/>
    <p:sldId id="437" r:id="rId22"/>
    <p:sldId id="398" r:id="rId23"/>
    <p:sldId id="439" r:id="rId24"/>
    <p:sldId id="408" r:id="rId25"/>
    <p:sldId id="440" r:id="rId26"/>
    <p:sldId id="412" r:id="rId2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Times New Roman" charset="0"/>
        <a:ea typeface="+mn-ea"/>
        <a:cs typeface="+mn-cs"/>
      </a:defRPr>
    </a:lvl1pPr>
    <a:lvl2pPr marL="457200" algn="l" rtl="0" fontAlgn="base">
      <a:spcBef>
        <a:spcPct val="0"/>
      </a:spcBef>
      <a:spcAft>
        <a:spcPct val="0"/>
      </a:spcAft>
      <a:defRPr sz="2000" b="1" kern="1200">
        <a:solidFill>
          <a:schemeClr val="tx1"/>
        </a:solidFill>
        <a:latin typeface="Times New Roman" charset="0"/>
        <a:ea typeface="+mn-ea"/>
        <a:cs typeface="+mn-cs"/>
      </a:defRPr>
    </a:lvl2pPr>
    <a:lvl3pPr marL="914400" algn="l" rtl="0" fontAlgn="base">
      <a:spcBef>
        <a:spcPct val="0"/>
      </a:spcBef>
      <a:spcAft>
        <a:spcPct val="0"/>
      </a:spcAft>
      <a:defRPr sz="2000" b="1" kern="1200">
        <a:solidFill>
          <a:schemeClr val="tx1"/>
        </a:solidFill>
        <a:latin typeface="Times New Roman" charset="0"/>
        <a:ea typeface="+mn-ea"/>
        <a:cs typeface="+mn-cs"/>
      </a:defRPr>
    </a:lvl3pPr>
    <a:lvl4pPr marL="1371600" algn="l" rtl="0" fontAlgn="base">
      <a:spcBef>
        <a:spcPct val="0"/>
      </a:spcBef>
      <a:spcAft>
        <a:spcPct val="0"/>
      </a:spcAft>
      <a:defRPr sz="2000" b="1" kern="1200">
        <a:solidFill>
          <a:schemeClr val="tx1"/>
        </a:solidFill>
        <a:latin typeface="Times New Roman" charset="0"/>
        <a:ea typeface="+mn-ea"/>
        <a:cs typeface="+mn-cs"/>
      </a:defRPr>
    </a:lvl4pPr>
    <a:lvl5pPr marL="1828800" algn="l" rtl="0" fontAlgn="base">
      <a:spcBef>
        <a:spcPct val="0"/>
      </a:spcBef>
      <a:spcAft>
        <a:spcPct val="0"/>
      </a:spcAft>
      <a:defRPr sz="2000" b="1" kern="1200">
        <a:solidFill>
          <a:schemeClr val="tx1"/>
        </a:solidFill>
        <a:latin typeface="Times New Roman" charset="0"/>
        <a:ea typeface="+mn-ea"/>
        <a:cs typeface="+mn-cs"/>
      </a:defRPr>
    </a:lvl5pPr>
    <a:lvl6pPr marL="2286000" algn="l" defTabSz="914400" rtl="0" eaLnBrk="1" latinLnBrk="0" hangingPunct="1">
      <a:defRPr sz="2000" b="1" kern="1200">
        <a:solidFill>
          <a:schemeClr val="tx1"/>
        </a:solidFill>
        <a:latin typeface="Times New Roman" charset="0"/>
        <a:ea typeface="+mn-ea"/>
        <a:cs typeface="+mn-cs"/>
      </a:defRPr>
    </a:lvl6pPr>
    <a:lvl7pPr marL="2743200" algn="l" defTabSz="914400" rtl="0" eaLnBrk="1" latinLnBrk="0" hangingPunct="1">
      <a:defRPr sz="2000" b="1" kern="1200">
        <a:solidFill>
          <a:schemeClr val="tx1"/>
        </a:solidFill>
        <a:latin typeface="Times New Roman" charset="0"/>
        <a:ea typeface="+mn-ea"/>
        <a:cs typeface="+mn-cs"/>
      </a:defRPr>
    </a:lvl7pPr>
    <a:lvl8pPr marL="3200400" algn="l" defTabSz="914400" rtl="0" eaLnBrk="1" latinLnBrk="0" hangingPunct="1">
      <a:defRPr sz="2000" b="1" kern="1200">
        <a:solidFill>
          <a:schemeClr val="tx1"/>
        </a:solidFill>
        <a:latin typeface="Times New Roman" charset="0"/>
        <a:ea typeface="+mn-ea"/>
        <a:cs typeface="+mn-cs"/>
      </a:defRPr>
    </a:lvl8pPr>
    <a:lvl9pPr marL="3657600" algn="l" defTabSz="914400" rtl="0" eaLnBrk="1" latinLnBrk="0" hangingPunct="1">
      <a:defRPr sz="20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3" autoAdjust="0"/>
    <p:restoredTop sz="90929"/>
  </p:normalViewPr>
  <p:slideViewPr>
    <p:cSldViewPr>
      <p:cViewPr varScale="1">
        <p:scale>
          <a:sx n="74" d="100"/>
          <a:sy n="74"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3353286B-B61A-4E56-8258-4872A5AA3A2A}" type="slidenum">
              <a:rPr lang="en-US"/>
              <a:pPr>
                <a:defRPr/>
              </a:pPr>
              <a:t>‹#›</a:t>
            </a:fld>
            <a:endParaRPr lang="en-US"/>
          </a:p>
        </p:txBody>
      </p:sp>
    </p:spTree>
    <p:extLst>
      <p:ext uri="{BB962C8B-B14F-4D97-AF65-F5344CB8AC3E}">
        <p14:creationId xmlns:p14="http://schemas.microsoft.com/office/powerpoint/2010/main" val="174495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D30032A3-7591-4E30-841D-B35896CE54DC}" type="slidenum">
              <a:rPr lang="en-US"/>
              <a:pPr>
                <a:defRPr/>
              </a:pPr>
              <a:t>‹#›</a:t>
            </a:fld>
            <a:endParaRPr lang="en-US"/>
          </a:p>
        </p:txBody>
      </p:sp>
    </p:spTree>
    <p:extLst>
      <p:ext uri="{BB962C8B-B14F-4D97-AF65-F5344CB8AC3E}">
        <p14:creationId xmlns:p14="http://schemas.microsoft.com/office/powerpoint/2010/main" val="1724121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3F48BE-2BAF-456A-8E53-FF187FF31E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DDE228-B631-48A6-BA94-3C12CCD17C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70198A-1BD0-4846-9A8B-B2E1DDCCE1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81B423-4377-43BE-88F6-FAF4BC0D076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0410C5-EAE2-4176-AF7F-50901EBEF7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EE69E4-AE81-4259-AEA1-364A6EA630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8F5E682-3077-4B0B-8C7D-0C4B196CBC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E174BA3-9E2A-42DC-863F-9732476593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6006212-EC40-4E93-B5AE-01BE933B78F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D15356-780C-4479-AAA3-D580544549C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FA44DC-144C-4674-AD7E-C06005A7B6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BA8E4D8B-DEE8-4659-8955-6B84B0F52B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Sequential_logic" TargetMode="External"/><Relationship Id="rId2" Type="http://schemas.openxmlformats.org/officeDocument/2006/relationships/hyperlink" Target="http://en.wikipedia.org/wiki/Electronic_circuit" TargetMode="External"/><Relationship Id="rId1" Type="http://schemas.openxmlformats.org/officeDocument/2006/relationships/slideLayout" Target="../slideLayouts/slideLayout2.xml"/><Relationship Id="rId5" Type="http://schemas.openxmlformats.org/officeDocument/2006/relationships/hyperlink" Target="http://en.wikipedia.org/wiki/State_(computer_science)" TargetMode="External"/><Relationship Id="rId4" Type="http://schemas.openxmlformats.org/officeDocument/2006/relationships/hyperlink" Target="http://en.wikipedia.org/wiki/Digital_electronic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Sequential Circuits</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Slide Number Placeholder 3"/>
          <p:cNvSpPr>
            <a:spLocks noGrp="1"/>
          </p:cNvSpPr>
          <p:nvPr>
            <p:ph type="sldNum" sz="quarter" idx="12"/>
          </p:nvPr>
        </p:nvSpPr>
        <p:spPr/>
        <p:txBody>
          <a:bodyPr/>
          <a:lstStyle/>
          <a:p>
            <a:pPr>
              <a:defRPr/>
            </a:pPr>
            <a:fld id="{963F48BE-2BAF-456A-8E53-FF187FF31E22}"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10</a:t>
            </a:fld>
            <a:endParaRPr lang="en-US"/>
          </a:p>
        </p:txBody>
      </p:sp>
      <p:pic>
        <p:nvPicPr>
          <p:cNvPr id="72706" name="Picture 2"/>
          <p:cNvPicPr>
            <a:picLocks noChangeAspect="1" noChangeArrowheads="1"/>
          </p:cNvPicPr>
          <p:nvPr/>
        </p:nvPicPr>
        <p:blipFill>
          <a:blip r:embed="rId2"/>
          <a:srcRect/>
          <a:stretch>
            <a:fillRect/>
          </a:stretch>
        </p:blipFill>
        <p:spPr bwMode="auto">
          <a:xfrm>
            <a:off x="660149" y="614362"/>
            <a:ext cx="7874251" cy="5253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F31DDE64-B6D1-4B68-A6C1-7BE81793C577}" type="slidenum">
              <a:rPr lang="en-US"/>
              <a:pPr>
                <a:defRPr/>
              </a:pPr>
              <a:t>11</a:t>
            </a:fld>
            <a:endParaRPr lang="en-US"/>
          </a:p>
        </p:txBody>
      </p:sp>
      <p:sp>
        <p:nvSpPr>
          <p:cNvPr id="122882" name="Text Box 2"/>
          <p:cNvSpPr txBox="1">
            <a:spLocks noChangeArrowheads="1"/>
          </p:cNvSpPr>
          <p:nvPr/>
        </p:nvSpPr>
        <p:spPr bwMode="auto">
          <a:xfrm>
            <a:off x="3721100" y="131763"/>
            <a:ext cx="1735138" cy="457200"/>
          </a:xfrm>
          <a:prstGeom prst="rect">
            <a:avLst/>
          </a:prstGeom>
          <a:noFill/>
          <a:ln w="9525">
            <a:noFill/>
            <a:miter lim="800000"/>
            <a:headEnd/>
            <a:tailEnd/>
          </a:ln>
          <a:effectLst/>
        </p:spPr>
        <p:txBody>
          <a:bodyPr wrap="none">
            <a:spAutoFit/>
          </a:bodyPr>
          <a:lstStyle/>
          <a:p>
            <a:pPr algn="ctr">
              <a:defRPr/>
            </a:pPr>
            <a:r>
              <a:rPr lang="en-US" sz="2400" u="sng">
                <a:effectLst>
                  <a:outerShdw blurRad="38100" dist="38100" dir="2700000" algn="tl">
                    <a:srgbClr val="FFFFFF"/>
                  </a:outerShdw>
                </a:effectLst>
              </a:rPr>
              <a:t>SR LATCH</a:t>
            </a:r>
          </a:p>
        </p:txBody>
      </p:sp>
      <p:sp>
        <p:nvSpPr>
          <p:cNvPr id="8196" name="Text Box 5"/>
          <p:cNvSpPr txBox="1">
            <a:spLocks noChangeArrowheads="1"/>
          </p:cNvSpPr>
          <p:nvPr/>
        </p:nvSpPr>
        <p:spPr bwMode="auto">
          <a:xfrm>
            <a:off x="685800" y="1017588"/>
            <a:ext cx="3910013" cy="457200"/>
          </a:xfrm>
          <a:prstGeom prst="rect">
            <a:avLst/>
          </a:prstGeom>
          <a:noFill/>
          <a:ln w="9525">
            <a:noFill/>
            <a:miter lim="800000"/>
            <a:headEnd/>
            <a:tailEnd/>
          </a:ln>
        </p:spPr>
        <p:txBody>
          <a:bodyPr wrap="none">
            <a:spAutoFit/>
          </a:bodyPr>
          <a:lstStyle/>
          <a:p>
            <a:r>
              <a:rPr lang="en-US" sz="2400" i="1">
                <a:solidFill>
                  <a:srgbClr val="FF0000"/>
                </a:solidFill>
              </a:rPr>
              <a:t>S’R’ Latch with NAND Gates</a:t>
            </a:r>
          </a:p>
        </p:txBody>
      </p:sp>
      <p:pic>
        <p:nvPicPr>
          <p:cNvPr id="8197" name="Picture 6"/>
          <p:cNvPicPr>
            <a:picLocks noChangeAspect="1" noChangeArrowheads="1"/>
          </p:cNvPicPr>
          <p:nvPr/>
        </p:nvPicPr>
        <p:blipFill>
          <a:blip r:embed="rId2"/>
          <a:srcRect/>
          <a:stretch>
            <a:fillRect/>
          </a:stretch>
        </p:blipFill>
        <p:spPr bwMode="auto">
          <a:xfrm>
            <a:off x="838200" y="1600200"/>
            <a:ext cx="4724400" cy="2457450"/>
          </a:xfrm>
          <a:prstGeom prst="rect">
            <a:avLst/>
          </a:prstGeom>
          <a:noFill/>
          <a:ln w="9525">
            <a:noFill/>
            <a:miter lim="800000"/>
            <a:headEnd/>
            <a:tailEnd/>
          </a:ln>
        </p:spPr>
      </p:pic>
      <p:pic>
        <p:nvPicPr>
          <p:cNvPr id="8198" name="Picture 7"/>
          <p:cNvPicPr>
            <a:picLocks noChangeAspect="1" noChangeArrowheads="1"/>
          </p:cNvPicPr>
          <p:nvPr/>
        </p:nvPicPr>
        <p:blipFill>
          <a:blip r:embed="rId3"/>
          <a:srcRect/>
          <a:stretch>
            <a:fillRect/>
          </a:stretch>
        </p:blipFill>
        <p:spPr bwMode="auto">
          <a:xfrm>
            <a:off x="4572000" y="4267200"/>
            <a:ext cx="2590800" cy="215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26F9E803-5EF7-473B-A8A6-A89FC1A4C1AC}" type="slidenum">
              <a:rPr lang="en-US"/>
              <a:pPr>
                <a:defRPr/>
              </a:pPr>
              <a:t>12</a:t>
            </a:fld>
            <a:endParaRPr lang="en-US"/>
          </a:p>
        </p:txBody>
      </p:sp>
      <p:sp>
        <p:nvSpPr>
          <p:cNvPr id="9220" name="Text Box 1029"/>
          <p:cNvSpPr txBox="1">
            <a:spLocks noChangeArrowheads="1"/>
          </p:cNvSpPr>
          <p:nvPr/>
        </p:nvSpPr>
        <p:spPr bwMode="auto">
          <a:xfrm>
            <a:off x="685800" y="1017588"/>
            <a:ext cx="3790950" cy="457200"/>
          </a:xfrm>
          <a:prstGeom prst="rect">
            <a:avLst/>
          </a:prstGeom>
          <a:noFill/>
          <a:ln w="9525">
            <a:noFill/>
            <a:miter lim="800000"/>
            <a:headEnd/>
            <a:tailEnd/>
          </a:ln>
        </p:spPr>
        <p:txBody>
          <a:bodyPr wrap="none">
            <a:spAutoFit/>
          </a:bodyPr>
          <a:lstStyle/>
          <a:p>
            <a:r>
              <a:rPr lang="en-US" sz="2400" i="1">
                <a:solidFill>
                  <a:srgbClr val="FF0000"/>
                </a:solidFill>
              </a:rPr>
              <a:t>SR Latch with Control Input</a:t>
            </a:r>
          </a:p>
        </p:txBody>
      </p:sp>
      <p:pic>
        <p:nvPicPr>
          <p:cNvPr id="9221" name="Picture 1030"/>
          <p:cNvPicPr>
            <a:picLocks noChangeAspect="1" noChangeArrowheads="1"/>
          </p:cNvPicPr>
          <p:nvPr/>
        </p:nvPicPr>
        <p:blipFill>
          <a:blip r:embed="rId2"/>
          <a:srcRect/>
          <a:stretch>
            <a:fillRect/>
          </a:stretch>
        </p:blipFill>
        <p:spPr bwMode="auto">
          <a:xfrm>
            <a:off x="990600" y="1828800"/>
            <a:ext cx="5791200" cy="2687638"/>
          </a:xfrm>
          <a:prstGeom prst="rect">
            <a:avLst/>
          </a:prstGeom>
          <a:noFill/>
          <a:ln w="9525">
            <a:noFill/>
            <a:miter lim="800000"/>
            <a:headEnd/>
            <a:tailEnd/>
          </a:ln>
        </p:spPr>
      </p:pic>
      <p:pic>
        <p:nvPicPr>
          <p:cNvPr id="9222" name="Picture 1031"/>
          <p:cNvPicPr>
            <a:picLocks noChangeAspect="1" noChangeArrowheads="1"/>
          </p:cNvPicPr>
          <p:nvPr/>
        </p:nvPicPr>
        <p:blipFill>
          <a:blip r:embed="rId3"/>
          <a:srcRect/>
          <a:stretch>
            <a:fillRect/>
          </a:stretch>
        </p:blipFill>
        <p:spPr bwMode="auto">
          <a:xfrm>
            <a:off x="5562600" y="4724400"/>
            <a:ext cx="2295525" cy="1866900"/>
          </a:xfrm>
          <a:prstGeom prst="rect">
            <a:avLst/>
          </a:prstGeom>
          <a:noFill/>
          <a:ln w="9525">
            <a:noFill/>
            <a:miter lim="800000"/>
            <a:headEnd/>
            <a:tailEnd/>
          </a:ln>
        </p:spPr>
      </p:pic>
      <p:sp>
        <p:nvSpPr>
          <p:cNvPr id="9223" name="Text Box 1032"/>
          <p:cNvSpPr txBox="1">
            <a:spLocks noChangeArrowheads="1"/>
          </p:cNvSpPr>
          <p:nvPr/>
        </p:nvSpPr>
        <p:spPr bwMode="auto">
          <a:xfrm>
            <a:off x="898525" y="4841875"/>
            <a:ext cx="3911600" cy="1187450"/>
          </a:xfrm>
          <a:prstGeom prst="rect">
            <a:avLst/>
          </a:prstGeom>
          <a:noFill/>
          <a:ln w="9525">
            <a:noFill/>
            <a:miter lim="800000"/>
            <a:headEnd/>
            <a:tailEnd/>
          </a:ln>
        </p:spPr>
        <p:txBody>
          <a:bodyPr wrap="none">
            <a:spAutoFit/>
          </a:bodyPr>
          <a:lstStyle/>
          <a:p>
            <a:r>
              <a:rPr lang="en-US" sz="2400"/>
              <a:t>Due to the first NAND gates,</a:t>
            </a:r>
          </a:p>
          <a:p>
            <a:r>
              <a:rPr lang="en-US" sz="2400"/>
              <a:t>the circuit again becomes an</a:t>
            </a:r>
          </a:p>
          <a:p>
            <a:r>
              <a:rPr lang="en-US" sz="2400"/>
              <a:t>SR latch, instead of S’R’</a:t>
            </a:r>
          </a:p>
        </p:txBody>
      </p:sp>
      <p:pic>
        <p:nvPicPr>
          <p:cNvPr id="53249" name="Picture 1"/>
          <p:cNvPicPr>
            <a:picLocks noChangeAspect="1" noChangeArrowheads="1"/>
          </p:cNvPicPr>
          <p:nvPr/>
        </p:nvPicPr>
        <p:blipFill>
          <a:blip r:embed="rId4"/>
          <a:srcRect/>
          <a:stretch>
            <a:fillRect/>
          </a:stretch>
        </p:blipFill>
        <p:spPr bwMode="auto">
          <a:xfrm>
            <a:off x="255813" y="457200"/>
            <a:ext cx="8853715"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BB4D536B-B86D-4E2A-87BC-E64856BAE6A2}" type="slidenum">
              <a:rPr lang="en-US"/>
              <a:pPr>
                <a:defRPr/>
              </a:pPr>
              <a:t>13</a:t>
            </a:fld>
            <a:endParaRPr lang="en-US"/>
          </a:p>
        </p:txBody>
      </p:sp>
      <p:sp>
        <p:nvSpPr>
          <p:cNvPr id="120834" name="Text Box 1026"/>
          <p:cNvSpPr txBox="1">
            <a:spLocks noChangeArrowheads="1"/>
          </p:cNvSpPr>
          <p:nvPr/>
        </p:nvSpPr>
        <p:spPr bwMode="auto">
          <a:xfrm>
            <a:off x="3800475" y="131763"/>
            <a:ext cx="1565275" cy="457200"/>
          </a:xfrm>
          <a:prstGeom prst="rect">
            <a:avLst/>
          </a:prstGeom>
          <a:noFill/>
          <a:ln w="9525">
            <a:noFill/>
            <a:miter lim="800000"/>
            <a:headEnd/>
            <a:tailEnd/>
          </a:ln>
          <a:effectLst/>
        </p:spPr>
        <p:txBody>
          <a:bodyPr wrap="none">
            <a:spAutoFit/>
          </a:bodyPr>
          <a:lstStyle/>
          <a:p>
            <a:pPr algn="ctr">
              <a:defRPr/>
            </a:pPr>
            <a:r>
              <a:rPr lang="en-US" sz="2400" u="sng">
                <a:effectLst>
                  <a:outerShdw blurRad="38100" dist="38100" dir="2700000" algn="tl">
                    <a:srgbClr val="FFFFFF"/>
                  </a:outerShdw>
                </a:effectLst>
              </a:rPr>
              <a:t>D LATCH</a:t>
            </a:r>
          </a:p>
        </p:txBody>
      </p:sp>
      <p:sp>
        <p:nvSpPr>
          <p:cNvPr id="10244" name="Text Box 1029"/>
          <p:cNvSpPr txBox="1">
            <a:spLocks noChangeArrowheads="1"/>
          </p:cNvSpPr>
          <p:nvPr/>
        </p:nvSpPr>
        <p:spPr bwMode="auto">
          <a:xfrm>
            <a:off x="685800" y="788988"/>
            <a:ext cx="8372475" cy="1917700"/>
          </a:xfrm>
          <a:prstGeom prst="rect">
            <a:avLst/>
          </a:prstGeom>
          <a:noFill/>
          <a:ln w="9525">
            <a:noFill/>
            <a:miter lim="800000"/>
            <a:headEnd/>
            <a:tailEnd/>
          </a:ln>
        </p:spPr>
        <p:txBody>
          <a:bodyPr wrap="none">
            <a:spAutoFit/>
          </a:bodyPr>
          <a:lstStyle/>
          <a:p>
            <a:pPr>
              <a:buFontTx/>
              <a:buChar char="•"/>
            </a:pPr>
            <a:r>
              <a:rPr lang="en-US"/>
              <a:t> </a:t>
            </a:r>
            <a:r>
              <a:rPr lang="en-US" sz="2400"/>
              <a:t>Called D latch because it stores a bit of data (D)</a:t>
            </a:r>
          </a:p>
          <a:p>
            <a:endParaRPr lang="en-US" sz="2400"/>
          </a:p>
          <a:p>
            <a:pPr>
              <a:buFontTx/>
              <a:buChar char="•"/>
            </a:pPr>
            <a:r>
              <a:rPr lang="en-US" sz="2400"/>
              <a:t> The stored data may be changed only when the control input</a:t>
            </a:r>
          </a:p>
          <a:p>
            <a:r>
              <a:rPr lang="en-US" sz="2400"/>
              <a:t>	is “1”. When the control input is “0”, the data bit stored</a:t>
            </a:r>
          </a:p>
          <a:p>
            <a:r>
              <a:rPr lang="en-US" sz="2400"/>
              <a:t>	is available at the output</a:t>
            </a:r>
          </a:p>
        </p:txBody>
      </p:sp>
      <p:pic>
        <p:nvPicPr>
          <p:cNvPr id="10245" name="Picture 1030"/>
          <p:cNvPicPr>
            <a:picLocks noChangeAspect="1" noChangeArrowheads="1"/>
          </p:cNvPicPr>
          <p:nvPr/>
        </p:nvPicPr>
        <p:blipFill>
          <a:blip r:embed="rId2"/>
          <a:srcRect/>
          <a:stretch>
            <a:fillRect/>
          </a:stretch>
        </p:blipFill>
        <p:spPr bwMode="auto">
          <a:xfrm>
            <a:off x="838200" y="3048000"/>
            <a:ext cx="5867400" cy="2038350"/>
          </a:xfrm>
          <a:prstGeom prst="rect">
            <a:avLst/>
          </a:prstGeom>
          <a:noFill/>
          <a:ln w="9525">
            <a:noFill/>
            <a:miter lim="800000"/>
            <a:headEnd/>
            <a:tailEnd/>
          </a:ln>
        </p:spPr>
      </p:pic>
      <p:pic>
        <p:nvPicPr>
          <p:cNvPr id="10246" name="Picture 1031"/>
          <p:cNvPicPr>
            <a:picLocks noChangeAspect="1" noChangeArrowheads="1"/>
          </p:cNvPicPr>
          <p:nvPr/>
        </p:nvPicPr>
        <p:blipFill>
          <a:blip r:embed="rId3"/>
          <a:srcRect/>
          <a:stretch>
            <a:fillRect/>
          </a:stretch>
        </p:blipFill>
        <p:spPr bwMode="auto">
          <a:xfrm>
            <a:off x="5486400" y="5181600"/>
            <a:ext cx="2333625" cy="126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232F34-3ABF-4270-89D2-3A165919AE70}" type="slidenum">
              <a:rPr lang="en-US"/>
              <a:pPr/>
              <a:t>14</a:t>
            </a:fld>
            <a:endParaRPr lang="en-US"/>
          </a:p>
        </p:txBody>
      </p:sp>
      <p:sp>
        <p:nvSpPr>
          <p:cNvPr id="211970" name="Text Box 2"/>
          <p:cNvSpPr txBox="1">
            <a:spLocks noChangeArrowheads="1"/>
          </p:cNvSpPr>
          <p:nvPr/>
        </p:nvSpPr>
        <p:spPr bwMode="auto">
          <a:xfrm>
            <a:off x="3616325" y="131763"/>
            <a:ext cx="1935163" cy="457200"/>
          </a:xfrm>
          <a:prstGeom prst="rect">
            <a:avLst/>
          </a:prstGeom>
          <a:noFill/>
          <a:ln w="9525">
            <a:noFill/>
            <a:miter lim="800000"/>
            <a:headEnd/>
            <a:tailEnd/>
          </a:ln>
          <a:effectLst/>
        </p:spPr>
        <p:txBody>
          <a:bodyPr wrap="none">
            <a:spAutoFit/>
          </a:bodyPr>
          <a:lstStyle/>
          <a:p>
            <a:pPr algn="ctr"/>
            <a:r>
              <a:rPr lang="en-US" sz="2400" u="sng">
                <a:effectLst>
                  <a:outerShdw blurRad="38100" dist="38100" dir="2700000" algn="tl">
                    <a:srgbClr val="FFFFFF"/>
                  </a:outerShdw>
                </a:effectLst>
              </a:rPr>
              <a:t>FLIP FLOPS</a:t>
            </a:r>
          </a:p>
        </p:txBody>
      </p:sp>
      <p:sp>
        <p:nvSpPr>
          <p:cNvPr id="211971" name="Text Box 3"/>
          <p:cNvSpPr txBox="1">
            <a:spLocks noChangeArrowheads="1"/>
          </p:cNvSpPr>
          <p:nvPr/>
        </p:nvSpPr>
        <p:spPr bwMode="auto">
          <a:xfrm>
            <a:off x="609600" y="762000"/>
            <a:ext cx="8280400" cy="5934075"/>
          </a:xfrm>
          <a:prstGeom prst="rect">
            <a:avLst/>
          </a:prstGeom>
          <a:noFill/>
          <a:ln w="9525">
            <a:noFill/>
            <a:miter lim="800000"/>
            <a:headEnd/>
            <a:tailEnd/>
          </a:ln>
          <a:effectLst/>
        </p:spPr>
        <p:txBody>
          <a:bodyPr wrap="none">
            <a:spAutoFit/>
          </a:bodyPr>
          <a:lstStyle/>
          <a:p>
            <a:pPr>
              <a:buFontTx/>
              <a:buChar char="•"/>
            </a:pPr>
            <a:r>
              <a:rPr lang="en-US" sz="2400"/>
              <a:t> Any change in the data input will change the state of the</a:t>
            </a:r>
          </a:p>
          <a:p>
            <a:r>
              <a:rPr lang="en-US" sz="2400"/>
              <a:t>	latch, as long as its control input (trigger) is 1</a:t>
            </a:r>
          </a:p>
          <a:p>
            <a:r>
              <a:rPr lang="en-US" sz="2400"/>
              <a:t>	- In other words latches are transparent (there inputs</a:t>
            </a:r>
          </a:p>
          <a:p>
            <a:r>
              <a:rPr lang="en-US" sz="2400"/>
              <a:t>		can be seen from their outputs)</a:t>
            </a:r>
          </a:p>
          <a:p>
            <a:endParaRPr lang="en-US" sz="2400"/>
          </a:p>
          <a:p>
            <a:pPr>
              <a:buFontTx/>
              <a:buChar char="•"/>
            </a:pPr>
            <a:r>
              <a:rPr lang="en-US" sz="2400"/>
              <a:t> Usually the latches are connected in cascade &amp; driven by</a:t>
            </a:r>
          </a:p>
          <a:p>
            <a:r>
              <a:rPr lang="en-US" sz="2400"/>
              <a:t>	the same trigger</a:t>
            </a:r>
          </a:p>
          <a:p>
            <a:r>
              <a:rPr lang="en-US" sz="2400"/>
              <a:t>	- During one trigger it is assumed that each latch will</a:t>
            </a:r>
          </a:p>
          <a:p>
            <a:r>
              <a:rPr lang="en-US" sz="2400"/>
              <a:t>		change its state according to its current inputs</a:t>
            </a:r>
          </a:p>
          <a:p>
            <a:r>
              <a:rPr lang="en-US" sz="2400"/>
              <a:t>	- But if the previous latch changes its state soon enough</a:t>
            </a:r>
          </a:p>
          <a:p>
            <a:r>
              <a:rPr lang="en-US" sz="2400"/>
              <a:t>		&amp; the trigger is still available, then the next</a:t>
            </a:r>
          </a:p>
          <a:p>
            <a:r>
              <a:rPr lang="en-US" sz="2400"/>
              <a:t>		latch may change its state a 2</a:t>
            </a:r>
            <a:r>
              <a:rPr lang="en-US" sz="2400" baseline="30000"/>
              <a:t>nd</a:t>
            </a:r>
            <a:r>
              <a:rPr lang="en-US" sz="2400"/>
              <a:t> time</a:t>
            </a:r>
          </a:p>
          <a:p>
            <a:endParaRPr lang="en-US" sz="2400"/>
          </a:p>
          <a:p>
            <a:pPr>
              <a:buFontTx/>
              <a:buChar char="•"/>
            </a:pPr>
            <a:r>
              <a:rPr lang="en-US" sz="2400"/>
              <a:t> In a flip flop, two latches are connected in such a way that</a:t>
            </a:r>
          </a:p>
          <a:p>
            <a:r>
              <a:rPr lang="en-US" sz="2400"/>
              <a:t>	the input of the flip flop is not transparent from the</a:t>
            </a:r>
          </a:p>
          <a:p>
            <a:r>
              <a:rPr lang="en-US" sz="2400"/>
              <a:t>	output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EE5D272A-9E5A-407D-A47D-D5179CD67CE3}" type="slidenum">
              <a:rPr lang="en-US"/>
              <a:pPr/>
              <a:t>15</a:t>
            </a:fld>
            <a:endParaRPr lang="en-US"/>
          </a:p>
        </p:txBody>
      </p:sp>
      <p:pic>
        <p:nvPicPr>
          <p:cNvPr id="142339" name="Picture 3"/>
          <p:cNvPicPr>
            <a:picLocks noChangeAspect="1" noChangeArrowheads="1"/>
          </p:cNvPicPr>
          <p:nvPr/>
        </p:nvPicPr>
        <p:blipFill>
          <a:blip r:embed="rId2"/>
          <a:srcRect/>
          <a:stretch>
            <a:fillRect/>
          </a:stretch>
        </p:blipFill>
        <p:spPr bwMode="auto">
          <a:xfrm>
            <a:off x="1800225" y="2138363"/>
            <a:ext cx="5543550" cy="2581275"/>
          </a:xfrm>
          <a:prstGeom prst="rect">
            <a:avLst/>
          </a:prstGeom>
          <a:noFill/>
          <a:ln w="9525">
            <a:noFill/>
            <a:miter lim="800000"/>
            <a:headEnd/>
            <a:tailEnd/>
          </a:ln>
          <a:effectLst/>
        </p:spPr>
      </p:pic>
      <p:sp>
        <p:nvSpPr>
          <p:cNvPr id="142340" name="Text Box 4"/>
          <p:cNvSpPr txBox="1">
            <a:spLocks noChangeArrowheads="1"/>
          </p:cNvSpPr>
          <p:nvPr/>
        </p:nvSpPr>
        <p:spPr bwMode="auto">
          <a:xfrm>
            <a:off x="822325" y="727075"/>
            <a:ext cx="3086100" cy="457200"/>
          </a:xfrm>
          <a:prstGeom prst="rect">
            <a:avLst/>
          </a:prstGeom>
          <a:noFill/>
          <a:ln w="9525">
            <a:noFill/>
            <a:miter lim="800000"/>
            <a:headEnd/>
            <a:tailEnd/>
          </a:ln>
          <a:effectLst/>
        </p:spPr>
        <p:txBody>
          <a:bodyPr wrap="none">
            <a:spAutoFit/>
          </a:bodyPr>
          <a:lstStyle/>
          <a:p>
            <a:r>
              <a:rPr lang="en-US" sz="2400" i="1">
                <a:solidFill>
                  <a:srgbClr val="FF0000"/>
                </a:solidFill>
              </a:rPr>
              <a:t>Master Slave Flip Flop</a:t>
            </a:r>
          </a:p>
        </p:txBody>
      </p:sp>
      <p:pic>
        <p:nvPicPr>
          <p:cNvPr id="50177" name="Picture 1"/>
          <p:cNvPicPr>
            <a:picLocks noChangeAspect="1" noChangeArrowheads="1"/>
          </p:cNvPicPr>
          <p:nvPr/>
        </p:nvPicPr>
        <p:blipFill>
          <a:blip r:embed="rId3"/>
          <a:srcRect/>
          <a:stretch>
            <a:fillRect/>
          </a:stretch>
        </p:blipFill>
        <p:spPr bwMode="auto">
          <a:xfrm>
            <a:off x="638019" y="533400"/>
            <a:ext cx="7743981"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EACB4AB-0E6B-44C4-89FF-D564281370E5}" type="slidenum">
              <a:rPr lang="en-US"/>
              <a:pPr/>
              <a:t>16</a:t>
            </a:fld>
            <a:endParaRPr lang="en-US"/>
          </a:p>
        </p:txBody>
      </p:sp>
      <p:sp>
        <p:nvSpPr>
          <p:cNvPr id="143362" name="Text Box 2"/>
          <p:cNvSpPr txBox="1">
            <a:spLocks noChangeArrowheads="1"/>
          </p:cNvSpPr>
          <p:nvPr/>
        </p:nvSpPr>
        <p:spPr bwMode="auto">
          <a:xfrm>
            <a:off x="3616325" y="131763"/>
            <a:ext cx="1935163" cy="457200"/>
          </a:xfrm>
          <a:prstGeom prst="rect">
            <a:avLst/>
          </a:prstGeom>
          <a:noFill/>
          <a:ln w="9525">
            <a:noFill/>
            <a:miter lim="800000"/>
            <a:headEnd/>
            <a:tailEnd/>
          </a:ln>
          <a:effectLst/>
        </p:spPr>
        <p:txBody>
          <a:bodyPr wrap="none">
            <a:spAutoFit/>
          </a:bodyPr>
          <a:lstStyle/>
          <a:p>
            <a:pPr algn="ctr"/>
            <a:r>
              <a:rPr lang="en-US" sz="2400" u="sng">
                <a:effectLst>
                  <a:outerShdw blurRad="38100" dist="38100" dir="2700000" algn="tl">
                    <a:srgbClr val="FFFFFF"/>
                  </a:outerShdw>
                </a:effectLst>
              </a:rPr>
              <a:t>FLIP FLOPS</a:t>
            </a:r>
          </a:p>
        </p:txBody>
      </p:sp>
      <p:pic>
        <p:nvPicPr>
          <p:cNvPr id="143363" name="Picture 3"/>
          <p:cNvPicPr>
            <a:picLocks noChangeAspect="1" noChangeArrowheads="1"/>
          </p:cNvPicPr>
          <p:nvPr/>
        </p:nvPicPr>
        <p:blipFill>
          <a:blip r:embed="rId2"/>
          <a:srcRect/>
          <a:stretch>
            <a:fillRect/>
          </a:stretch>
        </p:blipFill>
        <p:spPr bwMode="auto">
          <a:xfrm>
            <a:off x="4038600" y="990600"/>
            <a:ext cx="3962400" cy="1844675"/>
          </a:xfrm>
          <a:prstGeom prst="rect">
            <a:avLst/>
          </a:prstGeom>
          <a:noFill/>
          <a:ln w="9525">
            <a:noFill/>
            <a:miter lim="800000"/>
            <a:headEnd/>
            <a:tailEnd/>
          </a:ln>
          <a:effectLst/>
        </p:spPr>
      </p:pic>
      <p:sp>
        <p:nvSpPr>
          <p:cNvPr id="143364" name="Text Box 4"/>
          <p:cNvSpPr txBox="1">
            <a:spLocks noChangeArrowheads="1"/>
          </p:cNvSpPr>
          <p:nvPr/>
        </p:nvSpPr>
        <p:spPr bwMode="auto">
          <a:xfrm>
            <a:off x="822325" y="727075"/>
            <a:ext cx="3086100" cy="457200"/>
          </a:xfrm>
          <a:prstGeom prst="rect">
            <a:avLst/>
          </a:prstGeom>
          <a:noFill/>
          <a:ln w="9525">
            <a:noFill/>
            <a:miter lim="800000"/>
            <a:headEnd/>
            <a:tailEnd/>
          </a:ln>
          <a:effectLst/>
        </p:spPr>
        <p:txBody>
          <a:bodyPr wrap="none">
            <a:spAutoFit/>
          </a:bodyPr>
          <a:lstStyle/>
          <a:p>
            <a:r>
              <a:rPr lang="en-US" sz="2400" i="1">
                <a:solidFill>
                  <a:srgbClr val="FF0000"/>
                </a:solidFill>
              </a:rPr>
              <a:t>Master Slave Flip Flop</a:t>
            </a:r>
          </a:p>
        </p:txBody>
      </p:sp>
      <p:pic>
        <p:nvPicPr>
          <p:cNvPr id="143365" name="Picture 5"/>
          <p:cNvPicPr>
            <a:picLocks noChangeAspect="1" noChangeArrowheads="1"/>
          </p:cNvPicPr>
          <p:nvPr/>
        </p:nvPicPr>
        <p:blipFill>
          <a:blip r:embed="rId3"/>
          <a:srcRect/>
          <a:stretch>
            <a:fillRect/>
          </a:stretch>
        </p:blipFill>
        <p:spPr bwMode="auto">
          <a:xfrm>
            <a:off x="1371600" y="3048000"/>
            <a:ext cx="6629400" cy="3005138"/>
          </a:xfrm>
          <a:prstGeom prst="rect">
            <a:avLst/>
          </a:prstGeom>
          <a:noFill/>
          <a:ln w="9525">
            <a:noFill/>
            <a:miter lim="800000"/>
            <a:headEnd/>
            <a:tailEnd/>
          </a:ln>
          <a:effectLst/>
        </p:spPr>
      </p:pic>
      <p:pic>
        <p:nvPicPr>
          <p:cNvPr id="49153" name="Picture 1"/>
          <p:cNvPicPr>
            <a:picLocks noChangeAspect="1" noChangeArrowheads="1"/>
          </p:cNvPicPr>
          <p:nvPr/>
        </p:nvPicPr>
        <p:blipFill>
          <a:blip r:embed="rId4"/>
          <a:srcRect/>
          <a:stretch>
            <a:fillRect/>
          </a:stretch>
        </p:blipFill>
        <p:spPr bwMode="auto">
          <a:xfrm>
            <a:off x="248729" y="228600"/>
            <a:ext cx="8590471"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17</a:t>
            </a:fld>
            <a:endParaRPr lang="en-US"/>
          </a:p>
        </p:txBody>
      </p:sp>
      <p:pic>
        <p:nvPicPr>
          <p:cNvPr id="73730" name="Picture 2"/>
          <p:cNvPicPr>
            <a:picLocks noChangeAspect="1" noChangeArrowheads="1"/>
          </p:cNvPicPr>
          <p:nvPr/>
        </p:nvPicPr>
        <p:blipFill>
          <a:blip r:embed="rId2"/>
          <a:srcRect/>
          <a:stretch>
            <a:fillRect/>
          </a:stretch>
        </p:blipFill>
        <p:spPr bwMode="auto">
          <a:xfrm>
            <a:off x="685800" y="328917"/>
            <a:ext cx="8305800" cy="55765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18</a:t>
            </a:fld>
            <a:endParaRPr lang="en-US"/>
          </a:p>
        </p:txBody>
      </p:sp>
      <p:pic>
        <p:nvPicPr>
          <p:cNvPr id="76802" name="Picture 2"/>
          <p:cNvPicPr>
            <a:picLocks noChangeAspect="1" noChangeArrowheads="1"/>
          </p:cNvPicPr>
          <p:nvPr/>
        </p:nvPicPr>
        <p:blipFill>
          <a:blip r:embed="rId2"/>
          <a:srcRect/>
          <a:stretch>
            <a:fillRect/>
          </a:stretch>
        </p:blipFill>
        <p:spPr bwMode="auto">
          <a:xfrm>
            <a:off x="0" y="1371600"/>
            <a:ext cx="4038600" cy="2966986"/>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a:srcRect/>
          <a:stretch>
            <a:fillRect/>
          </a:stretch>
        </p:blipFill>
        <p:spPr bwMode="auto">
          <a:xfrm>
            <a:off x="3886200" y="1295400"/>
            <a:ext cx="5014155" cy="3200400"/>
          </a:xfrm>
          <a:prstGeom prst="rect">
            <a:avLst/>
          </a:prstGeom>
          <a:noFill/>
          <a:ln w="9525">
            <a:noFill/>
            <a:miter lim="800000"/>
            <a:headEnd/>
            <a:tailEnd/>
          </a:ln>
          <a:effectLst/>
        </p:spPr>
      </p:pic>
      <p:sp>
        <p:nvSpPr>
          <p:cNvPr id="5" name="TextBox 4"/>
          <p:cNvSpPr txBox="1"/>
          <p:nvPr/>
        </p:nvSpPr>
        <p:spPr>
          <a:xfrm>
            <a:off x="2590800" y="381000"/>
            <a:ext cx="2937792" cy="584775"/>
          </a:xfrm>
          <a:prstGeom prst="rect">
            <a:avLst/>
          </a:prstGeom>
          <a:noFill/>
        </p:spPr>
        <p:txBody>
          <a:bodyPr wrap="none" rtlCol="0">
            <a:spAutoFit/>
          </a:bodyPr>
          <a:lstStyle/>
          <a:p>
            <a:r>
              <a:rPr lang="en-US" sz="3200" dirty="0" err="1" smtClean="0"/>
              <a:t>Toogle</a:t>
            </a:r>
            <a:r>
              <a:rPr lang="en-US" sz="3200" dirty="0" smtClean="0"/>
              <a:t> </a:t>
            </a:r>
            <a:r>
              <a:rPr lang="en-US" sz="3200" dirty="0" err="1" smtClean="0"/>
              <a:t>FlipFlop</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19</a:t>
            </a:fld>
            <a:endParaRPr lang="en-US"/>
          </a:p>
        </p:txBody>
      </p:sp>
      <p:pic>
        <p:nvPicPr>
          <p:cNvPr id="73730" name="Picture 2"/>
          <p:cNvPicPr>
            <a:picLocks noChangeAspect="1" noChangeArrowheads="1"/>
          </p:cNvPicPr>
          <p:nvPr/>
        </p:nvPicPr>
        <p:blipFill>
          <a:blip r:embed="rId2"/>
          <a:srcRect/>
          <a:stretch>
            <a:fillRect/>
          </a:stretch>
        </p:blipFill>
        <p:spPr bwMode="auto">
          <a:xfrm>
            <a:off x="171628" y="609600"/>
            <a:ext cx="8919671"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040734D-0DD9-4EEB-931B-517DB899B1E0}" type="slidenum">
              <a:rPr lang="en-US"/>
              <a:pPr>
                <a:defRPr/>
              </a:pPr>
              <a:t>2</a:t>
            </a:fld>
            <a:endParaRPr lang="en-US"/>
          </a:p>
        </p:txBody>
      </p:sp>
      <p:sp>
        <p:nvSpPr>
          <p:cNvPr id="107522" name="Text Box 2"/>
          <p:cNvSpPr txBox="1">
            <a:spLocks noChangeArrowheads="1"/>
          </p:cNvSpPr>
          <p:nvPr/>
        </p:nvSpPr>
        <p:spPr bwMode="auto">
          <a:xfrm>
            <a:off x="2709863" y="131763"/>
            <a:ext cx="3754437" cy="457200"/>
          </a:xfrm>
          <a:prstGeom prst="rect">
            <a:avLst/>
          </a:prstGeom>
          <a:noFill/>
          <a:ln w="9525">
            <a:noFill/>
            <a:miter lim="800000"/>
            <a:headEnd/>
            <a:tailEnd/>
          </a:ln>
          <a:effectLst/>
        </p:spPr>
        <p:txBody>
          <a:bodyPr wrap="none">
            <a:spAutoFit/>
          </a:bodyPr>
          <a:lstStyle/>
          <a:p>
            <a:pPr algn="ctr">
              <a:defRPr/>
            </a:pPr>
            <a:r>
              <a:rPr lang="en-US" sz="2400" u="sng">
                <a:effectLst>
                  <a:outerShdw blurRad="38100" dist="38100" dir="2700000" algn="tl">
                    <a:srgbClr val="FFFFFF"/>
                  </a:outerShdw>
                </a:effectLst>
              </a:rPr>
              <a:t>SEQUENTIAL CIRCUITS</a:t>
            </a:r>
          </a:p>
        </p:txBody>
      </p:sp>
      <p:graphicFrame>
        <p:nvGraphicFramePr>
          <p:cNvPr id="1026" name="Object 13"/>
          <p:cNvGraphicFramePr>
            <a:graphicFrameLocks noChangeAspect="1"/>
          </p:cNvGraphicFramePr>
          <p:nvPr/>
        </p:nvGraphicFramePr>
        <p:xfrm>
          <a:off x="1447800" y="1295400"/>
          <a:ext cx="6705600" cy="2660650"/>
        </p:xfrm>
        <a:graphic>
          <a:graphicData uri="http://schemas.openxmlformats.org/presentationml/2006/ole">
            <mc:AlternateContent xmlns:mc="http://schemas.openxmlformats.org/markup-compatibility/2006">
              <mc:Choice xmlns:v="urn:schemas-microsoft-com:vml" Requires="v">
                <p:oleObj spid="_x0000_s1029" name="Bitmap Image" r:id="rId3" imgW="5353797" imgH="2123810" progId="PBrush">
                  <p:embed/>
                </p:oleObj>
              </mc:Choice>
              <mc:Fallback>
                <p:oleObj name="Bitmap Image" r:id="rId3" imgW="5353797" imgH="2123810" progId="PBrush">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6705600"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4"/>
          <p:cNvSpPr txBox="1">
            <a:spLocks noChangeArrowheads="1"/>
          </p:cNvSpPr>
          <p:nvPr/>
        </p:nvSpPr>
        <p:spPr bwMode="auto">
          <a:xfrm>
            <a:off x="533400" y="4191000"/>
            <a:ext cx="8294688" cy="1917700"/>
          </a:xfrm>
          <a:prstGeom prst="rect">
            <a:avLst/>
          </a:prstGeom>
          <a:noFill/>
          <a:ln w="9525">
            <a:noFill/>
            <a:miter lim="800000"/>
            <a:headEnd/>
            <a:tailEnd/>
          </a:ln>
        </p:spPr>
        <p:txBody>
          <a:bodyPr wrap="none">
            <a:spAutoFit/>
          </a:bodyPr>
          <a:lstStyle/>
          <a:p>
            <a:pPr algn="just">
              <a:buFontTx/>
              <a:buChar char="•"/>
            </a:pPr>
            <a:r>
              <a:rPr lang="en-US" sz="2400"/>
              <a:t> The output is a function of the </a:t>
            </a:r>
            <a:r>
              <a:rPr lang="en-US" sz="2400" i="1"/>
              <a:t>Inputs</a:t>
            </a:r>
            <a:r>
              <a:rPr lang="en-US" sz="2400"/>
              <a:t> and the </a:t>
            </a:r>
            <a:r>
              <a:rPr lang="en-US" sz="2400" i="1"/>
              <a:t>Present State</a:t>
            </a:r>
            <a:r>
              <a:rPr lang="en-US" sz="2400"/>
              <a:t> of</a:t>
            </a:r>
          </a:p>
          <a:p>
            <a:pPr algn="just"/>
            <a:r>
              <a:rPr lang="en-US" sz="2400"/>
              <a:t>	the circuit</a:t>
            </a:r>
          </a:p>
          <a:p>
            <a:pPr algn="just"/>
            <a:endParaRPr lang="en-US" sz="2400"/>
          </a:p>
          <a:p>
            <a:pPr algn="just">
              <a:buFontTx/>
              <a:buChar char="•"/>
            </a:pPr>
            <a:r>
              <a:rPr lang="en-US" sz="2400"/>
              <a:t> The </a:t>
            </a:r>
            <a:r>
              <a:rPr lang="en-US" sz="2400" i="1"/>
              <a:t>Present State</a:t>
            </a:r>
            <a:r>
              <a:rPr lang="en-US" sz="2400"/>
              <a:t> of the circuit changes to the </a:t>
            </a:r>
            <a:r>
              <a:rPr lang="en-US" sz="2400" i="1"/>
              <a:t>Next State</a:t>
            </a:r>
          </a:p>
          <a:p>
            <a:pPr algn="just"/>
            <a:r>
              <a:rPr lang="en-US" sz="2400"/>
              <a:t>	according to the </a:t>
            </a:r>
            <a:r>
              <a:rPr lang="en-US" sz="2400" i="1"/>
              <a:t>Inputs</a:t>
            </a:r>
            <a:r>
              <a:rPr lang="en-US" sz="2400"/>
              <a:t> and the </a:t>
            </a:r>
            <a:r>
              <a:rPr lang="en-US" sz="2400" i="1"/>
              <a:t>Present State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20</a:t>
            </a:fld>
            <a:endParaRPr lang="en-US"/>
          </a:p>
        </p:txBody>
      </p:sp>
      <p:pic>
        <p:nvPicPr>
          <p:cNvPr id="74754" name="Picture 2"/>
          <p:cNvPicPr>
            <a:picLocks noChangeAspect="1" noChangeArrowheads="1"/>
          </p:cNvPicPr>
          <p:nvPr/>
        </p:nvPicPr>
        <p:blipFill>
          <a:blip r:embed="rId2"/>
          <a:srcRect/>
          <a:stretch>
            <a:fillRect/>
          </a:stretch>
        </p:blipFill>
        <p:spPr bwMode="auto">
          <a:xfrm>
            <a:off x="609600" y="762000"/>
            <a:ext cx="7618265" cy="5348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21</a:t>
            </a:fld>
            <a:endParaRPr lang="en-US"/>
          </a:p>
        </p:txBody>
      </p:sp>
      <p:pic>
        <p:nvPicPr>
          <p:cNvPr id="75778" name="Picture 2"/>
          <p:cNvPicPr>
            <a:picLocks noChangeAspect="1" noChangeArrowheads="1"/>
          </p:cNvPicPr>
          <p:nvPr/>
        </p:nvPicPr>
        <p:blipFill>
          <a:blip r:embed="rId2"/>
          <a:srcRect/>
          <a:stretch>
            <a:fillRect/>
          </a:stretch>
        </p:blipFill>
        <p:spPr bwMode="auto">
          <a:xfrm>
            <a:off x="51051" y="95250"/>
            <a:ext cx="8940549" cy="6076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F16D039F-9BC9-4C5A-A89B-181402B43222}" type="slidenum">
              <a:rPr lang="en-US"/>
              <a:pPr/>
              <a:t>22</a:t>
            </a:fld>
            <a:endParaRPr lang="en-US"/>
          </a:p>
        </p:txBody>
      </p:sp>
      <p:sp>
        <p:nvSpPr>
          <p:cNvPr id="210946" name="Text Box 2"/>
          <p:cNvSpPr txBox="1">
            <a:spLocks noChangeArrowheads="1"/>
          </p:cNvSpPr>
          <p:nvPr/>
        </p:nvSpPr>
        <p:spPr bwMode="auto">
          <a:xfrm>
            <a:off x="2173288" y="131763"/>
            <a:ext cx="4830762" cy="457200"/>
          </a:xfrm>
          <a:prstGeom prst="rect">
            <a:avLst/>
          </a:prstGeom>
          <a:noFill/>
          <a:ln w="9525">
            <a:noFill/>
            <a:miter lim="800000"/>
            <a:headEnd/>
            <a:tailEnd/>
          </a:ln>
          <a:effectLst/>
        </p:spPr>
        <p:txBody>
          <a:bodyPr wrap="none">
            <a:spAutoFit/>
          </a:bodyPr>
          <a:lstStyle/>
          <a:p>
            <a:pPr algn="ctr"/>
            <a:r>
              <a:rPr lang="en-US" sz="2400" u="sng">
                <a:effectLst>
                  <a:outerShdw blurRad="38100" dist="38100" dir="2700000" algn="tl">
                    <a:srgbClr val="FFFFFF"/>
                  </a:outerShdw>
                </a:effectLst>
              </a:rPr>
              <a:t>SEQUENTIAL CIRCUIT DESIGN</a:t>
            </a:r>
          </a:p>
        </p:txBody>
      </p:sp>
      <p:sp>
        <p:nvSpPr>
          <p:cNvPr id="210947" name="Text Box 3"/>
          <p:cNvSpPr txBox="1">
            <a:spLocks noChangeArrowheads="1"/>
          </p:cNvSpPr>
          <p:nvPr/>
        </p:nvSpPr>
        <p:spPr bwMode="auto">
          <a:xfrm>
            <a:off x="822325" y="803275"/>
            <a:ext cx="2460625" cy="457200"/>
          </a:xfrm>
          <a:prstGeom prst="rect">
            <a:avLst/>
          </a:prstGeom>
          <a:noFill/>
          <a:ln w="9525">
            <a:noFill/>
            <a:miter lim="800000"/>
            <a:headEnd/>
            <a:tailEnd/>
          </a:ln>
          <a:effectLst/>
        </p:spPr>
        <p:txBody>
          <a:bodyPr wrap="none">
            <a:spAutoFit/>
          </a:bodyPr>
          <a:lstStyle/>
          <a:p>
            <a:r>
              <a:rPr lang="en-US" sz="2400">
                <a:solidFill>
                  <a:srgbClr val="FF0000"/>
                </a:solidFill>
              </a:rPr>
              <a:t>Excitation Tables</a:t>
            </a:r>
            <a:endParaRPr lang="en-US" sz="2400"/>
          </a:p>
        </p:txBody>
      </p:sp>
      <p:pic>
        <p:nvPicPr>
          <p:cNvPr id="210948" name="Picture 4"/>
          <p:cNvPicPr>
            <a:picLocks noChangeAspect="1" noChangeArrowheads="1"/>
          </p:cNvPicPr>
          <p:nvPr/>
        </p:nvPicPr>
        <p:blipFill>
          <a:blip r:embed="rId2"/>
          <a:srcRect/>
          <a:stretch>
            <a:fillRect/>
          </a:stretch>
        </p:blipFill>
        <p:spPr bwMode="auto">
          <a:xfrm>
            <a:off x="1066800" y="1981200"/>
            <a:ext cx="2914650" cy="1638300"/>
          </a:xfrm>
          <a:prstGeom prst="rect">
            <a:avLst/>
          </a:prstGeom>
          <a:noFill/>
          <a:ln w="9525">
            <a:noFill/>
            <a:miter lim="800000"/>
            <a:headEnd/>
            <a:tailEnd/>
          </a:ln>
          <a:effectLst/>
        </p:spPr>
      </p:pic>
      <p:pic>
        <p:nvPicPr>
          <p:cNvPr id="210949" name="Picture 5"/>
          <p:cNvPicPr>
            <a:picLocks noChangeAspect="1" noChangeArrowheads="1"/>
          </p:cNvPicPr>
          <p:nvPr/>
        </p:nvPicPr>
        <p:blipFill>
          <a:blip r:embed="rId3"/>
          <a:srcRect/>
          <a:stretch>
            <a:fillRect/>
          </a:stretch>
        </p:blipFill>
        <p:spPr bwMode="auto">
          <a:xfrm>
            <a:off x="5105400" y="2057400"/>
            <a:ext cx="2095500" cy="1457325"/>
          </a:xfrm>
          <a:prstGeom prst="rect">
            <a:avLst/>
          </a:prstGeom>
          <a:noFill/>
          <a:ln w="9525">
            <a:noFill/>
            <a:miter lim="800000"/>
            <a:headEnd/>
            <a:tailEnd/>
          </a:ln>
          <a:effectLst/>
        </p:spPr>
      </p:pic>
      <p:pic>
        <p:nvPicPr>
          <p:cNvPr id="210950" name="Picture 6"/>
          <p:cNvPicPr>
            <a:picLocks noChangeAspect="1" noChangeArrowheads="1"/>
          </p:cNvPicPr>
          <p:nvPr/>
        </p:nvPicPr>
        <p:blipFill>
          <a:blip r:embed="rId4"/>
          <a:srcRect/>
          <a:stretch>
            <a:fillRect/>
          </a:stretch>
        </p:blipFill>
        <p:spPr bwMode="auto">
          <a:xfrm>
            <a:off x="1066800" y="3657600"/>
            <a:ext cx="3219450" cy="1628775"/>
          </a:xfrm>
          <a:prstGeom prst="rect">
            <a:avLst/>
          </a:prstGeom>
          <a:noFill/>
          <a:ln w="9525">
            <a:noFill/>
            <a:miter lim="800000"/>
            <a:headEnd/>
            <a:tailEnd/>
          </a:ln>
          <a:effectLst/>
        </p:spPr>
      </p:pic>
      <p:pic>
        <p:nvPicPr>
          <p:cNvPr id="210951" name="Picture 7"/>
          <p:cNvPicPr>
            <a:picLocks noChangeAspect="1" noChangeArrowheads="1"/>
          </p:cNvPicPr>
          <p:nvPr/>
        </p:nvPicPr>
        <p:blipFill>
          <a:blip r:embed="rId5"/>
          <a:srcRect/>
          <a:stretch>
            <a:fillRect/>
          </a:stretch>
        </p:blipFill>
        <p:spPr bwMode="auto">
          <a:xfrm>
            <a:off x="5105400" y="3657600"/>
            <a:ext cx="2514600" cy="1457325"/>
          </a:xfrm>
          <a:prstGeom prst="rect">
            <a:avLst/>
          </a:prstGeom>
          <a:noFill/>
          <a:ln w="9525">
            <a:noFill/>
            <a:miter lim="800000"/>
            <a:headEnd/>
            <a:tailEnd/>
          </a:ln>
          <a:effectLst/>
        </p:spPr>
      </p:pic>
      <p:pic>
        <p:nvPicPr>
          <p:cNvPr id="210952" name="Picture 8"/>
          <p:cNvPicPr>
            <a:picLocks noChangeAspect="1" noChangeArrowheads="1"/>
          </p:cNvPicPr>
          <p:nvPr/>
        </p:nvPicPr>
        <p:blipFill>
          <a:blip r:embed="rId6"/>
          <a:srcRect/>
          <a:stretch>
            <a:fillRect/>
          </a:stretch>
        </p:blipFill>
        <p:spPr bwMode="auto">
          <a:xfrm>
            <a:off x="1066800" y="5334000"/>
            <a:ext cx="2981325" cy="1295400"/>
          </a:xfrm>
          <a:prstGeom prst="rect">
            <a:avLst/>
          </a:prstGeom>
          <a:noFill/>
          <a:ln w="9525">
            <a:noFill/>
            <a:miter lim="800000"/>
            <a:headEnd/>
            <a:tailEnd/>
          </a:ln>
          <a:effectLst/>
        </p:spPr>
      </p:pic>
      <p:pic>
        <p:nvPicPr>
          <p:cNvPr id="210953" name="Picture 9"/>
          <p:cNvPicPr>
            <a:picLocks noChangeAspect="1" noChangeArrowheads="1"/>
          </p:cNvPicPr>
          <p:nvPr/>
        </p:nvPicPr>
        <p:blipFill>
          <a:blip r:embed="rId7"/>
          <a:srcRect/>
          <a:stretch>
            <a:fillRect/>
          </a:stretch>
        </p:blipFill>
        <p:spPr bwMode="auto">
          <a:xfrm>
            <a:off x="5105400" y="5181600"/>
            <a:ext cx="1704975" cy="1485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0950"/>
                                        </p:tgtEl>
                                        <p:attrNameLst>
                                          <p:attrName>style.visibility</p:attrName>
                                        </p:attrNameLst>
                                      </p:cBhvr>
                                      <p:to>
                                        <p:strVal val="visible"/>
                                      </p:to>
                                    </p:set>
                                    <p:anim calcmode="lin" valueType="num">
                                      <p:cBhvr additive="base">
                                        <p:cTn id="13" dur="500" fill="hold"/>
                                        <p:tgtEl>
                                          <p:spTgt spid="210950"/>
                                        </p:tgtEl>
                                        <p:attrNameLst>
                                          <p:attrName>ppt_x</p:attrName>
                                        </p:attrNameLst>
                                      </p:cBhvr>
                                      <p:tavLst>
                                        <p:tav tm="0">
                                          <p:val>
                                            <p:strVal val="0-#ppt_w/2"/>
                                          </p:val>
                                        </p:tav>
                                        <p:tav tm="100000">
                                          <p:val>
                                            <p:strVal val="#ppt_x"/>
                                          </p:val>
                                        </p:tav>
                                      </p:tavLst>
                                    </p:anim>
                                    <p:anim calcmode="lin" valueType="num">
                                      <p:cBhvr additive="base">
                                        <p:cTn id="14"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0951"/>
                                        </p:tgtEl>
                                        <p:attrNameLst>
                                          <p:attrName>style.visibility</p:attrName>
                                        </p:attrNameLst>
                                      </p:cBhvr>
                                      <p:to>
                                        <p:strVal val="visible"/>
                                      </p:to>
                                    </p:set>
                                    <p:anim calcmode="lin" valueType="num">
                                      <p:cBhvr additive="base">
                                        <p:cTn id="19" dur="500" fill="hold"/>
                                        <p:tgtEl>
                                          <p:spTgt spid="210951"/>
                                        </p:tgtEl>
                                        <p:attrNameLst>
                                          <p:attrName>ppt_x</p:attrName>
                                        </p:attrNameLst>
                                      </p:cBhvr>
                                      <p:tavLst>
                                        <p:tav tm="0">
                                          <p:val>
                                            <p:strVal val="0-#ppt_w/2"/>
                                          </p:val>
                                        </p:tav>
                                        <p:tav tm="100000">
                                          <p:val>
                                            <p:strVal val="#ppt_x"/>
                                          </p:val>
                                        </p:tav>
                                      </p:tavLst>
                                    </p:anim>
                                    <p:anim calcmode="lin" valueType="num">
                                      <p:cBhvr additive="base">
                                        <p:cTn id="20" dur="500" fill="hold"/>
                                        <p:tgtEl>
                                          <p:spTgt spid="2109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0952"/>
                                        </p:tgtEl>
                                        <p:attrNameLst>
                                          <p:attrName>style.visibility</p:attrName>
                                        </p:attrNameLst>
                                      </p:cBhvr>
                                      <p:to>
                                        <p:strVal val="visible"/>
                                      </p:to>
                                    </p:set>
                                    <p:anim calcmode="lin" valueType="num">
                                      <p:cBhvr additive="base">
                                        <p:cTn id="25" dur="500" fill="hold"/>
                                        <p:tgtEl>
                                          <p:spTgt spid="210952"/>
                                        </p:tgtEl>
                                        <p:attrNameLst>
                                          <p:attrName>ppt_x</p:attrName>
                                        </p:attrNameLst>
                                      </p:cBhvr>
                                      <p:tavLst>
                                        <p:tav tm="0">
                                          <p:val>
                                            <p:strVal val="0-#ppt_w/2"/>
                                          </p:val>
                                        </p:tav>
                                        <p:tav tm="100000">
                                          <p:val>
                                            <p:strVal val="#ppt_x"/>
                                          </p:val>
                                        </p:tav>
                                      </p:tavLst>
                                    </p:anim>
                                    <p:anim calcmode="lin" valueType="num">
                                      <p:cBhvr additive="base">
                                        <p:cTn id="26" dur="500" fill="hold"/>
                                        <p:tgtEl>
                                          <p:spTgt spid="2109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0953"/>
                                        </p:tgtEl>
                                        <p:attrNameLst>
                                          <p:attrName>style.visibility</p:attrName>
                                        </p:attrNameLst>
                                      </p:cBhvr>
                                      <p:to>
                                        <p:strVal val="visible"/>
                                      </p:to>
                                    </p:set>
                                    <p:anim calcmode="lin" valueType="num">
                                      <p:cBhvr additive="base">
                                        <p:cTn id="31" dur="500" fill="hold"/>
                                        <p:tgtEl>
                                          <p:spTgt spid="210953"/>
                                        </p:tgtEl>
                                        <p:attrNameLst>
                                          <p:attrName>ppt_x</p:attrName>
                                        </p:attrNameLst>
                                      </p:cBhvr>
                                      <p:tavLst>
                                        <p:tav tm="0">
                                          <p:val>
                                            <p:strVal val="0-#ppt_w/2"/>
                                          </p:val>
                                        </p:tav>
                                        <p:tav tm="100000">
                                          <p:val>
                                            <p:strVal val="#ppt_x"/>
                                          </p:val>
                                        </p:tav>
                                      </p:tavLst>
                                    </p:anim>
                                    <p:anim calcmode="lin" valueType="num">
                                      <p:cBhvr additive="base">
                                        <p:cTn id="32" dur="500" fill="hold"/>
                                        <p:tgtEl>
                                          <p:spTgt spid="210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23</a:t>
            </a:fld>
            <a:endParaRPr lang="en-US"/>
          </a:p>
        </p:txBody>
      </p:sp>
      <p:pic>
        <p:nvPicPr>
          <p:cNvPr id="77826" name="Picture 2"/>
          <p:cNvPicPr>
            <a:picLocks noChangeAspect="1" noChangeArrowheads="1"/>
          </p:cNvPicPr>
          <p:nvPr/>
        </p:nvPicPr>
        <p:blipFill>
          <a:blip r:embed="rId2"/>
          <a:srcRect/>
          <a:stretch>
            <a:fillRect/>
          </a:stretch>
        </p:blipFill>
        <p:spPr bwMode="auto">
          <a:xfrm>
            <a:off x="990600" y="990600"/>
            <a:ext cx="7251730" cy="4805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9E59D266-3D5D-4F73-9B5E-78D0A95C4C62}" type="slidenum">
              <a:rPr lang="en-US"/>
              <a:pPr/>
              <a:t>24</a:t>
            </a:fld>
            <a:endParaRPr lang="en-US"/>
          </a:p>
        </p:txBody>
      </p:sp>
      <p:sp>
        <p:nvSpPr>
          <p:cNvPr id="181250" name="Text Box 2"/>
          <p:cNvSpPr txBox="1">
            <a:spLocks noChangeArrowheads="1"/>
          </p:cNvSpPr>
          <p:nvPr/>
        </p:nvSpPr>
        <p:spPr bwMode="auto">
          <a:xfrm>
            <a:off x="2173288" y="131763"/>
            <a:ext cx="4830762" cy="457200"/>
          </a:xfrm>
          <a:prstGeom prst="rect">
            <a:avLst/>
          </a:prstGeom>
          <a:noFill/>
          <a:ln w="9525">
            <a:noFill/>
            <a:miter lim="800000"/>
            <a:headEnd/>
            <a:tailEnd/>
          </a:ln>
          <a:effectLst/>
        </p:spPr>
        <p:txBody>
          <a:bodyPr wrap="none">
            <a:spAutoFit/>
          </a:bodyPr>
          <a:lstStyle/>
          <a:p>
            <a:pPr algn="ctr"/>
            <a:r>
              <a:rPr lang="en-US" sz="2400" u="sng">
                <a:effectLst>
                  <a:outerShdw blurRad="38100" dist="38100" dir="2700000" algn="tl">
                    <a:srgbClr val="FFFFFF"/>
                  </a:outerShdw>
                </a:effectLst>
              </a:rPr>
              <a:t>SEQUENTIAL CIRCUIT DESIGN</a:t>
            </a:r>
          </a:p>
        </p:txBody>
      </p:sp>
      <p:sp>
        <p:nvSpPr>
          <p:cNvPr id="181251" name="Text Box 3"/>
          <p:cNvSpPr txBox="1">
            <a:spLocks noChangeArrowheads="1"/>
          </p:cNvSpPr>
          <p:nvPr/>
        </p:nvSpPr>
        <p:spPr bwMode="auto">
          <a:xfrm>
            <a:off x="822325" y="803275"/>
            <a:ext cx="8096250" cy="822325"/>
          </a:xfrm>
          <a:prstGeom prst="rect">
            <a:avLst/>
          </a:prstGeom>
          <a:noFill/>
          <a:ln w="9525">
            <a:noFill/>
            <a:miter lim="800000"/>
            <a:headEnd/>
            <a:tailEnd/>
          </a:ln>
          <a:effectLst/>
        </p:spPr>
        <p:txBody>
          <a:bodyPr wrap="none">
            <a:spAutoFit/>
          </a:bodyPr>
          <a:lstStyle/>
          <a:p>
            <a:r>
              <a:rPr lang="en-US" sz="2400">
                <a:solidFill>
                  <a:srgbClr val="FF0000"/>
                </a:solidFill>
              </a:rPr>
              <a:t>Example:  </a:t>
            </a:r>
            <a:r>
              <a:rPr lang="en-US" sz="2400"/>
              <a:t>Make the state table for the circuit with following </a:t>
            </a:r>
          </a:p>
          <a:p>
            <a:r>
              <a:rPr lang="en-US" sz="2400"/>
              <a:t>		input equations</a:t>
            </a:r>
          </a:p>
        </p:txBody>
      </p:sp>
      <p:sp>
        <p:nvSpPr>
          <p:cNvPr id="181252" name="Text Box 4"/>
          <p:cNvSpPr txBox="1">
            <a:spLocks noChangeArrowheads="1"/>
          </p:cNvSpPr>
          <p:nvPr/>
        </p:nvSpPr>
        <p:spPr bwMode="auto">
          <a:xfrm>
            <a:off x="1447800" y="1981200"/>
            <a:ext cx="3767138" cy="701675"/>
          </a:xfrm>
          <a:prstGeom prst="rect">
            <a:avLst/>
          </a:prstGeom>
          <a:noFill/>
          <a:ln w="9525">
            <a:noFill/>
            <a:miter lim="800000"/>
            <a:headEnd/>
            <a:tailEnd/>
          </a:ln>
          <a:effectLst/>
        </p:spPr>
        <p:txBody>
          <a:bodyPr wrap="none">
            <a:spAutoFit/>
          </a:bodyPr>
          <a:lstStyle/>
          <a:p>
            <a:r>
              <a:rPr lang="en-US"/>
              <a:t>J</a:t>
            </a:r>
            <a:r>
              <a:rPr lang="en-US" baseline="-25000"/>
              <a:t>A</a:t>
            </a:r>
            <a:r>
              <a:rPr lang="en-US"/>
              <a:t> = B		K</a:t>
            </a:r>
            <a:r>
              <a:rPr lang="en-US" baseline="-25000"/>
              <a:t>A</a:t>
            </a:r>
            <a:r>
              <a:rPr lang="en-US"/>
              <a:t> = BX’ </a:t>
            </a:r>
          </a:p>
          <a:p>
            <a:r>
              <a:rPr lang="en-US"/>
              <a:t>J</a:t>
            </a:r>
            <a:r>
              <a:rPr lang="en-US" baseline="-25000"/>
              <a:t>B</a:t>
            </a:r>
            <a:r>
              <a:rPr lang="en-US"/>
              <a:t> = X’		K</a:t>
            </a:r>
            <a:r>
              <a:rPr lang="en-US" baseline="-25000"/>
              <a:t>B</a:t>
            </a:r>
            <a:r>
              <a:rPr lang="en-US"/>
              <a:t> = AX’ + A’X</a:t>
            </a:r>
          </a:p>
        </p:txBody>
      </p:sp>
      <p:pic>
        <p:nvPicPr>
          <p:cNvPr id="181253" name="Picture 5"/>
          <p:cNvPicPr>
            <a:picLocks noChangeAspect="1" noChangeArrowheads="1"/>
          </p:cNvPicPr>
          <p:nvPr/>
        </p:nvPicPr>
        <p:blipFill>
          <a:blip r:embed="rId2"/>
          <a:srcRect/>
          <a:stretch>
            <a:fillRect/>
          </a:stretch>
        </p:blipFill>
        <p:spPr bwMode="auto">
          <a:xfrm>
            <a:off x="1447800" y="3505200"/>
            <a:ext cx="2390775" cy="2752725"/>
          </a:xfrm>
          <a:prstGeom prst="rect">
            <a:avLst/>
          </a:prstGeom>
          <a:noFill/>
          <a:ln w="9525">
            <a:noFill/>
            <a:miter lim="800000"/>
            <a:headEnd/>
            <a:tailEnd/>
          </a:ln>
          <a:effectLst/>
        </p:spPr>
      </p:pic>
      <p:pic>
        <p:nvPicPr>
          <p:cNvPr id="181254" name="Picture 6"/>
          <p:cNvPicPr>
            <a:picLocks noChangeAspect="1" noChangeArrowheads="1"/>
          </p:cNvPicPr>
          <p:nvPr/>
        </p:nvPicPr>
        <p:blipFill>
          <a:blip r:embed="rId3"/>
          <a:srcRect/>
          <a:stretch>
            <a:fillRect/>
          </a:stretch>
        </p:blipFill>
        <p:spPr bwMode="auto">
          <a:xfrm>
            <a:off x="3886200" y="3505200"/>
            <a:ext cx="2971800" cy="895350"/>
          </a:xfrm>
          <a:prstGeom prst="rect">
            <a:avLst/>
          </a:prstGeom>
          <a:noFill/>
          <a:ln w="9525">
            <a:noFill/>
            <a:miter lim="800000"/>
            <a:headEnd/>
            <a:tailEnd/>
          </a:ln>
          <a:effectLst/>
        </p:spPr>
      </p:pic>
      <p:pic>
        <p:nvPicPr>
          <p:cNvPr id="181255" name="Picture 7"/>
          <p:cNvPicPr>
            <a:picLocks noChangeAspect="1" noChangeArrowheads="1"/>
          </p:cNvPicPr>
          <p:nvPr/>
        </p:nvPicPr>
        <p:blipFill>
          <a:blip r:embed="rId4"/>
          <a:srcRect/>
          <a:stretch>
            <a:fillRect/>
          </a:stretch>
        </p:blipFill>
        <p:spPr bwMode="auto">
          <a:xfrm>
            <a:off x="3886200" y="4419600"/>
            <a:ext cx="2962275" cy="1857375"/>
          </a:xfrm>
          <a:prstGeom prst="rect">
            <a:avLst/>
          </a:prstGeom>
          <a:noFill/>
          <a:ln w="9525">
            <a:noFill/>
            <a:miter lim="800000"/>
            <a:headEnd/>
            <a:tailEnd/>
          </a:ln>
          <a:effectLst/>
        </p:spPr>
      </p:pic>
      <p:pic>
        <p:nvPicPr>
          <p:cNvPr id="181256" name="Picture 8"/>
          <p:cNvPicPr>
            <a:picLocks noChangeAspect="1" noChangeArrowheads="1"/>
          </p:cNvPicPr>
          <p:nvPr/>
        </p:nvPicPr>
        <p:blipFill>
          <a:blip r:embed="rId5"/>
          <a:srcRect/>
          <a:stretch>
            <a:fillRect/>
          </a:stretch>
        </p:blipFill>
        <p:spPr bwMode="auto">
          <a:xfrm>
            <a:off x="5486400" y="1371600"/>
            <a:ext cx="3219450" cy="1628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1255"/>
                                        </p:tgtEl>
                                        <p:attrNameLst>
                                          <p:attrName>style.visibility</p:attrName>
                                        </p:attrNameLst>
                                      </p:cBhvr>
                                      <p:to>
                                        <p:strVal val="visible"/>
                                      </p:to>
                                    </p:set>
                                    <p:anim calcmode="lin" valueType="num">
                                      <p:cBhvr additive="base">
                                        <p:cTn id="7" dur="500" fill="hold"/>
                                        <p:tgtEl>
                                          <p:spTgt spid="181255"/>
                                        </p:tgtEl>
                                        <p:attrNameLst>
                                          <p:attrName>ppt_x</p:attrName>
                                        </p:attrNameLst>
                                      </p:cBhvr>
                                      <p:tavLst>
                                        <p:tav tm="0">
                                          <p:val>
                                            <p:strVal val="0-#ppt_w/2"/>
                                          </p:val>
                                        </p:tav>
                                        <p:tav tm="100000">
                                          <p:val>
                                            <p:strVal val="#ppt_x"/>
                                          </p:val>
                                        </p:tav>
                                      </p:tavLst>
                                    </p:anim>
                                    <p:anim calcmode="lin" valueType="num">
                                      <p:cBhvr additive="base">
                                        <p:cTn id="8" dur="500" fill="hold"/>
                                        <p:tgtEl>
                                          <p:spTgt spid="1812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1256"/>
                                        </p:tgtEl>
                                        <p:attrNameLst>
                                          <p:attrName>style.visibility</p:attrName>
                                        </p:attrNameLst>
                                      </p:cBhvr>
                                      <p:to>
                                        <p:strVal val="visible"/>
                                      </p:to>
                                    </p:set>
                                    <p:anim calcmode="lin" valueType="num">
                                      <p:cBhvr additive="base">
                                        <p:cTn id="13" dur="500" fill="hold"/>
                                        <p:tgtEl>
                                          <p:spTgt spid="181256"/>
                                        </p:tgtEl>
                                        <p:attrNameLst>
                                          <p:attrName>ppt_x</p:attrName>
                                        </p:attrNameLst>
                                      </p:cBhvr>
                                      <p:tavLst>
                                        <p:tav tm="0">
                                          <p:val>
                                            <p:strVal val="0-#ppt_w/2"/>
                                          </p:val>
                                        </p:tav>
                                        <p:tav tm="100000">
                                          <p:val>
                                            <p:strVal val="#ppt_x"/>
                                          </p:val>
                                        </p:tav>
                                      </p:tavLst>
                                    </p:anim>
                                    <p:anim calcmode="lin" valueType="num">
                                      <p:cBhvr additive="base">
                                        <p:cTn id="14" dur="500" fill="hold"/>
                                        <p:tgtEl>
                                          <p:spTgt spid="181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25</a:t>
            </a:fld>
            <a:endParaRPr lang="en-US"/>
          </a:p>
        </p:txBody>
      </p:sp>
      <p:pic>
        <p:nvPicPr>
          <p:cNvPr id="78851" name="Picture 3"/>
          <p:cNvPicPr>
            <a:picLocks noChangeAspect="1" noChangeArrowheads="1"/>
          </p:cNvPicPr>
          <p:nvPr/>
        </p:nvPicPr>
        <p:blipFill>
          <a:blip r:embed="rId2"/>
          <a:srcRect/>
          <a:stretch>
            <a:fillRect/>
          </a:stretch>
        </p:blipFill>
        <p:spPr bwMode="auto">
          <a:xfrm>
            <a:off x="5181600" y="3657600"/>
            <a:ext cx="2809875" cy="2752725"/>
          </a:xfrm>
          <a:prstGeom prst="rect">
            <a:avLst/>
          </a:prstGeom>
          <a:noFill/>
          <a:ln w="9525">
            <a:noFill/>
            <a:miter lim="800000"/>
            <a:headEnd/>
            <a:tailEnd/>
          </a:ln>
          <a:effectLst/>
        </p:spPr>
      </p:pic>
      <p:pic>
        <p:nvPicPr>
          <p:cNvPr id="78852" name="Picture 4"/>
          <p:cNvPicPr>
            <a:picLocks noChangeAspect="1" noChangeArrowheads="1"/>
          </p:cNvPicPr>
          <p:nvPr/>
        </p:nvPicPr>
        <p:blipFill>
          <a:blip r:embed="rId3"/>
          <a:srcRect/>
          <a:stretch>
            <a:fillRect/>
          </a:stretch>
        </p:blipFill>
        <p:spPr bwMode="auto">
          <a:xfrm>
            <a:off x="762000" y="762000"/>
            <a:ext cx="6619875"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4030C53-9026-4583-8391-A0A65A43AC63}" type="slidenum">
              <a:rPr lang="en-US"/>
              <a:pPr/>
              <a:t>26</a:t>
            </a:fld>
            <a:endParaRPr lang="en-US"/>
          </a:p>
        </p:txBody>
      </p:sp>
      <p:sp>
        <p:nvSpPr>
          <p:cNvPr id="182274" name="Text Box 2"/>
          <p:cNvSpPr txBox="1">
            <a:spLocks noChangeArrowheads="1"/>
          </p:cNvSpPr>
          <p:nvPr/>
        </p:nvSpPr>
        <p:spPr bwMode="auto">
          <a:xfrm>
            <a:off x="2559050" y="180975"/>
            <a:ext cx="4057650" cy="396875"/>
          </a:xfrm>
          <a:prstGeom prst="rect">
            <a:avLst/>
          </a:prstGeom>
          <a:noFill/>
          <a:ln w="9525">
            <a:noFill/>
            <a:miter lim="800000"/>
            <a:headEnd/>
            <a:tailEnd/>
          </a:ln>
          <a:effectLst/>
        </p:spPr>
        <p:txBody>
          <a:bodyPr wrap="none">
            <a:spAutoFit/>
          </a:bodyPr>
          <a:lstStyle/>
          <a:p>
            <a:pPr algn="ctr"/>
            <a:r>
              <a:rPr lang="en-US" u="sng">
                <a:effectLst>
                  <a:outerShdw blurRad="38100" dist="38100" dir="2700000" algn="tl">
                    <a:srgbClr val="FFFFFF"/>
                  </a:outerShdw>
                </a:effectLst>
              </a:rPr>
              <a:t>SEQUENTIAL CIRCUIT DESIGN</a:t>
            </a:r>
          </a:p>
        </p:txBody>
      </p:sp>
      <p:sp>
        <p:nvSpPr>
          <p:cNvPr id="182275" name="Text Box 3"/>
          <p:cNvSpPr txBox="1">
            <a:spLocks noChangeArrowheads="1"/>
          </p:cNvSpPr>
          <p:nvPr/>
        </p:nvSpPr>
        <p:spPr bwMode="auto">
          <a:xfrm>
            <a:off x="822325" y="852488"/>
            <a:ext cx="7534275" cy="701675"/>
          </a:xfrm>
          <a:prstGeom prst="rect">
            <a:avLst/>
          </a:prstGeom>
          <a:noFill/>
          <a:ln w="9525">
            <a:noFill/>
            <a:miter lim="800000"/>
            <a:headEnd/>
            <a:tailEnd/>
          </a:ln>
          <a:effectLst/>
        </p:spPr>
        <p:txBody>
          <a:bodyPr wrap="none">
            <a:spAutoFit/>
          </a:bodyPr>
          <a:lstStyle/>
          <a:p>
            <a:r>
              <a:rPr lang="en-US">
                <a:solidFill>
                  <a:srgbClr val="FF0000"/>
                </a:solidFill>
              </a:rPr>
              <a:t>Example: </a:t>
            </a:r>
            <a:r>
              <a:rPr lang="en-US"/>
              <a:t>Design the circuit with D type flip flops and then with JK </a:t>
            </a:r>
          </a:p>
          <a:p>
            <a:r>
              <a:rPr lang="en-US"/>
              <a:t>		flip flops</a:t>
            </a:r>
          </a:p>
        </p:txBody>
      </p:sp>
      <p:pic>
        <p:nvPicPr>
          <p:cNvPr id="182276" name="Picture 4"/>
          <p:cNvPicPr>
            <a:picLocks noChangeAspect="1" noChangeArrowheads="1"/>
          </p:cNvPicPr>
          <p:nvPr/>
        </p:nvPicPr>
        <p:blipFill>
          <a:blip r:embed="rId2"/>
          <a:srcRect/>
          <a:stretch>
            <a:fillRect/>
          </a:stretch>
        </p:blipFill>
        <p:spPr bwMode="auto">
          <a:xfrm>
            <a:off x="990600" y="1752600"/>
            <a:ext cx="4724400" cy="3924300"/>
          </a:xfrm>
          <a:prstGeom prst="rect">
            <a:avLst/>
          </a:prstGeom>
          <a:noFill/>
          <a:ln w="9525">
            <a:noFill/>
            <a:miter lim="800000"/>
            <a:headEnd/>
            <a:tailEnd/>
          </a:ln>
          <a:effectLst/>
        </p:spPr>
      </p:pic>
      <p:pic>
        <p:nvPicPr>
          <p:cNvPr id="182277" name="Picture 5"/>
          <p:cNvPicPr>
            <a:picLocks noChangeAspect="1" noChangeArrowheads="1"/>
          </p:cNvPicPr>
          <p:nvPr/>
        </p:nvPicPr>
        <p:blipFill>
          <a:blip r:embed="rId3"/>
          <a:srcRect/>
          <a:stretch>
            <a:fillRect/>
          </a:stretch>
        </p:blipFill>
        <p:spPr bwMode="auto">
          <a:xfrm>
            <a:off x="6096000" y="4191000"/>
            <a:ext cx="2514600" cy="14573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2277"/>
                                        </p:tgtEl>
                                        <p:attrNameLst>
                                          <p:attrName>style.visibility</p:attrName>
                                        </p:attrNameLst>
                                      </p:cBhvr>
                                      <p:to>
                                        <p:strVal val="visible"/>
                                      </p:to>
                                    </p:set>
                                    <p:anim calcmode="lin" valueType="num">
                                      <p:cBhvr additive="base">
                                        <p:cTn id="7" dur="500" fill="hold"/>
                                        <p:tgtEl>
                                          <p:spTgt spid="182277"/>
                                        </p:tgtEl>
                                        <p:attrNameLst>
                                          <p:attrName>ppt_x</p:attrName>
                                        </p:attrNameLst>
                                      </p:cBhvr>
                                      <p:tavLst>
                                        <p:tav tm="0">
                                          <p:val>
                                            <p:strVal val="0-#ppt_w/2"/>
                                          </p:val>
                                        </p:tav>
                                        <p:tav tm="100000">
                                          <p:val>
                                            <p:strVal val="#ppt_x"/>
                                          </p:val>
                                        </p:tav>
                                      </p:tavLst>
                                    </p:anim>
                                    <p:anim calcmode="lin" valueType="num">
                                      <p:cBhvr additive="base">
                                        <p:cTn id="8"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3</a:t>
            </a:fld>
            <a:endParaRPr lang="en-US"/>
          </a:p>
        </p:txBody>
      </p:sp>
      <p:pic>
        <p:nvPicPr>
          <p:cNvPr id="69634" name="Picture 2"/>
          <p:cNvPicPr>
            <a:picLocks noChangeAspect="1" noChangeArrowheads="1"/>
          </p:cNvPicPr>
          <p:nvPr/>
        </p:nvPicPr>
        <p:blipFill>
          <a:blip r:embed="rId2"/>
          <a:srcRect/>
          <a:stretch>
            <a:fillRect/>
          </a:stretch>
        </p:blipFill>
        <p:spPr bwMode="auto">
          <a:xfrm>
            <a:off x="609600" y="239782"/>
            <a:ext cx="8153400" cy="56276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4</a:t>
            </a:fld>
            <a:endParaRPr lang="en-US"/>
          </a:p>
        </p:txBody>
      </p:sp>
      <p:pic>
        <p:nvPicPr>
          <p:cNvPr id="70658" name="Picture 2"/>
          <p:cNvPicPr>
            <a:picLocks noChangeAspect="1" noChangeArrowheads="1"/>
          </p:cNvPicPr>
          <p:nvPr/>
        </p:nvPicPr>
        <p:blipFill>
          <a:blip r:embed="rId2"/>
          <a:srcRect/>
          <a:stretch>
            <a:fillRect/>
          </a:stretch>
        </p:blipFill>
        <p:spPr bwMode="auto">
          <a:xfrm>
            <a:off x="609600" y="381000"/>
            <a:ext cx="7724995" cy="5605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884237"/>
            <a:ext cx="8229600" cy="4525963"/>
          </a:xfrm>
        </p:spPr>
        <p:txBody>
          <a:bodyPr/>
          <a:lstStyle/>
          <a:p>
            <a:r>
              <a:rPr lang="en-US" sz="2400" dirty="0" smtClean="0"/>
              <a:t> </a:t>
            </a:r>
            <a:r>
              <a:rPr lang="en-US" sz="2400" b="1" dirty="0" smtClean="0"/>
              <a:t>Latch</a:t>
            </a:r>
            <a:r>
              <a:rPr lang="en-US" sz="2400" dirty="0" smtClean="0"/>
              <a:t> is a </a:t>
            </a:r>
            <a:r>
              <a:rPr lang="en-US" sz="2400" dirty="0" smtClean="0">
                <a:hlinkClick r:id="rId2" tooltip="Electronic circuit"/>
              </a:rPr>
              <a:t>circuit</a:t>
            </a:r>
            <a:r>
              <a:rPr lang="en-US" sz="2400" dirty="0" smtClean="0"/>
              <a:t> that has two stable states and can be used to store state information. The circuit can be made to change state by signals applied to one or more control inputs and will have one or two outputs. It is the basic storage element in </a:t>
            </a:r>
            <a:r>
              <a:rPr lang="en-US" sz="2400" dirty="0" smtClean="0">
                <a:hlinkClick r:id="rId3" tooltip="Sequential logic"/>
              </a:rPr>
              <a:t>sequential logic</a:t>
            </a:r>
            <a:r>
              <a:rPr lang="en-US" sz="2400" dirty="0" smtClean="0"/>
              <a:t>. Flip-flops and latches are a fundamental building block of </a:t>
            </a:r>
            <a:r>
              <a:rPr lang="en-US" sz="2400" dirty="0" smtClean="0">
                <a:hlinkClick r:id="rId4" tooltip="Digital electronics"/>
              </a:rPr>
              <a:t>digital electronics</a:t>
            </a:r>
            <a:r>
              <a:rPr lang="en-US" sz="2400" dirty="0" smtClean="0"/>
              <a:t> systems used in computers, communications, and many other types of systems.</a:t>
            </a:r>
          </a:p>
          <a:p>
            <a:r>
              <a:rPr lang="en-US" sz="2400" dirty="0" smtClean="0"/>
              <a:t>Flip-flops and latches are used as data storage elements. Such data storage can be used for storage of </a:t>
            </a:r>
            <a:r>
              <a:rPr lang="en-US" sz="2400" i="1" dirty="0" smtClean="0">
                <a:hlinkClick r:id="rId5" tooltip="State (computer science)"/>
              </a:rPr>
              <a:t>state</a:t>
            </a:r>
            <a:r>
              <a:rPr lang="en-US" sz="2400" dirty="0" smtClean="0"/>
              <a:t>, and such a circuit is described as </a:t>
            </a:r>
            <a:r>
              <a:rPr lang="en-US" sz="2400" dirty="0" smtClean="0">
                <a:hlinkClick r:id="rId3" tooltip="Sequential logic"/>
              </a:rPr>
              <a:t>sequential logic</a:t>
            </a:r>
            <a:r>
              <a:rPr lang="en-US" sz="2400" dirty="0" smtClean="0"/>
              <a:t>. The output and next state depend not only on its current input, but also on its current state (and hence, previous inputs). It can also be used for counting of pulses, and for synchronizing variably-timed input signals to some reference timing signal.</a:t>
            </a:r>
          </a:p>
          <a:p>
            <a:endParaRPr lang="en-US" sz="2400" dirty="0"/>
          </a:p>
        </p:txBody>
      </p:sp>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5</a:t>
            </a:fld>
            <a:endParaRPr lang="en-US"/>
          </a:p>
        </p:txBody>
      </p:sp>
      <p:sp>
        <p:nvSpPr>
          <p:cNvPr id="5" name="TextBox 4"/>
          <p:cNvSpPr txBox="1"/>
          <p:nvPr/>
        </p:nvSpPr>
        <p:spPr>
          <a:xfrm>
            <a:off x="3657600" y="228600"/>
            <a:ext cx="1470274" cy="523220"/>
          </a:xfrm>
          <a:prstGeom prst="rect">
            <a:avLst/>
          </a:prstGeom>
          <a:noFill/>
        </p:spPr>
        <p:txBody>
          <a:bodyPr wrap="none" rtlCol="0">
            <a:spAutoFit/>
          </a:bodyPr>
          <a:lstStyle/>
          <a:p>
            <a:pPr algn="ctr"/>
            <a:r>
              <a:rPr lang="en-US" sz="2800" dirty="0" smtClean="0"/>
              <a:t>Latches </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006212-EC40-4E93-B5AE-01BE933B78F1}" type="slidenum">
              <a:rPr lang="en-US" smtClean="0"/>
              <a:pPr>
                <a:defRPr/>
              </a:pPr>
              <a:t>6</a:t>
            </a:fld>
            <a:endParaRPr lang="en-US"/>
          </a:p>
        </p:txBody>
      </p:sp>
      <p:pic>
        <p:nvPicPr>
          <p:cNvPr id="71682" name="Picture 2"/>
          <p:cNvPicPr>
            <a:picLocks noChangeAspect="1" noChangeArrowheads="1"/>
          </p:cNvPicPr>
          <p:nvPr/>
        </p:nvPicPr>
        <p:blipFill>
          <a:blip r:embed="rId2"/>
          <a:srcRect/>
          <a:stretch>
            <a:fillRect/>
          </a:stretch>
        </p:blipFill>
        <p:spPr bwMode="auto">
          <a:xfrm>
            <a:off x="484860" y="533400"/>
            <a:ext cx="7897140" cy="5605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72231B-B7FE-46BD-A20A-C6214473CE45}" type="slidenum">
              <a:rPr lang="en-US"/>
              <a:pPr>
                <a:defRPr/>
              </a:pPr>
              <a:t>7</a:t>
            </a:fld>
            <a:endParaRPr lang="en-US"/>
          </a:p>
        </p:txBody>
      </p:sp>
      <p:pic>
        <p:nvPicPr>
          <p:cNvPr id="4099" name="Picture 1024" descr="C:\Users\Ad\Desktop\set.gif"/>
          <p:cNvPicPr>
            <a:picLocks noChangeAspect="1" noChangeArrowheads="1" noCrop="1"/>
          </p:cNvPicPr>
          <p:nvPr/>
        </p:nvPicPr>
        <p:blipFill>
          <a:blip r:embed="rId2"/>
          <a:srcRect/>
          <a:stretch>
            <a:fillRect/>
          </a:stretch>
        </p:blipFill>
        <p:spPr bwMode="auto">
          <a:xfrm>
            <a:off x="2286000" y="1447800"/>
            <a:ext cx="4989513"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FEF838F-9CF5-47B8-AFB5-F8573C0423FF}" type="slidenum">
              <a:rPr lang="en-US"/>
              <a:pPr>
                <a:defRPr/>
              </a:pPr>
              <a:t>8</a:t>
            </a:fld>
            <a:endParaRPr lang="en-US"/>
          </a:p>
        </p:txBody>
      </p:sp>
      <p:pic>
        <p:nvPicPr>
          <p:cNvPr id="5123" name="Picture 2" descr="C:\Users\Ad\Desktop\reset.gif"/>
          <p:cNvPicPr>
            <a:picLocks noChangeAspect="1" noChangeArrowheads="1" noCrop="1"/>
          </p:cNvPicPr>
          <p:nvPr/>
        </p:nvPicPr>
        <p:blipFill>
          <a:blip r:embed="rId2"/>
          <a:srcRect/>
          <a:stretch>
            <a:fillRect/>
          </a:stretch>
        </p:blipFill>
        <p:spPr bwMode="auto">
          <a:xfrm>
            <a:off x="2270125" y="1447800"/>
            <a:ext cx="5197475" cy="349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CC2B8B5-1DDA-473B-9581-FB9947FA3CB8}" type="slidenum">
              <a:rPr lang="en-US"/>
              <a:pPr>
                <a:defRPr/>
              </a:pPr>
              <a:t>9</a:t>
            </a:fld>
            <a:endParaRPr lang="en-US"/>
          </a:p>
        </p:txBody>
      </p:sp>
      <p:sp>
        <p:nvSpPr>
          <p:cNvPr id="121858" name="Text Box 2"/>
          <p:cNvSpPr txBox="1">
            <a:spLocks noChangeArrowheads="1"/>
          </p:cNvSpPr>
          <p:nvPr/>
        </p:nvSpPr>
        <p:spPr bwMode="auto">
          <a:xfrm>
            <a:off x="3716338" y="131763"/>
            <a:ext cx="1735137" cy="457200"/>
          </a:xfrm>
          <a:prstGeom prst="rect">
            <a:avLst/>
          </a:prstGeom>
          <a:noFill/>
          <a:ln w="9525">
            <a:noFill/>
            <a:miter lim="800000"/>
            <a:headEnd/>
            <a:tailEnd/>
          </a:ln>
          <a:effectLst/>
        </p:spPr>
        <p:txBody>
          <a:bodyPr wrap="none">
            <a:spAutoFit/>
          </a:bodyPr>
          <a:lstStyle/>
          <a:p>
            <a:pPr algn="ctr">
              <a:defRPr/>
            </a:pPr>
            <a:r>
              <a:rPr lang="en-US" sz="2400" u="sng">
                <a:effectLst>
                  <a:outerShdw blurRad="38100" dist="38100" dir="2700000" algn="tl">
                    <a:srgbClr val="FFFFFF"/>
                  </a:outerShdw>
                </a:effectLst>
              </a:rPr>
              <a:t>SR LATCH</a:t>
            </a:r>
          </a:p>
        </p:txBody>
      </p:sp>
      <p:pic>
        <p:nvPicPr>
          <p:cNvPr id="7172" name="Picture 6"/>
          <p:cNvPicPr>
            <a:picLocks noChangeAspect="1" noChangeArrowheads="1"/>
          </p:cNvPicPr>
          <p:nvPr/>
        </p:nvPicPr>
        <p:blipFill>
          <a:blip r:embed="rId2"/>
          <a:srcRect/>
          <a:stretch>
            <a:fillRect/>
          </a:stretch>
        </p:blipFill>
        <p:spPr bwMode="auto">
          <a:xfrm>
            <a:off x="990600" y="2971800"/>
            <a:ext cx="7696200" cy="2293938"/>
          </a:xfrm>
          <a:prstGeom prst="rect">
            <a:avLst/>
          </a:prstGeom>
          <a:noFill/>
          <a:ln w="9525">
            <a:noFill/>
            <a:miter lim="800000"/>
            <a:headEnd/>
            <a:tailEnd/>
          </a:ln>
        </p:spPr>
      </p:pic>
      <p:pic>
        <p:nvPicPr>
          <p:cNvPr id="7173" name="Picture 7"/>
          <p:cNvPicPr>
            <a:picLocks noChangeAspect="1" noChangeArrowheads="1"/>
          </p:cNvPicPr>
          <p:nvPr/>
        </p:nvPicPr>
        <p:blipFill>
          <a:blip r:embed="rId3"/>
          <a:srcRect/>
          <a:stretch>
            <a:fillRect/>
          </a:stretch>
        </p:blipFill>
        <p:spPr bwMode="auto">
          <a:xfrm>
            <a:off x="990600" y="914400"/>
            <a:ext cx="33813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2A6DF7-7470-45A1-834A-F5EB6C7152D9}"/>
</file>

<file path=customXml/itemProps2.xml><?xml version="1.0" encoding="utf-8"?>
<ds:datastoreItem xmlns:ds="http://schemas.openxmlformats.org/officeDocument/2006/customXml" ds:itemID="{8D21490F-6FD0-406D-AFF4-7C7D47E71C2E}"/>
</file>

<file path=customXml/itemProps3.xml><?xml version="1.0" encoding="utf-8"?>
<ds:datastoreItem xmlns:ds="http://schemas.openxmlformats.org/officeDocument/2006/customXml" ds:itemID="{D06FD997-F44D-4401-AF8C-FA940C4ED03F}"/>
</file>

<file path=docProps/app.xml><?xml version="1.0" encoding="utf-8"?>
<Properties xmlns="http://schemas.openxmlformats.org/officeDocument/2006/extended-properties" xmlns:vt="http://schemas.openxmlformats.org/officeDocument/2006/docPropsVTypes">
  <Template/>
  <TotalTime>40692</TotalTime>
  <Words>175</Words>
  <Application>Microsoft Office PowerPoint</Application>
  <PresentationFormat>On-screen Show (4:3)</PresentationFormat>
  <Paragraphs>81</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Times New Roman</vt:lpstr>
      <vt:lpstr>Office Theme</vt:lpstr>
      <vt:lpstr>Bitmap Image</vt:lpstr>
      <vt:lpstr>Sequential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Zahoor</dc:creator>
  <cp:lastModifiedBy>Amir Zahoor</cp:lastModifiedBy>
  <cp:revision>250</cp:revision>
  <cp:lastPrinted>2003-09-04T08:50:48Z</cp:lastPrinted>
  <dcterms:created xsi:type="dcterms:W3CDTF">2003-07-30T09:29:41Z</dcterms:created>
  <dcterms:modified xsi:type="dcterms:W3CDTF">2017-04-17T11:50:47Z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