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3" r:id="rId2"/>
    <p:sldId id="274" r:id="rId3"/>
    <p:sldId id="275" r:id="rId4"/>
    <p:sldId id="276" r:id="rId5"/>
    <p:sldId id="270" r:id="rId6"/>
    <p:sldId id="271" r:id="rId7"/>
    <p:sldId id="281" r:id="rId8"/>
    <p:sldId id="272" r:id="rId9"/>
    <p:sldId id="273" r:id="rId10"/>
    <p:sldId id="282" r:id="rId11"/>
    <p:sldId id="257" r:id="rId12"/>
    <p:sldId id="258" r:id="rId13"/>
    <p:sldId id="278" r:id="rId14"/>
    <p:sldId id="283" r:id="rId15"/>
    <p:sldId id="259" r:id="rId16"/>
    <p:sldId id="269" r:id="rId17"/>
    <p:sldId id="260" r:id="rId18"/>
    <p:sldId id="265" r:id="rId19"/>
    <p:sldId id="261" r:id="rId20"/>
    <p:sldId id="284" r:id="rId21"/>
    <p:sldId id="266" r:id="rId22"/>
    <p:sldId id="267" r:id="rId23"/>
    <p:sldId id="264" r:id="rId24"/>
    <p:sldId id="279" r:id="rId25"/>
    <p:sldId id="280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3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1AF6B-C4FE-4EA1-A509-AF1069220BA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9969C-D0A0-4992-B807-91821AC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1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9969C-D0A0-4992-B807-91821ACE8A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special positional parameter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excluded from all shift operations, and never modified by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9969C-D0A0-4992-B807-91821ACE8A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6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1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6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3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85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A33DB5-A5DA-475A-BDB7-65576B8444D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9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unix/test.htm" TargetMode="External"/><Relationship Id="rId2" Type="http://schemas.openxmlformats.org/officeDocument/2006/relationships/hyperlink" Target="https://www.computerhope.com/unix/bash/shif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hints.io/bash" TargetMode="External"/><Relationship Id="rId5" Type="http://schemas.openxmlformats.org/officeDocument/2006/relationships/hyperlink" Target="https://www.geeksforgeeks.org/array-basics-shell-scripting-set-1/" TargetMode="External"/><Relationship Id="rId4" Type="http://schemas.openxmlformats.org/officeDocument/2006/relationships/hyperlink" Target="https://stackoverflow.com/questions/12314451/accessing-bash-command-line-args-vs/1231656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60766"/>
          </a:xfrm>
        </p:spPr>
        <p:txBody>
          <a:bodyPr/>
          <a:lstStyle/>
          <a:p>
            <a:r>
              <a:rPr lang="en-US" dirty="0" smtClean="0"/>
              <a:t>OS Lab 4- Shell Scripting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2BDE-7B5C-4B0F-AD64-FD2ADA6666F6}" type="datetime1">
              <a:rPr lang="en-US" smtClean="0"/>
              <a:t>2/20/2020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</a:t>
            </a:fld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459480" y="3891566"/>
            <a:ext cx="53340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smtClean="0">
                <a:solidFill>
                  <a:srgbClr val="2C3036"/>
                </a:solidFill>
                <a:latin typeface="Times New Roman" pitchFamily="16" charset="0"/>
              </a:rPr>
              <a:t>Instructor</a:t>
            </a:r>
            <a:endParaRPr lang="en-GB" sz="2000" b="1" dirty="0" smtClean="0">
              <a:solidFill>
                <a:srgbClr val="2C3036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2C3036"/>
                </a:solidFill>
                <a:latin typeface="Times New Roman" pitchFamily="16" charset="0"/>
              </a:rPr>
              <a:t>Saba Naseem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FF0000"/>
                </a:solidFill>
                <a:latin typeface="Times New Roman" pitchFamily="16" charset="0"/>
              </a:rPr>
              <a:t>Saba.naseem@nu.edu.pk</a:t>
            </a:r>
            <a:endParaRPr lang="en-GB" sz="2000" b="1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100" b="1" dirty="0">
              <a:solidFill>
                <a:srgbClr val="2C3036"/>
              </a:solidFill>
              <a:latin typeface="Times New Roman" pitchFamily="16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5291" y="5267459"/>
            <a:ext cx="1065459" cy="897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05" y="1087209"/>
            <a:ext cx="9759445" cy="44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9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604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 declare function, simply </a:t>
            </a:r>
            <a:r>
              <a:rPr lang="en-US" dirty="0"/>
              <a:t>use the following </a:t>
            </a:r>
            <a:r>
              <a:rPr lang="en-US" dirty="0" smtClean="0"/>
              <a:t>syntax: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Function_name</a:t>
            </a:r>
            <a:r>
              <a:rPr lang="en-US" dirty="0" smtClean="0"/>
              <a:t>() {}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Example: 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880000"/>
                </a:solidFill>
                <a:latin typeface="Menlo"/>
              </a:rPr>
              <a:t>#!/</a:t>
            </a:r>
            <a:r>
              <a:rPr lang="en-US" dirty="0" smtClean="0">
                <a:solidFill>
                  <a:srgbClr val="880000"/>
                </a:solidFill>
                <a:latin typeface="Menlo"/>
              </a:rPr>
              <a:t>bin/</a:t>
            </a:r>
            <a:r>
              <a:rPr lang="en-US" dirty="0" err="1" smtClean="0">
                <a:solidFill>
                  <a:srgbClr val="880000"/>
                </a:solidFill>
                <a:latin typeface="Menlo"/>
              </a:rPr>
              <a:t>sh</a:t>
            </a:r>
            <a:endParaRPr lang="en-US" dirty="0" smtClean="0">
              <a:solidFill>
                <a:srgbClr val="880000"/>
              </a:solidFill>
              <a:latin typeface="Menlo"/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rgbClr val="880000"/>
                </a:solidFill>
                <a:latin typeface="Menlo"/>
              </a:rPr>
              <a:t># </a:t>
            </a:r>
            <a:r>
              <a:rPr lang="en-US" dirty="0">
                <a:solidFill>
                  <a:srgbClr val="880000"/>
                </a:solidFill>
                <a:latin typeface="Menlo"/>
              </a:rPr>
              <a:t>Define your function here</a:t>
            </a:r>
            <a:r>
              <a:rPr lang="en-US" dirty="0">
                <a:solidFill>
                  <a:srgbClr val="313131"/>
                </a:solidFill>
                <a:latin typeface="Menlo"/>
              </a:rPr>
              <a:t> </a:t>
            </a:r>
            <a:endParaRPr lang="en-US" dirty="0" smtClean="0">
              <a:solidFill>
                <a:srgbClr val="313131"/>
              </a:solidFill>
              <a:latin typeface="Menlo"/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rgbClr val="7F0055"/>
                </a:solidFill>
                <a:latin typeface="Menlo"/>
              </a:rPr>
              <a:t>Hello</a:t>
            </a:r>
            <a:r>
              <a:rPr lang="en-US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()</a:t>
            </a:r>
            <a:r>
              <a:rPr lang="en-US" dirty="0">
                <a:solidFill>
                  <a:srgbClr val="313131"/>
                </a:solidFill>
                <a:latin typeface="Menlo"/>
              </a:rPr>
              <a:t> </a:t>
            </a:r>
            <a:endParaRPr lang="en-US" dirty="0" smtClean="0">
              <a:solidFill>
                <a:srgbClr val="313131"/>
              </a:solidFill>
              <a:latin typeface="Menlo"/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rgbClr val="666600"/>
                </a:solidFill>
                <a:latin typeface="Menlo"/>
              </a:rPr>
              <a:t>{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dirty="0">
                <a:solidFill>
                  <a:srgbClr val="313131"/>
                </a:solidFill>
                <a:latin typeface="Menlo"/>
              </a:rPr>
              <a:t>echo </a:t>
            </a:r>
            <a:r>
              <a:rPr lang="en-US" dirty="0">
                <a:solidFill>
                  <a:srgbClr val="008800"/>
                </a:solidFill>
                <a:latin typeface="Menlo"/>
              </a:rPr>
              <a:t>"Hello World"</a:t>
            </a:r>
            <a:r>
              <a:rPr lang="en-US" dirty="0">
                <a:solidFill>
                  <a:srgbClr val="313131"/>
                </a:solidFill>
                <a:latin typeface="Menlo"/>
              </a:rPr>
              <a:t> </a:t>
            </a:r>
            <a:endParaRPr lang="en-US" dirty="0" smtClean="0">
              <a:solidFill>
                <a:srgbClr val="313131"/>
              </a:solidFill>
              <a:latin typeface="Menlo"/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rgbClr val="666600"/>
                </a:solidFill>
                <a:latin typeface="Menlo"/>
              </a:rPr>
              <a:t>}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dirty="0">
                <a:solidFill>
                  <a:srgbClr val="880000"/>
                </a:solidFill>
                <a:latin typeface="Menlo"/>
              </a:rPr>
              <a:t># Invoke your function</a:t>
            </a:r>
            <a:r>
              <a:rPr lang="en-US" dirty="0">
                <a:solidFill>
                  <a:srgbClr val="313131"/>
                </a:solidFill>
                <a:latin typeface="Menlo"/>
              </a:rPr>
              <a:t> </a:t>
            </a:r>
            <a:endParaRPr lang="en-US" dirty="0" smtClean="0">
              <a:solidFill>
                <a:srgbClr val="313131"/>
              </a:solidFill>
              <a:latin typeface="Menlo"/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rgbClr val="7F0055"/>
                </a:solidFill>
                <a:latin typeface="Menlo"/>
              </a:rPr>
              <a:t>Hello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1AA1-1A0D-4E52-A651-8EA817335FEF}" type="datetime1">
              <a:rPr lang="en-US" smtClean="0"/>
              <a:t>2/20/2020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https://www.tutorialspoint.com/unix/unix-shell-functions.htm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Built-in functions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Built- in functions are the function already defined in a programming </a:t>
            </a:r>
            <a:r>
              <a:rPr lang="en-US" dirty="0" smtClean="0"/>
              <a:t>language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program does not require defining </a:t>
            </a:r>
            <a:r>
              <a:rPr lang="en-US" dirty="0" smtClean="0"/>
              <a:t>it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they directly use it with in their </a:t>
            </a:r>
            <a:r>
              <a:rPr lang="en-US" dirty="0" smtClean="0"/>
              <a:t>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Some built-in functions are also defined in shell scripting e.g. random function etc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pt-BR" sz="1900" dirty="0"/>
              <a:t>num_rows=4 </a:t>
            </a:r>
            <a:endParaRPr lang="pt-BR" sz="1900" dirty="0" smtClean="0"/>
          </a:p>
          <a:p>
            <a:r>
              <a:rPr lang="pt-BR" sz="1900" dirty="0" smtClean="0"/>
              <a:t>for </a:t>
            </a:r>
            <a:r>
              <a:rPr lang="pt-BR" sz="1900" dirty="0"/>
              <a:t>((i=1;i&lt;=num_rows;i</a:t>
            </a:r>
            <a:r>
              <a:rPr lang="pt-BR" sz="1900" dirty="0" smtClean="0"/>
              <a:t>++))</a:t>
            </a:r>
          </a:p>
          <a:p>
            <a:r>
              <a:rPr lang="pt-BR" sz="1900" dirty="0" smtClean="0"/>
              <a:t> do </a:t>
            </a:r>
          </a:p>
          <a:p>
            <a:pPr marL="201168" lvl="1" indent="0">
              <a:buNone/>
            </a:pPr>
            <a:r>
              <a:rPr lang="pt-BR" sz="1700" dirty="0" smtClean="0"/>
              <a:t>      echo </a:t>
            </a:r>
            <a:r>
              <a:rPr lang="pt-BR" sz="1700" dirty="0"/>
              <a:t>$RANDOM </a:t>
            </a:r>
            <a:endParaRPr lang="pt-BR" sz="1700" dirty="0" smtClean="0"/>
          </a:p>
          <a:p>
            <a:r>
              <a:rPr lang="pt-BR" sz="1900" dirty="0" smtClean="0"/>
              <a:t>done</a:t>
            </a:r>
            <a:r>
              <a:rPr lang="en-US" sz="1900" dirty="0" smtClean="0"/>
              <a:t> 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Built-in functions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Shift - </a:t>
            </a: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shift [</a:t>
            </a:r>
            <a:r>
              <a:rPr lang="en-US" sz="2000" i="1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] 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the positional parameters to the left by 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Test-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</a:t>
            </a:r>
            <a:r>
              <a:rPr lang="en-US" sz="2400" i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evaluate a conditional expression and return status of 0/1)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Times- times (print out the user and system times used by the shell and its child process)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88" y="535440"/>
            <a:ext cx="7018061" cy="4395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18" y="2266113"/>
            <a:ext cx="55530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Passing parameters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If you want to pass some values to the function like in other programming languages. You can do that using functions in Shell scripting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Example:</a:t>
            </a:r>
          </a:p>
          <a:p>
            <a:pPr marL="1317120" lvl="7" indent="0">
              <a:buNone/>
            </a:pPr>
            <a:r>
              <a:rPr lang="en-US" sz="2000" dirty="0" err="1" smtClean="0"/>
              <a:t>Func</a:t>
            </a:r>
            <a:r>
              <a:rPr lang="en-US" sz="2000" dirty="0"/>
              <a:t>() </a:t>
            </a:r>
            <a:r>
              <a:rPr lang="en-US" sz="2000" dirty="0" smtClean="0"/>
              <a:t>{</a:t>
            </a:r>
          </a:p>
          <a:p>
            <a:pPr marL="1317120" lvl="7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Num</a:t>
            </a:r>
            <a:r>
              <a:rPr lang="en-US" sz="2000" dirty="0"/>
              <a:t>=$1 </a:t>
            </a:r>
            <a:endParaRPr lang="en-US" sz="2000" dirty="0" smtClean="0"/>
          </a:p>
          <a:p>
            <a:pPr marL="1317120" lvl="7" indent="0">
              <a:buNone/>
            </a:pPr>
            <a:r>
              <a:rPr lang="en-US" sz="2000" dirty="0" smtClean="0"/>
              <a:t>#$</a:t>
            </a:r>
            <a:r>
              <a:rPr lang="en-US" sz="2000" dirty="0"/>
              <a:t>1 is parameter value  </a:t>
            </a:r>
            <a:endParaRPr lang="en-US" sz="2000" dirty="0" smtClean="0"/>
          </a:p>
          <a:p>
            <a:pPr marL="1317120" lvl="7" indent="0">
              <a:buNone/>
            </a:pPr>
            <a:r>
              <a:rPr lang="en-US" sz="2000" dirty="0" smtClean="0"/>
              <a:t>echo </a:t>
            </a:r>
            <a:r>
              <a:rPr lang="en-US" sz="2000" dirty="0"/>
              <a:t>$</a:t>
            </a:r>
            <a:r>
              <a:rPr lang="en-US" sz="2000" dirty="0" err="1"/>
              <a:t>Num</a:t>
            </a:r>
            <a:r>
              <a:rPr lang="en-US" sz="2000" dirty="0"/>
              <a:t> </a:t>
            </a:r>
            <a:endParaRPr lang="en-US" sz="2000" dirty="0" smtClean="0"/>
          </a:p>
          <a:p>
            <a:pPr marL="1317120" lvl="7" indent="0">
              <a:buNone/>
            </a:pPr>
            <a:r>
              <a:rPr lang="en-US" sz="2000" dirty="0" smtClean="0"/>
              <a:t>} </a:t>
            </a:r>
          </a:p>
          <a:p>
            <a:pPr marL="1317120" lvl="7" indent="0">
              <a:buNone/>
            </a:pPr>
            <a:r>
              <a:rPr lang="en-US" sz="2000" dirty="0" err="1" smtClean="0"/>
              <a:t>Func</a:t>
            </a:r>
            <a:r>
              <a:rPr lang="en-US" sz="2000" dirty="0" smtClean="0"/>
              <a:t> </a:t>
            </a:r>
            <a:r>
              <a:rPr lang="en-US" sz="2000" dirty="0"/>
              <a:t>3 #function call </a:t>
            </a:r>
            <a:r>
              <a:rPr lang="en-US" sz="2000" dirty="0" smtClean="0"/>
              <a:t>, 3 is a parameter 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returning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Like </a:t>
            </a:r>
            <a:r>
              <a:rPr lang="en-US" dirty="0"/>
              <a:t>other programming languages you can also return a value by a </a:t>
            </a:r>
            <a:r>
              <a:rPr lang="en-US" dirty="0" smtClean="0"/>
              <a:t>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/>
              <a:t>Note: Shell scripts can only return a single </a:t>
            </a:r>
            <a:r>
              <a:rPr lang="en-US" i="1" dirty="0" smtClean="0"/>
              <a:t>value.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Example </a:t>
            </a:r>
          </a:p>
          <a:p>
            <a:pPr marL="1317120" lvl="7" indent="0">
              <a:buNone/>
            </a:pPr>
            <a:r>
              <a:rPr lang="pt-BR" sz="1800" dirty="0"/>
              <a:t>Func() { </a:t>
            </a:r>
          </a:p>
          <a:p>
            <a:pPr marL="1317120" lvl="7" indent="0">
              <a:buNone/>
            </a:pPr>
            <a:r>
              <a:rPr lang="pt-BR" sz="1800" dirty="0"/>
              <a:t>Num=$1 #$1 is parameter value  </a:t>
            </a:r>
          </a:p>
          <a:p>
            <a:pPr marL="1317120" lvl="7" indent="0">
              <a:buNone/>
            </a:pPr>
            <a:r>
              <a:rPr lang="pt-BR" sz="1800" dirty="0"/>
              <a:t>echo $Num </a:t>
            </a:r>
          </a:p>
          <a:p>
            <a:pPr marL="1317120" lvl="7" indent="0">
              <a:buNone/>
            </a:pPr>
            <a:r>
              <a:rPr lang="pt-BR" sz="1800" dirty="0"/>
              <a:t> return $Num</a:t>
            </a:r>
          </a:p>
          <a:p>
            <a:pPr marL="1317120" lvl="7" indent="0">
              <a:buNone/>
            </a:pPr>
            <a:r>
              <a:rPr lang="pt-BR" sz="1800" dirty="0"/>
              <a:t> }</a:t>
            </a:r>
          </a:p>
          <a:p>
            <a:pPr marL="1317120" lvl="7" indent="0">
              <a:buNone/>
            </a:pPr>
            <a:r>
              <a:rPr lang="pt-BR" sz="1800" dirty="0"/>
              <a:t> $num=$((Func 3)) #function call </a:t>
            </a:r>
            <a:endParaRPr lang="pt-BR" sz="1800" dirty="0" smtClean="0"/>
          </a:p>
          <a:p>
            <a:pPr marL="1317120" lvl="7" indent="0">
              <a:buNone/>
            </a:pPr>
            <a:r>
              <a:rPr lang="pt-BR" sz="1800" dirty="0" smtClean="0"/>
              <a:t>echo “The sum is:” $num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77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recursive function is a function that calls itself during its execution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enables the function to repeat itself several </a:t>
            </a:r>
            <a:r>
              <a:rPr lang="en-US" dirty="0" smtClean="0"/>
              <a:t>times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outputting </a:t>
            </a:r>
            <a:r>
              <a:rPr lang="en-US" dirty="0"/>
              <a:t>the result </a:t>
            </a:r>
            <a:r>
              <a:rPr lang="en-US" dirty="0" smtClean="0"/>
              <a:t>at the </a:t>
            </a:r>
            <a:r>
              <a:rPr lang="en-US" dirty="0"/>
              <a:t>end of each </a:t>
            </a:r>
            <a:r>
              <a:rPr lang="en-US" dirty="0" smtClean="0"/>
              <a:t>iteration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779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You </a:t>
            </a:r>
            <a:r>
              <a:rPr lang="en-US" dirty="0"/>
              <a:t>can write a recursive function in shell script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Example </a:t>
            </a:r>
          </a:p>
          <a:p>
            <a:pPr marL="1471400" lvl="8" indent="0">
              <a:buNone/>
            </a:pPr>
            <a:r>
              <a:rPr lang="en-US" sz="1800" dirty="0"/>
              <a:t>array=(1 2 3 4) </a:t>
            </a:r>
            <a:endParaRPr lang="en-US" sz="1800" dirty="0" smtClean="0"/>
          </a:p>
          <a:p>
            <a:pPr marL="1471400" lvl="8" indent="0">
              <a:buNone/>
            </a:pPr>
            <a:r>
              <a:rPr lang="en-US" sz="1800" dirty="0" smtClean="0"/>
              <a:t>#l=3 </a:t>
            </a:r>
          </a:p>
          <a:p>
            <a:pPr marL="1471400" lvl="8" indent="0">
              <a:buNone/>
            </a:pPr>
            <a:r>
              <a:rPr lang="en-US" sz="1800" dirty="0" smtClean="0"/>
              <a:t>f</a:t>
            </a:r>
            <a:r>
              <a:rPr lang="en-US" sz="1800" dirty="0"/>
              <a:t>() </a:t>
            </a:r>
            <a:r>
              <a:rPr lang="en-US" sz="1800" dirty="0" smtClean="0"/>
              <a:t>{ </a:t>
            </a:r>
          </a:p>
          <a:p>
            <a:pPr marL="1471400" lvl="8" indent="0">
              <a:buNone/>
            </a:pPr>
            <a:r>
              <a:rPr lang="en-US" sz="1800" dirty="0" smtClean="0"/>
              <a:t>	 </a:t>
            </a:r>
            <a:r>
              <a:rPr lang="en-US" sz="1800" dirty="0"/>
              <a:t>if [ "$1 == -1 ]   </a:t>
            </a:r>
            <a:endParaRPr lang="en-US" sz="1800" dirty="0" smtClean="0"/>
          </a:p>
          <a:p>
            <a:pPr marL="1471400" lvl="8" indent="0">
              <a:buNone/>
            </a:pPr>
            <a:r>
              <a:rPr lang="en-US" sz="1800" dirty="0" smtClean="0"/>
              <a:t>	then </a:t>
            </a:r>
          </a:p>
          <a:p>
            <a:pPr marL="1471400" lvl="8" indent="0">
              <a:buNone/>
            </a:pPr>
            <a:r>
              <a:rPr lang="en-US" sz="1800" dirty="0" smtClean="0"/>
              <a:t>		 </a:t>
            </a:r>
            <a:r>
              <a:rPr lang="en-US" sz="1800" dirty="0"/>
              <a:t>return  </a:t>
            </a:r>
            <a:endParaRPr lang="en-US" sz="1800" dirty="0" smtClean="0"/>
          </a:p>
          <a:p>
            <a:pPr marL="1471400" lvl="8" indent="0">
              <a:buNone/>
            </a:pPr>
            <a:r>
              <a:rPr lang="en-US" sz="1800" dirty="0" smtClean="0"/>
              <a:t>	else  </a:t>
            </a:r>
          </a:p>
          <a:p>
            <a:pPr marL="1471400" lvl="8" indent="0">
              <a:buNone/>
            </a:pPr>
            <a:r>
              <a:rPr lang="en-US" sz="1800" dirty="0" smtClean="0"/>
              <a:t>		 </a:t>
            </a:r>
            <a:r>
              <a:rPr lang="en-US" sz="1800" dirty="0"/>
              <a:t>a=$1  </a:t>
            </a:r>
            <a:endParaRPr lang="en-US" sz="1800" dirty="0" smtClean="0"/>
          </a:p>
          <a:p>
            <a:pPr marL="1471400" lvl="8" indent="0">
              <a:buNone/>
            </a:pPr>
            <a:r>
              <a:rPr lang="en-US" sz="1800" dirty="0" smtClean="0"/>
              <a:t>		 </a:t>
            </a:r>
            <a:r>
              <a:rPr lang="en-US" sz="1800" dirty="0"/>
              <a:t>echo $((array[$a]))  </a:t>
            </a:r>
            <a:endParaRPr lang="en-US" sz="1800" dirty="0" smtClean="0"/>
          </a:p>
          <a:p>
            <a:pPr marL="1471400" lvl="8" indent="0">
              <a:buNone/>
            </a:pPr>
            <a:r>
              <a:rPr lang="en-US" sz="1800" dirty="0" smtClean="0"/>
              <a:t>		 </a:t>
            </a:r>
            <a:r>
              <a:rPr lang="en-US" sz="1800" b="1" dirty="0"/>
              <a:t>f $((a-1</a:t>
            </a:r>
            <a:r>
              <a:rPr lang="en-US" sz="1800" b="1" dirty="0" smtClean="0"/>
              <a:t>))</a:t>
            </a:r>
            <a:r>
              <a:rPr lang="en-US" sz="1800" dirty="0" smtClean="0"/>
              <a:t> #recursive function call</a:t>
            </a:r>
          </a:p>
          <a:p>
            <a:pPr marL="1471400" lvl="8" indent="0">
              <a:buNone/>
            </a:pPr>
            <a:r>
              <a:rPr lang="en-US" sz="1800" dirty="0" smtClean="0"/>
              <a:t>	  </a:t>
            </a:r>
            <a:r>
              <a:rPr lang="en-US" sz="1800" dirty="0"/>
              <a:t>fi  }  </a:t>
            </a:r>
          </a:p>
          <a:p>
            <a:pPr marL="1471400" lvl="8" indent="0">
              <a:buNone/>
            </a:pPr>
            <a:r>
              <a:rPr lang="en-US" sz="1800" dirty="0" smtClean="0"/>
              <a:t>F 1 #function call with parameter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7966"/>
            <a:ext cx="10058400" cy="1450757"/>
          </a:xfrm>
        </p:spPr>
        <p:txBody>
          <a:bodyPr/>
          <a:lstStyle/>
          <a:p>
            <a:r>
              <a:rPr lang="en-US" dirty="0" smtClean="0"/>
              <a:t>Arrays (1D &amp; 2D)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7534"/>
            <a:ext cx="10058400" cy="4663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shell variable is capable enough to hold a single value.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These </a:t>
            </a:r>
            <a:r>
              <a:rPr lang="en-US" dirty="0"/>
              <a:t>types of variables are called scalar </a:t>
            </a:r>
            <a:r>
              <a:rPr lang="en-US" dirty="0" smtClean="0"/>
              <a:t>variables.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Shell </a:t>
            </a:r>
            <a:r>
              <a:rPr lang="en-US" dirty="0"/>
              <a:t>supports a different type of variable called an array variable that can hold multiple values at the same </a:t>
            </a:r>
            <a:r>
              <a:rPr lang="en-US" dirty="0" smtClean="0"/>
              <a:t>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Arrays provide a method of grouping a set of </a:t>
            </a:r>
            <a:r>
              <a:rPr lang="en-US" dirty="0" smtClean="0"/>
              <a:t>variables.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Instead of creating a new name for each variable that is </a:t>
            </a:r>
            <a:r>
              <a:rPr lang="en-US" dirty="0" smtClean="0"/>
              <a:t>required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you </a:t>
            </a:r>
            <a:r>
              <a:rPr lang="en-US" dirty="0"/>
              <a:t>can use a single array variable that stores all the other </a:t>
            </a:r>
            <a:r>
              <a:rPr lang="en-US" dirty="0" smtClean="0"/>
              <a:t>variables. </a:t>
            </a:r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All the naming rules discussed for Shell Variables would be applicable while naming arrays.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C190-23A8-41B6-8261-4F244C11FFBA}" type="datetime1">
              <a:rPr lang="en-US" smtClean="0"/>
              <a:t>2/20/2020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https://www.tutorialspoint.com/unix/unix-using-arrays.htm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357301"/>
            <a:ext cx="10058400" cy="880532"/>
          </a:xfrm>
        </p:spPr>
        <p:txBody>
          <a:bodyPr/>
          <a:lstStyle/>
          <a:p>
            <a:r>
              <a:rPr lang="en-US" dirty="0" smtClean="0"/>
              <a:t>Mathematical Operation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30" y="1183645"/>
            <a:ext cx="7236702" cy="56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0" y="0"/>
            <a:ext cx="1201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7966"/>
            <a:ext cx="10058400" cy="1450757"/>
          </a:xfrm>
        </p:spPr>
        <p:txBody>
          <a:bodyPr/>
          <a:lstStyle/>
          <a:p>
            <a:r>
              <a:rPr lang="en-US" dirty="0" smtClean="0"/>
              <a:t>Arrays (1D &amp; 2D)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7534"/>
            <a:ext cx="10058400" cy="4663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you are using the </a:t>
            </a:r>
            <a:r>
              <a:rPr lang="en-US" b="1" dirty="0"/>
              <a:t>bash</a:t>
            </a:r>
            <a:r>
              <a:rPr lang="en-US" dirty="0"/>
              <a:t> shell, here is the syntax of array initialization </a:t>
            </a:r>
            <a:r>
              <a:rPr lang="en-US" dirty="0" smtClean="0"/>
              <a:t>−</a:t>
            </a:r>
          </a:p>
          <a:p>
            <a:pPr lvl="1"/>
            <a:r>
              <a:rPr lang="en-US" dirty="0" err="1" smtClean="0">
                <a:solidFill>
                  <a:srgbClr val="313131"/>
                </a:solidFill>
                <a:latin typeface="Menlo"/>
              </a:rPr>
              <a:t>array_name</a:t>
            </a:r>
            <a:r>
              <a:rPr lang="en-US" dirty="0" smtClean="0">
                <a:solidFill>
                  <a:srgbClr val="313131"/>
                </a:solidFill>
                <a:latin typeface="Menlo"/>
              </a:rPr>
              <a:t>[$</a:t>
            </a:r>
            <a:r>
              <a:rPr lang="en-US" dirty="0">
                <a:solidFill>
                  <a:srgbClr val="313131"/>
                </a:solidFill>
                <a:latin typeface="Menlo"/>
              </a:rPr>
              <a:t>i</a:t>
            </a:r>
            <a:r>
              <a:rPr lang="en-US" dirty="0" smtClean="0">
                <a:solidFill>
                  <a:srgbClr val="313131"/>
                </a:solidFill>
                <a:latin typeface="Menlo"/>
              </a:rPr>
              <a:t>ndex]=value;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endParaRPr lang="en-US" sz="4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Accessing Arrays: 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you have set any array variable, you access it as follows </a:t>
            </a:r>
            <a:r>
              <a:rPr lang="en-US" dirty="0" smtClean="0"/>
              <a:t>−</a:t>
            </a:r>
          </a:p>
          <a:p>
            <a:pPr lvl="1"/>
            <a:r>
              <a:rPr lang="en-US" dirty="0">
                <a:solidFill>
                  <a:srgbClr val="313131"/>
                </a:solidFill>
                <a:latin typeface="Menlo"/>
              </a:rPr>
              <a:t>${</a:t>
            </a:r>
            <a:r>
              <a:rPr lang="en-US" dirty="0" err="1">
                <a:solidFill>
                  <a:srgbClr val="313131"/>
                </a:solidFill>
                <a:latin typeface="Menlo"/>
              </a:rPr>
              <a:t>array_name</a:t>
            </a:r>
            <a:r>
              <a:rPr lang="en-US" dirty="0">
                <a:solidFill>
                  <a:srgbClr val="313131"/>
                </a:solidFill>
                <a:latin typeface="Menlo"/>
              </a:rPr>
              <a:t>[index]}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You can access all the items in an array in one of the following </a:t>
            </a:r>
            <a:r>
              <a:rPr lang="en-US" dirty="0" smtClean="0"/>
              <a:t>ways: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13131"/>
                </a:solidFill>
                <a:latin typeface="Menlo"/>
              </a:rPr>
              <a:t>${</a:t>
            </a:r>
            <a:r>
              <a:rPr lang="en-US" dirty="0" err="1">
                <a:solidFill>
                  <a:srgbClr val="313131"/>
                </a:solidFill>
                <a:latin typeface="Menlo"/>
              </a:rPr>
              <a:t>array_name</a:t>
            </a:r>
            <a:r>
              <a:rPr lang="en-US" dirty="0">
                <a:solidFill>
                  <a:srgbClr val="313131"/>
                </a:solidFill>
                <a:latin typeface="Menlo"/>
              </a:rPr>
              <a:t>[*]} </a:t>
            </a:r>
            <a:endParaRPr lang="en-US" dirty="0" smtClean="0">
              <a:solidFill>
                <a:srgbClr val="313131"/>
              </a:solidFill>
              <a:latin typeface="Menlo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313131"/>
                </a:solidFill>
                <a:latin typeface="Menlo"/>
              </a:rPr>
              <a:t>${</a:t>
            </a:r>
            <a:r>
              <a:rPr lang="en-US" dirty="0" err="1">
                <a:solidFill>
                  <a:srgbClr val="313131"/>
                </a:solidFill>
                <a:latin typeface="Menlo"/>
              </a:rPr>
              <a:t>array_name</a:t>
            </a:r>
            <a:r>
              <a:rPr lang="en-US" dirty="0">
                <a:solidFill>
                  <a:srgbClr val="313131"/>
                </a:solidFill>
                <a:latin typeface="Menlo"/>
              </a:rPr>
              <a:t>[@]}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C190-23A8-41B6-8261-4F244C11FFBA}" type="datetime1">
              <a:rPr lang="en-US" smtClean="0"/>
              <a:t>2/20/2020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https://www.tutorialspoint.com/unix/unix-using-arrays.htm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Array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#---------</a:t>
            </a:r>
            <a:r>
              <a:rPr lang="en-US" sz="1400" dirty="0"/>
              <a:t>Array Declaration-</a:t>
            </a:r>
            <a:r>
              <a:rPr lang="en-US" sz="1400" dirty="0" smtClean="0"/>
              <a:t>--------#</a:t>
            </a:r>
          </a:p>
          <a:p>
            <a:r>
              <a:rPr lang="en-US" sz="1400" dirty="0" smtClean="0"/>
              <a:t>NAME[0</a:t>
            </a:r>
            <a:r>
              <a:rPr lang="en-US" sz="1400" dirty="0"/>
              <a:t>]="</a:t>
            </a:r>
            <a:r>
              <a:rPr lang="en-US" sz="1400" dirty="0" smtClean="0"/>
              <a:t>Zara“</a:t>
            </a:r>
          </a:p>
          <a:p>
            <a:r>
              <a:rPr lang="en-US" sz="1400" dirty="0" smtClean="0"/>
              <a:t>NAME[1</a:t>
            </a:r>
            <a:r>
              <a:rPr lang="en-US" sz="1400" dirty="0"/>
              <a:t>]="</a:t>
            </a:r>
            <a:r>
              <a:rPr lang="en-US" sz="1400" dirty="0" err="1"/>
              <a:t>Qadir</a:t>
            </a:r>
            <a:r>
              <a:rPr lang="en-US" sz="1400" dirty="0"/>
              <a:t>" </a:t>
            </a:r>
            <a:endParaRPr lang="en-US" sz="1400" dirty="0" smtClean="0"/>
          </a:p>
          <a:p>
            <a:r>
              <a:rPr lang="en-US" sz="1400" dirty="0" smtClean="0"/>
              <a:t>NAME[2</a:t>
            </a:r>
            <a:r>
              <a:rPr lang="en-US" sz="1400" dirty="0"/>
              <a:t>]="</a:t>
            </a:r>
            <a:r>
              <a:rPr lang="en-US" sz="1400" dirty="0" err="1"/>
              <a:t>Mahnaz</a:t>
            </a:r>
            <a:r>
              <a:rPr lang="en-US" sz="1400" dirty="0"/>
              <a:t>" </a:t>
            </a:r>
            <a:endParaRPr lang="en-US" sz="1400" dirty="0" smtClean="0"/>
          </a:p>
          <a:p>
            <a:r>
              <a:rPr lang="en-US" sz="1400" dirty="0" smtClean="0"/>
              <a:t>NAME[3</a:t>
            </a:r>
            <a:r>
              <a:rPr lang="en-US" sz="1400" dirty="0"/>
              <a:t>]="</a:t>
            </a:r>
            <a:r>
              <a:rPr lang="en-US" sz="1400" dirty="0" err="1" smtClean="0"/>
              <a:t>Ayan</a:t>
            </a:r>
            <a:r>
              <a:rPr lang="en-US" sz="1400" dirty="0" smtClean="0"/>
              <a:t>“</a:t>
            </a:r>
          </a:p>
          <a:p>
            <a:r>
              <a:rPr lang="en-US" sz="1400" dirty="0" smtClean="0"/>
              <a:t>NAME[4</a:t>
            </a:r>
            <a:r>
              <a:rPr lang="en-US" sz="1400" dirty="0"/>
              <a:t>]="Daisy" </a:t>
            </a:r>
            <a:endParaRPr lang="en-US" sz="1400" dirty="0" smtClean="0"/>
          </a:p>
          <a:p>
            <a:r>
              <a:rPr lang="en-US" sz="1400" dirty="0" smtClean="0"/>
              <a:t>echo </a:t>
            </a:r>
            <a:r>
              <a:rPr lang="en-US" sz="1400" dirty="0"/>
              <a:t>"First Index: ${NAME[0]}" </a:t>
            </a:r>
            <a:endParaRPr lang="en-US" sz="1400" dirty="0" smtClean="0"/>
          </a:p>
          <a:p>
            <a:r>
              <a:rPr lang="en-US" sz="1400" dirty="0" smtClean="0"/>
              <a:t>echo </a:t>
            </a:r>
            <a:r>
              <a:rPr lang="en-US" sz="1400" dirty="0"/>
              <a:t>"Second Index: ${NAME[1]}"  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“${NAME[</a:t>
            </a:r>
            <a:r>
              <a:rPr lang="en-US" sz="1400" b="1" dirty="0"/>
              <a:t>@</a:t>
            </a:r>
            <a:r>
              <a:rPr lang="en-US" sz="1400" dirty="0"/>
              <a:t>]}” </a:t>
            </a:r>
            <a:endParaRPr lang="en-US" sz="1400" dirty="0" smtClean="0"/>
          </a:p>
          <a:p>
            <a:r>
              <a:rPr lang="en-US" sz="1400" dirty="0" smtClean="0"/>
              <a:t>do </a:t>
            </a:r>
          </a:p>
          <a:p>
            <a:r>
              <a:rPr lang="en-US" sz="1400" dirty="0" smtClean="0"/>
              <a:t>     </a:t>
            </a:r>
            <a:r>
              <a:rPr lang="en-US" sz="1400" dirty="0"/>
              <a:t>echo $(( array</a:t>
            </a:r>
            <a:r>
              <a:rPr lang="en-US" sz="1400" dirty="0" smtClean="0"/>
              <a:t>[$</a:t>
            </a:r>
            <a:r>
              <a:rPr lang="en-US" sz="1400" dirty="0" err="1" smtClean="0"/>
              <a:t>i</a:t>
            </a:r>
            <a:r>
              <a:rPr lang="en-US" sz="1400" dirty="0" smtClean="0"/>
              <a:t>]))  </a:t>
            </a:r>
          </a:p>
          <a:p>
            <a:r>
              <a:rPr lang="en-US" sz="1400" dirty="0" smtClean="0"/>
              <a:t>done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83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/>
              <a:t>Array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You can also create a 2D array in shell script</a:t>
            </a:r>
          </a:p>
          <a:p>
            <a:pPr lvl="1"/>
            <a:r>
              <a:rPr lang="en-US" b="1" dirty="0"/>
              <a:t>Example </a:t>
            </a:r>
          </a:p>
          <a:p>
            <a:pPr marL="1471400" lvl="8" indent="0">
              <a:buNone/>
            </a:pPr>
            <a:r>
              <a:rPr lang="en-US" sz="1900" dirty="0" err="1"/>
              <a:t>num_rows</a:t>
            </a:r>
            <a:r>
              <a:rPr lang="en-US" sz="1900" dirty="0"/>
              <a:t>=4 </a:t>
            </a:r>
          </a:p>
          <a:p>
            <a:pPr marL="1471400" lvl="8" indent="0">
              <a:buNone/>
            </a:pPr>
            <a:r>
              <a:rPr lang="en-US" sz="1900" dirty="0" err="1"/>
              <a:t>num_columns</a:t>
            </a:r>
            <a:r>
              <a:rPr lang="en-US" sz="1900" dirty="0"/>
              <a:t>=5  </a:t>
            </a:r>
          </a:p>
          <a:p>
            <a:pPr marL="1471400" lvl="8" indent="0">
              <a:buNone/>
            </a:pPr>
            <a:r>
              <a:rPr lang="en-US" sz="1900" dirty="0"/>
              <a:t>for ((</a:t>
            </a:r>
            <a:r>
              <a:rPr lang="en-US" sz="1900" dirty="0" err="1"/>
              <a:t>i</a:t>
            </a:r>
            <a:r>
              <a:rPr lang="en-US" sz="1900" dirty="0"/>
              <a:t>=1;i&lt;=</a:t>
            </a:r>
            <a:r>
              <a:rPr lang="en-US" sz="1900" dirty="0" err="1"/>
              <a:t>num_rows;i</a:t>
            </a:r>
            <a:r>
              <a:rPr lang="en-US" sz="1900" dirty="0"/>
              <a:t>++)) do    </a:t>
            </a:r>
          </a:p>
          <a:p>
            <a:pPr marL="1471400" lvl="8" indent="0">
              <a:buNone/>
            </a:pPr>
            <a:r>
              <a:rPr lang="en-US" sz="1900" dirty="0"/>
              <a:t>	for ((j=1;j&lt;=</a:t>
            </a:r>
            <a:r>
              <a:rPr lang="en-US" sz="1900" dirty="0" err="1"/>
              <a:t>num_columns;j</a:t>
            </a:r>
            <a:r>
              <a:rPr lang="en-US" sz="1900" dirty="0"/>
              <a:t>++)) do </a:t>
            </a:r>
          </a:p>
          <a:p>
            <a:pPr marL="1471400" lvl="8" indent="0">
              <a:buNone/>
            </a:pPr>
            <a:r>
              <a:rPr lang="en-US" sz="1900" dirty="0"/>
              <a:t>        	matrix[$</a:t>
            </a:r>
            <a:r>
              <a:rPr lang="en-US" sz="1900" dirty="0" err="1"/>
              <a:t>i</a:t>
            </a:r>
            <a:r>
              <a:rPr lang="en-US" sz="1900" dirty="0"/>
              <a:t>,$j]=$</a:t>
            </a:r>
            <a:r>
              <a:rPr lang="en-US" sz="1900" dirty="0" err="1"/>
              <a:t>i</a:t>
            </a:r>
            <a:r>
              <a:rPr lang="en-US" sz="1900" dirty="0"/>
              <a:t>    </a:t>
            </a:r>
          </a:p>
          <a:p>
            <a:pPr marL="1471400" lvl="8" indent="0">
              <a:buNone/>
            </a:pPr>
            <a:r>
              <a:rPr lang="en-US" sz="1900" dirty="0"/>
              <a:t> 	done</a:t>
            </a:r>
          </a:p>
          <a:p>
            <a:pPr marL="1471400" lvl="8" indent="0">
              <a:buNone/>
            </a:pPr>
            <a:r>
              <a:rPr lang="en-US" sz="1900" dirty="0"/>
              <a:t> done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Bourne </a:t>
            </a:r>
            <a:r>
              <a:rPr lang="en-US" dirty="0"/>
              <a:t>shell didn't originally have any mechanism to perform simple arithmetic operations but it uses external programs, either </a:t>
            </a:r>
            <a:r>
              <a:rPr lang="en-US" b="1" dirty="0" err="1"/>
              <a:t>awk</a:t>
            </a:r>
            <a:r>
              <a:rPr lang="en-US" dirty="0"/>
              <a:t> or </a:t>
            </a:r>
            <a:r>
              <a:rPr lang="en-US" b="1" dirty="0" err="1"/>
              <a:t>expr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following example shows how to add two numbers </a:t>
            </a:r>
            <a:r>
              <a:rPr lang="en-US" dirty="0" smtClean="0"/>
              <a:t>−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#!/bin/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Val=‘</a:t>
            </a:r>
            <a:r>
              <a:rPr lang="en-US" dirty="0" err="1" smtClean="0"/>
              <a:t>expr</a:t>
            </a:r>
            <a:r>
              <a:rPr lang="en-US" dirty="0" smtClean="0"/>
              <a:t> 2+2’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Echo $</a:t>
            </a:r>
            <a:r>
              <a:rPr lang="en-US" dirty="0" err="1" smtClean="0"/>
              <a:t>val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following points need to be considered while adding −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There must be spaces between operators and expressions. For example, 2+2 is not correct; it should be written as 2 + 2.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complete expression should be enclosed between </a:t>
            </a:r>
            <a:r>
              <a:rPr lang="en-US" b="1" dirty="0"/>
              <a:t>‘ </a:t>
            </a:r>
            <a:r>
              <a:rPr lang="en-US" b="1" dirty="0" smtClean="0"/>
              <a:t>‘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437" y="229453"/>
            <a:ext cx="7962163" cy="62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www.computerhope.com/unix/bash/shift.htm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www.computerhope.com/unix/test.htm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stackoverflow.com/questions/12314451/accessing-bash-command-line-args-vs/12316565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https://www.geeksforgeeks.org/array-basics-shell-scripting-set-1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devhints.io/bash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8800" dirty="0" smtClean="0"/>
              <a:t>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Comparisons 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46662" y="1845734"/>
            <a:ext cx="8270543" cy="4159281"/>
            <a:chOff x="3124" y="239"/>
            <a:chExt cx="6024" cy="346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" y="239"/>
              <a:ext cx="6024" cy="3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" y="450"/>
              <a:ext cx="5094" cy="2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283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for file and directory types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202749" y="1845734"/>
            <a:ext cx="7847462" cy="4513315"/>
            <a:chOff x="3067" y="243"/>
            <a:chExt cx="6149" cy="389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" y="243"/>
              <a:ext cx="6149" cy="3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" y="452"/>
              <a:ext cx="5219" cy="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20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 statement: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if </a:t>
            </a:r>
            <a:r>
              <a:rPr lang="en-US" b="1" dirty="0" smtClean="0"/>
              <a:t>condition</a:t>
            </a:r>
            <a:endParaRPr lang="en-US" dirty="0"/>
          </a:p>
          <a:p>
            <a:r>
              <a:rPr lang="en-US" b="1" dirty="0" smtClean="0"/>
              <a:t>then</a:t>
            </a:r>
            <a:endParaRPr lang="en-US" dirty="0"/>
          </a:p>
          <a:p>
            <a:pPr lvl="1"/>
            <a:r>
              <a:rPr lang="en-US" dirty="0"/>
              <a:t>then command1 if condition is true or if exit status of condition is 0 (zero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fi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IF_ELSE condition </a:t>
            </a:r>
          </a:p>
          <a:p>
            <a:r>
              <a:rPr lang="en-US" b="1" dirty="0" smtClean="0"/>
              <a:t>if condition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then</a:t>
            </a:r>
            <a:endParaRPr lang="en-US" dirty="0"/>
          </a:p>
          <a:p>
            <a:pPr lvl="1"/>
            <a:r>
              <a:rPr lang="en-US" dirty="0"/>
              <a:t>condition is zero (true - 0) execute all commands up to 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b="1" dirty="0" smtClean="0"/>
              <a:t>else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condition is not true then execute all commands up to </a:t>
            </a:r>
            <a:r>
              <a:rPr lang="en-US" dirty="0" smtClean="0"/>
              <a:t>fi</a:t>
            </a:r>
            <a:endParaRPr lang="en-US" dirty="0"/>
          </a:p>
          <a:p>
            <a:r>
              <a:rPr lang="en-US" b="1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3123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1" y="479651"/>
            <a:ext cx="8196943" cy="55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3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 Statement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if </a:t>
            </a:r>
            <a:r>
              <a:rPr lang="en-US" dirty="0"/>
              <a:t>condition</a:t>
            </a:r>
          </a:p>
          <a:p>
            <a:r>
              <a:rPr lang="en-US" dirty="0" smtClean="0"/>
              <a:t>then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	………………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condition </a:t>
            </a:r>
            <a:endParaRPr lang="en-US" dirty="0" smtClean="0"/>
          </a:p>
          <a:p>
            <a:r>
              <a:rPr lang="en-US" dirty="0" smtClean="0"/>
              <a:t>then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	……………… </a:t>
            </a:r>
          </a:p>
          <a:p>
            <a:r>
              <a:rPr lang="en-US" dirty="0" smtClean="0"/>
              <a:t>else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	……………… </a:t>
            </a:r>
          </a:p>
          <a:p>
            <a:r>
              <a:rPr lang="en-US" dirty="0" smtClean="0"/>
              <a:t>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7"/>
          </a:xfrm>
        </p:spPr>
        <p:txBody>
          <a:bodyPr>
            <a:normAutofit/>
          </a:bodyPr>
          <a:lstStyle/>
          <a:p>
            <a:r>
              <a:rPr lang="en-US" b="1" dirty="0"/>
              <a:t>case $</a:t>
            </a:r>
            <a:r>
              <a:rPr lang="en-US" dirty="0"/>
              <a:t>variable-name </a:t>
            </a:r>
            <a:r>
              <a:rPr lang="en-US" b="1" dirty="0" smtClean="0"/>
              <a:t>in</a:t>
            </a:r>
          </a:p>
          <a:p>
            <a:r>
              <a:rPr lang="en-US" b="1" dirty="0" smtClean="0"/>
              <a:t> [pattern1] ) </a:t>
            </a:r>
            <a:r>
              <a:rPr lang="en-US" dirty="0"/>
              <a:t>command</a:t>
            </a:r>
          </a:p>
          <a:p>
            <a:r>
              <a:rPr lang="en-US" dirty="0"/>
              <a:t>... .. command</a:t>
            </a:r>
            <a:r>
              <a:rPr lang="en-US" dirty="0" smtClean="0"/>
              <a:t>;;</a:t>
            </a:r>
            <a:endParaRPr lang="en-US" dirty="0"/>
          </a:p>
          <a:p>
            <a:r>
              <a:rPr lang="en-US" b="1" dirty="0" smtClean="0"/>
              <a:t>[Pattern2] )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/>
              <a:t>... .. command</a:t>
            </a:r>
            <a:r>
              <a:rPr lang="en-US" dirty="0" smtClean="0"/>
              <a:t>;;</a:t>
            </a:r>
            <a:endParaRPr lang="en-US" dirty="0"/>
          </a:p>
          <a:p>
            <a:r>
              <a:rPr lang="en-US" b="1" dirty="0" smtClean="0"/>
              <a:t>[pattern] )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/>
              <a:t>... .. command</a:t>
            </a:r>
            <a:r>
              <a:rPr lang="en-US" dirty="0" smtClean="0"/>
              <a:t>;;</a:t>
            </a:r>
            <a:endParaRPr lang="en-US" dirty="0"/>
          </a:p>
          <a:p>
            <a:r>
              <a:rPr lang="en-US" b="1" dirty="0"/>
              <a:t>*)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/>
              <a:t>... .. command</a:t>
            </a:r>
            <a:r>
              <a:rPr lang="en-US" dirty="0" smtClean="0"/>
              <a:t>;;</a:t>
            </a:r>
            <a:endParaRPr lang="en-US" dirty="0"/>
          </a:p>
          <a:p>
            <a:r>
              <a:rPr lang="en-US" b="1" dirty="0" err="1"/>
              <a:t>esac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905A6A7-E93D-43F8-8033-8348AD499E38}" vid="{AC61E5C4-7D41-4E0B-9EB7-D59521FA3B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2151</TotalTime>
  <Words>652</Words>
  <Application>Microsoft Office PowerPoint</Application>
  <PresentationFormat>Widescreen</PresentationFormat>
  <Paragraphs>202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Menlo</vt:lpstr>
      <vt:lpstr>Tahoma</vt:lpstr>
      <vt:lpstr>Times New Roman</vt:lpstr>
      <vt:lpstr>Wingdings</vt:lpstr>
      <vt:lpstr>Theme1</vt:lpstr>
      <vt:lpstr>OS Lab 4- Shell Scripting </vt:lpstr>
      <vt:lpstr>Mathematical Operation </vt:lpstr>
      <vt:lpstr>String Comparisons </vt:lpstr>
      <vt:lpstr>Tests for file and directory types:</vt:lpstr>
      <vt:lpstr>Conditional Statements</vt:lpstr>
      <vt:lpstr>Conditional Statements</vt:lpstr>
      <vt:lpstr>PowerPoint Presentation</vt:lpstr>
      <vt:lpstr>Conditional Statements</vt:lpstr>
      <vt:lpstr>Case Statements </vt:lpstr>
      <vt:lpstr>PowerPoint Presentation</vt:lpstr>
      <vt:lpstr>Functions </vt:lpstr>
      <vt:lpstr>Built-in Functions</vt:lpstr>
      <vt:lpstr>Built-in Functions</vt:lpstr>
      <vt:lpstr>PowerPoint Presentation</vt:lpstr>
      <vt:lpstr>Passing Parameters</vt:lpstr>
      <vt:lpstr>Function returning value</vt:lpstr>
      <vt:lpstr>Recursive functions</vt:lpstr>
      <vt:lpstr>Recursive functions</vt:lpstr>
      <vt:lpstr>Arrays (1D &amp; 2D)</vt:lpstr>
      <vt:lpstr>PowerPoint Presentation</vt:lpstr>
      <vt:lpstr>Arrays (1D &amp; 2D)</vt:lpstr>
      <vt:lpstr>1D Array Example </vt:lpstr>
      <vt:lpstr>2D Array Example </vt:lpstr>
      <vt:lpstr>Arithmetic Operations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sumaira mustafa</dc:creator>
  <cp:lastModifiedBy>Saba Naseem</cp:lastModifiedBy>
  <cp:revision>62</cp:revision>
  <dcterms:created xsi:type="dcterms:W3CDTF">2018-10-09T04:50:08Z</dcterms:created>
  <dcterms:modified xsi:type="dcterms:W3CDTF">2020-02-20T06:09:25Z</dcterms:modified>
</cp:coreProperties>
</file>