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275" r:id="rId3"/>
    <p:sldId id="296" r:id="rId4"/>
    <p:sldId id="300" r:id="rId5"/>
    <p:sldId id="301" r:id="rId6"/>
    <p:sldId id="302" r:id="rId7"/>
    <p:sldId id="303" r:id="rId8"/>
    <p:sldId id="304" r:id="rId9"/>
    <p:sldId id="305" r:id="rId10"/>
    <p:sldId id="280" r:id="rId11"/>
    <p:sldId id="281" r:id="rId12"/>
    <p:sldId id="282" r:id="rId13"/>
    <p:sldId id="283" r:id="rId14"/>
    <p:sldId id="308" r:id="rId15"/>
    <p:sldId id="306" r:id="rId16"/>
    <p:sldId id="284" r:id="rId17"/>
    <p:sldId id="285" r:id="rId18"/>
    <p:sldId id="286" r:id="rId19"/>
    <p:sldId id="287" r:id="rId20"/>
  </p:sldIdLst>
  <p:sldSz cx="10083800" cy="7556500"/>
  <p:notesSz cx="100838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32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2515"/>
            <a:ext cx="857123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6569" y="426719"/>
            <a:ext cx="9090660" cy="967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3740" y="3296919"/>
            <a:ext cx="8656319" cy="285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157942" y="882650"/>
            <a:ext cx="10058400" cy="1189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OS Lab </a:t>
            </a:r>
            <a:r>
              <a:rPr lang="en-US" dirty="0" smtClean="0"/>
              <a:t>10 </a:t>
            </a:r>
            <a:endParaRPr lang="en-US" dirty="0"/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165100" y="6862124"/>
            <a:ext cx="2472271" cy="365125"/>
          </a:xfrm>
          <a:prstGeom prst="rect">
            <a:avLst/>
          </a:prstGeom>
        </p:spPr>
        <p:txBody>
          <a:bodyPr/>
          <a:lstStyle/>
          <a:p>
            <a:pPr algn="ctr"/>
            <a:fld id="{0A6B2BDE-7B5C-4B0F-AD64-FD2ADA6666F6}" type="datetime1">
              <a:rPr lang="en-US" smtClean="0"/>
              <a:pPr algn="ctr"/>
              <a:t>4/5/2020</a:t>
            </a:fld>
            <a:endParaRPr lang="en-US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470900" y="7012936"/>
            <a:ext cx="1312025" cy="365125"/>
          </a:xfrm>
          <a:prstGeom prst="rect">
            <a:avLst/>
          </a:prstGeom>
        </p:spPr>
        <p:txBody>
          <a:bodyPr/>
          <a:lstStyle/>
          <a:p>
            <a:pPr algn="ctr"/>
            <a:fld id="{09C0EFF0-E5AC-4D4D-8249-F470C04F0EE9}" type="slidenum">
              <a:rPr lang="en-US" smtClean="0"/>
              <a:pPr algn="ctr"/>
              <a:t>1</a:t>
            </a:fld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374900" y="3854450"/>
            <a:ext cx="5334000" cy="152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 smtClean="0">
                <a:solidFill>
                  <a:srgbClr val="2C3036"/>
                </a:solidFill>
                <a:latin typeface="Times New Roman" pitchFamily="16" charset="0"/>
              </a:rPr>
              <a:t>Instructor</a:t>
            </a:r>
            <a:endParaRPr lang="en-GB" sz="2000" b="1" dirty="0" smtClean="0">
              <a:solidFill>
                <a:srgbClr val="2C3036"/>
              </a:solidFill>
              <a:latin typeface="Times New Roman" pitchFamily="16" charset="0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2C3036"/>
                </a:solidFill>
                <a:latin typeface="Times New Roman" pitchFamily="16" charset="0"/>
              </a:rPr>
              <a:t>A</a:t>
            </a:r>
            <a:r>
              <a:rPr lang="en-GB" sz="2000" b="1" dirty="0" smtClean="0">
                <a:solidFill>
                  <a:srgbClr val="2C3036"/>
                </a:solidFill>
                <a:latin typeface="Times New Roman" pitchFamily="16" charset="0"/>
              </a:rPr>
              <a:t>liza Saeed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FF0000"/>
                </a:solidFill>
                <a:latin typeface="Times New Roman" pitchFamily="16" charset="0"/>
              </a:rPr>
              <a:t>a</a:t>
            </a:r>
            <a:r>
              <a:rPr lang="en-GB" sz="2000" b="1" dirty="0" smtClean="0">
                <a:solidFill>
                  <a:srgbClr val="FF0000"/>
                </a:solidFill>
                <a:latin typeface="Times New Roman" pitchFamily="16" charset="0"/>
              </a:rPr>
              <a:t>liza.saeed@nu.edu.pk</a:t>
            </a:r>
            <a:endParaRPr lang="en-GB" sz="2000" b="1" dirty="0">
              <a:solidFill>
                <a:srgbClr val="FF0000"/>
              </a:solidFill>
              <a:latin typeface="Times New Roman" pitchFamily="16" charset="0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100" b="1" dirty="0">
              <a:solidFill>
                <a:srgbClr val="2C3036"/>
              </a:solidFill>
              <a:latin typeface="Times New Roman" pitchFamily="16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0900" y="5223057"/>
            <a:ext cx="1065459" cy="89722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242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0700" y="621029"/>
            <a:ext cx="3956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Condition</a:t>
            </a:r>
            <a:r>
              <a:rPr sz="3600" spc="-65" dirty="0"/>
              <a:t> </a:t>
            </a:r>
            <a:r>
              <a:rPr sz="3600" spc="-35" dirty="0"/>
              <a:t>Variables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91490" y="1710690"/>
            <a:ext cx="9010650" cy="386631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2680"/>
              </a:lnSpc>
              <a:spcBef>
                <a:spcPts val="355"/>
              </a:spcBef>
            </a:pPr>
            <a:r>
              <a:rPr sz="2400" dirty="0">
                <a:latin typeface="Liberation Sans"/>
                <a:cs typeface="Liberation Sans"/>
              </a:rPr>
              <a:t>The </a:t>
            </a:r>
            <a:r>
              <a:rPr sz="2400" spc="-5" dirty="0">
                <a:latin typeface="Liberation Sans"/>
                <a:cs typeface="Liberation Sans"/>
              </a:rPr>
              <a:t>condition </a:t>
            </a:r>
            <a:r>
              <a:rPr sz="2400" spc="-10" dirty="0">
                <a:latin typeface="Liberation Sans"/>
                <a:cs typeface="Liberation Sans"/>
              </a:rPr>
              <a:t>variable </a:t>
            </a:r>
            <a:r>
              <a:rPr sz="2400" spc="-5" dirty="0">
                <a:latin typeface="Liberation Sans"/>
                <a:cs typeface="Liberation Sans"/>
              </a:rPr>
              <a:t>mechanism allows threads </a:t>
            </a:r>
            <a:r>
              <a:rPr sz="2400" dirty="0">
                <a:latin typeface="Liberation Sans"/>
                <a:cs typeface="Liberation Sans"/>
              </a:rPr>
              <a:t>to </a:t>
            </a:r>
            <a:r>
              <a:rPr sz="2400" spc="-5" dirty="0">
                <a:latin typeface="Liberation Sans"/>
                <a:cs typeface="Liberation Sans"/>
              </a:rPr>
              <a:t>suspend  </a:t>
            </a:r>
            <a:r>
              <a:rPr sz="2400" spc="-10" dirty="0">
                <a:latin typeface="Liberation Sans"/>
                <a:cs typeface="Liberation Sans"/>
              </a:rPr>
              <a:t>execution and </a:t>
            </a:r>
            <a:r>
              <a:rPr sz="2400" spc="-5" dirty="0">
                <a:latin typeface="Liberation Sans"/>
                <a:cs typeface="Liberation Sans"/>
              </a:rPr>
              <a:t>relinquish the processor until </a:t>
            </a:r>
            <a:r>
              <a:rPr sz="2400" spc="5" dirty="0">
                <a:latin typeface="Liberation Sans"/>
                <a:cs typeface="Liberation Sans"/>
              </a:rPr>
              <a:t>some </a:t>
            </a:r>
            <a:r>
              <a:rPr sz="2400" spc="-5" dirty="0">
                <a:latin typeface="Liberation Sans"/>
                <a:cs typeface="Liberation Sans"/>
              </a:rPr>
              <a:t>condition is</a:t>
            </a:r>
            <a:r>
              <a:rPr sz="2400" spc="40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true.</a:t>
            </a:r>
            <a:endParaRPr sz="24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2700" marR="53975">
              <a:lnSpc>
                <a:spcPct val="92800"/>
              </a:lnSpc>
            </a:pPr>
            <a:r>
              <a:rPr sz="2400" dirty="0">
                <a:latin typeface="Liberation Sans"/>
                <a:cs typeface="Liberation Sans"/>
              </a:rPr>
              <a:t>A </a:t>
            </a:r>
            <a:r>
              <a:rPr sz="2400" spc="-5" dirty="0">
                <a:latin typeface="Liberation Sans"/>
                <a:cs typeface="Liberation Sans"/>
              </a:rPr>
              <a:t>condition </a:t>
            </a:r>
            <a:r>
              <a:rPr sz="2400" spc="-10" dirty="0">
                <a:latin typeface="Liberation Sans"/>
                <a:cs typeface="Liberation Sans"/>
              </a:rPr>
              <a:t>variable </a:t>
            </a:r>
            <a:r>
              <a:rPr sz="2400" dirty="0">
                <a:latin typeface="Liberation Sans"/>
                <a:cs typeface="Liberation Sans"/>
              </a:rPr>
              <a:t>must </a:t>
            </a:r>
            <a:r>
              <a:rPr sz="2400" spc="-5" dirty="0">
                <a:latin typeface="Liberation Sans"/>
                <a:cs typeface="Liberation Sans"/>
              </a:rPr>
              <a:t>always be associated with </a:t>
            </a:r>
            <a:r>
              <a:rPr sz="2400" dirty="0">
                <a:latin typeface="Liberation Sans"/>
                <a:cs typeface="Liberation Sans"/>
              </a:rPr>
              <a:t>a mutex to  </a:t>
            </a:r>
            <a:r>
              <a:rPr sz="2400" spc="-10" dirty="0">
                <a:latin typeface="Liberation Sans"/>
                <a:cs typeface="Liberation Sans"/>
              </a:rPr>
              <a:t>avoid </a:t>
            </a:r>
            <a:r>
              <a:rPr sz="2400" dirty="0">
                <a:latin typeface="Liberation Sans"/>
                <a:cs typeface="Liberation Sans"/>
              </a:rPr>
              <a:t>a </a:t>
            </a:r>
            <a:r>
              <a:rPr sz="2400" spc="-5" dirty="0">
                <a:latin typeface="Liberation Sans"/>
                <a:cs typeface="Liberation Sans"/>
              </a:rPr>
              <a:t>race condition created by </a:t>
            </a:r>
            <a:r>
              <a:rPr sz="2400" spc="-10" dirty="0">
                <a:latin typeface="Liberation Sans"/>
                <a:cs typeface="Liberation Sans"/>
              </a:rPr>
              <a:t>one </a:t>
            </a:r>
            <a:r>
              <a:rPr sz="2400" spc="-5" dirty="0">
                <a:latin typeface="Liberation Sans"/>
                <a:cs typeface="Liberation Sans"/>
              </a:rPr>
              <a:t>thread preparing </a:t>
            </a:r>
            <a:r>
              <a:rPr sz="2400" dirty="0">
                <a:latin typeface="Liberation Sans"/>
                <a:cs typeface="Liberation Sans"/>
              </a:rPr>
              <a:t>to </a:t>
            </a:r>
            <a:r>
              <a:rPr sz="2400" spc="-5" dirty="0">
                <a:latin typeface="Liberation Sans"/>
                <a:cs typeface="Liberation Sans"/>
              </a:rPr>
              <a:t>wait and  </a:t>
            </a:r>
            <a:r>
              <a:rPr sz="2400" spc="-10" dirty="0">
                <a:latin typeface="Liberation Sans"/>
                <a:cs typeface="Liberation Sans"/>
              </a:rPr>
              <a:t>another </a:t>
            </a:r>
            <a:r>
              <a:rPr sz="2400" spc="-5" dirty="0">
                <a:latin typeface="Liberation Sans"/>
                <a:cs typeface="Liberation Sans"/>
              </a:rPr>
              <a:t>thread which </a:t>
            </a:r>
            <a:r>
              <a:rPr sz="2400" spc="-10" dirty="0">
                <a:latin typeface="Liberation Sans"/>
                <a:cs typeface="Liberation Sans"/>
              </a:rPr>
              <a:t>is </a:t>
            </a:r>
            <a:r>
              <a:rPr sz="2400" spc="-5" dirty="0">
                <a:latin typeface="Liberation Sans"/>
                <a:cs typeface="Liberation Sans"/>
              </a:rPr>
              <a:t>preparing </a:t>
            </a:r>
            <a:r>
              <a:rPr sz="2400" dirty="0">
                <a:latin typeface="Liberation Sans"/>
                <a:cs typeface="Liberation Sans"/>
              </a:rPr>
              <a:t>to </a:t>
            </a:r>
            <a:r>
              <a:rPr sz="2400" spc="-5" dirty="0">
                <a:latin typeface="Liberation Sans"/>
                <a:cs typeface="Liberation Sans"/>
              </a:rPr>
              <a:t>change the </a:t>
            </a:r>
            <a:r>
              <a:rPr sz="2400" dirty="0">
                <a:latin typeface="Liberation Sans"/>
                <a:cs typeface="Liberation Sans"/>
              </a:rPr>
              <a:t>truth </a:t>
            </a:r>
            <a:r>
              <a:rPr sz="2400" spc="-10" dirty="0">
                <a:latin typeface="Liberation Sans"/>
                <a:cs typeface="Liberation Sans"/>
              </a:rPr>
              <a:t>value </a:t>
            </a:r>
            <a:r>
              <a:rPr sz="2400" spc="-5" dirty="0">
                <a:latin typeface="Liberation Sans"/>
                <a:cs typeface="Liberation Sans"/>
              </a:rPr>
              <a:t>of the  condition.</a:t>
            </a:r>
            <a:endParaRPr sz="24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12700" marR="850265">
              <a:lnSpc>
                <a:spcPts val="2670"/>
              </a:lnSpc>
            </a:pPr>
            <a:r>
              <a:rPr sz="2400" spc="-5" dirty="0">
                <a:latin typeface="Liberation Sans"/>
                <a:cs typeface="Liberation Sans"/>
              </a:rPr>
              <a:t>There </a:t>
            </a:r>
            <a:r>
              <a:rPr sz="2400" spc="-10" dirty="0">
                <a:latin typeface="Liberation Sans"/>
                <a:cs typeface="Liberation Sans"/>
              </a:rPr>
              <a:t>is </a:t>
            </a:r>
            <a:r>
              <a:rPr sz="2400" spc="-5" dirty="0">
                <a:latin typeface="Liberation Sans"/>
                <a:cs typeface="Liberation Sans"/>
              </a:rPr>
              <a:t>no </a:t>
            </a:r>
            <a:r>
              <a:rPr sz="2400" spc="-10" dirty="0">
                <a:latin typeface="Liberation Sans"/>
                <a:cs typeface="Liberation Sans"/>
              </a:rPr>
              <a:t>explicit </a:t>
            </a:r>
            <a:r>
              <a:rPr sz="2400" spc="-5" dirty="0">
                <a:latin typeface="Liberation Sans"/>
                <a:cs typeface="Liberation Sans"/>
              </a:rPr>
              <a:t>link between the </a:t>
            </a:r>
            <a:r>
              <a:rPr sz="2400" dirty="0">
                <a:latin typeface="Liberation Sans"/>
                <a:cs typeface="Liberation Sans"/>
              </a:rPr>
              <a:t>mutex </a:t>
            </a:r>
            <a:r>
              <a:rPr sz="2400" spc="-10" dirty="0">
                <a:latin typeface="Liberation Sans"/>
                <a:cs typeface="Liberation Sans"/>
              </a:rPr>
              <a:t>and </a:t>
            </a:r>
            <a:r>
              <a:rPr sz="2400" spc="-5" dirty="0">
                <a:latin typeface="Liberation Sans"/>
                <a:cs typeface="Liberation Sans"/>
              </a:rPr>
              <a:t>the condition  </a:t>
            </a:r>
            <a:r>
              <a:rPr sz="2400" spc="-10" dirty="0">
                <a:latin typeface="Liberation Sans"/>
                <a:cs typeface="Liberation Sans"/>
              </a:rPr>
              <a:t>variable.</a:t>
            </a:r>
            <a:endParaRPr sz="2400" dirty="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5920" y="621029"/>
            <a:ext cx="6780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Basic </a:t>
            </a:r>
            <a:r>
              <a:rPr sz="3600" spc="-5" dirty="0"/>
              <a:t>condition variable</a:t>
            </a:r>
            <a:r>
              <a:rPr sz="3600" spc="-30" dirty="0"/>
              <a:t> </a:t>
            </a:r>
            <a:r>
              <a:rPr sz="3600" spc="-5" dirty="0"/>
              <a:t>functions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91490" y="1545590"/>
            <a:ext cx="8072755" cy="36420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Liberation Sans"/>
                <a:cs typeface="Liberation Sans"/>
              </a:rPr>
              <a:t>Declaring </a:t>
            </a:r>
            <a:r>
              <a:rPr sz="2800" dirty="0">
                <a:latin typeface="Liberation Sans"/>
                <a:cs typeface="Liberation Sans"/>
              </a:rPr>
              <a:t>a </a:t>
            </a:r>
            <a:r>
              <a:rPr sz="2800" spc="-5" dirty="0">
                <a:latin typeface="Liberation Sans"/>
                <a:cs typeface="Liberation Sans"/>
              </a:rPr>
              <a:t>condition variable:</a:t>
            </a:r>
            <a:endParaRPr sz="28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1207770" marR="2157730" indent="-883919">
              <a:lnSpc>
                <a:spcPts val="2860"/>
              </a:lnSpc>
              <a:spcBef>
                <a:spcPts val="5"/>
              </a:spcBef>
            </a:pPr>
            <a:r>
              <a:rPr sz="2400" spc="-10" dirty="0">
                <a:solidFill>
                  <a:srgbClr val="7F0000"/>
                </a:solidFill>
                <a:latin typeface="Liberation Sans"/>
                <a:cs typeface="Liberation Sans"/>
              </a:rPr>
              <a:t>pthread_cond_init(pthread_cond_t </a:t>
            </a:r>
            <a:r>
              <a:rPr sz="2400" spc="-5" dirty="0">
                <a:solidFill>
                  <a:srgbClr val="7F0000"/>
                </a:solidFill>
                <a:latin typeface="Liberation Sans"/>
                <a:cs typeface="Liberation Sans"/>
              </a:rPr>
              <a:t>*cond,  const pthread_condattr_t </a:t>
            </a:r>
            <a:r>
              <a:rPr sz="2400" dirty="0">
                <a:solidFill>
                  <a:srgbClr val="7F0000"/>
                </a:solidFill>
                <a:latin typeface="Liberation Sans"/>
                <a:cs typeface="Liberation Sans"/>
              </a:rPr>
              <a:t>*attr);</a:t>
            </a:r>
            <a:endParaRPr sz="24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Liberation Sans"/>
                <a:cs typeface="Liberation Sans"/>
              </a:rPr>
              <a:t>Destroying </a:t>
            </a:r>
            <a:r>
              <a:rPr sz="2800" dirty="0">
                <a:latin typeface="Liberation Sans"/>
                <a:cs typeface="Liberation Sans"/>
              </a:rPr>
              <a:t>a </a:t>
            </a:r>
            <a:r>
              <a:rPr sz="2800" spc="-5" dirty="0">
                <a:latin typeface="Liberation Sans"/>
                <a:cs typeface="Liberation Sans"/>
              </a:rPr>
              <a:t>condition</a:t>
            </a:r>
            <a:r>
              <a:rPr sz="2800" spc="-15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variable:</a:t>
            </a:r>
            <a:endParaRPr sz="28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377825">
              <a:lnSpc>
                <a:spcPct val="100000"/>
              </a:lnSpc>
            </a:pPr>
            <a:r>
              <a:rPr sz="2400" spc="-5" dirty="0">
                <a:solidFill>
                  <a:srgbClr val="7F0000"/>
                </a:solidFill>
                <a:latin typeface="Liberation Sans"/>
                <a:cs typeface="Liberation Sans"/>
              </a:rPr>
              <a:t>pthread_cond_destroy(pthread_cond_t *cond);</a:t>
            </a:r>
            <a:endParaRPr sz="2400" dirty="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7920" y="621029"/>
            <a:ext cx="5261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Using </a:t>
            </a:r>
            <a:r>
              <a:rPr sz="3600" dirty="0"/>
              <a:t>a </a:t>
            </a:r>
            <a:r>
              <a:rPr sz="3600" spc="-5" dirty="0"/>
              <a:t>condition</a:t>
            </a:r>
            <a:r>
              <a:rPr sz="3600" spc="-45" dirty="0"/>
              <a:t> </a:t>
            </a:r>
            <a:r>
              <a:rPr sz="3600" spc="-5" dirty="0"/>
              <a:t>variable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91490" y="1268095"/>
            <a:ext cx="8773160" cy="4160563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2600" spc="-25" dirty="0">
                <a:latin typeface="Liberation Sans"/>
                <a:cs typeface="Liberation Sans"/>
              </a:rPr>
              <a:t>Waiting </a:t>
            </a:r>
            <a:r>
              <a:rPr sz="2600" spc="5" dirty="0">
                <a:latin typeface="Liberation Sans"/>
                <a:cs typeface="Liberation Sans"/>
              </a:rPr>
              <a:t>on</a:t>
            </a:r>
            <a:r>
              <a:rPr sz="2600" spc="20" dirty="0">
                <a:latin typeface="Liberation Sans"/>
                <a:cs typeface="Liberation Sans"/>
              </a:rPr>
              <a:t> </a:t>
            </a:r>
            <a:r>
              <a:rPr sz="2600" spc="-5" dirty="0">
                <a:latin typeface="Liberation Sans"/>
                <a:cs typeface="Liberation Sans"/>
              </a:rPr>
              <a:t>condition:</a:t>
            </a:r>
            <a:endParaRPr sz="2600" dirty="0">
              <a:latin typeface="Liberation Sans"/>
              <a:cs typeface="Liberation Sans"/>
            </a:endParaRPr>
          </a:p>
          <a:p>
            <a:pPr marL="12700" marR="85090">
              <a:lnSpc>
                <a:spcPct val="93200"/>
              </a:lnSpc>
              <a:spcBef>
                <a:spcPts val="1335"/>
              </a:spcBef>
            </a:pPr>
            <a:r>
              <a:rPr sz="2200" spc="-5" dirty="0">
                <a:solidFill>
                  <a:srgbClr val="7F0000"/>
                </a:solidFill>
                <a:latin typeface="Liberation Sans"/>
                <a:cs typeface="Liberation Sans"/>
              </a:rPr>
              <a:t>pthread_cond_wait(pthread_cond_t *cond,pthread_mutex_t *mutex); </a:t>
            </a:r>
            <a:r>
              <a:rPr sz="2400" dirty="0">
                <a:latin typeface="Liberation Sans"/>
                <a:cs typeface="Liberation Sans"/>
              </a:rPr>
              <a:t>-  </a:t>
            </a:r>
            <a:r>
              <a:rPr sz="2200" spc="-5" dirty="0">
                <a:latin typeface="Liberation Sans"/>
                <a:cs typeface="Liberation Sans"/>
              </a:rPr>
              <a:t>unlocks the mutex and </a:t>
            </a:r>
            <a:r>
              <a:rPr sz="2200" spc="-10" dirty="0">
                <a:latin typeface="Liberation Sans"/>
                <a:cs typeface="Liberation Sans"/>
              </a:rPr>
              <a:t>waits </a:t>
            </a:r>
            <a:r>
              <a:rPr sz="2200" spc="-5" dirty="0">
                <a:latin typeface="Liberation Sans"/>
                <a:cs typeface="Liberation Sans"/>
              </a:rPr>
              <a:t>for the condition variable cond to </a:t>
            </a:r>
            <a:r>
              <a:rPr sz="2200" dirty="0">
                <a:latin typeface="Liberation Sans"/>
                <a:cs typeface="Liberation Sans"/>
              </a:rPr>
              <a:t>be  </a:t>
            </a:r>
            <a:r>
              <a:rPr sz="2200" spc="-5" dirty="0">
                <a:latin typeface="Liberation Sans"/>
                <a:cs typeface="Liberation Sans"/>
              </a:rPr>
              <a:t>signaled.</a:t>
            </a:r>
            <a:endParaRPr sz="2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25" dirty="0">
                <a:latin typeface="Liberation Sans"/>
                <a:cs typeface="Liberation Sans"/>
              </a:rPr>
              <a:t>Waking </a:t>
            </a:r>
            <a:r>
              <a:rPr sz="2400" spc="-5" dirty="0">
                <a:latin typeface="Liberation Sans"/>
                <a:cs typeface="Liberation Sans"/>
              </a:rPr>
              <a:t>thread based on</a:t>
            </a:r>
            <a:r>
              <a:rPr sz="2400" spc="20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condition:</a:t>
            </a:r>
            <a:endParaRPr sz="2400" dirty="0">
              <a:latin typeface="Liberation Sans"/>
              <a:cs typeface="Liberation Sans"/>
            </a:endParaRPr>
          </a:p>
          <a:p>
            <a:pPr marL="12700" marR="656590">
              <a:lnSpc>
                <a:spcPts val="2460"/>
              </a:lnSpc>
              <a:spcBef>
                <a:spcPts val="1830"/>
              </a:spcBef>
            </a:pPr>
            <a:r>
              <a:rPr sz="2200" spc="-5" dirty="0">
                <a:solidFill>
                  <a:srgbClr val="7F0000"/>
                </a:solidFill>
                <a:latin typeface="Liberation Sans"/>
                <a:cs typeface="Liberation Sans"/>
              </a:rPr>
              <a:t>pthread_cond_signal(pthread_cond_t *cond); </a:t>
            </a:r>
            <a:r>
              <a:rPr sz="2200" dirty="0">
                <a:latin typeface="Liberation Sans"/>
                <a:cs typeface="Liberation Sans"/>
              </a:rPr>
              <a:t>- </a:t>
            </a:r>
            <a:r>
              <a:rPr sz="2200" spc="-5" dirty="0">
                <a:latin typeface="Liberation Sans"/>
                <a:cs typeface="Liberation Sans"/>
              </a:rPr>
              <a:t>restarts one of the  threads that are waiting </a:t>
            </a:r>
            <a:r>
              <a:rPr sz="2200" dirty="0">
                <a:latin typeface="Liberation Sans"/>
                <a:cs typeface="Liberation Sans"/>
              </a:rPr>
              <a:t>on </a:t>
            </a:r>
            <a:r>
              <a:rPr sz="2200" spc="-5" dirty="0">
                <a:latin typeface="Liberation Sans"/>
                <a:cs typeface="Liberation Sans"/>
              </a:rPr>
              <a:t>the condition variable</a:t>
            </a:r>
            <a:r>
              <a:rPr sz="2200" spc="20" dirty="0">
                <a:latin typeface="Liberation Sans"/>
                <a:cs typeface="Liberation Sans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cond.</a:t>
            </a:r>
            <a:endParaRPr sz="2200" dirty="0">
              <a:latin typeface="Liberation Sans"/>
              <a:cs typeface="Liberation Sans"/>
            </a:endParaRPr>
          </a:p>
          <a:p>
            <a:pPr marL="12700" marR="5080">
              <a:lnSpc>
                <a:spcPts val="2460"/>
              </a:lnSpc>
              <a:spcBef>
                <a:spcPts val="1780"/>
              </a:spcBef>
            </a:pPr>
            <a:r>
              <a:rPr sz="2200" spc="-5" dirty="0">
                <a:solidFill>
                  <a:srgbClr val="7F0000"/>
                </a:solidFill>
                <a:latin typeface="Liberation Sans"/>
                <a:cs typeface="Liberation Sans"/>
              </a:rPr>
              <a:t>pthread_cond_broadcast(pthread_cond_t *cond); </a:t>
            </a:r>
            <a:r>
              <a:rPr sz="2200" dirty="0">
                <a:latin typeface="Liberation Sans"/>
                <a:cs typeface="Liberation Sans"/>
              </a:rPr>
              <a:t>- </a:t>
            </a:r>
            <a:r>
              <a:rPr sz="2200" spc="-5" dirty="0">
                <a:latin typeface="Liberation Sans"/>
                <a:cs typeface="Liberation Sans"/>
              </a:rPr>
              <a:t>wake up all threads  blocked by the specified condition</a:t>
            </a:r>
            <a:r>
              <a:rPr sz="2200" spc="10" dirty="0">
                <a:latin typeface="Liberation Sans"/>
                <a:cs typeface="Liberation Sans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variable.</a:t>
            </a:r>
            <a:endParaRPr sz="2200" dirty="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9450" y="621029"/>
            <a:ext cx="8712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Interaction </a:t>
            </a:r>
            <a:r>
              <a:rPr sz="3600" dirty="0"/>
              <a:t>of </a:t>
            </a:r>
            <a:r>
              <a:rPr sz="3600" spc="-5" dirty="0"/>
              <a:t>condition variables in</a:t>
            </a:r>
            <a:r>
              <a:rPr sz="3600" spc="-30" dirty="0"/>
              <a:t> </a:t>
            </a:r>
            <a:r>
              <a:rPr sz="3600" spc="-5" dirty="0"/>
              <a:t>threads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99440" y="1572259"/>
            <a:ext cx="4251325" cy="5452110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336550">
              <a:lnSpc>
                <a:spcPct val="100000"/>
              </a:lnSpc>
              <a:spcBef>
                <a:spcPts val="1350"/>
              </a:spcBef>
            </a:pPr>
            <a:r>
              <a:rPr sz="2200" spc="-5" dirty="0">
                <a:latin typeface="Liberation Sans"/>
                <a:cs typeface="Liberation Sans"/>
              </a:rPr>
              <a:t>Thread</a:t>
            </a:r>
            <a:r>
              <a:rPr sz="2200" spc="-10" dirty="0">
                <a:latin typeface="Liberation Sans"/>
                <a:cs typeface="Liberation Sans"/>
              </a:rPr>
              <a:t> </a:t>
            </a:r>
            <a:r>
              <a:rPr sz="2200" dirty="0">
                <a:latin typeface="Liberation Sans"/>
                <a:cs typeface="Liberation Sans"/>
              </a:rPr>
              <a:t>X</a:t>
            </a:r>
            <a:endParaRPr sz="2200">
              <a:latin typeface="Liberation Sans"/>
              <a:cs typeface="Liberation Sans"/>
            </a:endParaRPr>
          </a:p>
          <a:p>
            <a:pPr marL="336550" indent="-323850">
              <a:lnSpc>
                <a:spcPct val="100000"/>
              </a:lnSpc>
              <a:spcBef>
                <a:spcPts val="1250"/>
              </a:spcBef>
              <a:buAutoNum type="arabicParenR"/>
              <a:tabLst>
                <a:tab pos="336550" algn="l"/>
              </a:tabLst>
            </a:pPr>
            <a:r>
              <a:rPr sz="2200" spc="-5" dirty="0">
                <a:latin typeface="Liberation Sans"/>
                <a:cs typeface="Liberation Sans"/>
              </a:rPr>
              <a:t>Acquires mutex</a:t>
            </a:r>
            <a:r>
              <a:rPr sz="2200" spc="-145" dirty="0">
                <a:latin typeface="Liberation Sans"/>
                <a:cs typeface="Liberation Sans"/>
              </a:rPr>
              <a:t> </a:t>
            </a:r>
            <a:r>
              <a:rPr sz="2200" dirty="0">
                <a:latin typeface="Liberation Sans"/>
                <a:cs typeface="Liberation Sans"/>
              </a:rPr>
              <a:t>A</a:t>
            </a:r>
            <a:endParaRPr sz="2200">
              <a:latin typeface="Liberation Sans"/>
              <a:cs typeface="Liberation Sans"/>
            </a:endParaRPr>
          </a:p>
          <a:p>
            <a:pPr marL="336550" indent="-323850">
              <a:lnSpc>
                <a:spcPct val="100000"/>
              </a:lnSpc>
              <a:spcBef>
                <a:spcPts val="1250"/>
              </a:spcBef>
              <a:buAutoNum type="arabicParenR"/>
              <a:tabLst>
                <a:tab pos="336550" algn="l"/>
              </a:tabLst>
            </a:pPr>
            <a:r>
              <a:rPr sz="2200" spc="-5" dirty="0">
                <a:latin typeface="Liberation Sans"/>
                <a:cs typeface="Liberation Sans"/>
              </a:rPr>
              <a:t>Checks condition (T or</a:t>
            </a:r>
            <a:r>
              <a:rPr sz="2200" spc="-60" dirty="0">
                <a:latin typeface="Liberation Sans"/>
                <a:cs typeface="Liberation Sans"/>
              </a:rPr>
              <a:t> </a:t>
            </a:r>
            <a:r>
              <a:rPr sz="2200" dirty="0">
                <a:latin typeface="Liberation Sans"/>
                <a:cs typeface="Liberation Sans"/>
              </a:rPr>
              <a:t>F)</a:t>
            </a:r>
            <a:endParaRPr sz="2200">
              <a:latin typeface="Liberation Sans"/>
              <a:cs typeface="Liberation Sans"/>
            </a:endParaRPr>
          </a:p>
          <a:p>
            <a:pPr marL="336550" marR="190500" indent="-323850">
              <a:lnSpc>
                <a:spcPts val="2260"/>
              </a:lnSpc>
              <a:spcBef>
                <a:spcPts val="1460"/>
              </a:spcBef>
              <a:buAutoNum type="arabicParenR"/>
              <a:tabLst>
                <a:tab pos="336550" algn="l"/>
              </a:tabLst>
            </a:pPr>
            <a:r>
              <a:rPr sz="2000" spc="-5" dirty="0">
                <a:latin typeface="Liberation Sans"/>
                <a:cs typeface="Liberation Sans"/>
              </a:rPr>
              <a:t>False </a:t>
            </a:r>
            <a:r>
              <a:rPr sz="2000" dirty="0">
                <a:latin typeface="Liberation Sans"/>
                <a:cs typeface="Liberation Sans"/>
              </a:rPr>
              <a:t>– </a:t>
            </a:r>
            <a:r>
              <a:rPr sz="2000" spc="-5" dirty="0">
                <a:latin typeface="Liberation Sans"/>
                <a:cs typeface="Liberation Sans"/>
              </a:rPr>
              <a:t>mutex </a:t>
            </a:r>
            <a:r>
              <a:rPr sz="2000" dirty="0">
                <a:latin typeface="Liberation Sans"/>
                <a:cs typeface="Liberation Sans"/>
              </a:rPr>
              <a:t>A released  </a:t>
            </a:r>
            <a:r>
              <a:rPr sz="2000" spc="-5" dirty="0">
                <a:latin typeface="Liberation Sans"/>
                <a:cs typeface="Liberation Sans"/>
              </a:rPr>
              <a:t>atomically </a:t>
            </a:r>
            <a:r>
              <a:rPr sz="2000" dirty="0">
                <a:latin typeface="Liberation Sans"/>
                <a:cs typeface="Liberation Sans"/>
              </a:rPr>
              <a:t>&amp; </a:t>
            </a:r>
            <a:r>
              <a:rPr sz="2000" spc="-5" dirty="0">
                <a:latin typeface="Liberation Sans"/>
                <a:cs typeface="Liberation Sans"/>
              </a:rPr>
              <a:t>thread </a:t>
            </a:r>
            <a:r>
              <a:rPr sz="2000" dirty="0">
                <a:latin typeface="Liberation Sans"/>
                <a:cs typeface="Liberation Sans"/>
              </a:rPr>
              <a:t>X</a:t>
            </a:r>
            <a:r>
              <a:rPr sz="2000" spc="-35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suspended</a:t>
            </a:r>
            <a:endParaRPr sz="20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000" spc="-5" dirty="0">
                <a:latin typeface="Liberation Sans"/>
                <a:cs typeface="Liberation Sans"/>
              </a:rPr>
              <a:t>4)</a:t>
            </a:r>
            <a:r>
              <a:rPr sz="2000" spc="210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…</a:t>
            </a:r>
            <a:endParaRPr sz="2000">
              <a:latin typeface="Liberation Sans"/>
              <a:cs typeface="Liberation Sans"/>
            </a:endParaRPr>
          </a:p>
          <a:p>
            <a:pPr marL="336550" indent="-323850">
              <a:lnSpc>
                <a:spcPts val="2330"/>
              </a:lnSpc>
              <a:spcBef>
                <a:spcPts val="1270"/>
              </a:spcBef>
              <a:buAutoNum type="arabicParenR" startAt="5"/>
              <a:tabLst>
                <a:tab pos="336550" algn="l"/>
              </a:tabLst>
            </a:pPr>
            <a:r>
              <a:rPr sz="2000" spc="-5" dirty="0">
                <a:latin typeface="Liberation Sans"/>
                <a:cs typeface="Liberation Sans"/>
              </a:rPr>
              <a:t>Thread </a:t>
            </a:r>
            <a:r>
              <a:rPr sz="2000" dirty="0">
                <a:latin typeface="Liberation Sans"/>
                <a:cs typeface="Liberation Sans"/>
              </a:rPr>
              <a:t>reaquires </a:t>
            </a:r>
            <a:r>
              <a:rPr sz="2000" spc="-5" dirty="0">
                <a:latin typeface="Liberation Sans"/>
                <a:cs typeface="Liberation Sans"/>
              </a:rPr>
              <a:t>mutex </a:t>
            </a:r>
            <a:r>
              <a:rPr sz="2000" dirty="0">
                <a:latin typeface="Liberation Sans"/>
                <a:cs typeface="Liberation Sans"/>
              </a:rPr>
              <a:t>A</a:t>
            </a:r>
            <a:r>
              <a:rPr sz="2000" spc="-280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(repeat</a:t>
            </a:r>
            <a:endParaRPr sz="2000">
              <a:latin typeface="Liberation Sans"/>
              <a:cs typeface="Liberation Sans"/>
            </a:endParaRPr>
          </a:p>
          <a:p>
            <a:pPr marL="633095" lvl="1" indent="-296545">
              <a:lnSpc>
                <a:spcPts val="2330"/>
              </a:lnSpc>
              <a:buAutoNum type="arabicParenR"/>
              <a:tabLst>
                <a:tab pos="633730" algn="l"/>
              </a:tabLst>
            </a:pPr>
            <a:r>
              <a:rPr sz="2000" spc="-5" dirty="0">
                <a:latin typeface="Liberation Sans"/>
                <a:cs typeface="Liberation Sans"/>
              </a:rPr>
              <a:t>if</a:t>
            </a:r>
            <a:r>
              <a:rPr sz="2000" spc="-10" dirty="0">
                <a:latin typeface="Liberation Sans"/>
                <a:cs typeface="Liberation Sans"/>
              </a:rPr>
              <a:t> </a:t>
            </a:r>
            <a:r>
              <a:rPr sz="2000" spc="-5" dirty="0">
                <a:latin typeface="Liberation Sans"/>
                <a:cs typeface="Liberation Sans"/>
              </a:rPr>
              <a:t>false)</a:t>
            </a:r>
            <a:endParaRPr sz="2000">
              <a:latin typeface="Liberation Sans"/>
              <a:cs typeface="Liberation Sans"/>
            </a:endParaRPr>
          </a:p>
          <a:p>
            <a:pPr marL="336550" marR="230504" indent="-323850">
              <a:lnSpc>
                <a:spcPts val="2260"/>
              </a:lnSpc>
              <a:spcBef>
                <a:spcPts val="1460"/>
              </a:spcBef>
              <a:buAutoNum type="arabicParenR" startAt="5"/>
              <a:tabLst>
                <a:tab pos="336550" algn="l"/>
              </a:tabLst>
            </a:pPr>
            <a:r>
              <a:rPr sz="2000" spc="-20" dirty="0">
                <a:latin typeface="Liberation Sans"/>
                <a:cs typeface="Liberation Sans"/>
              </a:rPr>
              <a:t>True </a:t>
            </a:r>
            <a:r>
              <a:rPr sz="2000" dirty="0">
                <a:latin typeface="Liberation Sans"/>
                <a:cs typeface="Liberation Sans"/>
              </a:rPr>
              <a:t>– proceed </a:t>
            </a:r>
            <a:r>
              <a:rPr sz="2000" spc="-10" dirty="0">
                <a:latin typeface="Liberation Sans"/>
                <a:cs typeface="Liberation Sans"/>
              </a:rPr>
              <a:t>with </a:t>
            </a:r>
            <a:r>
              <a:rPr sz="2000" spc="-5" dirty="0">
                <a:latin typeface="Liberation Sans"/>
                <a:cs typeface="Liberation Sans"/>
              </a:rPr>
              <a:t>execution </a:t>
            </a:r>
            <a:r>
              <a:rPr sz="2000" dirty="0">
                <a:latin typeface="Liberation Sans"/>
                <a:cs typeface="Liberation Sans"/>
              </a:rPr>
              <a:t>of  </a:t>
            </a:r>
            <a:r>
              <a:rPr sz="2000" spc="-5" dirty="0">
                <a:latin typeface="Liberation Sans"/>
                <a:cs typeface="Liberation Sans"/>
              </a:rPr>
              <a:t>critical</a:t>
            </a:r>
            <a:r>
              <a:rPr sz="2000" spc="-10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section</a:t>
            </a:r>
            <a:endParaRPr sz="2000">
              <a:latin typeface="Liberation Sans"/>
              <a:cs typeface="Liberation Sans"/>
            </a:endParaRPr>
          </a:p>
          <a:p>
            <a:pPr marL="336550" marR="5080" indent="-323850">
              <a:lnSpc>
                <a:spcPts val="2260"/>
              </a:lnSpc>
              <a:spcBef>
                <a:spcPts val="1410"/>
              </a:spcBef>
              <a:buAutoNum type="arabicParenR" startAt="5"/>
              <a:tabLst>
                <a:tab pos="336550" algn="l"/>
              </a:tabLst>
            </a:pPr>
            <a:r>
              <a:rPr sz="2000" spc="-5" dirty="0">
                <a:latin typeface="Liberation Sans"/>
                <a:cs typeface="Liberation Sans"/>
              </a:rPr>
              <a:t>Thread finishes critical section </a:t>
            </a:r>
            <a:r>
              <a:rPr sz="2000" dirty="0">
                <a:latin typeface="Liberation Sans"/>
                <a:cs typeface="Liberation Sans"/>
              </a:rPr>
              <a:t>and  releases </a:t>
            </a:r>
            <a:r>
              <a:rPr sz="2000" spc="-5" dirty="0">
                <a:latin typeface="Liberation Sans"/>
                <a:cs typeface="Liberation Sans"/>
              </a:rPr>
              <a:t>mutex</a:t>
            </a:r>
            <a:r>
              <a:rPr sz="2000" spc="-135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A</a:t>
            </a:r>
            <a:endParaRPr sz="2000">
              <a:latin typeface="Liberation Sans"/>
              <a:cs typeface="Liberation Sans"/>
            </a:endParaRPr>
          </a:p>
          <a:p>
            <a:pPr marL="336550" indent="-323850">
              <a:lnSpc>
                <a:spcPct val="100000"/>
              </a:lnSpc>
              <a:spcBef>
                <a:spcPts val="1220"/>
              </a:spcBef>
              <a:buAutoNum type="arabicParenR" startAt="5"/>
              <a:tabLst>
                <a:tab pos="336550" algn="l"/>
              </a:tabLst>
            </a:pPr>
            <a:r>
              <a:rPr sz="2000" spc="-5" dirty="0">
                <a:latin typeface="Liberation Sans"/>
                <a:cs typeface="Liberation Sans"/>
              </a:rPr>
              <a:t>Thread </a:t>
            </a:r>
            <a:r>
              <a:rPr sz="2000" dirty="0">
                <a:latin typeface="Liberation Sans"/>
                <a:cs typeface="Liberation Sans"/>
              </a:rPr>
              <a:t>continues </a:t>
            </a:r>
            <a:r>
              <a:rPr sz="2000" spc="-5" dirty="0">
                <a:latin typeface="Liberation Sans"/>
                <a:cs typeface="Liberation Sans"/>
              </a:rPr>
              <a:t>its instructions</a:t>
            </a:r>
            <a:endParaRPr sz="20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11800" y="1733550"/>
            <a:ext cx="1011555" cy="313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spc="-5" dirty="0">
                <a:latin typeface="Liberation Sans"/>
                <a:cs typeface="Liberation Sans"/>
              </a:rPr>
              <a:t>Thread</a:t>
            </a:r>
            <a:r>
              <a:rPr sz="1900" spc="-110" dirty="0">
                <a:latin typeface="Liberation Sans"/>
                <a:cs typeface="Liberation Sans"/>
              </a:rPr>
              <a:t> </a:t>
            </a:r>
            <a:r>
              <a:rPr sz="1900" spc="-10" dirty="0">
                <a:latin typeface="Liberation Sans"/>
                <a:cs typeface="Liberation Sans"/>
              </a:rPr>
              <a:t>Y</a:t>
            </a:r>
            <a:endParaRPr sz="19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2400" y="3714496"/>
            <a:ext cx="4093210" cy="240792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292100" indent="-279400">
              <a:lnSpc>
                <a:spcPct val="100000"/>
              </a:lnSpc>
              <a:spcBef>
                <a:spcPts val="1150"/>
              </a:spcBef>
              <a:buAutoNum type="arabicParenR"/>
              <a:tabLst>
                <a:tab pos="292100" algn="l"/>
              </a:tabLst>
            </a:pPr>
            <a:r>
              <a:rPr sz="1900" spc="-10" dirty="0">
                <a:latin typeface="Liberation Sans"/>
                <a:cs typeface="Liberation Sans"/>
              </a:rPr>
              <a:t>Acquires </a:t>
            </a:r>
            <a:r>
              <a:rPr sz="1900" spc="-5" dirty="0">
                <a:latin typeface="Liberation Sans"/>
                <a:cs typeface="Liberation Sans"/>
              </a:rPr>
              <a:t>mutex</a:t>
            </a:r>
            <a:r>
              <a:rPr sz="1900" spc="-110" dirty="0">
                <a:latin typeface="Liberation Sans"/>
                <a:cs typeface="Liberation Sans"/>
              </a:rPr>
              <a:t> </a:t>
            </a:r>
            <a:r>
              <a:rPr sz="1900" spc="-10" dirty="0">
                <a:latin typeface="Liberation Sans"/>
                <a:cs typeface="Liberation Sans"/>
              </a:rPr>
              <a:t>A</a:t>
            </a:r>
            <a:endParaRPr sz="1900">
              <a:latin typeface="Liberation Sans"/>
              <a:cs typeface="Liberation Sans"/>
            </a:endParaRPr>
          </a:p>
          <a:p>
            <a:pPr marL="292100" indent="-279400">
              <a:lnSpc>
                <a:spcPct val="100000"/>
              </a:lnSpc>
              <a:spcBef>
                <a:spcPts val="1050"/>
              </a:spcBef>
              <a:buAutoNum type="arabicParenR"/>
              <a:tabLst>
                <a:tab pos="292100" algn="l"/>
              </a:tabLst>
            </a:pPr>
            <a:r>
              <a:rPr sz="1900" spc="-10" dirty="0">
                <a:latin typeface="Liberation Sans"/>
                <a:cs typeface="Liberation Sans"/>
              </a:rPr>
              <a:t>It </a:t>
            </a:r>
            <a:r>
              <a:rPr sz="1900" spc="-5" dirty="0">
                <a:latin typeface="Liberation Sans"/>
                <a:cs typeface="Liberation Sans"/>
              </a:rPr>
              <a:t>modifies </a:t>
            </a:r>
            <a:r>
              <a:rPr sz="1900" spc="-10" dirty="0">
                <a:latin typeface="Liberation Sans"/>
                <a:cs typeface="Liberation Sans"/>
              </a:rPr>
              <a:t>the state </a:t>
            </a:r>
            <a:r>
              <a:rPr sz="1900" spc="-5" dirty="0">
                <a:latin typeface="Liberation Sans"/>
                <a:cs typeface="Liberation Sans"/>
              </a:rPr>
              <a:t>of the</a:t>
            </a:r>
            <a:r>
              <a:rPr sz="1900" spc="15" dirty="0">
                <a:latin typeface="Liberation Sans"/>
                <a:cs typeface="Liberation Sans"/>
              </a:rPr>
              <a:t> </a:t>
            </a:r>
            <a:r>
              <a:rPr sz="1900" spc="-10" dirty="0">
                <a:latin typeface="Liberation Sans"/>
                <a:cs typeface="Liberation Sans"/>
              </a:rPr>
              <a:t>condition</a:t>
            </a:r>
            <a:endParaRPr sz="1900">
              <a:latin typeface="Liberation Sans"/>
              <a:cs typeface="Liberation Sans"/>
            </a:endParaRPr>
          </a:p>
          <a:p>
            <a:pPr marL="292100" marR="139700" indent="-279400">
              <a:lnSpc>
                <a:spcPts val="2110"/>
              </a:lnSpc>
              <a:spcBef>
                <a:spcPts val="1265"/>
              </a:spcBef>
              <a:buAutoNum type="arabicParenR"/>
              <a:tabLst>
                <a:tab pos="292100" algn="l"/>
              </a:tabLst>
            </a:pPr>
            <a:r>
              <a:rPr sz="1900" spc="-10" dirty="0">
                <a:latin typeface="Liberation Sans"/>
                <a:cs typeface="Liberation Sans"/>
              </a:rPr>
              <a:t>Signal </a:t>
            </a:r>
            <a:r>
              <a:rPr sz="1900" spc="-5" dirty="0">
                <a:latin typeface="Liberation Sans"/>
                <a:cs typeface="Liberation Sans"/>
              </a:rPr>
              <a:t>message </a:t>
            </a:r>
            <a:r>
              <a:rPr sz="1900" spc="-10" dirty="0">
                <a:latin typeface="Liberation Sans"/>
                <a:cs typeface="Liberation Sans"/>
              </a:rPr>
              <a:t>to unblock X </a:t>
            </a:r>
            <a:r>
              <a:rPr sz="1900" spc="-5" dirty="0">
                <a:latin typeface="Liberation Sans"/>
                <a:cs typeface="Liberation Sans"/>
              </a:rPr>
              <a:t>(and  </a:t>
            </a:r>
            <a:r>
              <a:rPr sz="1900" spc="-10" dirty="0">
                <a:latin typeface="Liberation Sans"/>
                <a:cs typeface="Liberation Sans"/>
              </a:rPr>
              <a:t>any other</a:t>
            </a:r>
            <a:r>
              <a:rPr sz="1900" spc="5" dirty="0">
                <a:latin typeface="Liberation Sans"/>
                <a:cs typeface="Liberation Sans"/>
              </a:rPr>
              <a:t> </a:t>
            </a:r>
            <a:r>
              <a:rPr sz="1900" spc="-5" dirty="0">
                <a:latin typeface="Liberation Sans"/>
                <a:cs typeface="Liberation Sans"/>
              </a:rPr>
              <a:t>threads)</a:t>
            </a:r>
            <a:endParaRPr sz="1900">
              <a:latin typeface="Liberation Sans"/>
              <a:cs typeface="Liberation Sans"/>
            </a:endParaRPr>
          </a:p>
          <a:p>
            <a:pPr marL="292100" indent="-279400">
              <a:lnSpc>
                <a:spcPct val="100000"/>
              </a:lnSpc>
              <a:spcBef>
                <a:spcPts val="1005"/>
              </a:spcBef>
              <a:buAutoNum type="arabicParenR"/>
              <a:tabLst>
                <a:tab pos="292100" algn="l"/>
              </a:tabLst>
            </a:pPr>
            <a:r>
              <a:rPr sz="1900" spc="-5" dirty="0">
                <a:latin typeface="Liberation Sans"/>
                <a:cs typeface="Liberation Sans"/>
              </a:rPr>
              <a:t>Thread releases mutex</a:t>
            </a:r>
            <a:r>
              <a:rPr sz="1900" spc="-125" dirty="0">
                <a:latin typeface="Liberation Sans"/>
                <a:cs typeface="Liberation Sans"/>
              </a:rPr>
              <a:t> </a:t>
            </a:r>
            <a:r>
              <a:rPr sz="1900" spc="-10" dirty="0">
                <a:latin typeface="Liberation Sans"/>
                <a:cs typeface="Liberation Sans"/>
              </a:rPr>
              <a:t>A</a:t>
            </a:r>
            <a:endParaRPr sz="1900">
              <a:latin typeface="Liberation Sans"/>
              <a:cs typeface="Liberation Sans"/>
            </a:endParaRPr>
          </a:p>
          <a:p>
            <a:pPr marL="292100" indent="-279400">
              <a:lnSpc>
                <a:spcPct val="100000"/>
              </a:lnSpc>
              <a:spcBef>
                <a:spcPts val="1050"/>
              </a:spcBef>
              <a:buAutoNum type="arabicParenR"/>
              <a:tabLst>
                <a:tab pos="292100" algn="l"/>
              </a:tabLst>
            </a:pPr>
            <a:r>
              <a:rPr sz="1900" spc="-5" dirty="0">
                <a:latin typeface="Liberation Sans"/>
                <a:cs typeface="Liberation Sans"/>
              </a:rPr>
              <a:t>Thread continues its</a:t>
            </a:r>
            <a:r>
              <a:rPr sz="1900" spc="-40" dirty="0">
                <a:latin typeface="Liberation Sans"/>
                <a:cs typeface="Liberation Sans"/>
              </a:rPr>
              <a:t> </a:t>
            </a:r>
            <a:r>
              <a:rPr sz="1900" spc="-5" dirty="0">
                <a:latin typeface="Liberation Sans"/>
                <a:cs typeface="Liberation Sans"/>
              </a:rPr>
              <a:t>instructions</a:t>
            </a:r>
            <a:endParaRPr sz="19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3800" cy="749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92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69" y="426719"/>
            <a:ext cx="9090660" cy="492443"/>
          </a:xfrm>
        </p:spPr>
        <p:txBody>
          <a:bodyPr/>
          <a:lstStyle/>
          <a:p>
            <a:pPr algn="ctr"/>
            <a:r>
              <a:rPr lang="en-US" b="1" dirty="0"/>
              <a:t>Semaphore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569" y="2025650"/>
            <a:ext cx="8656319" cy="4147289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Semaphore is a process synchronization tool. </a:t>
            </a:r>
            <a:endParaRPr lang="en-U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Semaphore </a:t>
            </a:r>
            <a:r>
              <a:rPr lang="en-US" dirty="0"/>
              <a:t>is typically an </a:t>
            </a:r>
            <a:r>
              <a:rPr lang="en-US" b="1" dirty="0"/>
              <a:t>integer variable</a:t>
            </a:r>
            <a:r>
              <a:rPr lang="en-US" dirty="0"/>
              <a:t> </a:t>
            </a:r>
            <a:r>
              <a:rPr lang="en-US" b="1" dirty="0"/>
              <a:t>S</a:t>
            </a:r>
            <a:r>
              <a:rPr lang="en-US" dirty="0"/>
              <a:t> that is initialized to the number of resources present in the system and the value of semaphore can be </a:t>
            </a:r>
            <a:r>
              <a:rPr lang="en-US" b="1" dirty="0"/>
              <a:t>modified</a:t>
            </a:r>
            <a:r>
              <a:rPr lang="en-US" dirty="0"/>
              <a:t> only by two functions </a:t>
            </a:r>
            <a:r>
              <a:rPr lang="en-US" b="1" dirty="0"/>
              <a:t>wait()</a:t>
            </a:r>
            <a:r>
              <a:rPr lang="en-US" dirty="0"/>
              <a:t> and </a:t>
            </a:r>
            <a:r>
              <a:rPr lang="en-US" b="1" dirty="0"/>
              <a:t>signal()</a:t>
            </a:r>
            <a:r>
              <a:rPr lang="en-US" dirty="0"/>
              <a:t> apart from initialization</a:t>
            </a:r>
            <a:r>
              <a:rPr lang="en-US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 </a:t>
            </a:r>
            <a:r>
              <a:rPr lang="en-US" b="1" dirty="0"/>
              <a:t>Counting semaphores</a:t>
            </a:r>
            <a:r>
              <a:rPr lang="en-US" dirty="0"/>
              <a:t> and </a:t>
            </a:r>
            <a:r>
              <a:rPr lang="en-US" b="1" dirty="0"/>
              <a:t>Binary semaphore</a:t>
            </a:r>
            <a:r>
              <a:rPr lang="en-US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In </a:t>
            </a:r>
            <a:r>
              <a:rPr lang="en-US" b="1" dirty="0"/>
              <a:t>Counting Semaphore</a:t>
            </a:r>
            <a:r>
              <a:rPr lang="en-US" dirty="0"/>
              <a:t>, the semaphore S value is initialized to the </a:t>
            </a:r>
            <a:r>
              <a:rPr lang="en-US" b="1" dirty="0"/>
              <a:t>number of resource</a:t>
            </a:r>
            <a:r>
              <a:rPr lang="en-US" dirty="0"/>
              <a:t>s present in the system</a:t>
            </a:r>
            <a:r>
              <a:rPr lang="en-US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In </a:t>
            </a:r>
            <a:r>
              <a:rPr lang="en-US" b="1" dirty="0"/>
              <a:t>Binary semaphore</a:t>
            </a:r>
            <a:r>
              <a:rPr lang="en-US" dirty="0"/>
              <a:t>, the value of semaphore ranges between </a:t>
            </a:r>
            <a:r>
              <a:rPr lang="en-US" b="1" dirty="0"/>
              <a:t>0</a:t>
            </a:r>
            <a:r>
              <a:rPr lang="en-US" dirty="0"/>
              <a:t> and </a:t>
            </a:r>
            <a:r>
              <a:rPr lang="en-US" b="1" dirty="0"/>
              <a:t>1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3264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5789" y="621029"/>
            <a:ext cx="3785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Posix</a:t>
            </a:r>
            <a:r>
              <a:rPr sz="3600" spc="-50" dirty="0"/>
              <a:t> </a:t>
            </a:r>
            <a:r>
              <a:rPr sz="3600" spc="-5" dirty="0"/>
              <a:t>semaphores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91490" y="1205229"/>
            <a:ext cx="8325484" cy="259715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315"/>
              </a:spcBef>
            </a:pPr>
            <a:r>
              <a:rPr sz="2000" spc="-5" dirty="0">
                <a:latin typeface="Liberation Sans"/>
                <a:cs typeface="Liberation Sans"/>
              </a:rPr>
              <a:t>All POSIX </a:t>
            </a:r>
            <a:r>
              <a:rPr sz="2000" dirty="0">
                <a:latin typeface="Liberation Sans"/>
                <a:cs typeface="Liberation Sans"/>
              </a:rPr>
              <a:t>semaphore </a:t>
            </a:r>
            <a:r>
              <a:rPr sz="2000" spc="-5" dirty="0">
                <a:latin typeface="Liberation Sans"/>
                <a:cs typeface="Liberation Sans"/>
              </a:rPr>
              <a:t>functions </a:t>
            </a:r>
            <a:r>
              <a:rPr sz="2000" dirty="0">
                <a:latin typeface="Liberation Sans"/>
                <a:cs typeface="Liberation Sans"/>
              </a:rPr>
              <a:t>and </a:t>
            </a:r>
            <a:r>
              <a:rPr sz="2000" spc="-5" dirty="0">
                <a:latin typeface="Liberation Sans"/>
                <a:cs typeface="Liberation Sans"/>
              </a:rPr>
              <a:t>types </a:t>
            </a:r>
            <a:r>
              <a:rPr sz="2000" dirty="0">
                <a:latin typeface="Liberation Sans"/>
                <a:cs typeface="Liberation Sans"/>
              </a:rPr>
              <a:t>are </a:t>
            </a:r>
            <a:r>
              <a:rPr sz="2000" spc="-5" dirty="0">
                <a:latin typeface="Liberation Sans"/>
                <a:cs typeface="Liberation Sans"/>
              </a:rPr>
              <a:t>defined in </a:t>
            </a:r>
            <a:r>
              <a:rPr sz="2000" dirty="0">
                <a:latin typeface="Liberation Sans"/>
                <a:cs typeface="Liberation Sans"/>
              </a:rPr>
              <a:t>semaphore.h. </a:t>
            </a:r>
            <a:r>
              <a:rPr sz="2000" spc="-114" dirty="0">
                <a:latin typeface="Liberation Sans"/>
                <a:cs typeface="Liberation Sans"/>
              </a:rPr>
              <a:t>To  </a:t>
            </a:r>
            <a:r>
              <a:rPr sz="2000" spc="-5" dirty="0">
                <a:latin typeface="Liberation Sans"/>
                <a:cs typeface="Liberation Sans"/>
              </a:rPr>
              <a:t>define </a:t>
            </a:r>
            <a:r>
              <a:rPr sz="2000" dirty="0">
                <a:latin typeface="Liberation Sans"/>
                <a:cs typeface="Liberation Sans"/>
              </a:rPr>
              <a:t>a semaphore object,</a:t>
            </a:r>
            <a:r>
              <a:rPr sz="2000" spc="-25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use</a:t>
            </a:r>
            <a:endParaRPr sz="20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Times New Roman"/>
              <a:cs typeface="Times New Roman"/>
            </a:endParaRPr>
          </a:p>
          <a:p>
            <a:pPr marL="432434" marR="5082540">
              <a:lnSpc>
                <a:spcPts val="2230"/>
              </a:lnSpc>
            </a:pPr>
            <a:r>
              <a:rPr sz="2000" dirty="0">
                <a:solidFill>
                  <a:srgbClr val="7F0000"/>
                </a:solidFill>
                <a:latin typeface="Liberation Sans"/>
                <a:cs typeface="Liberation Sans"/>
              </a:rPr>
              <a:t>#include</a:t>
            </a:r>
            <a:r>
              <a:rPr sz="2000" spc="-80" dirty="0">
                <a:solidFill>
                  <a:srgbClr val="7F0000"/>
                </a:solidFill>
                <a:latin typeface="Liberation Sans"/>
                <a:cs typeface="Liberation Sans"/>
              </a:rPr>
              <a:t> </a:t>
            </a:r>
            <a:r>
              <a:rPr sz="2000" dirty="0">
                <a:solidFill>
                  <a:srgbClr val="7F0000"/>
                </a:solidFill>
                <a:latin typeface="Liberation Sans"/>
                <a:cs typeface="Liberation Sans"/>
              </a:rPr>
              <a:t>&lt;semaphore.h&gt;  sem_t</a:t>
            </a:r>
            <a:r>
              <a:rPr sz="2000" spc="-25" dirty="0">
                <a:solidFill>
                  <a:srgbClr val="7F0000"/>
                </a:solidFill>
                <a:latin typeface="Liberation Sans"/>
                <a:cs typeface="Liberation Sans"/>
              </a:rPr>
              <a:t> </a:t>
            </a:r>
            <a:r>
              <a:rPr sz="2000" dirty="0">
                <a:solidFill>
                  <a:srgbClr val="7F0000"/>
                </a:solidFill>
                <a:latin typeface="Liberation Sans"/>
                <a:cs typeface="Liberation Sans"/>
              </a:rPr>
              <a:t>sem_name;</a:t>
            </a:r>
            <a:endParaRPr sz="20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20" dirty="0">
                <a:latin typeface="Liberation Sans"/>
                <a:cs typeface="Liberation Sans"/>
              </a:rPr>
              <a:t>To </a:t>
            </a:r>
            <a:r>
              <a:rPr sz="2000" spc="-5" dirty="0">
                <a:latin typeface="Liberation Sans"/>
                <a:cs typeface="Liberation Sans"/>
              </a:rPr>
              <a:t>initialize </a:t>
            </a:r>
            <a:r>
              <a:rPr sz="2000" dirty="0">
                <a:latin typeface="Liberation Sans"/>
                <a:cs typeface="Liberation Sans"/>
              </a:rPr>
              <a:t>a semaphore, use</a:t>
            </a:r>
            <a:r>
              <a:rPr sz="2000" spc="105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sem_init():</a:t>
            </a:r>
            <a:endParaRPr sz="20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imes New Roman"/>
              <a:cs typeface="Times New Roman"/>
            </a:endParaRPr>
          </a:p>
          <a:p>
            <a:pPr marL="432434">
              <a:lnSpc>
                <a:spcPct val="100000"/>
              </a:lnSpc>
            </a:pPr>
            <a:r>
              <a:rPr sz="2000" dirty="0">
                <a:solidFill>
                  <a:srgbClr val="7F0000"/>
                </a:solidFill>
                <a:latin typeface="Liberation Sans"/>
                <a:cs typeface="Liberation Sans"/>
              </a:rPr>
              <a:t>int sem_init(sem_t </a:t>
            </a:r>
            <a:r>
              <a:rPr sz="2000" spc="-5" dirty="0">
                <a:solidFill>
                  <a:srgbClr val="7F0000"/>
                </a:solidFill>
                <a:latin typeface="Liberation Sans"/>
                <a:cs typeface="Liberation Sans"/>
              </a:rPr>
              <a:t>*sem, </a:t>
            </a:r>
            <a:r>
              <a:rPr sz="2000" dirty="0">
                <a:solidFill>
                  <a:srgbClr val="7F0000"/>
                </a:solidFill>
                <a:latin typeface="Liberation Sans"/>
                <a:cs typeface="Liberation Sans"/>
              </a:rPr>
              <a:t>int pshared, unsigned </a:t>
            </a:r>
            <a:r>
              <a:rPr sz="2000" spc="-5" dirty="0">
                <a:solidFill>
                  <a:srgbClr val="7F0000"/>
                </a:solidFill>
                <a:latin typeface="Liberation Sans"/>
                <a:cs typeface="Liberation Sans"/>
              </a:rPr>
              <a:t>int</a:t>
            </a:r>
            <a:r>
              <a:rPr sz="2000" spc="-70" dirty="0">
                <a:solidFill>
                  <a:srgbClr val="7F0000"/>
                </a:solidFill>
                <a:latin typeface="Liberation Sans"/>
                <a:cs typeface="Liberation Sans"/>
              </a:rPr>
              <a:t> </a:t>
            </a:r>
            <a:r>
              <a:rPr sz="2000" dirty="0">
                <a:solidFill>
                  <a:srgbClr val="7F0000"/>
                </a:solidFill>
                <a:latin typeface="Liberation Sans"/>
                <a:cs typeface="Liberation Sans"/>
              </a:rPr>
              <a:t>value);</a:t>
            </a:r>
            <a:endParaRPr sz="20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490" y="412369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1490" y="440817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490" y="4038600"/>
            <a:ext cx="9015730" cy="1179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634">
              <a:lnSpc>
                <a:spcPts val="2315"/>
              </a:lnSpc>
              <a:spcBef>
                <a:spcPts val="100"/>
              </a:spcBef>
            </a:pPr>
            <a:r>
              <a:rPr sz="2000" dirty="0">
                <a:latin typeface="Liberation Sans"/>
                <a:cs typeface="Liberation Sans"/>
              </a:rPr>
              <a:t>sem </a:t>
            </a:r>
            <a:r>
              <a:rPr sz="2000" spc="-5" dirty="0">
                <a:latin typeface="Liberation Sans"/>
                <a:cs typeface="Liberation Sans"/>
              </a:rPr>
              <a:t>points </a:t>
            </a:r>
            <a:r>
              <a:rPr sz="2000" dirty="0">
                <a:latin typeface="Liberation Sans"/>
                <a:cs typeface="Liberation Sans"/>
              </a:rPr>
              <a:t>to a semaphore object </a:t>
            </a:r>
            <a:r>
              <a:rPr sz="2000" spc="-5" dirty="0">
                <a:latin typeface="Liberation Sans"/>
                <a:cs typeface="Liberation Sans"/>
              </a:rPr>
              <a:t>to</a:t>
            </a:r>
            <a:r>
              <a:rPr sz="2000" spc="-40" dirty="0">
                <a:latin typeface="Liberation Sans"/>
                <a:cs typeface="Liberation Sans"/>
              </a:rPr>
              <a:t> </a:t>
            </a:r>
            <a:r>
              <a:rPr sz="2000" spc="-5" dirty="0">
                <a:latin typeface="Liberation Sans"/>
                <a:cs typeface="Liberation Sans"/>
              </a:rPr>
              <a:t>initialize</a:t>
            </a:r>
            <a:endParaRPr sz="2000">
              <a:latin typeface="Liberation Sans"/>
              <a:cs typeface="Liberation Sans"/>
            </a:endParaRPr>
          </a:p>
          <a:p>
            <a:pPr marL="228600" marR="5080" indent="280670">
              <a:lnSpc>
                <a:spcPts val="2230"/>
              </a:lnSpc>
              <a:spcBef>
                <a:spcPts val="130"/>
              </a:spcBef>
            </a:pPr>
            <a:r>
              <a:rPr sz="2000" dirty="0">
                <a:latin typeface="Liberation Sans"/>
                <a:cs typeface="Liberation Sans"/>
              </a:rPr>
              <a:t>pshared </a:t>
            </a:r>
            <a:r>
              <a:rPr sz="2000" spc="-5" dirty="0">
                <a:latin typeface="Liberation Sans"/>
                <a:cs typeface="Liberation Sans"/>
              </a:rPr>
              <a:t>is </a:t>
            </a:r>
            <a:r>
              <a:rPr sz="2000" dirty="0">
                <a:latin typeface="Liberation Sans"/>
                <a:cs typeface="Liberation Sans"/>
              </a:rPr>
              <a:t>a </a:t>
            </a:r>
            <a:r>
              <a:rPr sz="2000" spc="-5" dirty="0">
                <a:latin typeface="Liberation Sans"/>
                <a:cs typeface="Liberation Sans"/>
              </a:rPr>
              <a:t>flag </a:t>
            </a:r>
            <a:r>
              <a:rPr sz="2000" dirty="0">
                <a:latin typeface="Liberation Sans"/>
                <a:cs typeface="Liberation Sans"/>
              </a:rPr>
              <a:t>indicating </a:t>
            </a:r>
            <a:r>
              <a:rPr sz="2000" spc="-5" dirty="0">
                <a:latin typeface="Liberation Sans"/>
                <a:cs typeface="Liberation Sans"/>
              </a:rPr>
              <a:t>whether </a:t>
            </a:r>
            <a:r>
              <a:rPr sz="2000" dirty="0">
                <a:latin typeface="Liberation Sans"/>
                <a:cs typeface="Liberation Sans"/>
              </a:rPr>
              <a:t>or not </a:t>
            </a:r>
            <a:r>
              <a:rPr sz="2000" spc="-5" dirty="0">
                <a:latin typeface="Liberation Sans"/>
                <a:cs typeface="Liberation Sans"/>
              </a:rPr>
              <a:t>the </a:t>
            </a:r>
            <a:r>
              <a:rPr sz="2000" dirty="0">
                <a:latin typeface="Liberation Sans"/>
                <a:cs typeface="Liberation Sans"/>
              </a:rPr>
              <a:t>semaphore should be shared  </a:t>
            </a:r>
            <a:r>
              <a:rPr sz="2000" spc="-10" dirty="0">
                <a:latin typeface="Liberation Sans"/>
                <a:cs typeface="Liberation Sans"/>
              </a:rPr>
              <a:t>with </a:t>
            </a:r>
            <a:r>
              <a:rPr sz="2000" dirty="0">
                <a:latin typeface="Liberation Sans"/>
                <a:cs typeface="Liberation Sans"/>
              </a:rPr>
              <a:t>a process </a:t>
            </a:r>
            <a:r>
              <a:rPr sz="2000" spc="-5" dirty="0">
                <a:latin typeface="Liberation Sans"/>
                <a:cs typeface="Liberation Sans"/>
              </a:rPr>
              <a:t>related by </a:t>
            </a:r>
            <a:r>
              <a:rPr sz="2000" dirty="0">
                <a:latin typeface="Liberation Sans"/>
                <a:cs typeface="Liberation Sans"/>
              </a:rPr>
              <a:t>a common ancestor and using shared</a:t>
            </a:r>
            <a:r>
              <a:rPr sz="2000" spc="-5" dirty="0">
                <a:latin typeface="Liberation Sans"/>
                <a:cs typeface="Liberation Sans"/>
              </a:rPr>
              <a:t> </a:t>
            </a:r>
            <a:r>
              <a:rPr sz="2000" spc="-25" dirty="0">
                <a:latin typeface="Liberation Sans"/>
                <a:cs typeface="Liberation Sans"/>
              </a:rPr>
              <a:t>memory.</a:t>
            </a:r>
            <a:endParaRPr sz="2000">
              <a:latin typeface="Liberation Sans"/>
              <a:cs typeface="Liberation Sans"/>
            </a:endParaRPr>
          </a:p>
          <a:p>
            <a:pPr marL="509270" indent="-496570">
              <a:lnSpc>
                <a:spcPts val="2185"/>
              </a:lnSpc>
              <a:buSzPct val="45000"/>
              <a:buFont typeface="Trebuchet MS"/>
              <a:buChar char="●"/>
              <a:tabLst>
                <a:tab pos="508634" algn="l"/>
                <a:tab pos="509270" algn="l"/>
              </a:tabLst>
            </a:pPr>
            <a:r>
              <a:rPr sz="2000" spc="-5" dirty="0">
                <a:latin typeface="Liberation Sans"/>
                <a:cs typeface="Liberation Sans"/>
              </a:rPr>
              <a:t>value is the initial value </a:t>
            </a:r>
            <a:r>
              <a:rPr sz="2000" dirty="0">
                <a:latin typeface="Liberation Sans"/>
                <a:cs typeface="Liberation Sans"/>
              </a:rPr>
              <a:t>assigned </a:t>
            </a:r>
            <a:r>
              <a:rPr sz="2000" spc="-5" dirty="0">
                <a:latin typeface="Liberation Sans"/>
                <a:cs typeface="Liberation Sans"/>
              </a:rPr>
              <a:t>to the</a:t>
            </a:r>
            <a:r>
              <a:rPr sz="2000" spc="20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semaphore</a:t>
            </a:r>
            <a:endParaRPr sz="200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1490" y="5230367"/>
            <a:ext cx="8418195" cy="16891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900" spc="170" dirty="0"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Liberation Sans"/>
                <a:cs typeface="Liberation Sans"/>
              </a:rPr>
              <a:t>Example of </a:t>
            </a:r>
            <a:r>
              <a:rPr sz="2000" dirty="0">
                <a:latin typeface="Liberation Sans"/>
                <a:cs typeface="Liberation Sans"/>
              </a:rPr>
              <a:t>use:</a:t>
            </a:r>
            <a:endParaRPr sz="20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432434">
              <a:lnSpc>
                <a:spcPct val="100000"/>
              </a:lnSpc>
            </a:pPr>
            <a:r>
              <a:rPr sz="2000" spc="-5" dirty="0">
                <a:solidFill>
                  <a:srgbClr val="7F0000"/>
                </a:solidFill>
                <a:latin typeface="Liberation Sans"/>
                <a:cs typeface="Liberation Sans"/>
              </a:rPr>
              <a:t>sem_init(&amp;sem_name, 0,</a:t>
            </a:r>
            <a:r>
              <a:rPr sz="2000" spc="-10" dirty="0">
                <a:solidFill>
                  <a:srgbClr val="7F0000"/>
                </a:solidFill>
                <a:latin typeface="Liberation Sans"/>
                <a:cs typeface="Liberation Sans"/>
              </a:rPr>
              <a:t> </a:t>
            </a:r>
            <a:r>
              <a:rPr sz="2000" dirty="0">
                <a:solidFill>
                  <a:srgbClr val="7F0000"/>
                </a:solidFill>
                <a:latin typeface="Liberation Sans"/>
                <a:cs typeface="Liberation Sans"/>
              </a:rPr>
              <a:t>10);</a:t>
            </a:r>
            <a:endParaRPr sz="20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Liberation Sans"/>
                <a:cs typeface="Liberation Sans"/>
              </a:rPr>
              <a:t>The value of </a:t>
            </a:r>
            <a:r>
              <a:rPr sz="2000" dirty="0">
                <a:latin typeface="Liberation Sans"/>
                <a:cs typeface="Liberation Sans"/>
              </a:rPr>
              <a:t>pshared </a:t>
            </a:r>
            <a:r>
              <a:rPr sz="2000" spc="-5" dirty="0">
                <a:latin typeface="Liberation Sans"/>
                <a:cs typeface="Liberation Sans"/>
              </a:rPr>
              <a:t>is </a:t>
            </a:r>
            <a:r>
              <a:rPr sz="2000" dirty="0">
                <a:latin typeface="Liberation Sans"/>
                <a:cs typeface="Liberation Sans"/>
              </a:rPr>
              <a:t>0, so </a:t>
            </a:r>
            <a:r>
              <a:rPr sz="2000" spc="-5" dirty="0">
                <a:latin typeface="Liberation Sans"/>
                <a:cs typeface="Liberation Sans"/>
              </a:rPr>
              <a:t>the </a:t>
            </a:r>
            <a:r>
              <a:rPr sz="2000" dirty="0">
                <a:latin typeface="Liberation Sans"/>
                <a:cs typeface="Liberation Sans"/>
              </a:rPr>
              <a:t>semaphore is </a:t>
            </a:r>
            <a:r>
              <a:rPr sz="2000" spc="-5" dirty="0">
                <a:latin typeface="Liberation Sans"/>
                <a:cs typeface="Liberation Sans"/>
              </a:rPr>
              <a:t>known </a:t>
            </a:r>
            <a:r>
              <a:rPr sz="2000" dirty="0">
                <a:latin typeface="Liberation Sans"/>
                <a:cs typeface="Liberation Sans"/>
              </a:rPr>
              <a:t>only in </a:t>
            </a:r>
            <a:r>
              <a:rPr sz="2000" spc="-5" dirty="0">
                <a:latin typeface="Liberation Sans"/>
                <a:cs typeface="Liberation Sans"/>
              </a:rPr>
              <a:t>this</a:t>
            </a:r>
            <a:r>
              <a:rPr sz="2000" spc="-20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process.</a:t>
            </a:r>
            <a:endParaRPr sz="20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0389" y="621029"/>
            <a:ext cx="3837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Using</a:t>
            </a:r>
            <a:r>
              <a:rPr sz="3600" spc="-65" dirty="0"/>
              <a:t> </a:t>
            </a:r>
            <a:r>
              <a:rPr sz="3600" spc="-5" dirty="0"/>
              <a:t>semaphores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91490" y="1657350"/>
            <a:ext cx="8759825" cy="3446779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315"/>
              </a:spcBef>
              <a:tabLst>
                <a:tab pos="8308340" algn="l"/>
              </a:tabLst>
            </a:pPr>
            <a:r>
              <a:rPr sz="2000" dirty="0">
                <a:latin typeface="Liberation Sans"/>
                <a:cs typeface="Liberation Sans"/>
              </a:rPr>
              <a:t>A </a:t>
            </a:r>
            <a:r>
              <a:rPr sz="2000" spc="-5" dirty="0">
                <a:latin typeface="Liberation Sans"/>
                <a:cs typeface="Liberation Sans"/>
              </a:rPr>
              <a:t>thread </a:t>
            </a:r>
            <a:r>
              <a:rPr sz="2000" dirty="0">
                <a:latin typeface="Liberation Sans"/>
                <a:cs typeface="Liberation Sans"/>
              </a:rPr>
              <a:t>can have exclusive access </a:t>
            </a:r>
            <a:r>
              <a:rPr sz="2000" spc="-5" dirty="0">
                <a:latin typeface="Liberation Sans"/>
                <a:cs typeface="Liberation Sans"/>
              </a:rPr>
              <a:t>to </a:t>
            </a:r>
            <a:r>
              <a:rPr sz="2000" dirty="0">
                <a:latin typeface="Liberation Sans"/>
                <a:cs typeface="Liberation Sans"/>
              </a:rPr>
              <a:t>a semaphore (binary semaphore) or  </a:t>
            </a:r>
            <a:r>
              <a:rPr sz="2000" spc="5" dirty="0">
                <a:latin typeface="Liberation Sans"/>
                <a:cs typeface="Liberation Sans"/>
              </a:rPr>
              <a:t>s</a:t>
            </a:r>
            <a:r>
              <a:rPr sz="2000" spc="-5" dirty="0">
                <a:latin typeface="Liberation Sans"/>
                <a:cs typeface="Liberation Sans"/>
              </a:rPr>
              <a:t>e</a:t>
            </a:r>
            <a:r>
              <a:rPr sz="2000" dirty="0">
                <a:latin typeface="Liberation Sans"/>
                <a:cs typeface="Liberation Sans"/>
              </a:rPr>
              <a:t>v</a:t>
            </a:r>
            <a:r>
              <a:rPr sz="2000" spc="-5" dirty="0">
                <a:latin typeface="Liberation Sans"/>
                <a:cs typeface="Liberation Sans"/>
              </a:rPr>
              <a:t>e</a:t>
            </a:r>
            <a:r>
              <a:rPr sz="2000" spc="10" dirty="0">
                <a:latin typeface="Liberation Sans"/>
                <a:cs typeface="Liberation Sans"/>
              </a:rPr>
              <a:t>r</a:t>
            </a:r>
            <a:r>
              <a:rPr sz="2000" spc="-5" dirty="0">
                <a:latin typeface="Liberation Sans"/>
                <a:cs typeface="Liberation Sans"/>
              </a:rPr>
              <a:t>a</a:t>
            </a:r>
            <a:r>
              <a:rPr sz="2000" dirty="0">
                <a:latin typeface="Liberation Sans"/>
                <a:cs typeface="Liberation Sans"/>
              </a:rPr>
              <a:t>l</a:t>
            </a:r>
            <a:r>
              <a:rPr sz="2000" spc="-5" dirty="0">
                <a:latin typeface="Liberation Sans"/>
                <a:cs typeface="Liberation Sans"/>
              </a:rPr>
              <a:t> </a:t>
            </a:r>
            <a:r>
              <a:rPr sz="2000" spc="-10" dirty="0">
                <a:latin typeface="Liberation Sans"/>
                <a:cs typeface="Liberation Sans"/>
              </a:rPr>
              <a:t>t</a:t>
            </a:r>
            <a:r>
              <a:rPr sz="2000" spc="5" dirty="0">
                <a:latin typeface="Liberation Sans"/>
                <a:cs typeface="Liberation Sans"/>
              </a:rPr>
              <a:t>h</a:t>
            </a:r>
            <a:r>
              <a:rPr sz="2000" dirty="0">
                <a:latin typeface="Liberation Sans"/>
                <a:cs typeface="Liberation Sans"/>
              </a:rPr>
              <a:t>r</a:t>
            </a:r>
            <a:r>
              <a:rPr sz="2000" spc="5" dirty="0">
                <a:latin typeface="Liberation Sans"/>
                <a:cs typeface="Liberation Sans"/>
              </a:rPr>
              <a:t>e</a:t>
            </a:r>
            <a:r>
              <a:rPr sz="2000" spc="-5" dirty="0">
                <a:latin typeface="Liberation Sans"/>
                <a:cs typeface="Liberation Sans"/>
              </a:rPr>
              <a:t>a</a:t>
            </a:r>
            <a:r>
              <a:rPr sz="2000" spc="5" dirty="0">
                <a:latin typeface="Liberation Sans"/>
                <a:cs typeface="Liberation Sans"/>
              </a:rPr>
              <a:t>d</a:t>
            </a:r>
            <a:r>
              <a:rPr sz="2000" dirty="0">
                <a:latin typeface="Liberation Sans"/>
                <a:cs typeface="Liberation Sans"/>
              </a:rPr>
              <a:t>s c</a:t>
            </a:r>
            <a:r>
              <a:rPr sz="2000" spc="5" dirty="0">
                <a:latin typeface="Liberation Sans"/>
                <a:cs typeface="Liberation Sans"/>
              </a:rPr>
              <a:t>a</a:t>
            </a:r>
            <a:r>
              <a:rPr sz="2000" dirty="0">
                <a:latin typeface="Liberation Sans"/>
                <a:cs typeface="Liberation Sans"/>
              </a:rPr>
              <a:t>n </a:t>
            </a:r>
            <a:r>
              <a:rPr sz="2000" spc="-5" dirty="0">
                <a:latin typeface="Liberation Sans"/>
                <a:cs typeface="Liberation Sans"/>
              </a:rPr>
              <a:t>b</a:t>
            </a:r>
            <a:r>
              <a:rPr sz="2000" dirty="0">
                <a:latin typeface="Liberation Sans"/>
                <a:cs typeface="Liberation Sans"/>
              </a:rPr>
              <a:t>e </a:t>
            </a:r>
            <a:r>
              <a:rPr sz="2000" spc="5" dirty="0">
                <a:latin typeface="Liberation Sans"/>
                <a:cs typeface="Liberation Sans"/>
              </a:rPr>
              <a:t>ac</a:t>
            </a:r>
            <a:r>
              <a:rPr sz="2000" dirty="0">
                <a:latin typeface="Liberation Sans"/>
                <a:cs typeface="Liberation Sans"/>
              </a:rPr>
              <a:t>c</a:t>
            </a:r>
            <a:r>
              <a:rPr sz="2000" spc="5" dirty="0">
                <a:latin typeface="Liberation Sans"/>
                <a:cs typeface="Liberation Sans"/>
              </a:rPr>
              <a:t>ess</a:t>
            </a:r>
            <a:r>
              <a:rPr sz="2000" spc="-5" dirty="0">
                <a:latin typeface="Liberation Sans"/>
                <a:cs typeface="Liberation Sans"/>
              </a:rPr>
              <a:t>i</a:t>
            </a:r>
            <a:r>
              <a:rPr sz="2000" spc="5" dirty="0">
                <a:latin typeface="Liberation Sans"/>
                <a:cs typeface="Liberation Sans"/>
              </a:rPr>
              <a:t>n</a:t>
            </a:r>
            <a:r>
              <a:rPr sz="2000" dirty="0">
                <a:latin typeface="Liberation Sans"/>
                <a:cs typeface="Liberation Sans"/>
              </a:rPr>
              <a:t>g</a:t>
            </a:r>
            <a:r>
              <a:rPr sz="2000" spc="-10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t</a:t>
            </a:r>
            <a:r>
              <a:rPr sz="2000" spc="-5" dirty="0">
                <a:latin typeface="Liberation Sans"/>
                <a:cs typeface="Liberation Sans"/>
              </a:rPr>
              <a:t>h</a:t>
            </a:r>
            <a:r>
              <a:rPr sz="2000" dirty="0">
                <a:latin typeface="Liberation Sans"/>
                <a:cs typeface="Liberation Sans"/>
              </a:rPr>
              <a:t>e </a:t>
            </a:r>
            <a:r>
              <a:rPr sz="2000" spc="5" dirty="0">
                <a:latin typeface="Liberation Sans"/>
                <a:cs typeface="Liberation Sans"/>
              </a:rPr>
              <a:t>s</a:t>
            </a:r>
            <a:r>
              <a:rPr sz="2000" spc="-5" dirty="0">
                <a:latin typeface="Liberation Sans"/>
                <a:cs typeface="Liberation Sans"/>
              </a:rPr>
              <a:t>e</a:t>
            </a:r>
            <a:r>
              <a:rPr sz="2000" dirty="0">
                <a:latin typeface="Liberation Sans"/>
                <a:cs typeface="Liberation Sans"/>
              </a:rPr>
              <a:t>m</a:t>
            </a:r>
            <a:r>
              <a:rPr sz="2000" spc="5" dirty="0">
                <a:latin typeface="Liberation Sans"/>
                <a:cs typeface="Liberation Sans"/>
              </a:rPr>
              <a:t>a</a:t>
            </a:r>
            <a:r>
              <a:rPr sz="2000" spc="-5" dirty="0">
                <a:latin typeface="Liberation Sans"/>
                <a:cs typeface="Liberation Sans"/>
              </a:rPr>
              <a:t>p</a:t>
            </a:r>
            <a:r>
              <a:rPr sz="2000" spc="5" dirty="0">
                <a:latin typeface="Liberation Sans"/>
                <a:cs typeface="Liberation Sans"/>
              </a:rPr>
              <a:t>ho</a:t>
            </a:r>
            <a:r>
              <a:rPr sz="2000" dirty="0">
                <a:latin typeface="Liberation Sans"/>
                <a:cs typeface="Liberation Sans"/>
              </a:rPr>
              <a:t>re (</a:t>
            </a:r>
            <a:r>
              <a:rPr sz="2000" spc="5" dirty="0">
                <a:latin typeface="Liberation Sans"/>
                <a:cs typeface="Liberation Sans"/>
              </a:rPr>
              <a:t>c</a:t>
            </a:r>
            <a:r>
              <a:rPr sz="2000" spc="-5" dirty="0">
                <a:latin typeface="Liberation Sans"/>
                <a:cs typeface="Liberation Sans"/>
              </a:rPr>
              <a:t>o</a:t>
            </a:r>
            <a:r>
              <a:rPr sz="2000" spc="5" dirty="0">
                <a:latin typeface="Liberation Sans"/>
                <a:cs typeface="Liberation Sans"/>
              </a:rPr>
              <a:t>un</a:t>
            </a:r>
            <a:r>
              <a:rPr sz="2000" spc="-10" dirty="0">
                <a:latin typeface="Liberation Sans"/>
                <a:cs typeface="Liberation Sans"/>
              </a:rPr>
              <a:t>t</a:t>
            </a:r>
            <a:r>
              <a:rPr sz="2000" spc="-5" dirty="0">
                <a:latin typeface="Liberation Sans"/>
                <a:cs typeface="Liberation Sans"/>
              </a:rPr>
              <a:t>i</a:t>
            </a:r>
            <a:r>
              <a:rPr sz="2000" spc="5" dirty="0">
                <a:latin typeface="Liberation Sans"/>
                <a:cs typeface="Liberation Sans"/>
              </a:rPr>
              <a:t>n</a:t>
            </a:r>
            <a:r>
              <a:rPr sz="2000" dirty="0">
                <a:latin typeface="Liberation Sans"/>
                <a:cs typeface="Liberation Sans"/>
              </a:rPr>
              <a:t>g</a:t>
            </a:r>
            <a:r>
              <a:rPr sz="2000" spc="-10" dirty="0">
                <a:latin typeface="Liberation Sans"/>
                <a:cs typeface="Liberation Sans"/>
              </a:rPr>
              <a:t> </a:t>
            </a:r>
            <a:r>
              <a:rPr sz="2000" spc="5" dirty="0">
                <a:latin typeface="Liberation Sans"/>
                <a:cs typeface="Liberation Sans"/>
              </a:rPr>
              <a:t>se</a:t>
            </a:r>
            <a:r>
              <a:rPr sz="2000" dirty="0">
                <a:latin typeface="Liberation Sans"/>
                <a:cs typeface="Liberation Sans"/>
              </a:rPr>
              <a:t>m</a:t>
            </a:r>
            <a:r>
              <a:rPr sz="2000" spc="-5" dirty="0">
                <a:latin typeface="Liberation Sans"/>
                <a:cs typeface="Liberation Sans"/>
              </a:rPr>
              <a:t>a</a:t>
            </a:r>
            <a:r>
              <a:rPr sz="2000" spc="5" dirty="0">
                <a:latin typeface="Liberation Sans"/>
                <a:cs typeface="Liberation Sans"/>
              </a:rPr>
              <a:t>p</a:t>
            </a:r>
            <a:r>
              <a:rPr sz="2000" spc="-5" dirty="0">
                <a:latin typeface="Liberation Sans"/>
                <a:cs typeface="Liberation Sans"/>
              </a:rPr>
              <a:t>h</a:t>
            </a:r>
            <a:r>
              <a:rPr sz="2000" spc="5" dirty="0">
                <a:latin typeface="Liberation Sans"/>
                <a:cs typeface="Liberation Sans"/>
              </a:rPr>
              <a:t>o</a:t>
            </a:r>
            <a:r>
              <a:rPr sz="2000" dirty="0">
                <a:latin typeface="Liberation Sans"/>
                <a:cs typeface="Liberation Sans"/>
              </a:rPr>
              <a:t>r</a:t>
            </a:r>
            <a:r>
              <a:rPr sz="2000" spc="5" dirty="0">
                <a:latin typeface="Liberation Sans"/>
                <a:cs typeface="Liberation Sans"/>
              </a:rPr>
              <a:t>e</a:t>
            </a:r>
            <a:r>
              <a:rPr sz="2000" dirty="0">
                <a:latin typeface="Liberation Sans"/>
                <a:cs typeface="Liberation Sans"/>
              </a:rPr>
              <a:t>).	</a:t>
            </a:r>
            <a:r>
              <a:rPr sz="2000" spc="-5" dirty="0">
                <a:latin typeface="Liberation Sans"/>
                <a:cs typeface="Liberation Sans"/>
              </a:rPr>
              <a:t>T</a:t>
            </a:r>
            <a:r>
              <a:rPr sz="2000" dirty="0">
                <a:latin typeface="Liberation Sans"/>
                <a:cs typeface="Liberation Sans"/>
              </a:rPr>
              <a:t>he  programmer decides </a:t>
            </a:r>
            <a:r>
              <a:rPr sz="2000" spc="-5" dirty="0">
                <a:latin typeface="Liberation Sans"/>
                <a:cs typeface="Liberation Sans"/>
              </a:rPr>
              <a:t>the </a:t>
            </a:r>
            <a:r>
              <a:rPr sz="2000" dirty="0">
                <a:latin typeface="Liberation Sans"/>
                <a:cs typeface="Liberation Sans"/>
              </a:rPr>
              <a:t>usage </a:t>
            </a:r>
            <a:r>
              <a:rPr sz="2000" spc="-5" dirty="0">
                <a:latin typeface="Liberation Sans"/>
                <a:cs typeface="Liberation Sans"/>
              </a:rPr>
              <a:t>by the appropriate </a:t>
            </a:r>
            <a:r>
              <a:rPr sz="2000" dirty="0">
                <a:latin typeface="Liberation Sans"/>
                <a:cs typeface="Liberation Sans"/>
              </a:rPr>
              <a:t>use of </a:t>
            </a:r>
            <a:r>
              <a:rPr sz="2000" spc="-5" dirty="0">
                <a:latin typeface="Liberation Sans"/>
                <a:cs typeface="Liberation Sans"/>
              </a:rPr>
              <a:t>sem_wait() </a:t>
            </a:r>
            <a:r>
              <a:rPr sz="2000" dirty="0">
                <a:latin typeface="Liberation Sans"/>
                <a:cs typeface="Liberation Sans"/>
              </a:rPr>
              <a:t>and  sem_post().</a:t>
            </a:r>
            <a:endParaRPr sz="2000">
              <a:latin typeface="Liberation Sans"/>
              <a:cs typeface="Liberation Sans"/>
            </a:endParaRPr>
          </a:p>
          <a:p>
            <a:pPr marL="432434" marR="4921250" indent="-420370">
              <a:lnSpc>
                <a:spcPts val="4460"/>
              </a:lnSpc>
              <a:spcBef>
                <a:spcPts val="445"/>
              </a:spcBef>
            </a:pPr>
            <a:r>
              <a:rPr sz="2000" spc="-120" dirty="0">
                <a:latin typeface="Liberation Sans"/>
                <a:cs typeface="Liberation Sans"/>
              </a:rPr>
              <a:t>To </a:t>
            </a:r>
            <a:r>
              <a:rPr sz="2000" dirty="0">
                <a:latin typeface="Liberation Sans"/>
                <a:cs typeface="Liberation Sans"/>
              </a:rPr>
              <a:t>access </a:t>
            </a:r>
            <a:r>
              <a:rPr sz="2000" spc="-5" dirty="0">
                <a:latin typeface="Liberation Sans"/>
                <a:cs typeface="Liberation Sans"/>
              </a:rPr>
              <a:t>or obtain </a:t>
            </a:r>
            <a:r>
              <a:rPr sz="2000" dirty="0">
                <a:latin typeface="Liberation Sans"/>
                <a:cs typeface="Liberation Sans"/>
              </a:rPr>
              <a:t>a semaphore,  </a:t>
            </a:r>
            <a:r>
              <a:rPr sz="2000" dirty="0">
                <a:solidFill>
                  <a:srgbClr val="7F0000"/>
                </a:solidFill>
                <a:latin typeface="Liberation Sans"/>
                <a:cs typeface="Liberation Sans"/>
              </a:rPr>
              <a:t>int </a:t>
            </a:r>
            <a:r>
              <a:rPr sz="2000" spc="-5" dirty="0">
                <a:solidFill>
                  <a:srgbClr val="7F0000"/>
                </a:solidFill>
                <a:latin typeface="Liberation Sans"/>
                <a:cs typeface="Liberation Sans"/>
              </a:rPr>
              <a:t>sem_wait(sem_t</a:t>
            </a:r>
            <a:r>
              <a:rPr sz="2000" spc="-35" dirty="0">
                <a:solidFill>
                  <a:srgbClr val="7F0000"/>
                </a:solidFill>
                <a:latin typeface="Liberation Sans"/>
                <a:cs typeface="Liberation Sans"/>
              </a:rPr>
              <a:t> </a:t>
            </a:r>
            <a:r>
              <a:rPr sz="2000" dirty="0">
                <a:solidFill>
                  <a:srgbClr val="7F0000"/>
                </a:solidFill>
                <a:latin typeface="Liberation Sans"/>
                <a:cs typeface="Liberation Sans"/>
              </a:rPr>
              <a:t>*sem);</a:t>
            </a:r>
            <a:endParaRPr sz="2000">
              <a:latin typeface="Liberation Sans"/>
              <a:cs typeface="Liberation Sans"/>
            </a:endParaRPr>
          </a:p>
          <a:p>
            <a:pPr marL="432434" marR="5577840" indent="-420370">
              <a:lnSpc>
                <a:spcPts val="4460"/>
              </a:lnSpc>
              <a:spcBef>
                <a:spcPts val="10"/>
              </a:spcBef>
            </a:pPr>
            <a:r>
              <a:rPr sz="2000" spc="-5" dirty="0">
                <a:latin typeface="Liberation Sans"/>
                <a:cs typeface="Liberation Sans"/>
              </a:rPr>
              <a:t>Example of </a:t>
            </a:r>
            <a:r>
              <a:rPr sz="2000" dirty="0">
                <a:latin typeface="Liberation Sans"/>
                <a:cs typeface="Liberation Sans"/>
              </a:rPr>
              <a:t>use:  </a:t>
            </a:r>
            <a:r>
              <a:rPr sz="2000" spc="-5" dirty="0">
                <a:solidFill>
                  <a:srgbClr val="7F0000"/>
                </a:solidFill>
                <a:latin typeface="Liberation Sans"/>
                <a:cs typeface="Liberation Sans"/>
              </a:rPr>
              <a:t>sem_wait(&amp;sem_name);</a:t>
            </a:r>
            <a:endParaRPr sz="20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490" y="542544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1490" y="570865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390" y="5340350"/>
            <a:ext cx="8006080" cy="8966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15"/>
              </a:lnSpc>
              <a:spcBef>
                <a:spcPts val="100"/>
              </a:spcBef>
            </a:pPr>
            <a:r>
              <a:rPr sz="2000" spc="-5" dirty="0">
                <a:latin typeface="Liberation Sans"/>
                <a:cs typeface="Liberation Sans"/>
              </a:rPr>
              <a:t>This </a:t>
            </a:r>
            <a:r>
              <a:rPr sz="2000" dirty="0">
                <a:latin typeface="Liberation Sans"/>
                <a:cs typeface="Liberation Sans"/>
              </a:rPr>
              <a:t>function decrements </a:t>
            </a:r>
            <a:r>
              <a:rPr sz="2000" spc="-5" dirty="0">
                <a:latin typeface="Liberation Sans"/>
                <a:cs typeface="Liberation Sans"/>
              </a:rPr>
              <a:t>the value </a:t>
            </a:r>
            <a:r>
              <a:rPr sz="2000" dirty="0">
                <a:latin typeface="Liberation Sans"/>
                <a:cs typeface="Liberation Sans"/>
              </a:rPr>
              <a:t>of </a:t>
            </a:r>
            <a:r>
              <a:rPr sz="2000" spc="-5" dirty="0">
                <a:latin typeface="Liberation Sans"/>
                <a:cs typeface="Liberation Sans"/>
              </a:rPr>
              <a:t>the</a:t>
            </a:r>
            <a:r>
              <a:rPr sz="2000" spc="-20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semaphore.</a:t>
            </a:r>
            <a:endParaRPr sz="2000">
              <a:latin typeface="Liberation Sans"/>
              <a:cs typeface="Liberation Sans"/>
            </a:endParaRPr>
          </a:p>
          <a:p>
            <a:pPr marL="12700" marR="5080">
              <a:lnSpc>
                <a:spcPts val="2230"/>
              </a:lnSpc>
              <a:spcBef>
                <a:spcPts val="130"/>
              </a:spcBef>
            </a:pPr>
            <a:r>
              <a:rPr sz="2000" spc="-5" dirty="0">
                <a:latin typeface="Liberation Sans"/>
                <a:cs typeface="Liberation Sans"/>
              </a:rPr>
              <a:t>If the value </a:t>
            </a:r>
            <a:r>
              <a:rPr sz="2000" dirty="0">
                <a:latin typeface="Liberation Sans"/>
                <a:cs typeface="Liberation Sans"/>
              </a:rPr>
              <a:t>of </a:t>
            </a:r>
            <a:r>
              <a:rPr sz="2000" spc="-5" dirty="0">
                <a:latin typeface="Liberation Sans"/>
                <a:cs typeface="Liberation Sans"/>
              </a:rPr>
              <a:t>the </a:t>
            </a:r>
            <a:r>
              <a:rPr sz="2000" dirty="0">
                <a:latin typeface="Liberation Sans"/>
                <a:cs typeface="Liberation Sans"/>
              </a:rPr>
              <a:t>semaphore is </a:t>
            </a:r>
            <a:r>
              <a:rPr sz="2000" spc="-5" dirty="0">
                <a:latin typeface="Liberation Sans"/>
                <a:cs typeface="Liberation Sans"/>
              </a:rPr>
              <a:t>negative, the calling thread </a:t>
            </a:r>
            <a:r>
              <a:rPr sz="2000" dirty="0">
                <a:latin typeface="Liberation Sans"/>
                <a:cs typeface="Liberation Sans"/>
              </a:rPr>
              <a:t>blocks </a:t>
            </a:r>
            <a:r>
              <a:rPr sz="2000" spc="-5" dirty="0">
                <a:latin typeface="Liberation Sans"/>
                <a:cs typeface="Liberation Sans"/>
              </a:rPr>
              <a:t>until  another thread </a:t>
            </a:r>
            <a:r>
              <a:rPr sz="2000" dirty="0">
                <a:latin typeface="Liberation Sans"/>
                <a:cs typeface="Liberation Sans"/>
              </a:rPr>
              <a:t>increments </a:t>
            </a:r>
            <a:r>
              <a:rPr sz="2000" spc="-5" dirty="0">
                <a:latin typeface="Liberation Sans"/>
                <a:cs typeface="Liberation Sans"/>
              </a:rPr>
              <a:t>the value.</a:t>
            </a:r>
            <a:endParaRPr sz="20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1490" y="1678940"/>
            <a:ext cx="9026525" cy="401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20" dirty="0">
                <a:latin typeface="Liberation Sans"/>
                <a:cs typeface="Liberation Sans"/>
              </a:rPr>
              <a:t>To </a:t>
            </a:r>
            <a:r>
              <a:rPr sz="2000" dirty="0">
                <a:latin typeface="Liberation Sans"/>
                <a:cs typeface="Liberation Sans"/>
              </a:rPr>
              <a:t>increment </a:t>
            </a:r>
            <a:r>
              <a:rPr sz="2000" spc="-5" dirty="0">
                <a:latin typeface="Liberation Sans"/>
                <a:cs typeface="Liberation Sans"/>
              </a:rPr>
              <a:t>the value of </a:t>
            </a:r>
            <a:r>
              <a:rPr sz="2000" dirty="0">
                <a:latin typeface="Liberation Sans"/>
                <a:cs typeface="Liberation Sans"/>
              </a:rPr>
              <a:t>a semaphore, use</a:t>
            </a:r>
            <a:r>
              <a:rPr sz="2000" spc="90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sem_post():</a:t>
            </a:r>
            <a:endParaRPr sz="2000">
              <a:latin typeface="Liberation Sans"/>
              <a:cs typeface="Liberation Sans"/>
            </a:endParaRPr>
          </a:p>
          <a:p>
            <a:pPr marL="12700" marR="5560695" indent="420370">
              <a:lnSpc>
                <a:spcPct val="185800"/>
              </a:lnSpc>
            </a:pPr>
            <a:r>
              <a:rPr sz="2000" dirty="0">
                <a:solidFill>
                  <a:srgbClr val="7F0000"/>
                </a:solidFill>
                <a:latin typeface="Liberation Sans"/>
                <a:cs typeface="Liberation Sans"/>
              </a:rPr>
              <a:t>int sem_post(sem_t</a:t>
            </a:r>
            <a:r>
              <a:rPr sz="2000" spc="-85" dirty="0">
                <a:solidFill>
                  <a:srgbClr val="7F0000"/>
                </a:solidFill>
                <a:latin typeface="Liberation Sans"/>
                <a:cs typeface="Liberation Sans"/>
              </a:rPr>
              <a:t> </a:t>
            </a:r>
            <a:r>
              <a:rPr sz="2000" spc="-5" dirty="0">
                <a:solidFill>
                  <a:srgbClr val="7F0000"/>
                </a:solidFill>
                <a:latin typeface="Liberation Sans"/>
                <a:cs typeface="Liberation Sans"/>
              </a:rPr>
              <a:t>*sem);  </a:t>
            </a:r>
            <a:r>
              <a:rPr sz="2000" spc="-5" dirty="0">
                <a:latin typeface="Liberation Sans"/>
                <a:cs typeface="Liberation Sans"/>
              </a:rPr>
              <a:t>Example of</a:t>
            </a:r>
            <a:r>
              <a:rPr sz="2000" spc="-10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use:</a:t>
            </a:r>
            <a:endParaRPr sz="20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32434">
              <a:lnSpc>
                <a:spcPct val="100000"/>
              </a:lnSpc>
            </a:pPr>
            <a:r>
              <a:rPr sz="2000" dirty="0">
                <a:solidFill>
                  <a:srgbClr val="7F0000"/>
                </a:solidFill>
                <a:latin typeface="Liberation Sans"/>
                <a:cs typeface="Liberation Sans"/>
              </a:rPr>
              <a:t>sem_post(&amp;sem_name);</a:t>
            </a:r>
            <a:endParaRPr sz="20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 marR="76835">
              <a:lnSpc>
                <a:spcPts val="2230"/>
              </a:lnSpc>
              <a:spcBef>
                <a:spcPts val="5"/>
              </a:spcBef>
            </a:pPr>
            <a:r>
              <a:rPr sz="2000" spc="-5" dirty="0">
                <a:latin typeface="Liberation Sans"/>
                <a:cs typeface="Liberation Sans"/>
              </a:rPr>
              <a:t>The function </a:t>
            </a:r>
            <a:r>
              <a:rPr sz="2000" dirty="0">
                <a:latin typeface="Liberation Sans"/>
                <a:cs typeface="Liberation Sans"/>
              </a:rPr>
              <a:t>increments </a:t>
            </a:r>
            <a:r>
              <a:rPr sz="2000" spc="-5" dirty="0">
                <a:latin typeface="Liberation Sans"/>
                <a:cs typeface="Liberation Sans"/>
              </a:rPr>
              <a:t>the value </a:t>
            </a:r>
            <a:r>
              <a:rPr sz="2000" dirty="0">
                <a:latin typeface="Liberation Sans"/>
                <a:cs typeface="Liberation Sans"/>
              </a:rPr>
              <a:t>of </a:t>
            </a:r>
            <a:r>
              <a:rPr sz="2000" spc="-5" dirty="0">
                <a:latin typeface="Liberation Sans"/>
                <a:cs typeface="Liberation Sans"/>
              </a:rPr>
              <a:t>the </a:t>
            </a:r>
            <a:r>
              <a:rPr sz="2000" dirty="0">
                <a:latin typeface="Liberation Sans"/>
                <a:cs typeface="Liberation Sans"/>
              </a:rPr>
              <a:t>semaphore and </a:t>
            </a:r>
            <a:r>
              <a:rPr sz="2000" spc="-5" dirty="0">
                <a:latin typeface="Liberation Sans"/>
                <a:cs typeface="Liberation Sans"/>
              </a:rPr>
              <a:t>wakes </a:t>
            </a:r>
            <a:r>
              <a:rPr sz="2000" dirty="0">
                <a:latin typeface="Liberation Sans"/>
                <a:cs typeface="Liberation Sans"/>
              </a:rPr>
              <a:t>up any </a:t>
            </a:r>
            <a:r>
              <a:rPr sz="2000" spc="-5" dirty="0">
                <a:latin typeface="Liberation Sans"/>
                <a:cs typeface="Liberation Sans"/>
              </a:rPr>
              <a:t>blocked  thread that is waiting on the</a:t>
            </a:r>
            <a:r>
              <a:rPr sz="2000" spc="15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semaphore.</a:t>
            </a:r>
            <a:endParaRPr sz="20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 marR="5080">
              <a:lnSpc>
                <a:spcPts val="2230"/>
              </a:lnSpc>
              <a:spcBef>
                <a:spcPts val="5"/>
              </a:spcBef>
            </a:pPr>
            <a:r>
              <a:rPr sz="2000" dirty="0">
                <a:latin typeface="Liberation Sans"/>
                <a:cs typeface="Liberation Sans"/>
              </a:rPr>
              <a:t>Any </a:t>
            </a:r>
            <a:r>
              <a:rPr sz="2000" spc="-5" dirty="0">
                <a:latin typeface="Liberation Sans"/>
                <a:cs typeface="Liberation Sans"/>
              </a:rPr>
              <a:t>thread </a:t>
            </a:r>
            <a:r>
              <a:rPr sz="2000" dirty="0">
                <a:latin typeface="Liberation Sans"/>
                <a:cs typeface="Liberation Sans"/>
              </a:rPr>
              <a:t>can issue a call </a:t>
            </a:r>
            <a:r>
              <a:rPr sz="2000" spc="-5" dirty="0">
                <a:latin typeface="Liberation Sans"/>
                <a:cs typeface="Liberation Sans"/>
              </a:rPr>
              <a:t>to </a:t>
            </a:r>
            <a:r>
              <a:rPr sz="2000" dirty="0">
                <a:latin typeface="Liberation Sans"/>
                <a:cs typeface="Liberation Sans"/>
              </a:rPr>
              <a:t>sem_post() and </a:t>
            </a:r>
            <a:r>
              <a:rPr sz="2000" spc="-5" dirty="0">
                <a:latin typeface="Liberation Sans"/>
                <a:cs typeface="Liberation Sans"/>
              </a:rPr>
              <a:t>is </a:t>
            </a:r>
            <a:r>
              <a:rPr sz="2000" dirty="0">
                <a:latin typeface="Liberation Sans"/>
                <a:cs typeface="Liberation Sans"/>
              </a:rPr>
              <a:t>issued </a:t>
            </a:r>
            <a:r>
              <a:rPr sz="2000" spc="-5" dirty="0">
                <a:latin typeface="Liberation Sans"/>
                <a:cs typeface="Liberation Sans"/>
              </a:rPr>
              <a:t>when the thread is </a:t>
            </a:r>
            <a:r>
              <a:rPr sz="2000" dirty="0">
                <a:latin typeface="Liberation Sans"/>
                <a:cs typeface="Liberation Sans"/>
              </a:rPr>
              <a:t>done  </a:t>
            </a:r>
            <a:r>
              <a:rPr sz="2000" spc="-10" dirty="0">
                <a:latin typeface="Liberation Sans"/>
                <a:cs typeface="Liberation Sans"/>
              </a:rPr>
              <a:t>with </a:t>
            </a:r>
            <a:r>
              <a:rPr sz="2000" dirty="0">
                <a:latin typeface="Liberation Sans"/>
                <a:cs typeface="Liberation Sans"/>
              </a:rPr>
              <a:t>a </a:t>
            </a:r>
            <a:r>
              <a:rPr sz="2000" spc="-5" dirty="0">
                <a:latin typeface="Liberation Sans"/>
                <a:cs typeface="Liberation Sans"/>
              </a:rPr>
              <a:t>critical section </a:t>
            </a:r>
            <a:r>
              <a:rPr sz="2000" dirty="0">
                <a:latin typeface="Liberation Sans"/>
                <a:cs typeface="Liberation Sans"/>
              </a:rPr>
              <a:t>of code </a:t>
            </a:r>
            <a:r>
              <a:rPr sz="2000" spc="-5" dirty="0">
                <a:latin typeface="Liberation Sans"/>
                <a:cs typeface="Liberation Sans"/>
              </a:rPr>
              <a:t>or </a:t>
            </a:r>
            <a:r>
              <a:rPr sz="2000" dirty="0">
                <a:latin typeface="Liberation Sans"/>
                <a:cs typeface="Liberation Sans"/>
              </a:rPr>
              <a:t>no longer needs exclusive access </a:t>
            </a:r>
            <a:r>
              <a:rPr sz="2000" spc="-5" dirty="0">
                <a:latin typeface="Liberation Sans"/>
                <a:cs typeface="Liberation Sans"/>
              </a:rPr>
              <a:t>to </a:t>
            </a:r>
            <a:r>
              <a:rPr sz="2000" dirty="0">
                <a:latin typeface="Liberation Sans"/>
                <a:cs typeface="Liberation Sans"/>
              </a:rPr>
              <a:t>a shared  </a:t>
            </a:r>
            <a:r>
              <a:rPr sz="2000" spc="-5" dirty="0">
                <a:latin typeface="Liberation Sans"/>
                <a:cs typeface="Liberation Sans"/>
              </a:rPr>
              <a:t>variable </a:t>
            </a:r>
            <a:r>
              <a:rPr sz="2000" dirty="0">
                <a:latin typeface="Liberation Sans"/>
                <a:cs typeface="Liberation Sans"/>
              </a:rPr>
              <a:t>or</a:t>
            </a:r>
            <a:r>
              <a:rPr sz="2000" spc="-5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resource.</a:t>
            </a:r>
            <a:endParaRPr sz="20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90" y="640080"/>
            <a:ext cx="51479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35" dirty="0"/>
              <a:t>To </a:t>
            </a:r>
            <a:r>
              <a:rPr sz="2200" spc="-5" dirty="0"/>
              <a:t>find out the value of </a:t>
            </a:r>
            <a:r>
              <a:rPr sz="2200" dirty="0"/>
              <a:t>a </a:t>
            </a:r>
            <a:r>
              <a:rPr sz="2200" spc="-5" dirty="0"/>
              <a:t>semaphore,</a:t>
            </a:r>
            <a:r>
              <a:rPr sz="2200" spc="110" dirty="0"/>
              <a:t> </a:t>
            </a:r>
            <a:r>
              <a:rPr sz="2200" dirty="0"/>
              <a:t>use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491490" y="1267459"/>
            <a:ext cx="8371840" cy="5458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2434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7F0000"/>
                </a:solidFill>
                <a:latin typeface="Liberation Sans"/>
                <a:cs typeface="Liberation Sans"/>
              </a:rPr>
              <a:t>int sem_getvalue(sem_t </a:t>
            </a:r>
            <a:r>
              <a:rPr sz="2000" spc="-5" dirty="0">
                <a:solidFill>
                  <a:srgbClr val="7F0000"/>
                </a:solidFill>
                <a:latin typeface="Liberation Sans"/>
                <a:cs typeface="Liberation Sans"/>
              </a:rPr>
              <a:t>*sem, int</a:t>
            </a:r>
            <a:r>
              <a:rPr sz="2000" spc="-40" dirty="0">
                <a:solidFill>
                  <a:srgbClr val="7F0000"/>
                </a:solidFill>
                <a:latin typeface="Liberation Sans"/>
                <a:cs typeface="Liberation Sans"/>
              </a:rPr>
              <a:t> </a:t>
            </a:r>
            <a:r>
              <a:rPr sz="2000" spc="-5" dirty="0">
                <a:solidFill>
                  <a:srgbClr val="7F0000"/>
                </a:solidFill>
                <a:latin typeface="Liberation Sans"/>
                <a:cs typeface="Liberation Sans"/>
              </a:rPr>
              <a:t>*valp);</a:t>
            </a:r>
            <a:endParaRPr sz="2000">
              <a:latin typeface="Liberation Sans"/>
              <a:cs typeface="Liberation Sans"/>
            </a:endParaRPr>
          </a:p>
          <a:p>
            <a:pPr marL="12700" marR="696595">
              <a:lnSpc>
                <a:spcPct val="185800"/>
              </a:lnSpc>
            </a:pPr>
            <a:r>
              <a:rPr sz="2000" spc="-5" dirty="0">
                <a:latin typeface="Liberation Sans"/>
                <a:cs typeface="Liberation Sans"/>
              </a:rPr>
              <a:t>The </a:t>
            </a:r>
            <a:r>
              <a:rPr sz="2000" dirty="0">
                <a:latin typeface="Liberation Sans"/>
                <a:cs typeface="Liberation Sans"/>
              </a:rPr>
              <a:t>current </a:t>
            </a:r>
            <a:r>
              <a:rPr sz="2000" spc="-5" dirty="0">
                <a:latin typeface="Liberation Sans"/>
                <a:cs typeface="Liberation Sans"/>
              </a:rPr>
              <a:t>value </a:t>
            </a:r>
            <a:r>
              <a:rPr sz="2000" dirty="0">
                <a:latin typeface="Liberation Sans"/>
                <a:cs typeface="Liberation Sans"/>
              </a:rPr>
              <a:t>of sem </a:t>
            </a:r>
            <a:r>
              <a:rPr sz="2000" spc="-5" dirty="0">
                <a:latin typeface="Liberation Sans"/>
                <a:cs typeface="Liberation Sans"/>
              </a:rPr>
              <a:t>is </a:t>
            </a:r>
            <a:r>
              <a:rPr sz="2000" dirty="0">
                <a:latin typeface="Liberation Sans"/>
                <a:cs typeface="Liberation Sans"/>
              </a:rPr>
              <a:t>placed </a:t>
            </a:r>
            <a:r>
              <a:rPr sz="2000" spc="-5" dirty="0">
                <a:latin typeface="Liberation Sans"/>
                <a:cs typeface="Liberation Sans"/>
              </a:rPr>
              <a:t>in the </a:t>
            </a:r>
            <a:r>
              <a:rPr sz="2000" dirty="0">
                <a:latin typeface="Liberation Sans"/>
                <a:cs typeface="Liberation Sans"/>
              </a:rPr>
              <a:t>location </a:t>
            </a:r>
            <a:r>
              <a:rPr sz="2000" spc="-5" dirty="0">
                <a:latin typeface="Liberation Sans"/>
                <a:cs typeface="Liberation Sans"/>
              </a:rPr>
              <a:t>pointed to by valp.  Example of </a:t>
            </a:r>
            <a:r>
              <a:rPr sz="2000" dirty="0">
                <a:latin typeface="Liberation Sans"/>
                <a:cs typeface="Liberation Sans"/>
              </a:rPr>
              <a:t>use:</a:t>
            </a:r>
            <a:endParaRPr sz="20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432434" marR="3762375">
              <a:lnSpc>
                <a:spcPts val="2230"/>
              </a:lnSpc>
              <a:spcBef>
                <a:spcPts val="5"/>
              </a:spcBef>
            </a:pPr>
            <a:r>
              <a:rPr sz="2000" spc="-5" dirty="0">
                <a:solidFill>
                  <a:srgbClr val="7F0000"/>
                </a:solidFill>
                <a:latin typeface="Liberation Sans"/>
                <a:cs typeface="Liberation Sans"/>
              </a:rPr>
              <a:t>int value;  sem_getvalue(&amp;sem_name,</a:t>
            </a:r>
            <a:r>
              <a:rPr sz="2000" spc="20" dirty="0">
                <a:solidFill>
                  <a:srgbClr val="7F0000"/>
                </a:solidFill>
                <a:latin typeface="Liberation Sans"/>
                <a:cs typeface="Liberation Sans"/>
              </a:rPr>
              <a:t> </a:t>
            </a:r>
            <a:r>
              <a:rPr sz="2000" spc="-5" dirty="0">
                <a:solidFill>
                  <a:srgbClr val="7F0000"/>
                </a:solidFill>
                <a:latin typeface="Liberation Sans"/>
                <a:cs typeface="Liberation Sans"/>
              </a:rPr>
              <a:t>&amp;value);</a:t>
            </a:r>
            <a:endParaRPr sz="2000">
              <a:latin typeface="Liberation Sans"/>
              <a:cs typeface="Liberation Sans"/>
            </a:endParaRPr>
          </a:p>
          <a:p>
            <a:pPr marL="432434">
              <a:lnSpc>
                <a:spcPts val="2195"/>
              </a:lnSpc>
            </a:pPr>
            <a:r>
              <a:rPr sz="2000" spc="-5" dirty="0">
                <a:solidFill>
                  <a:srgbClr val="7F0000"/>
                </a:solidFill>
                <a:latin typeface="Liberation Sans"/>
                <a:cs typeface="Liberation Sans"/>
              </a:rPr>
              <a:t>printf("The value </a:t>
            </a:r>
            <a:r>
              <a:rPr sz="2000" dirty="0">
                <a:solidFill>
                  <a:srgbClr val="7F0000"/>
                </a:solidFill>
                <a:latin typeface="Liberation Sans"/>
                <a:cs typeface="Liberation Sans"/>
              </a:rPr>
              <a:t>of </a:t>
            </a:r>
            <a:r>
              <a:rPr sz="2000" spc="-5" dirty="0">
                <a:solidFill>
                  <a:srgbClr val="7F0000"/>
                </a:solidFill>
                <a:latin typeface="Liberation Sans"/>
                <a:cs typeface="Liberation Sans"/>
              </a:rPr>
              <a:t>the </a:t>
            </a:r>
            <a:r>
              <a:rPr sz="2000" dirty="0">
                <a:solidFill>
                  <a:srgbClr val="7F0000"/>
                </a:solidFill>
                <a:latin typeface="Liberation Sans"/>
                <a:cs typeface="Liberation Sans"/>
              </a:rPr>
              <a:t>semaphore is </a:t>
            </a:r>
            <a:r>
              <a:rPr sz="2000" spc="-5" dirty="0">
                <a:solidFill>
                  <a:srgbClr val="7F0000"/>
                </a:solidFill>
                <a:latin typeface="Liberation Sans"/>
                <a:cs typeface="Liberation Sans"/>
              </a:rPr>
              <a:t>%d\n",</a:t>
            </a:r>
            <a:r>
              <a:rPr sz="2000" spc="-30" dirty="0">
                <a:solidFill>
                  <a:srgbClr val="7F0000"/>
                </a:solidFill>
                <a:latin typeface="Liberation Sans"/>
                <a:cs typeface="Liberation Sans"/>
              </a:rPr>
              <a:t> </a:t>
            </a:r>
            <a:r>
              <a:rPr sz="2000" dirty="0">
                <a:solidFill>
                  <a:srgbClr val="7F0000"/>
                </a:solidFill>
                <a:latin typeface="Liberation Sans"/>
                <a:cs typeface="Liberation Sans"/>
              </a:rPr>
              <a:t>value);</a:t>
            </a:r>
            <a:endParaRPr sz="20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135" dirty="0">
                <a:latin typeface="Liberation Sans"/>
                <a:cs typeface="Liberation Sans"/>
              </a:rPr>
              <a:t>To </a:t>
            </a:r>
            <a:r>
              <a:rPr sz="2200" spc="-5" dirty="0">
                <a:latin typeface="Liberation Sans"/>
                <a:cs typeface="Liberation Sans"/>
              </a:rPr>
              <a:t>destroy </a:t>
            </a:r>
            <a:r>
              <a:rPr sz="2200" dirty="0">
                <a:latin typeface="Liberation Sans"/>
                <a:cs typeface="Liberation Sans"/>
              </a:rPr>
              <a:t>a </a:t>
            </a:r>
            <a:r>
              <a:rPr sz="2200" spc="-5" dirty="0">
                <a:latin typeface="Liberation Sans"/>
                <a:cs typeface="Liberation Sans"/>
              </a:rPr>
              <a:t>semaphore,</a:t>
            </a:r>
            <a:r>
              <a:rPr sz="2200" spc="120" dirty="0">
                <a:latin typeface="Liberation Sans"/>
                <a:cs typeface="Liberation Sans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use</a:t>
            </a:r>
            <a:endParaRPr sz="2200">
              <a:latin typeface="Liberation Sans"/>
              <a:cs typeface="Liberation Sans"/>
            </a:endParaRPr>
          </a:p>
          <a:p>
            <a:pPr marL="432434">
              <a:lnSpc>
                <a:spcPct val="100000"/>
              </a:lnSpc>
              <a:spcBef>
                <a:spcPts val="2070"/>
              </a:spcBef>
            </a:pPr>
            <a:r>
              <a:rPr sz="2000" spc="-5" dirty="0">
                <a:solidFill>
                  <a:srgbClr val="7F0000"/>
                </a:solidFill>
                <a:latin typeface="Liberation Sans"/>
                <a:cs typeface="Liberation Sans"/>
              </a:rPr>
              <a:t>int </a:t>
            </a:r>
            <a:r>
              <a:rPr sz="2000" dirty="0">
                <a:solidFill>
                  <a:srgbClr val="7F0000"/>
                </a:solidFill>
                <a:latin typeface="Liberation Sans"/>
                <a:cs typeface="Liberation Sans"/>
              </a:rPr>
              <a:t>sem_destroy(sem_t</a:t>
            </a:r>
            <a:r>
              <a:rPr sz="2000" spc="-20" dirty="0">
                <a:solidFill>
                  <a:srgbClr val="7F0000"/>
                </a:solidFill>
                <a:latin typeface="Liberation Sans"/>
                <a:cs typeface="Liberation Sans"/>
              </a:rPr>
              <a:t> </a:t>
            </a:r>
            <a:r>
              <a:rPr sz="2000" dirty="0">
                <a:solidFill>
                  <a:srgbClr val="7F0000"/>
                </a:solidFill>
                <a:latin typeface="Liberation Sans"/>
                <a:cs typeface="Liberation Sans"/>
              </a:rPr>
              <a:t>*sem);</a:t>
            </a:r>
            <a:endParaRPr sz="2000">
              <a:latin typeface="Liberation Sans"/>
              <a:cs typeface="Liberation Sans"/>
            </a:endParaRPr>
          </a:p>
          <a:p>
            <a:pPr marL="12700" marR="5080">
              <a:lnSpc>
                <a:spcPct val="185800"/>
              </a:lnSpc>
            </a:pPr>
            <a:r>
              <a:rPr sz="2000" dirty="0">
                <a:latin typeface="Liberation Sans"/>
                <a:cs typeface="Liberation Sans"/>
              </a:rPr>
              <a:t>No threads should be </a:t>
            </a:r>
            <a:r>
              <a:rPr sz="2000" spc="-5" dirty="0">
                <a:latin typeface="Liberation Sans"/>
                <a:cs typeface="Liberation Sans"/>
              </a:rPr>
              <a:t>waiting on the </a:t>
            </a:r>
            <a:r>
              <a:rPr sz="2000" dirty="0">
                <a:latin typeface="Liberation Sans"/>
                <a:cs typeface="Liberation Sans"/>
              </a:rPr>
              <a:t>semaphore or it </a:t>
            </a:r>
            <a:r>
              <a:rPr sz="2000" spc="-5" dirty="0">
                <a:latin typeface="Liberation Sans"/>
                <a:cs typeface="Liberation Sans"/>
              </a:rPr>
              <a:t>will </a:t>
            </a:r>
            <a:r>
              <a:rPr sz="2000" dirty="0">
                <a:latin typeface="Liberation Sans"/>
                <a:cs typeface="Liberation Sans"/>
              </a:rPr>
              <a:t>not be destroyed.  </a:t>
            </a:r>
            <a:r>
              <a:rPr sz="2000" spc="-5" dirty="0">
                <a:latin typeface="Liberation Sans"/>
                <a:cs typeface="Liberation Sans"/>
              </a:rPr>
              <a:t>Example of </a:t>
            </a:r>
            <a:r>
              <a:rPr sz="2000" dirty="0">
                <a:latin typeface="Liberation Sans"/>
                <a:cs typeface="Liberation Sans"/>
              </a:rPr>
              <a:t>use:</a:t>
            </a:r>
            <a:endParaRPr sz="20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imes New Roman"/>
              <a:cs typeface="Times New Roman"/>
            </a:endParaRPr>
          </a:p>
          <a:p>
            <a:pPr marL="362585">
              <a:lnSpc>
                <a:spcPct val="100000"/>
              </a:lnSpc>
            </a:pPr>
            <a:r>
              <a:rPr sz="2000" spc="-5" dirty="0">
                <a:solidFill>
                  <a:srgbClr val="7F0000"/>
                </a:solidFill>
                <a:latin typeface="Liberation Sans"/>
                <a:cs typeface="Liberation Sans"/>
              </a:rPr>
              <a:t>sem_destroy(&amp;sem_name);</a:t>
            </a:r>
            <a:endParaRPr sz="20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3059" y="621029"/>
            <a:ext cx="1753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Mutexes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91490" y="1860550"/>
            <a:ext cx="8187690" cy="4159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Liberation Sans"/>
                <a:cs typeface="Liberation Sans"/>
              </a:rPr>
              <a:t>A mutex </a:t>
            </a:r>
            <a:r>
              <a:rPr sz="3200" spc="-10" dirty="0">
                <a:latin typeface="Liberation Sans"/>
                <a:cs typeface="Liberation Sans"/>
              </a:rPr>
              <a:t>is </a:t>
            </a:r>
            <a:r>
              <a:rPr sz="3200" dirty="0">
                <a:latin typeface="Liberation Sans"/>
                <a:cs typeface="Liberation Sans"/>
              </a:rPr>
              <a:t>a </a:t>
            </a:r>
            <a:r>
              <a:rPr sz="3200" spc="-5" dirty="0">
                <a:latin typeface="Liberation Sans"/>
                <a:cs typeface="Liberation Sans"/>
              </a:rPr>
              <a:t>mutual </a:t>
            </a:r>
            <a:r>
              <a:rPr sz="3200" dirty="0">
                <a:latin typeface="Liberation Sans"/>
                <a:cs typeface="Liberation Sans"/>
              </a:rPr>
              <a:t>exclusion</a:t>
            </a:r>
            <a:r>
              <a:rPr sz="3200" spc="-20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lock:</a:t>
            </a:r>
            <a:endParaRPr sz="3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imes New Roman"/>
              <a:cs typeface="Times New Roman"/>
            </a:endParaRPr>
          </a:p>
          <a:p>
            <a:pPr marL="228600" indent="-215900">
              <a:lnSpc>
                <a:spcPts val="3715"/>
              </a:lnSpc>
              <a:buSzPct val="45312"/>
              <a:buFont typeface="Trebuchet MS"/>
              <a:buChar char="●"/>
              <a:tabLst>
                <a:tab pos="228600" algn="l"/>
              </a:tabLst>
            </a:pPr>
            <a:r>
              <a:rPr sz="3200" spc="-5" dirty="0">
                <a:latin typeface="Liberation Sans"/>
                <a:cs typeface="Liberation Sans"/>
              </a:rPr>
              <a:t>Block </a:t>
            </a:r>
            <a:r>
              <a:rPr sz="3200" dirty="0">
                <a:latin typeface="Liberation Sans"/>
                <a:cs typeface="Liberation Sans"/>
              </a:rPr>
              <a:t>access </a:t>
            </a:r>
            <a:r>
              <a:rPr sz="3200" spc="-5" dirty="0">
                <a:latin typeface="Liberation Sans"/>
                <a:cs typeface="Liberation Sans"/>
              </a:rPr>
              <a:t>to </a:t>
            </a:r>
            <a:r>
              <a:rPr sz="3200" dirty="0">
                <a:latin typeface="Liberation Sans"/>
                <a:cs typeface="Liberation Sans"/>
              </a:rPr>
              <a:t>variables by </a:t>
            </a:r>
            <a:r>
              <a:rPr sz="3200" spc="-5" dirty="0">
                <a:latin typeface="Liberation Sans"/>
                <a:cs typeface="Liberation Sans"/>
              </a:rPr>
              <a:t>other</a:t>
            </a:r>
            <a:r>
              <a:rPr sz="3200" spc="-2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threads.</a:t>
            </a:r>
            <a:endParaRPr sz="3200">
              <a:latin typeface="Liberation Sans"/>
              <a:cs typeface="Liberation Sans"/>
            </a:endParaRPr>
          </a:p>
          <a:p>
            <a:pPr marL="228600" marR="237490" indent="-215900">
              <a:lnSpc>
                <a:spcPts val="3590"/>
              </a:lnSpc>
              <a:spcBef>
                <a:spcPts val="204"/>
              </a:spcBef>
              <a:buSzPct val="45312"/>
              <a:buFont typeface="Trebuchet MS"/>
              <a:buChar char="●"/>
              <a:tabLst>
                <a:tab pos="228600" algn="l"/>
              </a:tabLst>
            </a:pPr>
            <a:r>
              <a:rPr sz="3200" dirty="0">
                <a:latin typeface="Liberation Sans"/>
                <a:cs typeface="Liberation Sans"/>
              </a:rPr>
              <a:t>Enforces exclusive access </a:t>
            </a:r>
            <a:r>
              <a:rPr sz="3200" spc="-5" dirty="0">
                <a:latin typeface="Liberation Sans"/>
                <a:cs typeface="Liberation Sans"/>
              </a:rPr>
              <a:t>by </a:t>
            </a:r>
            <a:r>
              <a:rPr sz="3200" dirty="0">
                <a:latin typeface="Liberation Sans"/>
                <a:cs typeface="Liberation Sans"/>
              </a:rPr>
              <a:t>a </a:t>
            </a:r>
            <a:r>
              <a:rPr sz="3200" spc="-5" dirty="0">
                <a:latin typeface="Liberation Sans"/>
                <a:cs typeface="Liberation Sans"/>
              </a:rPr>
              <a:t>thread to </a:t>
            </a:r>
            <a:r>
              <a:rPr sz="3200" dirty="0">
                <a:latin typeface="Liberation Sans"/>
                <a:cs typeface="Liberation Sans"/>
              </a:rPr>
              <a:t>a  shared</a:t>
            </a:r>
            <a:r>
              <a:rPr sz="3200" spc="-1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resource.</a:t>
            </a:r>
            <a:endParaRPr sz="3200">
              <a:latin typeface="Liberation Sans"/>
              <a:cs typeface="Liberation Sans"/>
            </a:endParaRPr>
          </a:p>
          <a:p>
            <a:pPr marL="228600" indent="-215900">
              <a:lnSpc>
                <a:spcPts val="3510"/>
              </a:lnSpc>
              <a:buSzPct val="45312"/>
              <a:buFont typeface="Trebuchet MS"/>
              <a:buChar char="●"/>
              <a:tabLst>
                <a:tab pos="228600" algn="l"/>
              </a:tabLst>
            </a:pPr>
            <a:r>
              <a:rPr sz="3200" dirty="0">
                <a:latin typeface="Liberation Sans"/>
                <a:cs typeface="Liberation Sans"/>
              </a:rPr>
              <a:t>Can protect a </a:t>
            </a:r>
            <a:r>
              <a:rPr sz="3200" spc="-5" dirty="0">
                <a:latin typeface="Liberation Sans"/>
                <a:cs typeface="Liberation Sans"/>
              </a:rPr>
              <a:t>“critical” section </a:t>
            </a:r>
            <a:r>
              <a:rPr sz="3200" dirty="0">
                <a:latin typeface="Liberation Sans"/>
                <a:cs typeface="Liberation Sans"/>
              </a:rPr>
              <a:t>of</a:t>
            </a:r>
            <a:r>
              <a:rPr sz="3200" spc="-35" dirty="0">
                <a:latin typeface="Liberation Sans"/>
                <a:cs typeface="Liberation Sans"/>
              </a:rPr>
              <a:t> </a:t>
            </a:r>
            <a:r>
              <a:rPr sz="3200" spc="-40" dirty="0">
                <a:latin typeface="Liberation Sans"/>
                <a:cs typeface="Liberation Sans"/>
              </a:rPr>
              <a:t>memory.</a:t>
            </a:r>
            <a:endParaRPr sz="3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50">
              <a:latin typeface="Times New Roman"/>
              <a:cs typeface="Times New Roman"/>
            </a:endParaRPr>
          </a:p>
          <a:p>
            <a:pPr marL="12700" marR="5080">
              <a:lnSpc>
                <a:spcPts val="3590"/>
              </a:lnSpc>
            </a:pPr>
            <a:r>
              <a:rPr sz="3200" spc="-5" dirty="0">
                <a:latin typeface="Liberation Sans"/>
                <a:cs typeface="Liberation Sans"/>
              </a:rPr>
              <a:t>Mutexes </a:t>
            </a:r>
            <a:r>
              <a:rPr sz="3200" dirty="0">
                <a:latin typeface="Liberation Sans"/>
                <a:cs typeface="Liberation Sans"/>
              </a:rPr>
              <a:t>can be applied </a:t>
            </a:r>
            <a:r>
              <a:rPr sz="3200" spc="-5" dirty="0">
                <a:latin typeface="Liberation Sans"/>
                <a:cs typeface="Liberation Sans"/>
              </a:rPr>
              <a:t>to </a:t>
            </a:r>
            <a:r>
              <a:rPr sz="3200" dirty="0">
                <a:latin typeface="Liberation Sans"/>
                <a:cs typeface="Liberation Sans"/>
              </a:rPr>
              <a:t>threads </a:t>
            </a:r>
            <a:r>
              <a:rPr sz="3200" spc="-10" dirty="0">
                <a:latin typeface="Liberation Sans"/>
                <a:cs typeface="Liberation Sans"/>
              </a:rPr>
              <a:t>in </a:t>
            </a:r>
            <a:r>
              <a:rPr sz="3200" dirty="0">
                <a:latin typeface="Liberation Sans"/>
                <a:cs typeface="Liberation Sans"/>
              </a:rPr>
              <a:t>a </a:t>
            </a:r>
            <a:r>
              <a:rPr sz="3200" spc="-5" dirty="0">
                <a:latin typeface="Liberation Sans"/>
                <a:cs typeface="Liberation Sans"/>
              </a:rPr>
              <a:t>single  </a:t>
            </a:r>
            <a:r>
              <a:rPr sz="3200" dirty="0">
                <a:latin typeface="Liberation Sans"/>
                <a:cs typeface="Liberation Sans"/>
              </a:rPr>
              <a:t>process and </a:t>
            </a:r>
            <a:r>
              <a:rPr sz="3200" spc="-5" dirty="0">
                <a:latin typeface="Liberation Sans"/>
                <a:cs typeface="Liberation Sans"/>
              </a:rPr>
              <a:t>do </a:t>
            </a:r>
            <a:r>
              <a:rPr sz="3200" dirty="0">
                <a:latin typeface="Liberation Sans"/>
                <a:cs typeface="Liberation Sans"/>
              </a:rPr>
              <a:t>not </a:t>
            </a:r>
            <a:r>
              <a:rPr sz="3200" spc="-5" dirty="0">
                <a:latin typeface="Liberation Sans"/>
                <a:cs typeface="Liberation Sans"/>
              </a:rPr>
              <a:t>work </a:t>
            </a:r>
            <a:r>
              <a:rPr sz="3200" dirty="0">
                <a:latin typeface="Liberation Sans"/>
                <a:cs typeface="Liberation Sans"/>
              </a:rPr>
              <a:t>between</a:t>
            </a:r>
            <a:r>
              <a:rPr sz="3200" spc="-2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processes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654050"/>
            <a:ext cx="9372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7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842500" cy="743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703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1" y="218623"/>
            <a:ext cx="9753600" cy="683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06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5" y="882650"/>
            <a:ext cx="9353550" cy="289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25" y="3778250"/>
            <a:ext cx="94773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5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035050"/>
            <a:ext cx="92106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06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1187450"/>
            <a:ext cx="89916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91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782637"/>
            <a:ext cx="9220200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41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3231</TotalTime>
  <Words>821</Words>
  <Application>Microsoft Office PowerPoint</Application>
  <PresentationFormat>Custom</PresentationFormat>
  <Paragraphs>107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Liberation Sans</vt:lpstr>
      <vt:lpstr>Times New Roman</vt:lpstr>
      <vt:lpstr>Trebuchet MS</vt:lpstr>
      <vt:lpstr>Wingdings</vt:lpstr>
      <vt:lpstr>Office Theme</vt:lpstr>
      <vt:lpstr>PowerPoint Presentation</vt:lpstr>
      <vt:lpstr>Mutexes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Condition Variables</vt:lpstr>
      <vt:lpstr>Basic condition variable functions</vt:lpstr>
      <vt:lpstr>Using a condition variable</vt:lpstr>
      <vt:lpstr>Interaction of condition variables in threads</vt:lpstr>
      <vt:lpstr>PowerPoint Presentation</vt:lpstr>
      <vt:lpstr>Semaphore</vt:lpstr>
      <vt:lpstr>Posix semaphores</vt:lpstr>
      <vt:lpstr>Using semaphores</vt:lpstr>
      <vt:lpstr>PowerPoint Presentation</vt:lpstr>
      <vt:lpstr>To find out the value of a semaphore, 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Posix threads</dc:title>
  <dc:creator>Hp</dc:creator>
  <cp:lastModifiedBy>Hp</cp:lastModifiedBy>
  <cp:revision>15</cp:revision>
  <dcterms:created xsi:type="dcterms:W3CDTF">2019-07-08T14:11:21Z</dcterms:created>
  <dcterms:modified xsi:type="dcterms:W3CDTF">2020-04-05T13:08:33Z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2016-02-23T00:00:00Z</vt:filetime>
  </property>
  <property fmtid="{D5CDD505-2E9C-101B-9397-08002B2CF9AE}" pid="3" name="Creator">
    <vt:lpwstr>Impress</vt:lpwstr>
  </property>
  <property fmtid="{D5CDD505-2E9C-101B-9397-08002B2CF9AE}" pid="4" name="LastSaved">
    <vt:filetime>2019-07-08T00:00:00Z</vt:filetime>
  </property>
</Properties>
</file>