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35"/>
  </p:notesMasterIdLst>
  <p:sldIdLst>
    <p:sldId id="256" r:id="rId2"/>
    <p:sldId id="257" r:id="rId3"/>
    <p:sldId id="269" r:id="rId4"/>
    <p:sldId id="258" r:id="rId5"/>
    <p:sldId id="290" r:id="rId6"/>
    <p:sldId id="260" r:id="rId7"/>
    <p:sldId id="270" r:id="rId8"/>
    <p:sldId id="291" r:id="rId9"/>
    <p:sldId id="298" r:id="rId10"/>
    <p:sldId id="265" r:id="rId11"/>
    <p:sldId id="292" r:id="rId12"/>
    <p:sldId id="297" r:id="rId13"/>
    <p:sldId id="293" r:id="rId14"/>
    <p:sldId id="295" r:id="rId15"/>
    <p:sldId id="299" r:id="rId16"/>
    <p:sldId id="296" r:id="rId17"/>
    <p:sldId id="294" r:id="rId18"/>
    <p:sldId id="261" r:id="rId19"/>
    <p:sldId id="262" r:id="rId20"/>
    <p:sldId id="263" r:id="rId21"/>
    <p:sldId id="267" r:id="rId22"/>
    <p:sldId id="268" r:id="rId23"/>
    <p:sldId id="300" r:id="rId24"/>
    <p:sldId id="301" r:id="rId25"/>
    <p:sldId id="302" r:id="rId26"/>
    <p:sldId id="303" r:id="rId27"/>
    <p:sldId id="304" r:id="rId28"/>
    <p:sldId id="305" r:id="rId29"/>
    <p:sldId id="306" r:id="rId30"/>
    <p:sldId id="307" r:id="rId31"/>
    <p:sldId id="308" r:id="rId32"/>
    <p:sldId id="309" r:id="rId33"/>
    <p:sldId id="31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485" autoAdjust="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8DC22-86CA-4AF1-AC15-BEAC858E8C3B}"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CBEEF-DB3C-4E87-9F8A-14BB19E746AA}" type="slidenum">
              <a:rPr lang="en-US" smtClean="0"/>
              <a:t>‹#›</a:t>
            </a:fld>
            <a:endParaRPr lang="en-US"/>
          </a:p>
        </p:txBody>
      </p:sp>
    </p:spTree>
    <p:extLst>
      <p:ext uri="{BB962C8B-B14F-4D97-AF65-F5344CB8AC3E}">
        <p14:creationId xmlns:p14="http://schemas.microsoft.com/office/powerpoint/2010/main" val="8605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4CBEEF-DB3C-4E87-9F8A-14BB19E746AA}" type="slidenum">
              <a:rPr lang="en-US" smtClean="0"/>
              <a:t>1</a:t>
            </a:fld>
            <a:endParaRPr lang="en-US"/>
          </a:p>
        </p:txBody>
      </p:sp>
    </p:spTree>
    <p:extLst>
      <p:ext uri="{BB962C8B-B14F-4D97-AF65-F5344CB8AC3E}">
        <p14:creationId xmlns:p14="http://schemas.microsoft.com/office/powerpoint/2010/main" val="224568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4CBEEF-DB3C-4E87-9F8A-14BB19E746AA}" type="slidenum">
              <a:rPr lang="en-US" smtClean="0"/>
              <a:t>4</a:t>
            </a:fld>
            <a:endParaRPr lang="en-US"/>
          </a:p>
        </p:txBody>
      </p:sp>
    </p:spTree>
    <p:extLst>
      <p:ext uri="{BB962C8B-B14F-4D97-AF65-F5344CB8AC3E}">
        <p14:creationId xmlns:p14="http://schemas.microsoft.com/office/powerpoint/2010/main" val="402753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Subtle : </a:t>
            </a:r>
            <a:r>
              <a:rPr lang="en-US" sz="1200" b="0" i="0" kern="1200" dirty="0" smtClean="0">
                <a:solidFill>
                  <a:schemeClr val="tx1"/>
                </a:solidFill>
                <a:effectLst/>
                <a:latin typeface="+mn-lt"/>
                <a:ea typeface="+mn-ea"/>
                <a:cs typeface="+mn-cs"/>
              </a:rPr>
              <a:t>making use of clever and indirect methods to achieve something.</a:t>
            </a:r>
            <a:endParaRPr lang="en-US" dirty="0"/>
          </a:p>
        </p:txBody>
      </p:sp>
      <p:sp>
        <p:nvSpPr>
          <p:cNvPr id="4" name="Slide Number Placeholder 3"/>
          <p:cNvSpPr>
            <a:spLocks noGrp="1"/>
          </p:cNvSpPr>
          <p:nvPr>
            <p:ph type="sldNum" sz="quarter" idx="10"/>
          </p:nvPr>
        </p:nvSpPr>
        <p:spPr/>
        <p:txBody>
          <a:bodyPr/>
          <a:lstStyle/>
          <a:p>
            <a:fld id="{354CBEEF-DB3C-4E87-9F8A-14BB19E746AA}" type="slidenum">
              <a:rPr lang="en-US" smtClean="0"/>
              <a:t>14</a:t>
            </a:fld>
            <a:endParaRPr lang="en-US"/>
          </a:p>
        </p:txBody>
      </p:sp>
    </p:spTree>
    <p:extLst>
      <p:ext uri="{BB962C8B-B14F-4D97-AF65-F5344CB8AC3E}">
        <p14:creationId xmlns:p14="http://schemas.microsoft.com/office/powerpoint/2010/main" val="113058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Internal Field Separator (</a:t>
            </a:r>
            <a:r>
              <a:rPr lang="en-US" sz="1200" b="1" i="0" kern="1200" dirty="0" smtClean="0">
                <a:solidFill>
                  <a:schemeClr val="tx1"/>
                </a:solidFill>
                <a:effectLst/>
                <a:latin typeface="+mn-lt"/>
                <a:ea typeface="+mn-ea"/>
                <a:cs typeface="+mn-cs"/>
              </a:rPr>
              <a:t>IFS</a:t>
            </a:r>
            <a:r>
              <a:rPr lang="en-US" sz="1200" b="0" i="0" kern="1200" dirty="0" smtClean="0">
                <a:solidFill>
                  <a:schemeClr val="tx1"/>
                </a:solidFill>
                <a:effectLst/>
                <a:latin typeface="+mn-lt"/>
                <a:ea typeface="+mn-ea"/>
                <a:cs typeface="+mn-cs"/>
              </a:rPr>
              <a:t>) that is used for word splitting after expansion and to split lines into words with the read </a:t>
            </a:r>
            <a:r>
              <a:rPr lang="en-US" sz="1200" b="0" i="0" kern="1200" dirty="0" err="1" smtClean="0">
                <a:solidFill>
                  <a:schemeClr val="tx1"/>
                </a:solidFill>
                <a:effectLst/>
                <a:latin typeface="+mn-lt"/>
                <a:ea typeface="+mn-ea"/>
                <a:cs typeface="+mn-cs"/>
              </a:rPr>
              <a:t>builtin</a:t>
            </a:r>
            <a:r>
              <a:rPr lang="en-US" sz="1200" b="0" i="0" kern="1200" dirty="0" smtClean="0">
                <a:solidFill>
                  <a:schemeClr val="tx1"/>
                </a:solidFill>
                <a:effectLst/>
                <a:latin typeface="+mn-lt"/>
                <a:ea typeface="+mn-ea"/>
                <a:cs typeface="+mn-cs"/>
              </a:rPr>
              <a:t> command.</a:t>
            </a:r>
            <a:endParaRPr lang="en-US" dirty="0"/>
          </a:p>
        </p:txBody>
      </p:sp>
      <p:sp>
        <p:nvSpPr>
          <p:cNvPr id="4" name="Slide Number Placeholder 3"/>
          <p:cNvSpPr>
            <a:spLocks noGrp="1"/>
          </p:cNvSpPr>
          <p:nvPr>
            <p:ph type="sldNum" sz="quarter" idx="10"/>
          </p:nvPr>
        </p:nvSpPr>
        <p:spPr/>
        <p:txBody>
          <a:bodyPr/>
          <a:lstStyle/>
          <a:p>
            <a:fld id="{354CBEEF-DB3C-4E87-9F8A-14BB19E746AA}" type="slidenum">
              <a:rPr lang="en-US" smtClean="0"/>
              <a:t>17</a:t>
            </a:fld>
            <a:endParaRPr lang="en-US"/>
          </a:p>
        </p:txBody>
      </p:sp>
    </p:spTree>
    <p:extLst>
      <p:ext uri="{BB962C8B-B14F-4D97-AF65-F5344CB8AC3E}">
        <p14:creationId xmlns:p14="http://schemas.microsoft.com/office/powerpoint/2010/main" val="212175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4CBEEF-DB3C-4E87-9F8A-14BB19E746AA}" type="slidenum">
              <a:rPr lang="en-US" smtClean="0"/>
              <a:t>20</a:t>
            </a:fld>
            <a:endParaRPr lang="en-US"/>
          </a:p>
        </p:txBody>
      </p:sp>
    </p:spTree>
    <p:extLst>
      <p:ext uri="{BB962C8B-B14F-4D97-AF65-F5344CB8AC3E}">
        <p14:creationId xmlns:p14="http://schemas.microsoft.com/office/powerpoint/2010/main" val="432416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4CBEEF-DB3C-4E87-9F8A-14BB19E746AA}" type="slidenum">
              <a:rPr lang="en-US" smtClean="0"/>
              <a:t>28</a:t>
            </a:fld>
            <a:endParaRPr lang="en-US"/>
          </a:p>
        </p:txBody>
      </p:sp>
    </p:spTree>
    <p:extLst>
      <p:ext uri="{BB962C8B-B14F-4D97-AF65-F5344CB8AC3E}">
        <p14:creationId xmlns:p14="http://schemas.microsoft.com/office/powerpoint/2010/main" val="74067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EA5310-60F9-4368-9953-C474571B6ACA}"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0EFF0-E5AC-4D4D-8249-F470C04F0E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23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AE89-45BE-4F16-8C39-2239E126C608}"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230153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A990D2-45CD-4F97-89D7-14B144A9A2E3}"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48671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133208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8CFA3-388A-411D-9C97-5D0ED8FCB4BF}"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0EFF0-E5AC-4D4D-8249-F470C04F0E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74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954DE9-CA3E-4E81-BE64-8008CA8874A6}" type="datetime1">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341440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DF31EA-7C08-4F08-9C24-EE5F30A86F96}" type="datetime1">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27673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4218D5-E0BC-4C28-80A3-1DF5E6EE7DB7}" type="datetime1">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274686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7E42AB-4237-4404-B289-9C8C4898F618}" type="datetime1">
              <a:rPr lang="en-US" smtClean="0"/>
              <a:t>3/25/2021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51237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158D0C-72F6-4D3D-8658-263FBD372E71}" type="datetime1">
              <a:rPr lang="en-US" smtClean="0"/>
              <a:t>3/25/2021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C0EFF0-E5AC-4D4D-8249-F470C04F0EE9}" type="slidenum">
              <a:rPr lang="en-US" smtClean="0"/>
              <a:t>‹#›</a:t>
            </a:fld>
            <a:endParaRPr lang="en-US"/>
          </a:p>
        </p:txBody>
      </p:sp>
    </p:spTree>
    <p:extLst>
      <p:ext uri="{BB962C8B-B14F-4D97-AF65-F5344CB8AC3E}">
        <p14:creationId xmlns:p14="http://schemas.microsoft.com/office/powerpoint/2010/main" val="73042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DB3C5-9596-4783-A859-9EE3FE0EB15A}" type="datetime1">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0EFF0-E5AC-4D4D-8249-F470C04F0EE9}" type="slidenum">
              <a:rPr lang="en-US" smtClean="0"/>
              <a:t>‹#›</a:t>
            </a:fld>
            <a:endParaRPr lang="en-US"/>
          </a:p>
        </p:txBody>
      </p:sp>
    </p:spTree>
    <p:extLst>
      <p:ext uri="{BB962C8B-B14F-4D97-AF65-F5344CB8AC3E}">
        <p14:creationId xmlns:p14="http://schemas.microsoft.com/office/powerpoint/2010/main" val="219964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1C5B9C-8714-4CB9-BD71-C9E1BF21F4A5}" type="datetime1">
              <a:rPr lang="en-US" smtClean="0"/>
              <a:t>3/25/2021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C0EFF0-E5AC-4D4D-8249-F470C04F0E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2344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460766"/>
          </a:xfrm>
        </p:spPr>
        <p:txBody>
          <a:bodyPr/>
          <a:lstStyle/>
          <a:p>
            <a:r>
              <a:rPr lang="en-US" dirty="0" smtClean="0"/>
              <a:t>OS Lab 3- Shell Scripting </a:t>
            </a:r>
            <a:endParaRPr lang="en-US" dirty="0"/>
          </a:p>
        </p:txBody>
      </p:sp>
      <p:sp>
        <p:nvSpPr>
          <p:cNvPr id="7" name="Date Placeholder 6"/>
          <p:cNvSpPr>
            <a:spLocks noGrp="1"/>
          </p:cNvSpPr>
          <p:nvPr>
            <p:ph type="dt" sz="half" idx="10"/>
          </p:nvPr>
        </p:nvSpPr>
        <p:spPr/>
        <p:txBody>
          <a:bodyPr/>
          <a:lstStyle/>
          <a:p>
            <a:fld id="{0A6B2BDE-7B5C-4B0F-AD64-FD2ADA6666F6}"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1</a:t>
            </a:fld>
            <a:endParaRPr lang="en-US"/>
          </a:p>
        </p:txBody>
      </p:sp>
      <p:sp>
        <p:nvSpPr>
          <p:cNvPr id="9" name="Text Box 2"/>
          <p:cNvSpPr txBox="1">
            <a:spLocks noChangeArrowheads="1"/>
          </p:cNvSpPr>
          <p:nvPr/>
        </p:nvSpPr>
        <p:spPr bwMode="auto">
          <a:xfrm>
            <a:off x="3459480" y="3891566"/>
            <a:ext cx="5334000" cy="1524000"/>
          </a:xfrm>
          <a:prstGeom prst="rect">
            <a:avLst/>
          </a:prstGeom>
          <a:noFill/>
          <a:ln w="9525">
            <a:noFill/>
            <a:round/>
            <a:headEnd/>
            <a:tailEnd/>
          </a:ln>
        </p:spPr>
        <p:txBody>
          <a:bodyPr/>
          <a:lstStyle/>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2C3036"/>
                </a:solidFill>
                <a:latin typeface="Times New Roman" pitchFamily="16" charset="0"/>
              </a:rPr>
              <a:t>Instructor</a:t>
            </a:r>
            <a:endParaRPr lang="en-GB" sz="2000" b="1" dirty="0" smtClean="0">
              <a:solidFill>
                <a:srgbClr val="2C3036"/>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2C3036"/>
                </a:solidFill>
                <a:latin typeface="Times New Roman" pitchFamily="16" charset="0"/>
              </a:rPr>
              <a:t>Aliza Saeed</a:t>
            </a: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FF0000"/>
                </a:solidFill>
                <a:latin typeface="Times New Roman" pitchFamily="16" charset="0"/>
              </a:rPr>
              <a:t>aliza.saeed@nu.edu.pk</a:t>
            </a:r>
            <a:endParaRPr lang="en-GB" sz="2000" b="1" dirty="0">
              <a:solidFill>
                <a:srgbClr val="FF0000"/>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100" b="1" dirty="0">
              <a:solidFill>
                <a:srgbClr val="2C3036"/>
              </a:solidFill>
              <a:latin typeface="Times New Roman" pitchFamily="16" charset="0"/>
            </a:endParaRPr>
          </a:p>
        </p:txBody>
      </p:sp>
      <p:pic>
        <p:nvPicPr>
          <p:cNvPr id="11" name="Picture 3"/>
          <p:cNvPicPr>
            <a:picLocks noChangeAspect="1" noChangeArrowheads="1"/>
          </p:cNvPicPr>
          <p:nvPr/>
        </p:nvPicPr>
        <p:blipFill>
          <a:blip r:embed="rId3"/>
          <a:srcRect/>
          <a:stretch>
            <a:fillRect/>
          </a:stretch>
        </p:blipFill>
        <p:spPr bwMode="auto">
          <a:xfrm>
            <a:off x="5675291" y="5267459"/>
            <a:ext cx="1065459" cy="897229"/>
          </a:xfrm>
          <a:prstGeom prst="rect">
            <a:avLst/>
          </a:prstGeom>
          <a:noFill/>
          <a:ln w="9525">
            <a:noFill/>
            <a:round/>
            <a:headEnd/>
            <a:tailEnd/>
          </a:ln>
        </p:spPr>
      </p:pic>
    </p:spTree>
    <p:extLst>
      <p:ext uri="{BB962C8B-B14F-4D97-AF65-F5344CB8AC3E}">
        <p14:creationId xmlns:p14="http://schemas.microsoft.com/office/powerpoint/2010/main" val="1902864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a:t>
            </a:r>
            <a:endParaRPr lang="en-US" dirty="0"/>
          </a:p>
        </p:txBody>
      </p:sp>
      <p:sp>
        <p:nvSpPr>
          <p:cNvPr id="3" name="Content Placeholder 2"/>
          <p:cNvSpPr>
            <a:spLocks noGrp="1"/>
          </p:cNvSpPr>
          <p:nvPr>
            <p:ph idx="1"/>
          </p:nvPr>
        </p:nvSpPr>
        <p:spPr>
          <a:xfrm>
            <a:off x="838200" y="1737360"/>
            <a:ext cx="10515600" cy="4439603"/>
          </a:xfrm>
        </p:spPr>
        <p:txBody>
          <a:bodyPr>
            <a:normAutofit/>
          </a:bodyPr>
          <a:lstStyle/>
          <a:p>
            <a:pPr>
              <a:buFont typeface="Wingdings" panose="05000000000000000000" pitchFamily="2" charset="2"/>
              <a:buChar char="q"/>
            </a:pPr>
            <a:r>
              <a:rPr lang="en-GB" sz="2400" dirty="0" smtClean="0">
                <a:latin typeface="Times New Roman" panose="02020603050405020304" pitchFamily="18" charset="0"/>
                <a:ea typeface="Tahoma" panose="020B0604030504040204" pitchFamily="34" charset="0"/>
                <a:cs typeface="Times New Roman" panose="02020603050405020304" pitchFamily="18" charset="0"/>
              </a:rPr>
              <a:t>L</a:t>
            </a:r>
            <a:r>
              <a:rPr lang="en-GB" dirty="0" smtClean="0">
                <a:latin typeface="Times New Roman" panose="02020603050405020304" pitchFamily="18" charset="0"/>
                <a:ea typeface="Tahoma" panose="020B0604030504040204" pitchFamily="34" charset="0"/>
                <a:cs typeface="Times New Roman" panose="02020603050405020304" pitchFamily="18" charset="0"/>
              </a:rPr>
              <a:t>ines starting with # are comments except the very first line where #! indicates the location of the shell that will be run to execute the script.</a:t>
            </a:r>
          </a:p>
          <a:p>
            <a:pPr>
              <a:buFont typeface="Wingdings" panose="05000000000000000000" pitchFamily="2" charset="2"/>
              <a:buChar char="q"/>
            </a:pPr>
            <a:r>
              <a:rPr lang="en-GB" dirty="0" smtClean="0">
                <a:latin typeface="Times New Roman" panose="02020603050405020304" pitchFamily="18" charset="0"/>
                <a:ea typeface="Tahoma" panose="020B0604030504040204" pitchFamily="34" charset="0"/>
                <a:cs typeface="Times New Roman" panose="02020603050405020304" pitchFamily="18" charset="0"/>
              </a:rPr>
              <a:t>On any line characters following an unquoted # are considered to be comments and ignored.</a:t>
            </a:r>
          </a:p>
          <a:p>
            <a:pPr>
              <a:buFont typeface="Wingdings" panose="05000000000000000000" pitchFamily="2" charset="2"/>
              <a:buChar char="q"/>
            </a:pPr>
            <a:r>
              <a:rPr lang="en-GB" dirty="0" smtClean="0">
                <a:latin typeface="Times New Roman" panose="02020603050405020304" pitchFamily="18" charset="0"/>
                <a:ea typeface="Tahoma" panose="020B0604030504040204" pitchFamily="34" charset="0"/>
                <a:cs typeface="Times New Roman" panose="02020603050405020304" pitchFamily="18" charset="0"/>
              </a:rPr>
              <a:t>Comments are used to; </a:t>
            </a:r>
          </a:p>
          <a:p>
            <a:pPr lvl="1"/>
            <a:r>
              <a:rPr lang="en-GB" sz="2200" dirty="0" smtClean="0">
                <a:latin typeface="Times New Roman" panose="02020603050405020304" pitchFamily="18" charset="0"/>
                <a:ea typeface="Tahoma" panose="020B0604030504040204" pitchFamily="34" charset="0"/>
                <a:cs typeface="Times New Roman" panose="02020603050405020304" pitchFamily="18" charset="0"/>
              </a:rPr>
              <a:t>Identify who wrote it and when</a:t>
            </a:r>
          </a:p>
          <a:p>
            <a:pPr lvl="1"/>
            <a:r>
              <a:rPr lang="en-GB" sz="2200" dirty="0" smtClean="0">
                <a:latin typeface="Times New Roman" panose="02020603050405020304" pitchFamily="18" charset="0"/>
                <a:ea typeface="Tahoma" panose="020B0604030504040204" pitchFamily="34" charset="0"/>
                <a:cs typeface="Times New Roman" panose="02020603050405020304" pitchFamily="18" charset="0"/>
              </a:rPr>
              <a:t>Identify input variables</a:t>
            </a:r>
          </a:p>
          <a:p>
            <a:pPr lvl="1"/>
            <a:r>
              <a:rPr lang="en-GB" sz="2200" dirty="0" smtClean="0">
                <a:latin typeface="Times New Roman" panose="02020603050405020304" pitchFamily="18" charset="0"/>
                <a:ea typeface="Tahoma" panose="020B0604030504040204" pitchFamily="34" charset="0"/>
                <a:cs typeface="Times New Roman" panose="02020603050405020304" pitchFamily="18" charset="0"/>
              </a:rPr>
              <a:t>Make code easy to read</a:t>
            </a:r>
          </a:p>
          <a:p>
            <a:pPr lvl="1"/>
            <a:r>
              <a:rPr lang="en-GB" sz="2200" dirty="0" smtClean="0">
                <a:latin typeface="Times New Roman" panose="02020603050405020304" pitchFamily="18" charset="0"/>
                <a:ea typeface="Tahoma" panose="020B0604030504040204" pitchFamily="34" charset="0"/>
                <a:cs typeface="Times New Roman" panose="02020603050405020304" pitchFamily="18" charset="0"/>
              </a:rPr>
              <a:t>Explain complex code sections</a:t>
            </a:r>
          </a:p>
          <a:p>
            <a:pPr lvl="1"/>
            <a:r>
              <a:rPr lang="en-GB" sz="2200" dirty="0" smtClean="0">
                <a:latin typeface="Times New Roman" panose="02020603050405020304" pitchFamily="18" charset="0"/>
                <a:ea typeface="Tahoma" panose="020B0604030504040204" pitchFamily="34" charset="0"/>
                <a:cs typeface="Times New Roman" panose="02020603050405020304" pitchFamily="18" charset="0"/>
              </a:rPr>
              <a:t>Version control tracking</a:t>
            </a:r>
          </a:p>
          <a:p>
            <a:pPr lvl="1"/>
            <a:r>
              <a:rPr lang="en-GB" sz="2200" dirty="0" smtClean="0">
                <a:latin typeface="Times New Roman" panose="02020603050405020304" pitchFamily="18" charset="0"/>
                <a:ea typeface="Tahoma" panose="020B0604030504040204" pitchFamily="34" charset="0"/>
                <a:cs typeface="Times New Roman" panose="02020603050405020304" pitchFamily="18" charset="0"/>
              </a:rPr>
              <a:t>Record modifications</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C33128C1-9320-4A4F-AB06-E11F50FAED42}"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10</a:t>
            </a:fld>
            <a:endParaRPr lang="en-US"/>
          </a:p>
        </p:txBody>
      </p:sp>
    </p:spTree>
    <p:extLst>
      <p:ext uri="{BB962C8B-B14F-4D97-AF65-F5344CB8AC3E}">
        <p14:creationId xmlns:p14="http://schemas.microsoft.com/office/powerpoint/2010/main" val="4074137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in Shell</a:t>
            </a:r>
            <a:endParaRPr lang="en-US" dirty="0"/>
          </a:p>
        </p:txBody>
      </p:sp>
      <p:sp>
        <p:nvSpPr>
          <p:cNvPr id="3" name="Content Placeholder 2"/>
          <p:cNvSpPr>
            <a:spLocks noGrp="1"/>
          </p:cNvSpPr>
          <p:nvPr>
            <p:ph idx="1"/>
          </p:nvPr>
        </p:nvSpPr>
        <p:spPr/>
        <p:txBody>
          <a:bodyPr/>
          <a:lstStyle/>
          <a:p>
            <a:r>
              <a:rPr lang="en-US" dirty="0"/>
              <a:t>In Linux shell there are three types of variables</a:t>
            </a:r>
          </a:p>
          <a:p>
            <a:pPr>
              <a:buFont typeface="Wingdings" panose="05000000000000000000" pitchFamily="2" charset="2"/>
              <a:buChar char="q"/>
            </a:pPr>
            <a:r>
              <a:rPr lang="en-US" dirty="0" smtClean="0"/>
              <a:t>System </a:t>
            </a:r>
            <a:r>
              <a:rPr lang="en-US" dirty="0"/>
              <a:t>or Environment </a:t>
            </a:r>
            <a:r>
              <a:rPr lang="en-US" dirty="0" smtClean="0"/>
              <a:t>variables</a:t>
            </a:r>
          </a:p>
          <a:p>
            <a:pPr>
              <a:buFont typeface="Wingdings" panose="05000000000000000000" pitchFamily="2" charset="2"/>
              <a:buChar char="q"/>
            </a:pPr>
            <a:r>
              <a:rPr lang="en-US" dirty="0" smtClean="0"/>
              <a:t> </a:t>
            </a:r>
            <a:r>
              <a:rPr lang="en-US" dirty="0"/>
              <a:t>User defined variables </a:t>
            </a:r>
            <a:endParaRPr lang="en-US" dirty="0" smtClean="0"/>
          </a:p>
          <a:p>
            <a:pPr>
              <a:buFont typeface="Wingdings" panose="05000000000000000000" pitchFamily="2" charset="2"/>
              <a:buChar char="q"/>
            </a:pPr>
            <a:r>
              <a:rPr lang="en-US" dirty="0" smtClean="0"/>
              <a:t>Parametric </a:t>
            </a:r>
            <a:r>
              <a:rPr lang="en-US" dirty="0"/>
              <a:t>variables</a:t>
            </a:r>
          </a:p>
          <a:p>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11</a:t>
            </a:fld>
            <a:endParaRPr lang="en-US"/>
          </a:p>
        </p:txBody>
      </p:sp>
    </p:spTree>
    <p:extLst>
      <p:ext uri="{BB962C8B-B14F-4D97-AF65-F5344CB8AC3E}">
        <p14:creationId xmlns:p14="http://schemas.microsoft.com/office/powerpoint/2010/main" val="1496087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12</a:t>
            </a:fld>
            <a:endParaRPr lang="en-US"/>
          </a:p>
        </p:txBody>
      </p:sp>
      <p:pic>
        <p:nvPicPr>
          <p:cNvPr id="6" name="Picture 5"/>
          <p:cNvPicPr>
            <a:picLocks noChangeAspect="1"/>
          </p:cNvPicPr>
          <p:nvPr/>
        </p:nvPicPr>
        <p:blipFill>
          <a:blip r:embed="rId2"/>
          <a:stretch>
            <a:fillRect/>
          </a:stretch>
        </p:blipFill>
        <p:spPr>
          <a:xfrm>
            <a:off x="534256" y="287677"/>
            <a:ext cx="11352943" cy="6030930"/>
          </a:xfrm>
          <a:prstGeom prst="rect">
            <a:avLst/>
          </a:prstGeom>
        </p:spPr>
      </p:pic>
    </p:spTree>
    <p:extLst>
      <p:ext uri="{BB962C8B-B14F-4D97-AF65-F5344CB8AC3E}">
        <p14:creationId xmlns:p14="http://schemas.microsoft.com/office/powerpoint/2010/main" val="150054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13</a:t>
            </a:fld>
            <a:endParaRPr lang="en-US"/>
          </a:p>
        </p:txBody>
      </p:sp>
      <p:pic>
        <p:nvPicPr>
          <p:cNvPr id="3" name="Picture 2"/>
          <p:cNvPicPr>
            <a:picLocks noChangeAspect="1"/>
          </p:cNvPicPr>
          <p:nvPr/>
        </p:nvPicPr>
        <p:blipFill>
          <a:blip r:embed="rId2"/>
          <a:stretch>
            <a:fillRect/>
          </a:stretch>
        </p:blipFill>
        <p:spPr>
          <a:xfrm>
            <a:off x="1162050" y="286603"/>
            <a:ext cx="9867900" cy="3103869"/>
          </a:xfrm>
          <a:prstGeom prst="rect">
            <a:avLst/>
          </a:prstGeom>
        </p:spPr>
      </p:pic>
      <p:pic>
        <p:nvPicPr>
          <p:cNvPr id="9" name="Picture 8"/>
          <p:cNvPicPr>
            <a:picLocks noChangeAspect="1"/>
          </p:cNvPicPr>
          <p:nvPr/>
        </p:nvPicPr>
        <p:blipFill>
          <a:blip r:embed="rId3"/>
          <a:stretch>
            <a:fillRect/>
          </a:stretch>
        </p:blipFill>
        <p:spPr>
          <a:xfrm>
            <a:off x="1162050" y="3390472"/>
            <a:ext cx="9867900" cy="2763748"/>
          </a:xfrm>
          <a:prstGeom prst="rect">
            <a:avLst/>
          </a:prstGeom>
        </p:spPr>
      </p:pic>
    </p:spTree>
    <p:extLst>
      <p:ext uri="{BB962C8B-B14F-4D97-AF65-F5344CB8AC3E}">
        <p14:creationId xmlns:p14="http://schemas.microsoft.com/office/powerpoint/2010/main" val="1581966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14</a:t>
            </a:fld>
            <a:endParaRPr lang="en-US"/>
          </a:p>
        </p:txBody>
      </p:sp>
      <p:pic>
        <p:nvPicPr>
          <p:cNvPr id="6" name="Picture 5"/>
          <p:cNvPicPr>
            <a:picLocks noChangeAspect="1"/>
          </p:cNvPicPr>
          <p:nvPr/>
        </p:nvPicPr>
        <p:blipFill>
          <a:blip r:embed="rId3"/>
          <a:stretch>
            <a:fillRect/>
          </a:stretch>
        </p:blipFill>
        <p:spPr>
          <a:xfrm>
            <a:off x="697230" y="286603"/>
            <a:ext cx="10866551" cy="5702073"/>
          </a:xfrm>
          <a:prstGeom prst="rect">
            <a:avLst/>
          </a:prstGeom>
        </p:spPr>
      </p:pic>
    </p:spTree>
    <p:extLst>
      <p:ext uri="{BB962C8B-B14F-4D97-AF65-F5344CB8AC3E}">
        <p14:creationId xmlns:p14="http://schemas.microsoft.com/office/powerpoint/2010/main" val="25321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E42AB-4237-4404-B289-9C8C4898F618}" type="datetime1">
              <a:rPr lang="en-US" smtClean="0"/>
              <a:t>3/25/2021</a:t>
            </a:fld>
            <a:endParaRPr lang="en-US"/>
          </a:p>
        </p:txBody>
      </p:sp>
      <p:sp>
        <p:nvSpPr>
          <p:cNvPr id="3" name="Slide Number Placeholder 2"/>
          <p:cNvSpPr>
            <a:spLocks noGrp="1"/>
          </p:cNvSpPr>
          <p:nvPr>
            <p:ph type="sldNum" sz="quarter" idx="12"/>
          </p:nvPr>
        </p:nvSpPr>
        <p:spPr/>
        <p:txBody>
          <a:bodyPr/>
          <a:lstStyle/>
          <a:p>
            <a:fld id="{09C0EFF0-E5AC-4D4D-8249-F470C04F0EE9}" type="slidenum">
              <a:rPr lang="en-US" smtClean="0"/>
              <a:t>15</a:t>
            </a:fld>
            <a:endParaRPr lang="en-US"/>
          </a:p>
        </p:txBody>
      </p:sp>
      <p:pic>
        <p:nvPicPr>
          <p:cNvPr id="4" name="Picture 3"/>
          <p:cNvPicPr>
            <a:picLocks noChangeAspect="1"/>
          </p:cNvPicPr>
          <p:nvPr/>
        </p:nvPicPr>
        <p:blipFill>
          <a:blip r:embed="rId2"/>
          <a:stretch>
            <a:fillRect/>
          </a:stretch>
        </p:blipFill>
        <p:spPr>
          <a:xfrm>
            <a:off x="2488201" y="859175"/>
            <a:ext cx="6813552" cy="4134065"/>
          </a:xfrm>
          <a:prstGeom prst="rect">
            <a:avLst/>
          </a:prstGeom>
        </p:spPr>
      </p:pic>
    </p:spTree>
    <p:extLst>
      <p:ext uri="{BB962C8B-B14F-4D97-AF65-F5344CB8AC3E}">
        <p14:creationId xmlns:p14="http://schemas.microsoft.com/office/powerpoint/2010/main" val="1113053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IFS Environment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For many command line interpreters (“shell”) of </a:t>
            </a:r>
            <a:r>
              <a:rPr lang="en-US" dirty="0" smtClean="0"/>
              <a:t>Unix/Linux </a:t>
            </a:r>
            <a:r>
              <a:rPr lang="en-US" dirty="0"/>
              <a:t>operating systems, the internal field separator (abbreviated </a:t>
            </a:r>
            <a:r>
              <a:rPr lang="en-US" b="1" dirty="0"/>
              <a:t>IFS</a:t>
            </a:r>
            <a:r>
              <a:rPr lang="en-US" dirty="0"/>
              <a:t>) refers to a </a:t>
            </a:r>
            <a:r>
              <a:rPr lang="en-US" b="1" dirty="0"/>
              <a:t>variable</a:t>
            </a:r>
            <a:r>
              <a:rPr lang="en-US" dirty="0"/>
              <a:t> which </a:t>
            </a:r>
            <a:r>
              <a:rPr lang="en-US" b="1" dirty="0"/>
              <a:t>defines</a:t>
            </a:r>
            <a:r>
              <a:rPr lang="en-US" dirty="0"/>
              <a:t> the character or characters used to separate a pattern into tokens for some operations. </a:t>
            </a:r>
            <a:endParaRPr lang="en-US" dirty="0" smtClean="0"/>
          </a:p>
          <a:p>
            <a:pPr>
              <a:buFont typeface="Wingdings" panose="05000000000000000000" pitchFamily="2" charset="2"/>
              <a:buChar char="q"/>
            </a:pPr>
            <a:r>
              <a:rPr lang="en-US" b="1" dirty="0" smtClean="0"/>
              <a:t>IFS</a:t>
            </a:r>
            <a:r>
              <a:rPr lang="en-US" dirty="0"/>
              <a:t> typically </a:t>
            </a:r>
            <a:r>
              <a:rPr lang="en-US" dirty="0" smtClean="0"/>
              <a:t>includes</a:t>
            </a:r>
          </a:p>
          <a:p>
            <a:pPr lvl="1">
              <a:buFont typeface="Wingdings" panose="05000000000000000000" pitchFamily="2" charset="2"/>
              <a:buChar char="q"/>
            </a:pPr>
            <a:r>
              <a:rPr lang="en-US" dirty="0" smtClean="0"/>
              <a:t>Space</a:t>
            </a:r>
          </a:p>
          <a:p>
            <a:pPr lvl="1">
              <a:buFont typeface="Wingdings" panose="05000000000000000000" pitchFamily="2" charset="2"/>
              <a:buChar char="q"/>
            </a:pPr>
            <a:r>
              <a:rPr lang="en-US" dirty="0" smtClean="0"/>
              <a:t>Tab</a:t>
            </a:r>
          </a:p>
          <a:p>
            <a:pPr lvl="1">
              <a:buFont typeface="Wingdings" panose="05000000000000000000" pitchFamily="2" charset="2"/>
              <a:buChar char="q"/>
            </a:pPr>
            <a:r>
              <a:rPr lang="en-US" dirty="0" smtClean="0"/>
              <a:t>newline</a:t>
            </a:r>
            <a:endParaRPr lang="en-US" dirty="0"/>
          </a:p>
        </p:txBody>
      </p:sp>
      <p:pic>
        <p:nvPicPr>
          <p:cNvPr id="4" name="Picture 3"/>
          <p:cNvPicPr>
            <a:picLocks noChangeAspect="1"/>
          </p:cNvPicPr>
          <p:nvPr/>
        </p:nvPicPr>
        <p:blipFill>
          <a:blip r:embed="rId2"/>
          <a:stretch>
            <a:fillRect/>
          </a:stretch>
        </p:blipFill>
        <p:spPr>
          <a:xfrm>
            <a:off x="1507036" y="4664788"/>
            <a:ext cx="8614978" cy="1499706"/>
          </a:xfrm>
          <a:prstGeom prst="rect">
            <a:avLst/>
          </a:prstGeom>
        </p:spPr>
      </p:pic>
    </p:spTree>
    <p:extLst>
      <p:ext uri="{BB962C8B-B14F-4D97-AF65-F5344CB8AC3E}">
        <p14:creationId xmlns:p14="http://schemas.microsoft.com/office/powerpoint/2010/main" val="3208480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17</a:t>
            </a:fld>
            <a:endParaRPr lang="en-US"/>
          </a:p>
        </p:txBody>
      </p:sp>
      <p:pic>
        <p:nvPicPr>
          <p:cNvPr id="6" name="image30.jpeg"/>
          <p:cNvPicPr/>
          <p:nvPr/>
        </p:nvPicPr>
        <p:blipFill>
          <a:blip r:embed="rId3" cstate="print"/>
          <a:stretch>
            <a:fillRect/>
          </a:stretch>
        </p:blipFill>
        <p:spPr>
          <a:xfrm>
            <a:off x="1097280" y="286603"/>
            <a:ext cx="10115203" cy="5582491"/>
          </a:xfrm>
          <a:prstGeom prst="rect">
            <a:avLst/>
          </a:prstGeom>
        </p:spPr>
      </p:pic>
    </p:spTree>
    <p:extLst>
      <p:ext uri="{BB962C8B-B14F-4D97-AF65-F5344CB8AC3E}">
        <p14:creationId xmlns:p14="http://schemas.microsoft.com/office/powerpoint/2010/main" val="713465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099"/>
            <a:ext cx="10515600" cy="777875"/>
          </a:xfrm>
        </p:spPr>
        <p:txBody>
          <a:bodyPr/>
          <a:lstStyle/>
          <a:p>
            <a:r>
              <a:rPr lang="en-US" dirty="0" smtClean="0"/>
              <a:t>A Shell Script Example</a:t>
            </a:r>
            <a:endParaRPr lang="en-US" dirty="0"/>
          </a:p>
        </p:txBody>
      </p:sp>
      <p:sp>
        <p:nvSpPr>
          <p:cNvPr id="3" name="Content Placeholder 2"/>
          <p:cNvSpPr>
            <a:spLocks noGrp="1"/>
          </p:cNvSpPr>
          <p:nvPr>
            <p:ph idx="1"/>
          </p:nvPr>
        </p:nvSpPr>
        <p:spPr>
          <a:xfrm>
            <a:off x="838200" y="1868467"/>
            <a:ext cx="10515600" cy="4339150"/>
          </a:xfrm>
        </p:spPr>
        <p:txBody>
          <a:bodyPr>
            <a:normAutofit/>
          </a:bodyPr>
          <a:lstStyle/>
          <a:p>
            <a:pPr>
              <a:lnSpc>
                <a:spcPct val="70000"/>
              </a:lnSpc>
              <a:spcBef>
                <a:spcPct val="20000"/>
              </a:spcBef>
              <a:spcAft>
                <a:spcPct val="20000"/>
              </a:spcAft>
              <a:buClr>
                <a:srgbClr val="336699"/>
              </a:buClr>
              <a:buSzPct val="115000"/>
              <a:buNone/>
            </a:pPr>
            <a:r>
              <a:rPr lang="en-US" dirty="0" smtClean="0">
                <a:solidFill>
                  <a:srgbClr val="00B050"/>
                </a:solidFill>
                <a:latin typeface="Trebuchet MS" panose="020B0603020202020204" pitchFamily="34" charset="0"/>
              </a:rPr>
              <a:t>#!/bin/bash </a:t>
            </a:r>
          </a:p>
          <a:p>
            <a:pPr>
              <a:lnSpc>
                <a:spcPct val="70000"/>
              </a:lnSpc>
              <a:spcBef>
                <a:spcPct val="20000"/>
              </a:spcBef>
              <a:spcAft>
                <a:spcPct val="20000"/>
              </a:spcAft>
              <a:buClr>
                <a:srgbClr val="336699"/>
              </a:buClr>
              <a:buSzPct val="115000"/>
              <a:buNone/>
            </a:pPr>
            <a:r>
              <a:rPr lang="en-US" dirty="0" smtClean="0">
                <a:solidFill>
                  <a:srgbClr val="003366"/>
                </a:solidFill>
                <a:latin typeface="Trebuchet MS" panose="020B0603020202020204" pitchFamily="34" charset="0"/>
              </a:rPr>
              <a:t># use ‘#” to add comments in shell script </a:t>
            </a:r>
          </a:p>
          <a:p>
            <a:pPr>
              <a:lnSpc>
                <a:spcPct val="70000"/>
              </a:lnSpc>
              <a:spcBef>
                <a:spcPct val="20000"/>
              </a:spcBef>
              <a:spcAft>
                <a:spcPct val="20000"/>
              </a:spcAft>
              <a:buClr>
                <a:srgbClr val="336699"/>
              </a:buClr>
              <a:buSzPct val="115000"/>
              <a:buNone/>
            </a:pPr>
            <a:r>
              <a:rPr lang="en-US" dirty="0">
                <a:solidFill>
                  <a:srgbClr val="003366"/>
                </a:solidFill>
                <a:latin typeface="Trebuchet MS" panose="020B0603020202020204" pitchFamily="34" charset="0"/>
              </a:rPr>
              <a:t>#</a:t>
            </a:r>
            <a:r>
              <a:rPr lang="en-US" dirty="0" smtClean="0">
                <a:solidFill>
                  <a:srgbClr val="003366"/>
                </a:solidFill>
                <a:latin typeface="Trebuchet MS" panose="020B0603020202020204" pitchFamily="34" charset="0"/>
              </a:rPr>
              <a:t>Author: Aliza Saeed</a:t>
            </a:r>
          </a:p>
          <a:p>
            <a:pPr>
              <a:lnSpc>
                <a:spcPct val="70000"/>
              </a:lnSpc>
              <a:spcBef>
                <a:spcPct val="20000"/>
              </a:spcBef>
              <a:spcAft>
                <a:spcPct val="20000"/>
              </a:spcAft>
              <a:buClr>
                <a:srgbClr val="336699"/>
              </a:buClr>
              <a:buSzPct val="115000"/>
              <a:buNone/>
            </a:pPr>
            <a:r>
              <a:rPr lang="en-US" dirty="0" smtClean="0">
                <a:solidFill>
                  <a:srgbClr val="003366"/>
                </a:solidFill>
                <a:latin typeface="Trebuchet MS" panose="020B0603020202020204" pitchFamily="34" charset="0"/>
              </a:rPr>
              <a:t>#shell scripting practice problem </a:t>
            </a:r>
          </a:p>
          <a:p>
            <a:pPr>
              <a:lnSpc>
                <a:spcPct val="70000"/>
              </a:lnSpc>
              <a:spcBef>
                <a:spcPct val="20000"/>
              </a:spcBef>
              <a:spcAft>
                <a:spcPct val="20000"/>
              </a:spcAft>
              <a:buClr>
                <a:srgbClr val="336699"/>
              </a:buClr>
              <a:buSzPct val="115000"/>
              <a:buNone/>
            </a:pPr>
            <a:r>
              <a:rPr lang="en-US" dirty="0" smtClean="0">
                <a:solidFill>
                  <a:srgbClr val="003366"/>
                </a:solidFill>
                <a:latin typeface="Trebuchet MS" panose="020B0603020202020204" pitchFamily="34" charset="0"/>
              </a:rPr>
              <a:t>#script follows here:</a:t>
            </a:r>
          </a:p>
          <a:p>
            <a:pPr>
              <a:lnSpc>
                <a:spcPct val="70000"/>
              </a:lnSpc>
              <a:spcBef>
                <a:spcPct val="20000"/>
              </a:spcBef>
              <a:spcAft>
                <a:spcPct val="20000"/>
              </a:spcAft>
              <a:buClr>
                <a:srgbClr val="336699"/>
              </a:buClr>
              <a:buSzPct val="115000"/>
              <a:buNone/>
            </a:pPr>
            <a:r>
              <a:rPr lang="en-US" dirty="0" err="1" smtClean="0">
                <a:solidFill>
                  <a:srgbClr val="FF0000"/>
                </a:solidFill>
                <a:latin typeface="Trebuchet MS" panose="020B0603020202020204" pitchFamily="34" charset="0"/>
              </a:rPr>
              <a:t>pwd</a:t>
            </a:r>
            <a:r>
              <a:rPr lang="en-US" dirty="0" smtClean="0">
                <a:solidFill>
                  <a:srgbClr val="FF0000"/>
                </a:solidFill>
                <a:latin typeface="Trebuchet MS" panose="020B0603020202020204" pitchFamily="34" charset="0"/>
              </a:rPr>
              <a:t> </a:t>
            </a:r>
          </a:p>
          <a:p>
            <a:pPr>
              <a:lnSpc>
                <a:spcPct val="70000"/>
              </a:lnSpc>
              <a:spcBef>
                <a:spcPct val="20000"/>
              </a:spcBef>
              <a:spcAft>
                <a:spcPct val="20000"/>
              </a:spcAft>
              <a:buClr>
                <a:srgbClr val="336699"/>
              </a:buClr>
              <a:buSzPct val="115000"/>
              <a:buNone/>
            </a:pPr>
            <a:r>
              <a:rPr lang="en-US" dirty="0" err="1" smtClean="0">
                <a:solidFill>
                  <a:srgbClr val="FF0000"/>
                </a:solidFill>
                <a:latin typeface="Trebuchet MS" panose="020B0603020202020204" pitchFamily="34" charset="0"/>
              </a:rPr>
              <a:t>Ls</a:t>
            </a:r>
            <a:endParaRPr lang="en-US" dirty="0" smtClean="0">
              <a:solidFill>
                <a:srgbClr val="FF0000"/>
              </a:solidFill>
              <a:latin typeface="Trebuchet MS" panose="020B0603020202020204" pitchFamily="34" charset="0"/>
            </a:endParaRPr>
          </a:p>
          <a:p>
            <a:pPr>
              <a:lnSpc>
                <a:spcPct val="70000"/>
              </a:lnSpc>
              <a:spcBef>
                <a:spcPct val="20000"/>
              </a:spcBef>
              <a:spcAft>
                <a:spcPct val="20000"/>
              </a:spcAft>
              <a:buClr>
                <a:srgbClr val="336699"/>
              </a:buClr>
              <a:buSzPct val="115000"/>
              <a:buNone/>
            </a:pPr>
            <a:endParaRPr lang="en-US" dirty="0" smtClean="0">
              <a:solidFill>
                <a:srgbClr val="FF0000"/>
              </a:solidFill>
              <a:latin typeface="Trebuchet MS" panose="020B0603020202020204" pitchFamily="34" charset="0"/>
            </a:endParaRPr>
          </a:p>
          <a:p>
            <a:pPr>
              <a:lnSpc>
                <a:spcPct val="70000"/>
              </a:lnSpc>
              <a:spcBef>
                <a:spcPct val="20000"/>
              </a:spcBef>
              <a:spcAft>
                <a:spcPct val="20000"/>
              </a:spcAft>
              <a:buClr>
                <a:srgbClr val="336699"/>
              </a:buClr>
              <a:buSzPct val="115000"/>
              <a:buNone/>
            </a:pPr>
            <a:endParaRPr lang="en-US" dirty="0" smtClean="0">
              <a:solidFill>
                <a:srgbClr val="003366"/>
              </a:solidFill>
              <a:latin typeface="Trebuchet MS" panose="020B0603020202020204" pitchFamily="34" charset="0"/>
            </a:endParaRPr>
          </a:p>
          <a:p>
            <a:endParaRPr lang="en-US" dirty="0"/>
          </a:p>
        </p:txBody>
      </p:sp>
      <p:sp>
        <p:nvSpPr>
          <p:cNvPr id="7" name="Date Placeholder 6"/>
          <p:cNvSpPr>
            <a:spLocks noGrp="1"/>
          </p:cNvSpPr>
          <p:nvPr>
            <p:ph type="dt" sz="half" idx="10"/>
          </p:nvPr>
        </p:nvSpPr>
        <p:spPr/>
        <p:txBody>
          <a:bodyPr/>
          <a:lstStyle/>
          <a:p>
            <a:fld id="{41C83FF5-8D39-42CC-9272-E5819B44B82E}"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18</a:t>
            </a:fld>
            <a:endParaRPr lang="en-US"/>
          </a:p>
        </p:txBody>
      </p:sp>
    </p:spTree>
    <p:extLst>
      <p:ext uri="{BB962C8B-B14F-4D97-AF65-F5344CB8AC3E}">
        <p14:creationId xmlns:p14="http://schemas.microsoft.com/office/powerpoint/2010/main" val="1700499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Scripting</a:t>
            </a:r>
            <a:endParaRPr lang="en-US" dirty="0"/>
          </a:p>
        </p:txBody>
      </p:sp>
      <p:sp>
        <p:nvSpPr>
          <p:cNvPr id="3" name="Content Placeholder 2"/>
          <p:cNvSpPr>
            <a:spLocks noGrp="1"/>
          </p:cNvSpPr>
          <p:nvPr>
            <p:ph idx="1"/>
          </p:nvPr>
        </p:nvSpPr>
        <p:spPr/>
        <p:txBody>
          <a:bodyPr/>
          <a:lstStyle/>
          <a:p>
            <a:r>
              <a:rPr lang="en-GB" dirty="0" smtClean="0"/>
              <a:t>Tell Linux that </a:t>
            </a:r>
            <a:r>
              <a:rPr lang="en-GB" dirty="0"/>
              <a:t>the script file is executable</a:t>
            </a:r>
          </a:p>
          <a:p>
            <a:pPr lvl="1">
              <a:buNone/>
            </a:pPr>
            <a:r>
              <a:rPr lang="en-GB" dirty="0">
                <a:solidFill>
                  <a:srgbClr val="336699"/>
                </a:solidFill>
              </a:rPr>
              <a:t>$</a:t>
            </a:r>
            <a:r>
              <a:rPr lang="en-GB" dirty="0">
                <a:solidFill>
                  <a:srgbClr val="FF6600"/>
                </a:solidFill>
              </a:rPr>
              <a:t> </a:t>
            </a:r>
            <a:r>
              <a:rPr lang="en-GB" dirty="0" err="1">
                <a:solidFill>
                  <a:srgbClr val="FF6600"/>
                </a:solidFill>
              </a:rPr>
              <a:t>chmod</a:t>
            </a:r>
            <a:r>
              <a:rPr lang="en-GB" dirty="0">
                <a:solidFill>
                  <a:srgbClr val="FF6600"/>
                </a:solidFill>
              </a:rPr>
              <a:t> </a:t>
            </a:r>
            <a:r>
              <a:rPr lang="en-GB" dirty="0" err="1">
                <a:solidFill>
                  <a:srgbClr val="FF6600"/>
                </a:solidFill>
              </a:rPr>
              <a:t>u+x</a:t>
            </a:r>
            <a:r>
              <a:rPr lang="en-GB" dirty="0">
                <a:solidFill>
                  <a:srgbClr val="FF6600"/>
                </a:solidFill>
              </a:rPr>
              <a:t> </a:t>
            </a:r>
            <a:r>
              <a:rPr lang="en-GB" dirty="0" smtClean="0">
                <a:solidFill>
                  <a:srgbClr val="FF6600"/>
                </a:solidFill>
              </a:rPr>
              <a:t>test.sh</a:t>
            </a:r>
            <a:endParaRPr lang="en-GB" dirty="0">
              <a:solidFill>
                <a:srgbClr val="FF6600"/>
              </a:solidFill>
            </a:endParaRPr>
          </a:p>
          <a:p>
            <a:pPr lvl="1">
              <a:buNone/>
            </a:pPr>
            <a:r>
              <a:rPr lang="en-GB" dirty="0">
                <a:solidFill>
                  <a:srgbClr val="336699"/>
                </a:solidFill>
              </a:rPr>
              <a:t>$</a:t>
            </a:r>
            <a:r>
              <a:rPr lang="en-GB" dirty="0">
                <a:solidFill>
                  <a:srgbClr val="FF6600"/>
                </a:solidFill>
              </a:rPr>
              <a:t> </a:t>
            </a:r>
            <a:r>
              <a:rPr lang="en-GB" dirty="0" err="1">
                <a:solidFill>
                  <a:srgbClr val="FF6600"/>
                </a:solidFill>
              </a:rPr>
              <a:t>chmod</a:t>
            </a:r>
            <a:r>
              <a:rPr lang="en-GB" dirty="0">
                <a:solidFill>
                  <a:srgbClr val="FF6600"/>
                </a:solidFill>
              </a:rPr>
              <a:t> +x </a:t>
            </a:r>
            <a:r>
              <a:rPr lang="en-GB" dirty="0" smtClean="0">
                <a:solidFill>
                  <a:srgbClr val="FF6600"/>
                </a:solidFill>
              </a:rPr>
              <a:t>test.sh</a:t>
            </a:r>
            <a:endParaRPr lang="en-GB" dirty="0">
              <a:solidFill>
                <a:srgbClr val="FF6600"/>
              </a:solidFill>
            </a:endParaRPr>
          </a:p>
          <a:p>
            <a:r>
              <a:rPr lang="en-GB" dirty="0"/>
              <a:t>Execute the shell-script  </a:t>
            </a:r>
          </a:p>
          <a:p>
            <a:pPr lvl="1">
              <a:buNone/>
            </a:pPr>
            <a:r>
              <a:rPr lang="en-GB" dirty="0">
                <a:solidFill>
                  <a:srgbClr val="336699"/>
                </a:solidFill>
              </a:rPr>
              <a:t>$</a:t>
            </a:r>
            <a:r>
              <a:rPr lang="en-GB" dirty="0"/>
              <a:t> </a:t>
            </a:r>
            <a:r>
              <a:rPr lang="en-GB" dirty="0" smtClean="0">
                <a:solidFill>
                  <a:srgbClr val="FF6600"/>
                </a:solidFill>
              </a:rPr>
              <a:t>./test.sh</a:t>
            </a:r>
            <a:endParaRPr lang="en-GB" dirty="0">
              <a:solidFill>
                <a:srgbClr val="FF6600"/>
              </a:solidFill>
            </a:endParaRPr>
          </a:p>
          <a:p>
            <a:endParaRPr lang="en-US" dirty="0"/>
          </a:p>
        </p:txBody>
      </p:sp>
      <p:sp>
        <p:nvSpPr>
          <p:cNvPr id="7" name="Date Placeholder 6"/>
          <p:cNvSpPr>
            <a:spLocks noGrp="1"/>
          </p:cNvSpPr>
          <p:nvPr>
            <p:ph type="dt" sz="half" idx="10"/>
          </p:nvPr>
        </p:nvSpPr>
        <p:spPr/>
        <p:txBody>
          <a:bodyPr/>
          <a:lstStyle/>
          <a:p>
            <a:fld id="{6B8D220E-6F13-4934-B629-9E8EEA480064}"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19</a:t>
            </a:fld>
            <a:endParaRPr lang="en-US"/>
          </a:p>
        </p:txBody>
      </p:sp>
    </p:spTree>
    <p:extLst>
      <p:ext uri="{BB962C8B-B14F-4D97-AF65-F5344CB8AC3E}">
        <p14:creationId xmlns:p14="http://schemas.microsoft.com/office/powerpoint/2010/main" val="2294084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“Shell”?</a:t>
            </a:r>
            <a:endParaRPr lang="en-US" dirty="0"/>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q"/>
            </a:pPr>
            <a:r>
              <a:rPr lang="en-US" sz="2400" dirty="0" smtClean="0"/>
              <a:t>The “Shell” is simply </a:t>
            </a:r>
            <a:r>
              <a:rPr lang="en-US" sz="2400" i="1" dirty="0" smtClean="0"/>
              <a:t>another program </a:t>
            </a:r>
            <a:r>
              <a:rPr lang="en-US" sz="2400" dirty="0" smtClean="0"/>
              <a:t>which provides a basic human-OS interface. </a:t>
            </a:r>
            <a:endParaRPr lang="en-US" altLang="ko-KR" sz="2400" dirty="0" smtClean="0">
              <a:ea typeface="Gulim" panose="020B0600000101010101" pitchFamily="34" charset="-127"/>
            </a:endParaRPr>
          </a:p>
          <a:p>
            <a:pPr lvl="1">
              <a:lnSpc>
                <a:spcPct val="80000"/>
              </a:lnSpc>
              <a:buFont typeface="Wingdings" panose="05000000000000000000" pitchFamily="2" charset="2"/>
              <a:buChar char="q"/>
            </a:pPr>
            <a:r>
              <a:rPr lang="en-GB" sz="2000" dirty="0" smtClean="0"/>
              <a:t>It is a command interpreter</a:t>
            </a:r>
          </a:p>
          <a:p>
            <a:pPr lvl="2">
              <a:lnSpc>
                <a:spcPct val="80000"/>
              </a:lnSpc>
              <a:buFont typeface="Wingdings" panose="05000000000000000000" pitchFamily="2" charset="2"/>
              <a:buChar char="q"/>
            </a:pPr>
            <a:r>
              <a:rPr lang="en-GB" sz="1800" dirty="0" smtClean="0"/>
              <a:t>Built on top of the kernel</a:t>
            </a:r>
          </a:p>
          <a:p>
            <a:pPr lvl="2">
              <a:lnSpc>
                <a:spcPct val="80000"/>
              </a:lnSpc>
              <a:buFont typeface="Wingdings" panose="05000000000000000000" pitchFamily="2" charset="2"/>
              <a:buChar char="q"/>
            </a:pPr>
            <a:r>
              <a:rPr lang="en-GB" sz="1800" dirty="0" smtClean="0"/>
              <a:t>Enables users to run services provided by the UNIX/Linux OS</a:t>
            </a:r>
          </a:p>
          <a:p>
            <a:pPr lvl="1">
              <a:lnSpc>
                <a:spcPct val="80000"/>
              </a:lnSpc>
              <a:buFont typeface="Wingdings" panose="05000000000000000000" pitchFamily="2" charset="2"/>
              <a:buChar char="q"/>
            </a:pPr>
            <a:r>
              <a:rPr lang="en-GB" sz="2000" dirty="0" smtClean="0"/>
              <a:t>In its simplest form, a series of commands in a file is a shell program that saves having to retype commands to perform common tasks.</a:t>
            </a:r>
            <a:endParaRPr lang="en-GB" sz="2400" dirty="0" smtClean="0"/>
          </a:p>
          <a:p>
            <a:pPr>
              <a:lnSpc>
                <a:spcPct val="80000"/>
              </a:lnSpc>
              <a:buFont typeface="Wingdings" panose="05000000000000000000" pitchFamily="2" charset="2"/>
              <a:buChar char="q"/>
            </a:pPr>
            <a:r>
              <a:rPr lang="en-GB" sz="2400" dirty="0" smtClean="0"/>
              <a:t>How to know what shell you use</a:t>
            </a:r>
          </a:p>
          <a:p>
            <a:pPr lvl="1">
              <a:lnSpc>
                <a:spcPct val="80000"/>
              </a:lnSpc>
              <a:buFont typeface="Wingdings" panose="05000000000000000000" pitchFamily="2" charset="2"/>
              <a:buChar char="q"/>
            </a:pPr>
            <a:r>
              <a:rPr lang="en-GB" sz="2000" dirty="0" smtClean="0"/>
              <a:t> 	</a:t>
            </a:r>
            <a:r>
              <a:rPr lang="en-GB" sz="2000" dirty="0" smtClean="0">
                <a:latin typeface="Courier" pitchFamily="49" charset="0"/>
              </a:rPr>
              <a:t>echo $SHELL</a:t>
            </a:r>
          </a:p>
          <a:p>
            <a:pPr lvl="1">
              <a:buFont typeface="Wingdings" panose="05000000000000000000" pitchFamily="2" charset="2"/>
              <a:buChar char="q"/>
            </a:pPr>
            <a:endParaRPr lang="en-US" dirty="0"/>
          </a:p>
        </p:txBody>
      </p:sp>
      <p:sp>
        <p:nvSpPr>
          <p:cNvPr id="7" name="Date Placeholder 6"/>
          <p:cNvSpPr>
            <a:spLocks noGrp="1"/>
          </p:cNvSpPr>
          <p:nvPr>
            <p:ph type="dt" sz="half" idx="10"/>
          </p:nvPr>
        </p:nvSpPr>
        <p:spPr/>
        <p:txBody>
          <a:bodyPr/>
          <a:lstStyle/>
          <a:p>
            <a:fld id="{454E7CE9-C21B-464F-ABA3-4136F91482FE}"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2</a:t>
            </a:fld>
            <a:endParaRPr lang="en-US"/>
          </a:p>
        </p:txBody>
      </p:sp>
    </p:spTree>
    <p:extLst>
      <p:ext uri="{BB962C8B-B14F-4D97-AF65-F5344CB8AC3E}">
        <p14:creationId xmlns:p14="http://schemas.microsoft.com/office/powerpoint/2010/main" val="217380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Shell Script</a:t>
            </a:r>
            <a:endParaRPr lang="en-US" dirty="0"/>
          </a:p>
        </p:txBody>
      </p:sp>
      <p:sp>
        <p:nvSpPr>
          <p:cNvPr id="3" name="Content Placeholder 2"/>
          <p:cNvSpPr>
            <a:spLocks noGrp="1"/>
          </p:cNvSpPr>
          <p:nvPr>
            <p:ph idx="1"/>
          </p:nvPr>
        </p:nvSpPr>
        <p:spPr>
          <a:xfrm>
            <a:off x="838200" y="1737360"/>
            <a:ext cx="10515600" cy="4586167"/>
          </a:xfrm>
        </p:spPr>
        <p:txBody>
          <a:bodyPr>
            <a:normAutofit/>
          </a:bodyPr>
          <a:lstStyle/>
          <a:p>
            <a:pPr>
              <a:lnSpc>
                <a:spcPct val="80000"/>
              </a:lnSpc>
              <a:spcBef>
                <a:spcPct val="40000"/>
              </a:spcBef>
              <a:buNone/>
            </a:pPr>
            <a:r>
              <a:rPr lang="en-US" altLang="zh-CN" sz="1600" b="1" dirty="0">
                <a:latin typeface="Times New Roman" panose="02020603050405020304" pitchFamily="18" charset="0"/>
                <a:cs typeface="Times New Roman" panose="02020603050405020304" pitchFamily="18" charset="0"/>
              </a:rPr>
              <a:t>	  #! /</a:t>
            </a:r>
            <a:r>
              <a:rPr lang="en-US" altLang="zh-CN" sz="1600" b="1" dirty="0" smtClean="0">
                <a:latin typeface="Times New Roman" panose="02020603050405020304" pitchFamily="18" charset="0"/>
                <a:cs typeface="Times New Roman" panose="02020603050405020304" pitchFamily="18" charset="0"/>
              </a:rPr>
              <a:t>bin/bash</a:t>
            </a:r>
            <a:endParaRPr lang="en-US" sz="1600" dirty="0" smtClean="0">
              <a:latin typeface="Times New Roman" panose="02020603050405020304" pitchFamily="18" charset="0"/>
              <a:cs typeface="Times New Roman" panose="02020603050405020304" pitchFamily="18" charset="0"/>
            </a:endParaRPr>
          </a:p>
          <a:p>
            <a:pPr>
              <a:lnSpc>
                <a:spcPct val="80000"/>
              </a:lnSpc>
              <a:buNone/>
            </a:pPr>
            <a:r>
              <a:rPr lang="en-US" sz="1600" dirty="0" smtClean="0">
                <a:latin typeface="Times New Roman" panose="02020603050405020304" pitchFamily="18" charset="0"/>
                <a:cs typeface="Times New Roman" panose="02020603050405020304" pitchFamily="18" charset="0"/>
              </a:rPr>
              <a:t>   # The first example of a shell script</a:t>
            </a:r>
          </a:p>
          <a:p>
            <a:pPr>
              <a:lnSpc>
                <a:spcPct val="80000"/>
              </a:lnSpc>
              <a:buNone/>
            </a:pPr>
            <a:r>
              <a:rPr lang="en-US" altLang="zh-CN" sz="1600" b="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directory=`</a:t>
            </a:r>
            <a:r>
              <a:rPr lang="en-US" altLang="zh-CN" sz="1600" dirty="0" err="1">
                <a:latin typeface="Times New Roman" panose="02020603050405020304" pitchFamily="18" charset="0"/>
                <a:cs typeface="Times New Roman" panose="02020603050405020304" pitchFamily="18" charset="0"/>
              </a:rPr>
              <a:t>pwd</a:t>
            </a:r>
            <a:r>
              <a:rPr lang="en-US" altLang="zh-CN" sz="1600" dirty="0">
                <a:latin typeface="Times New Roman" panose="02020603050405020304" pitchFamily="18" charset="0"/>
                <a:cs typeface="Times New Roman" panose="02020603050405020304" pitchFamily="18" charset="0"/>
              </a:rPr>
              <a:t>`</a:t>
            </a:r>
          </a:p>
          <a:p>
            <a:pPr lvl="1">
              <a:lnSpc>
                <a:spcPct val="80000"/>
              </a:lnSpc>
              <a:buNone/>
            </a:pPr>
            <a:r>
              <a:rPr lang="en-US" altLang="zh-CN" sz="1600" dirty="0">
                <a:latin typeface="Times New Roman" panose="02020603050405020304" pitchFamily="18" charset="0"/>
                <a:cs typeface="Times New Roman" panose="02020603050405020304" pitchFamily="18" charset="0"/>
              </a:rPr>
              <a:t>echo Hello World!</a:t>
            </a:r>
          </a:p>
          <a:p>
            <a:pPr lvl="1">
              <a:lnSpc>
                <a:spcPct val="80000"/>
              </a:lnSpc>
              <a:buNone/>
            </a:pPr>
            <a:r>
              <a:rPr lang="en-US" altLang="zh-CN" sz="1600" dirty="0">
                <a:latin typeface="Times New Roman" panose="02020603050405020304" pitchFamily="18" charset="0"/>
                <a:cs typeface="Times New Roman" panose="02020603050405020304" pitchFamily="18" charset="0"/>
              </a:rPr>
              <a:t>echo The date today is `date`</a:t>
            </a:r>
          </a:p>
          <a:p>
            <a:pPr lvl="1">
              <a:lnSpc>
                <a:spcPct val="80000"/>
              </a:lnSpc>
              <a:buNone/>
            </a:pPr>
            <a:r>
              <a:rPr lang="en-US" altLang="zh-CN" sz="1600" dirty="0">
                <a:latin typeface="Times New Roman" panose="02020603050405020304" pitchFamily="18" charset="0"/>
                <a:cs typeface="Times New Roman" panose="02020603050405020304" pitchFamily="18" charset="0"/>
              </a:rPr>
              <a:t>echo The current directory is $directory</a:t>
            </a:r>
          </a:p>
          <a:p>
            <a:pPr>
              <a:lnSpc>
                <a:spcPct val="80000"/>
              </a:lnSpc>
              <a:spcBef>
                <a:spcPct val="40000"/>
              </a:spcBef>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chmod</a:t>
            </a:r>
            <a:r>
              <a:rPr lang="en-US" altLang="zh-CN" sz="1600" dirty="0">
                <a:latin typeface="Times New Roman" panose="02020603050405020304" pitchFamily="18" charset="0"/>
                <a:cs typeface="Times New Roman" panose="02020603050405020304" pitchFamily="18" charset="0"/>
              </a:rPr>
              <a:t> +x myfirstscript.sh</a:t>
            </a:r>
          </a:p>
          <a:p>
            <a:pPr>
              <a:lnSpc>
                <a:spcPct val="80000"/>
              </a:lnSpc>
              <a:spcBef>
                <a:spcPct val="40000"/>
              </a:spcBef>
              <a:buNone/>
            </a:pPr>
            <a:r>
              <a:rPr lang="en-US" altLang="zh-CN" sz="1600" dirty="0">
                <a:latin typeface="Times New Roman" panose="02020603050405020304" pitchFamily="18" charset="0"/>
                <a:cs typeface="Times New Roman" panose="02020603050405020304" pitchFamily="18" charset="0"/>
              </a:rPr>
              <a:t>$ ./myfirstscript.sh</a:t>
            </a:r>
          </a:p>
          <a:p>
            <a:pPr>
              <a:lnSpc>
                <a:spcPct val="80000"/>
              </a:lnSpc>
              <a:spcBef>
                <a:spcPct val="40000"/>
              </a:spcBef>
              <a:buNone/>
            </a:pPr>
            <a:r>
              <a:rPr lang="en-US" altLang="zh-CN" sz="1600" dirty="0">
                <a:latin typeface="Times New Roman" panose="02020603050405020304" pitchFamily="18" charset="0"/>
                <a:cs typeface="Times New Roman" panose="02020603050405020304" pitchFamily="18" charset="0"/>
              </a:rPr>
              <a:t>   Hello World!</a:t>
            </a:r>
          </a:p>
          <a:p>
            <a:pPr>
              <a:lnSpc>
                <a:spcPct val="80000"/>
              </a:lnSpc>
              <a:spcBef>
                <a:spcPct val="40000"/>
              </a:spcBef>
              <a:buNone/>
            </a:pPr>
            <a:r>
              <a:rPr lang="en-US" altLang="zh-CN" sz="1600" dirty="0">
                <a:latin typeface="Times New Roman" panose="02020603050405020304" pitchFamily="18" charset="0"/>
                <a:cs typeface="Times New Roman" panose="02020603050405020304" pitchFamily="18" charset="0"/>
              </a:rPr>
              <a:t>   The date today is Mon Mar 8 15:20:09 EST 2010</a:t>
            </a:r>
          </a:p>
          <a:p>
            <a:pPr>
              <a:lnSpc>
                <a:spcPct val="80000"/>
              </a:lnSpc>
              <a:spcBef>
                <a:spcPct val="40000"/>
              </a:spcBef>
              <a:buNone/>
            </a:pPr>
            <a:r>
              <a:rPr lang="en-US" altLang="zh-CN" sz="1600" dirty="0">
                <a:latin typeface="Times New Roman" panose="02020603050405020304" pitchFamily="18" charset="0"/>
                <a:cs typeface="Times New Roman" panose="02020603050405020304" pitchFamily="18" charset="0"/>
              </a:rPr>
              <a:t>   The current directory is /</a:t>
            </a:r>
            <a:r>
              <a:rPr lang="en-US" altLang="zh-CN" sz="1600" dirty="0" err="1">
                <a:latin typeface="Times New Roman" panose="02020603050405020304" pitchFamily="18" charset="0"/>
                <a:cs typeface="Times New Roman" panose="02020603050405020304" pitchFamily="18" charset="0"/>
              </a:rPr>
              <a:t>netscr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shubin</a:t>
            </a:r>
            <a:r>
              <a:rPr lang="en-US" altLang="zh-CN" sz="1600" dirty="0">
                <a:latin typeface="Times New Roman" panose="02020603050405020304" pitchFamily="18" charset="0"/>
                <a:cs typeface="Times New Roman" panose="02020603050405020304" pitchFamily="18" charset="0"/>
              </a:rPr>
              <a:t>/test</a:t>
            </a:r>
          </a:p>
          <a:p>
            <a:endParaRPr lang="en-US" sz="16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86C9E080-5F58-4493-B441-F4011F007797}"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20</a:t>
            </a:fld>
            <a:endParaRPr lang="en-US"/>
          </a:p>
        </p:txBody>
      </p:sp>
    </p:spTree>
    <p:extLst>
      <p:ext uri="{BB962C8B-B14F-4D97-AF65-F5344CB8AC3E}">
        <p14:creationId xmlns:p14="http://schemas.microsoft.com/office/powerpoint/2010/main" val="2519086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a:t>
            </a:r>
            <a:endParaRPr lang="en-US" dirty="0"/>
          </a:p>
        </p:txBody>
      </p:sp>
      <p:sp>
        <p:nvSpPr>
          <p:cNvPr id="3" name="Content Placeholder 2"/>
          <p:cNvSpPr>
            <a:spLocks noGrp="1"/>
          </p:cNvSpPr>
          <p:nvPr>
            <p:ph idx="1"/>
          </p:nvPr>
        </p:nvSpPr>
        <p:spPr/>
        <p:txBody>
          <a:bodyPr/>
          <a:lstStyle/>
          <a:p>
            <a:r>
              <a:rPr lang="en-GB" sz="2400" dirty="0" smtClean="0"/>
              <a:t>As shown on the hello script input from the standard input location is done via the read command.</a:t>
            </a:r>
            <a:endParaRPr lang="en-GB" sz="2400" dirty="0" smtClean="0">
              <a:solidFill>
                <a:srgbClr val="FF3300"/>
              </a:solidFill>
            </a:endParaRPr>
          </a:p>
          <a:p>
            <a:r>
              <a:rPr lang="en-GB" sz="2400" dirty="0" smtClean="0"/>
              <a:t>Example</a:t>
            </a:r>
          </a:p>
          <a:p>
            <a:pPr lvl="1">
              <a:buNone/>
            </a:pPr>
            <a:r>
              <a:rPr lang="en-GB" sz="2000" dirty="0" smtClean="0">
                <a:latin typeface="Courier" pitchFamily="49" charset="0"/>
              </a:rPr>
              <a:t>echo "Please enter three filenames:”</a:t>
            </a:r>
          </a:p>
          <a:p>
            <a:pPr lvl="1">
              <a:buNone/>
            </a:pPr>
            <a:r>
              <a:rPr lang="en-GB" sz="2000" b="1" dirty="0" smtClean="0">
                <a:latin typeface="Courier" pitchFamily="49" charset="0"/>
              </a:rPr>
              <a:t>read</a:t>
            </a:r>
            <a:r>
              <a:rPr lang="en-GB" sz="2000" dirty="0" smtClean="0">
                <a:latin typeface="Courier" pitchFamily="49" charset="0"/>
              </a:rPr>
              <a:t>  </a:t>
            </a:r>
            <a:r>
              <a:rPr lang="en-GB" sz="2000" dirty="0" err="1" smtClean="0">
                <a:latin typeface="Courier" pitchFamily="49" charset="0"/>
              </a:rPr>
              <a:t>filea</a:t>
            </a:r>
            <a:r>
              <a:rPr lang="en-GB" sz="2000" dirty="0" smtClean="0">
                <a:latin typeface="Courier" pitchFamily="49" charset="0"/>
              </a:rPr>
              <a:t> </a:t>
            </a:r>
            <a:r>
              <a:rPr lang="en-GB" sz="2000" dirty="0" err="1" smtClean="0">
                <a:latin typeface="Courier" pitchFamily="49" charset="0"/>
              </a:rPr>
              <a:t>fileb</a:t>
            </a:r>
            <a:r>
              <a:rPr lang="en-GB" sz="2000" dirty="0" smtClean="0">
                <a:latin typeface="Courier" pitchFamily="49" charset="0"/>
              </a:rPr>
              <a:t> </a:t>
            </a:r>
            <a:r>
              <a:rPr lang="en-GB" sz="2000" dirty="0" err="1" smtClean="0">
                <a:latin typeface="Courier" pitchFamily="49" charset="0"/>
              </a:rPr>
              <a:t>filec</a:t>
            </a:r>
            <a:r>
              <a:rPr lang="en-GB" sz="2000" dirty="0" smtClean="0">
                <a:latin typeface="Courier" pitchFamily="49" charset="0"/>
              </a:rPr>
              <a:t>  </a:t>
            </a:r>
          </a:p>
          <a:p>
            <a:pPr lvl="1">
              <a:buNone/>
            </a:pPr>
            <a:r>
              <a:rPr lang="en-GB" sz="2000" dirty="0" smtClean="0">
                <a:latin typeface="Courier" pitchFamily="49" charset="0"/>
              </a:rPr>
              <a:t>echo “These files are used:$</a:t>
            </a:r>
            <a:r>
              <a:rPr lang="en-GB" sz="2000" dirty="0" err="1" smtClean="0">
                <a:latin typeface="Courier" pitchFamily="49" charset="0"/>
              </a:rPr>
              <a:t>filea</a:t>
            </a:r>
            <a:r>
              <a:rPr lang="en-GB" sz="2000" dirty="0" smtClean="0">
                <a:latin typeface="Courier" pitchFamily="49" charset="0"/>
              </a:rPr>
              <a:t>  $</a:t>
            </a:r>
            <a:r>
              <a:rPr lang="en-GB" sz="2000" dirty="0" err="1" smtClean="0">
                <a:latin typeface="Courier" pitchFamily="49" charset="0"/>
              </a:rPr>
              <a:t>fileb</a:t>
            </a:r>
            <a:r>
              <a:rPr lang="en-GB" sz="2000" dirty="0" smtClean="0">
                <a:latin typeface="Courier" pitchFamily="49" charset="0"/>
              </a:rPr>
              <a:t>  $</a:t>
            </a:r>
            <a:r>
              <a:rPr lang="en-GB" sz="2000" dirty="0" err="1" smtClean="0">
                <a:latin typeface="Courier" pitchFamily="49" charset="0"/>
              </a:rPr>
              <a:t>filec</a:t>
            </a:r>
            <a:r>
              <a:rPr lang="en-GB" sz="2000" dirty="0" smtClean="0">
                <a:latin typeface="Courier" pitchFamily="49" charset="0"/>
              </a:rPr>
              <a:t>”</a:t>
            </a:r>
          </a:p>
          <a:p>
            <a:r>
              <a:rPr lang="en-GB" sz="2400" dirty="0" smtClean="0"/>
              <a:t>Each read statement reads an entire line. In the above example if there are less than 3 items in the response the trailing(losing) variables will be set to blank ‘ ‘.</a:t>
            </a:r>
          </a:p>
          <a:p>
            <a:r>
              <a:rPr lang="en-GB" sz="2400" dirty="0" smtClean="0"/>
              <a:t>Three items are separated by one space.</a:t>
            </a:r>
          </a:p>
          <a:p>
            <a:endParaRPr lang="en-US" dirty="0"/>
          </a:p>
        </p:txBody>
      </p:sp>
      <p:sp>
        <p:nvSpPr>
          <p:cNvPr id="7" name="Date Placeholder 6"/>
          <p:cNvSpPr>
            <a:spLocks noGrp="1"/>
          </p:cNvSpPr>
          <p:nvPr>
            <p:ph type="dt" sz="half" idx="10"/>
          </p:nvPr>
        </p:nvSpPr>
        <p:spPr/>
        <p:txBody>
          <a:bodyPr/>
          <a:lstStyle/>
          <a:p>
            <a:fld id="{104E2347-83C8-493B-82B5-B29710243D17}"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21</a:t>
            </a:fld>
            <a:endParaRPr lang="en-US"/>
          </a:p>
        </p:txBody>
      </p:sp>
    </p:spTree>
    <p:extLst>
      <p:ext uri="{BB962C8B-B14F-4D97-AF65-F5344CB8AC3E}">
        <p14:creationId xmlns:p14="http://schemas.microsoft.com/office/powerpoint/2010/main" val="1865320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script </a:t>
            </a:r>
            <a:endParaRPr lang="en-US"/>
          </a:p>
        </p:txBody>
      </p:sp>
      <p:sp>
        <p:nvSpPr>
          <p:cNvPr id="3" name="Content Placeholder 2"/>
          <p:cNvSpPr>
            <a:spLocks noGrp="1"/>
          </p:cNvSpPr>
          <p:nvPr>
            <p:ph idx="1"/>
          </p:nvPr>
        </p:nvSpPr>
        <p:spPr/>
        <p:txBody>
          <a:bodyPr/>
          <a:lstStyle/>
          <a:p>
            <a:r>
              <a:rPr lang="en-GB" dirty="0"/>
              <a:t>The following script asks the user to enter his name and displays a personalised hello.  </a:t>
            </a:r>
          </a:p>
          <a:p>
            <a:pPr>
              <a:buNone/>
            </a:pPr>
            <a:r>
              <a:rPr lang="en-GB" dirty="0"/>
              <a:t>	  </a:t>
            </a:r>
            <a:r>
              <a:rPr lang="en-GB" dirty="0">
                <a:solidFill>
                  <a:srgbClr val="FF6600"/>
                </a:solidFill>
                <a:latin typeface="Courier" pitchFamily="49" charset="0"/>
              </a:rPr>
              <a:t>#!/bin/</a:t>
            </a:r>
            <a:r>
              <a:rPr lang="en-GB" dirty="0" err="1">
                <a:solidFill>
                  <a:srgbClr val="FF6600"/>
                </a:solidFill>
                <a:latin typeface="Courier" pitchFamily="49" charset="0"/>
              </a:rPr>
              <a:t>sh</a:t>
            </a:r>
            <a:r>
              <a:rPr lang="en-GB" dirty="0">
                <a:solidFill>
                  <a:srgbClr val="FF6600"/>
                </a:solidFill>
                <a:latin typeface="Courier" pitchFamily="49" charset="0"/>
              </a:rPr>
              <a:t> </a:t>
            </a:r>
          </a:p>
          <a:p>
            <a:pPr>
              <a:buNone/>
            </a:pPr>
            <a:r>
              <a:rPr lang="en-GB" dirty="0">
                <a:solidFill>
                  <a:srgbClr val="FF6600"/>
                </a:solidFill>
                <a:latin typeface="Courier" pitchFamily="49" charset="0"/>
              </a:rPr>
              <a:t>   echo “Who am I talking to?” </a:t>
            </a:r>
          </a:p>
          <a:p>
            <a:pPr>
              <a:buNone/>
            </a:pPr>
            <a:r>
              <a:rPr lang="en-GB" dirty="0">
                <a:solidFill>
                  <a:srgbClr val="FF6600"/>
                </a:solidFill>
                <a:latin typeface="Courier" pitchFamily="49" charset="0"/>
              </a:rPr>
              <a:t>   read </a:t>
            </a:r>
            <a:r>
              <a:rPr lang="en-GB" dirty="0" err="1">
                <a:solidFill>
                  <a:srgbClr val="FF6600"/>
                </a:solidFill>
                <a:latin typeface="Courier" pitchFamily="49" charset="0"/>
              </a:rPr>
              <a:t>user_name</a:t>
            </a:r>
            <a:endParaRPr lang="en-GB" dirty="0">
              <a:solidFill>
                <a:srgbClr val="FF6600"/>
              </a:solidFill>
              <a:latin typeface="Courier" pitchFamily="49" charset="0"/>
            </a:endParaRPr>
          </a:p>
          <a:p>
            <a:pPr>
              <a:buNone/>
            </a:pPr>
            <a:r>
              <a:rPr lang="en-GB" dirty="0">
                <a:solidFill>
                  <a:srgbClr val="FF6600"/>
                </a:solidFill>
                <a:latin typeface="Courier" pitchFamily="49" charset="0"/>
              </a:rPr>
              <a:t>   echo “Hello $</a:t>
            </a:r>
            <a:r>
              <a:rPr lang="en-GB" dirty="0" err="1">
                <a:solidFill>
                  <a:srgbClr val="FF6600"/>
                </a:solidFill>
                <a:latin typeface="Courier" pitchFamily="49" charset="0"/>
              </a:rPr>
              <a:t>user_name</a:t>
            </a:r>
            <a:r>
              <a:rPr lang="en-GB" dirty="0">
                <a:solidFill>
                  <a:srgbClr val="FF6600"/>
                </a:solidFill>
                <a:latin typeface="Courier" pitchFamily="49" charset="0"/>
              </a:rPr>
              <a:t>”</a:t>
            </a:r>
            <a:r>
              <a:rPr lang="en-GB" dirty="0">
                <a:latin typeface="Courier" pitchFamily="49" charset="0"/>
              </a:rPr>
              <a:t> </a:t>
            </a:r>
          </a:p>
          <a:p>
            <a:endParaRPr lang="en-US" dirty="0"/>
          </a:p>
        </p:txBody>
      </p:sp>
      <p:sp>
        <p:nvSpPr>
          <p:cNvPr id="7" name="Date Placeholder 6"/>
          <p:cNvSpPr>
            <a:spLocks noGrp="1"/>
          </p:cNvSpPr>
          <p:nvPr>
            <p:ph type="dt" sz="half" idx="10"/>
          </p:nvPr>
        </p:nvSpPr>
        <p:spPr/>
        <p:txBody>
          <a:bodyPr/>
          <a:lstStyle/>
          <a:p>
            <a:fld id="{B725C4F4-186C-4D0B-9BF0-4076F10A749A}"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22</a:t>
            </a:fld>
            <a:endParaRPr lang="en-US"/>
          </a:p>
        </p:txBody>
      </p:sp>
    </p:spTree>
    <p:extLst>
      <p:ext uri="{BB962C8B-B14F-4D97-AF65-F5344CB8AC3E}">
        <p14:creationId xmlns:p14="http://schemas.microsoft.com/office/powerpoint/2010/main" val="58830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with Inputs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t>You are able to alter the </a:t>
            </a:r>
            <a:r>
              <a:rPr lang="en-US" dirty="0" smtClean="0"/>
              <a:t>behavior </a:t>
            </a:r>
            <a:r>
              <a:rPr lang="en-US" dirty="0"/>
              <a:t>of </a:t>
            </a:r>
            <a:r>
              <a:rPr lang="en-US" b="1" dirty="0"/>
              <a:t>read</a:t>
            </a:r>
            <a:r>
              <a:rPr lang="en-US" dirty="0"/>
              <a:t> with a variety of command line options. </a:t>
            </a:r>
            <a:endParaRPr lang="en-US" dirty="0" smtClean="0"/>
          </a:p>
          <a:p>
            <a:pPr>
              <a:buFont typeface="Courier New" panose="02070309020205020404" pitchFamily="49" charset="0"/>
              <a:buChar char="o"/>
            </a:pPr>
            <a:r>
              <a:rPr lang="en-US" dirty="0" smtClean="0"/>
              <a:t>Two </a:t>
            </a:r>
            <a:r>
              <a:rPr lang="en-US" dirty="0"/>
              <a:t>commonly used options however are </a:t>
            </a:r>
            <a:r>
              <a:rPr lang="en-US" b="1" dirty="0"/>
              <a:t>-p</a:t>
            </a:r>
            <a:r>
              <a:rPr lang="en-US" dirty="0"/>
              <a:t> which allows you to specify a prompt and </a:t>
            </a:r>
            <a:r>
              <a:rPr lang="en-US" b="1" dirty="0"/>
              <a:t>-s</a:t>
            </a:r>
            <a:r>
              <a:rPr lang="en-US" dirty="0"/>
              <a:t> which makes the input silent. </a:t>
            </a:r>
            <a:endParaRPr lang="en-US" dirty="0" smtClean="0"/>
          </a:p>
          <a:p>
            <a:pPr>
              <a:buFont typeface="Courier New" panose="02070309020205020404" pitchFamily="49" charset="0"/>
              <a:buChar char="o"/>
            </a:pPr>
            <a:r>
              <a:rPr lang="en-US" dirty="0" smtClean="0"/>
              <a:t>This </a:t>
            </a:r>
            <a:r>
              <a:rPr lang="en-US" dirty="0"/>
              <a:t>can make it easy to ask for a username and password combination like the example below:</a:t>
            </a:r>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23</a:t>
            </a:fld>
            <a:endParaRPr lang="en-US"/>
          </a:p>
        </p:txBody>
      </p:sp>
      <p:pic>
        <p:nvPicPr>
          <p:cNvPr id="6" name="Picture 5"/>
          <p:cNvPicPr>
            <a:picLocks noChangeAspect="1"/>
          </p:cNvPicPr>
          <p:nvPr/>
        </p:nvPicPr>
        <p:blipFill>
          <a:blip r:embed="rId2"/>
          <a:stretch>
            <a:fillRect/>
          </a:stretch>
        </p:blipFill>
        <p:spPr>
          <a:xfrm>
            <a:off x="2153720" y="3421240"/>
            <a:ext cx="7391400" cy="2743200"/>
          </a:xfrm>
          <a:prstGeom prst="rect">
            <a:avLst/>
          </a:prstGeom>
        </p:spPr>
      </p:pic>
    </p:spTree>
    <p:extLst>
      <p:ext uri="{BB962C8B-B14F-4D97-AF65-F5344CB8AC3E}">
        <p14:creationId xmlns:p14="http://schemas.microsoft.com/office/powerpoint/2010/main" val="3709003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24</a:t>
            </a:fld>
            <a:endParaRPr lang="en-US"/>
          </a:p>
        </p:txBody>
      </p:sp>
      <p:sp>
        <p:nvSpPr>
          <p:cNvPr id="7" name="Rectangle 2"/>
          <p:cNvSpPr>
            <a:spLocks noGrp="1" noChangeArrowheads="1"/>
          </p:cNvSpPr>
          <p:nvPr>
            <p:ph idx="1"/>
          </p:nvPr>
        </p:nvSpPr>
        <p:spPr bwMode="auto">
          <a:xfrm>
            <a:off x="1097280" y="1810705"/>
            <a:ext cx="8313848" cy="40934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let expression</a:t>
            </a:r>
          </a:p>
          <a:p>
            <a:pPr marL="0" marR="0" lvl="1"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Make a variable equal to an expression.</a:t>
            </a:r>
          </a:p>
          <a:p>
            <a:pPr eaLnBrk="0" fontAlgn="base" hangingPunct="0">
              <a:lnSpc>
                <a:spcPct val="1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expr expression</a:t>
            </a:r>
          </a:p>
          <a:p>
            <a:pPr marL="0" marR="0" lvl="1"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print out the result of the expression.</a:t>
            </a:r>
          </a:p>
          <a:p>
            <a:pPr eaLnBrk="0" fontAlgn="base" hangingPunct="0">
              <a:lnSpc>
                <a:spcPct val="1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expression ))</a:t>
            </a:r>
          </a:p>
          <a:p>
            <a:pPr marL="0" marR="0" lvl="1"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Return the result of the expression.</a:t>
            </a:r>
          </a:p>
          <a:p>
            <a:pPr eaLnBrk="0" fontAlgn="base" hangingPunct="0">
              <a:lnSpc>
                <a:spcPct val="1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8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var</a:t>
            </a:r>
            <a:r>
              <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p>
          <a:p>
            <a:pPr marL="0" marR="0" lvl="1"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Return the length of the variable var.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7376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25</a:t>
            </a:fld>
            <a:endParaRPr lang="en-US"/>
          </a:p>
        </p:txBody>
      </p:sp>
      <p:pic>
        <p:nvPicPr>
          <p:cNvPr id="6" name="Picture 5"/>
          <p:cNvPicPr>
            <a:picLocks noChangeAspect="1"/>
          </p:cNvPicPr>
          <p:nvPr/>
        </p:nvPicPr>
        <p:blipFill>
          <a:blip r:embed="rId2"/>
          <a:stretch>
            <a:fillRect/>
          </a:stretch>
        </p:blipFill>
        <p:spPr>
          <a:xfrm>
            <a:off x="821588" y="287514"/>
            <a:ext cx="5495925" cy="5876925"/>
          </a:xfrm>
          <a:prstGeom prst="rect">
            <a:avLst/>
          </a:prstGeom>
        </p:spPr>
      </p:pic>
      <p:pic>
        <p:nvPicPr>
          <p:cNvPr id="7" name="Picture 6"/>
          <p:cNvPicPr>
            <a:picLocks noChangeAspect="1"/>
          </p:cNvPicPr>
          <p:nvPr/>
        </p:nvPicPr>
        <p:blipFill>
          <a:blip r:embed="rId3"/>
          <a:stretch>
            <a:fillRect/>
          </a:stretch>
        </p:blipFill>
        <p:spPr>
          <a:xfrm>
            <a:off x="6954808" y="1865027"/>
            <a:ext cx="4257675" cy="2162175"/>
          </a:xfrm>
          <a:prstGeom prst="rect">
            <a:avLst/>
          </a:prstGeom>
        </p:spPr>
      </p:pic>
    </p:spTree>
    <p:extLst>
      <p:ext uri="{BB962C8B-B14F-4D97-AF65-F5344CB8AC3E}">
        <p14:creationId xmlns:p14="http://schemas.microsoft.com/office/powerpoint/2010/main" val="4153820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26</a:t>
            </a:fld>
            <a:endParaRPr lang="en-US"/>
          </a:p>
        </p:txBody>
      </p:sp>
      <p:pic>
        <p:nvPicPr>
          <p:cNvPr id="6" name="Picture 5"/>
          <p:cNvPicPr>
            <a:picLocks noChangeAspect="1"/>
          </p:cNvPicPr>
          <p:nvPr/>
        </p:nvPicPr>
        <p:blipFill>
          <a:blip r:embed="rId2"/>
          <a:stretch>
            <a:fillRect/>
          </a:stretch>
        </p:blipFill>
        <p:spPr>
          <a:xfrm>
            <a:off x="1097280" y="217308"/>
            <a:ext cx="5531190" cy="5891137"/>
          </a:xfrm>
          <a:prstGeom prst="rect">
            <a:avLst/>
          </a:prstGeom>
        </p:spPr>
      </p:pic>
      <p:pic>
        <p:nvPicPr>
          <p:cNvPr id="7" name="Picture 6"/>
          <p:cNvPicPr>
            <a:picLocks noChangeAspect="1"/>
          </p:cNvPicPr>
          <p:nvPr/>
        </p:nvPicPr>
        <p:blipFill>
          <a:blip r:embed="rId3"/>
          <a:stretch>
            <a:fillRect/>
          </a:stretch>
        </p:blipFill>
        <p:spPr>
          <a:xfrm>
            <a:off x="7036567" y="1789469"/>
            <a:ext cx="4714875" cy="3114675"/>
          </a:xfrm>
          <a:prstGeom prst="rect">
            <a:avLst/>
          </a:prstGeom>
        </p:spPr>
      </p:pic>
    </p:spTree>
    <p:extLst>
      <p:ext uri="{BB962C8B-B14F-4D97-AF65-F5344CB8AC3E}">
        <p14:creationId xmlns:p14="http://schemas.microsoft.com/office/powerpoint/2010/main" val="3785324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27</a:t>
            </a:fld>
            <a:endParaRPr lang="en-US"/>
          </a:p>
        </p:txBody>
      </p:sp>
      <p:pic>
        <p:nvPicPr>
          <p:cNvPr id="2" name="Picture 1"/>
          <p:cNvPicPr>
            <a:picLocks noChangeAspect="1"/>
          </p:cNvPicPr>
          <p:nvPr/>
        </p:nvPicPr>
        <p:blipFill>
          <a:blip r:embed="rId2"/>
          <a:stretch>
            <a:fillRect/>
          </a:stretch>
        </p:blipFill>
        <p:spPr>
          <a:xfrm>
            <a:off x="575246" y="380144"/>
            <a:ext cx="5657850" cy="5917915"/>
          </a:xfrm>
          <a:prstGeom prst="rect">
            <a:avLst/>
          </a:prstGeom>
        </p:spPr>
      </p:pic>
      <p:pic>
        <p:nvPicPr>
          <p:cNvPr id="3" name="Picture 2"/>
          <p:cNvPicPr>
            <a:picLocks noChangeAspect="1"/>
          </p:cNvPicPr>
          <p:nvPr/>
        </p:nvPicPr>
        <p:blipFill>
          <a:blip r:embed="rId3"/>
          <a:stretch>
            <a:fillRect/>
          </a:stretch>
        </p:blipFill>
        <p:spPr>
          <a:xfrm>
            <a:off x="6897277" y="2401477"/>
            <a:ext cx="4438650" cy="2609850"/>
          </a:xfrm>
          <a:prstGeom prst="rect">
            <a:avLst/>
          </a:prstGeom>
        </p:spPr>
      </p:pic>
    </p:spTree>
    <p:extLst>
      <p:ext uri="{BB962C8B-B14F-4D97-AF65-F5344CB8AC3E}">
        <p14:creationId xmlns:p14="http://schemas.microsoft.com/office/powerpoint/2010/main" val="2718292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28</a:t>
            </a:fld>
            <a:endParaRPr lang="en-US"/>
          </a:p>
        </p:txBody>
      </p:sp>
      <p:pic>
        <p:nvPicPr>
          <p:cNvPr id="6" name="Picture 5"/>
          <p:cNvPicPr>
            <a:picLocks noChangeAspect="1"/>
          </p:cNvPicPr>
          <p:nvPr/>
        </p:nvPicPr>
        <p:blipFill>
          <a:blip r:embed="rId3"/>
          <a:stretch>
            <a:fillRect/>
          </a:stretch>
        </p:blipFill>
        <p:spPr>
          <a:xfrm>
            <a:off x="320768" y="1049728"/>
            <a:ext cx="6497565" cy="4549687"/>
          </a:xfrm>
          <a:prstGeom prst="rect">
            <a:avLst/>
          </a:prstGeom>
        </p:spPr>
      </p:pic>
      <p:pic>
        <p:nvPicPr>
          <p:cNvPr id="7" name="Picture 6"/>
          <p:cNvPicPr>
            <a:picLocks noChangeAspect="1"/>
          </p:cNvPicPr>
          <p:nvPr/>
        </p:nvPicPr>
        <p:blipFill>
          <a:blip r:embed="rId4"/>
          <a:stretch>
            <a:fillRect/>
          </a:stretch>
        </p:blipFill>
        <p:spPr>
          <a:xfrm>
            <a:off x="7026078" y="2340125"/>
            <a:ext cx="4448175" cy="1968892"/>
          </a:xfrm>
          <a:prstGeom prst="rect">
            <a:avLst/>
          </a:prstGeom>
        </p:spPr>
      </p:pic>
    </p:spTree>
    <p:extLst>
      <p:ext uri="{BB962C8B-B14F-4D97-AF65-F5344CB8AC3E}">
        <p14:creationId xmlns:p14="http://schemas.microsoft.com/office/powerpoint/2010/main" val="1910949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 </a:t>
            </a:r>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29</a:t>
            </a:fld>
            <a:endParaRPr lang="en-US"/>
          </a:p>
        </p:txBody>
      </p:sp>
      <p:pic>
        <p:nvPicPr>
          <p:cNvPr id="6" name="Content Placeholder 5"/>
          <p:cNvPicPr>
            <a:picLocks noGrp="1" noChangeAspect="1"/>
          </p:cNvPicPr>
          <p:nvPr>
            <p:ph idx="1"/>
          </p:nvPr>
        </p:nvPicPr>
        <p:blipFill>
          <a:blip r:embed="rId2"/>
          <a:stretch>
            <a:fillRect/>
          </a:stretch>
        </p:blipFill>
        <p:spPr>
          <a:xfrm>
            <a:off x="1191803" y="1630507"/>
            <a:ext cx="9575514" cy="4688101"/>
          </a:xfrm>
          <a:prstGeom prst="rect">
            <a:avLst/>
          </a:prstGeom>
        </p:spPr>
      </p:pic>
    </p:spTree>
    <p:extLst>
      <p:ext uri="{BB962C8B-B14F-4D97-AF65-F5344CB8AC3E}">
        <p14:creationId xmlns:p14="http://schemas.microsoft.com/office/powerpoint/2010/main" val="2145072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“Shell”?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Shell </a:t>
            </a:r>
            <a:r>
              <a:rPr lang="en-US" dirty="0"/>
              <a:t>is an environment in which we can run our commands, programs, and shell </a:t>
            </a:r>
            <a:r>
              <a:rPr lang="en-US" dirty="0" smtClean="0"/>
              <a:t>scripts</a:t>
            </a:r>
          </a:p>
          <a:p>
            <a:pPr>
              <a:buFont typeface="Wingdings" panose="05000000000000000000" pitchFamily="2" charset="2"/>
              <a:buChar char="q"/>
            </a:pPr>
            <a:r>
              <a:rPr lang="en-US" dirty="0" smtClean="0"/>
              <a:t>There </a:t>
            </a:r>
            <a:r>
              <a:rPr lang="en-US" dirty="0"/>
              <a:t>are different flavors of a shell, just as there are different flavors of operating </a:t>
            </a:r>
            <a:r>
              <a:rPr lang="en-US" dirty="0" smtClean="0"/>
              <a:t>systems</a:t>
            </a:r>
          </a:p>
          <a:p>
            <a:pPr>
              <a:buFont typeface="Wingdings" panose="05000000000000000000" pitchFamily="2" charset="2"/>
              <a:buChar char="q"/>
            </a:pPr>
            <a:r>
              <a:rPr lang="en-US" dirty="0" smtClean="0"/>
              <a:t>Each </a:t>
            </a:r>
            <a:r>
              <a:rPr lang="en-US" dirty="0"/>
              <a:t>flavor of shell has its own set of recognized commands and </a:t>
            </a:r>
            <a:r>
              <a:rPr lang="en-US" dirty="0" smtClean="0"/>
              <a:t>functions</a:t>
            </a:r>
          </a:p>
          <a:p>
            <a:pPr>
              <a:buFont typeface="Wingdings" panose="05000000000000000000" pitchFamily="2" charset="2"/>
              <a:buChar char="q"/>
            </a:pPr>
            <a:r>
              <a:rPr lang="en-US" dirty="0" smtClean="0"/>
              <a:t>Current location of the running shell/bash? Type:</a:t>
            </a:r>
          </a:p>
          <a:p>
            <a:pPr lvl="1">
              <a:buFont typeface="Wingdings" panose="05000000000000000000" pitchFamily="2" charset="2"/>
              <a:buChar char="q"/>
            </a:pPr>
            <a:r>
              <a:rPr lang="en-US" dirty="0" smtClean="0"/>
              <a:t>Which bash -&gt; </a:t>
            </a:r>
            <a:r>
              <a:rPr lang="en-US" dirty="0" err="1" smtClean="0"/>
              <a:t>e.g</a:t>
            </a:r>
            <a:r>
              <a:rPr lang="en-US" dirty="0" smtClean="0"/>
              <a:t>, /bin/bash</a:t>
            </a:r>
            <a:endParaRPr lang="en-US" dirty="0"/>
          </a:p>
        </p:txBody>
      </p:sp>
      <p:sp>
        <p:nvSpPr>
          <p:cNvPr id="7" name="Date Placeholder 6"/>
          <p:cNvSpPr>
            <a:spLocks noGrp="1"/>
          </p:cNvSpPr>
          <p:nvPr>
            <p:ph type="dt" sz="half" idx="10"/>
          </p:nvPr>
        </p:nvSpPr>
        <p:spPr/>
        <p:txBody>
          <a:bodyPr/>
          <a:lstStyle/>
          <a:p>
            <a:fld id="{F07FFB57-FA33-496B-8583-67F88EA484CD}"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3</a:t>
            </a:fld>
            <a:endParaRPr lang="en-US"/>
          </a:p>
        </p:txBody>
      </p:sp>
    </p:spTree>
    <p:extLst>
      <p:ext uri="{BB962C8B-B14F-4D97-AF65-F5344CB8AC3E}">
        <p14:creationId xmlns:p14="http://schemas.microsoft.com/office/powerpoint/2010/main" val="3925106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30</a:t>
            </a:fld>
            <a:endParaRPr lang="en-US"/>
          </a:p>
        </p:txBody>
      </p:sp>
      <p:sp>
        <p:nvSpPr>
          <p:cNvPr id="7" name="Rectangle 6"/>
          <p:cNvSpPr/>
          <p:nvPr/>
        </p:nvSpPr>
        <p:spPr>
          <a:xfrm>
            <a:off x="1097280" y="889844"/>
            <a:ext cx="9978262" cy="5078313"/>
          </a:xfrm>
          <a:prstGeom prst="rect">
            <a:avLst/>
          </a:prstGeom>
        </p:spPr>
        <p:txBody>
          <a:bodyPr wrap="square">
            <a:spAutoFit/>
          </a:bodyPr>
          <a:lstStyle/>
          <a:p>
            <a:r>
              <a:rPr lang="en-US" dirty="0"/>
              <a:t>#!/bin/</a:t>
            </a:r>
            <a:r>
              <a:rPr lang="en-US" dirty="0" err="1"/>
              <a:t>sh</a:t>
            </a:r>
            <a:endParaRPr lang="en-US" dirty="0"/>
          </a:p>
          <a:p>
            <a:endParaRPr lang="en-US" dirty="0"/>
          </a:p>
          <a:p>
            <a:r>
              <a:rPr lang="en-US" dirty="0"/>
              <a:t>a=10</a:t>
            </a:r>
          </a:p>
          <a:p>
            <a:r>
              <a:rPr lang="en-US" dirty="0"/>
              <a:t>b=20</a:t>
            </a:r>
          </a:p>
          <a:p>
            <a:endParaRPr lang="en-US" dirty="0"/>
          </a:p>
          <a:p>
            <a:r>
              <a:rPr lang="en-US" dirty="0"/>
              <a:t>if (( $a == $b ))</a:t>
            </a:r>
          </a:p>
          <a:p>
            <a:r>
              <a:rPr lang="en-US" dirty="0"/>
              <a:t>then</a:t>
            </a:r>
          </a:p>
          <a:p>
            <a:r>
              <a:rPr lang="en-US" dirty="0"/>
              <a:t>   echo "$a -</a:t>
            </a:r>
            <a:r>
              <a:rPr lang="en-US" dirty="0" err="1"/>
              <a:t>eq</a:t>
            </a:r>
            <a:r>
              <a:rPr lang="en-US" dirty="0"/>
              <a:t> $b : a is equal to b"</a:t>
            </a:r>
          </a:p>
          <a:p>
            <a:r>
              <a:rPr lang="en-US" dirty="0"/>
              <a:t>else</a:t>
            </a:r>
          </a:p>
          <a:p>
            <a:r>
              <a:rPr lang="en-US" dirty="0"/>
              <a:t>   echo "$a -</a:t>
            </a:r>
            <a:r>
              <a:rPr lang="en-US" dirty="0" err="1"/>
              <a:t>eq</a:t>
            </a:r>
            <a:r>
              <a:rPr lang="en-US" dirty="0"/>
              <a:t> $b: a is not equal to b"</a:t>
            </a:r>
          </a:p>
          <a:p>
            <a:r>
              <a:rPr lang="en-US" dirty="0"/>
              <a:t>fi</a:t>
            </a:r>
          </a:p>
          <a:p>
            <a:endParaRPr lang="en-US" dirty="0"/>
          </a:p>
          <a:p>
            <a:r>
              <a:rPr lang="en-US" dirty="0"/>
              <a:t>if [ $a -ne $b ]</a:t>
            </a:r>
          </a:p>
          <a:p>
            <a:r>
              <a:rPr lang="en-US" dirty="0"/>
              <a:t>then</a:t>
            </a:r>
          </a:p>
          <a:p>
            <a:r>
              <a:rPr lang="en-US" dirty="0"/>
              <a:t>   echo "$a -ne $b: a is not equal to b"</a:t>
            </a:r>
          </a:p>
          <a:p>
            <a:r>
              <a:rPr lang="en-US" dirty="0"/>
              <a:t>else</a:t>
            </a:r>
          </a:p>
          <a:p>
            <a:r>
              <a:rPr lang="en-US" dirty="0"/>
              <a:t>   echo "$a -ne $b : a is equal to b"</a:t>
            </a:r>
          </a:p>
          <a:p>
            <a:r>
              <a:rPr lang="en-US" dirty="0"/>
              <a:t>fi</a:t>
            </a:r>
          </a:p>
        </p:txBody>
      </p:sp>
    </p:spTree>
    <p:extLst>
      <p:ext uri="{BB962C8B-B14F-4D97-AF65-F5344CB8AC3E}">
        <p14:creationId xmlns:p14="http://schemas.microsoft.com/office/powerpoint/2010/main" val="3782876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 </a:t>
            </a:r>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31</a:t>
            </a:fld>
            <a:endParaRPr lang="en-US"/>
          </a:p>
        </p:txBody>
      </p:sp>
      <p:grpSp>
        <p:nvGrpSpPr>
          <p:cNvPr id="6" name="Group 5"/>
          <p:cNvGrpSpPr>
            <a:grpSpLocks/>
          </p:cNvGrpSpPr>
          <p:nvPr/>
        </p:nvGrpSpPr>
        <p:grpSpPr bwMode="auto">
          <a:xfrm>
            <a:off x="2206950" y="1845734"/>
            <a:ext cx="8270543" cy="4159281"/>
            <a:chOff x="3124" y="239"/>
            <a:chExt cx="6024" cy="3466"/>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 y="239"/>
              <a:ext cx="6024" cy="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 y="450"/>
              <a:ext cx="509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05446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32</a:t>
            </a:fld>
            <a:endParaRPr lang="en-US"/>
          </a:p>
        </p:txBody>
      </p:sp>
      <p:pic>
        <p:nvPicPr>
          <p:cNvPr id="6" name="Picture 5"/>
          <p:cNvPicPr>
            <a:picLocks noChangeAspect="1"/>
          </p:cNvPicPr>
          <p:nvPr/>
        </p:nvPicPr>
        <p:blipFill>
          <a:blip r:embed="rId2"/>
          <a:stretch>
            <a:fillRect/>
          </a:stretch>
        </p:blipFill>
        <p:spPr>
          <a:xfrm>
            <a:off x="513708" y="1891407"/>
            <a:ext cx="6350713" cy="3486150"/>
          </a:xfrm>
          <a:prstGeom prst="rect">
            <a:avLst/>
          </a:prstGeom>
        </p:spPr>
      </p:pic>
      <p:pic>
        <p:nvPicPr>
          <p:cNvPr id="7" name="Picture 6"/>
          <p:cNvPicPr>
            <a:picLocks noChangeAspect="1"/>
          </p:cNvPicPr>
          <p:nvPr/>
        </p:nvPicPr>
        <p:blipFill>
          <a:blip r:embed="rId3"/>
          <a:stretch>
            <a:fillRect/>
          </a:stretch>
        </p:blipFill>
        <p:spPr>
          <a:xfrm>
            <a:off x="7261261" y="2227858"/>
            <a:ext cx="3505200" cy="2813247"/>
          </a:xfrm>
          <a:prstGeom prst="rect">
            <a:avLst/>
          </a:prstGeom>
        </p:spPr>
      </p:pic>
    </p:spTree>
    <p:extLst>
      <p:ext uri="{BB962C8B-B14F-4D97-AF65-F5344CB8AC3E}">
        <p14:creationId xmlns:p14="http://schemas.microsoft.com/office/powerpoint/2010/main" val="960703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33</a:t>
            </a:fld>
            <a:endParaRPr lang="en-US"/>
          </a:p>
        </p:txBody>
      </p:sp>
      <p:grpSp>
        <p:nvGrpSpPr>
          <p:cNvPr id="6" name="Group 5"/>
          <p:cNvGrpSpPr>
            <a:grpSpLocks/>
          </p:cNvGrpSpPr>
          <p:nvPr/>
        </p:nvGrpSpPr>
        <p:grpSpPr bwMode="auto">
          <a:xfrm>
            <a:off x="-150032" y="1841915"/>
            <a:ext cx="7847462" cy="4513315"/>
            <a:chOff x="3067" y="243"/>
            <a:chExt cx="6149" cy="3898"/>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 y="243"/>
              <a:ext cx="6149" cy="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 y="452"/>
              <a:ext cx="5219" cy="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Picture 2"/>
          <p:cNvPicPr>
            <a:picLocks noChangeAspect="1"/>
          </p:cNvPicPr>
          <p:nvPr/>
        </p:nvPicPr>
        <p:blipFill>
          <a:blip r:embed="rId4"/>
          <a:stretch>
            <a:fillRect/>
          </a:stretch>
        </p:blipFill>
        <p:spPr>
          <a:xfrm>
            <a:off x="7296698" y="1874091"/>
            <a:ext cx="4548669" cy="3971925"/>
          </a:xfrm>
          <a:prstGeom prst="rect">
            <a:avLst/>
          </a:prstGeom>
        </p:spPr>
      </p:pic>
    </p:spTree>
    <p:extLst>
      <p:ext uri="{BB962C8B-B14F-4D97-AF65-F5344CB8AC3E}">
        <p14:creationId xmlns:p14="http://schemas.microsoft.com/office/powerpoint/2010/main" val="169026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Shells </a:t>
            </a:r>
            <a:endParaRPr lang="en-US" dirty="0"/>
          </a:p>
        </p:txBody>
      </p:sp>
      <p:sp>
        <p:nvSpPr>
          <p:cNvPr id="3" name="Content Placeholder 2"/>
          <p:cNvSpPr>
            <a:spLocks noGrp="1"/>
          </p:cNvSpPr>
          <p:nvPr>
            <p:ph idx="1"/>
          </p:nvPr>
        </p:nvSpPr>
        <p:spPr>
          <a:xfrm>
            <a:off x="1097280" y="1737359"/>
            <a:ext cx="10058400" cy="4534651"/>
          </a:xfrm>
        </p:spPr>
        <p:txBody>
          <a:bodyPr>
            <a:normAutofit/>
          </a:bodyPr>
          <a:lstStyle/>
          <a:p>
            <a:pPr>
              <a:buFont typeface="Wingdings" panose="05000000000000000000" pitchFamily="2" charset="2"/>
              <a:buChar char="q"/>
            </a:pPr>
            <a:r>
              <a:rPr lang="en-GB" sz="2400" dirty="0" err="1" smtClean="0">
                <a:solidFill>
                  <a:schemeClr val="hlink"/>
                </a:solidFill>
              </a:rPr>
              <a:t>sh</a:t>
            </a:r>
            <a:r>
              <a:rPr lang="en-GB" sz="2400" dirty="0" smtClean="0"/>
              <a:t> Bourne Shell (Original Shell) </a:t>
            </a:r>
          </a:p>
          <a:p>
            <a:pPr>
              <a:buFont typeface="Wingdings" panose="05000000000000000000" pitchFamily="2" charset="2"/>
              <a:buChar char="q"/>
            </a:pPr>
            <a:r>
              <a:rPr lang="en-GB" sz="2400" dirty="0" smtClean="0">
                <a:solidFill>
                  <a:schemeClr val="hlink"/>
                </a:solidFill>
              </a:rPr>
              <a:t>bash</a:t>
            </a:r>
            <a:r>
              <a:rPr lang="en-GB" sz="2400" dirty="0" smtClean="0"/>
              <a:t> Bourne Again Shell (</a:t>
            </a:r>
            <a:r>
              <a:rPr lang="en-GB" sz="2400" i="1" dirty="0" smtClean="0">
                <a:solidFill>
                  <a:schemeClr val="accent1"/>
                </a:solidFill>
              </a:rPr>
              <a:t>GNU Improved Bourne Shell</a:t>
            </a:r>
            <a:r>
              <a:rPr lang="en-GB" sz="2400" dirty="0" smtClean="0"/>
              <a:t>)</a:t>
            </a:r>
          </a:p>
          <a:p>
            <a:pPr>
              <a:buFont typeface="Wingdings" panose="05000000000000000000" pitchFamily="2" charset="2"/>
              <a:buChar char="q"/>
            </a:pPr>
            <a:r>
              <a:rPr lang="en-GB" sz="2400" dirty="0" err="1" smtClean="0">
                <a:solidFill>
                  <a:schemeClr val="hlink"/>
                </a:solidFill>
              </a:rPr>
              <a:t>csh</a:t>
            </a:r>
            <a:r>
              <a:rPr lang="en-GB" sz="2400" dirty="0" smtClean="0"/>
              <a:t> C-Shell (C-like Syntax)(</a:t>
            </a:r>
            <a:r>
              <a:rPr lang="en-GB" sz="2400" i="1" dirty="0" smtClean="0">
                <a:solidFill>
                  <a:schemeClr val="accent1"/>
                </a:solidFill>
              </a:rPr>
              <a:t>Bill Joy of Univ. of California</a:t>
            </a:r>
            <a:r>
              <a:rPr lang="en-GB" sz="2400" dirty="0" smtClean="0"/>
              <a:t>)</a:t>
            </a:r>
          </a:p>
          <a:p>
            <a:pPr>
              <a:buFont typeface="Wingdings" panose="05000000000000000000" pitchFamily="2" charset="2"/>
              <a:buChar char="q"/>
            </a:pPr>
            <a:r>
              <a:rPr lang="en-GB" sz="2400" dirty="0" err="1" smtClean="0">
                <a:solidFill>
                  <a:schemeClr val="hlink"/>
                </a:solidFill>
              </a:rPr>
              <a:t>ksh</a:t>
            </a:r>
            <a:r>
              <a:rPr lang="en-GB" sz="2400" dirty="0" smtClean="0"/>
              <a:t> </a:t>
            </a:r>
            <a:r>
              <a:rPr lang="en-GB" sz="2400" dirty="0" err="1" smtClean="0"/>
              <a:t>Korn</a:t>
            </a:r>
            <a:r>
              <a:rPr lang="en-GB" sz="2400" dirty="0" smtClean="0"/>
              <a:t>-Shell (</a:t>
            </a:r>
            <a:r>
              <a:rPr lang="en-GB" sz="2400" dirty="0" err="1" smtClean="0"/>
              <a:t>Bourne+some</a:t>
            </a:r>
            <a:r>
              <a:rPr lang="en-GB" sz="2400" dirty="0" smtClean="0"/>
              <a:t> C-shell)(</a:t>
            </a:r>
            <a:r>
              <a:rPr lang="en-GB" sz="2400" i="1" dirty="0" smtClean="0">
                <a:solidFill>
                  <a:schemeClr val="accent1"/>
                </a:solidFill>
              </a:rPr>
              <a:t>David </a:t>
            </a:r>
            <a:r>
              <a:rPr lang="en-GB" sz="2400" i="1" dirty="0" err="1" smtClean="0">
                <a:solidFill>
                  <a:schemeClr val="accent1"/>
                </a:solidFill>
              </a:rPr>
              <a:t>Korn</a:t>
            </a:r>
            <a:r>
              <a:rPr lang="en-GB" sz="2400" i="1" dirty="0" smtClean="0">
                <a:solidFill>
                  <a:schemeClr val="accent1"/>
                </a:solidFill>
              </a:rPr>
              <a:t> of AT&amp;T</a:t>
            </a:r>
            <a:r>
              <a:rPr lang="en-GB" sz="2400" dirty="0" smtClean="0"/>
              <a:t>)</a:t>
            </a:r>
          </a:p>
          <a:p>
            <a:pPr>
              <a:buFont typeface="Wingdings" panose="05000000000000000000" pitchFamily="2" charset="2"/>
              <a:buChar char="q"/>
            </a:pPr>
            <a:r>
              <a:rPr lang="en-GB" sz="2400" dirty="0" err="1" smtClean="0">
                <a:solidFill>
                  <a:schemeClr val="hlink"/>
                </a:solidFill>
              </a:rPr>
              <a:t>tcsh</a:t>
            </a:r>
            <a:r>
              <a:rPr lang="en-GB" sz="2400" dirty="0" smtClean="0">
                <a:solidFill>
                  <a:schemeClr val="hlink"/>
                </a:solidFill>
              </a:rPr>
              <a:t> </a:t>
            </a:r>
            <a:r>
              <a:rPr lang="en-GB" sz="2400" dirty="0" smtClean="0"/>
              <a:t> Turbo C-Shell  (More User Friendly C-Shell).</a:t>
            </a:r>
          </a:p>
          <a:p>
            <a:pPr>
              <a:buFont typeface="Wingdings" panose="05000000000000000000" pitchFamily="2" charset="2"/>
              <a:buChar char="q"/>
            </a:pPr>
            <a:r>
              <a:rPr lang="en-US" sz="2000" dirty="0" smtClean="0"/>
              <a:t>To check shell:</a:t>
            </a:r>
          </a:p>
          <a:p>
            <a:pPr lvl="1">
              <a:buFont typeface="Wingdings" panose="05000000000000000000" pitchFamily="2" charset="2"/>
              <a:buChar char="q"/>
            </a:pPr>
            <a:r>
              <a:rPr lang="en-US" sz="2000" dirty="0" smtClean="0"/>
              <a:t>$ </a:t>
            </a:r>
            <a:r>
              <a:rPr lang="en-US" sz="2000" dirty="0" smtClean="0">
                <a:solidFill>
                  <a:srgbClr val="FF3300"/>
                </a:solidFill>
                <a:latin typeface="Courier" pitchFamily="49" charset="0"/>
              </a:rPr>
              <a:t>echo $SHELL</a:t>
            </a:r>
            <a:r>
              <a:rPr lang="en-US" sz="2000" dirty="0" smtClean="0"/>
              <a:t> (shell is a pre-defined variable)</a:t>
            </a:r>
          </a:p>
          <a:p>
            <a:endParaRPr lang="en-US" dirty="0"/>
          </a:p>
        </p:txBody>
      </p:sp>
      <p:sp>
        <p:nvSpPr>
          <p:cNvPr id="7" name="Date Placeholder 6"/>
          <p:cNvSpPr>
            <a:spLocks noGrp="1"/>
          </p:cNvSpPr>
          <p:nvPr>
            <p:ph type="dt" sz="half" idx="10"/>
          </p:nvPr>
        </p:nvSpPr>
        <p:spPr/>
        <p:txBody>
          <a:bodyPr/>
          <a:lstStyle/>
          <a:p>
            <a:fld id="{DC332020-2C3C-418E-9978-6F5FC61BA71D}"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4</a:t>
            </a:fld>
            <a:endParaRPr lang="en-US"/>
          </a:p>
        </p:txBody>
      </p:sp>
    </p:spTree>
    <p:extLst>
      <p:ext uri="{BB962C8B-B14F-4D97-AF65-F5344CB8AC3E}">
        <p14:creationId xmlns:p14="http://schemas.microsoft.com/office/powerpoint/2010/main" val="1801791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Pipes</a:t>
            </a: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dirty="0" smtClean="0"/>
              <a:t>Connect </a:t>
            </a:r>
            <a:r>
              <a:rPr lang="en-US" dirty="0"/>
              <a:t>processes using pipe „|‟ </a:t>
            </a:r>
            <a:r>
              <a:rPr lang="en-US" dirty="0" smtClean="0"/>
              <a:t>operator</a:t>
            </a:r>
          </a:p>
          <a:p>
            <a:pPr>
              <a:buFont typeface="Wingdings" panose="05000000000000000000" pitchFamily="2" charset="2"/>
              <a:buChar char="q"/>
            </a:pPr>
            <a:r>
              <a:rPr lang="en-US" dirty="0" smtClean="0"/>
              <a:t> </a:t>
            </a:r>
            <a:r>
              <a:rPr lang="en-US" dirty="0"/>
              <a:t>Processes connected by pipes can run simultaneously and are automatically scheduled as data flows between </a:t>
            </a:r>
            <a:r>
              <a:rPr lang="en-US" dirty="0" smtClean="0"/>
              <a:t>them</a:t>
            </a:r>
          </a:p>
          <a:p>
            <a:pPr>
              <a:buFont typeface="Wingdings" panose="05000000000000000000" pitchFamily="2" charset="2"/>
              <a:buChar char="q"/>
            </a:pPr>
            <a:r>
              <a:rPr lang="en-US" dirty="0" smtClean="0"/>
              <a:t>Using </a:t>
            </a:r>
            <a:r>
              <a:rPr lang="en-US" dirty="0"/>
              <a:t>„sort‟ command to sort output </a:t>
            </a:r>
            <a:r>
              <a:rPr lang="en-US" dirty="0" smtClean="0"/>
              <a:t>from “</a:t>
            </a:r>
            <a:r>
              <a:rPr lang="en-US" dirty="0" err="1" smtClean="0"/>
              <a:t>ls</a:t>
            </a:r>
            <a:r>
              <a:rPr lang="en-US" dirty="0"/>
              <a:t>‟ command</a:t>
            </a:r>
          </a:p>
          <a:p>
            <a:r>
              <a:rPr lang="en-US" dirty="0"/>
              <a:t> </a:t>
            </a:r>
            <a:r>
              <a:rPr lang="en-US" dirty="0" smtClean="0"/>
              <a:t># </a:t>
            </a:r>
            <a:r>
              <a:rPr lang="en-US" dirty="0" err="1"/>
              <a:t>ls</a:t>
            </a:r>
            <a:r>
              <a:rPr lang="en-US" dirty="0"/>
              <a:t> | </a:t>
            </a:r>
            <a:r>
              <a:rPr lang="en-US" dirty="0" smtClean="0"/>
              <a:t>sort</a:t>
            </a:r>
          </a:p>
          <a:p>
            <a:endParaRPr lang="en-US" dirty="0"/>
          </a:p>
          <a:p>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5</a:t>
            </a:fld>
            <a:endParaRPr lang="en-US"/>
          </a:p>
        </p:txBody>
      </p:sp>
    </p:spTree>
    <p:extLst>
      <p:ext uri="{BB962C8B-B14F-4D97-AF65-F5344CB8AC3E}">
        <p14:creationId xmlns:p14="http://schemas.microsoft.com/office/powerpoint/2010/main" val="2618698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shell script?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A </a:t>
            </a:r>
            <a:r>
              <a:rPr lang="en-US" b="1" dirty="0" smtClean="0"/>
              <a:t>shell script</a:t>
            </a:r>
            <a:r>
              <a:rPr lang="en-US" dirty="0" smtClean="0"/>
              <a:t> is a script written for the shell</a:t>
            </a:r>
          </a:p>
          <a:p>
            <a:pPr>
              <a:buFont typeface="Wingdings" panose="05000000000000000000" pitchFamily="2" charset="2"/>
              <a:buChar char="q"/>
            </a:pPr>
            <a:r>
              <a:rPr lang="en-US" dirty="0"/>
              <a:t>The basic concept of a shell script is a list of commands, which are listed in the order of </a:t>
            </a:r>
            <a:r>
              <a:rPr lang="en-US" dirty="0" smtClean="0"/>
              <a:t>execution</a:t>
            </a:r>
          </a:p>
          <a:p>
            <a:pPr>
              <a:buFont typeface="Wingdings" panose="05000000000000000000" pitchFamily="2" charset="2"/>
              <a:buChar char="q"/>
            </a:pPr>
            <a:r>
              <a:rPr lang="en-US" dirty="0" smtClean="0"/>
              <a:t>A </a:t>
            </a:r>
            <a:r>
              <a:rPr lang="en-US" dirty="0"/>
              <a:t>good shell script will have comments, preceded by </a:t>
            </a:r>
            <a:r>
              <a:rPr lang="en-US" b="1" dirty="0"/>
              <a:t>#</a:t>
            </a:r>
            <a:r>
              <a:rPr lang="en-US" dirty="0"/>
              <a:t> sign, describing the steps.</a:t>
            </a:r>
          </a:p>
          <a:p>
            <a:pPr>
              <a:buFont typeface="Wingdings" panose="05000000000000000000" pitchFamily="2" charset="2"/>
              <a:buChar char="q"/>
            </a:pPr>
            <a:r>
              <a:rPr lang="en-US" dirty="0" smtClean="0"/>
              <a:t>All the scripts would have the </a:t>
            </a:r>
            <a:r>
              <a:rPr lang="en-US" b="1" dirty="0" smtClean="0"/>
              <a:t>.</a:t>
            </a:r>
            <a:r>
              <a:rPr lang="en-US" b="1" dirty="0" err="1" smtClean="0"/>
              <a:t>sh</a:t>
            </a:r>
            <a:r>
              <a:rPr lang="en-US" b="1" dirty="0" smtClean="0"/>
              <a:t> </a:t>
            </a:r>
            <a:r>
              <a:rPr lang="en-US" dirty="0" smtClean="0"/>
              <a:t>extension </a:t>
            </a:r>
          </a:p>
          <a:p>
            <a:endParaRPr lang="en-US" dirty="0" smtClean="0"/>
          </a:p>
        </p:txBody>
      </p:sp>
      <p:sp>
        <p:nvSpPr>
          <p:cNvPr id="7" name="Date Placeholder 6"/>
          <p:cNvSpPr>
            <a:spLocks noGrp="1"/>
          </p:cNvSpPr>
          <p:nvPr>
            <p:ph type="dt" sz="half" idx="10"/>
          </p:nvPr>
        </p:nvSpPr>
        <p:spPr/>
        <p:txBody>
          <a:bodyPr/>
          <a:lstStyle/>
          <a:p>
            <a:fld id="{66744370-D5ED-48D3-8674-369941FA6EC2}"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6</a:t>
            </a:fld>
            <a:endParaRPr lang="en-US"/>
          </a:p>
        </p:txBody>
      </p:sp>
    </p:spTree>
    <p:extLst>
      <p:ext uri="{BB962C8B-B14F-4D97-AF65-F5344CB8AC3E}">
        <p14:creationId xmlns:p14="http://schemas.microsoft.com/office/powerpoint/2010/main" val="616344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shell script?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Before you add anything else to your script, you need to alert the system that a shell script is being </a:t>
            </a:r>
            <a:r>
              <a:rPr lang="en-US" dirty="0" smtClean="0"/>
              <a:t>started</a:t>
            </a:r>
          </a:p>
          <a:p>
            <a:pPr lvl="1"/>
            <a:r>
              <a:rPr lang="en-US" dirty="0" smtClean="0"/>
              <a:t>This </a:t>
            </a:r>
            <a:r>
              <a:rPr lang="en-US" dirty="0"/>
              <a:t>is done using the </a:t>
            </a:r>
            <a:r>
              <a:rPr lang="en-US" b="1" dirty="0" smtClean="0"/>
              <a:t>shebang </a:t>
            </a:r>
            <a:r>
              <a:rPr lang="en-US" dirty="0" smtClean="0"/>
              <a:t>construct.</a:t>
            </a:r>
          </a:p>
          <a:p>
            <a:pPr lvl="1"/>
            <a:r>
              <a:rPr lang="en-US" dirty="0" smtClean="0"/>
              <a:t> </a:t>
            </a:r>
            <a:r>
              <a:rPr lang="en-US" dirty="0"/>
              <a:t>For example </a:t>
            </a:r>
            <a:r>
              <a:rPr lang="en-US" dirty="0" smtClean="0"/>
              <a:t>−</a:t>
            </a:r>
          </a:p>
          <a:p>
            <a:pPr lvl="1"/>
            <a:r>
              <a:rPr lang="en-US" dirty="0" smtClean="0"/>
              <a:t>#!/bin/bash</a:t>
            </a:r>
          </a:p>
          <a:p>
            <a:pPr lvl="1"/>
            <a:r>
              <a:rPr lang="en-US" dirty="0"/>
              <a:t>This tells the system that the commands that follow are to be executed by the Bourne </a:t>
            </a:r>
            <a:r>
              <a:rPr lang="en-US" dirty="0" smtClean="0"/>
              <a:t>shell</a:t>
            </a:r>
          </a:p>
          <a:p>
            <a:pPr lvl="1"/>
            <a:r>
              <a:rPr lang="en-US" i="1" dirty="0"/>
              <a:t>It's called a shebang because the </a:t>
            </a:r>
            <a:r>
              <a:rPr lang="en-US" b="1" i="1" dirty="0"/>
              <a:t>#</a:t>
            </a:r>
            <a:r>
              <a:rPr lang="en-US" i="1" dirty="0"/>
              <a:t> symbol is called a hash, and the ! symbol is called a </a:t>
            </a:r>
            <a:r>
              <a:rPr lang="en-US" i="1" dirty="0" smtClean="0"/>
              <a:t>bang</a:t>
            </a:r>
          </a:p>
          <a:p>
            <a:pPr lvl="1"/>
            <a:r>
              <a:rPr lang="en-US" dirty="0"/>
              <a:t>This is the first line of the script above. The hash exclamation mark ( #! ) character sequence is referred to as the Shebang. Following it is the path to the interpreter (or program) that should be used to run (or interpret) the rest of the lines in the text file. (For Bash scripts it will be the path to Bash, but there are many other types of scripts and they each have their own interpreter.)</a:t>
            </a:r>
            <a:endParaRPr lang="en-US" dirty="0" smtClean="0"/>
          </a:p>
          <a:p>
            <a:endParaRPr lang="en-US" dirty="0" smtClean="0"/>
          </a:p>
          <a:p>
            <a:endParaRPr lang="en-US" dirty="0" smtClean="0"/>
          </a:p>
        </p:txBody>
      </p:sp>
      <p:sp>
        <p:nvSpPr>
          <p:cNvPr id="7" name="Date Placeholder 6"/>
          <p:cNvSpPr>
            <a:spLocks noGrp="1"/>
          </p:cNvSpPr>
          <p:nvPr>
            <p:ph type="dt" sz="half" idx="10"/>
          </p:nvPr>
        </p:nvSpPr>
        <p:spPr/>
        <p:txBody>
          <a:bodyPr/>
          <a:lstStyle/>
          <a:p>
            <a:fld id="{5CE78F9C-9A5C-48A2-BA98-BD177230F72C}" type="datetime1">
              <a:rPr lang="en-US" smtClean="0"/>
              <a:t>3/25/2021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7</a:t>
            </a:fld>
            <a:endParaRPr lang="en-US"/>
          </a:p>
        </p:txBody>
      </p:sp>
    </p:spTree>
    <p:extLst>
      <p:ext uri="{BB962C8B-B14F-4D97-AF65-F5344CB8AC3E}">
        <p14:creationId xmlns:p14="http://schemas.microsoft.com/office/powerpoint/2010/main" val="1759461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shell scripts</a:t>
            </a:r>
            <a:r>
              <a:rPr lang="en-US" dirty="0" smtClean="0"/>
              <a:t>?</a:t>
            </a:r>
            <a:endParaRPr lang="en-US" dirty="0"/>
          </a:p>
        </p:txBody>
      </p:sp>
      <p:sp>
        <p:nvSpPr>
          <p:cNvPr id="3" name="Content Placeholder 2"/>
          <p:cNvSpPr>
            <a:spLocks noGrp="1"/>
          </p:cNvSpPr>
          <p:nvPr>
            <p:ph idx="1"/>
          </p:nvPr>
        </p:nvSpPr>
        <p:spPr/>
        <p:txBody>
          <a:bodyPr/>
          <a:lstStyle/>
          <a:p>
            <a:pPr lvl="0" eaLnBrk="0" fontAlgn="base" hangingPunct="0">
              <a:lnSpc>
                <a:spcPct val="100000"/>
              </a:lnSpc>
              <a:spcBef>
                <a:spcPct val="0"/>
              </a:spcBef>
              <a:spcAft>
                <a:spcPct val="0"/>
              </a:spcAft>
              <a:buClrTx/>
              <a:buSzTx/>
              <a:buFont typeface="Wingdings" panose="05000000000000000000" pitchFamily="2" charset="2"/>
              <a:buChar char="q"/>
            </a:pPr>
            <a:r>
              <a:rPr lang="en-US" dirty="0" smtClean="0">
                <a:solidFill>
                  <a:schemeClr val="tx1"/>
                </a:solidFill>
                <a:latin typeface="Arial" panose="020B0604020202020204" pitchFamily="34" charset="0"/>
                <a:ea typeface="Times New Roman" panose="02020603050405020304" pitchFamily="18" charset="0"/>
              </a:rPr>
              <a:t>Use </a:t>
            </a:r>
            <a:r>
              <a:rPr lang="en-US" dirty="0">
                <a:solidFill>
                  <a:schemeClr val="tx1"/>
                </a:solidFill>
                <a:latin typeface="Arial" panose="020B0604020202020204" pitchFamily="34" charset="0"/>
                <a:ea typeface="Times New Roman" panose="02020603050405020304" pitchFamily="18" charset="0"/>
              </a:rPr>
              <a:t>any editor (</a:t>
            </a:r>
            <a:r>
              <a:rPr lang="en-US" dirty="0" err="1">
                <a:solidFill>
                  <a:schemeClr val="tx1"/>
                </a:solidFill>
                <a:latin typeface="Arial" panose="020B0604020202020204" pitchFamily="34" charset="0"/>
                <a:ea typeface="Times New Roman" panose="02020603050405020304" pitchFamily="18" charset="0"/>
              </a:rPr>
              <a:t>kwrite</a:t>
            </a:r>
            <a:r>
              <a:rPr lang="en-US" dirty="0">
                <a:solidFill>
                  <a:schemeClr val="tx1"/>
                </a:solidFill>
                <a:latin typeface="Arial" panose="020B0604020202020204" pitchFamily="34" charset="0"/>
                <a:ea typeface="Times New Roman" panose="02020603050405020304" pitchFamily="18" charset="0"/>
              </a:rPr>
              <a:t>, </a:t>
            </a:r>
            <a:r>
              <a:rPr lang="en-US" dirty="0" err="1">
                <a:solidFill>
                  <a:schemeClr val="tx1"/>
                </a:solidFill>
                <a:latin typeface="Arial" panose="020B0604020202020204" pitchFamily="34" charset="0"/>
                <a:ea typeface="Times New Roman" panose="02020603050405020304" pitchFamily="18" charset="0"/>
              </a:rPr>
              <a:t>kate</a:t>
            </a:r>
            <a:r>
              <a:rPr lang="en-US" dirty="0">
                <a:solidFill>
                  <a:schemeClr val="tx1"/>
                </a:solidFill>
                <a:latin typeface="Arial" panose="020B0604020202020204" pitchFamily="34" charset="0"/>
                <a:ea typeface="Times New Roman" panose="02020603050405020304" pitchFamily="18" charset="0"/>
              </a:rPr>
              <a:t> </a:t>
            </a:r>
            <a:r>
              <a:rPr lang="en-US" dirty="0" err="1">
                <a:solidFill>
                  <a:schemeClr val="tx1"/>
                </a:solidFill>
                <a:latin typeface="Arial" panose="020B0604020202020204" pitchFamily="34" charset="0"/>
                <a:ea typeface="Times New Roman" panose="02020603050405020304" pitchFamily="18" charset="0"/>
              </a:rPr>
              <a:t>etc</a:t>
            </a:r>
            <a:r>
              <a:rPr lang="en-US" dirty="0">
                <a:solidFill>
                  <a:schemeClr val="tx1"/>
                </a:solidFill>
                <a:latin typeface="Arial" panose="020B0604020202020204" pitchFamily="34" charset="0"/>
                <a:ea typeface="Times New Roman" panose="02020603050405020304" pitchFamily="18" charset="0"/>
              </a:rPr>
              <a:t>) to write shell script </a:t>
            </a:r>
            <a:endParaRPr lang="en-US" dirty="0" smtClean="0">
              <a:solidFill>
                <a:schemeClr val="tx1"/>
              </a:solidFill>
              <a:latin typeface="Arial" panose="020B0604020202020204" pitchFamily="34" charset="0"/>
              <a:ea typeface="Times New Roman" panose="02020603050405020304" pitchFamily="18" charset="0"/>
            </a:endParaRPr>
          </a:p>
          <a:p>
            <a:pPr lvl="0" eaLnBrk="0" fontAlgn="base" hangingPunct="0">
              <a:lnSpc>
                <a:spcPct val="100000"/>
              </a:lnSpc>
              <a:spcBef>
                <a:spcPct val="0"/>
              </a:spcBef>
              <a:spcAft>
                <a:spcPct val="0"/>
              </a:spcAft>
              <a:buClrTx/>
              <a:buSzTx/>
              <a:buFont typeface="Wingdings" panose="05000000000000000000" pitchFamily="2" charset="2"/>
              <a:buChar char="q"/>
            </a:pPr>
            <a:r>
              <a:rPr lang="en-US" dirty="0" smtClean="0">
                <a:solidFill>
                  <a:schemeClr val="tx1"/>
                </a:solidFill>
                <a:latin typeface="Arial" panose="020B0604020202020204" pitchFamily="34" charset="0"/>
                <a:ea typeface="Times New Roman" panose="02020603050405020304" pitchFamily="18" charset="0"/>
              </a:rPr>
              <a:t>Set </a:t>
            </a:r>
            <a:r>
              <a:rPr lang="en-US" dirty="0">
                <a:solidFill>
                  <a:schemeClr val="tx1"/>
                </a:solidFill>
                <a:latin typeface="Arial" panose="020B0604020202020204" pitchFamily="34" charset="0"/>
                <a:ea typeface="Times New Roman" panose="02020603050405020304" pitchFamily="18" charset="0"/>
              </a:rPr>
              <a:t>the execute permission for your </a:t>
            </a:r>
            <a:r>
              <a:rPr lang="en-US" dirty="0" smtClean="0">
                <a:solidFill>
                  <a:schemeClr val="tx1"/>
                </a:solidFill>
                <a:latin typeface="Arial" panose="020B0604020202020204" pitchFamily="34" charset="0"/>
                <a:ea typeface="Times New Roman" panose="02020603050405020304" pitchFamily="18" charset="0"/>
              </a:rPr>
              <a:t>script</a:t>
            </a:r>
          </a:p>
          <a:p>
            <a:pPr lvl="1" eaLnBrk="0" fontAlgn="base" hangingPunct="0">
              <a:lnSpc>
                <a:spcPct val="100000"/>
              </a:lnSpc>
              <a:spcBef>
                <a:spcPct val="0"/>
              </a:spcBef>
              <a:spcAft>
                <a:spcPct val="0"/>
              </a:spcAft>
              <a:buClrTx/>
              <a:buFont typeface="Wingdings" panose="05000000000000000000" pitchFamily="2" charset="2"/>
              <a:buChar char="q"/>
            </a:pPr>
            <a:r>
              <a:rPr lang="en-US" dirty="0" smtClean="0">
                <a:solidFill>
                  <a:schemeClr val="tx1"/>
                </a:solidFill>
                <a:latin typeface="Arial" panose="020B0604020202020204" pitchFamily="34" charset="0"/>
                <a:ea typeface="Times New Roman" panose="02020603050405020304" pitchFamily="18" charset="0"/>
              </a:rPr>
              <a:t> through</a:t>
            </a:r>
            <a:r>
              <a:rPr lang="en-US" dirty="0" smtClean="0">
                <a:solidFill>
                  <a:schemeClr val="tx1"/>
                </a:solidFill>
                <a:latin typeface="Arial" panose="020B0604020202020204" pitchFamily="34" charset="0"/>
              </a:rPr>
              <a:t> g</a:t>
            </a:r>
            <a:r>
              <a:rPr lang="en-US" dirty="0" smtClean="0">
                <a:solidFill>
                  <a:schemeClr val="tx1"/>
                </a:solidFill>
                <a:latin typeface="Arial" panose="020B0604020202020204" pitchFamily="34" charset="0"/>
                <a:ea typeface="Times New Roman" panose="02020603050405020304" pitchFamily="18" charset="0"/>
              </a:rPr>
              <a:t>raphical </a:t>
            </a:r>
            <a:r>
              <a:rPr lang="en-US" dirty="0">
                <a:solidFill>
                  <a:schemeClr val="tx1"/>
                </a:solidFill>
                <a:latin typeface="Arial" panose="020B0604020202020204" pitchFamily="34" charset="0"/>
                <a:ea typeface="Times New Roman" panose="02020603050405020304" pitchFamily="18" charset="0"/>
              </a:rPr>
              <a:t>interface </a:t>
            </a:r>
            <a:endParaRPr lang="en-US" dirty="0" smtClean="0">
              <a:solidFill>
                <a:schemeClr val="tx1"/>
              </a:solidFill>
              <a:latin typeface="Arial" panose="020B0604020202020204" pitchFamily="34" charset="0"/>
              <a:ea typeface="Times New Roman" panose="02020603050405020304" pitchFamily="18" charset="0"/>
            </a:endParaRPr>
          </a:p>
          <a:p>
            <a:pPr lvl="1" eaLnBrk="0" fontAlgn="base" hangingPunct="0">
              <a:lnSpc>
                <a:spcPct val="100000"/>
              </a:lnSpc>
              <a:spcBef>
                <a:spcPct val="0"/>
              </a:spcBef>
              <a:spcAft>
                <a:spcPct val="0"/>
              </a:spcAft>
              <a:buClrTx/>
              <a:buFont typeface="Wingdings" panose="05000000000000000000" pitchFamily="2" charset="2"/>
              <a:buChar char="q"/>
            </a:pPr>
            <a:r>
              <a:rPr lang="en-US" dirty="0" err="1" smtClean="0">
                <a:solidFill>
                  <a:schemeClr val="tx1"/>
                </a:solidFill>
                <a:latin typeface="Arial" panose="020B0604020202020204" pitchFamily="34" charset="0"/>
                <a:ea typeface="Times New Roman" panose="02020603050405020304" pitchFamily="18" charset="0"/>
              </a:rPr>
              <a:t>chmod</a:t>
            </a:r>
            <a:r>
              <a:rPr lang="en-US" dirty="0" smtClean="0">
                <a:solidFill>
                  <a:schemeClr val="tx1"/>
                </a:solidFill>
                <a:latin typeface="Arial" panose="020B0604020202020204" pitchFamily="34" charset="0"/>
                <a:ea typeface="Times New Roman" panose="02020603050405020304" pitchFamily="18" charset="0"/>
              </a:rPr>
              <a:t> </a:t>
            </a:r>
            <a:r>
              <a:rPr lang="en-US" dirty="0">
                <a:solidFill>
                  <a:schemeClr val="tx1"/>
                </a:solidFill>
                <a:latin typeface="Arial" panose="020B0604020202020204" pitchFamily="34" charset="0"/>
                <a:ea typeface="Times New Roman" panose="02020603050405020304" pitchFamily="18" charset="0"/>
              </a:rPr>
              <a:t>+x script-name </a:t>
            </a:r>
            <a:endParaRPr lang="en-US" dirty="0" smtClean="0">
              <a:solidFill>
                <a:schemeClr val="tx1"/>
              </a:solidFill>
              <a:latin typeface="Arial" panose="020B0604020202020204" pitchFamily="34" charset="0"/>
              <a:ea typeface="Times New Roman" panose="02020603050405020304" pitchFamily="18" charset="0"/>
            </a:endParaRPr>
          </a:p>
          <a:p>
            <a:pPr lvl="1" eaLnBrk="0" fontAlgn="base" hangingPunct="0">
              <a:lnSpc>
                <a:spcPct val="100000"/>
              </a:lnSpc>
              <a:spcBef>
                <a:spcPct val="0"/>
              </a:spcBef>
              <a:spcAft>
                <a:spcPct val="0"/>
              </a:spcAft>
              <a:buClrTx/>
              <a:buFont typeface="Wingdings" panose="05000000000000000000" pitchFamily="2" charset="2"/>
              <a:buChar char="q"/>
            </a:pPr>
            <a:r>
              <a:rPr lang="en-US" dirty="0" err="1" smtClean="0">
                <a:solidFill>
                  <a:schemeClr val="tx1"/>
                </a:solidFill>
                <a:latin typeface="Arial" panose="020B0604020202020204" pitchFamily="34" charset="0"/>
                <a:ea typeface="Times New Roman" panose="02020603050405020304" pitchFamily="18" charset="0"/>
              </a:rPr>
              <a:t>chmod</a:t>
            </a:r>
            <a:r>
              <a:rPr lang="en-US" dirty="0" smtClean="0">
                <a:solidFill>
                  <a:schemeClr val="tx1"/>
                </a:solidFill>
                <a:latin typeface="Arial" panose="020B0604020202020204" pitchFamily="34" charset="0"/>
                <a:ea typeface="Times New Roman" panose="02020603050405020304" pitchFamily="18" charset="0"/>
              </a:rPr>
              <a:t> </a:t>
            </a:r>
            <a:r>
              <a:rPr lang="en-US" dirty="0">
                <a:solidFill>
                  <a:schemeClr val="tx1"/>
                </a:solidFill>
                <a:latin typeface="Arial" panose="020B0604020202020204" pitchFamily="34" charset="0"/>
                <a:ea typeface="Times New Roman" panose="02020603050405020304" pitchFamily="18" charset="0"/>
              </a:rPr>
              <a:t>755 </a:t>
            </a:r>
            <a:r>
              <a:rPr lang="en-US" dirty="0" smtClean="0">
                <a:solidFill>
                  <a:schemeClr val="tx1"/>
                </a:solidFill>
                <a:latin typeface="Arial" panose="020B0604020202020204" pitchFamily="34" charset="0"/>
                <a:ea typeface="Times New Roman" panose="02020603050405020304" pitchFamily="18" charset="0"/>
              </a:rPr>
              <a:t>script-name</a:t>
            </a:r>
          </a:p>
          <a:p>
            <a:pPr marL="0" lvl="0" indent="0" eaLnBrk="0" fontAlgn="base" hangingPunct="0">
              <a:lnSpc>
                <a:spcPct val="100000"/>
              </a:lnSpc>
              <a:spcBef>
                <a:spcPct val="0"/>
              </a:spcBef>
              <a:spcAft>
                <a:spcPct val="0"/>
              </a:spcAft>
              <a:buClrTx/>
              <a:buSzTx/>
              <a:buNone/>
            </a:pPr>
            <a:r>
              <a:rPr lang="en-US" dirty="0">
                <a:solidFill>
                  <a:schemeClr val="tx1"/>
                </a:solidFill>
                <a:latin typeface="Arial" panose="020B0604020202020204" pitchFamily="34" charset="0"/>
                <a:ea typeface="Times New Roman" panose="02020603050405020304" pitchFamily="18" charset="0"/>
              </a:rPr>
              <a:t>Execute your script </a:t>
            </a:r>
            <a:r>
              <a:rPr lang="en-US" dirty="0" smtClean="0">
                <a:solidFill>
                  <a:schemeClr val="tx1"/>
                </a:solidFill>
                <a:latin typeface="Arial" panose="020B0604020202020204" pitchFamily="34" charset="0"/>
                <a:ea typeface="Times New Roman" panose="02020603050405020304" pitchFamily="18" charset="0"/>
              </a:rPr>
              <a:t>as:</a:t>
            </a:r>
          </a:p>
          <a:p>
            <a:pPr marL="0" indent="0" eaLnBrk="0" fontAlgn="base" hangingPunct="0">
              <a:lnSpc>
                <a:spcPct val="100000"/>
              </a:lnSpc>
              <a:spcBef>
                <a:spcPct val="0"/>
              </a:spcBef>
              <a:spcAft>
                <a:spcPct val="0"/>
              </a:spcAft>
              <a:buClrTx/>
              <a:buSzTx/>
              <a:buNone/>
            </a:pPr>
            <a:r>
              <a:rPr lang="en-US" dirty="0">
                <a:solidFill>
                  <a:schemeClr val="tx1"/>
                </a:solidFill>
                <a:latin typeface="Arial" panose="020B0604020202020204" pitchFamily="34" charset="0"/>
              </a:rPr>
              <a:t>	</a:t>
            </a:r>
            <a:r>
              <a:rPr lang="en-US" dirty="0"/>
              <a:t> ./script-name</a:t>
            </a:r>
          </a:p>
          <a:p>
            <a:pPr marL="0" lvl="0" indent="0" eaLnBrk="0" fontAlgn="base" hangingPunct="0">
              <a:lnSpc>
                <a:spcPct val="100000"/>
              </a:lnSpc>
              <a:spcBef>
                <a:spcPct val="0"/>
              </a:spcBef>
              <a:spcAft>
                <a:spcPct val="0"/>
              </a:spcAft>
              <a:buClrTx/>
              <a:buSzTx/>
              <a:buNone/>
            </a:pPr>
            <a:endParaRPr lang="en-US" dirty="0">
              <a:solidFill>
                <a:schemeClr val="tx1"/>
              </a:solidFill>
              <a:latin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8</a:t>
            </a:fld>
            <a:endParaRPr lang="en-US"/>
          </a:p>
        </p:txBody>
      </p:sp>
    </p:spTree>
    <p:extLst>
      <p:ext uri="{BB962C8B-B14F-4D97-AF65-F5344CB8AC3E}">
        <p14:creationId xmlns:p14="http://schemas.microsoft.com/office/powerpoint/2010/main" val="3359653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75872-FEE8-4270-AC9F-167CC52FF2AD}" type="datetime1">
              <a:rPr lang="en-US" smtClean="0"/>
              <a:t>3/25/2021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9</a:t>
            </a:fld>
            <a:endParaRPr lang="en-US"/>
          </a:p>
        </p:txBody>
      </p:sp>
      <p:pic>
        <p:nvPicPr>
          <p:cNvPr id="6" name="Picture 5"/>
          <p:cNvPicPr>
            <a:picLocks noChangeAspect="1"/>
          </p:cNvPicPr>
          <p:nvPr/>
        </p:nvPicPr>
        <p:blipFill>
          <a:blip r:embed="rId2"/>
          <a:stretch>
            <a:fillRect/>
          </a:stretch>
        </p:blipFill>
        <p:spPr>
          <a:xfrm>
            <a:off x="123290" y="-28576"/>
            <a:ext cx="11876926" cy="6886575"/>
          </a:xfrm>
          <a:prstGeom prst="rect">
            <a:avLst/>
          </a:prstGeom>
        </p:spPr>
      </p:pic>
    </p:spTree>
    <p:extLst>
      <p:ext uri="{BB962C8B-B14F-4D97-AF65-F5344CB8AC3E}">
        <p14:creationId xmlns:p14="http://schemas.microsoft.com/office/powerpoint/2010/main" val="1355495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3921</TotalTime>
  <Words>1271</Words>
  <Application>Microsoft Office PowerPoint</Application>
  <PresentationFormat>Widescreen</PresentationFormat>
  <Paragraphs>221</Paragraphs>
  <Slides>33</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宋体</vt:lpstr>
      <vt:lpstr>Arial</vt:lpstr>
      <vt:lpstr>Calibri</vt:lpstr>
      <vt:lpstr>Calibri Light</vt:lpstr>
      <vt:lpstr>Courier</vt:lpstr>
      <vt:lpstr>Courier New</vt:lpstr>
      <vt:lpstr>Gulim</vt:lpstr>
      <vt:lpstr>Tahoma</vt:lpstr>
      <vt:lpstr>Times New Roman</vt:lpstr>
      <vt:lpstr>Trebuchet MS</vt:lpstr>
      <vt:lpstr>Wingdings</vt:lpstr>
      <vt:lpstr>Retrospect</vt:lpstr>
      <vt:lpstr>OS Lab 3- Shell Scripting </vt:lpstr>
      <vt:lpstr>What is “Shell”?</vt:lpstr>
      <vt:lpstr>What is “Shell”?</vt:lpstr>
      <vt:lpstr>Linux Shells </vt:lpstr>
      <vt:lpstr>Pipes </vt:lpstr>
      <vt:lpstr>What is shell script?</vt:lpstr>
      <vt:lpstr>What is shell script?</vt:lpstr>
      <vt:lpstr>How to write shell scripts?</vt:lpstr>
      <vt:lpstr>PowerPoint Presentation</vt:lpstr>
      <vt:lpstr>Commenting </vt:lpstr>
      <vt:lpstr>Variables in Shell</vt:lpstr>
      <vt:lpstr>PowerPoint Presentation</vt:lpstr>
      <vt:lpstr>PowerPoint Presentation</vt:lpstr>
      <vt:lpstr>PowerPoint Presentation</vt:lpstr>
      <vt:lpstr>PowerPoint Presentation</vt:lpstr>
      <vt:lpstr>IFS Environment </vt:lpstr>
      <vt:lpstr>PowerPoint Presentation</vt:lpstr>
      <vt:lpstr>A Shell Script Example</vt:lpstr>
      <vt:lpstr>Shell Scripting</vt:lpstr>
      <vt:lpstr>My First Shell Script</vt:lpstr>
      <vt:lpstr>User Input</vt:lpstr>
      <vt:lpstr>Hello script </vt:lpstr>
      <vt:lpstr>More with Inputs</vt:lpstr>
      <vt:lpstr>Arithmetic operations</vt:lpstr>
      <vt:lpstr>PowerPoint Presentation</vt:lpstr>
      <vt:lpstr>PowerPoint Presentation</vt:lpstr>
      <vt:lpstr>PowerPoint Presentation</vt:lpstr>
      <vt:lpstr>PowerPoint Presentation</vt:lpstr>
      <vt:lpstr>Relational operators </vt:lpstr>
      <vt:lpstr>PowerPoint Presentation</vt:lpstr>
      <vt:lpstr>String Comparison </vt:lpstr>
      <vt:lpstr>PowerPoint Presentation</vt:lpstr>
      <vt:lpstr>Other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sumaira mustafa</dc:creator>
  <cp:lastModifiedBy>Hp</cp:lastModifiedBy>
  <cp:revision>115</cp:revision>
  <dcterms:created xsi:type="dcterms:W3CDTF">2018-09-14T04:45:35Z</dcterms:created>
  <dcterms:modified xsi:type="dcterms:W3CDTF">2021-03-25T07:44:34Z</dcterms:modified>
</cp:coreProperties>
</file>