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63" r:id="rId2"/>
    <p:sldId id="285" r:id="rId3"/>
    <p:sldId id="286" r:id="rId4"/>
    <p:sldId id="287" r:id="rId5"/>
    <p:sldId id="288" r:id="rId6"/>
    <p:sldId id="289" r:id="rId7"/>
    <p:sldId id="290" r:id="rId8"/>
    <p:sldId id="291" r:id="rId9"/>
    <p:sldId id="292" r:id="rId10"/>
    <p:sldId id="293" r:id="rId11"/>
    <p:sldId id="294" r:id="rId12"/>
    <p:sldId id="297" r:id="rId13"/>
    <p:sldId id="295" r:id="rId14"/>
    <p:sldId id="296" r:id="rId15"/>
    <p:sldId id="298" r:id="rId16"/>
    <p:sldId id="299" r:id="rId17"/>
    <p:sldId id="300" r:id="rId18"/>
    <p:sldId id="301" r:id="rId19"/>
    <p:sldId id="302" r:id="rId20"/>
    <p:sldId id="303" r:id="rId21"/>
    <p:sldId id="305" r:id="rId22"/>
    <p:sldId id="304" r:id="rId23"/>
    <p:sldId id="306" r:id="rId24"/>
    <p:sldId id="307" r:id="rId25"/>
    <p:sldId id="308" r:id="rId26"/>
    <p:sldId id="310" r:id="rId27"/>
    <p:sldId id="309" r:id="rId28"/>
    <p:sldId id="311" r:id="rId29"/>
    <p:sldId id="312" r:id="rId30"/>
    <p:sldId id="258" r:id="rId31"/>
    <p:sldId id="278" r:id="rId32"/>
    <p:sldId id="283" r:id="rId33"/>
    <p:sldId id="260" r:id="rId34"/>
    <p:sldId id="26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535" autoAdjust="0"/>
  </p:normalViewPr>
  <p:slideViewPr>
    <p:cSldViewPr snapToGrid="0">
      <p:cViewPr varScale="1">
        <p:scale>
          <a:sx n="59" d="100"/>
          <a:sy n="59" d="100"/>
        </p:scale>
        <p:origin x="96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1AF6B-C4FE-4EA1-A509-AF1069220BAD}" type="datetimeFigureOut">
              <a:rPr lang="en-US" smtClean="0"/>
              <a:t>3/31/2021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9969C-D0A0-4992-B807-91821ACE8A45}" type="slidenum">
              <a:rPr lang="en-US" smtClean="0"/>
              <a:t>‹#›</a:t>
            </a:fld>
            <a:endParaRPr lang="en-US"/>
          </a:p>
        </p:txBody>
      </p:sp>
    </p:spTree>
    <p:extLst>
      <p:ext uri="{BB962C8B-B14F-4D97-AF65-F5344CB8AC3E}">
        <p14:creationId xmlns:p14="http://schemas.microsoft.com/office/powerpoint/2010/main" val="2191905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4CBEEF-DB3C-4E87-9F8A-14BB19E746AA}" type="slidenum">
              <a:rPr lang="en-US" smtClean="0"/>
              <a:t>1</a:t>
            </a:fld>
            <a:endParaRPr lang="en-US"/>
          </a:p>
        </p:txBody>
      </p:sp>
    </p:spTree>
    <p:extLst>
      <p:ext uri="{BB962C8B-B14F-4D97-AF65-F5344CB8AC3E}">
        <p14:creationId xmlns:p14="http://schemas.microsoft.com/office/powerpoint/2010/main" val="2671318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79969C-D0A0-4992-B807-91821ACE8A45}" type="slidenum">
              <a:rPr lang="en-US" smtClean="0"/>
              <a:t>22</a:t>
            </a:fld>
            <a:endParaRPr lang="en-US"/>
          </a:p>
        </p:txBody>
      </p:sp>
    </p:spTree>
    <p:extLst>
      <p:ext uri="{BB962C8B-B14F-4D97-AF65-F5344CB8AC3E}">
        <p14:creationId xmlns:p14="http://schemas.microsoft.com/office/powerpoint/2010/main" val="746763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79969C-D0A0-4992-B807-91821ACE8A45}" type="slidenum">
              <a:rPr lang="en-US" smtClean="0"/>
              <a:t>31</a:t>
            </a:fld>
            <a:endParaRPr lang="en-US"/>
          </a:p>
        </p:txBody>
      </p:sp>
    </p:spTree>
    <p:extLst>
      <p:ext uri="{BB962C8B-B14F-4D97-AF65-F5344CB8AC3E}">
        <p14:creationId xmlns:p14="http://schemas.microsoft.com/office/powerpoint/2010/main" val="492428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A33DB5-A5DA-475A-BDB7-65576B8444DD}"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B6276-AB4A-4CE7-910A-F2EE4ACAF86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611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A33DB5-A5DA-475A-BDB7-65576B8444DD}"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B6276-AB4A-4CE7-910A-F2EE4ACAF86A}" type="slidenum">
              <a:rPr lang="en-US" smtClean="0"/>
              <a:t>‹#›</a:t>
            </a:fld>
            <a:endParaRPr lang="en-US"/>
          </a:p>
        </p:txBody>
      </p:sp>
    </p:spTree>
    <p:extLst>
      <p:ext uri="{BB962C8B-B14F-4D97-AF65-F5344CB8AC3E}">
        <p14:creationId xmlns:p14="http://schemas.microsoft.com/office/powerpoint/2010/main" val="2168068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A33DB5-A5DA-475A-BDB7-65576B8444DD}"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B6276-AB4A-4CE7-910A-F2EE4ACAF86A}" type="slidenum">
              <a:rPr lang="en-US" smtClean="0"/>
              <a:t>‹#›</a:t>
            </a:fld>
            <a:endParaRPr lang="en-US"/>
          </a:p>
        </p:txBody>
      </p:sp>
    </p:spTree>
    <p:extLst>
      <p:ext uri="{BB962C8B-B14F-4D97-AF65-F5344CB8AC3E}">
        <p14:creationId xmlns:p14="http://schemas.microsoft.com/office/powerpoint/2010/main" val="1650235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A33DB5-A5DA-475A-BDB7-65576B8444DD}"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B6276-AB4A-4CE7-910A-F2EE4ACAF86A}" type="slidenum">
              <a:rPr lang="en-US" smtClean="0"/>
              <a:t>‹#›</a:t>
            </a:fld>
            <a:endParaRPr lang="en-US"/>
          </a:p>
        </p:txBody>
      </p:sp>
    </p:spTree>
    <p:extLst>
      <p:ext uri="{BB962C8B-B14F-4D97-AF65-F5344CB8AC3E}">
        <p14:creationId xmlns:p14="http://schemas.microsoft.com/office/powerpoint/2010/main" val="1696133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A33DB5-A5DA-475A-BDB7-65576B8444DD}"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B6276-AB4A-4CE7-910A-F2EE4ACAF86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85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A33DB5-A5DA-475A-BDB7-65576B8444DD}"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B6276-AB4A-4CE7-910A-F2EE4ACAF86A}" type="slidenum">
              <a:rPr lang="en-US" smtClean="0"/>
              <a:t>‹#›</a:t>
            </a:fld>
            <a:endParaRPr lang="en-US"/>
          </a:p>
        </p:txBody>
      </p:sp>
    </p:spTree>
    <p:extLst>
      <p:ext uri="{BB962C8B-B14F-4D97-AF65-F5344CB8AC3E}">
        <p14:creationId xmlns:p14="http://schemas.microsoft.com/office/powerpoint/2010/main" val="1286349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A33DB5-A5DA-475A-BDB7-65576B8444DD}" type="datetimeFigureOut">
              <a:rPr lang="en-US" smtClean="0"/>
              <a:t>3/31/2021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2B6276-AB4A-4CE7-910A-F2EE4ACAF86A}" type="slidenum">
              <a:rPr lang="en-US" smtClean="0"/>
              <a:t>‹#›</a:t>
            </a:fld>
            <a:endParaRPr lang="en-US"/>
          </a:p>
        </p:txBody>
      </p:sp>
    </p:spTree>
    <p:extLst>
      <p:ext uri="{BB962C8B-B14F-4D97-AF65-F5344CB8AC3E}">
        <p14:creationId xmlns:p14="http://schemas.microsoft.com/office/powerpoint/2010/main" val="3499675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A33DB5-A5DA-475A-BDB7-65576B8444DD}" type="datetimeFigureOut">
              <a:rPr lang="en-US" smtClean="0"/>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2B6276-AB4A-4CE7-910A-F2EE4ACAF86A}" type="slidenum">
              <a:rPr lang="en-US" smtClean="0"/>
              <a:t>‹#›</a:t>
            </a:fld>
            <a:endParaRPr lang="en-US"/>
          </a:p>
        </p:txBody>
      </p:sp>
    </p:spTree>
    <p:extLst>
      <p:ext uri="{BB962C8B-B14F-4D97-AF65-F5344CB8AC3E}">
        <p14:creationId xmlns:p14="http://schemas.microsoft.com/office/powerpoint/2010/main" val="179358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0A33DB5-A5DA-475A-BDB7-65576B8444DD}" type="datetimeFigureOut">
              <a:rPr lang="en-US" smtClean="0"/>
              <a:t>3/31/2021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A2B6276-AB4A-4CE7-910A-F2EE4ACAF86A}" type="slidenum">
              <a:rPr lang="en-US" smtClean="0"/>
              <a:t>‹#›</a:t>
            </a:fld>
            <a:endParaRPr lang="en-US"/>
          </a:p>
        </p:txBody>
      </p:sp>
    </p:spTree>
    <p:extLst>
      <p:ext uri="{BB962C8B-B14F-4D97-AF65-F5344CB8AC3E}">
        <p14:creationId xmlns:p14="http://schemas.microsoft.com/office/powerpoint/2010/main" val="1523376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0A33DB5-A5DA-475A-BDB7-65576B8444DD}" type="datetimeFigureOut">
              <a:rPr lang="en-US" smtClean="0"/>
              <a:t>3/31/2021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A2B6276-AB4A-4CE7-910A-F2EE4ACAF86A}" type="slidenum">
              <a:rPr lang="en-US" smtClean="0"/>
              <a:t>‹#›</a:t>
            </a:fld>
            <a:endParaRPr lang="en-US"/>
          </a:p>
        </p:txBody>
      </p:sp>
    </p:spTree>
    <p:extLst>
      <p:ext uri="{BB962C8B-B14F-4D97-AF65-F5344CB8AC3E}">
        <p14:creationId xmlns:p14="http://schemas.microsoft.com/office/powerpoint/2010/main" val="101408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A33DB5-A5DA-475A-BDB7-65576B8444DD}"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B6276-AB4A-4CE7-910A-F2EE4ACAF86A}" type="slidenum">
              <a:rPr lang="en-US" smtClean="0"/>
              <a:t>‹#›</a:t>
            </a:fld>
            <a:endParaRPr lang="en-US"/>
          </a:p>
        </p:txBody>
      </p:sp>
    </p:spTree>
    <p:extLst>
      <p:ext uri="{BB962C8B-B14F-4D97-AF65-F5344CB8AC3E}">
        <p14:creationId xmlns:p14="http://schemas.microsoft.com/office/powerpoint/2010/main" val="46837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0A33DB5-A5DA-475A-BDB7-65576B8444DD}" type="datetimeFigureOut">
              <a:rPr lang="en-US" smtClean="0"/>
              <a:t>3/31/2021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A2B6276-AB4A-4CE7-910A-F2EE4ACAF86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193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460766"/>
          </a:xfrm>
        </p:spPr>
        <p:txBody>
          <a:bodyPr/>
          <a:lstStyle/>
          <a:p>
            <a:r>
              <a:rPr lang="en-US" dirty="0" smtClean="0"/>
              <a:t>OS Lab 4- Shell Scripting </a:t>
            </a:r>
            <a:endParaRPr lang="en-US" dirty="0"/>
          </a:p>
        </p:txBody>
      </p:sp>
      <p:sp>
        <p:nvSpPr>
          <p:cNvPr id="7" name="Date Placeholder 6"/>
          <p:cNvSpPr>
            <a:spLocks noGrp="1"/>
          </p:cNvSpPr>
          <p:nvPr>
            <p:ph type="dt" sz="half" idx="10"/>
          </p:nvPr>
        </p:nvSpPr>
        <p:spPr/>
        <p:txBody>
          <a:bodyPr/>
          <a:lstStyle/>
          <a:p>
            <a:fld id="{0A6B2BDE-7B5C-4B0F-AD64-FD2ADA6666F6}" type="datetime1">
              <a:rPr lang="en-US" smtClean="0"/>
              <a:t>3/31/2021</a:t>
            </a:fld>
            <a:endParaRPr lang="en-US"/>
          </a:p>
        </p:txBody>
      </p:sp>
      <p:sp>
        <p:nvSpPr>
          <p:cNvPr id="8" name="Slide Number Placeholder 7"/>
          <p:cNvSpPr>
            <a:spLocks noGrp="1"/>
          </p:cNvSpPr>
          <p:nvPr>
            <p:ph type="sldNum" sz="quarter" idx="12"/>
          </p:nvPr>
        </p:nvSpPr>
        <p:spPr/>
        <p:txBody>
          <a:bodyPr/>
          <a:lstStyle/>
          <a:p>
            <a:fld id="{09C0EFF0-E5AC-4D4D-8249-F470C04F0EE9}" type="slidenum">
              <a:rPr lang="en-US" smtClean="0"/>
              <a:t>1</a:t>
            </a:fld>
            <a:endParaRPr lang="en-US"/>
          </a:p>
        </p:txBody>
      </p:sp>
      <p:sp>
        <p:nvSpPr>
          <p:cNvPr id="9" name="Text Box 2"/>
          <p:cNvSpPr txBox="1">
            <a:spLocks noChangeArrowheads="1"/>
          </p:cNvSpPr>
          <p:nvPr/>
        </p:nvSpPr>
        <p:spPr bwMode="auto">
          <a:xfrm>
            <a:off x="3459480" y="3891566"/>
            <a:ext cx="5334000" cy="1524000"/>
          </a:xfrm>
          <a:prstGeom prst="rect">
            <a:avLst/>
          </a:prstGeom>
          <a:noFill/>
          <a:ln w="9525">
            <a:noFill/>
            <a:round/>
            <a:headEnd/>
            <a:tailEnd/>
          </a:ln>
        </p:spPr>
        <p:txBody>
          <a:bodyPr/>
          <a:lstStyle/>
          <a:p>
            <a:pPr algn="ctr">
              <a:lnSpc>
                <a:spcPct val="100000"/>
              </a:lnSpc>
              <a:spcBef>
                <a:spcPts val="600"/>
              </a:spcBef>
              <a:buClr>
                <a:srgbClr val="FE8637"/>
              </a:buClr>
              <a:buSzPct val="70000"/>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dirty="0" smtClean="0">
                <a:solidFill>
                  <a:srgbClr val="2C3036"/>
                </a:solidFill>
                <a:latin typeface="Times New Roman" pitchFamily="16" charset="0"/>
              </a:rPr>
              <a:t>Instructor</a:t>
            </a:r>
            <a:endParaRPr lang="en-GB" sz="2000" b="1" dirty="0" smtClean="0">
              <a:solidFill>
                <a:srgbClr val="2C3036"/>
              </a:solidFill>
              <a:latin typeface="Times New Roman" pitchFamily="16" charset="0"/>
            </a:endParaRPr>
          </a:p>
          <a:p>
            <a:pPr algn="ctr">
              <a:lnSpc>
                <a:spcPct val="100000"/>
              </a:lnSpc>
              <a:spcBef>
                <a:spcPts val="600"/>
              </a:spcBef>
              <a:buClr>
                <a:srgbClr val="FE8637"/>
              </a:buClr>
              <a:buSzPct val="70000"/>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2C3036"/>
                </a:solidFill>
                <a:latin typeface="Times New Roman" pitchFamily="16" charset="0"/>
              </a:rPr>
              <a:t>A</a:t>
            </a:r>
            <a:r>
              <a:rPr lang="en-GB" sz="2000" b="1" dirty="0" smtClean="0">
                <a:solidFill>
                  <a:srgbClr val="2C3036"/>
                </a:solidFill>
                <a:latin typeface="Times New Roman" pitchFamily="16" charset="0"/>
              </a:rPr>
              <a:t>liza Saeed</a:t>
            </a:r>
          </a:p>
          <a:p>
            <a:pPr algn="ctr">
              <a:lnSpc>
                <a:spcPct val="100000"/>
              </a:lnSpc>
              <a:spcBef>
                <a:spcPts val="600"/>
              </a:spcBef>
              <a:buClr>
                <a:srgbClr val="FE8637"/>
              </a:buClr>
              <a:buSzPct val="70000"/>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FF0000"/>
                </a:solidFill>
                <a:latin typeface="Times New Roman" pitchFamily="16" charset="0"/>
              </a:rPr>
              <a:t>a</a:t>
            </a:r>
            <a:r>
              <a:rPr lang="en-GB" sz="2000" b="1" smtClean="0">
                <a:solidFill>
                  <a:srgbClr val="FF0000"/>
                </a:solidFill>
                <a:latin typeface="Times New Roman" pitchFamily="16" charset="0"/>
              </a:rPr>
              <a:t>liza.saeed@nu.edu.pk</a:t>
            </a:r>
            <a:endParaRPr lang="en-GB" sz="2000" b="1" dirty="0">
              <a:solidFill>
                <a:srgbClr val="FF0000"/>
              </a:solidFill>
              <a:latin typeface="Times New Roman" pitchFamily="16" charset="0"/>
            </a:endParaRPr>
          </a:p>
          <a:p>
            <a:pPr algn="ctr">
              <a:lnSpc>
                <a:spcPct val="100000"/>
              </a:lnSpc>
              <a:spcBef>
                <a:spcPts val="600"/>
              </a:spcBef>
              <a:buClr>
                <a:srgbClr val="FE8637"/>
              </a:buClr>
              <a:buSzPct val="70000"/>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100" b="1" dirty="0">
              <a:solidFill>
                <a:srgbClr val="2C3036"/>
              </a:solidFill>
              <a:latin typeface="Times New Roman" pitchFamily="16" charset="0"/>
            </a:endParaRPr>
          </a:p>
        </p:txBody>
      </p:sp>
      <p:pic>
        <p:nvPicPr>
          <p:cNvPr id="11" name="Picture 3"/>
          <p:cNvPicPr>
            <a:picLocks noChangeAspect="1" noChangeArrowheads="1"/>
          </p:cNvPicPr>
          <p:nvPr/>
        </p:nvPicPr>
        <p:blipFill>
          <a:blip r:embed="rId3"/>
          <a:srcRect/>
          <a:stretch>
            <a:fillRect/>
          </a:stretch>
        </p:blipFill>
        <p:spPr bwMode="auto">
          <a:xfrm>
            <a:off x="5675291" y="5267459"/>
            <a:ext cx="1065459" cy="897229"/>
          </a:xfrm>
          <a:prstGeom prst="rect">
            <a:avLst/>
          </a:prstGeom>
          <a:noFill/>
          <a:ln w="9525">
            <a:noFill/>
            <a:round/>
            <a:headEnd/>
            <a:tailEnd/>
          </a:ln>
        </p:spPr>
      </p:pic>
    </p:spTree>
    <p:extLst>
      <p:ext uri="{BB962C8B-B14F-4D97-AF65-F5344CB8AC3E}">
        <p14:creationId xmlns:p14="http://schemas.microsoft.com/office/powerpoint/2010/main" val="27799714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Statement</a:t>
            </a:r>
            <a:endParaRPr lang="en-US" dirty="0"/>
          </a:p>
        </p:txBody>
      </p:sp>
      <p:pic>
        <p:nvPicPr>
          <p:cNvPr id="4" name="Content Placeholder 3"/>
          <p:cNvPicPr>
            <a:picLocks noGrp="1" noChangeAspect="1"/>
          </p:cNvPicPr>
          <p:nvPr>
            <p:ph idx="1"/>
          </p:nvPr>
        </p:nvPicPr>
        <p:blipFill>
          <a:blip r:embed="rId2"/>
          <a:stretch>
            <a:fillRect/>
          </a:stretch>
        </p:blipFill>
        <p:spPr>
          <a:xfrm>
            <a:off x="3581401" y="1975077"/>
            <a:ext cx="4204154" cy="4093881"/>
          </a:xfrm>
          <a:prstGeom prst="rect">
            <a:avLst/>
          </a:prstGeom>
        </p:spPr>
      </p:pic>
    </p:spTree>
    <p:extLst>
      <p:ext uri="{BB962C8B-B14F-4D97-AF65-F5344CB8AC3E}">
        <p14:creationId xmlns:p14="http://schemas.microsoft.com/office/powerpoint/2010/main" val="138763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4" name="Content Placeholder 3"/>
          <p:cNvPicPr>
            <a:picLocks noGrp="1" noChangeAspect="1"/>
          </p:cNvPicPr>
          <p:nvPr>
            <p:ph idx="1"/>
          </p:nvPr>
        </p:nvPicPr>
        <p:blipFill>
          <a:blip r:embed="rId2"/>
          <a:stretch>
            <a:fillRect/>
          </a:stretch>
        </p:blipFill>
        <p:spPr>
          <a:xfrm>
            <a:off x="370115" y="1857148"/>
            <a:ext cx="6341460" cy="4022725"/>
          </a:xfrm>
          <a:prstGeom prst="rect">
            <a:avLst/>
          </a:prstGeom>
        </p:spPr>
      </p:pic>
      <p:pic>
        <p:nvPicPr>
          <p:cNvPr id="5" name="Picture 4"/>
          <p:cNvPicPr>
            <a:picLocks noChangeAspect="1"/>
          </p:cNvPicPr>
          <p:nvPr/>
        </p:nvPicPr>
        <p:blipFill>
          <a:blip r:embed="rId3"/>
          <a:stretch>
            <a:fillRect/>
          </a:stretch>
        </p:blipFill>
        <p:spPr>
          <a:xfrm>
            <a:off x="7209744" y="2417989"/>
            <a:ext cx="4238625" cy="2305050"/>
          </a:xfrm>
          <a:prstGeom prst="rect">
            <a:avLst/>
          </a:prstGeom>
        </p:spPr>
      </p:pic>
    </p:spTree>
    <p:extLst>
      <p:ext uri="{BB962C8B-B14F-4D97-AF65-F5344CB8AC3E}">
        <p14:creationId xmlns:p14="http://schemas.microsoft.com/office/powerpoint/2010/main" val="201041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308" y="2289575"/>
            <a:ext cx="10058400" cy="1450757"/>
          </a:xfrm>
        </p:spPr>
        <p:txBody>
          <a:bodyPr>
            <a:normAutofit/>
          </a:bodyPr>
          <a:lstStyle/>
          <a:p>
            <a:pPr algn="ctr"/>
            <a:r>
              <a:rPr lang="en-US" sz="7200" b="1" dirty="0" smtClean="0"/>
              <a:t>LOOPS</a:t>
            </a:r>
            <a:endParaRPr lang="en-US" sz="7200" b="1" dirty="0"/>
          </a:p>
        </p:txBody>
      </p:sp>
    </p:spTree>
    <p:extLst>
      <p:ext uri="{BB962C8B-B14F-4D97-AF65-F5344CB8AC3E}">
        <p14:creationId xmlns:p14="http://schemas.microsoft.com/office/powerpoint/2010/main" val="1073414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pic>
        <p:nvPicPr>
          <p:cNvPr id="4" name="Picture 3"/>
          <p:cNvPicPr>
            <a:picLocks noChangeAspect="1"/>
          </p:cNvPicPr>
          <p:nvPr/>
        </p:nvPicPr>
        <p:blipFill>
          <a:blip r:embed="rId2"/>
          <a:stretch>
            <a:fillRect/>
          </a:stretch>
        </p:blipFill>
        <p:spPr>
          <a:xfrm>
            <a:off x="3863918" y="2481732"/>
            <a:ext cx="4065644" cy="2166468"/>
          </a:xfrm>
          <a:prstGeom prst="rect">
            <a:avLst/>
          </a:prstGeom>
        </p:spPr>
      </p:pic>
    </p:spTree>
    <p:extLst>
      <p:ext uri="{BB962C8B-B14F-4D97-AF65-F5344CB8AC3E}">
        <p14:creationId xmlns:p14="http://schemas.microsoft.com/office/powerpoint/2010/main" val="1646531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586140" y="2093459"/>
            <a:ext cx="4029075" cy="3571875"/>
          </a:xfrm>
          <a:prstGeom prst="rect">
            <a:avLst/>
          </a:prstGeom>
        </p:spPr>
      </p:pic>
      <p:pic>
        <p:nvPicPr>
          <p:cNvPr id="5" name="Picture 4"/>
          <p:cNvPicPr>
            <a:picLocks noChangeAspect="1"/>
          </p:cNvPicPr>
          <p:nvPr/>
        </p:nvPicPr>
        <p:blipFill>
          <a:blip r:embed="rId3"/>
          <a:stretch>
            <a:fillRect/>
          </a:stretch>
        </p:blipFill>
        <p:spPr>
          <a:xfrm>
            <a:off x="6204177" y="1737360"/>
            <a:ext cx="5248275" cy="4067175"/>
          </a:xfrm>
          <a:prstGeom prst="rect">
            <a:avLst/>
          </a:prstGeom>
        </p:spPr>
      </p:pic>
    </p:spTree>
    <p:extLst>
      <p:ext uri="{BB962C8B-B14F-4D97-AF65-F5344CB8AC3E}">
        <p14:creationId xmlns:p14="http://schemas.microsoft.com/office/powerpoint/2010/main" val="745582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Until Loop</a:t>
            </a:r>
            <a:endParaRPr lang="en-US" dirty="0"/>
          </a:p>
        </p:txBody>
      </p:sp>
      <p:pic>
        <p:nvPicPr>
          <p:cNvPr id="4" name="Content Placeholder 3"/>
          <p:cNvPicPr>
            <a:picLocks noGrp="1" noChangeAspect="1"/>
          </p:cNvPicPr>
          <p:nvPr>
            <p:ph idx="1"/>
          </p:nvPr>
        </p:nvPicPr>
        <p:blipFill>
          <a:blip r:embed="rId2"/>
          <a:stretch>
            <a:fillRect/>
          </a:stretch>
        </p:blipFill>
        <p:spPr>
          <a:xfrm>
            <a:off x="3514474" y="2443163"/>
            <a:ext cx="4026581" cy="2520341"/>
          </a:xfrm>
          <a:prstGeom prst="rect">
            <a:avLst/>
          </a:prstGeom>
        </p:spPr>
      </p:pic>
    </p:spTree>
    <p:extLst>
      <p:ext uri="{BB962C8B-B14F-4D97-AF65-F5344CB8AC3E}">
        <p14:creationId xmlns:p14="http://schemas.microsoft.com/office/powerpoint/2010/main" val="3518399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3622766" y="2145846"/>
            <a:ext cx="3800475" cy="3619500"/>
          </a:xfrm>
          <a:prstGeom prst="rect">
            <a:avLst/>
          </a:prstGeom>
        </p:spPr>
      </p:pic>
    </p:spTree>
    <p:extLst>
      <p:ext uri="{BB962C8B-B14F-4D97-AF65-F5344CB8AC3E}">
        <p14:creationId xmlns:p14="http://schemas.microsoft.com/office/powerpoint/2010/main" val="3235329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pic>
        <p:nvPicPr>
          <p:cNvPr id="4" name="Content Placeholder 3"/>
          <p:cNvPicPr>
            <a:picLocks noGrp="1" noChangeAspect="1"/>
          </p:cNvPicPr>
          <p:nvPr>
            <p:ph idx="1"/>
          </p:nvPr>
        </p:nvPicPr>
        <p:blipFill>
          <a:blip r:embed="rId2"/>
          <a:stretch>
            <a:fillRect/>
          </a:stretch>
        </p:blipFill>
        <p:spPr>
          <a:xfrm>
            <a:off x="478972" y="2065564"/>
            <a:ext cx="3928609" cy="2567516"/>
          </a:xfrm>
          <a:prstGeom prst="rect">
            <a:avLst/>
          </a:prstGeom>
        </p:spPr>
      </p:pic>
      <p:pic>
        <p:nvPicPr>
          <p:cNvPr id="5" name="Picture 4"/>
          <p:cNvPicPr>
            <a:picLocks noChangeAspect="1"/>
          </p:cNvPicPr>
          <p:nvPr/>
        </p:nvPicPr>
        <p:blipFill>
          <a:blip r:embed="rId3"/>
          <a:stretch>
            <a:fillRect/>
          </a:stretch>
        </p:blipFill>
        <p:spPr>
          <a:xfrm>
            <a:off x="4734605" y="2076450"/>
            <a:ext cx="3724275" cy="3533775"/>
          </a:xfrm>
          <a:prstGeom prst="rect">
            <a:avLst/>
          </a:prstGeom>
        </p:spPr>
      </p:pic>
      <p:pic>
        <p:nvPicPr>
          <p:cNvPr id="6" name="Picture 5"/>
          <p:cNvPicPr>
            <a:picLocks noChangeAspect="1"/>
          </p:cNvPicPr>
          <p:nvPr/>
        </p:nvPicPr>
        <p:blipFill>
          <a:blip r:embed="rId4"/>
          <a:stretch>
            <a:fillRect/>
          </a:stretch>
        </p:blipFill>
        <p:spPr>
          <a:xfrm>
            <a:off x="8785904" y="2591328"/>
            <a:ext cx="3057753" cy="2009775"/>
          </a:xfrm>
          <a:prstGeom prst="rect">
            <a:avLst/>
          </a:prstGeom>
        </p:spPr>
      </p:pic>
    </p:spTree>
    <p:extLst>
      <p:ext uri="{BB962C8B-B14F-4D97-AF65-F5344CB8AC3E}">
        <p14:creationId xmlns:p14="http://schemas.microsoft.com/office/powerpoint/2010/main" val="139310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Ranges in for loop</a:t>
            </a:r>
            <a:endParaRPr lang="en-US" dirty="0"/>
          </a:p>
        </p:txBody>
      </p:sp>
      <p:pic>
        <p:nvPicPr>
          <p:cNvPr id="4" name="Content Placeholder 3"/>
          <p:cNvPicPr>
            <a:picLocks noGrp="1" noChangeAspect="1"/>
          </p:cNvPicPr>
          <p:nvPr>
            <p:ph idx="1"/>
          </p:nvPr>
        </p:nvPicPr>
        <p:blipFill>
          <a:blip r:embed="rId2"/>
          <a:stretch>
            <a:fillRect/>
          </a:stretch>
        </p:blipFill>
        <p:spPr>
          <a:xfrm>
            <a:off x="1265010" y="1992767"/>
            <a:ext cx="3952875" cy="3076575"/>
          </a:xfrm>
          <a:prstGeom prst="rect">
            <a:avLst/>
          </a:prstGeom>
        </p:spPr>
      </p:pic>
      <p:pic>
        <p:nvPicPr>
          <p:cNvPr id="5" name="Picture 4"/>
          <p:cNvPicPr>
            <a:picLocks noChangeAspect="1"/>
          </p:cNvPicPr>
          <p:nvPr/>
        </p:nvPicPr>
        <p:blipFill>
          <a:blip r:embed="rId3"/>
          <a:stretch>
            <a:fillRect/>
          </a:stretch>
        </p:blipFill>
        <p:spPr>
          <a:xfrm>
            <a:off x="6573611" y="2083254"/>
            <a:ext cx="4857750" cy="3105150"/>
          </a:xfrm>
          <a:prstGeom prst="rect">
            <a:avLst/>
          </a:prstGeom>
        </p:spPr>
      </p:pic>
    </p:spTree>
    <p:extLst>
      <p:ext uri="{BB962C8B-B14F-4D97-AF65-F5344CB8AC3E}">
        <p14:creationId xmlns:p14="http://schemas.microsoft.com/office/powerpoint/2010/main" val="1262145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Statement</a:t>
            </a:r>
            <a:endParaRPr lang="en-US" dirty="0"/>
          </a:p>
        </p:txBody>
      </p:sp>
      <p:pic>
        <p:nvPicPr>
          <p:cNvPr id="4" name="Content Placeholder 3"/>
          <p:cNvPicPr>
            <a:picLocks noGrp="1" noChangeAspect="1"/>
          </p:cNvPicPr>
          <p:nvPr>
            <p:ph idx="1"/>
          </p:nvPr>
        </p:nvPicPr>
        <p:blipFill>
          <a:blip r:embed="rId2"/>
          <a:stretch>
            <a:fillRect/>
          </a:stretch>
        </p:blipFill>
        <p:spPr>
          <a:xfrm>
            <a:off x="3657600" y="2175783"/>
            <a:ext cx="3855811" cy="2520530"/>
          </a:xfrm>
          <a:prstGeom prst="rect">
            <a:avLst/>
          </a:prstGeom>
        </p:spPr>
      </p:pic>
    </p:spTree>
    <p:extLst>
      <p:ext uri="{BB962C8B-B14F-4D97-AF65-F5344CB8AC3E}">
        <p14:creationId xmlns:p14="http://schemas.microsoft.com/office/powerpoint/2010/main" val="555056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Decisions</a:t>
            </a:r>
            <a:endParaRPr lang="en-US" dirty="0"/>
          </a:p>
        </p:txBody>
      </p:sp>
      <p:pic>
        <p:nvPicPr>
          <p:cNvPr id="4" name="Content Placeholder 3"/>
          <p:cNvPicPr>
            <a:picLocks noGrp="1" noChangeAspect="1"/>
          </p:cNvPicPr>
          <p:nvPr>
            <p:ph idx="1"/>
          </p:nvPr>
        </p:nvPicPr>
        <p:blipFill>
          <a:blip r:embed="rId2"/>
          <a:stretch>
            <a:fillRect/>
          </a:stretch>
        </p:blipFill>
        <p:spPr>
          <a:xfrm>
            <a:off x="3214914" y="1934946"/>
            <a:ext cx="5254172" cy="3923115"/>
          </a:xfrm>
          <a:prstGeom prst="rect">
            <a:avLst/>
          </a:prstGeom>
        </p:spPr>
      </p:pic>
    </p:spTree>
    <p:extLst>
      <p:ext uri="{BB962C8B-B14F-4D97-AF65-F5344CB8AC3E}">
        <p14:creationId xmlns:p14="http://schemas.microsoft.com/office/powerpoint/2010/main" val="412794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401162" y="1835377"/>
            <a:ext cx="4237638" cy="4336823"/>
          </a:xfrm>
          <a:prstGeom prst="rect">
            <a:avLst/>
          </a:prstGeom>
        </p:spPr>
      </p:pic>
      <p:pic>
        <p:nvPicPr>
          <p:cNvPr id="5" name="Picture 4"/>
          <p:cNvPicPr>
            <a:picLocks noChangeAspect="1"/>
          </p:cNvPicPr>
          <p:nvPr/>
        </p:nvPicPr>
        <p:blipFill>
          <a:blip r:embed="rId3"/>
          <a:stretch>
            <a:fillRect/>
          </a:stretch>
        </p:blipFill>
        <p:spPr>
          <a:xfrm>
            <a:off x="6475640" y="2167618"/>
            <a:ext cx="4248150" cy="3371850"/>
          </a:xfrm>
          <a:prstGeom prst="rect">
            <a:avLst/>
          </a:prstGeom>
        </p:spPr>
      </p:pic>
    </p:spTree>
    <p:extLst>
      <p:ext uri="{BB962C8B-B14F-4D97-AF65-F5344CB8AC3E}">
        <p14:creationId xmlns:p14="http://schemas.microsoft.com/office/powerpoint/2010/main" val="152186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965" y="2191603"/>
            <a:ext cx="10058400" cy="1450757"/>
          </a:xfrm>
        </p:spPr>
        <p:txBody>
          <a:bodyPr/>
          <a:lstStyle/>
          <a:p>
            <a:pPr algn="ctr"/>
            <a:r>
              <a:rPr lang="en-US" sz="7200" b="1" dirty="0" smtClean="0"/>
              <a:t>Functions</a:t>
            </a:r>
            <a:r>
              <a:rPr lang="en-US" dirty="0" smtClean="0"/>
              <a:t> </a:t>
            </a:r>
            <a:endParaRPr lang="en-US" dirty="0"/>
          </a:p>
        </p:txBody>
      </p:sp>
    </p:spTree>
    <p:extLst>
      <p:ext uri="{BB962C8B-B14F-4D97-AF65-F5344CB8AC3E}">
        <p14:creationId xmlns:p14="http://schemas.microsoft.com/office/powerpoint/2010/main" val="1592115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function syntax</a:t>
            </a:r>
            <a:endParaRPr lang="en-US" dirty="0"/>
          </a:p>
        </p:txBody>
      </p:sp>
      <p:pic>
        <p:nvPicPr>
          <p:cNvPr id="4" name="Content Placeholder 3"/>
          <p:cNvPicPr>
            <a:picLocks noGrp="1" noChangeAspect="1"/>
          </p:cNvPicPr>
          <p:nvPr>
            <p:ph idx="1"/>
          </p:nvPr>
        </p:nvPicPr>
        <p:blipFill>
          <a:blip r:embed="rId3"/>
          <a:stretch>
            <a:fillRect/>
          </a:stretch>
        </p:blipFill>
        <p:spPr>
          <a:xfrm>
            <a:off x="434212" y="2111150"/>
            <a:ext cx="4282251" cy="2351994"/>
          </a:xfrm>
          <a:prstGeom prst="rect">
            <a:avLst/>
          </a:prstGeom>
        </p:spPr>
      </p:pic>
      <p:sp>
        <p:nvSpPr>
          <p:cNvPr id="5" name="Rectangle 4"/>
          <p:cNvSpPr/>
          <p:nvPr/>
        </p:nvSpPr>
        <p:spPr>
          <a:xfrm>
            <a:off x="5148941" y="2409984"/>
            <a:ext cx="6629401" cy="3539430"/>
          </a:xfrm>
          <a:prstGeom prst="rect">
            <a:avLst/>
          </a:prstGeom>
        </p:spPr>
        <p:txBody>
          <a:bodyPr wrap="square">
            <a:spAutoFit/>
          </a:bodyPr>
          <a:lstStyle/>
          <a:p>
            <a:pPr algn="just">
              <a:buFont typeface="Arial" panose="020B0604020202020204" pitchFamily="34" charset="0"/>
              <a:buChar char="•"/>
            </a:pPr>
            <a:r>
              <a:rPr lang="en-US" sz="2800" dirty="0">
                <a:solidFill>
                  <a:srgbClr val="333333"/>
                </a:solidFill>
                <a:latin typeface="Times New Roman" panose="02020603050405020304" pitchFamily="18" charset="0"/>
                <a:ea typeface="Tahoma" panose="020B0604030504040204" pitchFamily="34" charset="0"/>
                <a:cs typeface="Times New Roman" panose="02020603050405020304" pitchFamily="18" charset="0"/>
              </a:rPr>
              <a:t>In other programming languages it is common to have arguments passed to the function listed inside the brackets (). In Bash they are there only for decoration and you never put anything inside them.</a:t>
            </a:r>
          </a:p>
          <a:p>
            <a:pPr algn="just">
              <a:buFont typeface="Arial" panose="020B0604020202020204" pitchFamily="34" charset="0"/>
              <a:buChar char="•"/>
            </a:pPr>
            <a:r>
              <a:rPr lang="en-US" sz="2800" dirty="0">
                <a:solidFill>
                  <a:srgbClr val="333333"/>
                </a:solidFill>
                <a:latin typeface="Times New Roman" panose="02020603050405020304" pitchFamily="18" charset="0"/>
                <a:ea typeface="Tahoma" panose="020B0604030504040204" pitchFamily="34" charset="0"/>
                <a:cs typeface="Times New Roman" panose="02020603050405020304" pitchFamily="18" charset="0"/>
              </a:rPr>
              <a:t>The function definition ( the actual function itself) must appear in the script before any calls to the function.</a:t>
            </a:r>
            <a:endParaRPr lang="en-US" sz="2800" b="0" i="0" dirty="0">
              <a:solidFill>
                <a:srgbClr val="333333"/>
              </a:solidFill>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636505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384754" y="2113870"/>
            <a:ext cx="4924189" cy="3666444"/>
          </a:xfrm>
          <a:prstGeom prst="rect">
            <a:avLst/>
          </a:prstGeom>
        </p:spPr>
      </p:pic>
      <p:pic>
        <p:nvPicPr>
          <p:cNvPr id="5" name="Picture 4"/>
          <p:cNvPicPr>
            <a:picLocks noChangeAspect="1"/>
          </p:cNvPicPr>
          <p:nvPr/>
        </p:nvPicPr>
        <p:blipFill>
          <a:blip r:embed="rId3"/>
          <a:stretch>
            <a:fillRect/>
          </a:stretch>
        </p:blipFill>
        <p:spPr>
          <a:xfrm>
            <a:off x="6970939" y="2707821"/>
            <a:ext cx="4629150" cy="1485900"/>
          </a:xfrm>
          <a:prstGeom prst="rect">
            <a:avLst/>
          </a:prstGeom>
        </p:spPr>
      </p:pic>
    </p:spTree>
    <p:extLst>
      <p:ext uri="{BB962C8B-B14F-4D97-AF65-F5344CB8AC3E}">
        <p14:creationId xmlns:p14="http://schemas.microsoft.com/office/powerpoint/2010/main" val="3207043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a:t>
            </a:r>
            <a:endParaRPr lang="en-US" dirty="0"/>
          </a:p>
        </p:txBody>
      </p:sp>
      <p:pic>
        <p:nvPicPr>
          <p:cNvPr id="4" name="Content Placeholder 3"/>
          <p:cNvPicPr>
            <a:picLocks noGrp="1" noChangeAspect="1"/>
          </p:cNvPicPr>
          <p:nvPr>
            <p:ph idx="1"/>
          </p:nvPr>
        </p:nvPicPr>
        <p:blipFill>
          <a:blip r:embed="rId2"/>
          <a:stretch>
            <a:fillRect/>
          </a:stretch>
        </p:blipFill>
        <p:spPr>
          <a:xfrm>
            <a:off x="936398" y="2124075"/>
            <a:ext cx="4854802" cy="3786868"/>
          </a:xfrm>
          <a:prstGeom prst="rect">
            <a:avLst/>
          </a:prstGeom>
        </p:spPr>
      </p:pic>
      <p:pic>
        <p:nvPicPr>
          <p:cNvPr id="5" name="Picture 4"/>
          <p:cNvPicPr>
            <a:picLocks noChangeAspect="1"/>
          </p:cNvPicPr>
          <p:nvPr/>
        </p:nvPicPr>
        <p:blipFill>
          <a:blip r:embed="rId3"/>
          <a:stretch>
            <a:fillRect/>
          </a:stretch>
        </p:blipFill>
        <p:spPr>
          <a:xfrm>
            <a:off x="6526530" y="2783341"/>
            <a:ext cx="4629150" cy="1552575"/>
          </a:xfrm>
          <a:prstGeom prst="rect">
            <a:avLst/>
          </a:prstGeom>
        </p:spPr>
      </p:pic>
    </p:spTree>
    <p:extLst>
      <p:ext uri="{BB962C8B-B14F-4D97-AF65-F5344CB8AC3E}">
        <p14:creationId xmlns:p14="http://schemas.microsoft.com/office/powerpoint/2010/main" val="165664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Value</a:t>
            </a:r>
            <a:endParaRPr lang="en-US" dirty="0"/>
          </a:p>
        </p:txBody>
      </p:sp>
      <p:pic>
        <p:nvPicPr>
          <p:cNvPr id="4" name="Content Placeholder 3"/>
          <p:cNvPicPr>
            <a:picLocks noGrp="1" noChangeAspect="1"/>
          </p:cNvPicPr>
          <p:nvPr>
            <p:ph idx="1"/>
          </p:nvPr>
        </p:nvPicPr>
        <p:blipFill>
          <a:blip r:embed="rId2"/>
          <a:stretch>
            <a:fillRect/>
          </a:stretch>
        </p:blipFill>
        <p:spPr>
          <a:xfrm>
            <a:off x="543152" y="2145166"/>
            <a:ext cx="5727019" cy="3533775"/>
          </a:xfrm>
          <a:prstGeom prst="rect">
            <a:avLst/>
          </a:prstGeom>
        </p:spPr>
      </p:pic>
      <p:pic>
        <p:nvPicPr>
          <p:cNvPr id="5" name="Picture 4"/>
          <p:cNvPicPr>
            <a:picLocks noChangeAspect="1"/>
          </p:cNvPicPr>
          <p:nvPr/>
        </p:nvPicPr>
        <p:blipFill>
          <a:blip r:embed="rId3"/>
          <a:stretch>
            <a:fillRect/>
          </a:stretch>
        </p:blipFill>
        <p:spPr>
          <a:xfrm>
            <a:off x="6585858" y="2741839"/>
            <a:ext cx="5519056" cy="1809750"/>
          </a:xfrm>
          <a:prstGeom prst="rect">
            <a:avLst/>
          </a:prstGeom>
        </p:spPr>
      </p:pic>
    </p:spTree>
    <p:extLst>
      <p:ext uri="{BB962C8B-B14F-4D97-AF65-F5344CB8AC3E}">
        <p14:creationId xmlns:p14="http://schemas.microsoft.com/office/powerpoint/2010/main" val="3933901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Value (Alternate way)</a:t>
            </a:r>
            <a:endParaRPr lang="en-US" dirty="0"/>
          </a:p>
        </p:txBody>
      </p:sp>
      <p:pic>
        <p:nvPicPr>
          <p:cNvPr id="6" name="Picture 5"/>
          <p:cNvPicPr>
            <a:picLocks noChangeAspect="1"/>
          </p:cNvPicPr>
          <p:nvPr/>
        </p:nvPicPr>
        <p:blipFill>
          <a:blip r:embed="rId2"/>
          <a:stretch>
            <a:fillRect/>
          </a:stretch>
        </p:blipFill>
        <p:spPr>
          <a:xfrm>
            <a:off x="633412" y="2309601"/>
            <a:ext cx="5743575" cy="3095625"/>
          </a:xfrm>
          <a:prstGeom prst="rect">
            <a:avLst/>
          </a:prstGeom>
        </p:spPr>
      </p:pic>
      <p:pic>
        <p:nvPicPr>
          <p:cNvPr id="7" name="Picture 6"/>
          <p:cNvPicPr>
            <a:picLocks noChangeAspect="1"/>
          </p:cNvPicPr>
          <p:nvPr/>
        </p:nvPicPr>
        <p:blipFill>
          <a:blip r:embed="rId3"/>
          <a:stretch>
            <a:fillRect/>
          </a:stretch>
        </p:blipFill>
        <p:spPr>
          <a:xfrm>
            <a:off x="6687230" y="2752513"/>
            <a:ext cx="5000625" cy="2209800"/>
          </a:xfrm>
          <a:prstGeom prst="rect">
            <a:avLst/>
          </a:prstGeom>
        </p:spPr>
      </p:pic>
    </p:spTree>
    <p:extLst>
      <p:ext uri="{BB962C8B-B14F-4D97-AF65-F5344CB8AC3E}">
        <p14:creationId xmlns:p14="http://schemas.microsoft.com/office/powerpoint/2010/main" val="149011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commands</a:t>
            </a:r>
            <a:endParaRPr lang="en-US" dirty="0"/>
          </a:p>
        </p:txBody>
      </p:sp>
      <p:pic>
        <p:nvPicPr>
          <p:cNvPr id="5" name="Content Placeholder 4"/>
          <p:cNvPicPr>
            <a:picLocks noGrp="1" noChangeAspect="1"/>
          </p:cNvPicPr>
          <p:nvPr>
            <p:ph idx="1"/>
          </p:nvPr>
        </p:nvPicPr>
        <p:blipFill>
          <a:blip r:embed="rId2"/>
          <a:stretch>
            <a:fillRect/>
          </a:stretch>
        </p:blipFill>
        <p:spPr>
          <a:xfrm>
            <a:off x="998310" y="2177142"/>
            <a:ext cx="5248275" cy="3015344"/>
          </a:xfrm>
          <a:prstGeom prst="rect">
            <a:avLst/>
          </a:prstGeom>
        </p:spPr>
      </p:pic>
    </p:spTree>
    <p:extLst>
      <p:ext uri="{BB962C8B-B14F-4D97-AF65-F5344CB8AC3E}">
        <p14:creationId xmlns:p14="http://schemas.microsoft.com/office/powerpoint/2010/main" val="3927697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scope</a:t>
            </a:r>
            <a:endParaRPr lang="en-US" dirty="0"/>
          </a:p>
        </p:txBody>
      </p:sp>
      <p:pic>
        <p:nvPicPr>
          <p:cNvPr id="4" name="Content Placeholder 3"/>
          <p:cNvPicPr>
            <a:picLocks noGrp="1" noChangeAspect="1"/>
          </p:cNvPicPr>
          <p:nvPr>
            <p:ph idx="1"/>
          </p:nvPr>
        </p:nvPicPr>
        <p:blipFill>
          <a:blip r:embed="rId2"/>
          <a:stretch>
            <a:fillRect/>
          </a:stretch>
        </p:blipFill>
        <p:spPr>
          <a:xfrm>
            <a:off x="433252" y="2070328"/>
            <a:ext cx="3057525" cy="657225"/>
          </a:xfrm>
          <a:prstGeom prst="rect">
            <a:avLst/>
          </a:prstGeom>
        </p:spPr>
      </p:pic>
      <p:pic>
        <p:nvPicPr>
          <p:cNvPr id="5" name="Picture 4"/>
          <p:cNvPicPr>
            <a:picLocks noChangeAspect="1"/>
          </p:cNvPicPr>
          <p:nvPr/>
        </p:nvPicPr>
        <p:blipFill>
          <a:blip r:embed="rId3"/>
          <a:stretch>
            <a:fillRect/>
          </a:stretch>
        </p:blipFill>
        <p:spPr>
          <a:xfrm>
            <a:off x="4706030" y="656544"/>
            <a:ext cx="7286625" cy="5610225"/>
          </a:xfrm>
          <a:prstGeom prst="rect">
            <a:avLst/>
          </a:prstGeom>
        </p:spPr>
      </p:pic>
    </p:spTree>
    <p:extLst>
      <p:ext uri="{BB962C8B-B14F-4D97-AF65-F5344CB8AC3E}">
        <p14:creationId xmlns:p14="http://schemas.microsoft.com/office/powerpoint/2010/main" val="583536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output </a:t>
            </a:r>
            <a:endParaRPr lang="en-US" dirty="0"/>
          </a:p>
        </p:txBody>
      </p:sp>
      <p:pic>
        <p:nvPicPr>
          <p:cNvPr id="4" name="Content Placeholder 3"/>
          <p:cNvPicPr>
            <a:picLocks noGrp="1" noChangeAspect="1"/>
          </p:cNvPicPr>
          <p:nvPr>
            <p:ph idx="1"/>
          </p:nvPr>
        </p:nvPicPr>
        <p:blipFill>
          <a:blip r:embed="rId2"/>
          <a:stretch>
            <a:fillRect/>
          </a:stretch>
        </p:blipFill>
        <p:spPr>
          <a:xfrm>
            <a:off x="1645325" y="2787424"/>
            <a:ext cx="9167138" cy="1991405"/>
          </a:xfrm>
          <a:prstGeom prst="rect">
            <a:avLst/>
          </a:prstGeom>
        </p:spPr>
      </p:pic>
    </p:spTree>
    <p:extLst>
      <p:ext uri="{BB962C8B-B14F-4D97-AF65-F5344CB8AC3E}">
        <p14:creationId xmlns:p14="http://schemas.microsoft.com/office/powerpoint/2010/main" val="1499128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pic>
        <p:nvPicPr>
          <p:cNvPr id="4" name="Picture 3"/>
          <p:cNvPicPr>
            <a:picLocks noChangeAspect="1"/>
          </p:cNvPicPr>
          <p:nvPr/>
        </p:nvPicPr>
        <p:blipFill>
          <a:blip r:embed="rId2"/>
          <a:stretch>
            <a:fillRect/>
          </a:stretch>
        </p:blipFill>
        <p:spPr>
          <a:xfrm>
            <a:off x="6623277" y="2386693"/>
            <a:ext cx="4257675" cy="2324100"/>
          </a:xfrm>
          <a:prstGeom prst="rect">
            <a:avLst/>
          </a:prstGeom>
        </p:spPr>
      </p:pic>
      <p:pic>
        <p:nvPicPr>
          <p:cNvPr id="5" name="Content Placeholder 4"/>
          <p:cNvPicPr>
            <a:picLocks noGrp="1" noChangeAspect="1"/>
          </p:cNvPicPr>
          <p:nvPr>
            <p:ph idx="1"/>
          </p:nvPr>
        </p:nvPicPr>
        <p:blipFill>
          <a:blip r:embed="rId3"/>
          <a:stretch>
            <a:fillRect/>
          </a:stretch>
        </p:blipFill>
        <p:spPr>
          <a:xfrm>
            <a:off x="1452110" y="2171021"/>
            <a:ext cx="4514850" cy="3286125"/>
          </a:xfrm>
          <a:prstGeom prst="rect">
            <a:avLst/>
          </a:prstGeom>
        </p:spPr>
      </p:pic>
    </p:spTree>
    <p:extLst>
      <p:ext uri="{BB962C8B-B14F-4D97-AF65-F5344CB8AC3E}">
        <p14:creationId xmlns:p14="http://schemas.microsoft.com/office/powerpoint/2010/main" val="8478997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Functions</a:t>
            </a:r>
            <a:endParaRPr lang="en-US" dirty="0"/>
          </a:p>
        </p:txBody>
      </p:sp>
      <p:sp>
        <p:nvSpPr>
          <p:cNvPr id="3" name="Content Placeholder 2"/>
          <p:cNvSpPr>
            <a:spLocks noGrp="1"/>
          </p:cNvSpPr>
          <p:nvPr>
            <p:ph idx="1"/>
          </p:nvPr>
        </p:nvSpPr>
        <p:spPr>
          <a:xfrm>
            <a:off x="1097280" y="1845733"/>
            <a:ext cx="10058400" cy="4486827"/>
          </a:xfrm>
        </p:spPr>
        <p:txBody>
          <a:bodyPr>
            <a:normAutofit/>
          </a:bodyPr>
          <a:lstStyle/>
          <a:p>
            <a:pPr>
              <a:buFont typeface="Wingdings" panose="05000000000000000000" pitchFamily="2" charset="2"/>
              <a:buChar char="q"/>
            </a:pPr>
            <a:r>
              <a:rPr lang="en-US" b="1" dirty="0" smtClean="0"/>
              <a:t>Built-in functions</a:t>
            </a:r>
            <a:r>
              <a:rPr lang="en-US" dirty="0" smtClean="0"/>
              <a:t> </a:t>
            </a:r>
          </a:p>
          <a:p>
            <a:pPr lvl="1">
              <a:buFont typeface="Wingdings" panose="05000000000000000000" pitchFamily="2" charset="2"/>
              <a:buChar char="q"/>
            </a:pPr>
            <a:r>
              <a:rPr lang="en-US" dirty="0"/>
              <a:t>Built- in functions are the function already defined in a programming </a:t>
            </a:r>
            <a:r>
              <a:rPr lang="en-US" dirty="0" smtClean="0"/>
              <a:t>language</a:t>
            </a:r>
          </a:p>
          <a:p>
            <a:pPr lvl="1">
              <a:buFont typeface="Wingdings" panose="05000000000000000000" pitchFamily="2" charset="2"/>
              <a:buChar char="q"/>
            </a:pPr>
            <a:r>
              <a:rPr lang="en-US" dirty="0"/>
              <a:t>the program does not require defining </a:t>
            </a:r>
            <a:r>
              <a:rPr lang="en-US" dirty="0" smtClean="0"/>
              <a:t>it</a:t>
            </a:r>
          </a:p>
          <a:p>
            <a:pPr lvl="1">
              <a:buFont typeface="Wingdings" panose="05000000000000000000" pitchFamily="2" charset="2"/>
              <a:buChar char="q"/>
            </a:pPr>
            <a:r>
              <a:rPr lang="en-US" dirty="0"/>
              <a:t>they directly use it with in their </a:t>
            </a:r>
            <a:r>
              <a:rPr lang="en-US" dirty="0" smtClean="0"/>
              <a:t>code</a:t>
            </a:r>
          </a:p>
          <a:p>
            <a:pPr lvl="1">
              <a:buFont typeface="Wingdings" panose="05000000000000000000" pitchFamily="2" charset="2"/>
              <a:buChar char="q"/>
            </a:pPr>
            <a:r>
              <a:rPr lang="en-US" dirty="0"/>
              <a:t>Some built-in functions are also defined in shell scripting e.g. random function etc</a:t>
            </a:r>
            <a:r>
              <a:rPr lang="en-US" dirty="0" smtClean="0"/>
              <a:t>.</a:t>
            </a:r>
          </a:p>
          <a:p>
            <a:r>
              <a:rPr lang="en-US" b="1" dirty="0" smtClean="0"/>
              <a:t>Example</a:t>
            </a:r>
            <a:r>
              <a:rPr lang="en-US" dirty="0" smtClean="0"/>
              <a:t>:</a:t>
            </a:r>
          </a:p>
          <a:p>
            <a:r>
              <a:rPr lang="pt-BR" sz="1900" dirty="0"/>
              <a:t>num_rows=4 </a:t>
            </a:r>
            <a:endParaRPr lang="pt-BR" sz="1900" dirty="0" smtClean="0"/>
          </a:p>
          <a:p>
            <a:r>
              <a:rPr lang="pt-BR" sz="1900" dirty="0" smtClean="0"/>
              <a:t>for </a:t>
            </a:r>
            <a:r>
              <a:rPr lang="pt-BR" sz="1900" dirty="0"/>
              <a:t>((i=1;i&lt;=num_rows;i</a:t>
            </a:r>
            <a:r>
              <a:rPr lang="pt-BR" sz="1900" dirty="0" smtClean="0"/>
              <a:t>++))</a:t>
            </a:r>
          </a:p>
          <a:p>
            <a:r>
              <a:rPr lang="pt-BR" sz="1900" dirty="0" smtClean="0"/>
              <a:t> do </a:t>
            </a:r>
          </a:p>
          <a:p>
            <a:pPr marL="201168" lvl="1" indent="0">
              <a:buNone/>
            </a:pPr>
            <a:r>
              <a:rPr lang="pt-BR" sz="1700" dirty="0" smtClean="0"/>
              <a:t>      echo </a:t>
            </a:r>
            <a:r>
              <a:rPr lang="pt-BR" sz="1700" dirty="0"/>
              <a:t>$RANDOM </a:t>
            </a:r>
            <a:endParaRPr lang="pt-BR" sz="1700" dirty="0" smtClean="0"/>
          </a:p>
          <a:p>
            <a:r>
              <a:rPr lang="pt-BR" sz="1900" dirty="0" smtClean="0"/>
              <a:t>done</a:t>
            </a:r>
            <a:r>
              <a:rPr lang="en-US" sz="1900" dirty="0" smtClean="0"/>
              <a:t> </a:t>
            </a:r>
            <a:endParaRPr lang="en-US" sz="1900" dirty="0"/>
          </a:p>
        </p:txBody>
      </p:sp>
      <p:sp>
        <p:nvSpPr>
          <p:cNvPr id="4" name="Date Placeholder 3"/>
          <p:cNvSpPr>
            <a:spLocks noGrp="1"/>
          </p:cNvSpPr>
          <p:nvPr>
            <p:ph type="dt" sz="half" idx="10"/>
          </p:nvPr>
        </p:nvSpPr>
        <p:spPr/>
        <p:txBody>
          <a:bodyPr/>
          <a:lstStyle/>
          <a:p>
            <a:fld id="{71E75872-FEE8-4270-AC9F-167CC52FF2AD}" type="datetime1">
              <a:rPr lang="en-US" smtClean="0"/>
              <a:t>3/31/2021</a:t>
            </a:fld>
            <a:endParaRPr lang="en-US"/>
          </a:p>
        </p:txBody>
      </p:sp>
      <p:sp>
        <p:nvSpPr>
          <p:cNvPr id="5" name="Slide Number Placeholder 4"/>
          <p:cNvSpPr>
            <a:spLocks noGrp="1"/>
          </p:cNvSpPr>
          <p:nvPr>
            <p:ph type="sldNum" sz="quarter" idx="12"/>
          </p:nvPr>
        </p:nvSpPr>
        <p:spPr/>
        <p:txBody>
          <a:bodyPr/>
          <a:lstStyle/>
          <a:p>
            <a:fld id="{09C0EFF0-E5AC-4D4D-8249-F470C04F0EE9}" type="slidenum">
              <a:rPr lang="en-US" smtClean="0"/>
              <a:t>30</a:t>
            </a:fld>
            <a:endParaRPr lang="en-US"/>
          </a:p>
        </p:txBody>
      </p:sp>
    </p:spTree>
    <p:extLst>
      <p:ext uri="{BB962C8B-B14F-4D97-AF65-F5344CB8AC3E}">
        <p14:creationId xmlns:p14="http://schemas.microsoft.com/office/powerpoint/2010/main" val="14705854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Functions</a:t>
            </a:r>
            <a:endParaRPr lang="en-US" dirty="0"/>
          </a:p>
        </p:txBody>
      </p:sp>
      <p:sp>
        <p:nvSpPr>
          <p:cNvPr id="3" name="Content Placeholder 2"/>
          <p:cNvSpPr>
            <a:spLocks noGrp="1"/>
          </p:cNvSpPr>
          <p:nvPr>
            <p:ph idx="1"/>
          </p:nvPr>
        </p:nvSpPr>
        <p:spPr>
          <a:xfrm>
            <a:off x="1097280" y="1845733"/>
            <a:ext cx="10058400" cy="4486827"/>
          </a:xfrm>
        </p:spPr>
        <p:txBody>
          <a:bodyPr>
            <a:normAutofit/>
          </a:bodyPr>
          <a:lstStyle/>
          <a:p>
            <a:pPr>
              <a:buFont typeface="Wingdings" panose="05000000000000000000" pitchFamily="2" charset="2"/>
              <a:buChar char="q"/>
            </a:pPr>
            <a:r>
              <a:rPr lang="en-US" b="1" dirty="0" smtClean="0"/>
              <a:t>Built-in functions</a:t>
            </a:r>
            <a:r>
              <a:rPr lang="en-US" dirty="0" smtClean="0"/>
              <a:t> </a:t>
            </a:r>
          </a:p>
          <a:p>
            <a:pPr lvl="1">
              <a:buFont typeface="Wingdings" panose="05000000000000000000" pitchFamily="2" charset="2"/>
              <a:buChar char="q"/>
            </a:pPr>
            <a:r>
              <a:rPr lang="en-US" sz="2000" dirty="0" smtClean="0"/>
              <a:t>Shift - </a:t>
            </a:r>
            <a:r>
              <a:rPr lang="en-US" sz="2000" dirty="0">
                <a:solidFill>
                  <a:srgbClr val="000000"/>
                </a:solidFill>
                <a:latin typeface="Arial Unicode MS" panose="020B0604020202020204" pitchFamily="34" charset="-128"/>
                <a:cs typeface="Times New Roman" panose="02020603050405020304" pitchFamily="18" charset="0"/>
              </a:rPr>
              <a:t>shift [</a:t>
            </a:r>
            <a:r>
              <a:rPr lang="en-US" sz="2000" i="1" dirty="0">
                <a:solidFill>
                  <a:srgbClr val="000000"/>
                </a:solidFill>
                <a:latin typeface="Arial Unicode MS" panose="020B0604020202020204" pitchFamily="34" charset="-128"/>
                <a:cs typeface="Times New Roman" panose="02020603050405020304" pitchFamily="18" charset="0"/>
              </a:rPr>
              <a:t>n</a:t>
            </a:r>
            <a:r>
              <a:rPr lang="en-US" sz="2000" dirty="0">
                <a:solidFill>
                  <a:srgbClr val="000000"/>
                </a:solidFill>
                <a:latin typeface="Arial Unicode MS" panose="020B0604020202020204" pitchFamily="34" charset="-128"/>
                <a:cs typeface="Times New Roman" panose="02020603050405020304" pitchFamily="18" charset="0"/>
              </a:rPr>
              <a:t>] </a:t>
            </a:r>
            <a:r>
              <a:rPr lang="en-US" sz="2000" dirty="0" smtClean="0">
                <a:solidFill>
                  <a:srgbClr val="000000"/>
                </a:solidFill>
                <a:latin typeface="Arial Unicode MS" panose="020B0604020202020204" pitchFamily="34" charset="-128"/>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Shift the positional parameters to the left by </a:t>
            </a:r>
            <a:r>
              <a:rPr lang="en-US" sz="2000" i="1" dirty="0" smtClean="0">
                <a:solidFill>
                  <a:srgbClr val="000000"/>
                </a:solidFill>
                <a:latin typeface="Times New Roman" panose="02020603050405020304" pitchFamily="18" charset="0"/>
                <a:cs typeface="Times New Roman" panose="02020603050405020304" pitchFamily="18" charset="0"/>
              </a:rPr>
              <a:t>n</a:t>
            </a:r>
            <a:r>
              <a:rPr lang="en-US" sz="2000" dirty="0" smtClean="0">
                <a:solidFill>
                  <a:srgbClr val="000000"/>
                </a:solidFill>
                <a:latin typeface="Arial Unicode MS" panose="020B0604020202020204" pitchFamily="34" charset="-128"/>
                <a:cs typeface="Times New Roman" panose="02020603050405020304" pitchFamily="18" charset="0"/>
              </a:rPr>
              <a:t>)</a:t>
            </a:r>
          </a:p>
          <a:p>
            <a:pPr lvl="1">
              <a:buFont typeface="Wingdings" panose="05000000000000000000" pitchFamily="2" charset="2"/>
              <a:buChar char="q"/>
            </a:pPr>
            <a:r>
              <a:rPr lang="en-US" sz="2400" dirty="0" smtClean="0">
                <a:latin typeface="Tahoma" panose="020B0604030504040204" pitchFamily="34" charset="0"/>
                <a:ea typeface="Tahoma" panose="020B0604030504040204" pitchFamily="34" charset="0"/>
                <a:cs typeface="Tahoma" panose="020B0604030504040204" pitchFamily="34" charset="0"/>
              </a:rPr>
              <a:t>Test- </a:t>
            </a:r>
            <a:r>
              <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rPr>
              <a:t>test </a:t>
            </a:r>
            <a:r>
              <a:rPr lang="en-US" sz="2400" i="1" dirty="0" err="1">
                <a:solidFill>
                  <a:srgbClr val="000000"/>
                </a:solidFill>
                <a:latin typeface="Tahoma" panose="020B0604030504040204" pitchFamily="34" charset="0"/>
                <a:ea typeface="Tahoma" panose="020B0604030504040204" pitchFamily="34" charset="0"/>
                <a:cs typeface="Tahoma" panose="020B0604030504040204" pitchFamily="34" charset="0"/>
              </a:rPr>
              <a:t>expr</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rPr>
              <a:t>( evaluate a conditional expression and return status of 0/1)</a:t>
            </a:r>
          </a:p>
          <a:p>
            <a:pPr lvl="1">
              <a:buFont typeface="Wingdings" panose="05000000000000000000" pitchFamily="2" charset="2"/>
              <a:buChar char="q"/>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lvl="1">
              <a:buFont typeface="Wingdings" panose="05000000000000000000" pitchFamily="2" charset="2"/>
              <a:buChar char="q"/>
            </a:pPr>
            <a:endParaRPr lang="en-US" sz="2800" dirty="0">
              <a:solidFill>
                <a:schemeClr val="tx1"/>
              </a:solidFill>
            </a:endParaRPr>
          </a:p>
          <a:p>
            <a:pPr lvl="1">
              <a:buFont typeface="Wingdings" panose="05000000000000000000" pitchFamily="2" charset="2"/>
              <a:buChar char="q"/>
            </a:pPr>
            <a:endParaRPr lang="en-US" sz="1900" dirty="0"/>
          </a:p>
        </p:txBody>
      </p:sp>
      <p:sp>
        <p:nvSpPr>
          <p:cNvPr id="4" name="Date Placeholder 3"/>
          <p:cNvSpPr>
            <a:spLocks noGrp="1"/>
          </p:cNvSpPr>
          <p:nvPr>
            <p:ph type="dt" sz="half" idx="10"/>
          </p:nvPr>
        </p:nvSpPr>
        <p:spPr/>
        <p:txBody>
          <a:bodyPr/>
          <a:lstStyle/>
          <a:p>
            <a:fld id="{71E75872-FEE8-4270-AC9F-167CC52FF2AD}" type="datetime1">
              <a:rPr lang="en-US" smtClean="0"/>
              <a:t>3/31/2021</a:t>
            </a:fld>
            <a:endParaRPr lang="en-US"/>
          </a:p>
        </p:txBody>
      </p:sp>
      <p:sp>
        <p:nvSpPr>
          <p:cNvPr id="5" name="Slide Number Placeholder 4"/>
          <p:cNvSpPr>
            <a:spLocks noGrp="1"/>
          </p:cNvSpPr>
          <p:nvPr>
            <p:ph type="sldNum" sz="quarter" idx="12"/>
          </p:nvPr>
        </p:nvSpPr>
        <p:spPr/>
        <p:txBody>
          <a:bodyPr/>
          <a:lstStyle/>
          <a:p>
            <a:fld id="{09C0EFF0-E5AC-4D4D-8249-F470C04F0EE9}" type="slidenum">
              <a:rPr lang="en-US" smtClean="0"/>
              <a:t>31</a:t>
            </a:fld>
            <a:endParaRPr lang="en-US"/>
          </a:p>
        </p:txBody>
      </p:sp>
    </p:spTree>
    <p:extLst>
      <p:ext uri="{BB962C8B-B14F-4D97-AF65-F5344CB8AC3E}">
        <p14:creationId xmlns:p14="http://schemas.microsoft.com/office/powerpoint/2010/main" val="34192247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55888" y="535440"/>
            <a:ext cx="7018061" cy="4395789"/>
          </a:xfrm>
          <a:prstGeom prst="rect">
            <a:avLst/>
          </a:prstGeom>
        </p:spPr>
      </p:pic>
      <p:pic>
        <p:nvPicPr>
          <p:cNvPr id="5" name="Picture 4"/>
          <p:cNvPicPr>
            <a:picLocks noChangeAspect="1"/>
          </p:cNvPicPr>
          <p:nvPr/>
        </p:nvPicPr>
        <p:blipFill>
          <a:blip r:embed="rId3"/>
          <a:stretch>
            <a:fillRect/>
          </a:stretch>
        </p:blipFill>
        <p:spPr>
          <a:xfrm>
            <a:off x="5097411" y="2371044"/>
            <a:ext cx="5553075" cy="3857625"/>
          </a:xfrm>
          <a:prstGeom prst="rect">
            <a:avLst/>
          </a:prstGeom>
        </p:spPr>
      </p:pic>
    </p:spTree>
    <p:extLst>
      <p:ext uri="{BB962C8B-B14F-4D97-AF65-F5344CB8AC3E}">
        <p14:creationId xmlns:p14="http://schemas.microsoft.com/office/powerpoint/2010/main" val="146773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t>
            </a:r>
            <a:r>
              <a:rPr lang="en-US" dirty="0" smtClean="0"/>
              <a:t>functions</a:t>
            </a:r>
            <a:endParaRPr lang="en-US" dirty="0"/>
          </a:p>
        </p:txBody>
      </p:sp>
      <p:sp>
        <p:nvSpPr>
          <p:cNvPr id="3" name="Content Placeholder 2"/>
          <p:cNvSpPr>
            <a:spLocks noGrp="1"/>
          </p:cNvSpPr>
          <p:nvPr>
            <p:ph idx="1"/>
          </p:nvPr>
        </p:nvSpPr>
        <p:spPr>
          <a:xfrm>
            <a:off x="1097280" y="1845733"/>
            <a:ext cx="10058400" cy="4477793"/>
          </a:xfrm>
        </p:spPr>
        <p:txBody>
          <a:bodyPr>
            <a:normAutofit/>
          </a:bodyPr>
          <a:lstStyle/>
          <a:p>
            <a:pPr>
              <a:buFont typeface="Wingdings" panose="05000000000000000000" pitchFamily="2" charset="2"/>
              <a:buChar char="q"/>
            </a:pPr>
            <a:endParaRPr lang="en-US" dirty="0" smtClean="0"/>
          </a:p>
          <a:p>
            <a:pPr>
              <a:buFont typeface="Wingdings" panose="05000000000000000000" pitchFamily="2" charset="2"/>
              <a:buChar char="q"/>
            </a:pPr>
            <a:r>
              <a:rPr lang="en-US" dirty="0" smtClean="0"/>
              <a:t>A </a:t>
            </a:r>
            <a:r>
              <a:rPr lang="en-US" dirty="0"/>
              <a:t>recursive function is a function that calls itself during its execution</a:t>
            </a:r>
            <a:r>
              <a:rPr lang="en-US" dirty="0" smtClean="0"/>
              <a:t>.</a:t>
            </a:r>
          </a:p>
          <a:p>
            <a:pPr>
              <a:buFont typeface="Wingdings" panose="05000000000000000000" pitchFamily="2" charset="2"/>
              <a:buChar char="q"/>
            </a:pPr>
            <a:r>
              <a:rPr lang="en-US" dirty="0" smtClean="0"/>
              <a:t>This </a:t>
            </a:r>
            <a:r>
              <a:rPr lang="en-US" dirty="0"/>
              <a:t>enables the function to repeat itself several </a:t>
            </a:r>
            <a:r>
              <a:rPr lang="en-US" dirty="0" smtClean="0"/>
              <a:t>times</a:t>
            </a:r>
          </a:p>
          <a:p>
            <a:pPr lvl="1">
              <a:buFont typeface="Wingdings" panose="05000000000000000000" pitchFamily="2" charset="2"/>
              <a:buChar char="q"/>
            </a:pPr>
            <a:r>
              <a:rPr lang="en-US" dirty="0" smtClean="0"/>
              <a:t>outputting </a:t>
            </a:r>
            <a:r>
              <a:rPr lang="en-US" dirty="0"/>
              <a:t>the result </a:t>
            </a:r>
            <a:r>
              <a:rPr lang="en-US" dirty="0" smtClean="0"/>
              <a:t>at the </a:t>
            </a:r>
            <a:r>
              <a:rPr lang="en-US" dirty="0"/>
              <a:t>end of each </a:t>
            </a:r>
            <a:r>
              <a:rPr lang="en-US" dirty="0" smtClean="0"/>
              <a:t>iteration</a:t>
            </a:r>
          </a:p>
        </p:txBody>
      </p:sp>
      <p:sp>
        <p:nvSpPr>
          <p:cNvPr id="4" name="Date Placeholder 3"/>
          <p:cNvSpPr>
            <a:spLocks noGrp="1"/>
          </p:cNvSpPr>
          <p:nvPr>
            <p:ph type="dt" sz="half" idx="10"/>
          </p:nvPr>
        </p:nvSpPr>
        <p:spPr/>
        <p:txBody>
          <a:bodyPr/>
          <a:lstStyle/>
          <a:p>
            <a:fld id="{71E75872-FEE8-4270-AC9F-167CC52FF2AD}" type="datetime1">
              <a:rPr lang="en-US" smtClean="0"/>
              <a:t>3/31/2021</a:t>
            </a:fld>
            <a:endParaRPr lang="en-US"/>
          </a:p>
        </p:txBody>
      </p:sp>
      <p:sp>
        <p:nvSpPr>
          <p:cNvPr id="5" name="Slide Number Placeholder 4"/>
          <p:cNvSpPr>
            <a:spLocks noGrp="1"/>
          </p:cNvSpPr>
          <p:nvPr>
            <p:ph type="sldNum" sz="quarter" idx="12"/>
          </p:nvPr>
        </p:nvSpPr>
        <p:spPr/>
        <p:txBody>
          <a:bodyPr/>
          <a:lstStyle/>
          <a:p>
            <a:fld id="{09C0EFF0-E5AC-4D4D-8249-F470C04F0EE9}" type="slidenum">
              <a:rPr lang="en-US" smtClean="0"/>
              <a:t>33</a:t>
            </a:fld>
            <a:endParaRPr lang="en-US"/>
          </a:p>
        </p:txBody>
      </p:sp>
    </p:spTree>
    <p:extLst>
      <p:ext uri="{BB962C8B-B14F-4D97-AF65-F5344CB8AC3E}">
        <p14:creationId xmlns:p14="http://schemas.microsoft.com/office/powerpoint/2010/main" val="16739618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t>
            </a:r>
            <a:r>
              <a:rPr lang="en-US" dirty="0" smtClean="0"/>
              <a:t>functions</a:t>
            </a:r>
            <a:endParaRPr lang="en-US" dirty="0"/>
          </a:p>
        </p:txBody>
      </p:sp>
      <p:sp>
        <p:nvSpPr>
          <p:cNvPr id="3" name="Content Placeholder 2"/>
          <p:cNvSpPr>
            <a:spLocks noGrp="1"/>
          </p:cNvSpPr>
          <p:nvPr>
            <p:ph idx="1"/>
          </p:nvPr>
        </p:nvSpPr>
        <p:spPr>
          <a:xfrm>
            <a:off x="1097280" y="1845733"/>
            <a:ext cx="10058400" cy="4477793"/>
          </a:xfrm>
        </p:spPr>
        <p:txBody>
          <a:bodyPr>
            <a:normAutofit/>
          </a:bodyPr>
          <a:lstStyle/>
          <a:p>
            <a:pPr>
              <a:buFont typeface="Wingdings" panose="05000000000000000000" pitchFamily="2" charset="2"/>
              <a:buChar char="q"/>
            </a:pPr>
            <a:r>
              <a:rPr lang="en-US" dirty="0" smtClean="0"/>
              <a:t>You </a:t>
            </a:r>
            <a:r>
              <a:rPr lang="en-US" dirty="0"/>
              <a:t>can write a recursive function in shell script</a:t>
            </a:r>
          </a:p>
          <a:p>
            <a:pPr>
              <a:buFont typeface="Wingdings" panose="05000000000000000000" pitchFamily="2" charset="2"/>
              <a:buChar char="q"/>
            </a:pPr>
            <a:r>
              <a:rPr lang="en-US" dirty="0"/>
              <a:t>Example </a:t>
            </a:r>
          </a:p>
          <a:p>
            <a:pPr marL="1471400" lvl="8" indent="0">
              <a:buNone/>
            </a:pPr>
            <a:r>
              <a:rPr lang="en-US" sz="1800" dirty="0"/>
              <a:t>array=(1 2 3 4) </a:t>
            </a:r>
            <a:endParaRPr lang="en-US" sz="1800" dirty="0" smtClean="0"/>
          </a:p>
          <a:p>
            <a:pPr marL="1471400" lvl="8" indent="0">
              <a:buNone/>
            </a:pPr>
            <a:r>
              <a:rPr lang="en-US" sz="1800" dirty="0" smtClean="0"/>
              <a:t>f</a:t>
            </a:r>
            <a:r>
              <a:rPr lang="en-US" sz="1800" dirty="0"/>
              <a:t>() </a:t>
            </a:r>
            <a:r>
              <a:rPr lang="en-US" sz="1800" dirty="0" smtClean="0"/>
              <a:t>{ </a:t>
            </a:r>
          </a:p>
          <a:p>
            <a:pPr marL="1471400" lvl="8" indent="0">
              <a:buNone/>
            </a:pPr>
            <a:r>
              <a:rPr lang="en-US" sz="1800" dirty="0" smtClean="0"/>
              <a:t>	 </a:t>
            </a:r>
            <a:r>
              <a:rPr lang="en-US" sz="1800" dirty="0"/>
              <a:t>if [ "$1 == -1 ]   </a:t>
            </a:r>
            <a:endParaRPr lang="en-US" sz="1800" dirty="0" smtClean="0"/>
          </a:p>
          <a:p>
            <a:pPr marL="1471400" lvl="8" indent="0">
              <a:buNone/>
            </a:pPr>
            <a:r>
              <a:rPr lang="en-US" sz="1800" dirty="0" smtClean="0"/>
              <a:t>	then </a:t>
            </a:r>
          </a:p>
          <a:p>
            <a:pPr marL="1471400" lvl="8" indent="0">
              <a:buNone/>
            </a:pPr>
            <a:r>
              <a:rPr lang="en-US" sz="1800" dirty="0" smtClean="0"/>
              <a:t>		 </a:t>
            </a:r>
            <a:r>
              <a:rPr lang="en-US" sz="1800" dirty="0"/>
              <a:t>return  </a:t>
            </a:r>
            <a:endParaRPr lang="en-US" sz="1800" dirty="0" smtClean="0"/>
          </a:p>
          <a:p>
            <a:pPr marL="1471400" lvl="8" indent="0">
              <a:buNone/>
            </a:pPr>
            <a:r>
              <a:rPr lang="en-US" sz="1800" dirty="0" smtClean="0"/>
              <a:t>	else  </a:t>
            </a:r>
          </a:p>
          <a:p>
            <a:pPr marL="1471400" lvl="8" indent="0">
              <a:buNone/>
            </a:pPr>
            <a:r>
              <a:rPr lang="en-US" sz="1800" dirty="0" smtClean="0"/>
              <a:t>		 </a:t>
            </a:r>
            <a:r>
              <a:rPr lang="en-US" sz="1800" dirty="0"/>
              <a:t>a=$1  </a:t>
            </a:r>
            <a:endParaRPr lang="en-US" sz="1800" dirty="0" smtClean="0"/>
          </a:p>
          <a:p>
            <a:pPr marL="1471400" lvl="8" indent="0">
              <a:buNone/>
            </a:pPr>
            <a:r>
              <a:rPr lang="en-US" sz="1800" dirty="0" smtClean="0"/>
              <a:t>		 </a:t>
            </a:r>
            <a:r>
              <a:rPr lang="en-US" sz="1800" dirty="0"/>
              <a:t>echo $((array[$a]))  </a:t>
            </a:r>
            <a:endParaRPr lang="en-US" sz="1800" dirty="0" smtClean="0"/>
          </a:p>
          <a:p>
            <a:pPr marL="1471400" lvl="8" indent="0">
              <a:buNone/>
            </a:pPr>
            <a:r>
              <a:rPr lang="en-US" sz="1800" dirty="0" smtClean="0"/>
              <a:t>		 </a:t>
            </a:r>
            <a:r>
              <a:rPr lang="en-US" sz="1800" b="1" dirty="0"/>
              <a:t>f $((a-1</a:t>
            </a:r>
            <a:r>
              <a:rPr lang="en-US" sz="1800" b="1" dirty="0" smtClean="0"/>
              <a:t>))</a:t>
            </a:r>
            <a:r>
              <a:rPr lang="en-US" sz="1800" dirty="0" smtClean="0"/>
              <a:t> #recursive function call</a:t>
            </a:r>
          </a:p>
          <a:p>
            <a:pPr marL="1471400" lvl="8" indent="0">
              <a:buNone/>
            </a:pPr>
            <a:r>
              <a:rPr lang="en-US" sz="1800" dirty="0" smtClean="0"/>
              <a:t>	  </a:t>
            </a:r>
            <a:r>
              <a:rPr lang="en-US" sz="1800" dirty="0"/>
              <a:t>fi  }  </a:t>
            </a:r>
          </a:p>
          <a:p>
            <a:pPr marL="1471400" lvl="8" indent="0">
              <a:buNone/>
            </a:pPr>
            <a:r>
              <a:rPr lang="en-US" sz="1800" dirty="0" smtClean="0"/>
              <a:t>F 1 #function call with parameter </a:t>
            </a:r>
            <a:endParaRPr lang="en-US" sz="1800" dirty="0"/>
          </a:p>
        </p:txBody>
      </p:sp>
      <p:sp>
        <p:nvSpPr>
          <p:cNvPr id="4" name="Date Placeholder 3"/>
          <p:cNvSpPr>
            <a:spLocks noGrp="1"/>
          </p:cNvSpPr>
          <p:nvPr>
            <p:ph type="dt" sz="half" idx="10"/>
          </p:nvPr>
        </p:nvSpPr>
        <p:spPr/>
        <p:txBody>
          <a:bodyPr/>
          <a:lstStyle/>
          <a:p>
            <a:fld id="{71E75872-FEE8-4270-AC9F-167CC52FF2AD}" type="datetime1">
              <a:rPr lang="en-US" smtClean="0"/>
              <a:t>3/31/2021</a:t>
            </a:fld>
            <a:endParaRPr lang="en-US"/>
          </a:p>
        </p:txBody>
      </p:sp>
      <p:sp>
        <p:nvSpPr>
          <p:cNvPr id="5" name="Slide Number Placeholder 4"/>
          <p:cNvSpPr>
            <a:spLocks noGrp="1"/>
          </p:cNvSpPr>
          <p:nvPr>
            <p:ph type="sldNum" sz="quarter" idx="12"/>
          </p:nvPr>
        </p:nvSpPr>
        <p:spPr/>
        <p:txBody>
          <a:bodyPr/>
          <a:lstStyle/>
          <a:p>
            <a:fld id="{09C0EFF0-E5AC-4D4D-8249-F470C04F0EE9}" type="slidenum">
              <a:rPr lang="en-US" smtClean="0"/>
              <a:t>34</a:t>
            </a:fld>
            <a:endParaRPr lang="en-US"/>
          </a:p>
        </p:txBody>
      </p:sp>
    </p:spTree>
    <p:extLst>
      <p:ext uri="{BB962C8B-B14F-4D97-AF65-F5344CB8AC3E}">
        <p14:creationId xmlns:p14="http://schemas.microsoft.com/office/powerpoint/2010/main" val="1279623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a:t>
            </a:r>
            <a:endParaRPr lang="en-US" dirty="0"/>
          </a:p>
        </p:txBody>
      </p:sp>
      <p:pic>
        <p:nvPicPr>
          <p:cNvPr id="4" name="Content Placeholder 3"/>
          <p:cNvPicPr>
            <a:picLocks noGrp="1" noChangeAspect="1"/>
          </p:cNvPicPr>
          <p:nvPr>
            <p:ph idx="1"/>
          </p:nvPr>
        </p:nvPicPr>
        <p:blipFill>
          <a:blip r:embed="rId2"/>
          <a:stretch>
            <a:fillRect/>
          </a:stretch>
        </p:blipFill>
        <p:spPr>
          <a:xfrm>
            <a:off x="2892846" y="1944235"/>
            <a:ext cx="5269203" cy="4022725"/>
          </a:xfrm>
          <a:prstGeom prst="rect">
            <a:avLst/>
          </a:prstGeom>
        </p:spPr>
      </p:pic>
    </p:spTree>
    <p:extLst>
      <p:ext uri="{BB962C8B-B14F-4D97-AF65-F5344CB8AC3E}">
        <p14:creationId xmlns:p14="http://schemas.microsoft.com/office/powerpoint/2010/main" val="14499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3497385" y="2064202"/>
            <a:ext cx="4428776" cy="3258911"/>
          </a:xfrm>
          <a:prstGeom prst="rect">
            <a:avLst/>
          </a:prstGeom>
        </p:spPr>
      </p:pic>
    </p:spTree>
    <p:extLst>
      <p:ext uri="{BB962C8B-B14F-4D97-AF65-F5344CB8AC3E}">
        <p14:creationId xmlns:p14="http://schemas.microsoft.com/office/powerpoint/2010/main" val="1841040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Font typeface="+mj-lt"/>
              <a:buAutoNum type="arabicPeriod"/>
            </a:pPr>
            <a:r>
              <a:rPr lang="en-US" dirty="0">
                <a:solidFill>
                  <a:srgbClr val="333333"/>
                </a:solidFill>
                <a:latin typeface="Monaco"/>
              </a:rPr>
              <a:t>#!/bin/bash</a:t>
            </a:r>
          </a:p>
          <a:p>
            <a:pPr>
              <a:buFont typeface="+mj-lt"/>
              <a:buAutoNum type="arabicPeriod"/>
            </a:pPr>
            <a:r>
              <a:rPr lang="en-US" i="1" dirty="0">
                <a:solidFill>
                  <a:srgbClr val="468847"/>
                </a:solidFill>
                <a:latin typeface="Monaco"/>
              </a:rPr>
              <a:t># else example</a:t>
            </a:r>
            <a:endParaRPr lang="en-US" dirty="0">
              <a:solidFill>
                <a:srgbClr val="333333"/>
              </a:solidFill>
              <a:latin typeface="Monaco"/>
            </a:endParaRPr>
          </a:p>
          <a:p>
            <a:pPr>
              <a:buFont typeface="+mj-lt"/>
              <a:buAutoNum type="arabicPeriod"/>
            </a:pPr>
            <a:r>
              <a:rPr lang="en-US" dirty="0">
                <a:solidFill>
                  <a:srgbClr val="333333"/>
                </a:solidFill>
                <a:latin typeface="Monaco"/>
              </a:rPr>
              <a:t>if [ $# -</a:t>
            </a:r>
            <a:r>
              <a:rPr lang="en-US" dirty="0" err="1">
                <a:solidFill>
                  <a:srgbClr val="333333"/>
                </a:solidFill>
                <a:latin typeface="Monaco"/>
              </a:rPr>
              <a:t>eq</a:t>
            </a:r>
            <a:r>
              <a:rPr lang="en-US" dirty="0">
                <a:solidFill>
                  <a:srgbClr val="333333"/>
                </a:solidFill>
                <a:latin typeface="Monaco"/>
              </a:rPr>
              <a:t> 1 ]</a:t>
            </a:r>
          </a:p>
          <a:p>
            <a:pPr>
              <a:buFont typeface="+mj-lt"/>
              <a:buAutoNum type="arabicPeriod"/>
            </a:pPr>
            <a:r>
              <a:rPr lang="en-US" dirty="0">
                <a:solidFill>
                  <a:srgbClr val="333333"/>
                </a:solidFill>
                <a:latin typeface="Monaco"/>
              </a:rPr>
              <a:t>then</a:t>
            </a:r>
          </a:p>
          <a:p>
            <a:pPr>
              <a:buFont typeface="+mj-lt"/>
              <a:buAutoNum type="arabicPeriod"/>
            </a:pPr>
            <a:r>
              <a:rPr lang="en-US" dirty="0" smtClean="0">
                <a:solidFill>
                  <a:srgbClr val="333333"/>
                </a:solidFill>
                <a:latin typeface="Monaco"/>
              </a:rPr>
              <a:t>     echo happy</a:t>
            </a:r>
            <a:endParaRPr lang="en-US" dirty="0">
              <a:solidFill>
                <a:srgbClr val="333333"/>
              </a:solidFill>
              <a:latin typeface="Monaco"/>
            </a:endParaRPr>
          </a:p>
          <a:p>
            <a:pPr>
              <a:buFont typeface="+mj-lt"/>
              <a:buAutoNum type="arabicPeriod"/>
            </a:pPr>
            <a:r>
              <a:rPr lang="en-US" dirty="0">
                <a:solidFill>
                  <a:srgbClr val="333333"/>
                </a:solidFill>
                <a:latin typeface="Monaco"/>
              </a:rPr>
              <a:t>else</a:t>
            </a:r>
          </a:p>
          <a:p>
            <a:pPr>
              <a:buFont typeface="+mj-lt"/>
              <a:buAutoNum type="arabicPeriod"/>
            </a:pPr>
            <a:r>
              <a:rPr lang="en-US" dirty="0" smtClean="0">
                <a:solidFill>
                  <a:srgbClr val="333333"/>
                </a:solidFill>
                <a:latin typeface="Monaco"/>
              </a:rPr>
              <a:t>     echo sad</a:t>
            </a:r>
            <a:endParaRPr lang="en-US" dirty="0">
              <a:solidFill>
                <a:srgbClr val="333333"/>
              </a:solidFill>
              <a:latin typeface="Monaco"/>
            </a:endParaRPr>
          </a:p>
          <a:p>
            <a:pPr>
              <a:buFont typeface="+mj-lt"/>
              <a:buAutoNum type="arabicPeriod"/>
            </a:pPr>
            <a:r>
              <a:rPr lang="en-US" dirty="0">
                <a:solidFill>
                  <a:srgbClr val="333333"/>
                </a:solidFill>
                <a:latin typeface="Monaco"/>
              </a:rPr>
              <a:t>fi</a:t>
            </a:r>
            <a:endParaRPr lang="en-US" b="0" i="0" dirty="0">
              <a:solidFill>
                <a:srgbClr val="333333"/>
              </a:solidFill>
              <a:effectLst/>
              <a:latin typeface="Monaco"/>
            </a:endParaRPr>
          </a:p>
        </p:txBody>
      </p:sp>
    </p:spTree>
    <p:extLst>
      <p:ext uri="{BB962C8B-B14F-4D97-AF65-F5344CB8AC3E}">
        <p14:creationId xmlns:p14="http://schemas.microsoft.com/office/powerpoint/2010/main" val="2237895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a:t>
            </a:r>
            <a:r>
              <a:rPr lang="en-US" dirty="0" err="1"/>
              <a:t>e</a:t>
            </a:r>
            <a:r>
              <a:rPr lang="en-US" dirty="0" err="1" smtClean="0"/>
              <a:t>lif</a:t>
            </a:r>
            <a:r>
              <a:rPr lang="en-US" dirty="0" smtClean="0"/>
              <a:t>-else</a:t>
            </a:r>
            <a:endParaRPr lang="en-US" dirty="0"/>
          </a:p>
        </p:txBody>
      </p:sp>
      <p:pic>
        <p:nvPicPr>
          <p:cNvPr id="4" name="Content Placeholder 3"/>
          <p:cNvPicPr>
            <a:picLocks noGrp="1" noChangeAspect="1"/>
          </p:cNvPicPr>
          <p:nvPr>
            <p:ph idx="1"/>
          </p:nvPr>
        </p:nvPicPr>
        <p:blipFill>
          <a:blip r:embed="rId2"/>
          <a:stretch>
            <a:fillRect/>
          </a:stretch>
        </p:blipFill>
        <p:spPr>
          <a:xfrm>
            <a:off x="3712030" y="1867988"/>
            <a:ext cx="4266746" cy="4253618"/>
          </a:xfrm>
          <a:prstGeom prst="rect">
            <a:avLst/>
          </a:prstGeom>
        </p:spPr>
      </p:pic>
    </p:spTree>
    <p:extLst>
      <p:ext uri="{BB962C8B-B14F-4D97-AF65-F5344CB8AC3E}">
        <p14:creationId xmlns:p14="http://schemas.microsoft.com/office/powerpoint/2010/main" val="2332934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2387600" y="1971675"/>
            <a:ext cx="7477125" cy="3771900"/>
          </a:xfrm>
          <a:prstGeom prst="rect">
            <a:avLst/>
          </a:prstGeom>
        </p:spPr>
      </p:pic>
    </p:spTree>
    <p:extLst>
      <p:ext uri="{BB962C8B-B14F-4D97-AF65-F5344CB8AC3E}">
        <p14:creationId xmlns:p14="http://schemas.microsoft.com/office/powerpoint/2010/main" val="477123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operations </a:t>
            </a:r>
            <a:endParaRPr lang="en-US" dirty="0"/>
          </a:p>
        </p:txBody>
      </p:sp>
      <p:pic>
        <p:nvPicPr>
          <p:cNvPr id="4" name="Content Placeholder 3"/>
          <p:cNvPicPr>
            <a:picLocks noGrp="1" noChangeAspect="1"/>
          </p:cNvPicPr>
          <p:nvPr>
            <p:ph idx="1"/>
          </p:nvPr>
        </p:nvPicPr>
        <p:blipFill>
          <a:blip r:embed="rId2"/>
          <a:stretch>
            <a:fillRect/>
          </a:stretch>
        </p:blipFill>
        <p:spPr>
          <a:xfrm>
            <a:off x="575808" y="2372405"/>
            <a:ext cx="5052105" cy="2912817"/>
          </a:xfrm>
          <a:prstGeom prst="rect">
            <a:avLst/>
          </a:prstGeom>
        </p:spPr>
      </p:pic>
      <p:pic>
        <p:nvPicPr>
          <p:cNvPr id="5" name="Picture 4"/>
          <p:cNvPicPr>
            <a:picLocks noChangeAspect="1"/>
          </p:cNvPicPr>
          <p:nvPr/>
        </p:nvPicPr>
        <p:blipFill>
          <a:blip r:embed="rId3"/>
          <a:stretch>
            <a:fillRect/>
          </a:stretch>
        </p:blipFill>
        <p:spPr>
          <a:xfrm>
            <a:off x="6000750" y="2372405"/>
            <a:ext cx="5668736" cy="2867025"/>
          </a:xfrm>
          <a:prstGeom prst="rect">
            <a:avLst/>
          </a:prstGeom>
        </p:spPr>
      </p:pic>
    </p:spTree>
    <p:extLst>
      <p:ext uri="{BB962C8B-B14F-4D97-AF65-F5344CB8AC3E}">
        <p14:creationId xmlns:p14="http://schemas.microsoft.com/office/powerpoint/2010/main" val="2335164656"/>
      </p:ext>
    </p:extLst>
  </p:cSld>
  <p:clrMapOvr>
    <a:masterClrMapping/>
  </p:clrMapOvr>
</p:sld>
</file>

<file path=ppt/theme/theme1.xml><?xml version="1.0" encoding="utf-8"?>
<a:theme xmlns:a="http://schemas.openxmlformats.org/drawingml/2006/main" name="Theme1">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heme1" id="{D905A6A7-E93D-43F8-8033-8348AD499E38}" vid="{AC61E5C4-7D41-4E0B-9EB7-D59521FA3B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2984</TotalTime>
  <Words>358</Words>
  <Application>Microsoft Office PowerPoint</Application>
  <PresentationFormat>Widescreen</PresentationFormat>
  <Paragraphs>91</Paragraphs>
  <Slides>34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 Unicode MS</vt:lpstr>
      <vt:lpstr>Arial</vt:lpstr>
      <vt:lpstr>Calibri</vt:lpstr>
      <vt:lpstr>Calibri Light</vt:lpstr>
      <vt:lpstr>Monaco</vt:lpstr>
      <vt:lpstr>Tahoma</vt:lpstr>
      <vt:lpstr>Times New Roman</vt:lpstr>
      <vt:lpstr>Wingdings</vt:lpstr>
      <vt:lpstr>Theme1</vt:lpstr>
      <vt:lpstr>OS Lab 4- Shell Scripting </vt:lpstr>
      <vt:lpstr>Decisions</vt:lpstr>
      <vt:lpstr>Example 1</vt:lpstr>
      <vt:lpstr>Nested If</vt:lpstr>
      <vt:lpstr>If-Else</vt:lpstr>
      <vt:lpstr>Example</vt:lpstr>
      <vt:lpstr>If-elif-else</vt:lpstr>
      <vt:lpstr>Example</vt:lpstr>
      <vt:lpstr>Boolean operations </vt:lpstr>
      <vt:lpstr>Case Statement</vt:lpstr>
      <vt:lpstr>Example </vt:lpstr>
      <vt:lpstr>LOOPS</vt:lpstr>
      <vt:lpstr>While Loop</vt:lpstr>
      <vt:lpstr>Example</vt:lpstr>
      <vt:lpstr>Until Loop</vt:lpstr>
      <vt:lpstr>Example</vt:lpstr>
      <vt:lpstr>For Loop</vt:lpstr>
      <vt:lpstr>Ranges in for loop</vt:lpstr>
      <vt:lpstr>Select Statement</vt:lpstr>
      <vt:lpstr>Example</vt:lpstr>
      <vt:lpstr>Functions </vt:lpstr>
      <vt:lpstr>Simple function syntax</vt:lpstr>
      <vt:lpstr>Example</vt:lpstr>
      <vt:lpstr>Passing Arguments</vt:lpstr>
      <vt:lpstr>Returning Value</vt:lpstr>
      <vt:lpstr>Returning Value (Alternate way)</vt:lpstr>
      <vt:lpstr>Overriding commands</vt:lpstr>
      <vt:lpstr>Variable scope</vt:lpstr>
      <vt:lpstr>Example output </vt:lpstr>
      <vt:lpstr>Built-in Functions</vt:lpstr>
      <vt:lpstr>Built-in Functions</vt:lpstr>
      <vt:lpstr>PowerPoint Presentation</vt:lpstr>
      <vt:lpstr>Recursive functions</vt:lpstr>
      <vt:lpstr>Recursive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sumaira mustafa</dc:creator>
  <cp:lastModifiedBy>Hp</cp:lastModifiedBy>
  <cp:revision>69</cp:revision>
  <dcterms:created xsi:type="dcterms:W3CDTF">2018-10-09T04:50:08Z</dcterms:created>
  <dcterms:modified xsi:type="dcterms:W3CDTF">2021-03-31T13:33:21Z</dcterms:modified>
</cp:coreProperties>
</file>