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78" r:id="rId6"/>
    <p:sldId id="279" r:id="rId7"/>
    <p:sldId id="280" r:id="rId8"/>
    <p:sldId id="281" r:id="rId9"/>
    <p:sldId id="267" r:id="rId10"/>
    <p:sldId id="268" r:id="rId11"/>
    <p:sldId id="269" r:id="rId12"/>
    <p:sldId id="286" r:id="rId13"/>
    <p:sldId id="270" r:id="rId14"/>
    <p:sldId id="271" r:id="rId15"/>
    <p:sldId id="272" r:id="rId16"/>
    <p:sldId id="273" r:id="rId17"/>
    <p:sldId id="287" r:id="rId18"/>
    <p:sldId id="288" r:id="rId19"/>
    <p:sldId id="289" r:id="rId20"/>
    <p:sldId id="282"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88A3EB-8A5B-471B-9DCE-2C2D95209E3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308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2141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2222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927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A3EB-8A5B-471B-9DCE-2C2D95209E3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9961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88A3EB-8A5B-471B-9DCE-2C2D95209E3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768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8A3EB-8A5B-471B-9DCE-2C2D95209E31}" type="datetimeFigureOut">
              <a:rPr lang="en-US" smtClean="0"/>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00601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8A3EB-8A5B-471B-9DCE-2C2D95209E31}" type="datetimeFigureOut">
              <a:rPr lang="en-US" smtClean="0"/>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280319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8A3EB-8A5B-471B-9DCE-2C2D95209E31}" type="datetimeFigureOut">
              <a:rPr lang="en-US" smtClean="0"/>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00789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88A3EB-8A5B-471B-9DCE-2C2D95209E3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87487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88A3EB-8A5B-471B-9DCE-2C2D95209E3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6659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8A3EB-8A5B-471B-9DCE-2C2D95209E31}" type="datetimeFigureOut">
              <a:rPr lang="en-US" smtClean="0"/>
              <a:t>5/16/2021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E4E14-F037-4530-8FAA-5AF812492D94}" type="slidenum">
              <a:rPr lang="en-US" smtClean="0"/>
              <a:t>‹#›</a:t>
            </a:fld>
            <a:endParaRPr lang="en-US"/>
          </a:p>
        </p:txBody>
      </p:sp>
    </p:spTree>
    <p:extLst>
      <p:ext uri="{BB962C8B-B14F-4D97-AF65-F5344CB8AC3E}">
        <p14:creationId xmlns:p14="http://schemas.microsoft.com/office/powerpoint/2010/main" val="159823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97280" y="1765716"/>
            <a:ext cx="10058400" cy="11899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OS </a:t>
            </a:r>
            <a:r>
              <a:rPr lang="en-US"/>
              <a:t>Lab 8 </a:t>
            </a:r>
            <a:endParaRPr lang="en-US" dirty="0"/>
          </a:p>
        </p:txBody>
      </p:sp>
      <p:sp>
        <p:nvSpPr>
          <p:cNvPr id="8" name="Date Placeholder 6"/>
          <p:cNvSpPr>
            <a:spLocks noGrp="1"/>
          </p:cNvSpPr>
          <p:nvPr>
            <p:ph type="dt" sz="half" idx="10"/>
          </p:nvPr>
        </p:nvSpPr>
        <p:spPr>
          <a:xfrm>
            <a:off x="1097280" y="6459785"/>
            <a:ext cx="2472271" cy="365125"/>
          </a:xfrm>
        </p:spPr>
        <p:txBody>
          <a:bodyPr/>
          <a:lstStyle/>
          <a:p>
            <a:fld id="{0A6B2BDE-7B5C-4B0F-AD64-FD2ADA6666F6}" type="datetime1">
              <a:rPr lang="en-US" smtClean="0"/>
              <a:t>5/16/2021</a:t>
            </a:fld>
            <a:endParaRPr lang="en-US"/>
          </a:p>
        </p:txBody>
      </p:sp>
      <p:sp>
        <p:nvSpPr>
          <p:cNvPr id="9" name="Slide Number Placeholder 7"/>
          <p:cNvSpPr>
            <a:spLocks noGrp="1"/>
          </p:cNvSpPr>
          <p:nvPr>
            <p:ph type="sldNum" sz="quarter" idx="12"/>
          </p:nvPr>
        </p:nvSpPr>
        <p:spPr>
          <a:xfrm>
            <a:off x="9900458" y="6459785"/>
            <a:ext cx="1312025" cy="365125"/>
          </a:xfrm>
        </p:spPr>
        <p:txBody>
          <a:bodyPr/>
          <a:lstStyle/>
          <a:p>
            <a:fld id="{09C0EFF0-E5AC-4D4D-8249-F470C04F0EE9}" type="slidenum">
              <a:rPr lang="en-US" smtClean="0"/>
              <a:t>1</a:t>
            </a:fld>
            <a:endParaRPr lang="en-US"/>
          </a:p>
        </p:txBody>
      </p:sp>
      <p:sp>
        <p:nvSpPr>
          <p:cNvPr id="10" name="Text Box 2"/>
          <p:cNvSpPr txBox="1">
            <a:spLocks noChangeArrowheads="1"/>
          </p:cNvSpPr>
          <p:nvPr/>
        </p:nvSpPr>
        <p:spPr bwMode="auto">
          <a:xfrm>
            <a:off x="3429000" y="2753385"/>
            <a:ext cx="5334000" cy="1524000"/>
          </a:xfrm>
          <a:prstGeom prst="rect">
            <a:avLst/>
          </a:prstGeom>
          <a:noFill/>
          <a:ln w="9525">
            <a:noFill/>
            <a:round/>
            <a:headEnd/>
            <a:tailEnd/>
          </a:ln>
        </p:spPr>
        <p:txBody>
          <a:bodyPr/>
          <a:lstStyle/>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2C3036"/>
                </a:solidFill>
                <a:latin typeface="Times New Roman" pitchFamily="16" charset="0"/>
              </a:rPr>
              <a:t>Instructor</a:t>
            </a:r>
            <a:endParaRPr lang="en-GB" sz="2000" b="1" dirty="0">
              <a:solidFill>
                <a:srgbClr val="2C3036"/>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2C3036"/>
                </a:solidFill>
                <a:latin typeface="Times New Roman" pitchFamily="16" charset="0"/>
              </a:rPr>
              <a:t>Aliza </a:t>
            </a:r>
            <a:r>
              <a:rPr lang="en-GB" sz="2000" b="1" dirty="0">
                <a:solidFill>
                  <a:srgbClr val="2C3036"/>
                </a:solidFill>
                <a:latin typeface="Times New Roman" pitchFamily="16" charset="0"/>
              </a:rPr>
              <a:t>Saeed</a:t>
            </a: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solidFill>
                <a:srgbClr val="2C3036"/>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FF0000"/>
                </a:solidFill>
                <a:latin typeface="Times New Roman" pitchFamily="16" charset="0"/>
              </a:rPr>
              <a:t>aliza.saeed@nu.edu.pk</a:t>
            </a:r>
            <a:endParaRPr lang="en-GB" sz="2000" b="1" dirty="0">
              <a:solidFill>
                <a:srgbClr val="FF0000"/>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100" b="1" dirty="0">
              <a:solidFill>
                <a:srgbClr val="2C3036"/>
              </a:solidFill>
              <a:latin typeface="Times New Roman" pitchFamily="16" charset="0"/>
            </a:endParaRPr>
          </a:p>
        </p:txBody>
      </p:sp>
      <p:pic>
        <p:nvPicPr>
          <p:cNvPr id="11" name="Picture 3"/>
          <p:cNvPicPr>
            <a:picLocks noChangeAspect="1" noChangeArrowheads="1"/>
          </p:cNvPicPr>
          <p:nvPr/>
        </p:nvPicPr>
        <p:blipFill>
          <a:blip r:embed="rId2"/>
          <a:srcRect/>
          <a:stretch>
            <a:fillRect/>
          </a:stretch>
        </p:blipFill>
        <p:spPr bwMode="auto">
          <a:xfrm>
            <a:off x="5675291" y="5267459"/>
            <a:ext cx="1065459" cy="897229"/>
          </a:xfrm>
          <a:prstGeom prst="rect">
            <a:avLst/>
          </a:prstGeom>
          <a:noFill/>
          <a:ln w="9525">
            <a:noFill/>
            <a:round/>
            <a:headEnd/>
            <a:tailEnd/>
          </a:ln>
        </p:spPr>
      </p:pic>
    </p:spTree>
    <p:extLst>
      <p:ext uri="{BB962C8B-B14F-4D97-AF65-F5344CB8AC3E}">
        <p14:creationId xmlns:p14="http://schemas.microsoft.com/office/powerpoint/2010/main" val="282785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18" y="276224"/>
            <a:ext cx="11970327" cy="6438611"/>
          </a:xfrm>
          <a:prstGeom prst="rect">
            <a:avLst/>
          </a:prstGeom>
        </p:spPr>
      </p:pic>
    </p:spTree>
    <p:extLst>
      <p:ext uri="{BB962C8B-B14F-4D97-AF65-F5344CB8AC3E}">
        <p14:creationId xmlns:p14="http://schemas.microsoft.com/office/powerpoint/2010/main" val="53569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891" y="1560945"/>
            <a:ext cx="11526982" cy="2344305"/>
          </a:xfrm>
          <a:prstGeom prst="rect">
            <a:avLst/>
          </a:prstGeom>
        </p:spPr>
      </p:pic>
    </p:spTree>
    <p:extLst>
      <p:ext uri="{BB962C8B-B14F-4D97-AF65-F5344CB8AC3E}">
        <p14:creationId xmlns:p14="http://schemas.microsoft.com/office/powerpoint/2010/main" val="323736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FE38AD9-FB24-4930-9ECC-E6FEDEE55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42" y="1200830"/>
            <a:ext cx="7261127" cy="5171100"/>
          </a:xfrm>
          <a:prstGeom prst="rect">
            <a:avLst/>
          </a:prstGeom>
        </p:spPr>
      </p:pic>
      <p:sp>
        <p:nvSpPr>
          <p:cNvPr id="5" name="TextBox 4">
            <a:extLst>
              <a:ext uri="{FF2B5EF4-FFF2-40B4-BE49-F238E27FC236}">
                <a16:creationId xmlns:a16="http://schemas.microsoft.com/office/drawing/2014/main" id="{CE2153C3-CF94-4525-8E24-BB1AE2B9F7A4}"/>
              </a:ext>
            </a:extLst>
          </p:cNvPr>
          <p:cNvSpPr txBox="1"/>
          <p:nvPr/>
        </p:nvSpPr>
        <p:spPr>
          <a:xfrm>
            <a:off x="7019778" y="1744394"/>
            <a:ext cx="4473527" cy="1200329"/>
          </a:xfrm>
          <a:prstGeom prst="rect">
            <a:avLst/>
          </a:prstGeom>
          <a:noFill/>
        </p:spPr>
        <p:txBody>
          <a:bodyPr wrap="square" rtlCol="0">
            <a:spAutoFit/>
          </a:bodyPr>
          <a:lstStyle/>
          <a:p>
            <a:pPr algn="ctr"/>
            <a:r>
              <a:rPr lang="en-US" sz="2400" b="1" dirty="0">
                <a:solidFill>
                  <a:srgbClr val="FF0000"/>
                </a:solidFill>
              </a:rPr>
              <a:t>Example:- Pipe concept …!</a:t>
            </a:r>
          </a:p>
          <a:p>
            <a:pPr algn="ctr"/>
            <a:r>
              <a:rPr lang="en-US" sz="2400" b="1" dirty="0">
                <a:solidFill>
                  <a:srgbClr val="FF0000"/>
                </a:solidFill>
              </a:rPr>
              <a:t>Parent writes into pipe and child reads from pipe</a:t>
            </a:r>
          </a:p>
        </p:txBody>
      </p:sp>
    </p:spTree>
    <p:extLst>
      <p:ext uri="{BB962C8B-B14F-4D97-AF65-F5344CB8AC3E}">
        <p14:creationId xmlns:p14="http://schemas.microsoft.com/office/powerpoint/2010/main" val="4224022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2799" y="2617089"/>
            <a:ext cx="10760363" cy="2677656"/>
          </a:xfrm>
          <a:prstGeom prst="rect">
            <a:avLst/>
          </a:prstGeom>
        </p:spPr>
        <p:txBody>
          <a:bodyPr wrap="square">
            <a:spAutoFit/>
          </a:bodyPr>
          <a:lstStyle/>
          <a:p>
            <a:pPr algn="just" fontAlgn="base"/>
            <a:r>
              <a:rPr lang="en-US" sz="2800" dirty="0">
                <a:latin typeface="Times New Roman" panose="02020603050405020304" pitchFamily="18" charset="0"/>
                <a:cs typeface="Times New Roman" panose="02020603050405020304" pitchFamily="18" charset="0"/>
              </a:rPr>
              <a:t>In computing, a named pipe (also known as a </a:t>
            </a:r>
            <a:r>
              <a:rPr lang="en-US" sz="2800" b="1" dirty="0">
                <a:latin typeface="Times New Roman" panose="02020603050405020304" pitchFamily="18" charset="0"/>
                <a:cs typeface="Times New Roman" panose="02020603050405020304" pitchFamily="18" charset="0"/>
              </a:rPr>
              <a:t>FIFO</a:t>
            </a:r>
            <a:r>
              <a:rPr lang="en-US" sz="2800" dirty="0">
                <a:latin typeface="Times New Roman" panose="02020603050405020304" pitchFamily="18" charset="0"/>
                <a:cs typeface="Times New Roman" panose="02020603050405020304" pitchFamily="18" charset="0"/>
              </a:rPr>
              <a:t>) is one of the methods for inter-process communication.</a:t>
            </a:r>
          </a:p>
          <a:p>
            <a:pPr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an extension to the traditional pipe concept on Unix. A traditional pipe is “unnamed” and lasts only as long as the process.</a:t>
            </a:r>
          </a:p>
          <a:p>
            <a:pPr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named pipe, however, can last as long as the system is up, beyond the life of the process. It can be deleted if no longer used.</a:t>
            </a:r>
          </a:p>
        </p:txBody>
      </p:sp>
      <p:sp>
        <p:nvSpPr>
          <p:cNvPr id="4" name="TextBox 3"/>
          <p:cNvSpPr txBox="1"/>
          <p:nvPr/>
        </p:nvSpPr>
        <p:spPr>
          <a:xfrm>
            <a:off x="1921164" y="766618"/>
            <a:ext cx="8155709"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Named pipe</a:t>
            </a:r>
            <a:endParaRPr lang="en-US" sz="4400" b="1" dirty="0"/>
          </a:p>
        </p:txBody>
      </p:sp>
    </p:spTree>
    <p:extLst>
      <p:ext uri="{BB962C8B-B14F-4D97-AF65-F5344CB8AC3E}">
        <p14:creationId xmlns:p14="http://schemas.microsoft.com/office/powerpoint/2010/main" val="3660837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618" y="1859340"/>
            <a:ext cx="11065164" cy="3046988"/>
          </a:xfrm>
          <a:prstGeom prst="rect">
            <a:avLst/>
          </a:prstGeom>
        </p:spPr>
        <p:txBody>
          <a:bodyPr wrap="square">
            <a:spAutoFit/>
          </a:bodyPr>
          <a:lstStyle/>
          <a:p>
            <a:pPr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Usually a named pipe appears as a file, and generally processes attach to it for inter-process communication. A FIFO file is a special kind of file on the local storage which allows two or more processes to communicate with each other by reading/writing to/from this file.</a:t>
            </a:r>
          </a:p>
          <a:p>
            <a:pPr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FIFO special file is entered into the </a:t>
            </a:r>
            <a:r>
              <a:rPr lang="en-US" sz="2400" dirty="0" err="1">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by calling </a:t>
            </a:r>
            <a:r>
              <a:rPr lang="en-US" sz="2400" dirty="0" err="1">
                <a:latin typeface="Times New Roman" panose="02020603050405020304" pitchFamily="18" charset="0"/>
                <a:cs typeface="Times New Roman" panose="02020603050405020304" pitchFamily="18" charset="0"/>
              </a:rPr>
              <a:t>mkfifo</a:t>
            </a:r>
            <a:r>
              <a:rPr lang="en-US" sz="2400" dirty="0">
                <a:latin typeface="Times New Roman" panose="02020603050405020304" pitchFamily="18" charset="0"/>
                <a:cs typeface="Times New Roman" panose="02020603050405020304" pitchFamily="18" charset="0"/>
              </a:rPr>
              <a:t>() in C. Once we have created a FIFO special file in this way, any process can open it for reading or writing, in the same way as an ordinary file. However, it has to be open at both ends simultaneously before you can proceed to do any input or output operations on it.</a:t>
            </a:r>
          </a:p>
        </p:txBody>
      </p:sp>
    </p:spTree>
    <p:extLst>
      <p:ext uri="{BB962C8B-B14F-4D97-AF65-F5344CB8AC3E}">
        <p14:creationId xmlns:p14="http://schemas.microsoft.com/office/powerpoint/2010/main" val="209204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2510" y="203201"/>
            <a:ext cx="11499272" cy="6354618"/>
          </a:xfrm>
          <a:prstGeom prst="rect">
            <a:avLst/>
          </a:prstGeom>
        </p:spPr>
      </p:pic>
    </p:spTree>
    <p:extLst>
      <p:ext uri="{BB962C8B-B14F-4D97-AF65-F5344CB8AC3E}">
        <p14:creationId xmlns:p14="http://schemas.microsoft.com/office/powerpoint/2010/main" val="15207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382" y="240146"/>
            <a:ext cx="11850254" cy="6511636"/>
          </a:xfrm>
          <a:prstGeom prst="rect">
            <a:avLst/>
          </a:prstGeom>
        </p:spPr>
      </p:pic>
    </p:spTree>
    <p:extLst>
      <p:ext uri="{BB962C8B-B14F-4D97-AF65-F5344CB8AC3E}">
        <p14:creationId xmlns:p14="http://schemas.microsoft.com/office/powerpoint/2010/main" val="233437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513" y="1042219"/>
            <a:ext cx="5400675" cy="5669986"/>
          </a:xfrm>
          <a:prstGeom prst="rect">
            <a:avLst/>
          </a:prstGeom>
        </p:spPr>
      </p:pic>
      <p:pic>
        <p:nvPicPr>
          <p:cNvPr id="4" name="Picture 3"/>
          <p:cNvPicPr>
            <a:picLocks noChangeAspect="1"/>
          </p:cNvPicPr>
          <p:nvPr/>
        </p:nvPicPr>
        <p:blipFill>
          <a:blip r:embed="rId3"/>
          <a:stretch>
            <a:fillRect/>
          </a:stretch>
        </p:blipFill>
        <p:spPr>
          <a:xfrm>
            <a:off x="6378984" y="2036045"/>
            <a:ext cx="5353050" cy="3552825"/>
          </a:xfrm>
          <a:prstGeom prst="rect">
            <a:avLst/>
          </a:prstGeom>
        </p:spPr>
      </p:pic>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smtClean="0"/>
              <a:t>Process 1</a:t>
            </a:r>
            <a:endParaRPr lang="en-US" sz="2400" dirty="0"/>
          </a:p>
        </p:txBody>
      </p:sp>
    </p:spTree>
    <p:extLst>
      <p:ext uri="{BB962C8B-B14F-4D97-AF65-F5344CB8AC3E}">
        <p14:creationId xmlns:p14="http://schemas.microsoft.com/office/powerpoint/2010/main" val="158507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smtClean="0"/>
              <a:t>Process 2</a:t>
            </a:r>
            <a:endParaRPr lang="en-US" sz="2400" dirty="0"/>
          </a:p>
        </p:txBody>
      </p:sp>
      <p:pic>
        <p:nvPicPr>
          <p:cNvPr id="5" name="Picture 4"/>
          <p:cNvPicPr>
            <a:picLocks noChangeAspect="1"/>
          </p:cNvPicPr>
          <p:nvPr/>
        </p:nvPicPr>
        <p:blipFill>
          <a:blip r:embed="rId2"/>
          <a:stretch>
            <a:fillRect/>
          </a:stretch>
        </p:blipFill>
        <p:spPr>
          <a:xfrm>
            <a:off x="629572" y="904260"/>
            <a:ext cx="4895850" cy="5619750"/>
          </a:xfrm>
          <a:prstGeom prst="rect">
            <a:avLst/>
          </a:prstGeom>
        </p:spPr>
      </p:pic>
      <p:pic>
        <p:nvPicPr>
          <p:cNvPr id="6" name="Picture 5"/>
          <p:cNvPicPr>
            <a:picLocks noChangeAspect="1"/>
          </p:cNvPicPr>
          <p:nvPr/>
        </p:nvPicPr>
        <p:blipFill>
          <a:blip r:embed="rId3"/>
          <a:stretch>
            <a:fillRect/>
          </a:stretch>
        </p:blipFill>
        <p:spPr>
          <a:xfrm>
            <a:off x="5709776" y="1254995"/>
            <a:ext cx="5314950" cy="4505325"/>
          </a:xfrm>
          <a:prstGeom prst="rect">
            <a:avLst/>
          </a:prstGeom>
        </p:spPr>
      </p:pic>
    </p:spTree>
    <p:extLst>
      <p:ext uri="{BB962C8B-B14F-4D97-AF65-F5344CB8AC3E}">
        <p14:creationId xmlns:p14="http://schemas.microsoft.com/office/powerpoint/2010/main" val="99247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smtClean="0"/>
              <a:t>Output</a:t>
            </a:r>
            <a:endParaRPr lang="en-US" sz="2400"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5" y="899580"/>
            <a:ext cx="11906864" cy="572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2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8223" y="1591990"/>
            <a:ext cx="10045183" cy="4832092"/>
          </a:xfrm>
          <a:prstGeom prst="rect">
            <a:avLst/>
          </a:prstGeom>
        </p:spPr>
        <p:txBody>
          <a:bodyPr wrap="square">
            <a:spAutoFit/>
          </a:bodyPr>
          <a:lstStyle/>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Inter process communication (IPC) is a mechanism which allows processes to communicate each other and synchronize their actions. </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communication between these processes can be seen as a method of co-operation between them. </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Processes can communicate with each other using these two ways:</a:t>
            </a:r>
          </a:p>
          <a:p>
            <a:pPr marL="342900" indent="-342900" algn="ctr" fontAlgn="base">
              <a:buFont typeface="+mj-lt"/>
              <a:buAutoNum type="arabicPeriod"/>
            </a:pPr>
            <a:r>
              <a:rPr lang="en-US" sz="2800" b="1" dirty="0"/>
              <a:t>Shared Memory</a:t>
            </a:r>
          </a:p>
          <a:p>
            <a:pPr marL="342900" indent="-342900" algn="ctr" fontAlgn="base">
              <a:buFont typeface="+mj-lt"/>
              <a:buAutoNum type="arabicPeriod"/>
            </a:pPr>
            <a:r>
              <a:rPr lang="en-US" sz="2800" b="1" dirty="0"/>
              <a:t>Message passing</a:t>
            </a:r>
          </a:p>
          <a:p>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271252" y="285135"/>
            <a:ext cx="79248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Inter process communication (IPC)</a:t>
            </a:r>
            <a:endParaRPr lang="en-US" sz="3600" b="1" dirty="0"/>
          </a:p>
        </p:txBody>
      </p:sp>
    </p:spTree>
    <p:extLst>
      <p:ext uri="{BB962C8B-B14F-4D97-AF65-F5344CB8AC3E}">
        <p14:creationId xmlns:p14="http://schemas.microsoft.com/office/powerpoint/2010/main" val="1171870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564" y="2413338"/>
            <a:ext cx="11259127" cy="1569660"/>
          </a:xfrm>
          <a:prstGeom prst="rect">
            <a:avLst/>
          </a:prstGeom>
        </p:spPr>
        <p:txBody>
          <a:bodyPr wrap="square">
            <a:spAutoFit/>
          </a:bodyPr>
          <a:lstStyle/>
          <a:p>
            <a:pPr algn="just" fontAlgn="base"/>
            <a:r>
              <a:rPr lang="en-US" sz="2400" dirty="0">
                <a:latin typeface="Roboto"/>
              </a:rPr>
              <a:t>The dup() system call creates a copy of a file descriptor.</a:t>
            </a:r>
          </a:p>
          <a:p>
            <a:pPr algn="just" fontAlgn="base">
              <a:buFont typeface="Arial" panose="020B0604020202020204" pitchFamily="34" charset="0"/>
              <a:buChar char="•"/>
            </a:pPr>
            <a:r>
              <a:rPr lang="en-US" sz="2400" dirty="0">
                <a:latin typeface="Roboto"/>
              </a:rPr>
              <a:t>It uses the lowest-numbered unused descriptor for the new descriptor.</a:t>
            </a:r>
          </a:p>
          <a:p>
            <a:pPr algn="just" fontAlgn="base">
              <a:buFont typeface="Arial" panose="020B0604020202020204" pitchFamily="34" charset="0"/>
              <a:buChar char="•"/>
            </a:pPr>
            <a:r>
              <a:rPr lang="en-US" sz="2400" dirty="0">
                <a:latin typeface="Roboto"/>
              </a:rPr>
              <a:t>If the copy is successfully created, then the original and copy file descriptors may be used interchangeably.</a:t>
            </a:r>
          </a:p>
        </p:txBody>
      </p:sp>
      <p:pic>
        <p:nvPicPr>
          <p:cNvPr id="4" name="Picture 3"/>
          <p:cNvPicPr>
            <a:picLocks noChangeAspect="1"/>
          </p:cNvPicPr>
          <p:nvPr/>
        </p:nvPicPr>
        <p:blipFill>
          <a:blip r:embed="rId2"/>
          <a:stretch>
            <a:fillRect/>
          </a:stretch>
        </p:blipFill>
        <p:spPr>
          <a:xfrm>
            <a:off x="2186564" y="4283075"/>
            <a:ext cx="7477125" cy="1543050"/>
          </a:xfrm>
          <a:prstGeom prst="rect">
            <a:avLst/>
          </a:prstGeom>
        </p:spPr>
      </p:pic>
      <p:sp>
        <p:nvSpPr>
          <p:cNvPr id="5" name="Rectangle 4"/>
          <p:cNvSpPr/>
          <p:nvPr/>
        </p:nvSpPr>
        <p:spPr>
          <a:xfrm>
            <a:off x="3805382" y="889062"/>
            <a:ext cx="2908811" cy="769441"/>
          </a:xfrm>
          <a:prstGeom prst="rect">
            <a:avLst/>
          </a:prstGeom>
        </p:spPr>
        <p:txBody>
          <a:bodyPr wrap="square">
            <a:spAutoFit/>
          </a:bodyPr>
          <a:lstStyle/>
          <a:p>
            <a:r>
              <a:rPr lang="en-US" sz="4400" b="1" dirty="0">
                <a:latin typeface="Roboto"/>
              </a:rPr>
              <a:t>dup() </a:t>
            </a:r>
            <a:endParaRPr lang="en-US" sz="4400" b="1" dirty="0"/>
          </a:p>
        </p:txBody>
      </p:sp>
    </p:spTree>
    <p:extLst>
      <p:ext uri="{BB962C8B-B14F-4D97-AF65-F5344CB8AC3E}">
        <p14:creationId xmlns:p14="http://schemas.microsoft.com/office/powerpoint/2010/main" val="218453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564" y="2413338"/>
            <a:ext cx="11259127" cy="1384995"/>
          </a:xfrm>
          <a:prstGeom prst="rect">
            <a:avLst/>
          </a:prstGeom>
        </p:spPr>
        <p:txBody>
          <a:bodyPr wrap="square">
            <a:spAutoFit/>
          </a:bodyPr>
          <a:lstStyle/>
          <a:p>
            <a:pPr algn="just" fontAlgn="base"/>
            <a:r>
              <a:rPr lang="en-US" sz="2800" dirty="0"/>
              <a:t>The dup2() system call is similar to dup() but the basic difference between them is that instead of using the lowest-numbered unused file descriptor, it uses the descriptor number specified by the user.</a:t>
            </a:r>
            <a:endParaRPr lang="en-US" sz="3600" dirty="0">
              <a:latin typeface="Roboto"/>
            </a:endParaRPr>
          </a:p>
        </p:txBody>
      </p:sp>
      <p:sp>
        <p:nvSpPr>
          <p:cNvPr id="5" name="Rectangle 4"/>
          <p:cNvSpPr/>
          <p:nvPr/>
        </p:nvSpPr>
        <p:spPr>
          <a:xfrm>
            <a:off x="3805382" y="889062"/>
            <a:ext cx="2908811" cy="769441"/>
          </a:xfrm>
          <a:prstGeom prst="rect">
            <a:avLst/>
          </a:prstGeom>
        </p:spPr>
        <p:txBody>
          <a:bodyPr wrap="square">
            <a:spAutoFit/>
          </a:bodyPr>
          <a:lstStyle/>
          <a:p>
            <a:r>
              <a:rPr lang="en-US" sz="4400" b="1" dirty="0">
                <a:latin typeface="Roboto"/>
              </a:rPr>
              <a:t>dup2() </a:t>
            </a:r>
            <a:endParaRPr lang="en-US" sz="4400" b="1" dirty="0"/>
          </a:p>
        </p:txBody>
      </p:sp>
      <p:pic>
        <p:nvPicPr>
          <p:cNvPr id="3" name="Picture 2"/>
          <p:cNvPicPr>
            <a:picLocks noChangeAspect="1"/>
          </p:cNvPicPr>
          <p:nvPr/>
        </p:nvPicPr>
        <p:blipFill>
          <a:blip r:embed="rId2"/>
          <a:stretch>
            <a:fillRect/>
          </a:stretch>
        </p:blipFill>
        <p:spPr>
          <a:xfrm>
            <a:off x="1648402" y="4145539"/>
            <a:ext cx="8553450" cy="1781175"/>
          </a:xfrm>
          <a:prstGeom prst="rect">
            <a:avLst/>
          </a:prstGeom>
        </p:spPr>
      </p:pic>
    </p:spTree>
    <p:extLst>
      <p:ext uri="{BB962C8B-B14F-4D97-AF65-F5344CB8AC3E}">
        <p14:creationId xmlns:p14="http://schemas.microsoft.com/office/powerpoint/2010/main" val="183983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764" y="831556"/>
            <a:ext cx="10957810" cy="461665"/>
          </a:xfrm>
          <a:prstGeom prst="rect">
            <a:avLst/>
          </a:prstGeom>
        </p:spPr>
        <p:txBody>
          <a:bodyPr wrap="square">
            <a:spAutoFit/>
          </a:bodyPr>
          <a:lstStyle/>
          <a:p>
            <a:endParaRPr lang="en-US" sz="2400" dirty="0"/>
          </a:p>
        </p:txBody>
      </p:sp>
      <p:sp>
        <p:nvSpPr>
          <p:cNvPr id="4" name="Rectangle 3"/>
          <p:cNvSpPr/>
          <p:nvPr/>
        </p:nvSpPr>
        <p:spPr>
          <a:xfrm>
            <a:off x="3345839" y="292947"/>
            <a:ext cx="4985660" cy="769441"/>
          </a:xfrm>
          <a:prstGeom prst="rect">
            <a:avLst/>
          </a:prstGeom>
        </p:spPr>
        <p:txBody>
          <a:bodyPr wrap="none">
            <a:spAutoFit/>
          </a:bodyPr>
          <a:lstStyle/>
          <a:p>
            <a:pPr algn="ctr" fontAlgn="base"/>
            <a:r>
              <a:rPr lang="en-US" sz="4400" b="1" dirty="0">
                <a:latin typeface="Roboto"/>
              </a:rPr>
              <a:t>pipe() System call</a:t>
            </a:r>
            <a:endParaRPr lang="en-US" sz="4400" b="1" i="0" dirty="0">
              <a:effectLst/>
              <a:latin typeface="Roboto"/>
            </a:endParaRPr>
          </a:p>
        </p:txBody>
      </p:sp>
      <p:sp>
        <p:nvSpPr>
          <p:cNvPr id="5" name="Rectangle 4"/>
          <p:cNvSpPr/>
          <p:nvPr/>
        </p:nvSpPr>
        <p:spPr>
          <a:xfrm>
            <a:off x="359764" y="1293221"/>
            <a:ext cx="11120284" cy="2246769"/>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Roboto"/>
              </a:rPr>
              <a:t>a pipe is a connection between two processes, such that the standard output from one process becomes the standard input of the other process. </a:t>
            </a:r>
          </a:p>
          <a:p>
            <a:pPr marL="457200" indent="-457200" algn="just">
              <a:buFont typeface="Arial" panose="020B0604020202020204" pitchFamily="34" charset="0"/>
              <a:buChar char="•"/>
            </a:pPr>
            <a:r>
              <a:rPr lang="en-US" sz="2800" dirty="0">
                <a:latin typeface="Roboto"/>
              </a:rPr>
              <a:t>In UNIX Operating System, Pipes are useful for communication between related processes(inter-process communication).</a:t>
            </a:r>
            <a:endParaRPr lang="en-US" sz="2800" dirty="0"/>
          </a:p>
        </p:txBody>
      </p:sp>
    </p:spTree>
    <p:extLst>
      <p:ext uri="{BB962C8B-B14F-4D97-AF65-F5344CB8AC3E}">
        <p14:creationId xmlns:p14="http://schemas.microsoft.com/office/powerpoint/2010/main" val="1791279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47850" y="1533525"/>
            <a:ext cx="8496300" cy="3790950"/>
          </a:xfrm>
          <a:prstGeom prst="rect">
            <a:avLst/>
          </a:prstGeom>
        </p:spPr>
      </p:pic>
    </p:spTree>
    <p:extLst>
      <p:ext uri="{BB962C8B-B14F-4D97-AF65-F5344CB8AC3E}">
        <p14:creationId xmlns:p14="http://schemas.microsoft.com/office/powerpoint/2010/main" val="419054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683" y="1293912"/>
            <a:ext cx="10646562" cy="3046988"/>
          </a:xfrm>
          <a:prstGeom prst="rect">
            <a:avLst/>
          </a:prstGeom>
        </p:spPr>
        <p:txBody>
          <a:bodyPr wrap="square">
            <a:spAutoFit/>
          </a:bodyPr>
          <a:lstStyle/>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is not very useful for a single process to use a pipe to talk to itself.</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typical use, a process creates a pipe just before it forks one or more child processes. </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pipe is then used for communication either between the parent or child processes, or between two sibling processes.</a:t>
            </a:r>
            <a:endParaRPr lang="en-US" sz="3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41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430" y="959370"/>
            <a:ext cx="10103370" cy="501675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Calls</a:t>
            </a:r>
          </a:p>
          <a:p>
            <a:pPr marL="457200" indent="-457200" algn="ctr">
              <a:buFont typeface="Arial" panose="020B0604020202020204" pitchFamily="34" charset="0"/>
              <a:buChar char="•"/>
            </a:pPr>
            <a:r>
              <a:rPr lang="pt-BR" sz="3200" dirty="0">
                <a:latin typeface="Times New Roman" panose="02020603050405020304" pitchFamily="18" charset="0"/>
                <a:cs typeface="Times New Roman" panose="02020603050405020304" pitchFamily="18" charset="0"/>
              </a:rPr>
              <a:t>Read ()</a:t>
            </a:r>
          </a:p>
          <a:p>
            <a:pPr marL="457200" indent="-457200" algn="ctr">
              <a:buFont typeface="Arial" panose="020B0604020202020204" pitchFamily="34" charset="0"/>
              <a:buChar char="•"/>
            </a:pPr>
            <a:r>
              <a:rPr lang="pt-BR" sz="3200" dirty="0">
                <a:latin typeface="Times New Roman" panose="02020603050405020304" pitchFamily="18" charset="0"/>
                <a:cs typeface="Times New Roman" panose="02020603050405020304" pitchFamily="18" charset="0"/>
              </a:rPr>
              <a:t>Write()</a:t>
            </a:r>
          </a:p>
          <a:p>
            <a:pPr marL="457200" indent="-457200" algn="ctr">
              <a:buFont typeface="Arial" panose="020B0604020202020204" pitchFamily="34" charset="0"/>
              <a:buChar char="•"/>
            </a:pPr>
            <a:r>
              <a:rPr lang="pt-BR" sz="3200" dirty="0">
                <a:latin typeface="Times New Roman" panose="02020603050405020304" pitchFamily="18" charset="0"/>
                <a:cs typeface="Times New Roman" panose="02020603050405020304" pitchFamily="18" charset="0"/>
              </a:rPr>
              <a:t>Close()</a:t>
            </a:r>
          </a:p>
          <a:p>
            <a:pPr marL="457200" indent="-457200" algn="ctr">
              <a:buFont typeface="Arial" panose="020B0604020202020204" pitchFamily="34" charset="0"/>
              <a:buChar char="•"/>
            </a:pPr>
            <a:r>
              <a:rPr lang="pt-BR" sz="3200" dirty="0">
                <a:latin typeface="Times New Roman" panose="02020603050405020304" pitchFamily="18" charset="0"/>
                <a:cs typeface="Times New Roman" panose="02020603050405020304" pitchFamily="18" charset="0"/>
              </a:rPr>
              <a:t>Pipe()</a:t>
            </a:r>
          </a:p>
          <a:p>
            <a:pPr marL="457200" indent="-457200" algn="ctr">
              <a:buFont typeface="Arial" panose="020B0604020202020204" pitchFamily="34" charset="0"/>
              <a:buChar char="•"/>
            </a:pPr>
            <a:r>
              <a:rPr lang="pt-BR" sz="3200" dirty="0">
                <a:latin typeface="Times New Roman" panose="02020603050405020304" pitchFamily="18" charset="0"/>
                <a:cs typeface="Times New Roman" panose="02020603050405020304" pitchFamily="18" charset="0"/>
              </a:rPr>
              <a:t>Dup(), Dup2()</a:t>
            </a:r>
          </a:p>
          <a:p>
            <a:pPr marL="457200" indent="-457200" algn="ctr">
              <a:buFont typeface="Arial" panose="020B0604020202020204" pitchFamily="34" charset="0"/>
              <a:buChar char="•"/>
            </a:pPr>
            <a:endParaRPr lang="pt-BR"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marL="457200" indent="-457200" algn="ct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493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7683" y="328612"/>
            <a:ext cx="10774382" cy="6200775"/>
          </a:xfrm>
          <a:prstGeom prst="rect">
            <a:avLst/>
          </a:prstGeom>
        </p:spPr>
      </p:pic>
    </p:spTree>
    <p:extLst>
      <p:ext uri="{BB962C8B-B14F-4D97-AF65-F5344CB8AC3E}">
        <p14:creationId xmlns:p14="http://schemas.microsoft.com/office/powerpoint/2010/main" val="3541943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09494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Picture 248"/>
          <p:cNvPicPr>
            <a:picLocks noChangeAspect="1"/>
          </p:cNvPicPr>
          <p:nvPr/>
        </p:nvPicPr>
        <p:blipFill>
          <a:blip r:embed="rId2"/>
          <a:stretch>
            <a:fillRect/>
          </a:stretch>
        </p:blipFill>
        <p:spPr>
          <a:xfrm>
            <a:off x="92363" y="120072"/>
            <a:ext cx="11979563" cy="6668655"/>
          </a:xfrm>
          <a:prstGeom prst="rect">
            <a:avLst/>
          </a:prstGeom>
        </p:spPr>
      </p:pic>
    </p:spTree>
    <p:extLst>
      <p:ext uri="{BB962C8B-B14F-4D97-AF65-F5344CB8AC3E}">
        <p14:creationId xmlns:p14="http://schemas.microsoft.com/office/powerpoint/2010/main" val="1134693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TotalTime>
  <Words>494</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33</cp:revision>
  <dcterms:created xsi:type="dcterms:W3CDTF">2020-03-26T13:01:47Z</dcterms:created>
  <dcterms:modified xsi:type="dcterms:W3CDTF">2021-05-18T04:55:29Z</dcterms:modified>
</cp:coreProperties>
</file>