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56" r:id="rId3"/>
    <p:sldId id="297" r:id="rId4"/>
    <p:sldId id="291" r:id="rId5"/>
    <p:sldId id="292" r:id="rId6"/>
    <p:sldId id="293" r:id="rId7"/>
    <p:sldId id="294" r:id="rId8"/>
    <p:sldId id="295" r:id="rId9"/>
    <p:sldId id="312" r:id="rId10"/>
    <p:sldId id="310" r:id="rId11"/>
    <p:sldId id="307" r:id="rId12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4" autoAdjust="0"/>
    <p:restoredTop sz="93979" autoAdjust="0"/>
  </p:normalViewPr>
  <p:slideViewPr>
    <p:cSldViewPr>
      <p:cViewPr varScale="1">
        <p:scale>
          <a:sx n="59" d="100"/>
          <a:sy n="59" d="100"/>
        </p:scale>
        <p:origin x="170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569" y="426719"/>
            <a:ext cx="9090660" cy="96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740" y="3296919"/>
            <a:ext cx="8656319" cy="285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57942" y="882650"/>
            <a:ext cx="10058400" cy="1189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OS Lab 9 </a:t>
            </a:r>
            <a:endParaRPr lang="en-US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165100" y="6862124"/>
            <a:ext cx="2472271" cy="365125"/>
          </a:xfrm>
          <a:prstGeom prst="rect">
            <a:avLst/>
          </a:prstGeom>
        </p:spPr>
        <p:txBody>
          <a:bodyPr/>
          <a:lstStyle/>
          <a:p>
            <a:pPr algn="ctr"/>
            <a:fld id="{0A6B2BDE-7B5C-4B0F-AD64-FD2ADA6666F6}" type="datetime1">
              <a:rPr lang="en-US" smtClean="0"/>
              <a:pPr algn="ctr"/>
              <a:t>5/24/2021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470900" y="7012936"/>
            <a:ext cx="1312025" cy="365125"/>
          </a:xfrm>
          <a:prstGeom prst="rect">
            <a:avLst/>
          </a:prstGeom>
        </p:spPr>
        <p:txBody>
          <a:bodyPr/>
          <a:lstStyle/>
          <a:p>
            <a:pPr algn="ctr"/>
            <a:fld id="{09C0EFF0-E5AC-4D4D-8249-F470C04F0EE9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374900" y="3854450"/>
            <a:ext cx="5334000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smtClean="0">
                <a:solidFill>
                  <a:srgbClr val="2C3036"/>
                </a:solidFill>
                <a:latin typeface="Times New Roman" pitchFamily="16" charset="0"/>
              </a:rPr>
              <a:t>Instructor</a:t>
            </a:r>
            <a:endParaRPr lang="en-GB" sz="2000" b="1" dirty="0" smtClean="0">
              <a:solidFill>
                <a:srgbClr val="2C3036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2C3036"/>
                </a:solidFill>
                <a:latin typeface="Times New Roman" pitchFamily="16" charset="0"/>
              </a:rPr>
              <a:t>A</a:t>
            </a:r>
            <a:r>
              <a:rPr lang="en-GB" sz="2000" b="1" dirty="0" smtClean="0">
                <a:solidFill>
                  <a:srgbClr val="2C3036"/>
                </a:solidFill>
                <a:latin typeface="Times New Roman" pitchFamily="16" charset="0"/>
              </a:rPr>
              <a:t>liza Saeed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FF0000"/>
                </a:solidFill>
                <a:latin typeface="Times New Roman" pitchFamily="16" charset="0"/>
              </a:rPr>
              <a:t>a</a:t>
            </a:r>
            <a:r>
              <a:rPr lang="en-GB" sz="2000" b="1" dirty="0" smtClean="0">
                <a:solidFill>
                  <a:srgbClr val="FF0000"/>
                </a:solidFill>
                <a:latin typeface="Times New Roman" pitchFamily="16" charset="0"/>
              </a:rPr>
              <a:t>liza.saeed@nu.edu.pk</a:t>
            </a:r>
            <a:endParaRPr lang="en-GB" sz="2000" b="1" dirty="0">
              <a:solidFill>
                <a:srgbClr val="FF0000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100" b="1" dirty="0">
              <a:solidFill>
                <a:srgbClr val="2C3036"/>
              </a:solidFill>
              <a:latin typeface="Times New Roman" pitchFamily="16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0900" y="5223057"/>
            <a:ext cx="1065459" cy="8972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78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711450"/>
            <a:ext cx="9090660" cy="738664"/>
          </a:xfrm>
        </p:spPr>
        <p:txBody>
          <a:bodyPr/>
          <a:lstStyle/>
          <a:p>
            <a:pPr algn="ctr"/>
            <a:r>
              <a:rPr lang="en-US" sz="4800" b="1" u="sng" dirty="0" smtClean="0"/>
              <a:t>EXAMPLE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31389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66222"/>
            <a:ext cx="5257800" cy="281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2842079"/>
            <a:ext cx="4619625" cy="449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100" y="5035550"/>
            <a:ext cx="2867025" cy="2038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900" y="1154340"/>
            <a:ext cx="5257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5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089" y="553720"/>
            <a:ext cx="71031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6050" algn="l"/>
              </a:tabLst>
            </a:pPr>
            <a:r>
              <a:rPr sz="4400" spc="-5" dirty="0"/>
              <a:t>Intr</a:t>
            </a:r>
            <a:r>
              <a:rPr sz="4400" spc="-10" dirty="0"/>
              <a:t>o</a:t>
            </a:r>
            <a:r>
              <a:rPr sz="4400" spc="-5" dirty="0"/>
              <a:t>du</a:t>
            </a:r>
            <a:r>
              <a:rPr sz="4400" dirty="0"/>
              <a:t>c</a:t>
            </a:r>
            <a:r>
              <a:rPr sz="4400" spc="-5" dirty="0"/>
              <a:t>t</a:t>
            </a:r>
            <a:r>
              <a:rPr sz="4400" spc="5" dirty="0"/>
              <a:t>i</a:t>
            </a:r>
            <a:r>
              <a:rPr sz="4400" spc="-10" dirty="0"/>
              <a:t>o</a:t>
            </a:r>
            <a:r>
              <a:rPr sz="4400" dirty="0"/>
              <a:t>n </a:t>
            </a:r>
            <a:r>
              <a:rPr sz="4400" spc="-10" dirty="0"/>
              <a:t>t</a:t>
            </a:r>
            <a:r>
              <a:rPr sz="4400" dirty="0"/>
              <a:t>o</a:t>
            </a:r>
            <a:r>
              <a:rPr sz="4400" spc="-15" dirty="0"/>
              <a:t> </a:t>
            </a:r>
            <a:r>
              <a:rPr sz="4400" dirty="0"/>
              <a:t>P</a:t>
            </a:r>
            <a:r>
              <a:rPr sz="4400" spc="-5" dirty="0"/>
              <a:t>o</a:t>
            </a:r>
            <a:r>
              <a:rPr sz="4400" dirty="0"/>
              <a:t>s</a:t>
            </a:r>
            <a:r>
              <a:rPr sz="4400" spc="-5" dirty="0"/>
              <a:t>i</a:t>
            </a:r>
            <a:r>
              <a:rPr sz="4400" dirty="0"/>
              <a:t>x	</a:t>
            </a:r>
            <a:r>
              <a:rPr sz="4400" spc="5" dirty="0"/>
              <a:t>t</a:t>
            </a:r>
            <a:r>
              <a:rPr sz="4400" spc="-5" dirty="0"/>
              <a:t>h</a:t>
            </a:r>
            <a:r>
              <a:rPr sz="4400" spc="-10" dirty="0"/>
              <a:t>r</a:t>
            </a:r>
            <a:r>
              <a:rPr sz="4400" spc="-5" dirty="0"/>
              <a:t>eads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1490" y="1516379"/>
            <a:ext cx="8803640" cy="435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What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a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thread?</a:t>
            </a:r>
            <a:endParaRPr sz="3200">
              <a:latin typeface="Liberation Sans"/>
              <a:cs typeface="Liberation Sans"/>
            </a:endParaRPr>
          </a:p>
          <a:p>
            <a:pPr marL="228600" indent="-215900">
              <a:lnSpc>
                <a:spcPct val="100000"/>
              </a:lnSpc>
              <a:spcBef>
                <a:spcPts val="60"/>
              </a:spcBef>
              <a:buSzPct val="44642"/>
              <a:buFont typeface="Trebuchet MS"/>
              <a:buChar char="●"/>
              <a:tabLst>
                <a:tab pos="228600" algn="l"/>
              </a:tabLst>
            </a:pP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sequence of machine</a:t>
            </a:r>
            <a:r>
              <a:rPr sz="2800" spc="-17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instructions.</a:t>
            </a:r>
            <a:endParaRPr sz="2800">
              <a:latin typeface="Liberation Sans"/>
              <a:cs typeface="Liberation Sans"/>
            </a:endParaRPr>
          </a:p>
          <a:p>
            <a:pPr marL="228600" marR="5080" indent="-215900">
              <a:lnSpc>
                <a:spcPts val="3130"/>
              </a:lnSpc>
              <a:spcBef>
                <a:spcPts val="335"/>
              </a:spcBef>
              <a:buSzPct val="44642"/>
              <a:buFont typeface="Trebuchet MS"/>
              <a:buChar char="●"/>
              <a:tabLst>
                <a:tab pos="228600" algn="l"/>
              </a:tabLst>
            </a:pPr>
            <a:r>
              <a:rPr sz="2800" spc="-10" dirty="0">
                <a:latin typeface="Liberation Sans"/>
                <a:cs typeface="Liberation Sans"/>
              </a:rPr>
              <a:t>The </a:t>
            </a:r>
            <a:r>
              <a:rPr sz="2800" dirty="0">
                <a:latin typeface="Liberation Sans"/>
                <a:cs typeface="Liberation Sans"/>
              </a:rPr>
              <a:t>smallest </a:t>
            </a:r>
            <a:r>
              <a:rPr sz="2800" spc="-5" dirty="0">
                <a:latin typeface="Liberation Sans"/>
                <a:cs typeface="Liberation Sans"/>
              </a:rPr>
              <a:t>unit of processing that </a:t>
            </a: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scheduler </a:t>
            </a:r>
            <a:r>
              <a:rPr sz="2800" spc="-10" dirty="0">
                <a:latin typeface="Liberation Sans"/>
                <a:cs typeface="Liberation Sans"/>
              </a:rPr>
              <a:t>works  </a:t>
            </a:r>
            <a:r>
              <a:rPr sz="2800" spc="-5" dirty="0">
                <a:latin typeface="Liberation Sans"/>
                <a:cs typeface="Liberation Sans"/>
              </a:rPr>
              <a:t>on.</a:t>
            </a:r>
            <a:endParaRPr sz="2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rebuchet MS"/>
              <a:buChar char="●"/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Liberation Sans"/>
                <a:cs typeface="Liberation Sans"/>
              </a:rPr>
              <a:t>Threads and processes</a:t>
            </a:r>
            <a:r>
              <a:rPr sz="3200" spc="-1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-</a:t>
            </a:r>
            <a:endParaRPr sz="3200">
              <a:latin typeface="Liberation Sans"/>
              <a:cs typeface="Liberation Sans"/>
            </a:endParaRPr>
          </a:p>
          <a:p>
            <a:pPr marL="228600" marR="575945" indent="-215900">
              <a:lnSpc>
                <a:spcPts val="3120"/>
              </a:lnSpc>
              <a:spcBef>
                <a:spcPts val="365"/>
              </a:spcBef>
              <a:buSzPct val="44642"/>
              <a:buFont typeface="Trebuchet MS"/>
              <a:buChar char="●"/>
              <a:tabLst>
                <a:tab pos="228600" algn="l"/>
              </a:tabLst>
            </a:pP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process (created by </a:t>
            </a: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fork() </a:t>
            </a:r>
            <a:r>
              <a:rPr sz="2800" dirty="0">
                <a:latin typeface="Liberation Sans"/>
                <a:cs typeface="Liberation Sans"/>
              </a:rPr>
              <a:t>command) can</a:t>
            </a:r>
            <a:r>
              <a:rPr sz="2800" spc="-16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have  multiple threads of execution which </a:t>
            </a:r>
            <a:r>
              <a:rPr sz="2800" dirty="0">
                <a:latin typeface="Liberation Sans"/>
                <a:cs typeface="Liberation Sans"/>
              </a:rPr>
              <a:t>are </a:t>
            </a:r>
            <a:r>
              <a:rPr sz="2800" spc="-10" dirty="0">
                <a:latin typeface="Liberation Sans"/>
                <a:cs typeface="Liberation Sans"/>
              </a:rPr>
              <a:t>executed  </a:t>
            </a:r>
            <a:r>
              <a:rPr sz="2800" spc="-20" dirty="0">
                <a:latin typeface="Liberation Sans"/>
                <a:cs typeface="Liberation Sans"/>
              </a:rPr>
              <a:t>asynchronously.</a:t>
            </a:r>
            <a:endParaRPr sz="2800">
              <a:latin typeface="Liberation Sans"/>
              <a:cs typeface="Liberation Sans"/>
            </a:endParaRPr>
          </a:p>
          <a:p>
            <a:pPr marL="228600" indent="-215900">
              <a:lnSpc>
                <a:spcPts val="3335"/>
              </a:lnSpc>
              <a:buSzPct val="44642"/>
              <a:buFont typeface="Trebuchet MS"/>
              <a:buChar char="●"/>
              <a:tabLst>
                <a:tab pos="228600" algn="l"/>
              </a:tabLst>
            </a:pPr>
            <a:r>
              <a:rPr sz="2800" spc="-5" dirty="0">
                <a:latin typeface="Liberation Sans"/>
                <a:cs typeface="Liberation Sans"/>
              </a:rPr>
              <a:t>Every process has at least one thread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700" y="501650"/>
            <a:ext cx="9220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b="0" i="0" u="none" strike="noStrike" baseline="0" dirty="0" smtClean="0">
                <a:solidFill>
                  <a:srgbClr val="3F3F3F"/>
                </a:solidFill>
                <a:latin typeface="Calibri" panose="020F0502020204030204" pitchFamily="34" charset="0"/>
              </a:rPr>
              <a:t>What is a Thread?</a:t>
            </a:r>
          </a:p>
          <a:p>
            <a:pPr algn="just"/>
            <a:r>
              <a:rPr lang="en-US" sz="2400" dirty="0">
                <a:solidFill>
                  <a:srgbClr val="6F6F74"/>
                </a:solidFill>
                <a:latin typeface="NotoSansSymbols"/>
              </a:rPr>
              <a:t>▪</a:t>
            </a: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</a:rPr>
              <a:t>A thread is a semi-process, that has its own stack, and executes a given piece of code.</a:t>
            </a:r>
          </a:p>
          <a:p>
            <a:pPr algn="just"/>
            <a:r>
              <a:rPr lang="en-US" sz="2400" dirty="0">
                <a:solidFill>
                  <a:srgbClr val="6F6F74"/>
                </a:solidFill>
                <a:latin typeface="NotoSansSymbols"/>
              </a:rPr>
              <a:t>▪</a:t>
            </a: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</a:rPr>
              <a:t>Threads is also called lightweight processes since a thread is "lighter weight" than a process.</a:t>
            </a:r>
          </a:p>
          <a:p>
            <a:pPr algn="just"/>
            <a:r>
              <a:rPr lang="en-US" sz="2400" dirty="0">
                <a:solidFill>
                  <a:srgbClr val="6F6F74"/>
                </a:solidFill>
                <a:latin typeface="NotoSansSymbols"/>
              </a:rPr>
              <a:t>▪ </a:t>
            </a: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</a:rPr>
              <a:t>That is, thread creation can be 10–100 times faster than process creation</a:t>
            </a:r>
          </a:p>
          <a:p>
            <a:pPr algn="just"/>
            <a:r>
              <a:rPr lang="en-US" sz="2400" dirty="0">
                <a:solidFill>
                  <a:srgbClr val="6F6F74"/>
                </a:solidFill>
                <a:latin typeface="NotoSansSymbols"/>
              </a:rPr>
              <a:t>▪ </a:t>
            </a: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</a:rPr>
              <a:t>Unlike a real process, the thread normally shares its memory with other threads (where as for</a:t>
            </a:r>
          </a:p>
          <a:p>
            <a:pPr algn="just"/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</a:rPr>
              <a:t>processes we usually have a different memory area for each one of them)</a:t>
            </a:r>
          </a:p>
          <a:p>
            <a:pPr algn="just"/>
            <a:r>
              <a:rPr lang="en-US" sz="2400" dirty="0">
                <a:solidFill>
                  <a:srgbClr val="6F6F74"/>
                </a:solidFill>
                <a:latin typeface="NotoSansSymbols"/>
              </a:rPr>
              <a:t>▪</a:t>
            </a: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</a:rPr>
              <a:t>A Thread Group is a set of threads all executing inside the same process.</a:t>
            </a:r>
          </a:p>
          <a:p>
            <a:pPr algn="just"/>
            <a:r>
              <a:rPr lang="en-US" sz="2400" dirty="0">
                <a:solidFill>
                  <a:srgbClr val="6F6F74"/>
                </a:solidFill>
                <a:latin typeface="NotoSansSymbols"/>
              </a:rPr>
              <a:t>▪ </a:t>
            </a: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</a:rPr>
              <a:t>They all share the same memory, and thus can access the same global variables, same heap</a:t>
            </a:r>
          </a:p>
          <a:p>
            <a:pPr algn="just"/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</a:rPr>
              <a:t>memory, same set of file descriptors, etc. All these threads execute in parallel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5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92"/>
            <a:ext cx="99187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654050"/>
            <a:ext cx="9448800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349250"/>
            <a:ext cx="9601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85965"/>
            <a:ext cx="960120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958850"/>
            <a:ext cx="85629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69" y="426719"/>
            <a:ext cx="9090660" cy="1107996"/>
          </a:xfrm>
        </p:spPr>
        <p:txBody>
          <a:bodyPr/>
          <a:lstStyle/>
          <a:p>
            <a:r>
              <a:rPr lang="en-US" sz="3600" b="1" dirty="0" smtClean="0"/>
              <a:t>Needed Library And How To Compile And Execute File In Linux.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3296919"/>
            <a:ext cx="8656319" cy="1885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#include&lt;</a:t>
            </a:r>
            <a:r>
              <a:rPr lang="en-US" dirty="0" err="1" smtClean="0"/>
              <a:t>pthread.h</a:t>
            </a:r>
            <a:r>
              <a:rPr lang="en-US" dirty="0" smtClean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 C language&gt;&gt;&gt;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filename.c</a:t>
            </a:r>
            <a:r>
              <a:rPr lang="en-US" dirty="0" smtClean="0"/>
              <a:t> –</a:t>
            </a:r>
            <a:r>
              <a:rPr lang="en-US" dirty="0" err="1" smtClean="0"/>
              <a:t>lpthread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smtClean="0"/>
              <a:t>C++ </a:t>
            </a:r>
            <a:r>
              <a:rPr lang="en-US" dirty="0"/>
              <a:t>language&gt;&gt;&gt; </a:t>
            </a:r>
            <a:r>
              <a:rPr lang="en-US" dirty="0" smtClean="0"/>
              <a:t>g++ filename.cpp </a:t>
            </a:r>
            <a:r>
              <a:rPr lang="en-US" dirty="0"/>
              <a:t>–</a:t>
            </a:r>
            <a:r>
              <a:rPr lang="en-US" dirty="0" err="1" smtClean="0"/>
              <a:t>lpthread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Exeute</a:t>
            </a:r>
            <a:r>
              <a:rPr lang="en-US" dirty="0" smtClean="0"/>
              <a:t> it with&gt;&gt; ./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Or follow the given link on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</TotalTime>
  <Words>258</Words>
  <Application>Microsoft Office PowerPoint</Application>
  <PresentationFormat>Custom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Liberation Sans</vt:lpstr>
      <vt:lpstr>NotoSansSymbols</vt:lpstr>
      <vt:lpstr>Times New Roman</vt:lpstr>
      <vt:lpstr>Trebuchet MS</vt:lpstr>
      <vt:lpstr>Wingdings</vt:lpstr>
      <vt:lpstr>Office Theme</vt:lpstr>
      <vt:lpstr>PowerPoint Presentation</vt:lpstr>
      <vt:lpstr>Introduction to Posix 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Needed Library And How To Compile And Execute File In Linux.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Posix threads</dc:title>
  <dc:creator>Hp</dc:creator>
  <cp:lastModifiedBy>Hp</cp:lastModifiedBy>
  <cp:revision>25</cp:revision>
  <dcterms:created xsi:type="dcterms:W3CDTF">2019-07-08T14:11:21Z</dcterms:created>
  <dcterms:modified xsi:type="dcterms:W3CDTF">2021-05-25T04:58:36Z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Impress</vt:lpwstr>
  </property>
  <property fmtid="{D5CDD505-2E9C-101B-9397-08002B2CF9AE}" pid="4" name="LastSaved">
    <vt:filetime>2019-07-08T00:00:00Z</vt:filetime>
  </property>
</Properties>
</file>