
<file path=[Content_Types].xml><?xml version="1.0" encoding="utf-8"?>
<Types xmlns="http://schemas.openxmlformats.org/package/2006/content-types">
  <Default ContentType="image/jpeg" Extension="jpeg"/>
  <Default ContentType="image/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Props+xml" PartName="/ppt/presProps1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9144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80253" y="1627758"/>
            <a:ext cx="351155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0817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184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2292935"/>
          </a:xfrm>
        </p:spPr>
        <p:txBody>
          <a:bodyPr/>
          <a:lstStyle/>
          <a:p>
            <a:pPr algn="ctr"/>
            <a:r>
              <a:rPr lang="en-US" sz="6000" b="1" dirty="0" smtClean="0"/>
              <a:t>Process Creation  Part </a:t>
            </a:r>
            <a:r>
              <a:rPr lang="en-US" sz="6000" b="1" dirty="0" smtClean="0"/>
              <a:t>2</a:t>
            </a:r>
            <a:endParaRPr lang="en-US" sz="6000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6482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Aliza Saeed</a:t>
            </a:r>
          </a:p>
          <a:p>
            <a:pPr algn="r"/>
            <a:r>
              <a:rPr lang="en-US" sz="2800" b="1" dirty="0"/>
              <a:t>a</a:t>
            </a:r>
            <a:r>
              <a:rPr lang="en-US" sz="2800" b="1" dirty="0" smtClean="0"/>
              <a:t>liza.saeed@nu.edu.pk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0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8" y="338598"/>
            <a:ext cx="8215640" cy="2803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92244"/>
            <a:ext cx="8153400" cy="28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1" y="425245"/>
            <a:ext cx="860531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478929"/>
            <a:ext cx="8686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914400"/>
            <a:ext cx="4572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getpgrp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7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Wait_system_call_in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29154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336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50" dirty="0"/>
              <a:t>“fork()” </a:t>
            </a:r>
            <a:r>
              <a:rPr spc="-415" dirty="0"/>
              <a:t>system </a:t>
            </a:r>
            <a:r>
              <a:rPr spc="-145" dirty="0"/>
              <a:t>call </a:t>
            </a:r>
            <a:r>
              <a:rPr dirty="0"/>
              <a:t>-</a:t>
            </a:r>
            <a:r>
              <a:rPr spc="-580" dirty="0"/>
              <a:t> </a:t>
            </a:r>
            <a:r>
              <a:rPr spc="-505" dirty="0"/>
              <a:t>PID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740" marR="1316990" indent="-320040">
              <a:lnSpc>
                <a:spcPts val="3140"/>
              </a:lnSpc>
              <a:spcBef>
                <a:spcPts val="4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pid&lt;0: </a:t>
            </a:r>
            <a:r>
              <a:rPr spc="-175" dirty="0"/>
              <a:t>the </a:t>
            </a:r>
            <a:r>
              <a:rPr spc="-130" dirty="0"/>
              <a:t>creation </a:t>
            </a:r>
            <a:r>
              <a:rPr dirty="0"/>
              <a:t>of </a:t>
            </a:r>
            <a:r>
              <a:rPr spc="-15" dirty="0"/>
              <a:t>a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60" dirty="0"/>
              <a:t>was  </a:t>
            </a:r>
            <a:r>
              <a:rPr spc="-285" dirty="0"/>
              <a:t>unsuccessful.</a:t>
            </a:r>
          </a:p>
          <a:p>
            <a:pPr marL="332740" indent="-320040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35" dirty="0">
                <a:solidFill>
                  <a:srgbClr val="584640"/>
                </a:solidFill>
              </a:rPr>
              <a:t>pid==0: </a:t>
            </a:r>
            <a:r>
              <a:rPr spc="-175" dirty="0"/>
              <a:t>the </a:t>
            </a:r>
            <a:r>
              <a:rPr spc="-150" dirty="0"/>
              <a:t>newly </a:t>
            </a:r>
            <a:r>
              <a:rPr spc="-100" dirty="0"/>
              <a:t>created</a:t>
            </a:r>
            <a:r>
              <a:rPr spc="210" dirty="0"/>
              <a:t> </a:t>
            </a:r>
            <a:r>
              <a:rPr spc="-130" dirty="0"/>
              <a:t>child.</a:t>
            </a: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pid&gt;0: </a:t>
            </a:r>
            <a:r>
              <a:rPr spc="-175" dirty="0"/>
              <a:t>the </a:t>
            </a:r>
            <a:r>
              <a:rPr i="1" spc="-285" dirty="0">
                <a:latin typeface="Arial"/>
                <a:cs typeface="Arial"/>
              </a:rPr>
              <a:t>process </a:t>
            </a:r>
            <a:r>
              <a:rPr i="1" spc="-180" dirty="0">
                <a:latin typeface="Arial"/>
                <a:cs typeface="Arial"/>
              </a:rPr>
              <a:t>ID </a:t>
            </a:r>
            <a:r>
              <a:rPr dirty="0"/>
              <a:t>of </a:t>
            </a:r>
            <a:r>
              <a:rPr spc="-175" dirty="0"/>
              <a:t>the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75" dirty="0"/>
              <a:t>passes</a:t>
            </a:r>
            <a:r>
              <a:rPr spc="-10" dirty="0"/>
              <a:t> </a:t>
            </a:r>
            <a:r>
              <a:rPr spc="-90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980" y="3337686"/>
            <a:ext cx="16306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75" dirty="0">
                <a:latin typeface="Arimo"/>
                <a:cs typeface="Arimo"/>
              </a:rPr>
              <a:t>the</a:t>
            </a:r>
            <a:r>
              <a:rPr sz="2900" spc="-100" dirty="0">
                <a:latin typeface="Arimo"/>
                <a:cs typeface="Arimo"/>
              </a:rPr>
              <a:t> parent.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074" y="5276850"/>
            <a:ext cx="934085" cy="934085"/>
            <a:chOff x="419074" y="5276850"/>
            <a:chExt cx="934085" cy="934085"/>
          </a:xfrm>
        </p:grpSpPr>
        <p:sp>
          <p:nvSpPr>
            <p:cNvPr id="6" name="object 6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68" y="810180"/>
                  </a:lnTo>
                  <a:lnTo>
                    <a:pt x="29402" y="852015"/>
                  </a:lnTo>
                  <a:lnTo>
                    <a:pt x="62391" y="885006"/>
                  </a:lnTo>
                  <a:lnTo>
                    <a:pt x="104226" y="906642"/>
                  </a:lnTo>
                  <a:lnTo>
                    <a:pt x="152400" y="914412"/>
                  </a:lnTo>
                  <a:lnTo>
                    <a:pt x="761987" y="914412"/>
                  </a:lnTo>
                  <a:lnTo>
                    <a:pt x="810188" y="906642"/>
                  </a:lnTo>
                  <a:lnTo>
                    <a:pt x="852036" y="885006"/>
                  </a:lnTo>
                  <a:lnTo>
                    <a:pt x="885028" y="852015"/>
                  </a:lnTo>
                  <a:lnTo>
                    <a:pt x="906658" y="810180"/>
                  </a:lnTo>
                  <a:lnTo>
                    <a:pt x="914425" y="762012"/>
                  </a:lnTo>
                  <a:lnTo>
                    <a:pt x="914425" y="152400"/>
                  </a:lnTo>
                  <a:lnTo>
                    <a:pt x="906658" y="104217"/>
                  </a:lnTo>
                  <a:lnTo>
                    <a:pt x="885028" y="62380"/>
                  </a:lnTo>
                  <a:lnTo>
                    <a:pt x="852036" y="29394"/>
                  </a:lnTo>
                  <a:lnTo>
                    <a:pt x="810188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88" y="7766"/>
                  </a:lnTo>
                  <a:lnTo>
                    <a:pt x="852036" y="29394"/>
                  </a:lnTo>
                  <a:lnTo>
                    <a:pt x="885028" y="62380"/>
                  </a:lnTo>
                  <a:lnTo>
                    <a:pt x="906658" y="104217"/>
                  </a:lnTo>
                  <a:lnTo>
                    <a:pt x="914425" y="152400"/>
                  </a:lnTo>
                  <a:lnTo>
                    <a:pt x="914425" y="762012"/>
                  </a:lnTo>
                  <a:lnTo>
                    <a:pt x="906658" y="810180"/>
                  </a:lnTo>
                  <a:lnTo>
                    <a:pt x="885028" y="852015"/>
                  </a:lnTo>
                  <a:lnTo>
                    <a:pt x="852036" y="885006"/>
                  </a:lnTo>
                  <a:lnTo>
                    <a:pt x="810188" y="906642"/>
                  </a:lnTo>
                  <a:lnTo>
                    <a:pt x="761987" y="914412"/>
                  </a:lnTo>
                  <a:lnTo>
                    <a:pt x="152400" y="914412"/>
                  </a:lnTo>
                  <a:lnTo>
                    <a:pt x="104226" y="906642"/>
                  </a:lnTo>
                  <a:lnTo>
                    <a:pt x="62391" y="885006"/>
                  </a:lnTo>
                  <a:lnTo>
                    <a:pt x="29402" y="852015"/>
                  </a:lnTo>
                  <a:lnTo>
                    <a:pt x="776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495" y="5445353"/>
            <a:ext cx="65468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85" dirty="0">
                <a:latin typeface="Trebuchet MS"/>
                <a:cs typeface="Trebuchet MS"/>
              </a:rPr>
              <a:t>PID:</a:t>
            </a:r>
            <a:r>
              <a:rPr sz="1800" b="1" spc="-100" dirty="0"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4973" y="5276850"/>
            <a:ext cx="933450" cy="934085"/>
            <a:chOff x="2204973" y="5276850"/>
            <a:chExt cx="933450" cy="934085"/>
          </a:xfrm>
        </p:grpSpPr>
        <p:sp>
          <p:nvSpPr>
            <p:cNvPr id="10" name="object 10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7620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78" y="810180"/>
                  </a:lnTo>
                  <a:lnTo>
                    <a:pt x="29431" y="852015"/>
                  </a:lnTo>
                  <a:lnTo>
                    <a:pt x="62435" y="885006"/>
                  </a:lnTo>
                  <a:lnTo>
                    <a:pt x="104265" y="906642"/>
                  </a:lnTo>
                  <a:lnTo>
                    <a:pt x="152400" y="914412"/>
                  </a:lnTo>
                  <a:lnTo>
                    <a:pt x="762000" y="914412"/>
                  </a:lnTo>
                  <a:lnTo>
                    <a:pt x="810182" y="906642"/>
                  </a:lnTo>
                  <a:lnTo>
                    <a:pt x="852019" y="885006"/>
                  </a:lnTo>
                  <a:lnTo>
                    <a:pt x="885005" y="852015"/>
                  </a:lnTo>
                  <a:lnTo>
                    <a:pt x="906633" y="810180"/>
                  </a:lnTo>
                  <a:lnTo>
                    <a:pt x="914400" y="762012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0" y="152400"/>
                  </a:moveTo>
                  <a:lnTo>
                    <a:pt x="7778" y="104217"/>
                  </a:lnTo>
                  <a:lnTo>
                    <a:pt x="29431" y="62380"/>
                  </a:lnTo>
                  <a:lnTo>
                    <a:pt x="62435" y="29394"/>
                  </a:lnTo>
                  <a:lnTo>
                    <a:pt x="104265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12"/>
                  </a:lnTo>
                  <a:lnTo>
                    <a:pt x="906633" y="810180"/>
                  </a:lnTo>
                  <a:lnTo>
                    <a:pt x="885005" y="852015"/>
                  </a:lnTo>
                  <a:lnTo>
                    <a:pt x="852019" y="885006"/>
                  </a:lnTo>
                  <a:lnTo>
                    <a:pt x="810182" y="906642"/>
                  </a:lnTo>
                  <a:lnTo>
                    <a:pt x="762000" y="914412"/>
                  </a:lnTo>
                  <a:lnTo>
                    <a:pt x="152400" y="914412"/>
                  </a:lnTo>
                  <a:lnTo>
                    <a:pt x="104265" y="906642"/>
                  </a:lnTo>
                  <a:lnTo>
                    <a:pt x="62435" y="885006"/>
                  </a:lnTo>
                  <a:lnTo>
                    <a:pt x="29431" y="852015"/>
                  </a:lnTo>
                  <a:lnTo>
                    <a:pt x="777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4927" y="5445353"/>
            <a:ext cx="65405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6350" y="3990975"/>
            <a:ext cx="933450" cy="933450"/>
            <a:chOff x="1276350" y="3990975"/>
            <a:chExt cx="933450" cy="933450"/>
          </a:xfrm>
        </p:grpSpPr>
        <p:sp>
          <p:nvSpPr>
            <p:cNvPr id="14" name="object 14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5922" y="415937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3019" y="5522976"/>
            <a:ext cx="1163320" cy="504825"/>
            <a:chOff x="1303019" y="5522976"/>
            <a:chExt cx="1163320" cy="504825"/>
          </a:xfrm>
        </p:grpSpPr>
        <p:sp>
          <p:nvSpPr>
            <p:cNvPr id="18" name="object 18"/>
            <p:cNvSpPr/>
            <p:nvPr/>
          </p:nvSpPr>
          <p:spPr>
            <a:xfrm>
              <a:off x="1303019" y="5522976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897" y="563786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2" y="130872"/>
                  </a:moveTo>
                  <a:lnTo>
                    <a:pt x="669544" y="169716"/>
                  </a:lnTo>
                  <a:lnTo>
                    <a:pt x="662443" y="175990"/>
                  </a:lnTo>
                  <a:lnTo>
                    <a:pt x="658463" y="184205"/>
                  </a:lnTo>
                  <a:lnTo>
                    <a:pt x="657863" y="193314"/>
                  </a:lnTo>
                  <a:lnTo>
                    <a:pt x="660908" y="202266"/>
                  </a:lnTo>
                  <a:lnTo>
                    <a:pt x="667184" y="209340"/>
                  </a:lnTo>
                  <a:lnTo>
                    <a:pt x="675401" y="213322"/>
                  </a:lnTo>
                  <a:lnTo>
                    <a:pt x="684500" y="213932"/>
                  </a:lnTo>
                  <a:lnTo>
                    <a:pt x="693420" y="210890"/>
                  </a:lnTo>
                  <a:lnTo>
                    <a:pt x="830889" y="131032"/>
                  </a:lnTo>
                  <a:lnTo>
                    <a:pt x="736402" y="130872"/>
                  </a:lnTo>
                  <a:close/>
                </a:path>
                <a:path w="871855" h="213995">
                  <a:moveTo>
                    <a:pt x="763640" y="115047"/>
                  </a:moveTo>
                  <a:lnTo>
                    <a:pt x="736402" y="130872"/>
                  </a:lnTo>
                  <a:lnTo>
                    <a:pt x="824484" y="131032"/>
                  </a:lnTo>
                  <a:lnTo>
                    <a:pt x="824484" y="127768"/>
                  </a:lnTo>
                  <a:lnTo>
                    <a:pt x="812419" y="127768"/>
                  </a:lnTo>
                  <a:lnTo>
                    <a:pt x="790801" y="115096"/>
                  </a:lnTo>
                  <a:lnTo>
                    <a:pt x="763640" y="115047"/>
                  </a:lnTo>
                  <a:close/>
                </a:path>
                <a:path w="871855" h="213995">
                  <a:moveTo>
                    <a:pt x="812507" y="99260"/>
                  </a:moveTo>
                  <a:lnTo>
                    <a:pt x="812458" y="115135"/>
                  </a:lnTo>
                  <a:lnTo>
                    <a:pt x="824484" y="115157"/>
                  </a:lnTo>
                  <a:lnTo>
                    <a:pt x="824484" y="131032"/>
                  </a:lnTo>
                  <a:lnTo>
                    <a:pt x="830889" y="131032"/>
                  </a:lnTo>
                  <a:lnTo>
                    <a:pt x="871728" y="107309"/>
                  </a:lnTo>
                  <a:lnTo>
                    <a:pt x="858027" y="99282"/>
                  </a:lnTo>
                  <a:lnTo>
                    <a:pt x="824484" y="99282"/>
                  </a:lnTo>
                  <a:lnTo>
                    <a:pt x="812507" y="99260"/>
                  </a:lnTo>
                  <a:close/>
                </a:path>
                <a:path w="871855" h="213995">
                  <a:moveTo>
                    <a:pt x="127" y="113659"/>
                  </a:moveTo>
                  <a:lnTo>
                    <a:pt x="0" y="129534"/>
                  </a:lnTo>
                  <a:lnTo>
                    <a:pt x="736402" y="130872"/>
                  </a:lnTo>
                  <a:lnTo>
                    <a:pt x="763640" y="115047"/>
                  </a:lnTo>
                  <a:lnTo>
                    <a:pt x="127" y="113659"/>
                  </a:lnTo>
                  <a:close/>
                </a:path>
                <a:path w="871855" h="213995">
                  <a:moveTo>
                    <a:pt x="790801" y="115096"/>
                  </a:moveTo>
                  <a:lnTo>
                    <a:pt x="812419" y="127768"/>
                  </a:lnTo>
                  <a:lnTo>
                    <a:pt x="812458" y="115135"/>
                  </a:lnTo>
                  <a:lnTo>
                    <a:pt x="790801" y="115096"/>
                  </a:lnTo>
                  <a:close/>
                </a:path>
                <a:path w="871855" h="213995">
                  <a:moveTo>
                    <a:pt x="812458" y="115135"/>
                  </a:moveTo>
                  <a:lnTo>
                    <a:pt x="812419" y="127768"/>
                  </a:lnTo>
                  <a:lnTo>
                    <a:pt x="824484" y="127768"/>
                  </a:lnTo>
                  <a:lnTo>
                    <a:pt x="824484" y="115157"/>
                  </a:lnTo>
                  <a:lnTo>
                    <a:pt x="812458" y="115135"/>
                  </a:lnTo>
                  <a:close/>
                </a:path>
                <a:path w="871855" h="213995">
                  <a:moveTo>
                    <a:pt x="790879" y="99221"/>
                  </a:moveTo>
                  <a:lnTo>
                    <a:pt x="777239" y="107146"/>
                  </a:lnTo>
                  <a:lnTo>
                    <a:pt x="790801" y="115096"/>
                  </a:lnTo>
                  <a:lnTo>
                    <a:pt x="812458" y="115135"/>
                  </a:lnTo>
                  <a:lnTo>
                    <a:pt x="812507" y="99260"/>
                  </a:lnTo>
                  <a:lnTo>
                    <a:pt x="790879" y="99221"/>
                  </a:lnTo>
                  <a:close/>
                </a:path>
                <a:path w="871855" h="213995">
                  <a:moveTo>
                    <a:pt x="777239" y="107146"/>
                  </a:moveTo>
                  <a:lnTo>
                    <a:pt x="763640" y="115047"/>
                  </a:lnTo>
                  <a:lnTo>
                    <a:pt x="790801" y="115096"/>
                  </a:lnTo>
                  <a:lnTo>
                    <a:pt x="777239" y="107146"/>
                  </a:lnTo>
                  <a:close/>
                </a:path>
                <a:path w="871855" h="213995">
                  <a:moveTo>
                    <a:pt x="763635" y="99172"/>
                  </a:moveTo>
                  <a:lnTo>
                    <a:pt x="777239" y="107146"/>
                  </a:lnTo>
                  <a:lnTo>
                    <a:pt x="790879" y="99221"/>
                  </a:lnTo>
                  <a:lnTo>
                    <a:pt x="763635" y="99172"/>
                  </a:lnTo>
                  <a:close/>
                </a:path>
                <a:path w="871855" h="213995">
                  <a:moveTo>
                    <a:pt x="824484" y="86633"/>
                  </a:moveTo>
                  <a:lnTo>
                    <a:pt x="812546" y="86633"/>
                  </a:lnTo>
                  <a:lnTo>
                    <a:pt x="812507" y="99260"/>
                  </a:lnTo>
                  <a:lnTo>
                    <a:pt x="824484" y="99282"/>
                  </a:lnTo>
                  <a:lnTo>
                    <a:pt x="824484" y="86633"/>
                  </a:lnTo>
                  <a:close/>
                </a:path>
                <a:path w="871855" h="213995">
                  <a:moveTo>
                    <a:pt x="684881" y="0"/>
                  </a:moveTo>
                  <a:lnTo>
                    <a:pt x="675782" y="578"/>
                  </a:lnTo>
                  <a:lnTo>
                    <a:pt x="667565" y="4528"/>
                  </a:lnTo>
                  <a:lnTo>
                    <a:pt x="661289" y="11576"/>
                  </a:lnTo>
                  <a:lnTo>
                    <a:pt x="658171" y="20524"/>
                  </a:lnTo>
                  <a:lnTo>
                    <a:pt x="658733" y="29637"/>
                  </a:lnTo>
                  <a:lnTo>
                    <a:pt x="662699" y="37867"/>
                  </a:lnTo>
                  <a:lnTo>
                    <a:pt x="669797" y="44164"/>
                  </a:lnTo>
                  <a:lnTo>
                    <a:pt x="736470" y="83247"/>
                  </a:lnTo>
                  <a:lnTo>
                    <a:pt x="824484" y="83407"/>
                  </a:lnTo>
                  <a:lnTo>
                    <a:pt x="824484" y="99282"/>
                  </a:lnTo>
                  <a:lnTo>
                    <a:pt x="858027" y="99282"/>
                  </a:lnTo>
                  <a:lnTo>
                    <a:pt x="693801" y="3067"/>
                  </a:lnTo>
                  <a:lnTo>
                    <a:pt x="684881" y="0"/>
                  </a:lnTo>
                  <a:close/>
                </a:path>
                <a:path w="871855" h="213995">
                  <a:moveTo>
                    <a:pt x="812546" y="86633"/>
                  </a:moveTo>
                  <a:lnTo>
                    <a:pt x="790879" y="99221"/>
                  </a:lnTo>
                  <a:lnTo>
                    <a:pt x="812507" y="99260"/>
                  </a:lnTo>
                  <a:lnTo>
                    <a:pt x="812546" y="86633"/>
                  </a:lnTo>
                  <a:close/>
                </a:path>
                <a:path w="871855" h="213995">
                  <a:moveTo>
                    <a:pt x="736470" y="83247"/>
                  </a:moveTo>
                  <a:lnTo>
                    <a:pt x="763635" y="99172"/>
                  </a:lnTo>
                  <a:lnTo>
                    <a:pt x="790879" y="99221"/>
                  </a:lnTo>
                  <a:lnTo>
                    <a:pt x="812546" y="86633"/>
                  </a:lnTo>
                  <a:lnTo>
                    <a:pt x="824484" y="86633"/>
                  </a:lnTo>
                  <a:lnTo>
                    <a:pt x="824484" y="83407"/>
                  </a:lnTo>
                  <a:lnTo>
                    <a:pt x="736470" y="83247"/>
                  </a:lnTo>
                  <a:close/>
                </a:path>
                <a:path w="871855" h="213995">
                  <a:moveTo>
                    <a:pt x="127" y="81909"/>
                  </a:moveTo>
                  <a:lnTo>
                    <a:pt x="127" y="97784"/>
                  </a:lnTo>
                  <a:lnTo>
                    <a:pt x="763635" y="99172"/>
                  </a:lnTo>
                  <a:lnTo>
                    <a:pt x="736470" y="83247"/>
                  </a:lnTo>
                  <a:lnTo>
                    <a:pt x="127" y="81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6369" y="5378297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6725" y="3419500"/>
            <a:ext cx="4019550" cy="3305175"/>
            <a:chOff x="4276725" y="3419500"/>
            <a:chExt cx="4019550" cy="3305175"/>
          </a:xfrm>
        </p:grpSpPr>
        <p:sp>
          <p:nvSpPr>
            <p:cNvPr id="22" name="object 22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4000500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4000500" y="3286125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0" y="3286125"/>
                  </a:moveTo>
                  <a:lnTo>
                    <a:pt x="4000500" y="3286125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08372" y="3524504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mo"/>
                <a:cs typeface="Arimo"/>
              </a:rPr>
              <a:t>Consider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85" dirty="0">
                <a:latin typeface="Arimo"/>
                <a:cs typeface="Arimo"/>
              </a:rPr>
              <a:t>piece </a:t>
            </a:r>
            <a:r>
              <a:rPr sz="1800" spc="-5" dirty="0">
                <a:latin typeface="Arimo"/>
                <a:cs typeface="Arimo"/>
              </a:rPr>
              <a:t>of</a:t>
            </a:r>
            <a:r>
              <a:rPr sz="1800" spc="170" dirty="0">
                <a:latin typeface="Arimo"/>
                <a:cs typeface="Arimo"/>
              </a:rPr>
              <a:t> </a:t>
            </a:r>
            <a:r>
              <a:rPr sz="1800" spc="-7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8372" y="4059428"/>
            <a:ext cx="339788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Courier New"/>
                <a:cs typeface="Courier New"/>
              </a:rPr>
              <a:t>pid_t pid = </a:t>
            </a:r>
            <a:r>
              <a:rPr sz="1800" spc="-5" dirty="0">
                <a:latin typeface="Courier New"/>
                <a:cs typeface="Courier New"/>
              </a:rPr>
              <a:t>fork();  </a:t>
            </a:r>
            <a:r>
              <a:rPr sz="1800" spc="20" dirty="0">
                <a:latin typeface="Courier New"/>
                <a:cs typeface="Courier New"/>
              </a:rPr>
              <a:t>printf(</a:t>
            </a:r>
            <a:r>
              <a:rPr sz="1800" spc="20" dirty="0">
                <a:latin typeface="Arial"/>
                <a:cs typeface="Arial"/>
              </a:rPr>
              <a:t>“</a:t>
            </a:r>
            <a:r>
              <a:rPr sz="1800" spc="20" dirty="0">
                <a:latin typeface="Courier New"/>
                <a:cs typeface="Courier New"/>
              </a:rPr>
              <a:t>PID: </a:t>
            </a:r>
            <a:r>
              <a:rPr sz="1800" spc="45" dirty="0">
                <a:latin typeface="Courier New"/>
                <a:cs typeface="Courier New"/>
              </a:rPr>
              <a:t>%d\n</a:t>
            </a:r>
            <a:r>
              <a:rPr sz="1800" spc="45" dirty="0">
                <a:latin typeface="Arial"/>
                <a:cs typeface="Arial"/>
              </a:rPr>
              <a:t>”</a:t>
            </a:r>
            <a:r>
              <a:rPr sz="1800" spc="45" dirty="0">
                <a:latin typeface="Courier New"/>
                <a:cs typeface="Courier New"/>
              </a:rPr>
              <a:t>,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pid);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8372" y="5446572"/>
            <a:ext cx="287401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210" dirty="0">
                <a:latin typeface="Arimo"/>
                <a:cs typeface="Arimo"/>
              </a:rPr>
              <a:t>The </a:t>
            </a:r>
            <a:r>
              <a:rPr sz="1800" spc="-60" dirty="0">
                <a:latin typeface="Arimo"/>
                <a:cs typeface="Arimo"/>
              </a:rPr>
              <a:t>parent </a:t>
            </a:r>
            <a:r>
              <a:rPr sz="1800" spc="-30" dirty="0">
                <a:latin typeface="Arimo"/>
                <a:cs typeface="Arimo"/>
              </a:rPr>
              <a:t>will</a:t>
            </a:r>
            <a:r>
              <a:rPr sz="1800" spc="-65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5"/>
              </a:lnSpc>
              <a:spcBef>
                <a:spcPts val="80"/>
              </a:spcBef>
            </a:pPr>
            <a:r>
              <a:rPr sz="1800" spc="-110" dirty="0">
                <a:latin typeface="Arimo"/>
                <a:cs typeface="Arimo"/>
              </a:rPr>
              <a:t>And the </a:t>
            </a:r>
            <a:r>
              <a:rPr sz="1800" spc="-80" dirty="0">
                <a:latin typeface="Arimo"/>
                <a:cs typeface="Arimo"/>
              </a:rPr>
              <a:t>child </a:t>
            </a:r>
            <a:r>
              <a:rPr sz="1800" spc="-30" dirty="0">
                <a:latin typeface="Arimo"/>
                <a:cs typeface="Arimo"/>
              </a:rPr>
              <a:t>will </a:t>
            </a:r>
            <a:r>
              <a:rPr sz="1800" b="1" spc="-15" dirty="0">
                <a:latin typeface="Trebuchet MS"/>
                <a:cs typeface="Trebuchet MS"/>
              </a:rPr>
              <a:t>always</a:t>
            </a:r>
            <a:r>
              <a:rPr sz="1800" b="1" spc="21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448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165" dirty="0"/>
              <a:t>“exec()” </a:t>
            </a:r>
            <a:r>
              <a:rPr spc="-409" dirty="0"/>
              <a:t>System</a:t>
            </a:r>
            <a:r>
              <a:rPr spc="-235" dirty="0"/>
              <a:t> </a:t>
            </a:r>
            <a:r>
              <a:rPr spc="-14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16125"/>
            <a:ext cx="7867015" cy="480695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32740" marR="218440" indent="-320040">
              <a:lnSpc>
                <a:spcPct val="70000"/>
              </a:lnSpc>
              <a:spcBef>
                <a:spcPts val="994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95" dirty="0">
                <a:latin typeface="Arimo"/>
                <a:cs typeface="Arimo"/>
              </a:rPr>
              <a:t>The </a:t>
            </a:r>
            <a:r>
              <a:rPr sz="2500" spc="-35" dirty="0">
                <a:latin typeface="Courier New"/>
                <a:cs typeface="Courier New"/>
              </a:rPr>
              <a:t>exec()</a:t>
            </a:r>
            <a:r>
              <a:rPr sz="2500" spc="-35" dirty="0">
                <a:latin typeface="Arimo"/>
                <a:cs typeface="Arimo"/>
              </a:rPr>
              <a:t>call </a:t>
            </a:r>
            <a:r>
              <a:rPr sz="2500" spc="-130" dirty="0">
                <a:latin typeface="Arimo"/>
                <a:cs typeface="Arimo"/>
              </a:rPr>
              <a:t>replaces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150" dirty="0">
                <a:latin typeface="Arimo"/>
                <a:cs typeface="Arimo"/>
              </a:rPr>
              <a:t>current </a:t>
            </a:r>
            <a:r>
              <a:rPr sz="2500" spc="-170" dirty="0">
                <a:latin typeface="Arimo"/>
                <a:cs typeface="Arimo"/>
              </a:rPr>
              <a:t>process</a:t>
            </a:r>
            <a:r>
              <a:rPr sz="2500" spc="-170" dirty="0">
                <a:latin typeface="Arial"/>
                <a:cs typeface="Arial"/>
              </a:rPr>
              <a:t>’ </a:t>
            </a:r>
            <a:r>
              <a:rPr sz="2500" spc="-130" dirty="0">
                <a:latin typeface="Arimo"/>
                <a:cs typeface="Arimo"/>
              </a:rPr>
              <a:t>image </a:t>
            </a:r>
            <a:r>
              <a:rPr sz="2500" spc="-114" dirty="0">
                <a:latin typeface="Arimo"/>
                <a:cs typeface="Arimo"/>
              </a:rPr>
              <a:t>with </a:t>
            </a:r>
            <a:r>
              <a:rPr sz="2500" spc="-15" dirty="0">
                <a:latin typeface="Arimo"/>
                <a:cs typeface="Arimo"/>
              </a:rPr>
              <a:t>a  </a:t>
            </a:r>
            <a:r>
              <a:rPr sz="2500" spc="-215" dirty="0">
                <a:latin typeface="Arimo"/>
                <a:cs typeface="Arimo"/>
              </a:rPr>
              <a:t>new </a:t>
            </a:r>
            <a:r>
              <a:rPr sz="2500" spc="-195" dirty="0">
                <a:latin typeface="Arimo"/>
                <a:cs typeface="Arimo"/>
              </a:rPr>
              <a:t>one </a:t>
            </a:r>
            <a:r>
              <a:rPr sz="2500" spc="-125" dirty="0">
                <a:latin typeface="Arimo"/>
                <a:cs typeface="Arimo"/>
              </a:rPr>
              <a:t>(i.e. loads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215" dirty="0">
                <a:latin typeface="Arimo"/>
                <a:cs typeface="Arimo"/>
              </a:rPr>
              <a:t>new </a:t>
            </a:r>
            <a:r>
              <a:rPr sz="2500" spc="-100" dirty="0">
                <a:latin typeface="Arimo"/>
                <a:cs typeface="Arimo"/>
              </a:rPr>
              <a:t>program </a:t>
            </a:r>
            <a:r>
              <a:rPr sz="2500" spc="-130" dirty="0">
                <a:latin typeface="Arimo"/>
                <a:cs typeface="Arimo"/>
              </a:rPr>
              <a:t>within </a:t>
            </a:r>
            <a:r>
              <a:rPr sz="2500" spc="-150" dirty="0">
                <a:latin typeface="Arimo"/>
                <a:cs typeface="Arimo"/>
              </a:rPr>
              <a:t>current</a:t>
            </a:r>
            <a:r>
              <a:rPr sz="2500" spc="-375" dirty="0">
                <a:latin typeface="Arimo"/>
                <a:cs typeface="Arimo"/>
              </a:rPr>
              <a:t> </a:t>
            </a:r>
            <a:r>
              <a:rPr sz="2500" spc="-200" dirty="0">
                <a:latin typeface="Arimo"/>
                <a:cs typeface="Arimo"/>
              </a:rPr>
              <a:t>process).</a:t>
            </a:r>
            <a:endParaRPr sz="2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2250">
              <a:latin typeface="Arimo"/>
              <a:cs typeface="Arimo"/>
            </a:endParaRPr>
          </a:p>
          <a:p>
            <a:pPr marL="332740" indent="-320040">
              <a:lnSpc>
                <a:spcPts val="255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95" dirty="0">
                <a:latin typeface="Arimo"/>
                <a:cs typeface="Arimo"/>
              </a:rPr>
              <a:t>The </a:t>
            </a:r>
            <a:r>
              <a:rPr sz="2500" spc="-210" dirty="0">
                <a:latin typeface="Arimo"/>
                <a:cs typeface="Arimo"/>
              </a:rPr>
              <a:t>new </a:t>
            </a:r>
            <a:r>
              <a:rPr sz="2500" spc="-130" dirty="0">
                <a:latin typeface="Arimo"/>
                <a:cs typeface="Arimo"/>
              </a:rPr>
              <a:t>image </a:t>
            </a:r>
            <a:r>
              <a:rPr sz="2500" spc="-220" dirty="0">
                <a:latin typeface="Arimo"/>
                <a:cs typeface="Arimo"/>
              </a:rPr>
              <a:t>is </a:t>
            </a:r>
            <a:r>
              <a:rPr sz="2500" spc="-105" dirty="0">
                <a:latin typeface="Arimo"/>
                <a:cs typeface="Arimo"/>
              </a:rPr>
              <a:t>either </a:t>
            </a:r>
            <a:r>
              <a:rPr sz="2500" spc="-70" dirty="0">
                <a:latin typeface="Arimo"/>
                <a:cs typeface="Arimo"/>
              </a:rPr>
              <a:t>regular </a:t>
            </a:r>
            <a:r>
              <a:rPr sz="2500" spc="-120" dirty="0">
                <a:latin typeface="Arimo"/>
                <a:cs typeface="Arimo"/>
              </a:rPr>
              <a:t>executable </a:t>
            </a:r>
            <a:r>
              <a:rPr sz="2500" b="1" spc="-110" dirty="0">
                <a:latin typeface="Trebuchet MS"/>
                <a:cs typeface="Trebuchet MS"/>
              </a:rPr>
              <a:t>binary </a:t>
            </a:r>
            <a:r>
              <a:rPr sz="2500" b="1" spc="-145" dirty="0">
                <a:latin typeface="Trebuchet MS"/>
                <a:cs typeface="Trebuchet MS"/>
              </a:rPr>
              <a:t>file </a:t>
            </a:r>
            <a:r>
              <a:rPr sz="2500" spc="-75" dirty="0">
                <a:latin typeface="Arimo"/>
                <a:cs typeface="Arimo"/>
              </a:rPr>
              <a:t>or</a:t>
            </a:r>
            <a:r>
              <a:rPr sz="2500" spc="-130" dirty="0">
                <a:latin typeface="Arimo"/>
                <a:cs typeface="Arimo"/>
              </a:rPr>
              <a:t> </a:t>
            </a:r>
            <a:r>
              <a:rPr sz="2500" spc="-15" dirty="0">
                <a:latin typeface="Arimo"/>
                <a:cs typeface="Arimo"/>
              </a:rPr>
              <a:t>a</a:t>
            </a:r>
            <a:endParaRPr sz="2500">
              <a:latin typeface="Arimo"/>
              <a:cs typeface="Arimo"/>
            </a:endParaRPr>
          </a:p>
          <a:p>
            <a:pPr marL="332740">
              <a:lnSpc>
                <a:spcPts val="2550"/>
              </a:lnSpc>
            </a:pPr>
            <a:r>
              <a:rPr sz="2500" b="1" spc="-120" dirty="0">
                <a:latin typeface="Trebuchet MS"/>
                <a:cs typeface="Trebuchet MS"/>
              </a:rPr>
              <a:t>shell</a:t>
            </a:r>
            <a:r>
              <a:rPr sz="2500" b="1" spc="-114" dirty="0">
                <a:latin typeface="Trebuchet MS"/>
                <a:cs typeface="Trebuchet MS"/>
              </a:rPr>
              <a:t> </a:t>
            </a:r>
            <a:r>
              <a:rPr sz="2500" b="1" spc="-190" dirty="0">
                <a:latin typeface="Trebuchet MS"/>
                <a:cs typeface="Trebuchet MS"/>
              </a:rPr>
              <a:t>script</a:t>
            </a:r>
            <a:r>
              <a:rPr sz="2500" spc="-190" dirty="0">
                <a:latin typeface="Arimo"/>
                <a:cs typeface="Arimo"/>
              </a:rPr>
              <a:t>.</a:t>
            </a:r>
            <a:endParaRPr sz="2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mo"/>
              <a:cs typeface="Arimo"/>
            </a:endParaRPr>
          </a:p>
          <a:p>
            <a:pPr marL="332740" indent="-320040">
              <a:lnSpc>
                <a:spcPts val="255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90" dirty="0">
                <a:latin typeface="Arimo"/>
                <a:cs typeface="Arimo"/>
              </a:rPr>
              <a:t>There</a:t>
            </a:r>
            <a:r>
              <a:rPr sz="2500" spc="-190" dirty="0">
                <a:latin typeface="Arial"/>
                <a:cs typeface="Arial"/>
              </a:rPr>
              <a:t>’</a:t>
            </a:r>
            <a:r>
              <a:rPr sz="2500" spc="-190" dirty="0">
                <a:latin typeface="Arimo"/>
                <a:cs typeface="Arimo"/>
              </a:rPr>
              <a:t>s </a:t>
            </a:r>
            <a:r>
              <a:rPr sz="2500" b="1" spc="-200" dirty="0">
                <a:latin typeface="Trebuchet MS"/>
                <a:cs typeface="Trebuchet MS"/>
              </a:rPr>
              <a:t>not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170" dirty="0">
                <a:latin typeface="Arimo"/>
                <a:cs typeface="Arimo"/>
              </a:rPr>
              <a:t>syscall </a:t>
            </a:r>
            <a:r>
              <a:rPr sz="2500" spc="-155" dirty="0">
                <a:latin typeface="Arimo"/>
                <a:cs typeface="Arimo"/>
              </a:rPr>
              <a:t>under the </a:t>
            </a:r>
            <a:r>
              <a:rPr sz="2500" spc="-220" dirty="0">
                <a:latin typeface="Arimo"/>
                <a:cs typeface="Arimo"/>
              </a:rPr>
              <a:t>name </a:t>
            </a:r>
            <a:r>
              <a:rPr sz="2500" spc="-25" dirty="0">
                <a:latin typeface="Courier New"/>
                <a:cs typeface="Courier New"/>
              </a:rPr>
              <a:t>exec()</a:t>
            </a:r>
            <a:r>
              <a:rPr sz="2500" spc="-25" dirty="0">
                <a:latin typeface="Arimo"/>
                <a:cs typeface="Arimo"/>
              </a:rPr>
              <a:t>.</a:t>
            </a:r>
            <a:r>
              <a:rPr sz="2500" spc="-434" dirty="0">
                <a:latin typeface="Arimo"/>
                <a:cs typeface="Arimo"/>
              </a:rPr>
              <a:t> </a:t>
            </a:r>
            <a:r>
              <a:rPr sz="2500" spc="-215" dirty="0">
                <a:latin typeface="Arimo"/>
                <a:cs typeface="Arimo"/>
              </a:rPr>
              <a:t>By</a:t>
            </a:r>
            <a:endParaRPr sz="2500">
              <a:latin typeface="Arimo"/>
              <a:cs typeface="Arimo"/>
            </a:endParaRPr>
          </a:p>
          <a:p>
            <a:pPr marL="332740">
              <a:lnSpc>
                <a:spcPts val="2205"/>
              </a:lnSpc>
            </a:pPr>
            <a:r>
              <a:rPr sz="2500" spc="-45" dirty="0">
                <a:latin typeface="Courier New"/>
                <a:cs typeface="Courier New"/>
              </a:rPr>
              <a:t>exec()</a:t>
            </a:r>
            <a:r>
              <a:rPr sz="2500" spc="-45" dirty="0">
                <a:latin typeface="Arimo"/>
                <a:cs typeface="Arimo"/>
              </a:rPr>
              <a:t>we </a:t>
            </a:r>
            <a:r>
              <a:rPr sz="2500" spc="-150" dirty="0">
                <a:latin typeface="Arimo"/>
                <a:cs typeface="Arimo"/>
              </a:rPr>
              <a:t>usually </a:t>
            </a:r>
            <a:r>
              <a:rPr sz="2500" spc="-35" dirty="0">
                <a:latin typeface="Arimo"/>
                <a:cs typeface="Arimo"/>
              </a:rPr>
              <a:t>refer </a:t>
            </a:r>
            <a:r>
              <a:rPr sz="2500" spc="-85" dirty="0">
                <a:latin typeface="Arimo"/>
                <a:cs typeface="Arimo"/>
              </a:rPr>
              <a:t>to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55" dirty="0">
                <a:latin typeface="Arimo"/>
                <a:cs typeface="Arimo"/>
              </a:rPr>
              <a:t>family </a:t>
            </a:r>
            <a:r>
              <a:rPr sz="2500" spc="-5" dirty="0">
                <a:latin typeface="Arimo"/>
                <a:cs typeface="Arimo"/>
              </a:rPr>
              <a:t>of</a:t>
            </a:r>
            <a:r>
              <a:rPr sz="2500" spc="420" dirty="0">
                <a:latin typeface="Arimo"/>
                <a:cs typeface="Arimo"/>
              </a:rPr>
              <a:t> </a:t>
            </a:r>
            <a:r>
              <a:rPr sz="2500" spc="-150" dirty="0">
                <a:latin typeface="Arimo"/>
                <a:cs typeface="Arimo"/>
              </a:rPr>
              <a:t>calls:</a:t>
            </a:r>
            <a:endParaRPr sz="2500">
              <a:latin typeface="Arimo"/>
              <a:cs typeface="Arimo"/>
            </a:endParaRPr>
          </a:p>
          <a:p>
            <a:pPr marL="652780" lvl="1" indent="-275590">
              <a:lnSpc>
                <a:spcPts val="2115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execl(char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</a:t>
            </a:r>
            <a:r>
              <a:rPr sz="2400" spc="335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...);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45" dirty="0">
                <a:latin typeface="Arimo"/>
                <a:cs typeface="Arimo"/>
              </a:rPr>
              <a:t>execv(char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215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*argv[]);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execle(char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 </a:t>
            </a:r>
            <a:r>
              <a:rPr sz="2400" spc="-145" dirty="0">
                <a:latin typeface="Arimo"/>
                <a:cs typeface="Arimo"/>
              </a:rPr>
              <a:t>..., </a:t>
            </a:r>
            <a:r>
              <a:rPr sz="2400" spc="-125" dirty="0">
                <a:latin typeface="Arimo"/>
                <a:cs typeface="Arimo"/>
              </a:rPr>
              <a:t>char </a:t>
            </a:r>
            <a:r>
              <a:rPr sz="2400" spc="-3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*envp[]);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50" dirty="0">
                <a:latin typeface="Arimo"/>
                <a:cs typeface="Arimo"/>
              </a:rPr>
              <a:t>execve(char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5" dirty="0">
                <a:latin typeface="Arimo"/>
                <a:cs typeface="Arimo"/>
              </a:rPr>
              <a:t>char </a:t>
            </a:r>
            <a:r>
              <a:rPr sz="2400" spc="-30" dirty="0">
                <a:latin typeface="Arimo"/>
                <a:cs typeface="Arimo"/>
              </a:rPr>
              <a:t>*argv[],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409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*envp[]);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25" dirty="0">
                <a:latin typeface="Arimo"/>
                <a:cs typeface="Arimo"/>
              </a:rPr>
              <a:t>execlp(char </a:t>
            </a:r>
            <a:r>
              <a:rPr sz="2400" spc="-25" dirty="0">
                <a:latin typeface="Arimo"/>
                <a:cs typeface="Arimo"/>
              </a:rPr>
              <a:t>*file,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</a:t>
            </a:r>
            <a:r>
              <a:rPr sz="2400" spc="300" dirty="0">
                <a:latin typeface="Arimo"/>
                <a:cs typeface="Arimo"/>
              </a:rPr>
              <a:t> </a:t>
            </a:r>
            <a:r>
              <a:rPr sz="2400" spc="-125" dirty="0">
                <a:latin typeface="Arimo"/>
                <a:cs typeface="Arimo"/>
              </a:rPr>
              <a:t>...);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290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execvp(char </a:t>
            </a:r>
            <a:r>
              <a:rPr sz="2400" spc="-25" dirty="0">
                <a:latin typeface="Arimo"/>
                <a:cs typeface="Arimo"/>
              </a:rPr>
              <a:t>*file,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180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*argv[]);</a:t>
            </a:r>
            <a:endParaRPr sz="2400">
              <a:latin typeface="Arimo"/>
              <a:cs typeface="Arimo"/>
            </a:endParaRPr>
          </a:p>
          <a:p>
            <a:pPr marL="332740" marR="193040" indent="-320040">
              <a:lnSpc>
                <a:spcPct val="70000"/>
              </a:lnSpc>
              <a:spcBef>
                <a:spcPts val="730"/>
              </a:spcBef>
            </a:pPr>
            <a:r>
              <a:rPr sz="2500" spc="-90" dirty="0">
                <a:latin typeface="Arimo"/>
                <a:cs typeface="Arimo"/>
              </a:rPr>
              <a:t>Where </a:t>
            </a:r>
            <a:r>
              <a:rPr sz="2500" spc="-105" dirty="0">
                <a:latin typeface="Arimo"/>
                <a:cs typeface="Arimo"/>
              </a:rPr>
              <a:t>l=argument </a:t>
            </a:r>
            <a:r>
              <a:rPr sz="2500" spc="-125" dirty="0">
                <a:latin typeface="Arimo"/>
                <a:cs typeface="Arimo"/>
              </a:rPr>
              <a:t>list, </a:t>
            </a:r>
            <a:r>
              <a:rPr sz="2500" spc="-120" dirty="0">
                <a:latin typeface="Arimo"/>
                <a:cs typeface="Arimo"/>
              </a:rPr>
              <a:t>v=argument </a:t>
            </a:r>
            <a:r>
              <a:rPr sz="2500" spc="-165" dirty="0">
                <a:latin typeface="Arimo"/>
                <a:cs typeface="Arimo"/>
              </a:rPr>
              <a:t>vector, </a:t>
            </a:r>
            <a:r>
              <a:rPr sz="2500" spc="-130" dirty="0">
                <a:latin typeface="Arimo"/>
                <a:cs typeface="Arimo"/>
              </a:rPr>
              <a:t>e=environmental  </a:t>
            </a:r>
            <a:r>
              <a:rPr sz="2500" spc="-165" dirty="0">
                <a:latin typeface="Arimo"/>
                <a:cs typeface="Arimo"/>
              </a:rPr>
              <a:t>vector, </a:t>
            </a:r>
            <a:r>
              <a:rPr sz="2500" spc="-110" dirty="0">
                <a:latin typeface="Arimo"/>
                <a:cs typeface="Arimo"/>
              </a:rPr>
              <a:t>and </a:t>
            </a:r>
            <a:r>
              <a:rPr sz="2500" spc="-114" dirty="0">
                <a:latin typeface="Arimo"/>
                <a:cs typeface="Arimo"/>
              </a:rPr>
              <a:t>p=search</a:t>
            </a:r>
            <a:r>
              <a:rPr sz="2500" spc="285" dirty="0">
                <a:latin typeface="Arimo"/>
                <a:cs typeface="Arimo"/>
              </a:rPr>
              <a:t> </a:t>
            </a:r>
            <a:r>
              <a:rPr sz="2500" spc="-100" dirty="0">
                <a:latin typeface="Arimo"/>
                <a:cs typeface="Arimo"/>
              </a:rPr>
              <a:t>path.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448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165" dirty="0"/>
              <a:t>“exec()” </a:t>
            </a:r>
            <a:r>
              <a:rPr spc="-409" dirty="0"/>
              <a:t>System</a:t>
            </a:r>
            <a:r>
              <a:rPr spc="-235" dirty="0"/>
              <a:t> </a:t>
            </a:r>
            <a:r>
              <a:rPr spc="-14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84706"/>
            <a:ext cx="7683500" cy="30670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2740" marR="10160" indent="-320040">
              <a:lnSpc>
                <a:spcPct val="90200"/>
              </a:lnSpc>
              <a:spcBef>
                <a:spcPts val="3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50" dirty="0">
                <a:latin typeface="Arimo"/>
                <a:cs typeface="Arimo"/>
              </a:rPr>
              <a:t>Upon </a:t>
            </a:r>
            <a:r>
              <a:rPr sz="2000" spc="-225" dirty="0">
                <a:latin typeface="Arimo"/>
                <a:cs typeface="Arimo"/>
              </a:rPr>
              <a:t>success</a:t>
            </a:r>
            <a:r>
              <a:rPr sz="2000" spc="-225" dirty="0">
                <a:latin typeface="Arial"/>
                <a:cs typeface="Arial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exec()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never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30" dirty="0">
                <a:latin typeface="Arimo"/>
                <a:cs typeface="Arimo"/>
              </a:rPr>
              <a:t>returns </a:t>
            </a:r>
            <a:r>
              <a:rPr sz="2000" spc="-65" dirty="0">
                <a:latin typeface="Arimo"/>
                <a:cs typeface="Arimo"/>
              </a:rPr>
              <a:t>to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caller. </a:t>
            </a:r>
            <a:r>
              <a:rPr sz="2000" spc="-70" dirty="0">
                <a:latin typeface="Arimo"/>
                <a:cs typeface="Arimo"/>
              </a:rPr>
              <a:t>It </a:t>
            </a:r>
            <a:r>
              <a:rPr sz="2000" spc="-100" dirty="0">
                <a:latin typeface="Arimo"/>
                <a:cs typeface="Arimo"/>
              </a:rPr>
              <a:t>replaces </a:t>
            </a:r>
            <a:r>
              <a:rPr sz="2000" spc="-120" dirty="0">
                <a:latin typeface="Arimo"/>
                <a:cs typeface="Arimo"/>
              </a:rPr>
              <a:t>the current 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120" dirty="0">
                <a:latin typeface="Arimo"/>
                <a:cs typeface="Arimo"/>
              </a:rPr>
              <a:t>image, </a:t>
            </a:r>
            <a:r>
              <a:rPr sz="2000" spc="-225" dirty="0">
                <a:latin typeface="Arimo"/>
                <a:cs typeface="Arimo"/>
              </a:rPr>
              <a:t>so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140" dirty="0">
                <a:latin typeface="Arimo"/>
                <a:cs typeface="Arimo"/>
              </a:rPr>
              <a:t>cannot </a:t>
            </a:r>
            <a:r>
              <a:rPr sz="2000" spc="-95" dirty="0">
                <a:latin typeface="Arimo"/>
                <a:cs typeface="Arimo"/>
              </a:rPr>
              <a:t>return </a:t>
            </a:r>
            <a:r>
              <a:rPr sz="2000" spc="-100" dirty="0">
                <a:latin typeface="Arimo"/>
                <a:cs typeface="Arimo"/>
              </a:rPr>
              <a:t>anything </a:t>
            </a:r>
            <a:r>
              <a:rPr sz="2000" spc="-65" dirty="0">
                <a:latin typeface="Arimo"/>
                <a:cs typeface="Arimo"/>
              </a:rPr>
              <a:t>to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75" dirty="0">
                <a:latin typeface="Arimo"/>
                <a:cs typeface="Arimo"/>
              </a:rPr>
              <a:t>program </a:t>
            </a:r>
            <a:r>
              <a:rPr sz="2000" spc="-70" dirty="0">
                <a:latin typeface="Arimo"/>
                <a:cs typeface="Arimo"/>
              </a:rPr>
              <a:t>that </a:t>
            </a:r>
            <a:r>
              <a:rPr sz="2000" spc="-120" dirty="0">
                <a:latin typeface="Arimo"/>
                <a:cs typeface="Arimo"/>
              </a:rPr>
              <a:t>made the  </a:t>
            </a:r>
            <a:r>
              <a:rPr sz="2000" spc="-75" dirty="0">
                <a:latin typeface="Arimo"/>
                <a:cs typeface="Arimo"/>
              </a:rPr>
              <a:t>call. </a:t>
            </a:r>
            <a:r>
              <a:rPr sz="2000" spc="-5" dirty="0">
                <a:latin typeface="Arimo"/>
                <a:cs typeface="Arimo"/>
              </a:rPr>
              <a:t>If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140" dirty="0">
                <a:latin typeface="Arimo"/>
                <a:cs typeface="Arimo"/>
              </a:rPr>
              <a:t>does </a:t>
            </a:r>
            <a:r>
              <a:rPr sz="2000" spc="-100" dirty="0">
                <a:latin typeface="Arimo"/>
                <a:cs typeface="Arimo"/>
              </a:rPr>
              <a:t>return,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204" dirty="0">
                <a:latin typeface="Arimo"/>
                <a:cs typeface="Arimo"/>
              </a:rPr>
              <a:t>means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spc="-65" dirty="0">
                <a:latin typeface="Arimo"/>
                <a:cs typeface="Arimo"/>
              </a:rPr>
              <a:t>call </a:t>
            </a:r>
            <a:r>
              <a:rPr sz="2000" spc="-20" dirty="0">
                <a:latin typeface="Arimo"/>
                <a:cs typeface="Arimo"/>
              </a:rPr>
              <a:t>failed. </a:t>
            </a:r>
            <a:r>
              <a:rPr sz="2000" spc="-100" dirty="0">
                <a:latin typeface="Arimo"/>
                <a:cs typeface="Arimo"/>
              </a:rPr>
              <a:t>Typical </a:t>
            </a:r>
            <a:r>
              <a:rPr sz="2000" spc="-160" dirty="0">
                <a:latin typeface="Arimo"/>
                <a:cs typeface="Arimo"/>
              </a:rPr>
              <a:t>reasons </a:t>
            </a:r>
            <a:r>
              <a:rPr sz="2000" spc="-60" dirty="0">
                <a:latin typeface="Arimo"/>
                <a:cs typeface="Arimo"/>
              </a:rPr>
              <a:t>are: </a:t>
            </a:r>
            <a:r>
              <a:rPr sz="2000" spc="-140" dirty="0">
                <a:latin typeface="Arimo"/>
                <a:cs typeface="Arimo"/>
              </a:rPr>
              <a:t>non-  </a:t>
            </a:r>
            <a:r>
              <a:rPr sz="2000" spc="-110" dirty="0">
                <a:latin typeface="Arimo"/>
                <a:cs typeface="Arimo"/>
              </a:rPr>
              <a:t>existent </a:t>
            </a:r>
            <a:r>
              <a:rPr sz="2000" spc="-5" dirty="0">
                <a:latin typeface="Arimo"/>
                <a:cs typeface="Arimo"/>
              </a:rPr>
              <a:t>file </a:t>
            </a:r>
            <a:r>
              <a:rPr sz="2000" spc="-40" dirty="0">
                <a:latin typeface="Arimo"/>
                <a:cs typeface="Arimo"/>
              </a:rPr>
              <a:t>(bad </a:t>
            </a:r>
            <a:r>
              <a:rPr sz="2000" spc="-80" dirty="0">
                <a:latin typeface="Arimo"/>
                <a:cs typeface="Arimo"/>
              </a:rPr>
              <a:t>path) </a:t>
            </a:r>
            <a:r>
              <a:rPr sz="2000" spc="-55" dirty="0">
                <a:latin typeface="Arimo"/>
                <a:cs typeface="Arimo"/>
              </a:rPr>
              <a:t>or </a:t>
            </a:r>
            <a:r>
              <a:rPr sz="2000" spc="-10" dirty="0">
                <a:latin typeface="Arimo"/>
                <a:cs typeface="Arimo"/>
              </a:rPr>
              <a:t>bad</a:t>
            </a:r>
            <a:r>
              <a:rPr sz="2000" spc="95" dirty="0">
                <a:latin typeface="Arimo"/>
                <a:cs typeface="Arimo"/>
              </a:rPr>
              <a:t> </a:t>
            </a:r>
            <a:r>
              <a:rPr sz="2000" spc="-160" dirty="0">
                <a:latin typeface="Arimo"/>
                <a:cs typeface="Arimo"/>
              </a:rPr>
              <a:t>permissions.</a:t>
            </a:r>
            <a:endParaRPr sz="2000">
              <a:latin typeface="Arimo"/>
              <a:cs typeface="Arimo"/>
            </a:endParaRPr>
          </a:p>
          <a:p>
            <a:pPr marL="332740" indent="-320040">
              <a:lnSpc>
                <a:spcPts val="2300"/>
              </a:lnSpc>
              <a:spcBef>
                <a:spcPts val="4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55" dirty="0">
                <a:latin typeface="Arimo"/>
                <a:cs typeface="Arimo"/>
              </a:rPr>
              <a:t>Arguments </a:t>
            </a:r>
            <a:r>
              <a:rPr sz="2000" spc="-135" dirty="0">
                <a:latin typeface="Arimo"/>
                <a:cs typeface="Arimo"/>
              </a:rPr>
              <a:t>passed </a:t>
            </a:r>
            <a:r>
              <a:rPr sz="2000" spc="-45" dirty="0">
                <a:latin typeface="Arimo"/>
                <a:cs typeface="Arimo"/>
              </a:rPr>
              <a:t>via </a:t>
            </a:r>
            <a:r>
              <a:rPr sz="2000" spc="-15" dirty="0">
                <a:latin typeface="Courier New"/>
                <a:cs typeface="Courier New"/>
              </a:rPr>
              <a:t>exec()</a:t>
            </a:r>
            <a:r>
              <a:rPr sz="2000" spc="-15" dirty="0">
                <a:latin typeface="Arimo"/>
                <a:cs typeface="Arimo"/>
              </a:rPr>
              <a:t>appear </a:t>
            </a:r>
            <a:r>
              <a:rPr sz="2000" spc="-125" dirty="0">
                <a:latin typeface="Arimo"/>
                <a:cs typeface="Arimo"/>
              </a:rPr>
              <a:t>in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argv[]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0" dirty="0">
                <a:latin typeface="Arimo"/>
                <a:cs typeface="Arimo"/>
              </a:rPr>
              <a:t>the</a:t>
            </a:r>
            <a:r>
              <a:rPr sz="2000" spc="-204" dirty="0">
                <a:latin typeface="Arimo"/>
                <a:cs typeface="Arimo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332740">
              <a:lnSpc>
                <a:spcPts val="2300"/>
              </a:lnSpc>
            </a:pPr>
            <a:r>
              <a:rPr sz="2000" spc="-120" dirty="0">
                <a:latin typeface="Arimo"/>
                <a:cs typeface="Arimo"/>
              </a:rPr>
              <a:t>function.</a:t>
            </a:r>
            <a:endParaRPr sz="2000">
              <a:latin typeface="Arimo"/>
              <a:cs typeface="Arimo"/>
            </a:endParaRPr>
          </a:p>
          <a:p>
            <a:pPr marL="332740" marR="5080" indent="-320040">
              <a:lnSpc>
                <a:spcPct val="9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229" dirty="0">
                <a:latin typeface="Arimo"/>
                <a:cs typeface="Arimo"/>
              </a:rPr>
              <a:t>As </a:t>
            </a:r>
            <a:r>
              <a:rPr sz="2000" spc="-10" dirty="0">
                <a:latin typeface="Arimo"/>
                <a:cs typeface="Arimo"/>
              </a:rPr>
              <a:t>a </a:t>
            </a:r>
            <a:r>
              <a:rPr sz="2000" spc="-165" dirty="0">
                <a:latin typeface="Arimo"/>
                <a:cs typeface="Arimo"/>
              </a:rPr>
              <a:t>new process </a:t>
            </a:r>
            <a:r>
              <a:rPr sz="2000" spc="-175" dirty="0">
                <a:latin typeface="Arimo"/>
                <a:cs typeface="Arimo"/>
              </a:rPr>
              <a:t>is </a:t>
            </a:r>
            <a:r>
              <a:rPr sz="2000" spc="-120" dirty="0">
                <a:latin typeface="Arimo"/>
                <a:cs typeface="Arimo"/>
              </a:rPr>
              <a:t>not </a:t>
            </a:r>
            <a:r>
              <a:rPr sz="2000" spc="-75" dirty="0">
                <a:latin typeface="Arimo"/>
                <a:cs typeface="Arimo"/>
              </a:rPr>
              <a:t>created,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40" dirty="0">
                <a:latin typeface="Arimo"/>
                <a:cs typeface="Arimo"/>
              </a:rPr>
              <a:t>identifier </a:t>
            </a:r>
            <a:r>
              <a:rPr sz="2000" spc="-185" dirty="0">
                <a:latin typeface="Arimo"/>
                <a:cs typeface="Arimo"/>
              </a:rPr>
              <a:t>(PID) </a:t>
            </a:r>
            <a:r>
              <a:rPr sz="2000" spc="-140" dirty="0">
                <a:latin typeface="Arimo"/>
                <a:cs typeface="Arimo"/>
              </a:rPr>
              <a:t>does </a:t>
            </a:r>
            <a:r>
              <a:rPr sz="2000" spc="-120" dirty="0">
                <a:latin typeface="Arimo"/>
                <a:cs typeface="Arimo"/>
              </a:rPr>
              <a:t>not  </a:t>
            </a:r>
            <a:r>
              <a:rPr sz="2000" spc="-145" dirty="0">
                <a:latin typeface="Arimo"/>
                <a:cs typeface="Arimo"/>
              </a:rPr>
              <a:t>change, </a:t>
            </a:r>
            <a:r>
              <a:rPr sz="2000" spc="-90" dirty="0">
                <a:latin typeface="Arimo"/>
                <a:cs typeface="Arimo"/>
              </a:rPr>
              <a:t>but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b="1" spc="-125" dirty="0">
                <a:latin typeface="Trebuchet MS"/>
                <a:cs typeface="Trebuchet MS"/>
              </a:rPr>
              <a:t>machine </a:t>
            </a:r>
            <a:r>
              <a:rPr sz="2000" b="1" spc="-140" dirty="0">
                <a:latin typeface="Trebuchet MS"/>
                <a:cs typeface="Trebuchet MS"/>
              </a:rPr>
              <a:t>code</a:t>
            </a:r>
            <a:r>
              <a:rPr sz="2000" spc="-140" dirty="0">
                <a:latin typeface="Arimo"/>
                <a:cs typeface="Arimo"/>
              </a:rPr>
              <a:t>, </a:t>
            </a:r>
            <a:r>
              <a:rPr sz="2000" b="1" spc="-100" dirty="0">
                <a:latin typeface="Trebuchet MS"/>
                <a:cs typeface="Trebuchet MS"/>
              </a:rPr>
              <a:t>data</a:t>
            </a:r>
            <a:r>
              <a:rPr sz="2000" spc="-100" dirty="0">
                <a:latin typeface="Arimo"/>
                <a:cs typeface="Arimo"/>
              </a:rPr>
              <a:t>, </a:t>
            </a:r>
            <a:r>
              <a:rPr sz="2000" b="1" spc="-110" dirty="0">
                <a:latin typeface="Trebuchet MS"/>
                <a:cs typeface="Trebuchet MS"/>
              </a:rPr>
              <a:t>heap</a:t>
            </a:r>
            <a:r>
              <a:rPr sz="2000" spc="-110" dirty="0">
                <a:latin typeface="Arimo"/>
                <a:cs typeface="Arimo"/>
              </a:rPr>
              <a:t>, </a:t>
            </a:r>
            <a:r>
              <a:rPr sz="2000" spc="-85" dirty="0">
                <a:latin typeface="Arimo"/>
                <a:cs typeface="Arimo"/>
              </a:rPr>
              <a:t>and </a:t>
            </a:r>
            <a:r>
              <a:rPr sz="2000" b="1" spc="-135" dirty="0">
                <a:latin typeface="Trebuchet MS"/>
                <a:cs typeface="Trebuchet MS"/>
              </a:rPr>
              <a:t>stack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40" dirty="0">
                <a:latin typeface="Arimo"/>
                <a:cs typeface="Arimo"/>
              </a:rPr>
              <a:t>are  </a:t>
            </a:r>
            <a:r>
              <a:rPr sz="2000" spc="-60" dirty="0">
                <a:latin typeface="Arimo"/>
                <a:cs typeface="Arimo"/>
              </a:rPr>
              <a:t>replaced </a:t>
            </a:r>
            <a:r>
              <a:rPr sz="2000" spc="-55" dirty="0">
                <a:latin typeface="Arimo"/>
                <a:cs typeface="Arimo"/>
              </a:rPr>
              <a:t>by </a:t>
            </a:r>
            <a:r>
              <a:rPr sz="2000" spc="-165" dirty="0">
                <a:latin typeface="Arimo"/>
                <a:cs typeface="Arimo"/>
              </a:rPr>
              <a:t>those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new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program.</a:t>
            </a:r>
            <a:endParaRPr sz="200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65" dirty="0">
                <a:latin typeface="Arimo"/>
                <a:cs typeface="Arimo"/>
              </a:rPr>
              <a:t>For </a:t>
            </a:r>
            <a:r>
              <a:rPr sz="2000" spc="-140" dirty="0">
                <a:latin typeface="Arimo"/>
                <a:cs typeface="Arimo"/>
              </a:rPr>
              <a:t>more </a:t>
            </a:r>
            <a:r>
              <a:rPr sz="2000" spc="-80" dirty="0">
                <a:latin typeface="Arimo"/>
                <a:cs typeface="Arimo"/>
              </a:rPr>
              <a:t>info: </a:t>
            </a:r>
            <a:r>
              <a:rPr sz="2000" spc="-5" dirty="0">
                <a:latin typeface="Courier New"/>
                <a:cs typeface="Courier New"/>
              </a:rPr>
              <a:t>man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0850" y="5205476"/>
            <a:ext cx="933450" cy="933450"/>
            <a:chOff x="2990850" y="5205476"/>
            <a:chExt cx="933450" cy="933450"/>
          </a:xfrm>
        </p:grpSpPr>
        <p:sp>
          <p:nvSpPr>
            <p:cNvPr id="5" name="object 5"/>
            <p:cNvSpPr/>
            <p:nvPr/>
          </p:nvSpPr>
          <p:spPr>
            <a:xfrm>
              <a:off x="3000375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2000" y="914349"/>
                  </a:lnTo>
                  <a:lnTo>
                    <a:pt x="810182" y="906579"/>
                  </a:lnTo>
                  <a:lnTo>
                    <a:pt x="852019" y="884943"/>
                  </a:lnTo>
                  <a:lnTo>
                    <a:pt x="885005" y="851952"/>
                  </a:lnTo>
                  <a:lnTo>
                    <a:pt x="906633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0375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33" y="810117"/>
                  </a:lnTo>
                  <a:lnTo>
                    <a:pt x="885005" y="851952"/>
                  </a:lnTo>
                  <a:lnTo>
                    <a:pt x="852019" y="884943"/>
                  </a:lnTo>
                  <a:lnTo>
                    <a:pt x="810182" y="906579"/>
                  </a:lnTo>
                  <a:lnTo>
                    <a:pt x="762000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30676" y="5374030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6851" y="5205476"/>
            <a:ext cx="933450" cy="933450"/>
            <a:chOff x="4776851" y="5205476"/>
            <a:chExt cx="933450" cy="933450"/>
          </a:xfrm>
        </p:grpSpPr>
        <p:sp>
          <p:nvSpPr>
            <p:cNvPr id="9" name="object 9"/>
            <p:cNvSpPr/>
            <p:nvPr/>
          </p:nvSpPr>
          <p:spPr>
            <a:xfrm>
              <a:off x="4786376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1873" y="914349"/>
                  </a:lnTo>
                  <a:lnTo>
                    <a:pt x="810068" y="906579"/>
                  </a:lnTo>
                  <a:lnTo>
                    <a:pt x="851937" y="884943"/>
                  </a:lnTo>
                  <a:lnTo>
                    <a:pt x="884960" y="851952"/>
                  </a:lnTo>
                  <a:lnTo>
                    <a:pt x="906620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E6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6376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20" y="810117"/>
                  </a:lnTo>
                  <a:lnTo>
                    <a:pt x="884960" y="851952"/>
                  </a:lnTo>
                  <a:lnTo>
                    <a:pt x="851937" y="884943"/>
                  </a:lnTo>
                  <a:lnTo>
                    <a:pt x="810068" y="906579"/>
                  </a:lnTo>
                  <a:lnTo>
                    <a:pt x="761873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17185" y="5374030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501" y="5378297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Ex</a:t>
            </a:r>
            <a:r>
              <a:rPr sz="1800" b="1" spc="-195" dirty="0">
                <a:latin typeface="Trebuchet MS"/>
                <a:cs typeface="Trebuchet MS"/>
              </a:rPr>
              <a:t>e</a:t>
            </a:r>
            <a:r>
              <a:rPr sz="1800" b="1" spc="-170" dirty="0">
                <a:latin typeface="Trebuchet MS"/>
                <a:cs typeface="Trebuchet MS"/>
              </a:rPr>
              <a:t>c</a:t>
            </a:r>
            <a:r>
              <a:rPr sz="1800" b="1" spc="-100" dirty="0">
                <a:latin typeface="Trebuchet MS"/>
                <a:cs typeface="Trebuchet MS"/>
              </a:rPr>
              <a:t>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5532" y="5451347"/>
            <a:ext cx="1163320" cy="504825"/>
            <a:chOff x="3875532" y="5451347"/>
            <a:chExt cx="1163320" cy="504825"/>
          </a:xfrm>
        </p:grpSpPr>
        <p:sp>
          <p:nvSpPr>
            <p:cNvPr id="14" name="object 14"/>
            <p:cNvSpPr/>
            <p:nvPr/>
          </p:nvSpPr>
          <p:spPr>
            <a:xfrm>
              <a:off x="3875532" y="5451347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4775" y="5566411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4" h="213995">
                  <a:moveTo>
                    <a:pt x="736275" y="130889"/>
                  </a:moveTo>
                  <a:lnTo>
                    <a:pt x="669416" y="169733"/>
                  </a:lnTo>
                  <a:lnTo>
                    <a:pt x="662316" y="176005"/>
                  </a:lnTo>
                  <a:lnTo>
                    <a:pt x="658336" y="184217"/>
                  </a:lnTo>
                  <a:lnTo>
                    <a:pt x="657736" y="193325"/>
                  </a:lnTo>
                  <a:lnTo>
                    <a:pt x="660780" y="202283"/>
                  </a:lnTo>
                  <a:lnTo>
                    <a:pt x="667057" y="209354"/>
                  </a:lnTo>
                  <a:lnTo>
                    <a:pt x="675274" y="213334"/>
                  </a:lnTo>
                  <a:lnTo>
                    <a:pt x="684373" y="213944"/>
                  </a:lnTo>
                  <a:lnTo>
                    <a:pt x="693292" y="210906"/>
                  </a:lnTo>
                  <a:lnTo>
                    <a:pt x="830762" y="131049"/>
                  </a:lnTo>
                  <a:lnTo>
                    <a:pt x="736275" y="130889"/>
                  </a:lnTo>
                  <a:close/>
                </a:path>
                <a:path w="871854" h="213995">
                  <a:moveTo>
                    <a:pt x="763513" y="115063"/>
                  </a:moveTo>
                  <a:lnTo>
                    <a:pt x="736275" y="130889"/>
                  </a:lnTo>
                  <a:lnTo>
                    <a:pt x="824357" y="131049"/>
                  </a:lnTo>
                  <a:lnTo>
                    <a:pt x="824357" y="127785"/>
                  </a:lnTo>
                  <a:lnTo>
                    <a:pt x="812291" y="127785"/>
                  </a:lnTo>
                  <a:lnTo>
                    <a:pt x="790674" y="115113"/>
                  </a:lnTo>
                  <a:lnTo>
                    <a:pt x="763513" y="115063"/>
                  </a:lnTo>
                  <a:close/>
                </a:path>
                <a:path w="871854" h="213995">
                  <a:moveTo>
                    <a:pt x="812380" y="99277"/>
                  </a:moveTo>
                  <a:lnTo>
                    <a:pt x="812331" y="115152"/>
                  </a:lnTo>
                  <a:lnTo>
                    <a:pt x="824357" y="115174"/>
                  </a:lnTo>
                  <a:lnTo>
                    <a:pt x="824357" y="131049"/>
                  </a:lnTo>
                  <a:lnTo>
                    <a:pt x="830762" y="131049"/>
                  </a:lnTo>
                  <a:lnTo>
                    <a:pt x="871601" y="107325"/>
                  </a:lnTo>
                  <a:lnTo>
                    <a:pt x="857905" y="99299"/>
                  </a:lnTo>
                  <a:lnTo>
                    <a:pt x="824357" y="99299"/>
                  </a:lnTo>
                  <a:lnTo>
                    <a:pt x="812380" y="99277"/>
                  </a:lnTo>
                  <a:close/>
                </a:path>
                <a:path w="871854" h="213995">
                  <a:moveTo>
                    <a:pt x="0" y="113675"/>
                  </a:moveTo>
                  <a:lnTo>
                    <a:pt x="0" y="129550"/>
                  </a:lnTo>
                  <a:lnTo>
                    <a:pt x="736275" y="130889"/>
                  </a:lnTo>
                  <a:lnTo>
                    <a:pt x="763513" y="115063"/>
                  </a:lnTo>
                  <a:lnTo>
                    <a:pt x="0" y="113675"/>
                  </a:lnTo>
                  <a:close/>
                </a:path>
                <a:path w="871854" h="213995">
                  <a:moveTo>
                    <a:pt x="790674" y="115113"/>
                  </a:moveTo>
                  <a:lnTo>
                    <a:pt x="812291" y="127785"/>
                  </a:lnTo>
                  <a:lnTo>
                    <a:pt x="812331" y="115152"/>
                  </a:lnTo>
                  <a:lnTo>
                    <a:pt x="790674" y="115113"/>
                  </a:lnTo>
                  <a:close/>
                </a:path>
                <a:path w="871854" h="213995">
                  <a:moveTo>
                    <a:pt x="812331" y="115152"/>
                  </a:moveTo>
                  <a:lnTo>
                    <a:pt x="812291" y="127785"/>
                  </a:lnTo>
                  <a:lnTo>
                    <a:pt x="824357" y="127785"/>
                  </a:lnTo>
                  <a:lnTo>
                    <a:pt x="824357" y="115174"/>
                  </a:lnTo>
                  <a:lnTo>
                    <a:pt x="812331" y="115152"/>
                  </a:lnTo>
                  <a:close/>
                </a:path>
                <a:path w="871854" h="213995">
                  <a:moveTo>
                    <a:pt x="790752" y="99238"/>
                  </a:moveTo>
                  <a:lnTo>
                    <a:pt x="777112" y="107163"/>
                  </a:lnTo>
                  <a:lnTo>
                    <a:pt x="790674" y="115113"/>
                  </a:lnTo>
                  <a:lnTo>
                    <a:pt x="812331" y="115152"/>
                  </a:lnTo>
                  <a:lnTo>
                    <a:pt x="812380" y="99277"/>
                  </a:lnTo>
                  <a:lnTo>
                    <a:pt x="790752" y="99238"/>
                  </a:lnTo>
                  <a:close/>
                </a:path>
                <a:path w="871854" h="213995">
                  <a:moveTo>
                    <a:pt x="777112" y="107163"/>
                  </a:moveTo>
                  <a:lnTo>
                    <a:pt x="763513" y="115063"/>
                  </a:lnTo>
                  <a:lnTo>
                    <a:pt x="790674" y="115113"/>
                  </a:lnTo>
                  <a:lnTo>
                    <a:pt x="777112" y="107163"/>
                  </a:lnTo>
                  <a:close/>
                </a:path>
                <a:path w="871854" h="213995">
                  <a:moveTo>
                    <a:pt x="763508" y="99188"/>
                  </a:moveTo>
                  <a:lnTo>
                    <a:pt x="777112" y="107163"/>
                  </a:lnTo>
                  <a:lnTo>
                    <a:pt x="790752" y="99238"/>
                  </a:lnTo>
                  <a:lnTo>
                    <a:pt x="763508" y="99188"/>
                  </a:lnTo>
                  <a:close/>
                </a:path>
                <a:path w="871854" h="213995">
                  <a:moveTo>
                    <a:pt x="824458" y="86650"/>
                  </a:moveTo>
                  <a:lnTo>
                    <a:pt x="812419" y="86650"/>
                  </a:lnTo>
                  <a:lnTo>
                    <a:pt x="812380" y="99277"/>
                  </a:lnTo>
                  <a:lnTo>
                    <a:pt x="824357" y="99299"/>
                  </a:lnTo>
                  <a:lnTo>
                    <a:pt x="824458" y="86650"/>
                  </a:lnTo>
                  <a:close/>
                </a:path>
                <a:path w="871854" h="213995">
                  <a:moveTo>
                    <a:pt x="684754" y="0"/>
                  </a:moveTo>
                  <a:lnTo>
                    <a:pt x="675655" y="585"/>
                  </a:lnTo>
                  <a:lnTo>
                    <a:pt x="667438" y="4528"/>
                  </a:lnTo>
                  <a:lnTo>
                    <a:pt x="661162" y="11555"/>
                  </a:lnTo>
                  <a:lnTo>
                    <a:pt x="658044" y="20524"/>
                  </a:lnTo>
                  <a:lnTo>
                    <a:pt x="658606" y="29649"/>
                  </a:lnTo>
                  <a:lnTo>
                    <a:pt x="662572" y="37883"/>
                  </a:lnTo>
                  <a:lnTo>
                    <a:pt x="669671" y="44181"/>
                  </a:lnTo>
                  <a:lnTo>
                    <a:pt x="736342" y="83264"/>
                  </a:lnTo>
                  <a:lnTo>
                    <a:pt x="824484" y="83424"/>
                  </a:lnTo>
                  <a:lnTo>
                    <a:pt x="824357" y="99299"/>
                  </a:lnTo>
                  <a:lnTo>
                    <a:pt x="857905" y="99299"/>
                  </a:lnTo>
                  <a:lnTo>
                    <a:pt x="693674" y="3046"/>
                  </a:lnTo>
                  <a:lnTo>
                    <a:pt x="684754" y="0"/>
                  </a:lnTo>
                  <a:close/>
                </a:path>
                <a:path w="871854" h="213995">
                  <a:moveTo>
                    <a:pt x="812419" y="86650"/>
                  </a:moveTo>
                  <a:lnTo>
                    <a:pt x="790752" y="99238"/>
                  </a:lnTo>
                  <a:lnTo>
                    <a:pt x="812380" y="99277"/>
                  </a:lnTo>
                  <a:lnTo>
                    <a:pt x="812419" y="86650"/>
                  </a:lnTo>
                  <a:close/>
                </a:path>
                <a:path w="871854" h="213995">
                  <a:moveTo>
                    <a:pt x="736342" y="83264"/>
                  </a:moveTo>
                  <a:lnTo>
                    <a:pt x="763508" y="99188"/>
                  </a:lnTo>
                  <a:lnTo>
                    <a:pt x="790752" y="99238"/>
                  </a:lnTo>
                  <a:lnTo>
                    <a:pt x="812419" y="86650"/>
                  </a:lnTo>
                  <a:lnTo>
                    <a:pt x="824458" y="86650"/>
                  </a:lnTo>
                  <a:lnTo>
                    <a:pt x="824484" y="83424"/>
                  </a:lnTo>
                  <a:lnTo>
                    <a:pt x="736342" y="83264"/>
                  </a:lnTo>
                  <a:close/>
                </a:path>
                <a:path w="871854" h="213995">
                  <a:moveTo>
                    <a:pt x="0" y="81925"/>
                  </a:moveTo>
                  <a:lnTo>
                    <a:pt x="0" y="97800"/>
                  </a:lnTo>
                  <a:lnTo>
                    <a:pt x="763508" y="99188"/>
                  </a:lnTo>
                  <a:lnTo>
                    <a:pt x="736342" y="83264"/>
                  </a:lnTo>
                  <a:lnTo>
                    <a:pt x="0" y="81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65247" y="6164071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mo"/>
                <a:cs typeface="Arimo"/>
              </a:rPr>
              <a:t>Old</a:t>
            </a:r>
            <a:r>
              <a:rPr sz="1800" spc="-9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0001" y="6164071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mo"/>
                <a:cs typeface="Arimo"/>
              </a:rPr>
              <a:t>New</a:t>
            </a:r>
            <a:r>
              <a:rPr sz="1800" spc="-5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861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“fork()” </a:t>
            </a:r>
            <a:r>
              <a:rPr spc="-185" dirty="0"/>
              <a:t>and </a:t>
            </a:r>
            <a:r>
              <a:rPr spc="-165" dirty="0"/>
              <a:t>“exec()”</a:t>
            </a:r>
            <a:r>
              <a:rPr spc="40" dirty="0"/>
              <a:t> </a:t>
            </a:r>
            <a:r>
              <a:rPr spc="-285" dirty="0"/>
              <a:t>combined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95374"/>
            <a:ext cx="7862570" cy="925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2740" marR="5080" indent="-320040">
              <a:lnSpc>
                <a:spcPts val="3600"/>
              </a:lnSpc>
              <a:spcBef>
                <a:spcPts val="12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75" dirty="0">
                <a:latin typeface="Arimo"/>
                <a:cs typeface="Arimo"/>
              </a:rPr>
              <a:t>Often </a:t>
            </a:r>
            <a:r>
              <a:rPr sz="2900" spc="-5" dirty="0">
                <a:latin typeface="Arimo"/>
                <a:cs typeface="Arimo"/>
              </a:rPr>
              <a:t>after </a:t>
            </a:r>
            <a:r>
              <a:rPr sz="2900" spc="-110" dirty="0">
                <a:latin typeface="Arimo"/>
                <a:cs typeface="Arimo"/>
              </a:rPr>
              <a:t>doing </a:t>
            </a:r>
            <a:r>
              <a:rPr sz="2900" spc="-5" dirty="0">
                <a:latin typeface="Courier New"/>
                <a:cs typeface="Courier New"/>
              </a:rPr>
              <a:t>fork() </a:t>
            </a:r>
            <a:r>
              <a:rPr sz="2900" spc="-195" dirty="0">
                <a:latin typeface="Arimo"/>
                <a:cs typeface="Arimo"/>
              </a:rPr>
              <a:t>we </a:t>
            </a:r>
            <a:r>
              <a:rPr sz="2900" spc="-165" dirty="0">
                <a:latin typeface="Arimo"/>
                <a:cs typeface="Arimo"/>
              </a:rPr>
              <a:t>want </a:t>
            </a:r>
            <a:r>
              <a:rPr sz="2900" spc="-90" dirty="0">
                <a:latin typeface="Arimo"/>
                <a:cs typeface="Arimo"/>
              </a:rPr>
              <a:t>to </a:t>
            </a:r>
            <a:r>
              <a:rPr sz="2900" spc="-55" dirty="0">
                <a:latin typeface="Arimo"/>
                <a:cs typeface="Arimo"/>
              </a:rPr>
              <a:t>load </a:t>
            </a:r>
            <a:r>
              <a:rPr sz="2900" spc="-15" dirty="0">
                <a:latin typeface="Arimo"/>
                <a:cs typeface="Arimo"/>
              </a:rPr>
              <a:t>a</a:t>
            </a:r>
            <a:r>
              <a:rPr sz="2900" spc="-375" dirty="0">
                <a:latin typeface="Arimo"/>
                <a:cs typeface="Arimo"/>
              </a:rPr>
              <a:t> </a:t>
            </a:r>
            <a:r>
              <a:rPr sz="2900" spc="-245" dirty="0">
                <a:latin typeface="Arimo"/>
                <a:cs typeface="Arimo"/>
              </a:rPr>
              <a:t>new  </a:t>
            </a:r>
            <a:r>
              <a:rPr sz="2900" spc="-105" dirty="0">
                <a:latin typeface="Arimo"/>
                <a:cs typeface="Arimo"/>
              </a:rPr>
              <a:t>program </a:t>
            </a:r>
            <a:r>
              <a:rPr sz="2900" spc="-135" dirty="0">
                <a:latin typeface="Arimo"/>
                <a:cs typeface="Arimo"/>
              </a:rPr>
              <a:t>into </a:t>
            </a:r>
            <a:r>
              <a:rPr sz="2900" spc="-175" dirty="0">
                <a:latin typeface="Arimo"/>
                <a:cs typeface="Arimo"/>
              </a:rPr>
              <a:t>the </a:t>
            </a:r>
            <a:r>
              <a:rPr sz="2900" spc="-130" dirty="0">
                <a:latin typeface="Arimo"/>
                <a:cs typeface="Arimo"/>
              </a:rPr>
              <a:t>child. </a:t>
            </a:r>
            <a:r>
              <a:rPr sz="2900" i="1" spc="-250" dirty="0">
                <a:latin typeface="Arial"/>
                <a:cs typeface="Arial"/>
              </a:rPr>
              <a:t>E.g.</a:t>
            </a:r>
            <a:r>
              <a:rPr sz="2900" spc="-250" dirty="0">
                <a:latin typeface="Arimo"/>
                <a:cs typeface="Arimo"/>
              </a:rPr>
              <a:t>: </a:t>
            </a:r>
            <a:r>
              <a:rPr sz="2900" spc="-10" dirty="0">
                <a:latin typeface="Arimo"/>
                <a:cs typeface="Arimo"/>
              </a:rPr>
              <a:t>a</a:t>
            </a:r>
            <a:r>
              <a:rPr sz="2900" spc="135" dirty="0">
                <a:latin typeface="Arimo"/>
                <a:cs typeface="Arimo"/>
              </a:rPr>
              <a:t> </a:t>
            </a:r>
            <a:r>
              <a:rPr sz="2900" spc="-200" dirty="0">
                <a:latin typeface="Arimo"/>
                <a:cs typeface="Arimo"/>
              </a:rPr>
              <a:t>shell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787" y="4491101"/>
            <a:ext cx="933450" cy="933450"/>
            <a:chOff x="204787" y="4491101"/>
            <a:chExt cx="933450" cy="933450"/>
          </a:xfrm>
        </p:grpSpPr>
        <p:sp>
          <p:nvSpPr>
            <p:cNvPr id="5" name="object 5"/>
            <p:cNvSpPr/>
            <p:nvPr/>
          </p:nvSpPr>
          <p:spPr>
            <a:xfrm>
              <a:off x="214312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34"/>
                  </a:lnTo>
                  <a:lnTo>
                    <a:pt x="29405" y="851964"/>
                  </a:lnTo>
                  <a:lnTo>
                    <a:pt x="62396" y="884968"/>
                  </a:lnTo>
                  <a:lnTo>
                    <a:pt x="104231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68" y="906621"/>
                  </a:lnTo>
                  <a:lnTo>
                    <a:pt x="852003" y="884968"/>
                  </a:lnTo>
                  <a:lnTo>
                    <a:pt x="884994" y="851964"/>
                  </a:lnTo>
                  <a:lnTo>
                    <a:pt x="906630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0" y="104217"/>
                  </a:lnTo>
                  <a:lnTo>
                    <a:pt x="884994" y="62380"/>
                  </a:lnTo>
                  <a:lnTo>
                    <a:pt x="852003" y="29394"/>
                  </a:lnTo>
                  <a:lnTo>
                    <a:pt x="810168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312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68" y="7766"/>
                  </a:lnTo>
                  <a:lnTo>
                    <a:pt x="852003" y="29394"/>
                  </a:lnTo>
                  <a:lnTo>
                    <a:pt x="884994" y="62380"/>
                  </a:lnTo>
                  <a:lnTo>
                    <a:pt x="906630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0" y="810134"/>
                  </a:lnTo>
                  <a:lnTo>
                    <a:pt x="884994" y="851964"/>
                  </a:lnTo>
                  <a:lnTo>
                    <a:pt x="852003" y="884968"/>
                  </a:lnTo>
                  <a:lnTo>
                    <a:pt x="810168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31" y="906621"/>
                  </a:lnTo>
                  <a:lnTo>
                    <a:pt x="62396" y="884968"/>
                  </a:lnTo>
                  <a:lnTo>
                    <a:pt x="29405" y="851964"/>
                  </a:lnTo>
                  <a:lnTo>
                    <a:pt x="7769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4220" y="4659629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0725" y="4491101"/>
            <a:ext cx="933450" cy="933450"/>
            <a:chOff x="1990725" y="4491101"/>
            <a:chExt cx="933450" cy="933450"/>
          </a:xfrm>
        </p:grpSpPr>
        <p:sp>
          <p:nvSpPr>
            <p:cNvPr id="9" name="object 9"/>
            <p:cNvSpPr/>
            <p:nvPr/>
          </p:nvSpPr>
          <p:spPr>
            <a:xfrm>
              <a:off x="2000250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34"/>
                  </a:lnTo>
                  <a:lnTo>
                    <a:pt x="29394" y="851964"/>
                  </a:lnTo>
                  <a:lnTo>
                    <a:pt x="62380" y="884968"/>
                  </a:lnTo>
                  <a:lnTo>
                    <a:pt x="104217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21"/>
                  </a:lnTo>
                  <a:lnTo>
                    <a:pt x="852019" y="884968"/>
                  </a:lnTo>
                  <a:lnTo>
                    <a:pt x="885005" y="851964"/>
                  </a:lnTo>
                  <a:lnTo>
                    <a:pt x="906633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E6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0250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34"/>
                  </a:lnTo>
                  <a:lnTo>
                    <a:pt x="885005" y="851964"/>
                  </a:lnTo>
                  <a:lnTo>
                    <a:pt x="852019" y="884968"/>
                  </a:lnTo>
                  <a:lnTo>
                    <a:pt x="810182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21"/>
                  </a:lnTo>
                  <a:lnTo>
                    <a:pt x="62380" y="884968"/>
                  </a:lnTo>
                  <a:lnTo>
                    <a:pt x="29394" y="851964"/>
                  </a:lnTo>
                  <a:lnTo>
                    <a:pt x="7766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0679" y="4659629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694" y="4663516"/>
            <a:ext cx="755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5" dirty="0">
                <a:latin typeface="Trebuchet MS"/>
                <a:cs typeface="Trebuchet MS"/>
              </a:rPr>
              <a:t>e</a:t>
            </a:r>
            <a:r>
              <a:rPr sz="1800" b="1" spc="-140" dirty="0">
                <a:latin typeface="Trebuchet MS"/>
                <a:cs typeface="Trebuchet MS"/>
              </a:rPr>
              <a:t>xe</a:t>
            </a:r>
            <a:r>
              <a:rPr sz="1800" b="1" spc="-125" dirty="0">
                <a:latin typeface="Trebuchet MS"/>
                <a:cs typeface="Trebuchet MS"/>
              </a:rPr>
              <a:t>c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spc="-40" dirty="0">
                <a:latin typeface="Trebuchet MS"/>
                <a:cs typeface="Trebuchet MS"/>
              </a:rPr>
              <a:t>ls</a:t>
            </a:r>
            <a:r>
              <a:rPr sz="1800" b="1" spc="-10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9660" y="4738115"/>
            <a:ext cx="1163320" cy="502920"/>
            <a:chOff x="1089660" y="4738115"/>
            <a:chExt cx="1163320" cy="502920"/>
          </a:xfrm>
        </p:grpSpPr>
        <p:sp>
          <p:nvSpPr>
            <p:cNvPr id="14" name="object 14"/>
            <p:cNvSpPr/>
            <p:nvPr/>
          </p:nvSpPr>
          <p:spPr>
            <a:xfrm>
              <a:off x="1089660" y="4738115"/>
              <a:ext cx="1162812" cy="502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8674" y="485203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203" y="130898"/>
                  </a:moveTo>
                  <a:lnTo>
                    <a:pt x="669391" y="169670"/>
                  </a:lnTo>
                  <a:lnTo>
                    <a:pt x="662364" y="175948"/>
                  </a:lnTo>
                  <a:lnTo>
                    <a:pt x="658421" y="184179"/>
                  </a:lnTo>
                  <a:lnTo>
                    <a:pt x="657836" y="193315"/>
                  </a:lnTo>
                  <a:lnTo>
                    <a:pt x="660882" y="202309"/>
                  </a:lnTo>
                  <a:lnTo>
                    <a:pt x="667141" y="209355"/>
                  </a:lnTo>
                  <a:lnTo>
                    <a:pt x="675328" y="213342"/>
                  </a:lnTo>
                  <a:lnTo>
                    <a:pt x="684421" y="213971"/>
                  </a:lnTo>
                  <a:lnTo>
                    <a:pt x="693394" y="210945"/>
                  </a:lnTo>
                  <a:lnTo>
                    <a:pt x="830840" y="131062"/>
                  </a:lnTo>
                  <a:lnTo>
                    <a:pt x="736203" y="130898"/>
                  </a:lnTo>
                  <a:close/>
                </a:path>
                <a:path w="871855" h="213995">
                  <a:moveTo>
                    <a:pt x="763473" y="115074"/>
                  </a:moveTo>
                  <a:lnTo>
                    <a:pt x="736203" y="130898"/>
                  </a:lnTo>
                  <a:lnTo>
                    <a:pt x="824458" y="131062"/>
                  </a:lnTo>
                  <a:lnTo>
                    <a:pt x="824458" y="127760"/>
                  </a:lnTo>
                  <a:lnTo>
                    <a:pt x="812393" y="127760"/>
                  </a:lnTo>
                  <a:lnTo>
                    <a:pt x="790810" y="115124"/>
                  </a:lnTo>
                  <a:lnTo>
                    <a:pt x="763473" y="115074"/>
                  </a:lnTo>
                  <a:close/>
                </a:path>
                <a:path w="871855" h="213995">
                  <a:moveTo>
                    <a:pt x="812481" y="99289"/>
                  </a:moveTo>
                  <a:lnTo>
                    <a:pt x="812432" y="115164"/>
                  </a:lnTo>
                  <a:lnTo>
                    <a:pt x="824458" y="115187"/>
                  </a:lnTo>
                  <a:lnTo>
                    <a:pt x="824458" y="131062"/>
                  </a:lnTo>
                  <a:lnTo>
                    <a:pt x="830840" y="131062"/>
                  </a:lnTo>
                  <a:lnTo>
                    <a:pt x="871702" y="107313"/>
                  </a:lnTo>
                  <a:lnTo>
                    <a:pt x="858049" y="99312"/>
                  </a:lnTo>
                  <a:lnTo>
                    <a:pt x="824458" y="99312"/>
                  </a:lnTo>
                  <a:lnTo>
                    <a:pt x="812481" y="99289"/>
                  </a:lnTo>
                  <a:close/>
                </a:path>
                <a:path w="871855" h="213995">
                  <a:moveTo>
                    <a:pt x="25" y="113663"/>
                  </a:moveTo>
                  <a:lnTo>
                    <a:pt x="0" y="129538"/>
                  </a:lnTo>
                  <a:lnTo>
                    <a:pt x="736203" y="130898"/>
                  </a:lnTo>
                  <a:lnTo>
                    <a:pt x="763473" y="115074"/>
                  </a:lnTo>
                  <a:lnTo>
                    <a:pt x="25" y="113663"/>
                  </a:lnTo>
                  <a:close/>
                </a:path>
                <a:path w="871855" h="213995">
                  <a:moveTo>
                    <a:pt x="790810" y="115124"/>
                  </a:moveTo>
                  <a:lnTo>
                    <a:pt x="812393" y="127760"/>
                  </a:lnTo>
                  <a:lnTo>
                    <a:pt x="812432" y="115164"/>
                  </a:lnTo>
                  <a:lnTo>
                    <a:pt x="790810" y="115124"/>
                  </a:lnTo>
                  <a:close/>
                </a:path>
                <a:path w="871855" h="213995">
                  <a:moveTo>
                    <a:pt x="812432" y="115164"/>
                  </a:moveTo>
                  <a:lnTo>
                    <a:pt x="812393" y="127760"/>
                  </a:lnTo>
                  <a:lnTo>
                    <a:pt x="824458" y="127760"/>
                  </a:lnTo>
                  <a:lnTo>
                    <a:pt x="824458" y="115187"/>
                  </a:lnTo>
                  <a:lnTo>
                    <a:pt x="812432" y="115164"/>
                  </a:lnTo>
                  <a:close/>
                </a:path>
                <a:path w="871855" h="213995">
                  <a:moveTo>
                    <a:pt x="790742" y="99249"/>
                  </a:moveTo>
                  <a:lnTo>
                    <a:pt x="777158" y="107132"/>
                  </a:lnTo>
                  <a:lnTo>
                    <a:pt x="790810" y="115124"/>
                  </a:lnTo>
                  <a:lnTo>
                    <a:pt x="812432" y="115164"/>
                  </a:lnTo>
                  <a:lnTo>
                    <a:pt x="812481" y="99289"/>
                  </a:lnTo>
                  <a:lnTo>
                    <a:pt x="790742" y="99249"/>
                  </a:lnTo>
                  <a:close/>
                </a:path>
                <a:path w="871855" h="213995">
                  <a:moveTo>
                    <a:pt x="777158" y="107132"/>
                  </a:moveTo>
                  <a:lnTo>
                    <a:pt x="763473" y="115074"/>
                  </a:lnTo>
                  <a:lnTo>
                    <a:pt x="790810" y="115124"/>
                  </a:lnTo>
                  <a:lnTo>
                    <a:pt x="777158" y="107132"/>
                  </a:lnTo>
                  <a:close/>
                </a:path>
                <a:path w="871855" h="213995">
                  <a:moveTo>
                    <a:pt x="763606" y="99199"/>
                  </a:moveTo>
                  <a:lnTo>
                    <a:pt x="777158" y="107132"/>
                  </a:lnTo>
                  <a:lnTo>
                    <a:pt x="790742" y="99249"/>
                  </a:lnTo>
                  <a:lnTo>
                    <a:pt x="763606" y="99199"/>
                  </a:lnTo>
                  <a:close/>
                </a:path>
                <a:path w="871855" h="213995">
                  <a:moveTo>
                    <a:pt x="824458" y="86612"/>
                  </a:moveTo>
                  <a:lnTo>
                    <a:pt x="812520" y="86612"/>
                  </a:lnTo>
                  <a:lnTo>
                    <a:pt x="812481" y="99289"/>
                  </a:lnTo>
                  <a:lnTo>
                    <a:pt x="824458" y="99312"/>
                  </a:lnTo>
                  <a:lnTo>
                    <a:pt x="824458" y="86612"/>
                  </a:lnTo>
                  <a:close/>
                </a:path>
                <a:path w="871855" h="213995">
                  <a:moveTo>
                    <a:pt x="684800" y="0"/>
                  </a:moveTo>
                  <a:lnTo>
                    <a:pt x="675693" y="585"/>
                  </a:lnTo>
                  <a:lnTo>
                    <a:pt x="667468" y="4528"/>
                  </a:lnTo>
                  <a:lnTo>
                    <a:pt x="661136" y="11555"/>
                  </a:lnTo>
                  <a:lnTo>
                    <a:pt x="658090" y="20548"/>
                  </a:lnTo>
                  <a:lnTo>
                    <a:pt x="658675" y="29684"/>
                  </a:lnTo>
                  <a:lnTo>
                    <a:pt x="662618" y="37915"/>
                  </a:lnTo>
                  <a:lnTo>
                    <a:pt x="669645" y="44194"/>
                  </a:lnTo>
                  <a:lnTo>
                    <a:pt x="736402" y="83274"/>
                  </a:lnTo>
                  <a:lnTo>
                    <a:pt x="824458" y="83437"/>
                  </a:lnTo>
                  <a:lnTo>
                    <a:pt x="824458" y="99312"/>
                  </a:lnTo>
                  <a:lnTo>
                    <a:pt x="858049" y="99312"/>
                  </a:lnTo>
                  <a:lnTo>
                    <a:pt x="693775" y="3046"/>
                  </a:lnTo>
                  <a:lnTo>
                    <a:pt x="684800" y="0"/>
                  </a:lnTo>
                  <a:close/>
                </a:path>
                <a:path w="871855" h="213995">
                  <a:moveTo>
                    <a:pt x="812520" y="86612"/>
                  </a:moveTo>
                  <a:lnTo>
                    <a:pt x="790742" y="99249"/>
                  </a:lnTo>
                  <a:lnTo>
                    <a:pt x="812481" y="99289"/>
                  </a:lnTo>
                  <a:lnTo>
                    <a:pt x="812520" y="86612"/>
                  </a:lnTo>
                  <a:close/>
                </a:path>
                <a:path w="871855" h="213995">
                  <a:moveTo>
                    <a:pt x="736402" y="83274"/>
                  </a:moveTo>
                  <a:lnTo>
                    <a:pt x="763606" y="99199"/>
                  </a:lnTo>
                  <a:lnTo>
                    <a:pt x="790742" y="99249"/>
                  </a:lnTo>
                  <a:lnTo>
                    <a:pt x="812520" y="86612"/>
                  </a:lnTo>
                  <a:lnTo>
                    <a:pt x="824458" y="86612"/>
                  </a:lnTo>
                  <a:lnTo>
                    <a:pt x="824458" y="83437"/>
                  </a:lnTo>
                  <a:lnTo>
                    <a:pt x="736402" y="83274"/>
                  </a:lnTo>
                  <a:close/>
                </a:path>
                <a:path w="871855" h="213995">
                  <a:moveTo>
                    <a:pt x="88" y="81913"/>
                  </a:moveTo>
                  <a:lnTo>
                    <a:pt x="50" y="97788"/>
                  </a:lnTo>
                  <a:lnTo>
                    <a:pt x="763606" y="99199"/>
                  </a:lnTo>
                  <a:lnTo>
                    <a:pt x="736402" y="83274"/>
                  </a:lnTo>
                  <a:lnTo>
                    <a:pt x="88" y="81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39" y="5449620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mo"/>
                <a:cs typeface="Arimo"/>
              </a:rPr>
              <a:t>Old</a:t>
            </a:r>
            <a:r>
              <a:rPr sz="1800" spc="-9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3494" y="544962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mo"/>
                <a:cs typeface="Arimo"/>
              </a:rPr>
              <a:t>New</a:t>
            </a:r>
            <a:r>
              <a:rPr sz="1800" spc="-5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4762" y="2990850"/>
            <a:ext cx="933450" cy="933450"/>
            <a:chOff x="204762" y="2990850"/>
            <a:chExt cx="933450" cy="933450"/>
          </a:xfrm>
        </p:grpSpPr>
        <p:sp>
          <p:nvSpPr>
            <p:cNvPr id="19" name="object 19"/>
            <p:cNvSpPr/>
            <p:nvPr/>
          </p:nvSpPr>
          <p:spPr>
            <a:xfrm>
              <a:off x="214287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8" y="810182"/>
                  </a:lnTo>
                  <a:lnTo>
                    <a:pt x="29402" y="852019"/>
                  </a:lnTo>
                  <a:lnTo>
                    <a:pt x="62391" y="885005"/>
                  </a:lnTo>
                  <a:lnTo>
                    <a:pt x="104226" y="906633"/>
                  </a:lnTo>
                  <a:lnTo>
                    <a:pt x="152400" y="914400"/>
                  </a:lnTo>
                  <a:lnTo>
                    <a:pt x="761987" y="914400"/>
                  </a:lnTo>
                  <a:lnTo>
                    <a:pt x="810161" y="906633"/>
                  </a:lnTo>
                  <a:lnTo>
                    <a:pt x="852000" y="885005"/>
                  </a:lnTo>
                  <a:lnTo>
                    <a:pt x="884993" y="852019"/>
                  </a:lnTo>
                  <a:lnTo>
                    <a:pt x="906629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29" y="104217"/>
                  </a:lnTo>
                  <a:lnTo>
                    <a:pt x="884993" y="62380"/>
                  </a:lnTo>
                  <a:lnTo>
                    <a:pt x="852000" y="29394"/>
                  </a:lnTo>
                  <a:lnTo>
                    <a:pt x="810161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287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61" y="7766"/>
                  </a:lnTo>
                  <a:lnTo>
                    <a:pt x="852000" y="29394"/>
                  </a:lnTo>
                  <a:lnTo>
                    <a:pt x="884993" y="62380"/>
                  </a:lnTo>
                  <a:lnTo>
                    <a:pt x="906629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29" y="810182"/>
                  </a:lnTo>
                  <a:lnTo>
                    <a:pt x="884993" y="852019"/>
                  </a:lnTo>
                  <a:lnTo>
                    <a:pt x="852000" y="885005"/>
                  </a:lnTo>
                  <a:lnTo>
                    <a:pt x="810161" y="906633"/>
                  </a:lnTo>
                  <a:lnTo>
                    <a:pt x="761987" y="914400"/>
                  </a:lnTo>
                  <a:lnTo>
                    <a:pt x="152400" y="914400"/>
                  </a:lnTo>
                  <a:lnTo>
                    <a:pt x="104226" y="906633"/>
                  </a:lnTo>
                  <a:lnTo>
                    <a:pt x="62391" y="885005"/>
                  </a:lnTo>
                  <a:lnTo>
                    <a:pt x="29402" y="852019"/>
                  </a:lnTo>
                  <a:lnTo>
                    <a:pt x="7768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220" y="315899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90725" y="2990850"/>
            <a:ext cx="933450" cy="933450"/>
            <a:chOff x="1990725" y="2990850"/>
            <a:chExt cx="933450" cy="933450"/>
          </a:xfrm>
        </p:grpSpPr>
        <p:sp>
          <p:nvSpPr>
            <p:cNvPr id="23" name="object 23"/>
            <p:cNvSpPr/>
            <p:nvPr/>
          </p:nvSpPr>
          <p:spPr>
            <a:xfrm>
              <a:off x="2000250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0250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30679" y="315899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9660" y="3236976"/>
            <a:ext cx="1163320" cy="504825"/>
            <a:chOff x="1089660" y="3236976"/>
            <a:chExt cx="1163320" cy="504825"/>
          </a:xfrm>
        </p:grpSpPr>
        <p:sp>
          <p:nvSpPr>
            <p:cNvPr id="27" name="object 27"/>
            <p:cNvSpPr/>
            <p:nvPr/>
          </p:nvSpPr>
          <p:spPr>
            <a:xfrm>
              <a:off x="1089660" y="3236976"/>
              <a:ext cx="1162812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636" y="3351841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0" y="130843"/>
                  </a:moveTo>
                  <a:lnTo>
                    <a:pt x="669429" y="169741"/>
                  </a:lnTo>
                  <a:lnTo>
                    <a:pt x="662383" y="176018"/>
                  </a:lnTo>
                  <a:lnTo>
                    <a:pt x="658396" y="184235"/>
                  </a:lnTo>
                  <a:lnTo>
                    <a:pt x="657767" y="193333"/>
                  </a:lnTo>
                  <a:lnTo>
                    <a:pt x="660793" y="202253"/>
                  </a:lnTo>
                  <a:lnTo>
                    <a:pt x="667072" y="209353"/>
                  </a:lnTo>
                  <a:lnTo>
                    <a:pt x="675303" y="213334"/>
                  </a:lnTo>
                  <a:lnTo>
                    <a:pt x="684439" y="213933"/>
                  </a:lnTo>
                  <a:lnTo>
                    <a:pt x="693432" y="210889"/>
                  </a:lnTo>
                  <a:lnTo>
                    <a:pt x="830878" y="131006"/>
                  </a:lnTo>
                  <a:lnTo>
                    <a:pt x="736400" y="130843"/>
                  </a:lnTo>
                  <a:close/>
                </a:path>
                <a:path w="871855" h="213995">
                  <a:moveTo>
                    <a:pt x="763645" y="115019"/>
                  </a:moveTo>
                  <a:lnTo>
                    <a:pt x="736400" y="130843"/>
                  </a:lnTo>
                  <a:lnTo>
                    <a:pt x="824369" y="131006"/>
                  </a:lnTo>
                  <a:lnTo>
                    <a:pt x="824369" y="127831"/>
                  </a:lnTo>
                  <a:lnTo>
                    <a:pt x="812431" y="127831"/>
                  </a:lnTo>
                  <a:lnTo>
                    <a:pt x="790664" y="115069"/>
                  </a:lnTo>
                  <a:lnTo>
                    <a:pt x="763645" y="115019"/>
                  </a:lnTo>
                  <a:close/>
                </a:path>
                <a:path w="871855" h="213995">
                  <a:moveTo>
                    <a:pt x="812431" y="99234"/>
                  </a:moveTo>
                  <a:lnTo>
                    <a:pt x="812431" y="115109"/>
                  </a:lnTo>
                  <a:lnTo>
                    <a:pt x="824369" y="115131"/>
                  </a:lnTo>
                  <a:lnTo>
                    <a:pt x="824369" y="131006"/>
                  </a:lnTo>
                  <a:lnTo>
                    <a:pt x="830878" y="131006"/>
                  </a:lnTo>
                  <a:lnTo>
                    <a:pt x="871740" y="107257"/>
                  </a:lnTo>
                  <a:lnTo>
                    <a:pt x="858070" y="99256"/>
                  </a:lnTo>
                  <a:lnTo>
                    <a:pt x="824496" y="99256"/>
                  </a:lnTo>
                  <a:lnTo>
                    <a:pt x="812431" y="99234"/>
                  </a:lnTo>
                  <a:close/>
                </a:path>
                <a:path w="871855" h="213995">
                  <a:moveTo>
                    <a:pt x="25" y="113607"/>
                  </a:moveTo>
                  <a:lnTo>
                    <a:pt x="0" y="129482"/>
                  </a:lnTo>
                  <a:lnTo>
                    <a:pt x="736400" y="130843"/>
                  </a:lnTo>
                  <a:lnTo>
                    <a:pt x="763645" y="115019"/>
                  </a:lnTo>
                  <a:lnTo>
                    <a:pt x="25" y="113607"/>
                  </a:lnTo>
                  <a:close/>
                </a:path>
                <a:path w="871855" h="213995">
                  <a:moveTo>
                    <a:pt x="790664" y="115069"/>
                  </a:moveTo>
                  <a:lnTo>
                    <a:pt x="812431" y="127831"/>
                  </a:lnTo>
                  <a:lnTo>
                    <a:pt x="812431" y="115109"/>
                  </a:lnTo>
                  <a:lnTo>
                    <a:pt x="790664" y="115069"/>
                  </a:lnTo>
                  <a:close/>
                </a:path>
                <a:path w="871855" h="213995">
                  <a:moveTo>
                    <a:pt x="812431" y="115109"/>
                  </a:moveTo>
                  <a:lnTo>
                    <a:pt x="812431" y="127831"/>
                  </a:lnTo>
                  <a:lnTo>
                    <a:pt x="824369" y="127831"/>
                  </a:lnTo>
                  <a:lnTo>
                    <a:pt x="824369" y="115131"/>
                  </a:lnTo>
                  <a:lnTo>
                    <a:pt x="812431" y="115109"/>
                  </a:lnTo>
                  <a:close/>
                </a:path>
                <a:path w="871855" h="213995">
                  <a:moveTo>
                    <a:pt x="790891" y="99194"/>
                  </a:moveTo>
                  <a:lnTo>
                    <a:pt x="777175" y="107160"/>
                  </a:lnTo>
                  <a:lnTo>
                    <a:pt x="790664" y="115069"/>
                  </a:lnTo>
                  <a:lnTo>
                    <a:pt x="812431" y="115109"/>
                  </a:lnTo>
                  <a:lnTo>
                    <a:pt x="812431" y="99234"/>
                  </a:lnTo>
                  <a:lnTo>
                    <a:pt x="790891" y="99194"/>
                  </a:lnTo>
                  <a:close/>
                </a:path>
                <a:path w="871855" h="213995">
                  <a:moveTo>
                    <a:pt x="777175" y="107160"/>
                  </a:moveTo>
                  <a:lnTo>
                    <a:pt x="763645" y="115019"/>
                  </a:lnTo>
                  <a:lnTo>
                    <a:pt x="790664" y="115069"/>
                  </a:lnTo>
                  <a:lnTo>
                    <a:pt x="777175" y="107160"/>
                  </a:lnTo>
                  <a:close/>
                </a:path>
                <a:path w="871855" h="213995">
                  <a:moveTo>
                    <a:pt x="763501" y="99143"/>
                  </a:moveTo>
                  <a:lnTo>
                    <a:pt x="777175" y="107160"/>
                  </a:lnTo>
                  <a:lnTo>
                    <a:pt x="790891" y="99194"/>
                  </a:lnTo>
                  <a:lnTo>
                    <a:pt x="763501" y="99143"/>
                  </a:lnTo>
                  <a:close/>
                </a:path>
                <a:path w="871855" h="213995">
                  <a:moveTo>
                    <a:pt x="824496" y="86683"/>
                  </a:moveTo>
                  <a:lnTo>
                    <a:pt x="812431" y="86683"/>
                  </a:lnTo>
                  <a:lnTo>
                    <a:pt x="812431" y="99234"/>
                  </a:lnTo>
                  <a:lnTo>
                    <a:pt x="824496" y="99256"/>
                  </a:lnTo>
                  <a:lnTo>
                    <a:pt x="824496" y="86683"/>
                  </a:lnTo>
                  <a:close/>
                </a:path>
                <a:path w="871855" h="213995">
                  <a:moveTo>
                    <a:pt x="684820" y="0"/>
                  </a:moveTo>
                  <a:lnTo>
                    <a:pt x="675684" y="561"/>
                  </a:lnTo>
                  <a:lnTo>
                    <a:pt x="667453" y="4528"/>
                  </a:lnTo>
                  <a:lnTo>
                    <a:pt x="661174" y="11626"/>
                  </a:lnTo>
                  <a:lnTo>
                    <a:pt x="658128" y="20546"/>
                  </a:lnTo>
                  <a:lnTo>
                    <a:pt x="658714" y="29644"/>
                  </a:lnTo>
                  <a:lnTo>
                    <a:pt x="662657" y="37861"/>
                  </a:lnTo>
                  <a:lnTo>
                    <a:pt x="669683" y="44138"/>
                  </a:lnTo>
                  <a:lnTo>
                    <a:pt x="736339" y="83218"/>
                  </a:lnTo>
                  <a:lnTo>
                    <a:pt x="824496" y="83381"/>
                  </a:lnTo>
                  <a:lnTo>
                    <a:pt x="824496" y="99256"/>
                  </a:lnTo>
                  <a:lnTo>
                    <a:pt x="858070" y="99256"/>
                  </a:lnTo>
                  <a:lnTo>
                    <a:pt x="693813" y="3117"/>
                  </a:lnTo>
                  <a:lnTo>
                    <a:pt x="684820" y="0"/>
                  </a:lnTo>
                  <a:close/>
                </a:path>
                <a:path w="871855" h="213995">
                  <a:moveTo>
                    <a:pt x="812431" y="86683"/>
                  </a:moveTo>
                  <a:lnTo>
                    <a:pt x="790891" y="99194"/>
                  </a:lnTo>
                  <a:lnTo>
                    <a:pt x="812431" y="99234"/>
                  </a:lnTo>
                  <a:lnTo>
                    <a:pt x="812431" y="86683"/>
                  </a:lnTo>
                  <a:close/>
                </a:path>
                <a:path w="871855" h="213995">
                  <a:moveTo>
                    <a:pt x="736339" y="83218"/>
                  </a:moveTo>
                  <a:lnTo>
                    <a:pt x="763501" y="99143"/>
                  </a:lnTo>
                  <a:lnTo>
                    <a:pt x="790891" y="99194"/>
                  </a:lnTo>
                  <a:lnTo>
                    <a:pt x="812431" y="86683"/>
                  </a:lnTo>
                  <a:lnTo>
                    <a:pt x="824496" y="86683"/>
                  </a:lnTo>
                  <a:lnTo>
                    <a:pt x="824496" y="83381"/>
                  </a:lnTo>
                  <a:lnTo>
                    <a:pt x="736339" y="83218"/>
                  </a:lnTo>
                  <a:close/>
                </a:path>
                <a:path w="871855" h="213995">
                  <a:moveTo>
                    <a:pt x="88" y="81857"/>
                  </a:moveTo>
                  <a:lnTo>
                    <a:pt x="63" y="97732"/>
                  </a:lnTo>
                  <a:lnTo>
                    <a:pt x="763501" y="99143"/>
                  </a:lnTo>
                  <a:lnTo>
                    <a:pt x="736339" y="83218"/>
                  </a:lnTo>
                  <a:lnTo>
                    <a:pt x="88" y="81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22044" y="3163315"/>
            <a:ext cx="54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6" y="2790471"/>
            <a:ext cx="5613014" cy="3483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72084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execl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*path,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, …, NULL);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execlp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*file,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, …, NULL );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execv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*path,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argv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[]);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execvp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*file,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argv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[]);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execle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*path,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, …, NULL, char *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envp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 );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execve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*file,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argv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envp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[]);</a:t>
            </a:r>
            <a:endParaRPr lang="en-US" dirty="0">
              <a:solidFill>
                <a:srgbClr val="444444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51761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351811"/>
            <a:ext cx="8494998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40203"/>
            <a:ext cx="7587687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