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sldIdLst>
    <p:sldId id="257" r:id="rId2"/>
    <p:sldId id="265" r:id="rId3"/>
    <p:sldId id="266" r:id="rId4"/>
    <p:sldId id="267" r:id="rId5"/>
    <p:sldId id="268" r:id="rId6"/>
    <p:sldId id="275" r:id="rId7"/>
    <p:sldId id="277" r:id="rId8"/>
    <p:sldId id="269" r:id="rId9"/>
    <p:sldId id="270" r:id="rId10"/>
    <p:sldId id="271" r:id="rId11"/>
    <p:sldId id="272" r:id="rId12"/>
    <p:sldId id="309" r:id="rId13"/>
    <p:sldId id="310" r:id="rId14"/>
    <p:sldId id="291" r:id="rId15"/>
    <p:sldId id="293" r:id="rId16"/>
    <p:sldId id="294" r:id="rId17"/>
    <p:sldId id="295" r:id="rId18"/>
    <p:sldId id="296" r:id="rId19"/>
    <p:sldId id="297" r:id="rId20"/>
    <p:sldId id="298" r:id="rId21"/>
    <p:sldId id="299" r:id="rId22"/>
    <p:sldId id="300" r:id="rId23"/>
    <p:sldId id="301" r:id="rId24"/>
    <p:sldId id="307" r:id="rId25"/>
    <p:sldId id="311" r:id="rId26"/>
    <p:sldId id="312" r:id="rId27"/>
    <p:sldId id="313" r:id="rId28"/>
    <p:sldId id="308" r:id="rId29"/>
    <p:sldId id="302" r:id="rId30"/>
    <p:sldId id="303" r:id="rId31"/>
    <p:sldId id="304" r:id="rId32"/>
    <p:sldId id="305" r:id="rId33"/>
    <p:sldId id="30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7993" autoAdjust="0"/>
  </p:normalViewPr>
  <p:slideViewPr>
    <p:cSldViewPr snapToGrid="0">
      <p:cViewPr varScale="1">
        <p:scale>
          <a:sx n="64" d="100"/>
          <a:sy n="64" d="100"/>
        </p:scale>
        <p:origin x="-984"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7E70D-656F-4E9E-9E1D-0A47DAB9780B}" type="datetimeFigureOut">
              <a:rPr lang="en-US" smtClean="0"/>
              <a:pPr/>
              <a:t>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D18B5-79BA-4507-8B19-7FCFA7ED0935}" type="slidenum">
              <a:rPr lang="en-US" smtClean="0"/>
              <a:pPr/>
              <a:t>‹#›</a:t>
            </a:fld>
            <a:endParaRPr lang="en-US"/>
          </a:p>
        </p:txBody>
      </p:sp>
    </p:spTree>
    <p:extLst>
      <p:ext uri="{BB962C8B-B14F-4D97-AF65-F5344CB8AC3E}">
        <p14:creationId xmlns:p14="http://schemas.microsoft.com/office/powerpoint/2010/main" xmlns="" val="3146057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p:nvPr>
        </p:nvSpPr>
        <p:spPr>
          <a:noFill/>
        </p:spPr>
        <p:txBody>
          <a:bodyPr/>
          <a:lstStyle/>
          <a:p>
            <a:fld id="{F2EC3875-C509-4CD0-8F2C-11B6A19DC526}" type="slidenum">
              <a:rPr lang="en-GB"/>
              <a:pPr/>
              <a:t>1</a:t>
            </a:fld>
            <a:endParaRPr lang="en-GB"/>
          </a:p>
        </p:txBody>
      </p:sp>
      <p:sp>
        <p:nvSpPr>
          <p:cNvPr id="54275"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73C9DC1-A889-498E-9DB3-037A1ED53B66}"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GB" sz="1200">
              <a:solidFill>
                <a:srgbClr val="000000"/>
              </a:solidFill>
              <a:latin typeface="Times New Roman" pitchFamily="16" charset="0"/>
            </a:endParaRPr>
          </a:p>
        </p:txBody>
      </p:sp>
      <p:sp>
        <p:nvSpPr>
          <p:cNvPr id="54276"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54277" name="Rectangle 3"/>
          <p:cNvSpPr txBox="1">
            <a:spLocks noGrp="1" noChangeArrowheads="1"/>
          </p:cNvSpPr>
          <p:nvPr>
            <p:ph type="body"/>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xmlns="" val="1486724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p:spPr>
        <p:txBody>
          <a:bodyPr/>
          <a:lstStyle/>
          <a:p>
            <a:fld id="{8D98AB03-C1D4-4558-810F-8F6E54F1F9F3}" type="slidenum">
              <a:rPr lang="en-GB"/>
              <a:pPr/>
              <a:t>14</a:t>
            </a:fld>
            <a:endParaRPr lang="en-GB"/>
          </a:p>
        </p:txBody>
      </p:sp>
      <p:sp>
        <p:nvSpPr>
          <p:cNvPr id="67587"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C3B0AE1-9B84-4D00-878C-AA0A3443345F}"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GB" sz="1200">
              <a:solidFill>
                <a:srgbClr val="000000"/>
              </a:solidFill>
              <a:latin typeface="Times New Roman" pitchFamily="16" charset="0"/>
            </a:endParaRPr>
          </a:p>
        </p:txBody>
      </p:sp>
      <p:sp>
        <p:nvSpPr>
          <p:cNvPr id="67588"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7589" name="Text Box 3"/>
          <p:cNvSpPr txBox="1">
            <a:spLocks noGrp="1" noChangeArrowheads="1"/>
          </p:cNvSpPr>
          <p:nvPr>
            <p:ph type="body"/>
          </p:nvPr>
        </p:nvSpPr>
        <p:spPr>
          <a:xfrm>
            <a:off x="701675" y="4416425"/>
            <a:ext cx="5607050" cy="4183063"/>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latin typeface="Arial" charset="0"/>
              </a:rPr>
              <a:t>“</a:t>
            </a:r>
            <a:r>
              <a:rPr lang="en-GB" smtClean="0"/>
              <a:t>ls</a:t>
            </a:r>
            <a:r>
              <a:rPr lang="en-GB" smtClean="0">
                <a:latin typeface="Arial" charset="0"/>
              </a:rPr>
              <a:t>”</a:t>
            </a:r>
            <a:r>
              <a:rPr lang="en-GB" smtClean="0"/>
              <a:t> stands for list.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Pwd stands for present working directory</a:t>
            </a:r>
          </a:p>
        </p:txBody>
      </p:sp>
    </p:spTree>
    <p:extLst>
      <p:ext uri="{BB962C8B-B14F-4D97-AF65-F5344CB8AC3E}">
        <p14:creationId xmlns:p14="http://schemas.microsoft.com/office/powerpoint/2010/main" xmlns="" val="460417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p:spPr>
        <p:txBody>
          <a:bodyPr/>
          <a:lstStyle/>
          <a:p>
            <a:fld id="{8D98AB03-C1D4-4558-810F-8F6E54F1F9F3}" type="slidenum">
              <a:rPr lang="en-GB"/>
              <a:pPr/>
              <a:t>15</a:t>
            </a:fld>
            <a:endParaRPr lang="en-GB"/>
          </a:p>
        </p:txBody>
      </p:sp>
      <p:sp>
        <p:nvSpPr>
          <p:cNvPr id="67587"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C3B0AE1-9B84-4D00-878C-AA0A3443345F}"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en-GB" sz="1200">
              <a:solidFill>
                <a:srgbClr val="000000"/>
              </a:solidFill>
              <a:latin typeface="Times New Roman" pitchFamily="16" charset="0"/>
            </a:endParaRPr>
          </a:p>
        </p:txBody>
      </p:sp>
      <p:sp>
        <p:nvSpPr>
          <p:cNvPr id="67588"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7589" name="Text Box 3"/>
          <p:cNvSpPr txBox="1">
            <a:spLocks noGrp="1" noChangeArrowheads="1"/>
          </p:cNvSpPr>
          <p:nvPr>
            <p:ph type="body"/>
          </p:nvPr>
        </p:nvSpPr>
        <p:spPr>
          <a:xfrm>
            <a:off x="701675" y="4416425"/>
            <a:ext cx="5607050" cy="4183063"/>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latin typeface="Arial" charset="0"/>
              </a:rPr>
              <a:t>“</a:t>
            </a:r>
            <a:r>
              <a:rPr lang="en-GB" smtClean="0"/>
              <a:t>ls</a:t>
            </a:r>
            <a:r>
              <a:rPr lang="en-GB" smtClean="0">
                <a:latin typeface="Arial" charset="0"/>
              </a:rPr>
              <a:t>”</a:t>
            </a:r>
            <a:r>
              <a:rPr lang="en-GB" smtClean="0"/>
              <a:t> stands for list.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Pwd stands for present working directory</a:t>
            </a:r>
          </a:p>
        </p:txBody>
      </p:sp>
    </p:spTree>
    <p:extLst>
      <p:ext uri="{BB962C8B-B14F-4D97-AF65-F5344CB8AC3E}">
        <p14:creationId xmlns:p14="http://schemas.microsoft.com/office/powerpoint/2010/main" xmlns="" val="1929428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p:spPr>
        <p:txBody>
          <a:bodyPr/>
          <a:lstStyle/>
          <a:p>
            <a:fld id="{FBA89A98-F7A3-445C-B533-D9969D496EA4}" type="slidenum">
              <a:rPr lang="en-GB"/>
              <a:pPr/>
              <a:t>16</a:t>
            </a:fld>
            <a:endParaRPr lang="en-GB"/>
          </a:p>
        </p:txBody>
      </p:sp>
      <p:sp>
        <p:nvSpPr>
          <p:cNvPr id="68611"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9277E9B-4F9B-4E21-A908-4E2D487FE2A8}"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GB" sz="1200">
              <a:solidFill>
                <a:srgbClr val="000000"/>
              </a:solidFill>
              <a:latin typeface="Times New Roman" pitchFamily="16" charset="0"/>
            </a:endParaRPr>
          </a:p>
        </p:txBody>
      </p:sp>
      <p:sp>
        <p:nvSpPr>
          <p:cNvPr id="68612"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8613" name="Text Box 3"/>
          <p:cNvSpPr txBox="1">
            <a:spLocks noGrp="1" noChangeArrowheads="1"/>
          </p:cNvSpPr>
          <p:nvPr>
            <p:ph type="body"/>
          </p:nvPr>
        </p:nvSpPr>
        <p:spPr>
          <a:xfrm>
            <a:off x="701675" y="4416425"/>
            <a:ext cx="5607050" cy="4183063"/>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latin typeface="Arial" charset="0"/>
              </a:rPr>
              <a:t>“</a:t>
            </a:r>
            <a:r>
              <a:rPr lang="en-GB" smtClean="0"/>
              <a:t>su</a:t>
            </a:r>
            <a:r>
              <a:rPr lang="en-GB" smtClean="0">
                <a:latin typeface="Arial" charset="0"/>
              </a:rPr>
              <a:t>”</a:t>
            </a:r>
            <a:r>
              <a:rPr lang="en-GB" smtClean="0"/>
              <a:t> means switch user. When you have several user account on one machine. </a:t>
            </a:r>
          </a:p>
        </p:txBody>
      </p:sp>
    </p:spTree>
    <p:extLst>
      <p:ext uri="{BB962C8B-B14F-4D97-AF65-F5344CB8AC3E}">
        <p14:creationId xmlns:p14="http://schemas.microsoft.com/office/powerpoint/2010/main" xmlns="" val="1588634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p:nvPr>
        </p:nvSpPr>
        <p:spPr>
          <a:noFill/>
        </p:spPr>
        <p:txBody>
          <a:bodyPr/>
          <a:lstStyle/>
          <a:p>
            <a:fld id="{4A87A468-ED7A-4D6E-AC44-3948CE684151}" type="slidenum">
              <a:rPr lang="en-GB"/>
              <a:pPr/>
              <a:t>17</a:t>
            </a:fld>
            <a:endParaRPr lang="en-GB"/>
          </a:p>
        </p:txBody>
      </p:sp>
      <p:sp>
        <p:nvSpPr>
          <p:cNvPr id="71683"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71684"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xmlns="" val="448343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p:nvPr>
        </p:nvSpPr>
        <p:spPr>
          <a:noFill/>
        </p:spPr>
        <p:txBody>
          <a:bodyPr/>
          <a:lstStyle/>
          <a:p>
            <a:fld id="{FE84B2B9-905C-4BF5-BACD-7FEA35A7CC72}" type="slidenum">
              <a:rPr lang="en-GB"/>
              <a:pPr/>
              <a:t>18</a:t>
            </a:fld>
            <a:endParaRPr lang="en-GB"/>
          </a:p>
        </p:txBody>
      </p:sp>
      <p:sp>
        <p:nvSpPr>
          <p:cNvPr id="72707"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72708"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xmlns="" val="1328065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p:spPr>
        <p:txBody>
          <a:bodyPr/>
          <a:lstStyle/>
          <a:p>
            <a:fld id="{863E2FA8-21AB-4E12-82F0-C71ACEE42415}" type="slidenum">
              <a:rPr lang="en-GB"/>
              <a:pPr/>
              <a:t>19</a:t>
            </a:fld>
            <a:endParaRPr lang="en-GB"/>
          </a:p>
        </p:txBody>
      </p:sp>
      <p:sp>
        <p:nvSpPr>
          <p:cNvPr id="74755"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74756" name="Rectangle 2"/>
          <p:cNvSpPr txBox="1">
            <a:spLocks noGrp="1" noChangeArrowheads="1"/>
          </p:cNvSpPr>
          <p:nvPr>
            <p:ph type="body" idx="1"/>
          </p:nvPr>
        </p:nvSpPr>
        <p:spPr>
          <a:xfrm>
            <a:off x="701675" y="4416425"/>
            <a:ext cx="5607050" cy="4183063"/>
          </a:xfrm>
          <a:noFill/>
          <a:ln/>
        </p:spPr>
        <p:txBody>
          <a:bodyPr wrap="none" anchor="ctr"/>
          <a:lstStyle/>
          <a:p>
            <a:r>
              <a:rPr lang="en-US" dirty="0" smtClean="0"/>
              <a:t>Redirect == </a:t>
            </a:r>
            <a:r>
              <a:rPr lang="en-US" dirty="0" smtClean="0"/>
              <a:t>save</a:t>
            </a:r>
            <a:endParaRPr lang="en-US" dirty="0" smtClean="0"/>
          </a:p>
        </p:txBody>
      </p:sp>
    </p:spTree>
    <p:extLst>
      <p:ext uri="{BB962C8B-B14F-4D97-AF65-F5344CB8AC3E}">
        <p14:creationId xmlns:p14="http://schemas.microsoft.com/office/powerpoint/2010/main" xmlns="" val="769250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p:spPr>
        <p:txBody>
          <a:bodyPr/>
          <a:lstStyle/>
          <a:p>
            <a:fld id="{A700CFC5-C8C6-4864-8705-EEFEC24D96BA}" type="slidenum">
              <a:rPr lang="en-GB"/>
              <a:pPr/>
              <a:t>20</a:t>
            </a:fld>
            <a:endParaRPr lang="en-GB"/>
          </a:p>
        </p:txBody>
      </p:sp>
      <p:sp>
        <p:nvSpPr>
          <p:cNvPr id="79875"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B010044-4F7B-4095-BCDB-C4BD720829E5}"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en-GB" sz="1200">
              <a:solidFill>
                <a:srgbClr val="000000"/>
              </a:solidFill>
              <a:latin typeface="Times New Roman" pitchFamily="16" charset="0"/>
            </a:endParaRPr>
          </a:p>
        </p:txBody>
      </p:sp>
      <p:sp>
        <p:nvSpPr>
          <p:cNvPr id="79876"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9877" name="Rectangle 3"/>
          <p:cNvSpPr txBox="1">
            <a:spLocks noGrp="1" noChangeArrowheads="1"/>
          </p:cNvSpPr>
          <p:nvPr>
            <p:ph type="body"/>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xmlns="" val="125767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p:spPr>
        <p:txBody>
          <a:bodyPr/>
          <a:lstStyle/>
          <a:p>
            <a:fld id="{A700CFC5-C8C6-4864-8705-EEFEC24D96BA}" type="slidenum">
              <a:rPr lang="en-GB"/>
              <a:pPr/>
              <a:t>21</a:t>
            </a:fld>
            <a:endParaRPr lang="en-GB"/>
          </a:p>
        </p:txBody>
      </p:sp>
      <p:sp>
        <p:nvSpPr>
          <p:cNvPr id="79875"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B010044-4F7B-4095-BCDB-C4BD720829E5}"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21</a:t>
            </a:fld>
            <a:endParaRPr lang="en-GB" sz="1200">
              <a:solidFill>
                <a:srgbClr val="000000"/>
              </a:solidFill>
              <a:latin typeface="Times New Roman" pitchFamily="16" charset="0"/>
            </a:endParaRPr>
          </a:p>
        </p:txBody>
      </p:sp>
      <p:sp>
        <p:nvSpPr>
          <p:cNvPr id="79876"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9877" name="Rectangle 3"/>
          <p:cNvSpPr txBox="1">
            <a:spLocks noGrp="1" noChangeArrowheads="1"/>
          </p:cNvSpPr>
          <p:nvPr>
            <p:ph type="body"/>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xmlns="" val="2560807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p:nvPr>
        </p:nvSpPr>
        <p:spPr>
          <a:noFill/>
        </p:spPr>
        <p:txBody>
          <a:bodyPr/>
          <a:lstStyle/>
          <a:p>
            <a:fld id="{7A8F2F34-6A54-479E-8372-57C2BB4D20AD}" type="slidenum">
              <a:rPr lang="en-GB"/>
              <a:pPr/>
              <a:t>22</a:t>
            </a:fld>
            <a:endParaRPr lang="en-GB"/>
          </a:p>
        </p:txBody>
      </p:sp>
      <p:sp>
        <p:nvSpPr>
          <p:cNvPr id="80899"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80900"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xmlns="" val="168764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p:nvPr>
        </p:nvSpPr>
        <p:spPr>
          <a:noFill/>
        </p:spPr>
        <p:txBody>
          <a:bodyPr/>
          <a:lstStyle/>
          <a:p>
            <a:fld id="{7A8F2F34-6A54-479E-8372-57C2BB4D20AD}" type="slidenum">
              <a:rPr lang="en-GB"/>
              <a:pPr/>
              <a:t>23</a:t>
            </a:fld>
            <a:endParaRPr lang="en-GB"/>
          </a:p>
        </p:txBody>
      </p:sp>
      <p:sp>
        <p:nvSpPr>
          <p:cNvPr id="80899"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80900"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xmlns="" val="227995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noFill/>
        </p:spPr>
        <p:txBody>
          <a:bodyPr/>
          <a:lstStyle/>
          <a:p>
            <a:fld id="{03B6D50F-6FA5-4E6A-86B8-245A96B31729}" type="slidenum">
              <a:rPr lang="en-GB"/>
              <a:pPr/>
              <a:t>2</a:t>
            </a:fld>
            <a:endParaRPr lang="en-GB"/>
          </a:p>
        </p:txBody>
      </p:sp>
      <p:sp>
        <p:nvSpPr>
          <p:cNvPr id="57347"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9FF8375-D0AF-4786-A5E2-AD9E1369E0FE}"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GB" sz="1200">
              <a:solidFill>
                <a:srgbClr val="000000"/>
              </a:solidFill>
              <a:latin typeface="Times New Roman" pitchFamily="16" charset="0"/>
            </a:endParaRPr>
          </a:p>
        </p:txBody>
      </p:sp>
      <p:sp>
        <p:nvSpPr>
          <p:cNvPr id="57348"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57349" name="Rectangle 3"/>
          <p:cNvSpPr txBox="1">
            <a:spLocks noGrp="1" noChangeArrowheads="1"/>
          </p:cNvSpPr>
          <p:nvPr>
            <p:ph type="body"/>
          </p:nvPr>
        </p:nvSpPr>
        <p:spPr>
          <a:xfrm>
            <a:off x="701675" y="4416425"/>
            <a:ext cx="5607050" cy="4183063"/>
          </a:xfrm>
          <a:noFill/>
          <a:ln/>
        </p:spPr>
        <p:txBody>
          <a:bodyPr wrap="none" anchor="ctr"/>
          <a:lstStyle/>
          <a:p>
            <a:r>
              <a:rPr lang="en-US" sz="1200" b="0" i="0" kern="1200" dirty="0" smtClean="0">
                <a:solidFill>
                  <a:srgbClr val="000000"/>
                </a:solidFill>
                <a:effectLst/>
                <a:latin typeface="Times New Roman" pitchFamily="16" charset="0"/>
                <a:ea typeface="+mn-ea"/>
                <a:cs typeface="+mn-cs"/>
              </a:rPr>
              <a:t>A </a:t>
            </a:r>
            <a:r>
              <a:rPr lang="en-US" sz="1200" b="1" i="0" kern="1200" dirty="0" smtClean="0">
                <a:solidFill>
                  <a:srgbClr val="000000"/>
                </a:solidFill>
                <a:effectLst/>
                <a:latin typeface="Times New Roman" pitchFamily="16" charset="0"/>
                <a:ea typeface="+mn-ea"/>
                <a:cs typeface="+mn-cs"/>
              </a:rPr>
              <a:t>Network</a:t>
            </a:r>
            <a:r>
              <a:rPr lang="en-US" sz="1200" b="0" i="0" kern="1200" dirty="0" smtClean="0">
                <a:solidFill>
                  <a:srgbClr val="000000"/>
                </a:solidFill>
                <a:effectLst/>
                <a:latin typeface="Times New Roman" pitchFamily="16" charset="0"/>
                <a:ea typeface="+mn-ea"/>
                <a:cs typeface="+mn-cs"/>
              </a:rPr>
              <a:t> interface </a:t>
            </a:r>
            <a:r>
              <a:rPr lang="en-US" sz="1200" b="1" i="0" kern="1200" dirty="0" smtClean="0">
                <a:solidFill>
                  <a:srgbClr val="000000"/>
                </a:solidFill>
                <a:effectLst/>
                <a:latin typeface="Times New Roman" pitchFamily="16" charset="0"/>
                <a:ea typeface="+mn-ea"/>
                <a:cs typeface="+mn-cs"/>
              </a:rPr>
              <a:t>card</a:t>
            </a:r>
            <a:r>
              <a:rPr lang="en-US" sz="1200" b="0" i="0" kern="1200" dirty="0" smtClean="0">
                <a:solidFill>
                  <a:srgbClr val="000000"/>
                </a:solidFill>
                <a:effectLst/>
                <a:latin typeface="Times New Roman" pitchFamily="16" charset="0"/>
                <a:ea typeface="+mn-ea"/>
                <a:cs typeface="+mn-cs"/>
              </a:rPr>
              <a:t> (also known as a </a:t>
            </a:r>
            <a:r>
              <a:rPr lang="en-US" sz="1200" b="1" i="0" kern="1200" dirty="0" smtClean="0">
                <a:solidFill>
                  <a:srgbClr val="000000"/>
                </a:solidFill>
                <a:effectLst/>
                <a:latin typeface="Times New Roman" pitchFamily="16" charset="0"/>
                <a:ea typeface="+mn-ea"/>
                <a:cs typeface="+mn-cs"/>
              </a:rPr>
              <a:t>NIC</a:t>
            </a:r>
            <a:r>
              <a:rPr lang="en-US" sz="1200" b="0" i="0" kern="1200" dirty="0" smtClean="0">
                <a:solidFill>
                  <a:srgbClr val="000000"/>
                </a:solidFill>
                <a:effectLst/>
                <a:latin typeface="Times New Roman" pitchFamily="16" charset="0"/>
                <a:ea typeface="+mn-ea"/>
                <a:cs typeface="+mn-cs"/>
              </a:rPr>
              <a:t>, </a:t>
            </a:r>
            <a:r>
              <a:rPr lang="en-US" sz="1200" b="1" i="0" kern="1200" dirty="0" smtClean="0">
                <a:solidFill>
                  <a:srgbClr val="000000"/>
                </a:solidFill>
                <a:effectLst/>
                <a:latin typeface="Times New Roman" pitchFamily="16" charset="0"/>
                <a:ea typeface="+mn-ea"/>
                <a:cs typeface="+mn-cs"/>
              </a:rPr>
              <a:t>network card</a:t>
            </a:r>
            <a:r>
              <a:rPr lang="en-US" sz="1200" b="0" i="0" kern="1200" dirty="0" smtClean="0">
                <a:solidFill>
                  <a:srgbClr val="000000"/>
                </a:solidFill>
                <a:effectLst/>
                <a:latin typeface="Times New Roman" pitchFamily="16" charset="0"/>
                <a:ea typeface="+mn-ea"/>
                <a:cs typeface="+mn-cs"/>
              </a:rPr>
              <a:t>, or </a:t>
            </a:r>
            <a:r>
              <a:rPr lang="en-US" sz="1200" b="1" i="0" kern="1200" dirty="0" smtClean="0">
                <a:solidFill>
                  <a:srgbClr val="000000"/>
                </a:solidFill>
                <a:effectLst/>
                <a:latin typeface="Times New Roman" pitchFamily="16" charset="0"/>
                <a:ea typeface="+mn-ea"/>
                <a:cs typeface="+mn-cs"/>
              </a:rPr>
              <a:t>network</a:t>
            </a:r>
            <a:r>
              <a:rPr lang="en-US" sz="1200" b="0" i="0" kern="1200" dirty="0" smtClean="0">
                <a:solidFill>
                  <a:srgbClr val="000000"/>
                </a:solidFill>
                <a:effectLst/>
                <a:latin typeface="Times New Roman" pitchFamily="16" charset="0"/>
                <a:ea typeface="+mn-ea"/>
                <a:cs typeface="+mn-cs"/>
              </a:rPr>
              <a:t> interface controller) is an electronic device that connects a computer to a computer </a:t>
            </a:r>
            <a:r>
              <a:rPr lang="en-US" sz="1200" b="1" i="0" kern="1200" dirty="0" smtClean="0">
                <a:solidFill>
                  <a:srgbClr val="000000"/>
                </a:solidFill>
                <a:effectLst/>
                <a:latin typeface="Times New Roman" pitchFamily="16" charset="0"/>
                <a:ea typeface="+mn-ea"/>
                <a:cs typeface="+mn-cs"/>
              </a:rPr>
              <a:t>network</a:t>
            </a:r>
            <a:r>
              <a:rPr lang="en-US" sz="1200" b="0" i="0" kern="1200" dirty="0" smtClean="0">
                <a:solidFill>
                  <a:srgbClr val="000000"/>
                </a:solidFill>
                <a:effectLst/>
                <a:latin typeface="Times New Roman" pitchFamily="16" charset="0"/>
                <a:ea typeface="+mn-ea"/>
                <a:cs typeface="+mn-cs"/>
              </a:rPr>
              <a:t>, usually a </a:t>
            </a:r>
            <a:r>
              <a:rPr lang="en-US" sz="1200" b="1" i="0" kern="1200" dirty="0" smtClean="0">
                <a:solidFill>
                  <a:srgbClr val="000000"/>
                </a:solidFill>
                <a:effectLst/>
                <a:latin typeface="Times New Roman" pitchFamily="16" charset="0"/>
                <a:ea typeface="+mn-ea"/>
                <a:cs typeface="+mn-cs"/>
              </a:rPr>
              <a:t>LAN</a:t>
            </a:r>
            <a:r>
              <a:rPr lang="en-US" sz="1200" b="0" i="0" kern="1200" dirty="0" smtClean="0">
                <a:solidFill>
                  <a:srgbClr val="000000"/>
                </a:solidFill>
                <a:effectLst/>
                <a:latin typeface="Times New Roman" pitchFamily="16" charset="0"/>
                <a:ea typeface="+mn-ea"/>
                <a:cs typeface="+mn-cs"/>
              </a:rPr>
              <a:t>. It is considered a piece of computer hardware.</a:t>
            </a:r>
          </a:p>
          <a:p>
            <a:r>
              <a:rPr lang="en-US" sz="1200" b="0" i="0" kern="1200" dirty="0" smtClean="0">
                <a:solidFill>
                  <a:srgbClr val="000000"/>
                </a:solidFill>
                <a:effectLst/>
                <a:latin typeface="Times New Roman" pitchFamily="16" charset="0"/>
                <a:ea typeface="+mn-ea"/>
                <a:cs typeface="+mn-cs"/>
              </a:rPr>
              <a:t>Shell: the</a:t>
            </a:r>
            <a:r>
              <a:rPr lang="en-US" sz="1200" b="0" i="0" kern="1200" baseline="0" dirty="0" smtClean="0">
                <a:solidFill>
                  <a:srgbClr val="000000"/>
                </a:solidFill>
                <a:effectLst/>
                <a:latin typeface="Times New Roman" pitchFamily="16" charset="0"/>
                <a:ea typeface="+mn-ea"/>
                <a:cs typeface="+mn-cs"/>
              </a:rPr>
              <a:t> program that either process the command you enter in your terminal or process the shell scripts (text files). </a:t>
            </a:r>
            <a:endParaRPr lang="en-US" sz="1200" b="0" i="0" kern="1200" baseline="0" dirty="0" smtClean="0">
              <a:solidFill>
                <a:srgbClr val="000000"/>
              </a:solidFill>
              <a:effectLst/>
              <a:latin typeface="Times New Roman" pitchFamily="16" charset="0"/>
              <a:ea typeface="+mn-ea"/>
              <a:cs typeface="+mn-cs"/>
            </a:endParaRPr>
          </a:p>
          <a:p>
            <a:r>
              <a:rPr lang="en-US" sz="1200" b="0" i="0" kern="1200" dirty="0" smtClean="0">
                <a:solidFill>
                  <a:schemeClr val="tx1"/>
                </a:solidFill>
                <a:latin typeface="+mn-lt"/>
                <a:ea typeface="+mn-ea"/>
                <a:cs typeface="+mn-cs"/>
              </a:rPr>
              <a:t>The main difference between kernel and shell is that the </a:t>
            </a:r>
            <a:r>
              <a:rPr lang="en-US" sz="1200" b="1" i="0" kern="1200" dirty="0" smtClean="0">
                <a:solidFill>
                  <a:schemeClr val="tx1"/>
                </a:solidFill>
                <a:latin typeface="+mn-lt"/>
                <a:ea typeface="+mn-ea"/>
                <a:cs typeface="+mn-cs"/>
              </a:rPr>
              <a:t>kernel is the core of the operating system that controls all the tasks of the system while the shell is the interface that allows the users to communicate with the kernel.</a:t>
            </a:r>
            <a:endParaRPr lang="en-US" dirty="0" smtClean="0"/>
          </a:p>
        </p:txBody>
      </p:sp>
    </p:spTree>
    <p:extLst>
      <p:ext uri="{BB962C8B-B14F-4D97-AF65-F5344CB8AC3E}">
        <p14:creationId xmlns:p14="http://schemas.microsoft.com/office/powerpoint/2010/main" xmlns="" val="3571193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p:spPr>
        <p:txBody>
          <a:bodyPr/>
          <a:lstStyle/>
          <a:p>
            <a:fld id="{3952511F-CBF6-43F6-BE66-4A7994C73049}" type="slidenum">
              <a:rPr lang="en-GB"/>
              <a:pPr/>
              <a:t>29</a:t>
            </a:fld>
            <a:endParaRPr lang="en-GB"/>
          </a:p>
        </p:txBody>
      </p:sp>
      <p:sp>
        <p:nvSpPr>
          <p:cNvPr id="82947"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82948"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xmlns="" val="1341139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p:nvPr>
        </p:nvSpPr>
        <p:spPr>
          <a:noFill/>
        </p:spPr>
        <p:txBody>
          <a:bodyPr/>
          <a:lstStyle/>
          <a:p>
            <a:fld id="{810F9520-F54E-4968-A360-6440D36A1681}" type="slidenum">
              <a:rPr lang="en-GB"/>
              <a:pPr/>
              <a:t>30</a:t>
            </a:fld>
            <a:endParaRPr lang="en-GB"/>
          </a:p>
        </p:txBody>
      </p:sp>
      <p:sp>
        <p:nvSpPr>
          <p:cNvPr id="83971"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46D51F9-FFDD-446C-BEBB-BA44D4EC4331}"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30</a:t>
            </a:fld>
            <a:endParaRPr lang="en-GB" sz="1200">
              <a:solidFill>
                <a:srgbClr val="000000"/>
              </a:solidFill>
              <a:latin typeface="Times New Roman" pitchFamily="16" charset="0"/>
            </a:endParaRPr>
          </a:p>
        </p:txBody>
      </p:sp>
      <p:sp>
        <p:nvSpPr>
          <p:cNvPr id="83972"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83973" name="Text Box 3"/>
          <p:cNvSpPr txBox="1">
            <a:spLocks noGrp="1" noChangeArrowheads="1"/>
          </p:cNvSpPr>
          <p:nvPr>
            <p:ph type="body"/>
          </p:nvPr>
        </p:nvSpPr>
        <p:spPr>
          <a:xfrm>
            <a:off x="701675" y="4416425"/>
            <a:ext cx="5607050" cy="4183063"/>
          </a:xfrm>
          <a:noFill/>
          <a:ln/>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These are commands related with process management. Kill is used to stop your program. </a:t>
            </a:r>
          </a:p>
        </p:txBody>
      </p:sp>
    </p:spTree>
    <p:extLst>
      <p:ext uri="{BB962C8B-B14F-4D97-AF65-F5344CB8AC3E}">
        <p14:creationId xmlns:p14="http://schemas.microsoft.com/office/powerpoint/2010/main" xmlns="" val="976524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p:nvPr>
        </p:nvSpPr>
        <p:spPr>
          <a:noFill/>
        </p:spPr>
        <p:txBody>
          <a:bodyPr/>
          <a:lstStyle/>
          <a:p>
            <a:fld id="{810F9520-F54E-4968-A360-6440D36A1681}" type="slidenum">
              <a:rPr lang="en-GB"/>
              <a:pPr/>
              <a:t>31</a:t>
            </a:fld>
            <a:endParaRPr lang="en-GB"/>
          </a:p>
        </p:txBody>
      </p:sp>
      <p:sp>
        <p:nvSpPr>
          <p:cNvPr id="83971"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46D51F9-FFDD-446C-BEBB-BA44D4EC4331}"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31</a:t>
            </a:fld>
            <a:endParaRPr lang="en-GB" sz="1200">
              <a:solidFill>
                <a:srgbClr val="000000"/>
              </a:solidFill>
              <a:latin typeface="Times New Roman" pitchFamily="16" charset="0"/>
            </a:endParaRPr>
          </a:p>
        </p:txBody>
      </p:sp>
      <p:sp>
        <p:nvSpPr>
          <p:cNvPr id="83972"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83973" name="Text Box 3"/>
          <p:cNvSpPr txBox="1">
            <a:spLocks noGrp="1" noChangeArrowheads="1"/>
          </p:cNvSpPr>
          <p:nvPr>
            <p:ph type="body"/>
          </p:nvPr>
        </p:nvSpPr>
        <p:spPr>
          <a:xfrm>
            <a:off x="701675" y="4416425"/>
            <a:ext cx="5607050" cy="4183063"/>
          </a:xfrm>
          <a:noFill/>
          <a:ln/>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These are commands related with process management. Kill is used to stop your program. </a:t>
            </a:r>
          </a:p>
        </p:txBody>
      </p:sp>
    </p:spTree>
    <p:extLst>
      <p:ext uri="{BB962C8B-B14F-4D97-AF65-F5344CB8AC3E}">
        <p14:creationId xmlns:p14="http://schemas.microsoft.com/office/powerpoint/2010/main" xmlns="" val="2863919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p:nvPr>
        </p:nvSpPr>
        <p:spPr>
          <a:noFill/>
        </p:spPr>
        <p:txBody>
          <a:bodyPr/>
          <a:lstStyle/>
          <a:p>
            <a:fld id="{810F9520-F54E-4968-A360-6440D36A1681}" type="slidenum">
              <a:rPr lang="en-GB"/>
              <a:pPr/>
              <a:t>32</a:t>
            </a:fld>
            <a:endParaRPr lang="en-GB"/>
          </a:p>
        </p:txBody>
      </p:sp>
      <p:sp>
        <p:nvSpPr>
          <p:cNvPr id="83971"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46D51F9-FFDD-446C-BEBB-BA44D4EC4331}"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32</a:t>
            </a:fld>
            <a:endParaRPr lang="en-GB" sz="1200">
              <a:solidFill>
                <a:srgbClr val="000000"/>
              </a:solidFill>
              <a:latin typeface="Times New Roman" pitchFamily="16" charset="0"/>
            </a:endParaRPr>
          </a:p>
        </p:txBody>
      </p:sp>
      <p:sp>
        <p:nvSpPr>
          <p:cNvPr id="83972"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83973" name="Text Box 3"/>
          <p:cNvSpPr txBox="1">
            <a:spLocks noGrp="1" noChangeArrowheads="1"/>
          </p:cNvSpPr>
          <p:nvPr>
            <p:ph type="body"/>
          </p:nvPr>
        </p:nvSpPr>
        <p:spPr>
          <a:xfrm>
            <a:off x="701675" y="4416425"/>
            <a:ext cx="5607050" cy="4183063"/>
          </a:xfrm>
          <a:noFill/>
          <a:ln/>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These are commands related with process management. Kill is used to stop your program. </a:t>
            </a:r>
          </a:p>
        </p:txBody>
      </p:sp>
    </p:spTree>
    <p:extLst>
      <p:ext uri="{BB962C8B-B14F-4D97-AF65-F5344CB8AC3E}">
        <p14:creationId xmlns:p14="http://schemas.microsoft.com/office/powerpoint/2010/main" xmlns="" val="1788973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p:nvPr>
        </p:nvSpPr>
        <p:spPr>
          <a:noFill/>
        </p:spPr>
        <p:txBody>
          <a:bodyPr/>
          <a:lstStyle/>
          <a:p>
            <a:fld id="{3F4CAAD9-5A94-4C06-961C-94750194114C}" type="slidenum">
              <a:rPr lang="en-GB"/>
              <a:pPr/>
              <a:t>4</a:t>
            </a:fld>
            <a:endParaRPr lang="en-GB"/>
          </a:p>
        </p:txBody>
      </p:sp>
      <p:sp>
        <p:nvSpPr>
          <p:cNvPr id="59395"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59396"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xmlns="" val="378521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p:nvPr>
        </p:nvSpPr>
        <p:spPr>
          <a:noFill/>
        </p:spPr>
        <p:txBody>
          <a:bodyPr/>
          <a:lstStyle/>
          <a:p>
            <a:fld id="{7E0ADAFE-CB5B-487B-B0D1-79C2B29F9FDA}" type="slidenum">
              <a:rPr lang="en-GB"/>
              <a:pPr/>
              <a:t>5</a:t>
            </a:fld>
            <a:endParaRPr lang="en-GB"/>
          </a:p>
        </p:txBody>
      </p:sp>
      <p:sp>
        <p:nvSpPr>
          <p:cNvPr id="60419"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60420"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xmlns="" val="2784660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p:nvPr>
        </p:nvSpPr>
        <p:spPr>
          <a:noFill/>
        </p:spPr>
        <p:txBody>
          <a:bodyPr/>
          <a:lstStyle/>
          <a:p>
            <a:fld id="{1B42F204-ABF0-4617-86DA-16CA70375707}" type="slidenum">
              <a:rPr lang="en-GB"/>
              <a:pPr/>
              <a:t>8</a:t>
            </a:fld>
            <a:endParaRPr lang="en-GB"/>
          </a:p>
        </p:txBody>
      </p:sp>
      <p:sp>
        <p:nvSpPr>
          <p:cNvPr id="63491"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63492"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xmlns="" val="4037115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p:nvPr>
        </p:nvSpPr>
        <p:spPr>
          <a:noFill/>
        </p:spPr>
        <p:txBody>
          <a:bodyPr/>
          <a:lstStyle/>
          <a:p>
            <a:fld id="{17514069-9C8E-4D9E-849B-5CD811226B5E}" type="slidenum">
              <a:rPr lang="en-GB"/>
              <a:pPr/>
              <a:t>9</a:t>
            </a:fld>
            <a:endParaRPr lang="en-GB"/>
          </a:p>
        </p:txBody>
      </p:sp>
      <p:sp>
        <p:nvSpPr>
          <p:cNvPr id="65539"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65540"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xmlns="" val="2543690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p:spPr>
        <p:txBody>
          <a:bodyPr/>
          <a:lstStyle/>
          <a:p>
            <a:fld id="{20355ECE-462B-4D4D-9C08-D875899E9FF2}" type="slidenum">
              <a:rPr lang="en-GB"/>
              <a:pPr/>
              <a:t>10</a:t>
            </a:fld>
            <a:endParaRPr lang="en-GB"/>
          </a:p>
        </p:txBody>
      </p:sp>
      <p:sp>
        <p:nvSpPr>
          <p:cNvPr id="66563" name="Rectangle 1"/>
          <p:cNvSpPr txBox="1">
            <a:spLocks noGrp="1" noRot="1" noChangeAspect="1" noChangeArrowheads="1" noTextEdit="1"/>
          </p:cNvSpPr>
          <p:nvPr>
            <p:ph type="sldImg"/>
          </p:nvPr>
        </p:nvSpPr>
        <p:spPr>
          <a:xfrm>
            <a:off x="406400" y="696913"/>
            <a:ext cx="6197600" cy="3486150"/>
          </a:xfrm>
          <a:solidFill>
            <a:srgbClr val="FFFFFF"/>
          </a:solidFill>
          <a:ln/>
        </p:spPr>
      </p:sp>
      <p:sp>
        <p:nvSpPr>
          <p:cNvPr id="66564" name="Rectangle 2"/>
          <p:cNvSpPr txBox="1">
            <a:spLocks noGrp="1" noChangeArrowheads="1"/>
          </p:cNvSpPr>
          <p:nvPr>
            <p:ph type="body" idx="1"/>
          </p:nvPr>
        </p:nvSpPr>
        <p:spPr>
          <a:xfrm>
            <a:off x="701675" y="4416425"/>
            <a:ext cx="5607050" cy="4183063"/>
          </a:xfrm>
          <a:noFill/>
          <a:ln/>
        </p:spPr>
        <p:txBody>
          <a:bodyPr wrap="none" anchor="ctr"/>
          <a:lstStyle/>
          <a:p>
            <a:endParaRPr lang="en-US" smtClean="0"/>
          </a:p>
        </p:txBody>
      </p:sp>
    </p:spTree>
    <p:extLst>
      <p:ext uri="{BB962C8B-B14F-4D97-AF65-F5344CB8AC3E}">
        <p14:creationId xmlns:p14="http://schemas.microsoft.com/office/powerpoint/2010/main" xmlns="" val="3898698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p:spPr>
        <p:txBody>
          <a:bodyPr/>
          <a:lstStyle/>
          <a:p>
            <a:fld id="{8D98AB03-C1D4-4558-810F-8F6E54F1F9F3}" type="slidenum">
              <a:rPr lang="en-GB"/>
              <a:pPr/>
              <a:t>11</a:t>
            </a:fld>
            <a:endParaRPr lang="en-GB"/>
          </a:p>
        </p:txBody>
      </p:sp>
      <p:sp>
        <p:nvSpPr>
          <p:cNvPr id="67587" name="Text Box 1"/>
          <p:cNvSpPr txBox="1">
            <a:spLocks noChangeArrowheads="1"/>
          </p:cNvSpPr>
          <p:nvPr/>
        </p:nvSpPr>
        <p:spPr bwMode="auto">
          <a:xfrm>
            <a:off x="3970338" y="8829675"/>
            <a:ext cx="3038475" cy="465138"/>
          </a:xfrm>
          <a:prstGeom prst="rect">
            <a:avLst/>
          </a:prstGeom>
          <a:noFill/>
          <a:ln w="9525">
            <a:noFill/>
            <a:round/>
            <a:headEnd/>
            <a:tailEnd/>
          </a:ln>
        </p:spPr>
        <p:txBody>
          <a:bodyPr lIns="90000" tIns="46800" rIns="90000" bIns="46800" anchor="b"/>
          <a:lstStyle/>
          <a:p>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C3B0AE1-9B84-4D00-878C-AA0A3443345F}" type="slidenum">
              <a:rPr lang="en-GB" sz="1200">
                <a:solidFill>
                  <a:srgbClr val="000000"/>
                </a:solidFill>
                <a:latin typeface="Times New Roman" pitchFamily="16" charset="0"/>
              </a:rPr>
              <a:pPr algn="r">
                <a:lnSpc>
                  <a:spcPct val="10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GB" sz="1200">
              <a:solidFill>
                <a:srgbClr val="000000"/>
              </a:solidFill>
              <a:latin typeface="Times New Roman" pitchFamily="16" charset="0"/>
            </a:endParaRPr>
          </a:p>
        </p:txBody>
      </p:sp>
      <p:sp>
        <p:nvSpPr>
          <p:cNvPr id="67588" name="Text Box 2"/>
          <p:cNvSpPr txBox="1">
            <a:spLocks noChangeArrowheads="1"/>
          </p:cNvSpPr>
          <p:nvPr/>
        </p:nvSpPr>
        <p:spPr bwMode="auto">
          <a:xfrm>
            <a:off x="1181100" y="696913"/>
            <a:ext cx="4648200" cy="348615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7589" name="Text Box 3"/>
          <p:cNvSpPr txBox="1">
            <a:spLocks noGrp="1" noChangeArrowheads="1"/>
          </p:cNvSpPr>
          <p:nvPr>
            <p:ph type="body"/>
          </p:nvPr>
        </p:nvSpPr>
        <p:spPr>
          <a:xfrm>
            <a:off x="701675" y="4416425"/>
            <a:ext cx="5607050" cy="4183063"/>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latin typeface="Arial" charset="0"/>
              </a:rPr>
              <a:t>“</a:t>
            </a:r>
            <a:r>
              <a:rPr lang="en-GB" smtClean="0"/>
              <a:t>ls</a:t>
            </a:r>
            <a:r>
              <a:rPr lang="en-GB" smtClean="0">
                <a:latin typeface="Arial" charset="0"/>
              </a:rPr>
              <a:t>”</a:t>
            </a:r>
            <a:r>
              <a:rPr lang="en-GB" smtClean="0"/>
              <a:t> stands for list.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Pwd stands for present working directory</a:t>
            </a:r>
          </a:p>
        </p:txBody>
      </p:sp>
    </p:spTree>
    <p:extLst>
      <p:ext uri="{BB962C8B-B14F-4D97-AF65-F5344CB8AC3E}">
        <p14:creationId xmlns:p14="http://schemas.microsoft.com/office/powerpoint/2010/main" xmlns="" val="346786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FD18B5-79BA-4507-8B19-7FCFA7ED0935}"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81F467-4C4D-415D-B93D-BFEBE55BFA1D}"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D7A00-8735-496F-9A83-E30E46DDAB3B}"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80046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81F467-4C4D-415D-B93D-BFEBE55BFA1D}"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D7A00-8735-496F-9A83-E30E46DDAB3B}" type="slidenum">
              <a:rPr lang="en-US" smtClean="0"/>
              <a:pPr/>
              <a:t>‹#›</a:t>
            </a:fld>
            <a:endParaRPr lang="en-US"/>
          </a:p>
        </p:txBody>
      </p:sp>
    </p:spTree>
    <p:extLst>
      <p:ext uri="{BB962C8B-B14F-4D97-AF65-F5344CB8AC3E}">
        <p14:creationId xmlns:p14="http://schemas.microsoft.com/office/powerpoint/2010/main" xmlns="" val="44744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81F467-4C4D-415D-B93D-BFEBE55BFA1D}"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D7A00-8735-496F-9A83-E30E46DDAB3B}" type="slidenum">
              <a:rPr lang="en-US" smtClean="0"/>
              <a:pPr/>
              <a:t>‹#›</a:t>
            </a:fld>
            <a:endParaRPr lang="en-US"/>
          </a:p>
        </p:txBody>
      </p:sp>
    </p:spTree>
    <p:extLst>
      <p:ext uri="{BB962C8B-B14F-4D97-AF65-F5344CB8AC3E}">
        <p14:creationId xmlns:p14="http://schemas.microsoft.com/office/powerpoint/2010/main" xmlns="" val="318928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81F467-4C4D-415D-B93D-BFEBE55BFA1D}"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D7A00-8735-496F-9A83-E30E46DDAB3B}" type="slidenum">
              <a:rPr lang="en-US" smtClean="0"/>
              <a:pPr/>
              <a:t>‹#›</a:t>
            </a:fld>
            <a:endParaRPr lang="en-US"/>
          </a:p>
        </p:txBody>
      </p:sp>
    </p:spTree>
    <p:extLst>
      <p:ext uri="{BB962C8B-B14F-4D97-AF65-F5344CB8AC3E}">
        <p14:creationId xmlns:p14="http://schemas.microsoft.com/office/powerpoint/2010/main" xmlns="" val="2448494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81F467-4C4D-415D-B93D-BFEBE55BFA1D}"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D7A00-8735-496F-9A83-E30E46DDAB3B}"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7460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81F467-4C4D-415D-B93D-BFEBE55BFA1D}" type="datetimeFigureOut">
              <a:rPr lang="en-US" smtClean="0"/>
              <a:pPr/>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D7A00-8735-496F-9A83-E30E46DDAB3B}" type="slidenum">
              <a:rPr lang="en-US" smtClean="0"/>
              <a:pPr/>
              <a:t>‹#›</a:t>
            </a:fld>
            <a:endParaRPr lang="en-US"/>
          </a:p>
        </p:txBody>
      </p:sp>
    </p:spTree>
    <p:extLst>
      <p:ext uri="{BB962C8B-B14F-4D97-AF65-F5344CB8AC3E}">
        <p14:creationId xmlns:p14="http://schemas.microsoft.com/office/powerpoint/2010/main" xmlns="" val="301867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81F467-4C4D-415D-B93D-BFEBE55BFA1D}" type="datetimeFigureOut">
              <a:rPr lang="en-US" smtClean="0"/>
              <a:pPr/>
              <a:t>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7D7A00-8735-496F-9A83-E30E46DDAB3B}" type="slidenum">
              <a:rPr lang="en-US" smtClean="0"/>
              <a:pPr/>
              <a:t>‹#›</a:t>
            </a:fld>
            <a:endParaRPr lang="en-US"/>
          </a:p>
        </p:txBody>
      </p:sp>
    </p:spTree>
    <p:extLst>
      <p:ext uri="{BB962C8B-B14F-4D97-AF65-F5344CB8AC3E}">
        <p14:creationId xmlns:p14="http://schemas.microsoft.com/office/powerpoint/2010/main" xmlns="" val="196295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81F467-4C4D-415D-B93D-BFEBE55BFA1D}" type="datetimeFigureOut">
              <a:rPr lang="en-US" smtClean="0"/>
              <a:pPr/>
              <a:t>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7D7A00-8735-496F-9A83-E30E46DDAB3B}" type="slidenum">
              <a:rPr lang="en-US" smtClean="0"/>
              <a:pPr/>
              <a:t>‹#›</a:t>
            </a:fld>
            <a:endParaRPr lang="en-US"/>
          </a:p>
        </p:txBody>
      </p:sp>
    </p:spTree>
    <p:extLst>
      <p:ext uri="{BB962C8B-B14F-4D97-AF65-F5344CB8AC3E}">
        <p14:creationId xmlns:p14="http://schemas.microsoft.com/office/powerpoint/2010/main" xmlns="" val="30596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81F467-4C4D-415D-B93D-BFEBE55BFA1D}" type="datetimeFigureOut">
              <a:rPr lang="en-US" smtClean="0"/>
              <a:pPr/>
              <a:t>1/30/2020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A7D7A00-8735-496F-9A83-E30E46DDAB3B}" type="slidenum">
              <a:rPr lang="en-US" smtClean="0"/>
              <a:pPr/>
              <a:t>‹#›</a:t>
            </a:fld>
            <a:endParaRPr lang="en-US"/>
          </a:p>
        </p:txBody>
      </p:sp>
    </p:spTree>
    <p:extLst>
      <p:ext uri="{BB962C8B-B14F-4D97-AF65-F5344CB8AC3E}">
        <p14:creationId xmlns:p14="http://schemas.microsoft.com/office/powerpoint/2010/main" xmlns="" val="401370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81F467-4C4D-415D-B93D-BFEBE55BFA1D}" type="datetimeFigureOut">
              <a:rPr lang="en-US" smtClean="0"/>
              <a:pPr/>
              <a:t>1/30/2020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7D7A00-8735-496F-9A83-E30E46DDAB3B}" type="slidenum">
              <a:rPr lang="en-US" smtClean="0"/>
              <a:pPr/>
              <a:t>‹#›</a:t>
            </a:fld>
            <a:endParaRPr lang="en-US"/>
          </a:p>
        </p:txBody>
      </p:sp>
    </p:spTree>
    <p:extLst>
      <p:ext uri="{BB962C8B-B14F-4D97-AF65-F5344CB8AC3E}">
        <p14:creationId xmlns:p14="http://schemas.microsoft.com/office/powerpoint/2010/main" xmlns="" val="79405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81F467-4C4D-415D-B93D-BFEBE55BFA1D}" type="datetimeFigureOut">
              <a:rPr lang="en-US" smtClean="0"/>
              <a:pPr/>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D7A00-8735-496F-9A83-E30E46DDAB3B}" type="slidenum">
              <a:rPr lang="en-US" smtClean="0"/>
              <a:pPr/>
              <a:t>‹#›</a:t>
            </a:fld>
            <a:endParaRPr lang="en-US"/>
          </a:p>
        </p:txBody>
      </p:sp>
    </p:spTree>
    <p:extLst>
      <p:ext uri="{BB962C8B-B14F-4D97-AF65-F5344CB8AC3E}">
        <p14:creationId xmlns:p14="http://schemas.microsoft.com/office/powerpoint/2010/main" xmlns="" val="240551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81F467-4C4D-415D-B93D-BFEBE55BFA1D}" type="datetimeFigureOut">
              <a:rPr lang="en-US" smtClean="0"/>
              <a:pPr/>
              <a:t>1/30/2020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7D7A00-8735-496F-9A83-E30E46DDAB3B}"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2793137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linoxide.com/linux-how-to/linux-commands-brief-outline-examples/" TargetMode="External"/><Relationship Id="rId2" Type="http://schemas.openxmlformats.org/officeDocument/2006/relationships/hyperlink" Target="https://linoxide.com/linux-command/essential-linux-basic-commands/" TargetMode="External"/><Relationship Id="rId1" Type="http://schemas.openxmlformats.org/officeDocument/2006/relationships/slideLayout" Target="../slideLayouts/slideLayout2.xml"/><Relationship Id="rId4" Type="http://schemas.openxmlformats.org/officeDocument/2006/relationships/hyperlink" Target="https://www.maketecheasier.com/file-permissions-what-does-chmod-777-mean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3276600" y="307975"/>
            <a:ext cx="6629400" cy="14351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4400" b="1" dirty="0">
              <a:solidFill>
                <a:srgbClr val="575F6D"/>
              </a:solidFill>
              <a:latin typeface="Century Schoolbook" charset="0"/>
            </a:endParaRPr>
          </a:p>
        </p:txBody>
      </p:sp>
      <p:sp>
        <p:nvSpPr>
          <p:cNvPr id="8195" name="Text Box 2"/>
          <p:cNvSpPr txBox="1">
            <a:spLocks noChangeArrowheads="1"/>
          </p:cNvSpPr>
          <p:nvPr/>
        </p:nvSpPr>
        <p:spPr bwMode="auto">
          <a:xfrm>
            <a:off x="7848599" y="4191000"/>
            <a:ext cx="3459051" cy="1707524"/>
          </a:xfrm>
          <a:prstGeom prst="rect">
            <a:avLst/>
          </a:prstGeom>
          <a:noFill/>
          <a:ln w="9525">
            <a:noFill/>
            <a:round/>
            <a:headEnd/>
            <a:tailEnd/>
          </a:ln>
        </p:spPr>
        <p:txBody>
          <a:bodyPr/>
          <a:lstStyle/>
          <a:p>
            <a:pPr>
              <a:spcBef>
                <a:spcPts val="600"/>
              </a:spcBef>
              <a:buClr>
                <a:srgbClr val="FE8637"/>
              </a:buClr>
              <a:buSzPct val="7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solidFill>
                  <a:srgbClr val="2C3036"/>
                </a:solidFill>
                <a:latin typeface="Times New Roman" pitchFamily="16" charset="0"/>
              </a:rPr>
              <a:t>Instructor</a:t>
            </a:r>
          </a:p>
          <a:p>
            <a:pPr>
              <a:spcBef>
                <a:spcPts val="600"/>
              </a:spcBef>
              <a:buClr>
                <a:srgbClr val="FE8637"/>
              </a:buClr>
              <a:buSzPct val="7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smtClean="0">
                <a:solidFill>
                  <a:srgbClr val="2C3036"/>
                </a:solidFill>
                <a:latin typeface="Times New Roman" pitchFamily="16" charset="0"/>
              </a:rPr>
              <a:t>Saba Naseem</a:t>
            </a:r>
          </a:p>
          <a:p>
            <a:pPr>
              <a:spcBef>
                <a:spcPts val="600"/>
              </a:spcBef>
              <a:buClr>
                <a:srgbClr val="FE8637"/>
              </a:buClr>
              <a:buSzPct val="7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dirty="0">
              <a:solidFill>
                <a:srgbClr val="2C3036"/>
              </a:solidFill>
              <a:latin typeface="Times New Roman" pitchFamily="16" charset="0"/>
            </a:endParaRPr>
          </a:p>
          <a:p>
            <a:pPr>
              <a:spcBef>
                <a:spcPts val="600"/>
              </a:spcBef>
              <a:buClr>
                <a:srgbClr val="FE8637"/>
              </a:buClr>
              <a:buSzPct val="7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smtClean="0">
                <a:solidFill>
                  <a:srgbClr val="2C3036"/>
                </a:solidFill>
                <a:latin typeface="Times New Roman" pitchFamily="16" charset="0"/>
              </a:rPr>
              <a:t>Saba.Naseem@nu.edu.pk</a:t>
            </a:r>
            <a:endParaRPr lang="en-GB" sz="1400" b="1" dirty="0">
              <a:solidFill>
                <a:srgbClr val="2C3036"/>
              </a:solidFill>
              <a:latin typeface="Times New Roman" pitchFamily="16" charset="0"/>
            </a:endParaRPr>
          </a:p>
          <a:p>
            <a:pPr>
              <a:spcBef>
                <a:spcPts val="600"/>
              </a:spcBef>
              <a:buClr>
                <a:srgbClr val="FE8637"/>
              </a:buClr>
              <a:buSzPct val="7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100" b="1" dirty="0">
              <a:solidFill>
                <a:srgbClr val="2C3036"/>
              </a:solidFill>
              <a:latin typeface="Times New Roman" pitchFamily="16" charset="0"/>
            </a:endParaRPr>
          </a:p>
        </p:txBody>
      </p:sp>
      <p:pic>
        <p:nvPicPr>
          <p:cNvPr id="8196" name="Picture 3"/>
          <p:cNvPicPr>
            <a:picLocks noChangeAspect="1" noChangeArrowheads="1"/>
          </p:cNvPicPr>
          <p:nvPr/>
        </p:nvPicPr>
        <p:blipFill>
          <a:blip r:embed="rId3"/>
          <a:srcRect/>
          <a:stretch>
            <a:fillRect/>
          </a:stretch>
        </p:blipFill>
        <p:spPr bwMode="auto">
          <a:xfrm>
            <a:off x="8763000" y="20519"/>
            <a:ext cx="1828800" cy="1540042"/>
          </a:xfrm>
          <a:prstGeom prst="rect">
            <a:avLst/>
          </a:prstGeom>
          <a:noFill/>
          <a:ln w="9525">
            <a:noFill/>
            <a:round/>
            <a:headEnd/>
            <a:tailEnd/>
          </a:ln>
        </p:spPr>
      </p:pic>
      <p:sp>
        <p:nvSpPr>
          <p:cNvPr id="8197" name="Text Box 4"/>
          <p:cNvSpPr txBox="1">
            <a:spLocks noChangeArrowheads="1"/>
          </p:cNvSpPr>
          <p:nvPr/>
        </p:nvSpPr>
        <p:spPr bwMode="auto">
          <a:xfrm>
            <a:off x="2819400" y="3048001"/>
            <a:ext cx="6629400" cy="828675"/>
          </a:xfrm>
          <a:prstGeom prst="rect">
            <a:avLst/>
          </a:prstGeom>
          <a:noFill/>
          <a:ln w="9525">
            <a:noFill/>
            <a:round/>
            <a:headEnd/>
            <a:tailEnd/>
          </a:ln>
        </p:spPr>
        <p:txBody>
          <a:bodyPr lIns="90000" tIns="46800" rIns="90000" bIns="46800" anchor="b"/>
          <a:lstStyle/>
          <a:p>
            <a:pPr algn="ctr">
              <a:buClr>
                <a:srgbClr val="414752"/>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b="1" dirty="0" smtClean="0">
                <a:solidFill>
                  <a:srgbClr val="414752"/>
                </a:solidFill>
                <a:latin typeface="Century Schoolbook" charset="0"/>
              </a:rPr>
              <a:t>Operating System LAB </a:t>
            </a:r>
            <a:r>
              <a:rPr lang="en-GB" sz="4400" b="1" dirty="0">
                <a:solidFill>
                  <a:srgbClr val="414752"/>
                </a:solidFill>
                <a:latin typeface="Century Schoolbook" charset="0"/>
              </a:rPr>
              <a:t>2</a:t>
            </a:r>
          </a:p>
          <a:p>
            <a:pPr algn="ctr">
              <a:buClr>
                <a:srgbClr val="414752"/>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dirty="0">
                <a:solidFill>
                  <a:srgbClr val="414752"/>
                </a:solidFill>
                <a:latin typeface="Century Schoolbook" charset="0"/>
              </a:rPr>
              <a:t>Linux overview </a:t>
            </a:r>
            <a:r>
              <a:rPr lang="en-GB" sz="2800" b="1" dirty="0" smtClean="0">
                <a:solidFill>
                  <a:srgbClr val="414752"/>
                </a:solidFill>
                <a:latin typeface="Century Schoolbook" charset="0"/>
              </a:rPr>
              <a:t>and Shell Commands</a:t>
            </a:r>
            <a:endParaRPr lang="en-GB" sz="2800" b="1" dirty="0">
              <a:solidFill>
                <a:srgbClr val="414752"/>
              </a:solidFill>
              <a:latin typeface="Century Schoolbook" charset="0"/>
            </a:endParaRPr>
          </a:p>
        </p:txBody>
      </p:sp>
      <p:sp>
        <p:nvSpPr>
          <p:cNvPr id="3" name="Date Placeholder 2"/>
          <p:cNvSpPr>
            <a:spLocks noGrp="1"/>
          </p:cNvSpPr>
          <p:nvPr>
            <p:ph type="dt" sz="half" idx="10"/>
          </p:nvPr>
        </p:nvSpPr>
        <p:spPr/>
        <p:txBody>
          <a:bodyPr/>
          <a:lstStyle/>
          <a:p>
            <a:fld id="{762EF993-D750-4BEC-A232-A267E90C64D2}"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a:t>
            </a:fld>
            <a:endParaRPr lang="en-GB"/>
          </a:p>
        </p:txBody>
      </p:sp>
    </p:spTree>
    <p:extLst>
      <p:ext uri="{BB962C8B-B14F-4D97-AF65-F5344CB8AC3E}">
        <p14:creationId xmlns:p14="http://schemas.microsoft.com/office/powerpoint/2010/main" xmlns="" val="152438003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BASIC COMMANDS</a:t>
            </a:r>
          </a:p>
        </p:txBody>
      </p:sp>
      <p:sp>
        <p:nvSpPr>
          <p:cNvPr id="20483" name="Text Box 2"/>
          <p:cNvSpPr txBox="1">
            <a:spLocks noChangeArrowheads="1"/>
          </p:cNvSpPr>
          <p:nvPr/>
        </p:nvSpPr>
        <p:spPr bwMode="auto">
          <a:xfrm>
            <a:off x="2418130" y="1717676"/>
            <a:ext cx="7053262" cy="4530725"/>
          </a:xfrm>
          <a:prstGeom prst="rect">
            <a:avLst/>
          </a:prstGeom>
          <a:noFill/>
          <a:ln w="9525">
            <a:noFill/>
            <a:round/>
            <a:headEnd/>
            <a:tailEnd/>
          </a:ln>
        </p:spPr>
        <p:txBody>
          <a:bodyPr/>
          <a:lstStyle/>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u="sng" dirty="0">
                <a:solidFill>
                  <a:srgbClr val="000000"/>
                </a:solidFill>
                <a:latin typeface="Century Schoolbook" charset="0"/>
              </a:rPr>
              <a:t>How to run commands</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ourier New" pitchFamily="49" charset="0"/>
                <a:cs typeface="Courier New" pitchFamily="49" charset="0"/>
              </a:rPr>
              <a:t>Between</a:t>
            </a:r>
            <a:r>
              <a:rPr lang="en-GB" dirty="0">
                <a:solidFill>
                  <a:srgbClr val="000000"/>
                </a:solidFill>
                <a:latin typeface="Century Schoolbook" charset="0"/>
              </a:rPr>
              <a:t> command name, options and arguments, </a:t>
            </a:r>
            <a:r>
              <a:rPr lang="en-GB" u="sng" dirty="0">
                <a:solidFill>
                  <a:srgbClr val="000000"/>
                </a:solidFill>
                <a:latin typeface="Century Schoolbook" charset="0"/>
              </a:rPr>
              <a:t>space</a:t>
            </a:r>
            <a:r>
              <a:rPr lang="en-GB" dirty="0">
                <a:solidFill>
                  <a:srgbClr val="000000"/>
                </a:solidFill>
                <a:latin typeface="Century Schoolbook" charset="0"/>
              </a:rPr>
              <a:t> is necessary. </a:t>
            </a: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Options always start with </a:t>
            </a:r>
            <a:r>
              <a:rPr lang="en-GB" dirty="0">
                <a:solidFill>
                  <a:srgbClr val="000000"/>
                </a:solidFill>
                <a:latin typeface="Verdana" pitchFamily="32" charset="0"/>
              </a:rPr>
              <a:t>“</a:t>
            </a:r>
            <a:r>
              <a:rPr lang="en-GB" dirty="0">
                <a:solidFill>
                  <a:srgbClr val="000000"/>
                </a:solidFill>
                <a:latin typeface="Century Schoolbook" charset="0"/>
              </a:rPr>
              <a:t>-</a:t>
            </a:r>
            <a:r>
              <a:rPr lang="en-GB" dirty="0">
                <a:solidFill>
                  <a:srgbClr val="000000"/>
                </a:solidFill>
                <a:latin typeface="Verdana" pitchFamily="32" charset="0"/>
              </a:rPr>
              <a:t>”</a:t>
            </a: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Example:</a:t>
            </a: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	</a:t>
            </a:r>
            <a:r>
              <a:rPr lang="en-GB" dirty="0">
                <a:solidFill>
                  <a:srgbClr val="000000"/>
                </a:solidFill>
                <a:latin typeface="Courier New" pitchFamily="49" charset="0"/>
                <a:cs typeface="Courier New" pitchFamily="49" charset="0"/>
              </a:rPr>
              <a:t>cd</a:t>
            </a:r>
            <a:r>
              <a:rPr lang="en-GB" dirty="0">
                <a:solidFill>
                  <a:srgbClr val="000000"/>
                </a:solidFill>
                <a:latin typeface="Century Schoolbook" charset="0"/>
              </a:rPr>
              <a:t>  ..</a:t>
            </a: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	</a:t>
            </a:r>
            <a:r>
              <a:rPr lang="en-GB" dirty="0">
                <a:solidFill>
                  <a:srgbClr val="000000"/>
                </a:solidFill>
                <a:latin typeface="Courier New" pitchFamily="49" charset="0"/>
                <a:cs typeface="Courier New" pitchFamily="49" charset="0"/>
              </a:rPr>
              <a:t>ls  –l </a:t>
            </a:r>
            <a:endParaRPr lang="en-GB" dirty="0" smtClean="0">
              <a:solidFill>
                <a:srgbClr val="000000"/>
              </a:solidFill>
              <a:latin typeface="Courier New" pitchFamily="49" charset="0"/>
              <a:cs typeface="Courier New" pitchFamily="49" charset="0"/>
            </a:endParaRP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ourier New" pitchFamily="49" charset="0"/>
                <a:cs typeface="Courier New" pitchFamily="49" charset="0"/>
              </a:rPr>
              <a:t> </a:t>
            </a:r>
            <a:r>
              <a:rPr lang="en-GB" dirty="0" smtClean="0">
                <a:solidFill>
                  <a:srgbClr val="000000"/>
                </a:solidFill>
                <a:latin typeface="Courier New" pitchFamily="49" charset="0"/>
                <a:cs typeface="Courier New" pitchFamily="49" charset="0"/>
              </a:rPr>
              <a:t>  mv</a:t>
            </a:r>
            <a:r>
              <a:rPr lang="en-GB" dirty="0" smtClean="0">
                <a:solidFill>
                  <a:srgbClr val="000000"/>
                </a:solidFill>
                <a:latin typeface="Century Schoolbook" charset="0"/>
              </a:rPr>
              <a:t>  </a:t>
            </a:r>
            <a:r>
              <a:rPr lang="en-GB" dirty="0" err="1">
                <a:solidFill>
                  <a:srgbClr val="000000"/>
                </a:solidFill>
                <a:latin typeface="Century Schoolbook" charset="0"/>
              </a:rPr>
              <a:t>fileA</a:t>
            </a:r>
            <a:r>
              <a:rPr lang="en-GB" dirty="0">
                <a:solidFill>
                  <a:srgbClr val="000000"/>
                </a:solidFill>
                <a:latin typeface="Century Schoolbook" charset="0"/>
              </a:rPr>
              <a:t>  </a:t>
            </a:r>
            <a:r>
              <a:rPr lang="en-GB" dirty="0" err="1">
                <a:solidFill>
                  <a:srgbClr val="000000"/>
                </a:solidFill>
                <a:latin typeface="Century Schoolbook" charset="0"/>
              </a:rPr>
              <a:t>fileB</a:t>
            </a:r>
            <a:endParaRPr lang="en-GB" dirty="0">
              <a:solidFill>
                <a:srgbClr val="000000"/>
              </a:solidFill>
              <a:latin typeface="Century Schoolbook" charset="0"/>
            </a:endParaRPr>
          </a:p>
        </p:txBody>
      </p:sp>
      <p:sp>
        <p:nvSpPr>
          <p:cNvPr id="3" name="Date Placeholder 2"/>
          <p:cNvSpPr>
            <a:spLocks noGrp="1"/>
          </p:cNvSpPr>
          <p:nvPr>
            <p:ph type="dt" sz="half" idx="10"/>
          </p:nvPr>
        </p:nvSpPr>
        <p:spPr/>
        <p:txBody>
          <a:bodyPr/>
          <a:lstStyle/>
          <a:p>
            <a:fld id="{6953394B-8C9D-4AEF-8BEB-0E53BF59E4A9}"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10</a:t>
            </a:fld>
            <a:endParaRPr lang="en-GB"/>
          </a:p>
        </p:txBody>
      </p:sp>
    </p:spTree>
    <p:extLst>
      <p:ext uri="{BB962C8B-B14F-4D97-AF65-F5344CB8AC3E}">
        <p14:creationId xmlns:p14="http://schemas.microsoft.com/office/powerpoint/2010/main" xmlns="" val="87814240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942563" y="58916"/>
            <a:ext cx="7467600" cy="889604"/>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BASIC COMMANDS</a:t>
            </a:r>
          </a:p>
        </p:txBody>
      </p:sp>
      <p:sp>
        <p:nvSpPr>
          <p:cNvPr id="22531" name="Text Box 2"/>
          <p:cNvSpPr txBox="1">
            <a:spLocks noChangeArrowheads="1"/>
          </p:cNvSpPr>
          <p:nvPr/>
        </p:nvSpPr>
        <p:spPr bwMode="auto">
          <a:xfrm>
            <a:off x="2501721" y="948520"/>
            <a:ext cx="7053262" cy="5328702"/>
          </a:xfrm>
          <a:prstGeom prst="rect">
            <a:avLst/>
          </a:prstGeom>
          <a:noFill/>
          <a:ln w="9525">
            <a:noFill/>
            <a:round/>
            <a:headEnd/>
            <a:tailEnd/>
          </a:ln>
        </p:spPr>
        <p:txBody>
          <a:bodyPr/>
          <a:lstStyle/>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u="sng" dirty="0">
                <a:solidFill>
                  <a:srgbClr val="000000"/>
                </a:solidFill>
                <a:latin typeface="Times New Roman" panose="02020603050405020304" pitchFamily="18" charset="0"/>
                <a:cs typeface="Times New Roman" panose="02020603050405020304" pitchFamily="18" charset="0"/>
              </a:rPr>
              <a:t>File Handling </a:t>
            </a:r>
            <a:r>
              <a:rPr lang="en-GB" sz="2400" b="1" u="sng" dirty="0" smtClean="0">
                <a:solidFill>
                  <a:srgbClr val="000000"/>
                </a:solidFill>
                <a:latin typeface="Times New Roman" panose="02020603050405020304" pitchFamily="18" charset="0"/>
                <a:cs typeface="Times New Roman" panose="02020603050405020304" pitchFamily="18" charset="0"/>
              </a:rPr>
              <a:t>Commands</a:t>
            </a:r>
            <a:endParaRPr lang="en-GB" sz="2400" b="1" u="sng" dirty="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cat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After concatenation Displays </a:t>
            </a:r>
            <a:r>
              <a:rPr lang="en-US" sz="2000" dirty="0">
                <a:solidFill>
                  <a:srgbClr val="000000"/>
                </a:solidFill>
                <a:latin typeface="Times New Roman" panose="02020603050405020304" pitchFamily="18" charset="0"/>
                <a:cs typeface="Times New Roman" panose="02020603050405020304" pitchFamily="18" charset="0"/>
              </a:rPr>
              <a:t>a </a:t>
            </a:r>
            <a:r>
              <a:rPr lang="en-US" sz="2000" dirty="0" smtClean="0">
                <a:solidFill>
                  <a:srgbClr val="000000"/>
                </a:solidFill>
                <a:latin typeface="Times New Roman" panose="02020603050405020304" pitchFamily="18" charset="0"/>
                <a:cs typeface="Times New Roman" panose="02020603050405020304" pitchFamily="18" charset="0"/>
              </a:rPr>
              <a:t>File content</a:t>
            </a:r>
          </a:p>
          <a:p>
            <a:pPr marL="728663" lvl="1"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cat </a:t>
            </a:r>
            <a:r>
              <a:rPr lang="en-US" sz="2000" dirty="0" smtClean="0">
                <a:solidFill>
                  <a:srgbClr val="000000"/>
                </a:solidFill>
                <a:latin typeface="Times New Roman" panose="02020603050405020304" pitchFamily="18" charset="0"/>
                <a:cs typeface="Times New Roman" panose="02020603050405020304" pitchFamily="18" charset="0"/>
              </a:rPr>
              <a:t> filename </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cp</a:t>
            </a:r>
            <a:r>
              <a:rPr lang="en-US" sz="2000" dirty="0">
                <a:solidFill>
                  <a:srgbClr val="000000"/>
                </a:solidFill>
                <a:latin typeface="Times New Roman" panose="02020603050405020304" pitchFamily="18" charset="0"/>
                <a:cs typeface="Times New Roman" panose="02020603050405020304" pitchFamily="18" charset="0"/>
              </a:rPr>
              <a:t>: Copy one or more files to another location  </a:t>
            </a:r>
            <a:endParaRPr lang="en-US" sz="2000" dirty="0" smtClean="0">
              <a:solidFill>
                <a:srgbClr val="000000"/>
              </a:solidFill>
              <a:latin typeface="Times New Roman" panose="02020603050405020304" pitchFamily="18" charset="0"/>
              <a:cs typeface="Times New Roman" panose="02020603050405020304" pitchFamily="18" charset="0"/>
            </a:endParaRPr>
          </a:p>
          <a:p>
            <a:pPr marL="728663" lvl="1"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err="1" smtClean="0">
                <a:solidFill>
                  <a:srgbClr val="000000"/>
                </a:solidFill>
                <a:latin typeface="Times New Roman" panose="02020603050405020304" pitchFamily="18" charset="0"/>
                <a:cs typeface="Times New Roman" panose="02020603050405020304" pitchFamily="18" charset="0"/>
              </a:rPr>
              <a:t>cp</a:t>
            </a:r>
            <a:r>
              <a:rPr lang="en-US" sz="2000" dirty="0" smtClean="0">
                <a:solidFill>
                  <a:srgbClr val="000000"/>
                </a:solidFill>
                <a:latin typeface="Times New Roman" panose="02020603050405020304" pitchFamily="18" charset="0"/>
                <a:cs typeface="Times New Roman" panose="02020603050405020304" pitchFamily="18" charset="0"/>
              </a:rPr>
              <a:t> &lt; </a:t>
            </a:r>
            <a:r>
              <a:rPr lang="en-US" sz="2000" dirty="0">
                <a:solidFill>
                  <a:srgbClr val="000000"/>
                </a:solidFill>
                <a:latin typeface="Times New Roman" panose="02020603050405020304" pitchFamily="18" charset="0"/>
                <a:cs typeface="Times New Roman" panose="02020603050405020304" pitchFamily="18" charset="0"/>
              </a:rPr>
              <a:t>Source&gt; &lt;destination&gt;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smtClean="0">
                <a:solidFill>
                  <a:srgbClr val="000000"/>
                </a:solidFill>
                <a:latin typeface="Times New Roman" panose="02020603050405020304" pitchFamily="18" charset="0"/>
                <a:cs typeface="Times New Roman" panose="02020603050405020304" pitchFamily="18" charset="0"/>
              </a:rPr>
              <a:t>rm</a:t>
            </a:r>
            <a:r>
              <a:rPr lang="en-US" sz="2000" dirty="0">
                <a:solidFill>
                  <a:srgbClr val="000000"/>
                </a:solidFill>
                <a:latin typeface="Times New Roman" panose="02020603050405020304" pitchFamily="18" charset="0"/>
                <a:cs typeface="Times New Roman" panose="02020603050405020304" pitchFamily="18" charset="0"/>
              </a:rPr>
              <a:t>: Deletes a File </a:t>
            </a:r>
            <a:endParaRPr lang="en-US" sz="2000" dirty="0" smtClean="0">
              <a:solidFill>
                <a:srgbClr val="000000"/>
              </a:solidFill>
              <a:latin typeface="Times New Roman" panose="02020603050405020304" pitchFamily="18" charset="0"/>
              <a:cs typeface="Times New Roman" panose="02020603050405020304" pitchFamily="18" charset="0"/>
            </a:endParaRPr>
          </a:p>
          <a:p>
            <a:pPr marL="728663" lvl="1"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rm</a:t>
            </a:r>
            <a:r>
              <a:rPr lang="en-US" sz="2000" dirty="0">
                <a:solidFill>
                  <a:srgbClr val="000000"/>
                </a:solidFill>
                <a:latin typeface="Times New Roman" panose="02020603050405020304" pitchFamily="18" charset="0"/>
                <a:cs typeface="Times New Roman" panose="02020603050405020304" pitchFamily="18" charset="0"/>
              </a:rPr>
              <a:t> &lt;file name or path&gt;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mv: </a:t>
            </a:r>
            <a:r>
              <a:rPr lang="en-US" sz="2000" dirty="0" smtClean="0">
                <a:solidFill>
                  <a:srgbClr val="000000"/>
                </a:solidFill>
                <a:latin typeface="Times New Roman" panose="02020603050405020304" pitchFamily="18" charset="0"/>
                <a:cs typeface="Times New Roman" panose="02020603050405020304" pitchFamily="18" charset="0"/>
              </a:rPr>
              <a:t>move the file/files</a:t>
            </a:r>
          </a:p>
          <a:p>
            <a:pPr marL="728663" lvl="1"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$mv &lt;source&gt; &lt;destination&gt;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head</a:t>
            </a:r>
            <a:r>
              <a:rPr lang="en-US" sz="2000" dirty="0">
                <a:solidFill>
                  <a:srgbClr val="000000"/>
                </a:solidFill>
                <a:latin typeface="Times New Roman" panose="02020603050405020304" pitchFamily="18" charset="0"/>
                <a:cs typeface="Times New Roman" panose="02020603050405020304" pitchFamily="18" charset="0"/>
              </a:rPr>
              <a:t>: Displays the Beginning of a File </a:t>
            </a:r>
            <a:endParaRPr lang="en-US" sz="2000" dirty="0" smtClean="0">
              <a:solidFill>
                <a:srgbClr val="000000"/>
              </a:solidFill>
              <a:latin typeface="Times New Roman" panose="02020603050405020304" pitchFamily="18" charset="0"/>
              <a:cs typeface="Times New Roman" panose="02020603050405020304" pitchFamily="18" charset="0"/>
            </a:endParaRPr>
          </a:p>
          <a:p>
            <a:pPr marL="728663" lvl="1"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head -1 months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tail</a:t>
            </a:r>
            <a:r>
              <a:rPr lang="en-US" sz="2000" dirty="0">
                <a:solidFill>
                  <a:srgbClr val="000000"/>
                </a:solidFill>
                <a:latin typeface="Times New Roman" panose="02020603050405020304" pitchFamily="18" charset="0"/>
                <a:cs typeface="Times New Roman" panose="02020603050405020304" pitchFamily="18" charset="0"/>
              </a:rPr>
              <a:t>: Displays the End of a File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sort</a:t>
            </a:r>
            <a:r>
              <a:rPr lang="en-US" sz="2000" dirty="0">
                <a:solidFill>
                  <a:srgbClr val="000000"/>
                </a:solidFill>
                <a:latin typeface="Times New Roman" panose="02020603050405020304" pitchFamily="18" charset="0"/>
                <a:cs typeface="Times New Roman" panose="02020603050405020304" pitchFamily="18" charset="0"/>
              </a:rPr>
              <a:t>: Displays a File in Order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smtClean="0">
                <a:solidFill>
                  <a:srgbClr val="000000"/>
                </a:solidFill>
                <a:latin typeface="Times New Roman" panose="02020603050405020304" pitchFamily="18" charset="0"/>
                <a:cs typeface="Times New Roman" panose="02020603050405020304" pitchFamily="18" charset="0"/>
              </a:rPr>
              <a:t>grep</a:t>
            </a:r>
            <a:r>
              <a:rPr lang="en-US" sz="2000" dirty="0">
                <a:solidFill>
                  <a:srgbClr val="000000"/>
                </a:solidFill>
                <a:latin typeface="Times New Roman" panose="02020603050405020304" pitchFamily="18" charset="0"/>
                <a:cs typeface="Times New Roman" panose="02020603050405020304" pitchFamily="18" charset="0"/>
              </a:rPr>
              <a:t>: Finds a String </a:t>
            </a:r>
            <a:r>
              <a:rPr lang="en-GB" sz="2000" dirty="0">
                <a:solidFill>
                  <a:srgbClr val="000000"/>
                </a:solidFill>
                <a:latin typeface="Times New Roman" panose="02020603050405020304" pitchFamily="18" charset="0"/>
                <a:cs typeface="Times New Roman" panose="02020603050405020304" pitchFamily="18" charset="0"/>
              </a:rPr>
              <a:t>		</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89F805EB-2CA7-4A33-8C47-CBA441D08F07}"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11</a:t>
            </a:fld>
            <a:endParaRPr lang="en-GB"/>
          </a:p>
        </p:txBody>
      </p:sp>
    </p:spTree>
    <p:extLst>
      <p:ext uri="{BB962C8B-B14F-4D97-AF65-F5344CB8AC3E}">
        <p14:creationId xmlns:p14="http://schemas.microsoft.com/office/powerpoint/2010/main" xmlns="" val="64207408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380578" y="314794"/>
            <a:ext cx="8977624" cy="62634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35649" y="792840"/>
            <a:ext cx="10192050" cy="503833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BASIC COMMANDS</a:t>
            </a:r>
          </a:p>
        </p:txBody>
      </p:sp>
      <p:sp>
        <p:nvSpPr>
          <p:cNvPr id="22531" name="Text Box 2"/>
          <p:cNvSpPr txBox="1">
            <a:spLocks noChangeArrowheads="1"/>
          </p:cNvSpPr>
          <p:nvPr/>
        </p:nvSpPr>
        <p:spPr bwMode="auto">
          <a:xfrm>
            <a:off x="2514600" y="1600201"/>
            <a:ext cx="7053262" cy="4530725"/>
          </a:xfrm>
          <a:prstGeom prst="rect">
            <a:avLst/>
          </a:prstGeom>
          <a:noFill/>
          <a:ln w="9525">
            <a:noFill/>
            <a:round/>
            <a:headEnd/>
            <a:tailEnd/>
          </a:ln>
        </p:spPr>
        <p:txBody>
          <a:bodyPr/>
          <a:lstStyle/>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u="sng" dirty="0">
                <a:solidFill>
                  <a:srgbClr val="000000"/>
                </a:solidFill>
                <a:latin typeface="Times New Roman" panose="02020603050405020304" pitchFamily="18" charset="0"/>
                <a:cs typeface="Times New Roman" panose="02020603050405020304" pitchFamily="18" charset="0"/>
              </a:rPr>
              <a:t>Commands</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Times New Roman" panose="02020603050405020304" pitchFamily="18" charset="0"/>
                <a:cs typeface="Times New Roman" panose="02020603050405020304" pitchFamily="18" charset="0"/>
              </a:rPr>
              <a:t>ls</a:t>
            </a:r>
            <a:r>
              <a:rPr lang="en-GB" sz="2000" dirty="0">
                <a:solidFill>
                  <a:srgbClr val="000000"/>
                </a:solidFill>
                <a:latin typeface="Times New Roman" panose="02020603050405020304" pitchFamily="18" charset="0"/>
                <a:cs typeface="Times New Roman" panose="02020603050405020304" pitchFamily="18" charset="0"/>
              </a:rPr>
              <a:t>			show files in current position</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Times New Roman" panose="02020603050405020304" pitchFamily="18" charset="0"/>
                <a:cs typeface="Times New Roman" panose="02020603050405020304" pitchFamily="18" charset="0"/>
              </a:rPr>
              <a:t>cd			change directory</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Times New Roman" panose="02020603050405020304" pitchFamily="18" charset="0"/>
                <a:cs typeface="Times New Roman" panose="02020603050405020304" pitchFamily="18" charset="0"/>
              </a:rPr>
              <a:t>cp</a:t>
            </a:r>
            <a:r>
              <a:rPr lang="en-GB" sz="2000" dirty="0">
                <a:solidFill>
                  <a:srgbClr val="000000"/>
                </a:solidFill>
                <a:latin typeface="Times New Roman" panose="02020603050405020304" pitchFamily="18" charset="0"/>
                <a:cs typeface="Times New Roman" panose="02020603050405020304" pitchFamily="18" charset="0"/>
              </a:rPr>
              <a:t>			copy file or directory</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Times New Roman" panose="02020603050405020304" pitchFamily="18" charset="0"/>
                <a:cs typeface="Times New Roman" panose="02020603050405020304" pitchFamily="18" charset="0"/>
              </a:rPr>
              <a:t>mv			move file or directory</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Times New Roman" panose="02020603050405020304" pitchFamily="18" charset="0"/>
                <a:cs typeface="Times New Roman" panose="02020603050405020304" pitchFamily="18" charset="0"/>
              </a:rPr>
              <a:t>rm</a:t>
            </a:r>
            <a:r>
              <a:rPr lang="en-GB" sz="2000" dirty="0">
                <a:solidFill>
                  <a:srgbClr val="000000"/>
                </a:solidFill>
                <a:latin typeface="Times New Roman" panose="02020603050405020304" pitchFamily="18" charset="0"/>
                <a:cs typeface="Times New Roman" panose="02020603050405020304" pitchFamily="18" charset="0"/>
              </a:rPr>
              <a:t>			remove file or directory</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Times New Roman" panose="02020603050405020304" pitchFamily="18" charset="0"/>
                <a:cs typeface="Times New Roman" panose="02020603050405020304" pitchFamily="18" charset="0"/>
              </a:rPr>
              <a:t>pwd</a:t>
            </a:r>
            <a:r>
              <a:rPr lang="en-GB" sz="2000" dirty="0">
                <a:solidFill>
                  <a:srgbClr val="000000"/>
                </a:solidFill>
                <a:latin typeface="Times New Roman" panose="02020603050405020304" pitchFamily="18" charset="0"/>
                <a:cs typeface="Times New Roman" panose="02020603050405020304" pitchFamily="18" charset="0"/>
              </a:rPr>
              <a:t> 		             show current directory</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Times New Roman" panose="02020603050405020304" pitchFamily="18" charset="0"/>
                <a:cs typeface="Times New Roman" panose="02020603050405020304" pitchFamily="18" charset="0"/>
              </a:rPr>
              <a:t>mkdir</a:t>
            </a:r>
            <a:r>
              <a:rPr lang="en-GB" sz="2000" dirty="0">
                <a:solidFill>
                  <a:srgbClr val="000000"/>
                </a:solidFill>
                <a:latin typeface="Times New Roman" panose="02020603050405020304" pitchFamily="18" charset="0"/>
                <a:cs typeface="Times New Roman" panose="02020603050405020304" pitchFamily="18" charset="0"/>
              </a:rPr>
              <a:t>		</a:t>
            </a:r>
            <a:r>
              <a:rPr lang="en-GB" sz="2000" dirty="0" smtClean="0">
                <a:solidFill>
                  <a:srgbClr val="000000"/>
                </a:solidFill>
                <a:latin typeface="Times New Roman" panose="02020603050405020304" pitchFamily="18" charset="0"/>
                <a:cs typeface="Times New Roman" panose="02020603050405020304" pitchFamily="18" charset="0"/>
              </a:rPr>
              <a:t>	create </a:t>
            </a:r>
            <a:r>
              <a:rPr lang="en-GB" sz="2000" dirty="0">
                <a:solidFill>
                  <a:srgbClr val="000000"/>
                </a:solidFill>
                <a:latin typeface="Times New Roman" panose="02020603050405020304" pitchFamily="18" charset="0"/>
                <a:cs typeface="Times New Roman" panose="02020603050405020304" pitchFamily="18" charset="0"/>
              </a:rPr>
              <a:t>directory</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Times New Roman" panose="02020603050405020304" pitchFamily="18" charset="0"/>
                <a:cs typeface="Times New Roman" panose="02020603050405020304" pitchFamily="18" charset="0"/>
              </a:rPr>
              <a:t>rmdir</a:t>
            </a:r>
            <a:r>
              <a:rPr lang="en-GB" sz="2000" dirty="0">
                <a:solidFill>
                  <a:srgbClr val="000000"/>
                </a:solidFill>
                <a:latin typeface="Times New Roman" panose="02020603050405020304" pitchFamily="18" charset="0"/>
                <a:cs typeface="Times New Roman" panose="02020603050405020304" pitchFamily="18" charset="0"/>
              </a:rPr>
              <a:t>		</a:t>
            </a:r>
            <a:r>
              <a:rPr lang="en-GB" sz="2000" dirty="0" smtClean="0">
                <a:solidFill>
                  <a:srgbClr val="000000"/>
                </a:solidFill>
                <a:latin typeface="Times New Roman" panose="02020603050405020304" pitchFamily="18" charset="0"/>
                <a:cs typeface="Times New Roman" panose="02020603050405020304" pitchFamily="18" charset="0"/>
              </a:rPr>
              <a:t>	remove </a:t>
            </a:r>
            <a:r>
              <a:rPr lang="en-GB" sz="2000" dirty="0">
                <a:solidFill>
                  <a:srgbClr val="000000"/>
                </a:solidFill>
                <a:latin typeface="Times New Roman" panose="02020603050405020304" pitchFamily="18" charset="0"/>
                <a:cs typeface="Times New Roman" panose="02020603050405020304" pitchFamily="18" charset="0"/>
              </a:rPr>
              <a:t>directory</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Times New Roman" panose="02020603050405020304" pitchFamily="18" charset="0"/>
                <a:cs typeface="Times New Roman" panose="02020603050405020304" pitchFamily="18" charset="0"/>
              </a:rPr>
              <a:t>less, more, </a:t>
            </a:r>
            <a:r>
              <a:rPr lang="en-GB" sz="2000" dirty="0" smtClean="0">
                <a:solidFill>
                  <a:srgbClr val="000000"/>
                </a:solidFill>
                <a:latin typeface="Times New Roman" panose="02020603050405020304" pitchFamily="18" charset="0"/>
                <a:cs typeface="Times New Roman" panose="02020603050405020304" pitchFamily="18" charset="0"/>
              </a:rPr>
              <a:t>cat	</a:t>
            </a:r>
            <a:r>
              <a:rPr lang="en-GB" sz="2000" dirty="0">
                <a:solidFill>
                  <a:srgbClr val="000000"/>
                </a:solidFill>
                <a:latin typeface="Times New Roman" panose="02020603050405020304" pitchFamily="18" charset="0"/>
                <a:cs typeface="Times New Roman" panose="02020603050405020304" pitchFamily="18" charset="0"/>
              </a:rPr>
              <a:t>	display file contents</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Times New Roman" panose="02020603050405020304" pitchFamily="18" charset="0"/>
                <a:cs typeface="Times New Roman" panose="02020603050405020304" pitchFamily="18" charset="0"/>
              </a:rPr>
              <a:t>man			</a:t>
            </a:r>
            <a:r>
              <a:rPr lang="en-US" sz="2000" dirty="0">
                <a:latin typeface="Times New Roman" panose="02020603050405020304" pitchFamily="18" charset="0"/>
                <a:cs typeface="Times New Roman" panose="02020603050405020304" pitchFamily="18" charset="0"/>
              </a:rPr>
              <a:t>command read the online manual 			page for a command </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Times New Roman" panose="02020603050405020304" pitchFamily="18" charset="0"/>
                <a:cs typeface="Times New Roman" panose="02020603050405020304" pitchFamily="18" charset="0"/>
              </a:rPr>
              <a:t>whatis</a:t>
            </a:r>
            <a:r>
              <a:rPr lang="en-GB" sz="2000" dirty="0">
                <a:solidFill>
                  <a:srgbClr val="000000"/>
                </a:solidFill>
                <a:latin typeface="Times New Roman" panose="02020603050405020304" pitchFamily="18" charset="0"/>
                <a:cs typeface="Times New Roman" panose="02020603050405020304" pitchFamily="18" charset="0"/>
              </a:rPr>
              <a:t> 		give brief description of a 			command 			</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89F805EB-2CA7-4A33-8C47-CBA441D08F07}"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14</a:t>
            </a:fld>
            <a:endParaRPr lang="en-GB"/>
          </a:p>
        </p:txBody>
      </p:sp>
    </p:spTree>
    <p:extLst>
      <p:ext uri="{BB962C8B-B14F-4D97-AF65-F5344CB8AC3E}">
        <p14:creationId xmlns:p14="http://schemas.microsoft.com/office/powerpoint/2010/main" xmlns="" val="246859025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BASIC COMMANDS</a:t>
            </a:r>
          </a:p>
        </p:txBody>
      </p:sp>
      <p:sp>
        <p:nvSpPr>
          <p:cNvPr id="22531" name="Text Box 2"/>
          <p:cNvSpPr txBox="1">
            <a:spLocks noChangeArrowheads="1"/>
          </p:cNvSpPr>
          <p:nvPr/>
        </p:nvSpPr>
        <p:spPr bwMode="auto">
          <a:xfrm>
            <a:off x="2400300" y="1417638"/>
            <a:ext cx="8001000" cy="4777421"/>
          </a:xfrm>
          <a:prstGeom prst="rect">
            <a:avLst/>
          </a:prstGeom>
          <a:noFill/>
          <a:ln w="9525">
            <a:noFill/>
            <a:round/>
            <a:headEnd/>
            <a:tailEnd/>
          </a:ln>
        </p:spPr>
        <p:txBody>
          <a:bodyPr/>
          <a:lstStyle/>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u="sng" dirty="0">
                <a:solidFill>
                  <a:srgbClr val="000000"/>
                </a:solidFill>
                <a:latin typeface="Times New Roman" panose="02020603050405020304" pitchFamily="18" charset="0"/>
                <a:cs typeface="Times New Roman" panose="02020603050405020304" pitchFamily="18" charset="0"/>
              </a:rPr>
              <a:t>Commands</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Who 		 </a:t>
            </a:r>
            <a:r>
              <a:rPr lang="en-US" sz="2000" dirty="0">
                <a:solidFill>
                  <a:srgbClr val="000000"/>
                </a:solidFill>
                <a:latin typeface="Times New Roman" panose="02020603050405020304" pitchFamily="18" charset="0"/>
                <a:cs typeface="Times New Roman" panose="02020603050405020304" pitchFamily="18" charset="0"/>
              </a:rPr>
              <a:t>Display login name ,date , time </a:t>
            </a:r>
            <a:r>
              <a:rPr lang="en-US" sz="2000" dirty="0" smtClean="0">
                <a:solidFill>
                  <a:srgbClr val="000000"/>
                </a:solidFill>
                <a:latin typeface="Times New Roman" panose="02020603050405020304" pitchFamily="18" charset="0"/>
                <a:cs typeface="Times New Roman" panose="02020603050405020304" pitchFamily="18" charset="0"/>
              </a:rPr>
              <a:t> and </a:t>
            </a:r>
            <a:r>
              <a:rPr lang="en-US" sz="2000" dirty="0">
                <a:solidFill>
                  <a:srgbClr val="000000"/>
                </a:solidFill>
                <a:latin typeface="Times New Roman" panose="02020603050405020304" pitchFamily="18" charset="0"/>
                <a:cs typeface="Times New Roman" panose="02020603050405020304" pitchFamily="18" charset="0"/>
              </a:rPr>
              <a:t>terminal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smtClean="0">
                <a:solidFill>
                  <a:srgbClr val="000000"/>
                </a:solidFill>
                <a:latin typeface="Times New Roman" panose="02020603050405020304" pitchFamily="18" charset="0"/>
                <a:cs typeface="Times New Roman" panose="02020603050405020304" pitchFamily="18" charset="0"/>
              </a:rPr>
              <a:t>Whoami</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Display only the user name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smtClean="0">
                <a:solidFill>
                  <a:srgbClr val="000000"/>
                </a:solidFill>
                <a:latin typeface="Times New Roman" panose="02020603050405020304" pitchFamily="18" charset="0"/>
                <a:cs typeface="Times New Roman" panose="02020603050405020304" pitchFamily="18" charset="0"/>
              </a:rPr>
              <a:t>Pwd</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Displays the path of the current </a:t>
            </a:r>
            <a:r>
              <a:rPr lang="en-US" sz="2000" dirty="0" smtClean="0">
                <a:solidFill>
                  <a:srgbClr val="000000"/>
                </a:solidFill>
                <a:latin typeface="Times New Roman" panose="02020603050405020304" pitchFamily="18" charset="0"/>
                <a:cs typeface="Times New Roman" panose="02020603050405020304" pitchFamily="18" charset="0"/>
              </a:rPr>
              <a:t>working </a:t>
            </a:r>
            <a:r>
              <a:rPr lang="en-US" sz="2000" dirty="0">
                <a:solidFill>
                  <a:srgbClr val="000000"/>
                </a:solidFill>
                <a:latin typeface="Times New Roman" panose="02020603050405020304" pitchFamily="18" charset="0"/>
                <a:cs typeface="Times New Roman" panose="02020603050405020304" pitchFamily="18" charset="0"/>
              </a:rPr>
              <a:t>directory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Date		 </a:t>
            </a:r>
            <a:r>
              <a:rPr lang="en-US" sz="2000" dirty="0">
                <a:solidFill>
                  <a:srgbClr val="000000"/>
                </a:solidFill>
                <a:latin typeface="Times New Roman" panose="02020603050405020304" pitchFamily="18" charset="0"/>
                <a:cs typeface="Times New Roman" panose="02020603050405020304" pitchFamily="18" charset="0"/>
              </a:rPr>
              <a:t>Displays current time and </a:t>
            </a:r>
            <a:r>
              <a:rPr lang="en-US" sz="2000" dirty="0" smtClean="0">
                <a:solidFill>
                  <a:srgbClr val="000000"/>
                </a:solidFill>
                <a:latin typeface="Times New Roman" panose="02020603050405020304" pitchFamily="18" charset="0"/>
                <a:cs typeface="Times New Roman" panose="02020603050405020304" pitchFamily="18" charset="0"/>
              </a:rPr>
              <a:t>date</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Clear 		 </a:t>
            </a:r>
            <a:r>
              <a:rPr lang="en-US" sz="2000" dirty="0">
                <a:solidFill>
                  <a:srgbClr val="000000"/>
                </a:solidFill>
                <a:latin typeface="Times New Roman" panose="02020603050405020304" pitchFamily="18" charset="0"/>
                <a:cs typeface="Times New Roman" panose="02020603050405020304" pitchFamily="18" charset="0"/>
              </a:rPr>
              <a:t>Clears the terminal screen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Echo		 </a:t>
            </a:r>
            <a:r>
              <a:rPr lang="en-US" sz="2000" dirty="0">
                <a:solidFill>
                  <a:srgbClr val="000000"/>
                </a:solidFill>
                <a:latin typeface="Times New Roman" panose="02020603050405020304" pitchFamily="18" charset="0"/>
                <a:cs typeface="Times New Roman" panose="02020603050405020304" pitchFamily="18" charset="0"/>
              </a:rPr>
              <a:t>Displays the message on screen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latin typeface="Times New Roman" panose="02020603050405020304" pitchFamily="18" charset="0"/>
                <a:cs typeface="Times New Roman" panose="02020603050405020304" pitchFamily="18" charset="0"/>
              </a:rPr>
              <a:t>Exit		 </a:t>
            </a:r>
            <a:r>
              <a:rPr lang="en-US" sz="2000" dirty="0">
                <a:solidFill>
                  <a:srgbClr val="000000"/>
                </a:solidFill>
                <a:latin typeface="Times New Roman" panose="02020603050405020304" pitchFamily="18" charset="0"/>
                <a:cs typeface="Times New Roman" panose="02020603050405020304" pitchFamily="18" charset="0"/>
              </a:rPr>
              <a:t>Exit the </a:t>
            </a:r>
            <a:r>
              <a:rPr lang="en-US" sz="2000" dirty="0" smtClean="0">
                <a:solidFill>
                  <a:srgbClr val="000000"/>
                </a:solidFill>
                <a:latin typeface="Times New Roman" panose="02020603050405020304" pitchFamily="18" charset="0"/>
                <a:cs typeface="Times New Roman" panose="02020603050405020304" pitchFamily="18" charset="0"/>
              </a:rPr>
              <a:t>Shell</a:t>
            </a:r>
          </a:p>
          <a:p>
            <a:pPr>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Times New Roman" panose="02020603050405020304" pitchFamily="18" charset="0"/>
                <a:cs typeface="Times New Roman" panose="02020603050405020304" pitchFamily="18" charset="0"/>
              </a:rPr>
              <a:t>	</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89F805EB-2CA7-4A33-8C47-CBA441D08F07}"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15</a:t>
            </a:fld>
            <a:endParaRPr lang="en-GB"/>
          </a:p>
        </p:txBody>
      </p:sp>
    </p:spTree>
    <p:extLst>
      <p:ext uri="{BB962C8B-B14F-4D97-AF65-F5344CB8AC3E}">
        <p14:creationId xmlns:p14="http://schemas.microsoft.com/office/powerpoint/2010/main" xmlns="" val="346823176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BASIC COMMANDS</a:t>
            </a:r>
          </a:p>
        </p:txBody>
      </p:sp>
      <p:sp>
        <p:nvSpPr>
          <p:cNvPr id="23555" name="Text Box 2"/>
          <p:cNvSpPr txBox="1">
            <a:spLocks noChangeArrowheads="1"/>
          </p:cNvSpPr>
          <p:nvPr/>
        </p:nvSpPr>
        <p:spPr bwMode="auto">
          <a:xfrm>
            <a:off x="2514600" y="1600201"/>
            <a:ext cx="7053262" cy="4530725"/>
          </a:xfrm>
          <a:prstGeom prst="rect">
            <a:avLst/>
          </a:prstGeom>
          <a:noFill/>
          <a:ln w="9525">
            <a:noFill/>
            <a:round/>
            <a:headEnd/>
            <a:tailEnd/>
          </a:ln>
        </p:spPr>
        <p:txBody>
          <a:bodyPr/>
          <a:lstStyle/>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u="sng" dirty="0">
                <a:solidFill>
                  <a:srgbClr val="000000"/>
                </a:solidFill>
                <a:latin typeface="Century Schoolbook" charset="0"/>
              </a:rPr>
              <a:t>Commands</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su</a:t>
            </a:r>
            <a:r>
              <a:rPr lang="en-GB" sz="2000" dirty="0">
                <a:solidFill>
                  <a:srgbClr val="000000"/>
                </a:solidFill>
                <a:latin typeface="Century Schoolbook" charset="0"/>
              </a:rPr>
              <a:t>			switch user</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passwd</a:t>
            </a:r>
            <a:r>
              <a:rPr lang="en-GB" sz="2000" dirty="0">
                <a:solidFill>
                  <a:srgbClr val="000000"/>
                </a:solidFill>
                <a:latin typeface="Century Schoolbook" charset="0"/>
              </a:rPr>
              <a:t> 		change password</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adduser</a:t>
            </a:r>
            <a:r>
              <a:rPr lang="en-GB" sz="2000" dirty="0">
                <a:solidFill>
                  <a:srgbClr val="000000"/>
                </a:solidFill>
                <a:latin typeface="Century Schoolbook" charset="0"/>
              </a:rPr>
              <a:t>		create new user account</a:t>
            </a:r>
          </a:p>
          <a:p>
            <a:pPr marL="728663" lvl="1"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dirty="0" err="1">
                <a:solidFill>
                  <a:srgbClr val="000000"/>
                </a:solidFill>
                <a:latin typeface="Century Schoolbook" charset="0"/>
              </a:rPr>
              <a:t>sudo</a:t>
            </a:r>
            <a:r>
              <a:rPr lang="en-GB" sz="2000" i="1" dirty="0">
                <a:solidFill>
                  <a:srgbClr val="000000"/>
                </a:solidFill>
                <a:latin typeface="Century Schoolbook" charset="0"/>
              </a:rPr>
              <a:t> </a:t>
            </a:r>
            <a:r>
              <a:rPr lang="en-GB" sz="2000" i="1" dirty="0" err="1">
                <a:solidFill>
                  <a:srgbClr val="000000"/>
                </a:solidFill>
                <a:latin typeface="Century Schoolbook" charset="0"/>
              </a:rPr>
              <a:t>adduser</a:t>
            </a:r>
            <a:r>
              <a:rPr lang="en-GB" sz="2000" i="1" dirty="0">
                <a:solidFill>
                  <a:srgbClr val="000000"/>
                </a:solidFill>
                <a:latin typeface="Century Schoolbook" charset="0"/>
              </a:rPr>
              <a:t> username</a:t>
            </a:r>
          </a:p>
          <a:p>
            <a:pPr marL="728663" lvl="1"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dirty="0" err="1">
                <a:solidFill>
                  <a:srgbClr val="000000"/>
                </a:solidFill>
                <a:latin typeface="Century Schoolbook" charset="0"/>
              </a:rPr>
              <a:t>sudo</a:t>
            </a:r>
            <a:r>
              <a:rPr lang="en-GB" sz="2000" i="1" dirty="0">
                <a:solidFill>
                  <a:srgbClr val="000000"/>
                </a:solidFill>
                <a:latin typeface="Century Schoolbook" charset="0"/>
              </a:rPr>
              <a:t> </a:t>
            </a:r>
            <a:r>
              <a:rPr lang="en-GB" sz="2000" i="1" dirty="0" err="1">
                <a:solidFill>
                  <a:srgbClr val="000000"/>
                </a:solidFill>
                <a:latin typeface="Century Schoolbook" charset="0"/>
              </a:rPr>
              <a:t>su</a:t>
            </a:r>
            <a:r>
              <a:rPr lang="en-GB" sz="2000" i="1" dirty="0">
                <a:solidFill>
                  <a:srgbClr val="000000"/>
                </a:solidFill>
                <a:latin typeface="Century Schoolbook" charset="0"/>
              </a:rPr>
              <a:t> username  (to check the created user)</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userdel</a:t>
            </a:r>
            <a:r>
              <a:rPr lang="en-GB" sz="2000" dirty="0">
                <a:solidFill>
                  <a:srgbClr val="000000"/>
                </a:solidFill>
                <a:latin typeface="Century Schoolbook" charset="0"/>
              </a:rPr>
              <a:t>		delete user account</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df</a:t>
            </a:r>
            <a:r>
              <a:rPr lang="en-GB" sz="2000" dirty="0">
                <a:solidFill>
                  <a:srgbClr val="000000"/>
                </a:solidFill>
                <a:latin typeface="Courier New" pitchFamily="49" charset="0"/>
                <a:cs typeface="Courier New" pitchFamily="49" charset="0"/>
              </a:rPr>
              <a:t>	</a:t>
            </a:r>
            <a:r>
              <a:rPr lang="en-GB" sz="2000" dirty="0">
                <a:solidFill>
                  <a:srgbClr val="000000"/>
                </a:solidFill>
                <a:latin typeface="Century Schoolbook" charset="0"/>
              </a:rPr>
              <a:t>		show disk space usage</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ourier New" pitchFamily="49" charset="0"/>
                <a:cs typeface="Courier New" pitchFamily="49" charset="0"/>
              </a:rPr>
              <a:t>shutdown</a:t>
            </a:r>
            <a:r>
              <a:rPr lang="en-GB" sz="2000" dirty="0">
                <a:solidFill>
                  <a:srgbClr val="000000"/>
                </a:solidFill>
                <a:latin typeface="Century Schoolbook" charset="0"/>
              </a:rPr>
              <a:t>		reboot or turn off machine</a:t>
            </a:r>
          </a:p>
          <a:p>
            <a:pPr marL="728663" lvl="1"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dirty="0" err="1">
                <a:solidFill>
                  <a:srgbClr val="000000"/>
                </a:solidFill>
                <a:latin typeface="Century Schoolbook" charset="0"/>
              </a:rPr>
              <a:t>sudo</a:t>
            </a:r>
            <a:r>
              <a:rPr lang="en-GB" sz="2000" i="1" dirty="0">
                <a:solidFill>
                  <a:srgbClr val="000000"/>
                </a:solidFill>
                <a:latin typeface="Century Schoolbook" charset="0"/>
              </a:rPr>
              <a:t> shutdown now</a:t>
            </a:r>
            <a:r>
              <a:rPr lang="en-GB" sz="2000" dirty="0">
                <a:solidFill>
                  <a:srgbClr val="000000"/>
                </a:solidFill>
                <a:latin typeface="Century Schoolbook" charset="0"/>
              </a:rPr>
              <a:t>	</a:t>
            </a:r>
          </a:p>
        </p:txBody>
      </p:sp>
      <p:sp>
        <p:nvSpPr>
          <p:cNvPr id="3" name="Date Placeholder 2"/>
          <p:cNvSpPr>
            <a:spLocks noGrp="1"/>
          </p:cNvSpPr>
          <p:nvPr>
            <p:ph type="dt" sz="half" idx="10"/>
          </p:nvPr>
        </p:nvSpPr>
        <p:spPr/>
        <p:txBody>
          <a:bodyPr/>
          <a:lstStyle/>
          <a:p>
            <a:fld id="{4732EC09-625B-4616-A7BF-E29070A39C2C}"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16</a:t>
            </a:fld>
            <a:endParaRPr lang="en-GB"/>
          </a:p>
        </p:txBody>
      </p:sp>
    </p:spTree>
    <p:extLst>
      <p:ext uri="{BB962C8B-B14F-4D97-AF65-F5344CB8AC3E}">
        <p14:creationId xmlns:p14="http://schemas.microsoft.com/office/powerpoint/2010/main" xmlns="" val="9764026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2001715" y="524609"/>
            <a:ext cx="7467600" cy="1143000"/>
          </a:xfrm>
          <a:prstGeom prst="rect">
            <a:avLst/>
          </a:prstGeom>
          <a:noFill/>
          <a:ln w="9525">
            <a:noFill/>
            <a:round/>
            <a:headEnd/>
            <a:tailEnd/>
          </a:ln>
        </p:spPr>
        <p:txBody>
          <a:bodyPr lIns="90000" tIns="46800" rIns="90000" bIns="46800" anchor="b"/>
          <a:lstStyle/>
          <a:p>
            <a:pPr algn="just">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Relative and Absolute path</a:t>
            </a:r>
          </a:p>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Absolute path</a:t>
            </a:r>
          </a:p>
        </p:txBody>
      </p:sp>
      <p:sp>
        <p:nvSpPr>
          <p:cNvPr id="26627" name="Text Box 2"/>
          <p:cNvSpPr txBox="1">
            <a:spLocks noChangeArrowheads="1"/>
          </p:cNvSpPr>
          <p:nvPr/>
        </p:nvSpPr>
        <p:spPr bwMode="auto">
          <a:xfrm>
            <a:off x="2057400" y="1828800"/>
            <a:ext cx="7543800" cy="4343400"/>
          </a:xfrm>
          <a:prstGeom prst="rect">
            <a:avLst/>
          </a:prstGeom>
          <a:noFill/>
          <a:ln w="9525">
            <a:noFill/>
            <a:round/>
            <a:headEnd/>
            <a:tailEnd/>
          </a:ln>
        </p:spPr>
        <p:txBody>
          <a:bodyPr/>
          <a:lstStyle/>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Address from the root</a:t>
            </a: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		/home/</a:t>
            </a:r>
            <a:r>
              <a:rPr lang="en-GB" sz="2000" dirty="0" err="1">
                <a:solidFill>
                  <a:srgbClr val="000000"/>
                </a:solidFill>
                <a:latin typeface="Century Schoolbook" charset="0"/>
              </a:rPr>
              <a:t>linux</a:t>
            </a:r>
            <a:r>
              <a:rPr lang="en-GB" sz="2000" dirty="0">
                <a:solidFill>
                  <a:srgbClr val="000000"/>
                </a:solidFill>
                <a:latin typeface="Century Schoolbook" charset="0"/>
              </a:rPr>
              <a:t>/</a:t>
            </a: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		~/</a:t>
            </a:r>
            <a:r>
              <a:rPr lang="en-GB" sz="2000" dirty="0" err="1">
                <a:solidFill>
                  <a:srgbClr val="000000"/>
                </a:solidFill>
                <a:latin typeface="Century Schoolbook" charset="0"/>
              </a:rPr>
              <a:t>linux</a:t>
            </a:r>
            <a:endParaRPr lang="en-GB" sz="2000" dirty="0">
              <a:solidFill>
                <a:srgbClr val="000000"/>
              </a:solidFill>
              <a:latin typeface="Century Schoolbook" charset="0"/>
            </a:endParaRP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		</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Similar to:</a:t>
            </a: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   		FAST National University/ Chiniot-FSD Campus/ CS Department/ 2015 Batch/ Section A </a:t>
            </a:r>
          </a:p>
        </p:txBody>
      </p:sp>
      <p:sp>
        <p:nvSpPr>
          <p:cNvPr id="26628" name="Text Box 3"/>
          <p:cNvSpPr txBox="1">
            <a:spLocks noChangeArrowheads="1"/>
          </p:cNvSpPr>
          <p:nvPr/>
        </p:nvSpPr>
        <p:spPr bwMode="auto">
          <a:xfrm>
            <a:off x="4746625" y="1668463"/>
            <a:ext cx="184150" cy="366712"/>
          </a:xfrm>
          <a:prstGeom prst="rect">
            <a:avLst/>
          </a:prstGeom>
          <a:noFill/>
          <a:ln w="9525">
            <a:noFill/>
            <a:round/>
            <a:headEnd/>
            <a:tailEnd/>
          </a:ln>
        </p:spPr>
        <p:txBody>
          <a:bodyPr wrap="none" anchor="ctr"/>
          <a:lstStyle/>
          <a:p>
            <a:endParaRPr lang="en-US"/>
          </a:p>
        </p:txBody>
      </p:sp>
      <p:sp>
        <p:nvSpPr>
          <p:cNvPr id="3" name="Date Placeholder 2"/>
          <p:cNvSpPr>
            <a:spLocks noGrp="1"/>
          </p:cNvSpPr>
          <p:nvPr>
            <p:ph type="dt" sz="half" idx="10"/>
          </p:nvPr>
        </p:nvSpPr>
        <p:spPr/>
        <p:txBody>
          <a:bodyPr/>
          <a:lstStyle/>
          <a:p>
            <a:fld id="{E6A3D530-6FA5-4C5E-B392-082D8045D39A}"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17</a:t>
            </a:fld>
            <a:endParaRPr lang="en-GB"/>
          </a:p>
        </p:txBody>
      </p:sp>
    </p:spTree>
    <p:extLst>
      <p:ext uri="{BB962C8B-B14F-4D97-AF65-F5344CB8AC3E}">
        <p14:creationId xmlns:p14="http://schemas.microsoft.com/office/powerpoint/2010/main" xmlns="" val="27014253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1981200" y="152400"/>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Relative path</a:t>
            </a:r>
          </a:p>
        </p:txBody>
      </p:sp>
      <p:sp>
        <p:nvSpPr>
          <p:cNvPr id="27651" name="Text Box 2"/>
          <p:cNvSpPr txBox="1">
            <a:spLocks noChangeArrowheads="1"/>
          </p:cNvSpPr>
          <p:nvPr/>
        </p:nvSpPr>
        <p:spPr bwMode="auto">
          <a:xfrm>
            <a:off x="2057400" y="1828800"/>
            <a:ext cx="7543800" cy="4648200"/>
          </a:xfrm>
          <a:prstGeom prst="rect">
            <a:avLst/>
          </a:prstGeom>
          <a:noFill/>
          <a:ln w="9525">
            <a:noFill/>
            <a:round/>
            <a:headEnd/>
            <a:tailEnd/>
          </a:ln>
        </p:spPr>
        <p:txBody>
          <a:bodyPr/>
          <a:lstStyle/>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Century Schoolbook" charset="0"/>
              </a:rPr>
              <a:t>Relative to your current location</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Century Schoolbook" charset="0"/>
              </a:rPr>
              <a:t>		“</a:t>
            </a:r>
            <a:r>
              <a:rPr lang="en-GB" sz="2400" dirty="0">
                <a:solidFill>
                  <a:srgbClr val="000000"/>
                </a:solidFill>
                <a:latin typeface="Courier New" pitchFamily="49" charset="0"/>
                <a:cs typeface="Courier New" pitchFamily="49" charset="0"/>
              </a:rPr>
              <a:t>.</a:t>
            </a:r>
            <a:r>
              <a:rPr lang="en-GB" sz="2400" dirty="0">
                <a:solidFill>
                  <a:srgbClr val="000000"/>
                </a:solidFill>
                <a:latin typeface="Century Schoolbook" charset="0"/>
              </a:rPr>
              <a:t>” your current location</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Century Schoolbook" charset="0"/>
              </a:rPr>
              <a:t>		“..” one directory above your current location</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Century Schoolbook" charset="0"/>
              </a:rPr>
              <a:t>		“</a:t>
            </a:r>
            <a:r>
              <a:rPr lang="en-GB" sz="2400" dirty="0" err="1">
                <a:solidFill>
                  <a:srgbClr val="000000"/>
                </a:solidFill>
                <a:latin typeface="Courier New" pitchFamily="49" charset="0"/>
                <a:cs typeface="Courier New" pitchFamily="49" charset="0"/>
              </a:rPr>
              <a:t>pwd</a:t>
            </a:r>
            <a:r>
              <a:rPr lang="en-GB" sz="2400" dirty="0">
                <a:solidFill>
                  <a:srgbClr val="000000"/>
                </a:solidFill>
                <a:latin typeface="Century Schoolbook" charset="0"/>
              </a:rPr>
              <a:t>” </a:t>
            </a:r>
            <a:r>
              <a:rPr lang="en-GB" sz="2000" i="1" dirty="0">
                <a:solidFill>
                  <a:srgbClr val="000000"/>
                </a:solidFill>
                <a:latin typeface="Century Schoolbook" charset="0"/>
              </a:rPr>
              <a:t>(</a:t>
            </a:r>
            <a:r>
              <a:rPr lang="en-GB" sz="2000" i="1" dirty="0" smtClean="0">
                <a:solidFill>
                  <a:srgbClr val="000000"/>
                </a:solidFill>
                <a:latin typeface="Century Schoolbook" charset="0"/>
              </a:rPr>
              <a:t>present </a:t>
            </a:r>
            <a:r>
              <a:rPr lang="en-GB" sz="2000" i="1" dirty="0">
                <a:solidFill>
                  <a:srgbClr val="000000"/>
                </a:solidFill>
                <a:latin typeface="Century Schoolbook" charset="0"/>
              </a:rPr>
              <a:t>working directory )</a:t>
            </a:r>
            <a:r>
              <a:rPr lang="en-GB" sz="2400" dirty="0">
                <a:solidFill>
                  <a:srgbClr val="000000"/>
                </a:solidFill>
                <a:latin typeface="Century Schoolbook" charset="0"/>
              </a:rPr>
              <a:t>gives you your current </a:t>
            </a:r>
            <a:r>
              <a:rPr lang="en-GB" sz="2400" dirty="0" smtClean="0">
                <a:solidFill>
                  <a:srgbClr val="000000"/>
                </a:solidFill>
                <a:latin typeface="Century Schoolbook" charset="0"/>
              </a:rPr>
              <a:t>location of working directory </a:t>
            </a:r>
            <a:endParaRPr lang="en-GB" sz="2400" dirty="0">
              <a:solidFill>
                <a:srgbClr val="000000"/>
              </a:solidFill>
              <a:latin typeface="Century Schoolbook" charset="0"/>
            </a:endParaRP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dirty="0">
              <a:solidFill>
                <a:srgbClr val="000000"/>
              </a:solidFill>
              <a:latin typeface="Century Schoolbook"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Century Schoolbook" charset="0"/>
              </a:rPr>
              <a:t>Example</a:t>
            </a:r>
          </a:p>
          <a:p>
            <a:pPr lvl="2" indent="-182563">
              <a:lnSpc>
                <a:spcPct val="90000"/>
              </a:lnSpc>
              <a:spcBef>
                <a:spcPts val="525"/>
              </a:spcBef>
              <a:buClr>
                <a:srgbClr val="E0752F"/>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100" dirty="0" err="1">
                <a:solidFill>
                  <a:srgbClr val="000000"/>
                </a:solidFill>
                <a:latin typeface="Courier New" pitchFamily="49" charset="0"/>
                <a:cs typeface="Courier New" pitchFamily="49" charset="0"/>
              </a:rPr>
              <a:t>ls</a:t>
            </a:r>
            <a:r>
              <a:rPr lang="en-GB" sz="2100" dirty="0">
                <a:solidFill>
                  <a:srgbClr val="000000"/>
                </a:solidFill>
                <a:latin typeface="Century Schoolbook" charset="0"/>
              </a:rPr>
              <a:t> ./</a:t>
            </a:r>
            <a:r>
              <a:rPr lang="en-GB" sz="2100" dirty="0" err="1">
                <a:solidFill>
                  <a:srgbClr val="000000"/>
                </a:solidFill>
                <a:latin typeface="Courier New" pitchFamily="49" charset="0"/>
                <a:cs typeface="Courier New" pitchFamily="49" charset="0"/>
              </a:rPr>
              <a:t>linux</a:t>
            </a:r>
            <a:r>
              <a:rPr lang="en-GB" sz="2100" dirty="0">
                <a:solidFill>
                  <a:srgbClr val="000000"/>
                </a:solidFill>
                <a:latin typeface="Century Schoolbook" charset="0"/>
              </a:rPr>
              <a:t> : lists the content of the dir </a:t>
            </a:r>
            <a:r>
              <a:rPr lang="en-GB" sz="2100" dirty="0" err="1">
                <a:solidFill>
                  <a:srgbClr val="000000"/>
                </a:solidFill>
                <a:latin typeface="Century Schoolbook" charset="0"/>
              </a:rPr>
              <a:t>linux</a:t>
            </a:r>
            <a:endParaRPr lang="en-GB" sz="2100" dirty="0">
              <a:solidFill>
                <a:srgbClr val="000000"/>
              </a:solidFill>
              <a:latin typeface="Century Schoolbook" charset="0"/>
            </a:endParaRPr>
          </a:p>
          <a:p>
            <a:pPr lvl="2" indent="-182563">
              <a:lnSpc>
                <a:spcPct val="90000"/>
              </a:lnSpc>
              <a:spcBef>
                <a:spcPts val="525"/>
              </a:spcBef>
              <a:buClr>
                <a:srgbClr val="E0752F"/>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100" dirty="0" err="1">
                <a:solidFill>
                  <a:srgbClr val="000000"/>
                </a:solidFill>
                <a:latin typeface="Courier New" pitchFamily="49" charset="0"/>
                <a:cs typeface="Courier New" pitchFamily="49" charset="0"/>
              </a:rPr>
              <a:t>ls</a:t>
            </a:r>
            <a:r>
              <a:rPr lang="en-GB" sz="2100" dirty="0">
                <a:solidFill>
                  <a:srgbClr val="000000"/>
                </a:solidFill>
                <a:latin typeface="Century Schoolbook" charset="0"/>
              </a:rPr>
              <a:t> ../../ 	: lists everything that is two </a:t>
            </a:r>
            <a:r>
              <a:rPr lang="en-GB" sz="2100" dirty="0" err="1">
                <a:solidFill>
                  <a:srgbClr val="000000"/>
                </a:solidFill>
                <a:latin typeface="Century Schoolbook" charset="0"/>
              </a:rPr>
              <a:t>dir</a:t>
            </a:r>
            <a:r>
              <a:rPr lang="en-GB" sz="2100" dirty="0">
                <a:solidFill>
                  <a:srgbClr val="000000"/>
                </a:solidFill>
                <a:latin typeface="Century Schoolbook" charset="0"/>
              </a:rPr>
              <a:t> higher	</a:t>
            </a:r>
          </a:p>
          <a:p>
            <a:pPr lvl="2" indent="-182563">
              <a:lnSpc>
                <a:spcPct val="90000"/>
              </a:lnSpc>
              <a:spcBef>
                <a:spcPts val="525"/>
              </a:spcBef>
              <a:buClr>
                <a:srgbClr val="E0752F"/>
              </a:buClr>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100" dirty="0">
              <a:solidFill>
                <a:srgbClr val="000000"/>
              </a:solidFill>
              <a:latin typeface="Century Schoolbook" charset="0"/>
            </a:endParaRP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Century Schoolbook" charset="0"/>
              </a:rPr>
              <a:t>Similar to:</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Century Schoolbook" charset="0"/>
              </a:rPr>
              <a:t>   		Go Left/turn right/take the TSOL/go </a:t>
            </a:r>
          </a:p>
        </p:txBody>
      </p:sp>
      <p:sp>
        <p:nvSpPr>
          <p:cNvPr id="27652" name="Text Box 3"/>
          <p:cNvSpPr txBox="1">
            <a:spLocks noChangeArrowheads="1"/>
          </p:cNvSpPr>
          <p:nvPr/>
        </p:nvSpPr>
        <p:spPr bwMode="auto">
          <a:xfrm>
            <a:off x="4746625" y="1668463"/>
            <a:ext cx="184150" cy="366712"/>
          </a:xfrm>
          <a:prstGeom prst="rect">
            <a:avLst/>
          </a:prstGeom>
          <a:noFill/>
          <a:ln w="9525">
            <a:noFill/>
            <a:round/>
            <a:headEnd/>
            <a:tailEnd/>
          </a:ln>
        </p:spPr>
        <p:txBody>
          <a:bodyPr wrap="none" anchor="ctr"/>
          <a:lstStyle/>
          <a:p>
            <a:endParaRPr lang="en-US"/>
          </a:p>
        </p:txBody>
      </p:sp>
      <p:sp>
        <p:nvSpPr>
          <p:cNvPr id="3" name="Date Placeholder 2"/>
          <p:cNvSpPr>
            <a:spLocks noGrp="1"/>
          </p:cNvSpPr>
          <p:nvPr>
            <p:ph type="dt" sz="half" idx="10"/>
          </p:nvPr>
        </p:nvSpPr>
        <p:spPr/>
        <p:txBody>
          <a:bodyPr/>
          <a:lstStyle/>
          <a:p>
            <a:fld id="{6B704C60-E269-4A38-A28C-38808682C128}"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18</a:t>
            </a:fld>
            <a:endParaRPr lang="en-GB"/>
          </a:p>
        </p:txBody>
      </p:sp>
    </p:spTree>
    <p:extLst>
      <p:ext uri="{BB962C8B-B14F-4D97-AF65-F5344CB8AC3E}">
        <p14:creationId xmlns:p14="http://schemas.microsoft.com/office/powerpoint/2010/main" xmlns="" val="370413316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Redirect, append and pipe</a:t>
            </a:r>
          </a:p>
        </p:txBody>
      </p:sp>
      <p:sp>
        <p:nvSpPr>
          <p:cNvPr id="29699" name="Text Box 2"/>
          <p:cNvSpPr txBox="1">
            <a:spLocks noChangeArrowheads="1"/>
          </p:cNvSpPr>
          <p:nvPr/>
        </p:nvSpPr>
        <p:spPr bwMode="auto">
          <a:xfrm>
            <a:off x="2091744" y="1652711"/>
            <a:ext cx="7620000" cy="4572000"/>
          </a:xfrm>
          <a:prstGeom prst="rect">
            <a:avLst/>
          </a:prstGeom>
          <a:noFill/>
          <a:ln w="9525">
            <a:noFill/>
            <a:round/>
            <a:headEnd/>
            <a:tailEnd/>
          </a:ln>
        </p:spPr>
        <p:txBody>
          <a:bodyPr/>
          <a:lstStyle/>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u="sng" dirty="0">
                <a:solidFill>
                  <a:srgbClr val="000000"/>
                </a:solidFill>
                <a:latin typeface="Century Schoolbook" charset="0"/>
              </a:rPr>
              <a:t>Redirect and append</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Output of command is displayed on screen. </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Using “&gt;”, you can </a:t>
            </a:r>
            <a:r>
              <a:rPr lang="en-GB" u="sng" dirty="0">
                <a:solidFill>
                  <a:srgbClr val="000000"/>
                </a:solidFill>
                <a:latin typeface="Century Schoolbook" charset="0"/>
              </a:rPr>
              <a:t>redirect</a:t>
            </a:r>
            <a:r>
              <a:rPr lang="en-GB" dirty="0">
                <a:solidFill>
                  <a:srgbClr val="000000"/>
                </a:solidFill>
                <a:latin typeface="Century Schoolbook" charset="0"/>
              </a:rPr>
              <a:t> the output from screen to a file. </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Using “&gt;&gt;” you can </a:t>
            </a:r>
            <a:r>
              <a:rPr lang="en-GB" u="sng" dirty="0">
                <a:solidFill>
                  <a:srgbClr val="000000"/>
                </a:solidFill>
                <a:latin typeface="Century Schoolbook" charset="0"/>
              </a:rPr>
              <a:t>append</a:t>
            </a:r>
            <a:r>
              <a:rPr lang="en-GB" dirty="0">
                <a:solidFill>
                  <a:srgbClr val="000000"/>
                </a:solidFill>
                <a:latin typeface="Century Schoolbook" charset="0"/>
              </a:rPr>
              <a:t> the output at the end of the file.</a:t>
            </a:r>
          </a:p>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u="sng" dirty="0">
                <a:solidFill>
                  <a:srgbClr val="000000"/>
                </a:solidFill>
                <a:latin typeface="Century Schoolbook" charset="0"/>
              </a:rPr>
              <a:t>Pipe</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Some commands require input from a file or </a:t>
            </a:r>
            <a:r>
              <a:rPr lang="en-GB" u="sng" dirty="0">
                <a:solidFill>
                  <a:srgbClr val="000000"/>
                </a:solidFill>
                <a:latin typeface="Century Schoolbook" charset="0"/>
              </a:rPr>
              <a:t>other commands </a:t>
            </a:r>
            <a:r>
              <a:rPr lang="en-GB" i="1" u="sng" dirty="0">
                <a:solidFill>
                  <a:srgbClr val="000000"/>
                </a:solidFill>
                <a:latin typeface="Century Schoolbook" charset="0"/>
              </a:rPr>
              <a:t>(</a:t>
            </a:r>
            <a:r>
              <a:rPr lang="en-US" i="1" u="sng" dirty="0">
                <a:solidFill>
                  <a:srgbClr val="000000"/>
                </a:solidFill>
                <a:latin typeface="Century Schoolbook" charset="0"/>
              </a:rPr>
              <a:t>a mechanism for sending data from one program to another</a:t>
            </a:r>
            <a:r>
              <a:rPr lang="en-GB" i="1" u="sng" dirty="0">
                <a:solidFill>
                  <a:srgbClr val="000000"/>
                </a:solidFill>
                <a:latin typeface="Century Schoolbook" charset="0"/>
              </a:rPr>
              <a:t>)</a:t>
            </a:r>
            <a:r>
              <a:rPr lang="en-GB" i="1" dirty="0">
                <a:solidFill>
                  <a:srgbClr val="000000"/>
                </a:solidFill>
                <a:latin typeface="Century Schoolbook" charset="0"/>
              </a:rPr>
              <a:t>.</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Using “|”, you can use output from other command as input to the command.</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721995" y="4478584"/>
            <a:ext cx="7221059" cy="21926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A57B1B40-75CF-4CFB-956D-64F9639A3583}"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19</a:t>
            </a:fld>
            <a:endParaRPr lang="en-GB"/>
          </a:p>
        </p:txBody>
      </p:sp>
    </p:spTree>
    <p:extLst>
      <p:ext uri="{BB962C8B-B14F-4D97-AF65-F5344CB8AC3E}">
        <p14:creationId xmlns:p14="http://schemas.microsoft.com/office/powerpoint/2010/main" xmlns="" val="27245521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dirty="0">
                <a:solidFill>
                  <a:srgbClr val="575F6D"/>
                </a:solidFill>
                <a:latin typeface="Century Schoolbook" charset="0"/>
              </a:rPr>
              <a:t>OVERVIEW OF UNIX/LINUX SYSTEM</a:t>
            </a:r>
          </a:p>
        </p:txBody>
      </p:sp>
      <p:sp>
        <p:nvSpPr>
          <p:cNvPr id="11267" name="Text Box 2"/>
          <p:cNvSpPr txBox="1">
            <a:spLocks noChangeArrowheads="1"/>
          </p:cNvSpPr>
          <p:nvPr/>
        </p:nvSpPr>
        <p:spPr bwMode="auto">
          <a:xfrm>
            <a:off x="2514600" y="1752601"/>
            <a:ext cx="4648200" cy="4530725"/>
          </a:xfrm>
          <a:prstGeom prst="rect">
            <a:avLst/>
          </a:prstGeom>
          <a:noFill/>
          <a:ln w="9525">
            <a:noFill/>
            <a:round/>
            <a:headEnd/>
            <a:tailEnd/>
          </a:ln>
        </p:spPr>
        <p:txBody>
          <a:bodyPr/>
          <a:lstStyle/>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Unix/Linux is operating system (OS).</a:t>
            </a: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Unix system is composed of kernel &amp; shell.</a:t>
            </a:r>
          </a:p>
          <a:p>
            <a:pPr marL="271463" indent="-271463" algn="just">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u="sng" dirty="0">
                <a:solidFill>
                  <a:srgbClr val="000000"/>
                </a:solidFill>
                <a:latin typeface="Century Schoolbook" charset="0"/>
              </a:rPr>
              <a:t>Kernel &amp; Shell </a:t>
            </a:r>
            <a:endParaRPr lang="en-GB" dirty="0">
              <a:solidFill>
                <a:srgbClr val="000000"/>
              </a:solidFill>
              <a:latin typeface="Century Schoolbook" charset="0"/>
            </a:endParaRP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Both are parts of the OS</a:t>
            </a: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Kernel (interfacing with hardware) is a main program of Unix system. It controls hardware, CPU, memory, hard disk, network card etc. </a:t>
            </a:r>
          </a:p>
          <a:p>
            <a:pPr marL="271463" indent="-271463" algn="just">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Shell (command interpreter) is an interface between user and kernel.  Shell interprets your input as commands and pass them to kernel. </a:t>
            </a:r>
          </a:p>
        </p:txBody>
      </p:sp>
      <p:pic>
        <p:nvPicPr>
          <p:cNvPr id="1026" name="Picture 2" descr="http://osarena.net/wp-content/uploads/2013/12/linux-kernel.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81740" y="2948189"/>
            <a:ext cx="3951667" cy="332882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Date Placeholder 2"/>
          <p:cNvSpPr>
            <a:spLocks noGrp="1"/>
          </p:cNvSpPr>
          <p:nvPr>
            <p:ph type="dt" sz="half" idx="10"/>
          </p:nvPr>
        </p:nvSpPr>
        <p:spPr/>
        <p:txBody>
          <a:bodyPr/>
          <a:lstStyle/>
          <a:p>
            <a:fld id="{E7889203-C057-4A80-8612-F9935C0817EB}"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2</a:t>
            </a:fld>
            <a:endParaRPr lang="en-GB"/>
          </a:p>
        </p:txBody>
      </p:sp>
    </p:spTree>
    <p:extLst>
      <p:ext uri="{BB962C8B-B14F-4D97-AF65-F5344CB8AC3E}">
        <p14:creationId xmlns:p14="http://schemas.microsoft.com/office/powerpoint/2010/main" xmlns="" val="310207037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PERMISSION</a:t>
            </a:r>
            <a:r>
              <a:rPr lang="en-GB" sz="3000" dirty="0">
                <a:solidFill>
                  <a:srgbClr val="575F6D"/>
                </a:solidFill>
                <a:latin typeface="Century Schoolbook" charset="0"/>
              </a:rPr>
              <a:t> </a:t>
            </a:r>
          </a:p>
        </p:txBody>
      </p:sp>
      <p:sp>
        <p:nvSpPr>
          <p:cNvPr id="34819" name="Text Box 2"/>
          <p:cNvSpPr txBox="1">
            <a:spLocks noChangeArrowheads="1"/>
          </p:cNvSpPr>
          <p:nvPr/>
        </p:nvSpPr>
        <p:spPr bwMode="auto">
          <a:xfrm>
            <a:off x="2209800" y="1752600"/>
            <a:ext cx="8001000" cy="4495800"/>
          </a:xfrm>
          <a:prstGeom prst="rect">
            <a:avLst/>
          </a:prstGeom>
          <a:noFill/>
          <a:ln w="9525">
            <a:noFill/>
            <a:round/>
            <a:headEnd/>
            <a:tailEnd/>
          </a:ln>
        </p:spPr>
        <p:txBody>
          <a:bodyPr/>
          <a:lstStyle/>
          <a:p>
            <a:pPr marL="271463" indent="-271463" algn="just">
              <a:lnSpc>
                <a:spcPct val="8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All of files and directories have owner and permission. </a:t>
            </a:r>
          </a:p>
          <a:p>
            <a:pPr marL="271463" indent="-271463" algn="just">
              <a:lnSpc>
                <a:spcPct val="8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There are three types of permission, </a:t>
            </a:r>
            <a:r>
              <a:rPr lang="en-GB" sz="2000" u="sng" dirty="0">
                <a:solidFill>
                  <a:srgbClr val="000000"/>
                </a:solidFill>
                <a:latin typeface="Century Schoolbook" charset="0"/>
              </a:rPr>
              <a:t>readable</a:t>
            </a:r>
            <a:r>
              <a:rPr lang="en-GB" sz="2000" dirty="0">
                <a:solidFill>
                  <a:srgbClr val="000000"/>
                </a:solidFill>
                <a:latin typeface="Century Schoolbook" charset="0"/>
              </a:rPr>
              <a:t>, </a:t>
            </a:r>
            <a:r>
              <a:rPr lang="en-GB" sz="2000" u="sng" dirty="0">
                <a:solidFill>
                  <a:srgbClr val="000000"/>
                </a:solidFill>
                <a:latin typeface="Century Schoolbook" charset="0"/>
              </a:rPr>
              <a:t>writeable </a:t>
            </a:r>
            <a:r>
              <a:rPr lang="en-GB" sz="2000" dirty="0">
                <a:solidFill>
                  <a:srgbClr val="000000"/>
                </a:solidFill>
                <a:latin typeface="Century Schoolbook" charset="0"/>
              </a:rPr>
              <a:t>and</a:t>
            </a:r>
            <a:r>
              <a:rPr lang="en-GB" sz="2000" u="sng" dirty="0">
                <a:solidFill>
                  <a:srgbClr val="000000"/>
                </a:solidFill>
                <a:latin typeface="Century Schoolbook" charset="0"/>
              </a:rPr>
              <a:t> executable</a:t>
            </a:r>
            <a:r>
              <a:rPr lang="en-GB" sz="2000" dirty="0">
                <a:solidFill>
                  <a:srgbClr val="000000"/>
                </a:solidFill>
                <a:latin typeface="Century Schoolbook" charset="0"/>
              </a:rPr>
              <a:t>.</a:t>
            </a:r>
          </a:p>
          <a:p>
            <a:pPr marL="271463" indent="-271463" algn="just">
              <a:lnSpc>
                <a:spcPct val="8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Permissions are given to three kinds of groups. </a:t>
            </a:r>
            <a:r>
              <a:rPr lang="en-GB" sz="2000" u="sng" dirty="0">
                <a:solidFill>
                  <a:srgbClr val="000000"/>
                </a:solidFill>
                <a:latin typeface="Century Schoolbook" charset="0"/>
              </a:rPr>
              <a:t>owner</a:t>
            </a:r>
            <a:r>
              <a:rPr lang="en-GB" sz="2000" dirty="0">
                <a:solidFill>
                  <a:srgbClr val="000000"/>
                </a:solidFill>
                <a:latin typeface="Century Schoolbook" charset="0"/>
              </a:rPr>
              <a:t>, </a:t>
            </a:r>
            <a:r>
              <a:rPr lang="en-GB" sz="2000" u="sng" dirty="0">
                <a:solidFill>
                  <a:srgbClr val="000000"/>
                </a:solidFill>
                <a:latin typeface="Century Schoolbook" charset="0"/>
              </a:rPr>
              <a:t>group member</a:t>
            </a:r>
            <a:r>
              <a:rPr lang="en-GB" sz="2000" dirty="0">
                <a:solidFill>
                  <a:srgbClr val="000000"/>
                </a:solidFill>
                <a:latin typeface="Century Schoolbook" charset="0"/>
              </a:rPr>
              <a:t> and </a:t>
            </a:r>
            <a:r>
              <a:rPr lang="en-GB" sz="2000" u="sng" dirty="0">
                <a:solidFill>
                  <a:srgbClr val="000000"/>
                </a:solidFill>
                <a:latin typeface="Century Schoolbook" charset="0"/>
              </a:rPr>
              <a:t>others</a:t>
            </a:r>
            <a:r>
              <a:rPr lang="en-GB" sz="2000" dirty="0">
                <a:solidFill>
                  <a:srgbClr val="000000"/>
                </a:solidFill>
                <a:latin typeface="Century Schoolbook" charset="0"/>
              </a:rPr>
              <a:t>.</a:t>
            </a:r>
          </a:p>
          <a:p>
            <a:pPr marL="271463" indent="-271463" algn="just">
              <a:lnSpc>
                <a:spcPct val="8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entury Schoolbook" charset="0"/>
                <a:sym typeface="Wingdings" panose="05000000000000000000" pitchFamily="2" charset="2"/>
              </a:rPr>
              <a:t>r</a:t>
            </a:r>
            <a:r>
              <a:rPr lang="en-GB" sz="2000" dirty="0" err="1">
                <a:solidFill>
                  <a:srgbClr val="000000"/>
                </a:solidFill>
                <a:latin typeface="Century Schoolbook" charset="0"/>
              </a:rPr>
              <a:t>readable</a:t>
            </a:r>
            <a:r>
              <a:rPr lang="en-GB" sz="2000" dirty="0">
                <a:solidFill>
                  <a:srgbClr val="000000"/>
                </a:solidFill>
                <a:latin typeface="Century Schoolbook" charset="0"/>
              </a:rPr>
              <a:t>,  </a:t>
            </a:r>
            <a:r>
              <a:rPr lang="en-GB" sz="2000" dirty="0" err="1">
                <a:solidFill>
                  <a:srgbClr val="000000"/>
                </a:solidFill>
                <a:latin typeface="Century Schoolbook" charset="0"/>
              </a:rPr>
              <a:t>w</a:t>
            </a:r>
            <a:r>
              <a:rPr lang="en-GB" sz="2000" dirty="0" err="1">
                <a:solidFill>
                  <a:srgbClr val="000000"/>
                </a:solidFill>
                <a:latin typeface="Century Schoolbook" charset="0"/>
                <a:sym typeface="Wingdings" panose="05000000000000000000" pitchFamily="2" charset="2"/>
              </a:rPr>
              <a:t></a:t>
            </a:r>
            <a:r>
              <a:rPr lang="en-GB" sz="2000" dirty="0" err="1">
                <a:solidFill>
                  <a:srgbClr val="000000"/>
                </a:solidFill>
                <a:latin typeface="Century Schoolbook" charset="0"/>
              </a:rPr>
              <a:t>writable</a:t>
            </a:r>
            <a:r>
              <a:rPr lang="en-GB" sz="2000" dirty="0">
                <a:solidFill>
                  <a:srgbClr val="000000"/>
                </a:solidFill>
                <a:latin typeface="Century Schoolbook" charset="0"/>
              </a:rPr>
              <a:t>,  </a:t>
            </a:r>
            <a:r>
              <a:rPr lang="en-GB" sz="2000" dirty="0" err="1">
                <a:solidFill>
                  <a:srgbClr val="000000"/>
                </a:solidFill>
                <a:latin typeface="Century Schoolbook" charset="0"/>
              </a:rPr>
              <a:t>x</a:t>
            </a:r>
            <a:r>
              <a:rPr lang="en-GB" sz="2000" dirty="0" err="1">
                <a:solidFill>
                  <a:srgbClr val="000000"/>
                </a:solidFill>
                <a:latin typeface="Century Schoolbook" charset="0"/>
                <a:sym typeface="Wingdings" panose="05000000000000000000" pitchFamily="2" charset="2"/>
              </a:rPr>
              <a:t></a:t>
            </a:r>
            <a:r>
              <a:rPr lang="en-GB" sz="2000" dirty="0" err="1">
                <a:solidFill>
                  <a:srgbClr val="000000"/>
                </a:solidFill>
                <a:latin typeface="Century Schoolbook" charset="0"/>
              </a:rPr>
              <a:t>executable</a:t>
            </a:r>
            <a:endParaRPr lang="en-GB" sz="2000" dirty="0">
              <a:solidFill>
                <a:srgbClr val="000000"/>
              </a:solidFill>
              <a:latin typeface="Century Schoolbook" charset="0"/>
            </a:endParaRPr>
          </a:p>
          <a:p>
            <a:pPr marL="271463" indent="-271463" algn="just">
              <a:lnSpc>
                <a:spcPct val="8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lgn="just">
              <a:lnSpc>
                <a:spcPct val="8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Example:</a:t>
            </a:r>
          </a:p>
          <a:p>
            <a:pPr marL="271463" indent="-271463">
              <a:lnSpc>
                <a:spcPct val="8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3333FF"/>
                </a:solidFill>
                <a:latin typeface="Century Schoolbook" charset="0"/>
              </a:rPr>
              <a:t> </a:t>
            </a:r>
            <a:endParaRPr lang="en-GB" sz="1400" dirty="0">
              <a:solidFill>
                <a:srgbClr val="000000"/>
              </a:solidFill>
              <a:latin typeface="Century Schoolbook"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535621" y="4219292"/>
            <a:ext cx="6878010" cy="2029108"/>
          </a:xfrm>
          <a:prstGeom prst="rect">
            <a:avLst/>
          </a:prstGeom>
        </p:spPr>
      </p:pic>
      <p:sp>
        <p:nvSpPr>
          <p:cNvPr id="4" name="Date Placeholder 3"/>
          <p:cNvSpPr>
            <a:spLocks noGrp="1"/>
          </p:cNvSpPr>
          <p:nvPr>
            <p:ph type="dt" sz="half" idx="10"/>
          </p:nvPr>
        </p:nvSpPr>
        <p:spPr/>
        <p:txBody>
          <a:bodyPr/>
          <a:lstStyle/>
          <a:p>
            <a:fld id="{9147AF9D-3EE5-4BCA-B7BC-F449007F1E63}" type="datetime1">
              <a:rPr lang="en-US" smtClean="0"/>
              <a:pPr/>
              <a:t>1/30/2020</a:t>
            </a:fld>
            <a:endParaRPr lang="en-US"/>
          </a:p>
        </p:txBody>
      </p:sp>
      <p:sp>
        <p:nvSpPr>
          <p:cNvPr id="5" name="Slide Number Placeholder 4"/>
          <p:cNvSpPr>
            <a:spLocks noGrp="1"/>
          </p:cNvSpPr>
          <p:nvPr>
            <p:ph type="sldNum" sz="quarter" idx="12"/>
          </p:nvPr>
        </p:nvSpPr>
        <p:spPr/>
        <p:txBody>
          <a:bodyPr/>
          <a:lstStyle/>
          <a:p>
            <a:pPr>
              <a:defRPr/>
            </a:pPr>
            <a:fld id="{299488B8-3054-408B-BA64-36F2FDBAAC6E}" type="slidenum">
              <a:rPr lang="en-GB" smtClean="0"/>
              <a:pPr>
                <a:defRPr/>
              </a:pPr>
              <a:t>20</a:t>
            </a:fld>
            <a:endParaRPr lang="en-GB"/>
          </a:p>
        </p:txBody>
      </p:sp>
    </p:spTree>
    <p:extLst>
      <p:ext uri="{BB962C8B-B14F-4D97-AF65-F5344CB8AC3E}">
        <p14:creationId xmlns:p14="http://schemas.microsoft.com/office/powerpoint/2010/main" xmlns="" val="231060409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981200" y="274638"/>
            <a:ext cx="7467600" cy="182562"/>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000" dirty="0">
              <a:solidFill>
                <a:srgbClr val="575F6D"/>
              </a:solidFill>
              <a:latin typeface="Century Schoolbook" charset="0"/>
            </a:endParaRPr>
          </a:p>
        </p:txBody>
      </p:sp>
      <p:sp>
        <p:nvSpPr>
          <p:cNvPr id="34819" name="Text Box 2"/>
          <p:cNvSpPr txBox="1">
            <a:spLocks noChangeArrowheads="1"/>
          </p:cNvSpPr>
          <p:nvPr/>
        </p:nvSpPr>
        <p:spPr bwMode="auto">
          <a:xfrm>
            <a:off x="2275995" y="274638"/>
            <a:ext cx="8001000" cy="3553108"/>
          </a:xfrm>
          <a:prstGeom prst="rect">
            <a:avLst/>
          </a:prstGeom>
          <a:noFill/>
          <a:ln w="9525">
            <a:noFill/>
            <a:round/>
            <a:headEnd/>
            <a:tailEnd/>
          </a:ln>
        </p:spPr>
        <p:txBody>
          <a:bodyPr/>
          <a:lstStyle/>
          <a:p>
            <a:pPr marL="271463" indent="-271463">
              <a:lnSpc>
                <a:spcPct val="8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Example:</a:t>
            </a:r>
          </a:p>
          <a:p>
            <a:pPr marL="271463" indent="-271463">
              <a:lnSpc>
                <a:spcPct val="8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3333FF"/>
                </a:solidFill>
                <a:latin typeface="Century Schoolbook" charset="0"/>
              </a:rPr>
              <a:t> </a:t>
            </a:r>
            <a:endParaRPr lang="en-GB" sz="1400" dirty="0">
              <a:solidFill>
                <a:srgbClr val="000000"/>
              </a:solidFill>
              <a:latin typeface="Century Schoolbook"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333415" y="582314"/>
            <a:ext cx="6878010" cy="2029108"/>
          </a:xfrm>
          <a:prstGeom prst="rect">
            <a:avLst/>
          </a:prstGeom>
        </p:spPr>
      </p:pic>
      <p:sp>
        <p:nvSpPr>
          <p:cNvPr id="3" name="TextBox 2"/>
          <p:cNvSpPr txBox="1"/>
          <p:nvPr/>
        </p:nvSpPr>
        <p:spPr>
          <a:xfrm>
            <a:off x="1981200" y="2709088"/>
            <a:ext cx="8001000"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above example the first 10 characters of the output are what we look at to identify permissions.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first character identifies the file type. If it is a dash ( - ) then it is a normal file. If it is a d then it is a directory.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following 3 characters represent the permissions for the owner.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letter represents the presence of a permission and a dash ( - ) represents the absence of a permission. In this example the first file owner has all permissions (read, write but not execute).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following 3 characters represent the permissions for the group. In this example the group has the ability to read but not write or execute.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Note that the order of permissions is always read, then write then execute.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Finally the last 3 characters represent the permissions for others (or everyone else). In this example they have the read permission and nothing else.</a:t>
            </a:r>
          </a:p>
        </p:txBody>
      </p:sp>
      <p:sp>
        <p:nvSpPr>
          <p:cNvPr id="5" name="Date Placeholder 4"/>
          <p:cNvSpPr>
            <a:spLocks noGrp="1"/>
          </p:cNvSpPr>
          <p:nvPr>
            <p:ph type="dt" sz="half" idx="10"/>
          </p:nvPr>
        </p:nvSpPr>
        <p:spPr/>
        <p:txBody>
          <a:bodyPr/>
          <a:lstStyle/>
          <a:p>
            <a:fld id="{B9B5EAEC-B9B8-4301-88F0-8797EB2B062D}" type="datetime1">
              <a:rPr lang="en-US" smtClean="0"/>
              <a:pPr/>
              <a:t>1/30/2020</a:t>
            </a:fld>
            <a:endParaRPr lang="en-US"/>
          </a:p>
        </p:txBody>
      </p:sp>
      <p:sp>
        <p:nvSpPr>
          <p:cNvPr id="6" name="Slide Number Placeholder 5"/>
          <p:cNvSpPr>
            <a:spLocks noGrp="1"/>
          </p:cNvSpPr>
          <p:nvPr>
            <p:ph type="sldNum" sz="quarter" idx="12"/>
          </p:nvPr>
        </p:nvSpPr>
        <p:spPr/>
        <p:txBody>
          <a:bodyPr/>
          <a:lstStyle/>
          <a:p>
            <a:pPr>
              <a:defRPr/>
            </a:pPr>
            <a:fld id="{299488B8-3054-408B-BA64-36F2FDBAAC6E}" type="slidenum">
              <a:rPr lang="en-GB" smtClean="0"/>
              <a:pPr>
                <a:defRPr/>
              </a:pPr>
              <a:t>21</a:t>
            </a:fld>
            <a:endParaRPr lang="en-GB"/>
          </a:p>
        </p:txBody>
      </p:sp>
    </p:spTree>
    <p:extLst>
      <p:ext uri="{BB962C8B-B14F-4D97-AF65-F5344CB8AC3E}">
        <p14:creationId xmlns:p14="http://schemas.microsoft.com/office/powerpoint/2010/main" xmlns="" val="234143447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PERMISSION</a:t>
            </a:r>
            <a:r>
              <a:rPr lang="en-GB" sz="3000" dirty="0">
                <a:solidFill>
                  <a:srgbClr val="575F6D"/>
                </a:solidFill>
                <a:latin typeface="Century Schoolbook" charset="0"/>
              </a:rPr>
              <a:t> </a:t>
            </a:r>
          </a:p>
        </p:txBody>
      </p:sp>
      <p:sp>
        <p:nvSpPr>
          <p:cNvPr id="35843" name="Text Box 2"/>
          <p:cNvSpPr txBox="1">
            <a:spLocks noChangeArrowheads="1"/>
          </p:cNvSpPr>
          <p:nvPr/>
        </p:nvSpPr>
        <p:spPr bwMode="auto">
          <a:xfrm>
            <a:off x="2151857" y="1725490"/>
            <a:ext cx="7126287" cy="4287838"/>
          </a:xfrm>
          <a:prstGeom prst="rect">
            <a:avLst/>
          </a:prstGeom>
          <a:noFill/>
          <a:ln w="9525">
            <a:noFill/>
            <a:round/>
            <a:headEnd/>
            <a:tailEnd/>
          </a:ln>
        </p:spPr>
        <p:txBody>
          <a:bodyPr/>
          <a:lstStyle/>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u="sng" dirty="0">
                <a:solidFill>
                  <a:srgbClr val="000000"/>
                </a:solidFill>
                <a:latin typeface="Century Schoolbook" charset="0"/>
              </a:rPr>
              <a:t>Command</a:t>
            </a:r>
          </a:p>
          <a:p>
            <a:pPr marL="271463" indent="-271463" algn="just">
              <a:lnSpc>
                <a:spcPct val="7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chmod</a:t>
            </a:r>
            <a:r>
              <a:rPr lang="en-GB" sz="2000" dirty="0">
                <a:solidFill>
                  <a:srgbClr val="000000"/>
                </a:solidFill>
                <a:latin typeface="Century Schoolbook" charset="0"/>
              </a:rPr>
              <a:t>		change file mode, add or remove 			permission </a:t>
            </a:r>
          </a:p>
          <a:p>
            <a:pPr marL="271463" indent="-271463" algn="just">
              <a:lnSpc>
                <a:spcPct val="7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chown</a:t>
            </a:r>
            <a:r>
              <a:rPr lang="en-GB" sz="2000" dirty="0">
                <a:solidFill>
                  <a:srgbClr val="000000"/>
                </a:solidFill>
                <a:latin typeface="Century Schoolbook" charset="0"/>
              </a:rPr>
              <a:t>		change owner of the file</a:t>
            </a: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Century Schoolbook" charset="0"/>
            </a:endParaRP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Example)‏</a:t>
            </a: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      </a:t>
            </a:r>
            <a:r>
              <a:rPr lang="en-GB" dirty="0" err="1">
                <a:solidFill>
                  <a:srgbClr val="000000"/>
                </a:solidFill>
                <a:latin typeface="Courier New" pitchFamily="49" charset="0"/>
                <a:cs typeface="Courier New" pitchFamily="49" charset="0"/>
              </a:rPr>
              <a:t>chmod</a:t>
            </a:r>
            <a:r>
              <a:rPr lang="en-GB" dirty="0">
                <a:solidFill>
                  <a:srgbClr val="000000"/>
                </a:solidFill>
                <a:latin typeface="Courier New" pitchFamily="49" charset="0"/>
                <a:cs typeface="Courier New" pitchFamily="49" charset="0"/>
              </a:rPr>
              <a:t> </a:t>
            </a:r>
            <a:r>
              <a:rPr lang="en-GB" dirty="0" err="1">
                <a:solidFill>
                  <a:srgbClr val="000000"/>
                </a:solidFill>
                <a:latin typeface="Courier New" pitchFamily="49" charset="0"/>
                <a:cs typeface="Courier New" pitchFamily="49" charset="0"/>
              </a:rPr>
              <a:t>a+w</a:t>
            </a:r>
            <a:r>
              <a:rPr lang="en-GB" dirty="0">
                <a:solidFill>
                  <a:srgbClr val="000000"/>
                </a:solidFill>
                <a:latin typeface="Courier New" pitchFamily="49" charset="0"/>
                <a:cs typeface="Courier New" pitchFamily="49" charset="0"/>
              </a:rPr>
              <a:t> </a:t>
            </a:r>
            <a:r>
              <a:rPr lang="en-GB" dirty="0">
                <a:solidFill>
                  <a:srgbClr val="000000"/>
                </a:solidFill>
                <a:latin typeface="Century Schoolbook" charset="0"/>
              </a:rPr>
              <a:t>filename</a:t>
            </a: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			add writable permission to all users</a:t>
            </a: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      </a:t>
            </a:r>
            <a:r>
              <a:rPr lang="en-GB" dirty="0" err="1">
                <a:solidFill>
                  <a:srgbClr val="000000"/>
                </a:solidFill>
                <a:latin typeface="Courier New" pitchFamily="49" charset="0"/>
                <a:cs typeface="Courier New" pitchFamily="49" charset="0"/>
              </a:rPr>
              <a:t>chmod</a:t>
            </a:r>
            <a:r>
              <a:rPr lang="en-GB" dirty="0">
                <a:solidFill>
                  <a:srgbClr val="000000"/>
                </a:solidFill>
                <a:latin typeface="Courier New" pitchFamily="49" charset="0"/>
                <a:cs typeface="Courier New" pitchFamily="49" charset="0"/>
              </a:rPr>
              <a:t> o-x</a:t>
            </a:r>
            <a:r>
              <a:rPr lang="en-GB" dirty="0">
                <a:solidFill>
                  <a:srgbClr val="000000"/>
                </a:solidFill>
                <a:latin typeface="Century Schoolbook" charset="0"/>
              </a:rPr>
              <a:t>  filename</a:t>
            </a: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			remove executable permission from others</a:t>
            </a: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	  </a:t>
            </a:r>
            <a:r>
              <a:rPr lang="en-GB" dirty="0" err="1">
                <a:solidFill>
                  <a:srgbClr val="000000"/>
                </a:solidFill>
                <a:latin typeface="Courier New" pitchFamily="49" charset="0"/>
                <a:cs typeface="Courier New" pitchFamily="49" charset="0"/>
              </a:rPr>
              <a:t>chmod</a:t>
            </a:r>
            <a:r>
              <a:rPr lang="en-GB" dirty="0">
                <a:solidFill>
                  <a:srgbClr val="000000"/>
                </a:solidFill>
                <a:latin typeface="Courier New" pitchFamily="49" charset="0"/>
                <a:cs typeface="Courier New" pitchFamily="49" charset="0"/>
              </a:rPr>
              <a:t> </a:t>
            </a:r>
            <a:r>
              <a:rPr lang="en-GB" dirty="0" err="1">
                <a:solidFill>
                  <a:srgbClr val="000000"/>
                </a:solidFill>
                <a:latin typeface="Courier New" pitchFamily="49" charset="0"/>
                <a:cs typeface="Courier New" pitchFamily="49" charset="0"/>
              </a:rPr>
              <a:t>a+x</a:t>
            </a:r>
            <a:endParaRPr lang="en-GB" dirty="0">
              <a:solidFill>
                <a:srgbClr val="000000"/>
              </a:solidFill>
              <a:latin typeface="Courier New" pitchFamily="49" charset="0"/>
              <a:cs typeface="Courier New" pitchFamily="49" charset="0"/>
            </a:endParaRP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			Gives permission to the user to execute a file</a:t>
            </a:r>
          </a:p>
          <a:p>
            <a:pPr marL="271463" indent="-271463" algn="just">
              <a:lnSpc>
                <a:spcPct val="7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Century Schoolbook" charset="0"/>
            </a:endParaRPr>
          </a:p>
          <a:p>
            <a:pPr marL="271463" indent="-271463" algn="just">
              <a:lnSpc>
                <a:spcPct val="7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entury Schoolbook" charset="0"/>
              </a:rPr>
              <a:t>u</a:t>
            </a:r>
            <a:r>
              <a:rPr lang="en-GB" sz="2000" dirty="0" err="1">
                <a:solidFill>
                  <a:srgbClr val="000000"/>
                </a:solidFill>
                <a:latin typeface="Century Schoolbook" charset="0"/>
                <a:sym typeface="Wingdings" panose="05000000000000000000" pitchFamily="2" charset="2"/>
              </a:rPr>
              <a:t></a:t>
            </a:r>
            <a:r>
              <a:rPr lang="en-GB" sz="2000" dirty="0" err="1">
                <a:solidFill>
                  <a:srgbClr val="000000"/>
                </a:solidFill>
                <a:latin typeface="Century Schoolbook" charset="0"/>
              </a:rPr>
              <a:t>user</a:t>
            </a:r>
            <a:r>
              <a:rPr lang="en-GB" sz="2000" dirty="0">
                <a:solidFill>
                  <a:srgbClr val="000000"/>
                </a:solidFill>
                <a:latin typeface="Century Schoolbook" charset="0"/>
              </a:rPr>
              <a:t> (owner), 	</a:t>
            </a:r>
            <a:r>
              <a:rPr lang="en-GB" sz="2000" dirty="0" err="1">
                <a:solidFill>
                  <a:srgbClr val="000000"/>
                </a:solidFill>
                <a:latin typeface="Century Schoolbook" charset="0"/>
              </a:rPr>
              <a:t>g</a:t>
            </a:r>
            <a:r>
              <a:rPr lang="en-GB" sz="2000" dirty="0" err="1">
                <a:solidFill>
                  <a:srgbClr val="000000"/>
                </a:solidFill>
                <a:latin typeface="Century Schoolbook" charset="0"/>
                <a:sym typeface="Wingdings" panose="05000000000000000000" pitchFamily="2" charset="2"/>
              </a:rPr>
              <a:t></a:t>
            </a:r>
            <a:r>
              <a:rPr lang="en-GB" sz="2000" dirty="0" err="1">
                <a:solidFill>
                  <a:srgbClr val="000000"/>
                </a:solidFill>
                <a:latin typeface="Century Schoolbook" charset="0"/>
              </a:rPr>
              <a:t>group</a:t>
            </a:r>
            <a:r>
              <a:rPr lang="en-GB" sz="2000" dirty="0">
                <a:solidFill>
                  <a:srgbClr val="000000"/>
                </a:solidFill>
                <a:latin typeface="Century Schoolbook" charset="0"/>
              </a:rPr>
              <a:t>,        </a:t>
            </a:r>
            <a:r>
              <a:rPr lang="en-GB" sz="2000" dirty="0" err="1">
                <a:solidFill>
                  <a:srgbClr val="000000"/>
                </a:solidFill>
                <a:latin typeface="Century Schoolbook" charset="0"/>
              </a:rPr>
              <a:t>o</a:t>
            </a:r>
            <a:r>
              <a:rPr lang="en-GB" sz="2000" dirty="0" err="1">
                <a:solidFill>
                  <a:srgbClr val="000000"/>
                </a:solidFill>
                <a:latin typeface="Century Schoolbook" charset="0"/>
                <a:sym typeface="Wingdings" panose="05000000000000000000" pitchFamily="2" charset="2"/>
              </a:rPr>
              <a:t></a:t>
            </a:r>
            <a:r>
              <a:rPr lang="en-GB" sz="2000" dirty="0" err="1">
                <a:solidFill>
                  <a:srgbClr val="000000"/>
                </a:solidFill>
                <a:latin typeface="Century Schoolbook" charset="0"/>
              </a:rPr>
              <a:t>others</a:t>
            </a:r>
            <a:r>
              <a:rPr lang="en-GB" sz="2000" dirty="0">
                <a:solidFill>
                  <a:srgbClr val="000000"/>
                </a:solidFill>
                <a:latin typeface="Century Schoolbook" charset="0"/>
              </a:rPr>
              <a:t>       </a:t>
            </a:r>
            <a:r>
              <a:rPr lang="en-GB" sz="2000" dirty="0" err="1">
                <a:solidFill>
                  <a:srgbClr val="000000"/>
                </a:solidFill>
                <a:latin typeface="Century Schoolbook" charset="0"/>
              </a:rPr>
              <a:t>a</a:t>
            </a:r>
            <a:r>
              <a:rPr lang="en-GB" sz="2000" dirty="0" err="1">
                <a:solidFill>
                  <a:srgbClr val="000000"/>
                </a:solidFill>
                <a:latin typeface="Century Schoolbook" charset="0"/>
                <a:sym typeface="Wingdings" panose="05000000000000000000" pitchFamily="2" charset="2"/>
              </a:rPr>
              <a:t></a:t>
            </a:r>
            <a:r>
              <a:rPr lang="en-GB" sz="2000" dirty="0" err="1">
                <a:solidFill>
                  <a:srgbClr val="000000"/>
                </a:solidFill>
                <a:latin typeface="Century Schoolbook" charset="0"/>
              </a:rPr>
              <a:t>all</a:t>
            </a:r>
            <a:r>
              <a:rPr lang="en-GB" dirty="0">
                <a:solidFill>
                  <a:srgbClr val="000000"/>
                </a:solidFill>
                <a:latin typeface="Century Schoolbook" charset="0"/>
              </a:rPr>
              <a:t> </a:t>
            </a:r>
          </a:p>
        </p:txBody>
      </p:sp>
      <p:sp>
        <p:nvSpPr>
          <p:cNvPr id="3" name="Date Placeholder 2"/>
          <p:cNvSpPr>
            <a:spLocks noGrp="1"/>
          </p:cNvSpPr>
          <p:nvPr>
            <p:ph type="dt" sz="half" idx="10"/>
          </p:nvPr>
        </p:nvSpPr>
        <p:spPr/>
        <p:txBody>
          <a:bodyPr/>
          <a:lstStyle/>
          <a:p>
            <a:fld id="{3EA3E378-8420-4D50-87B4-E3FB7BBACFC1}"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22</a:t>
            </a:fld>
            <a:endParaRPr lang="en-GB"/>
          </a:p>
        </p:txBody>
      </p:sp>
    </p:spTree>
    <p:extLst>
      <p:ext uri="{BB962C8B-B14F-4D97-AF65-F5344CB8AC3E}">
        <p14:creationId xmlns:p14="http://schemas.microsoft.com/office/powerpoint/2010/main" xmlns="" val="91143592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PERMISSION</a:t>
            </a:r>
            <a:r>
              <a:rPr lang="en-GB" sz="3000" dirty="0">
                <a:solidFill>
                  <a:srgbClr val="575F6D"/>
                </a:solidFill>
                <a:latin typeface="Century Schoolbook" charset="0"/>
              </a:rPr>
              <a:t> </a:t>
            </a:r>
          </a:p>
        </p:txBody>
      </p:sp>
      <p:sp>
        <p:nvSpPr>
          <p:cNvPr id="35843" name="Text Box 2"/>
          <p:cNvSpPr txBox="1">
            <a:spLocks noChangeArrowheads="1"/>
          </p:cNvSpPr>
          <p:nvPr/>
        </p:nvSpPr>
        <p:spPr bwMode="auto">
          <a:xfrm>
            <a:off x="2801939" y="1743075"/>
            <a:ext cx="7126287" cy="4287838"/>
          </a:xfrm>
          <a:prstGeom prst="rect">
            <a:avLst/>
          </a:prstGeom>
          <a:noFill/>
          <a:ln w="9525">
            <a:noFill/>
            <a:round/>
            <a:headEnd/>
            <a:tailEnd/>
          </a:ln>
        </p:spPr>
        <p:txBody>
          <a:bodyPr/>
          <a:lstStyle/>
          <a:p>
            <a:pPr marL="342900" indent="-342900">
              <a:lnSpc>
                <a:spcPct val="70000"/>
              </a:lnSpc>
              <a:spcBef>
                <a:spcPts val="600"/>
              </a:spcBef>
              <a:buClr>
                <a:srgbClr val="FE8637"/>
              </a:buClr>
              <a:buSzPct val="700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latin typeface="Times New Roman" panose="02020603050405020304" pitchFamily="18" charset="0"/>
                <a:cs typeface="Times New Roman" panose="02020603050405020304" pitchFamily="18" charset="0"/>
              </a:rPr>
              <a:t>Grant the execute permission to the group</a:t>
            </a:r>
            <a:r>
              <a:rPr lang="en-US">
                <a:latin typeface="Times New Roman" panose="02020603050405020304" pitchFamily="18" charset="0"/>
                <a:cs typeface="Times New Roman" panose="02020603050405020304" pitchFamily="18" charset="0"/>
              </a:rPr>
              <a:t>. </a:t>
            </a:r>
          </a:p>
          <a:p>
            <a:pPr marL="342900" indent="-342900">
              <a:lnSpc>
                <a:spcPct val="70000"/>
              </a:lnSpc>
              <a:spcBef>
                <a:spcPts val="600"/>
              </a:spcBef>
              <a:buClr>
                <a:srgbClr val="FE8637"/>
              </a:buClr>
              <a:buSzPct val="700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latin typeface="Times New Roman" panose="02020603050405020304" pitchFamily="18" charset="0"/>
                <a:cs typeface="Times New Roman" panose="02020603050405020304" pitchFamily="18" charset="0"/>
              </a:rPr>
              <a:t>Then remove the write permission for the owner.</a:t>
            </a:r>
          </a:p>
          <a:p>
            <a:pPr marL="342900" indent="-342900">
              <a:lnSpc>
                <a:spcPct val="70000"/>
              </a:lnSpc>
              <a:spcBef>
                <a:spcPts val="600"/>
              </a:spcBef>
              <a:buClr>
                <a:srgbClr val="FE8637"/>
              </a:buClr>
              <a:buSzPct val="7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latin typeface="Times New Roman" panose="02020603050405020304" pitchFamily="18" charset="0"/>
              <a:cs typeface="Times New Roman" panose="02020603050405020304" pitchFamily="18" charset="0"/>
            </a:endParaRPr>
          </a:p>
          <a:p>
            <a:pPr marL="342900" indent="-342900">
              <a:lnSpc>
                <a:spcPct val="70000"/>
              </a:lnSpc>
              <a:spcBef>
                <a:spcPts val="600"/>
              </a:spcBef>
              <a:buClr>
                <a:srgbClr val="FE8637"/>
              </a:buClr>
              <a:buSzPct val="7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848830" y="2514600"/>
            <a:ext cx="5456971" cy="2514600"/>
          </a:xfrm>
          <a:prstGeom prst="rect">
            <a:avLst/>
          </a:prstGeom>
        </p:spPr>
      </p:pic>
      <p:sp>
        <p:nvSpPr>
          <p:cNvPr id="4" name="Date Placeholder 3"/>
          <p:cNvSpPr>
            <a:spLocks noGrp="1"/>
          </p:cNvSpPr>
          <p:nvPr>
            <p:ph type="dt" sz="half" idx="10"/>
          </p:nvPr>
        </p:nvSpPr>
        <p:spPr/>
        <p:txBody>
          <a:bodyPr/>
          <a:lstStyle/>
          <a:p>
            <a:fld id="{B1493103-9041-4295-901D-3DE9A2598176}" type="datetime1">
              <a:rPr lang="en-US" smtClean="0"/>
              <a:pPr/>
              <a:t>1/30/2020</a:t>
            </a:fld>
            <a:endParaRPr lang="en-US"/>
          </a:p>
        </p:txBody>
      </p:sp>
      <p:sp>
        <p:nvSpPr>
          <p:cNvPr id="5" name="Slide Number Placeholder 4"/>
          <p:cNvSpPr>
            <a:spLocks noGrp="1"/>
          </p:cNvSpPr>
          <p:nvPr>
            <p:ph type="sldNum" sz="quarter" idx="12"/>
          </p:nvPr>
        </p:nvSpPr>
        <p:spPr/>
        <p:txBody>
          <a:bodyPr/>
          <a:lstStyle/>
          <a:p>
            <a:pPr>
              <a:defRPr/>
            </a:pPr>
            <a:fld id="{299488B8-3054-408B-BA64-36F2FDBAAC6E}" type="slidenum">
              <a:rPr lang="en-GB" smtClean="0"/>
              <a:pPr>
                <a:defRPr/>
              </a:pPr>
              <a:t>23</a:t>
            </a:fld>
            <a:endParaRPr lang="en-GB"/>
          </a:p>
        </p:txBody>
      </p:sp>
    </p:spTree>
    <p:extLst>
      <p:ext uri="{BB962C8B-B14F-4D97-AF65-F5344CB8AC3E}">
        <p14:creationId xmlns:p14="http://schemas.microsoft.com/office/powerpoint/2010/main" xmlns="" val="306833982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29164" y="1551998"/>
            <a:ext cx="6209145" cy="3197710"/>
          </a:xfrm>
          <a:prstGeom prst="rect">
            <a:avLst/>
          </a:prstGeom>
        </p:spPr>
      </p:pic>
    </p:spTree>
    <p:extLst>
      <p:ext uri="{BB962C8B-B14F-4D97-AF65-F5344CB8AC3E}">
        <p14:creationId xmlns:p14="http://schemas.microsoft.com/office/powerpoint/2010/main" xmlns="" val="2057835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50034" y="1572872"/>
            <a:ext cx="11508233" cy="29541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66790" y="1549219"/>
            <a:ext cx="11510855" cy="32776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410199" y="1799367"/>
            <a:ext cx="11511274" cy="2038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6765" y="272217"/>
            <a:ext cx="5366325" cy="4607758"/>
          </a:xfrm>
          <a:prstGeom prst="rect">
            <a:avLst/>
          </a:prstGeom>
        </p:spPr>
      </p:pic>
      <p:pic>
        <p:nvPicPr>
          <p:cNvPr id="3" name="Picture 2"/>
          <p:cNvPicPr>
            <a:picLocks noChangeAspect="1"/>
          </p:cNvPicPr>
          <p:nvPr/>
        </p:nvPicPr>
        <p:blipFill>
          <a:blip r:embed="rId3"/>
          <a:stretch>
            <a:fillRect/>
          </a:stretch>
        </p:blipFill>
        <p:spPr>
          <a:xfrm>
            <a:off x="6738216" y="3756025"/>
            <a:ext cx="5162550" cy="971550"/>
          </a:xfrm>
          <a:prstGeom prst="rect">
            <a:avLst/>
          </a:prstGeom>
        </p:spPr>
      </p:pic>
    </p:spTree>
    <p:extLst>
      <p:ext uri="{BB962C8B-B14F-4D97-AF65-F5344CB8AC3E}">
        <p14:creationId xmlns:p14="http://schemas.microsoft.com/office/powerpoint/2010/main" xmlns="" val="5321951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2438400" y="277813"/>
            <a:ext cx="77724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PROCESS MANAGEMENT</a:t>
            </a:r>
          </a:p>
        </p:txBody>
      </p:sp>
      <p:sp>
        <p:nvSpPr>
          <p:cNvPr id="37891" name="Text Box 2"/>
          <p:cNvSpPr txBox="1">
            <a:spLocks noChangeArrowheads="1"/>
          </p:cNvSpPr>
          <p:nvPr/>
        </p:nvSpPr>
        <p:spPr bwMode="auto">
          <a:xfrm>
            <a:off x="2438401" y="1600200"/>
            <a:ext cx="7269163" cy="1600200"/>
          </a:xfrm>
          <a:prstGeom prst="rect">
            <a:avLst/>
          </a:prstGeom>
          <a:noFill/>
          <a:ln w="9525">
            <a:noFill/>
            <a:round/>
            <a:headEnd/>
            <a:tailEnd/>
          </a:ln>
        </p:spPr>
        <p:txBody>
          <a:bodyPr/>
          <a:lstStyle/>
          <a:p>
            <a:pPr marL="271463" indent="-271463" algn="just">
              <a:lnSpc>
                <a:spcPct val="8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u="sng" dirty="0">
                <a:solidFill>
                  <a:srgbClr val="000000"/>
                </a:solidFill>
                <a:latin typeface="Century Schoolbook" charset="0"/>
              </a:rPr>
              <a:t>Process</a:t>
            </a:r>
            <a:r>
              <a:rPr lang="en-GB" dirty="0">
                <a:solidFill>
                  <a:srgbClr val="000000"/>
                </a:solidFill>
                <a:latin typeface="Century Schoolbook" charset="0"/>
              </a:rPr>
              <a:t> is a unit of running program.</a:t>
            </a:r>
          </a:p>
          <a:p>
            <a:pPr marL="271463" indent="-271463" algn="just">
              <a:lnSpc>
                <a:spcPct val="8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lgn="just">
              <a:lnSpc>
                <a:spcPct val="8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Each process has some information, like process ID, owner, priority, etc.</a:t>
            </a:r>
          </a:p>
          <a:p>
            <a:pPr marL="271463" indent="-271463">
              <a:lnSpc>
                <a:spcPct val="8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lnSpc>
                <a:spcPct val="8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p:txBody>
      </p:sp>
      <p:grpSp>
        <p:nvGrpSpPr>
          <p:cNvPr id="37892" name="Group 3"/>
          <p:cNvGrpSpPr>
            <a:grpSpLocks/>
          </p:cNvGrpSpPr>
          <p:nvPr/>
        </p:nvGrpSpPr>
        <p:grpSpPr bwMode="auto">
          <a:xfrm>
            <a:off x="2333415" y="3931303"/>
            <a:ext cx="6932613" cy="1717675"/>
            <a:chOff x="672" y="2880"/>
            <a:chExt cx="4367" cy="1082"/>
          </a:xfrm>
        </p:grpSpPr>
        <p:pic>
          <p:nvPicPr>
            <p:cNvPr id="37894" name="Picture 4"/>
            <p:cNvPicPr>
              <a:picLocks noChangeAspect="1" noChangeArrowheads="1"/>
            </p:cNvPicPr>
            <p:nvPr/>
          </p:nvPicPr>
          <p:blipFill>
            <a:blip r:embed="rId3"/>
            <a:srcRect/>
            <a:stretch>
              <a:fillRect/>
            </a:stretch>
          </p:blipFill>
          <p:spPr bwMode="auto">
            <a:xfrm>
              <a:off x="672" y="2880"/>
              <a:ext cx="4368" cy="1083"/>
            </a:xfrm>
            <a:prstGeom prst="rect">
              <a:avLst/>
            </a:prstGeom>
            <a:noFill/>
            <a:ln w="9525">
              <a:noFill/>
              <a:round/>
              <a:headEnd/>
              <a:tailEnd/>
            </a:ln>
          </p:spPr>
        </p:pic>
        <p:sp>
          <p:nvSpPr>
            <p:cNvPr id="37895" name="Text Box 5"/>
            <p:cNvSpPr txBox="1">
              <a:spLocks noChangeArrowheads="1"/>
            </p:cNvSpPr>
            <p:nvPr/>
          </p:nvSpPr>
          <p:spPr bwMode="auto">
            <a:xfrm>
              <a:off x="672" y="2880"/>
              <a:ext cx="4368" cy="1083"/>
            </a:xfrm>
            <a:prstGeom prst="rect">
              <a:avLst/>
            </a:prstGeom>
            <a:noFill/>
            <a:ln w="9525">
              <a:noFill/>
              <a:round/>
              <a:headEnd/>
              <a:tailEnd/>
            </a:ln>
          </p:spPr>
          <p:txBody>
            <a:bodyPr wrap="none" anchor="ctr"/>
            <a:lstStyle/>
            <a:p>
              <a:endParaRPr lang="en-US"/>
            </a:p>
          </p:txBody>
        </p:sp>
      </p:grpSp>
      <p:sp>
        <p:nvSpPr>
          <p:cNvPr id="37893" name="Text Box 6"/>
          <p:cNvSpPr txBox="1">
            <a:spLocks noChangeArrowheads="1"/>
          </p:cNvSpPr>
          <p:nvPr/>
        </p:nvSpPr>
        <p:spPr bwMode="auto">
          <a:xfrm>
            <a:off x="2069124" y="3364706"/>
            <a:ext cx="4285445" cy="402291"/>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00"/>
                </a:solidFill>
                <a:latin typeface="Helvetica-Bold" charset="0"/>
              </a:rPr>
              <a:t>Example) Output of “</a:t>
            </a:r>
            <a:r>
              <a:rPr lang="en-GB" sz="2000" dirty="0">
                <a:solidFill>
                  <a:srgbClr val="000000"/>
                </a:solidFill>
                <a:latin typeface="Courier New" pitchFamily="49" charset="0"/>
                <a:cs typeface="Courier New" pitchFamily="49" charset="0"/>
              </a:rPr>
              <a:t>top</a:t>
            </a:r>
            <a:r>
              <a:rPr lang="en-GB" sz="2000" dirty="0">
                <a:solidFill>
                  <a:srgbClr val="000000"/>
                </a:solidFill>
                <a:latin typeface="Helvetica-Bold" charset="0"/>
              </a:rPr>
              <a:t>” command</a:t>
            </a:r>
          </a:p>
        </p:txBody>
      </p:sp>
      <p:sp>
        <p:nvSpPr>
          <p:cNvPr id="3" name="Date Placeholder 2"/>
          <p:cNvSpPr>
            <a:spLocks noGrp="1"/>
          </p:cNvSpPr>
          <p:nvPr>
            <p:ph type="dt" sz="half" idx="10"/>
          </p:nvPr>
        </p:nvSpPr>
        <p:spPr/>
        <p:txBody>
          <a:bodyPr/>
          <a:lstStyle/>
          <a:p>
            <a:fld id="{FA58BD21-B684-40D0-9200-FFE7D8E1462E}"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29</a:t>
            </a:fld>
            <a:endParaRPr lang="en-GB"/>
          </a:p>
        </p:txBody>
      </p:sp>
    </p:spTree>
    <p:extLst>
      <p:ext uri="{BB962C8B-B14F-4D97-AF65-F5344CB8AC3E}">
        <p14:creationId xmlns:p14="http://schemas.microsoft.com/office/powerpoint/2010/main" xmlns="" val="387592019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762000"/>
            <a:ext cx="8382000" cy="990600"/>
          </a:xfrm>
        </p:spPr>
        <p:txBody>
          <a:bodyPr>
            <a:noAutofit/>
          </a:bodyPr>
          <a:lstStyle/>
          <a:p>
            <a:r>
              <a:rPr lang="en-GB" sz="2800" b="1" dirty="0">
                <a:solidFill>
                  <a:srgbClr val="575F6D"/>
                </a:solidFill>
                <a:latin typeface="Century Schoolbook" charset="0"/>
              </a:rPr>
              <a:t>The Partition b/w Kernel and User Space</a:t>
            </a:r>
            <a:endParaRPr lang="en-US" sz="2800" dirty="0"/>
          </a:p>
        </p:txBody>
      </p:sp>
      <p:sp>
        <p:nvSpPr>
          <p:cNvPr id="5" name="Date Placeholder 4"/>
          <p:cNvSpPr>
            <a:spLocks noGrp="1"/>
          </p:cNvSpPr>
          <p:nvPr>
            <p:ph type="dt" sz="half" idx="10"/>
          </p:nvPr>
        </p:nvSpPr>
        <p:spPr/>
        <p:txBody>
          <a:bodyPr/>
          <a:lstStyle/>
          <a:p>
            <a:fld id="{907919B9-1764-40F0-896B-690089FC3C76}" type="datetime1">
              <a:rPr lang="en-US" smtClean="0"/>
              <a:pPr/>
              <a:t>1/30/2020</a:t>
            </a:fld>
            <a:endParaRPr lang="en-US"/>
          </a:p>
        </p:txBody>
      </p:sp>
      <p:sp>
        <p:nvSpPr>
          <p:cNvPr id="6" name="Slide Number Placeholder 5"/>
          <p:cNvSpPr>
            <a:spLocks noGrp="1"/>
          </p:cNvSpPr>
          <p:nvPr>
            <p:ph type="sldNum" sz="quarter" idx="12"/>
          </p:nvPr>
        </p:nvSpPr>
        <p:spPr/>
        <p:txBody>
          <a:bodyPr/>
          <a:lstStyle/>
          <a:p>
            <a:pPr>
              <a:defRPr/>
            </a:pPr>
            <a:fld id="{3A341293-CBEA-4BE4-8144-2DE9A1B61453}" type="slidenum">
              <a:rPr lang="en-GB" smtClean="0"/>
              <a:pPr>
                <a:defRPr/>
              </a:pPr>
              <a:t>3</a:t>
            </a:fld>
            <a:endParaRPr lang="en-GB"/>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55281" y="2167128"/>
            <a:ext cx="7393090" cy="44767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3610052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2438400" y="277813"/>
            <a:ext cx="77724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PROCESS MANAGEMENT</a:t>
            </a: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590800" y="1385644"/>
            <a:ext cx="6992326" cy="3124636"/>
          </a:xfrm>
          <a:prstGeom prst="rect">
            <a:avLst/>
          </a:prstGeom>
        </p:spPr>
      </p:pic>
      <p:sp>
        <p:nvSpPr>
          <p:cNvPr id="3" name="TextBox 2"/>
          <p:cNvSpPr txBox="1"/>
          <p:nvPr/>
        </p:nvSpPr>
        <p:spPr>
          <a:xfrm>
            <a:off x="2286000" y="4724400"/>
            <a:ext cx="777240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Line 1-2</a:t>
            </a:r>
            <a:r>
              <a:rPr lang="en-US" dirty="0">
                <a:latin typeface="Times New Roman" panose="02020603050405020304" pitchFamily="18" charset="0"/>
                <a:cs typeface="Times New Roman" panose="02020603050405020304" pitchFamily="18" charset="0"/>
              </a:rPr>
              <a:t> Tasks is just another name for processes. It's typical to have quite a few processes running on your system at any given time. Most of them will be system processes. Many of them will typically be sleeping. This is ok. It just means they are waiting until a particular event occurs, which they will then act upon.</a:t>
            </a:r>
          </a:p>
        </p:txBody>
      </p:sp>
      <p:sp>
        <p:nvSpPr>
          <p:cNvPr id="5" name="Date Placeholder 4"/>
          <p:cNvSpPr>
            <a:spLocks noGrp="1"/>
          </p:cNvSpPr>
          <p:nvPr>
            <p:ph type="dt" sz="half" idx="10"/>
          </p:nvPr>
        </p:nvSpPr>
        <p:spPr/>
        <p:txBody>
          <a:bodyPr/>
          <a:lstStyle/>
          <a:p>
            <a:fld id="{76F4CAAD-BAE4-455B-927C-50F08ACEC7E8}" type="datetime1">
              <a:rPr lang="en-US" smtClean="0"/>
              <a:pPr/>
              <a:t>1/30/2020</a:t>
            </a:fld>
            <a:endParaRPr lang="en-US"/>
          </a:p>
        </p:txBody>
      </p:sp>
      <p:sp>
        <p:nvSpPr>
          <p:cNvPr id="6" name="Slide Number Placeholder 5"/>
          <p:cNvSpPr>
            <a:spLocks noGrp="1"/>
          </p:cNvSpPr>
          <p:nvPr>
            <p:ph type="sldNum" sz="quarter" idx="12"/>
          </p:nvPr>
        </p:nvSpPr>
        <p:spPr/>
        <p:txBody>
          <a:bodyPr/>
          <a:lstStyle/>
          <a:p>
            <a:pPr>
              <a:defRPr/>
            </a:pPr>
            <a:fld id="{299488B8-3054-408B-BA64-36F2FDBAAC6E}" type="slidenum">
              <a:rPr lang="en-GB" smtClean="0"/>
              <a:pPr>
                <a:defRPr/>
              </a:pPr>
              <a:t>30</a:t>
            </a:fld>
            <a:endParaRPr lang="en-GB"/>
          </a:p>
        </p:txBody>
      </p:sp>
    </p:spTree>
    <p:extLst>
      <p:ext uri="{BB962C8B-B14F-4D97-AF65-F5344CB8AC3E}">
        <p14:creationId xmlns:p14="http://schemas.microsoft.com/office/powerpoint/2010/main" xmlns="" val="189840573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2438400" y="277813"/>
            <a:ext cx="77724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PROCESS MANAGEMENT</a:t>
            </a:r>
          </a:p>
        </p:txBody>
      </p:sp>
      <p:sp>
        <p:nvSpPr>
          <p:cNvPr id="3" name="TextBox 2"/>
          <p:cNvSpPr txBox="1"/>
          <p:nvPr/>
        </p:nvSpPr>
        <p:spPr>
          <a:xfrm>
            <a:off x="2133600" y="1524001"/>
            <a:ext cx="7772400"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Line 3 </a:t>
            </a:r>
            <a:r>
              <a:rPr lang="en-US" dirty="0">
                <a:latin typeface="Times New Roman" panose="02020603050405020304" pitchFamily="18" charset="0"/>
                <a:cs typeface="Times New Roman" panose="02020603050405020304" pitchFamily="18" charset="0"/>
              </a:rPr>
              <a:t>CPU information.</a:t>
            </a: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Line 4 </a:t>
            </a:r>
            <a:r>
              <a:rPr lang="en-US" dirty="0">
                <a:latin typeface="Times New Roman" panose="02020603050405020304" pitchFamily="18" charset="0"/>
                <a:cs typeface="Times New Roman" panose="02020603050405020304" pitchFamily="18" charset="0"/>
              </a:rPr>
              <a:t> This is a breakdown of working memory (RAM). Don't worry if a large amount of your memory is used. Linux keeps recently used programs in memory to speed up performance if they are run again. If another process needs that memory, they can easily be cleared to accommodate this.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Line 5</a:t>
            </a:r>
            <a:r>
              <a:rPr lang="en-US" dirty="0">
                <a:latin typeface="Times New Roman" panose="02020603050405020304" pitchFamily="18" charset="0"/>
                <a:cs typeface="Times New Roman" panose="02020603050405020304" pitchFamily="18" charset="0"/>
              </a:rPr>
              <a:t> This is a breakdown of Virtual memory on your system. If a large amount of this is in use, you may want to consider increasing it's size. For most people with most modern systems having gigabytes of RAM you shouldn't experience any issues here.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Lines 6 - ---</a:t>
            </a:r>
            <a:r>
              <a:rPr lang="en-US" dirty="0">
                <a:latin typeface="Times New Roman" panose="02020603050405020304" pitchFamily="18" charset="0"/>
                <a:cs typeface="Times New Roman" panose="02020603050405020304" pitchFamily="18" charset="0"/>
              </a:rPr>
              <a:t> Finally is a listing of the most resource intensive processes</a:t>
            </a:r>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CEE8D2B-263C-4EC3-AB51-87EAB2BB61F2}" type="datetime1">
              <a:rPr lang="en-US" smtClean="0"/>
              <a:pPr/>
              <a:t>1/30/2020</a:t>
            </a:fld>
            <a:endParaRPr lang="en-US"/>
          </a:p>
        </p:txBody>
      </p:sp>
      <p:sp>
        <p:nvSpPr>
          <p:cNvPr id="5" name="Slide Number Placeholder 4"/>
          <p:cNvSpPr>
            <a:spLocks noGrp="1"/>
          </p:cNvSpPr>
          <p:nvPr>
            <p:ph type="sldNum" sz="quarter" idx="12"/>
          </p:nvPr>
        </p:nvSpPr>
        <p:spPr/>
        <p:txBody>
          <a:bodyPr/>
          <a:lstStyle/>
          <a:p>
            <a:pPr>
              <a:defRPr/>
            </a:pPr>
            <a:fld id="{299488B8-3054-408B-BA64-36F2FDBAAC6E}" type="slidenum">
              <a:rPr lang="en-GB" smtClean="0"/>
              <a:pPr>
                <a:defRPr/>
              </a:pPr>
              <a:t>31</a:t>
            </a:fld>
            <a:endParaRPr lang="en-GB"/>
          </a:p>
        </p:txBody>
      </p:sp>
    </p:spTree>
    <p:extLst>
      <p:ext uri="{BB962C8B-B14F-4D97-AF65-F5344CB8AC3E}">
        <p14:creationId xmlns:p14="http://schemas.microsoft.com/office/powerpoint/2010/main" xmlns="" val="271799295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2438400" y="277813"/>
            <a:ext cx="77724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PROCESS MANAGEMENT</a:t>
            </a:r>
          </a:p>
        </p:txBody>
      </p:sp>
      <p:sp>
        <p:nvSpPr>
          <p:cNvPr id="38915" name="Text Box 2"/>
          <p:cNvSpPr txBox="1">
            <a:spLocks noChangeArrowheads="1"/>
          </p:cNvSpPr>
          <p:nvPr/>
        </p:nvSpPr>
        <p:spPr bwMode="auto">
          <a:xfrm>
            <a:off x="2438400" y="1600200"/>
            <a:ext cx="7704138" cy="4349750"/>
          </a:xfrm>
          <a:prstGeom prst="rect">
            <a:avLst/>
          </a:prstGeom>
          <a:noFill/>
          <a:ln w="9525">
            <a:noFill/>
            <a:round/>
            <a:headEnd/>
            <a:tailEnd/>
          </a:ln>
        </p:spPr>
        <p:txBody>
          <a:bodyPr/>
          <a:lstStyle/>
          <a:p>
            <a:pPr marL="271463" indent="-271463" algn="just">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u="sng" dirty="0">
                <a:solidFill>
                  <a:srgbClr val="000000"/>
                </a:solidFill>
                <a:latin typeface="Century Schoolbook" charset="0"/>
              </a:rPr>
              <a:t>Commands</a:t>
            </a:r>
            <a:r>
              <a:rPr lang="en-GB" sz="2000" b="1" u="sng" dirty="0">
                <a:solidFill>
                  <a:srgbClr val="000000"/>
                </a:solidFill>
                <a:latin typeface="Century Schoolbook" charset="0"/>
              </a:rPr>
              <a:t> </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ourier New" pitchFamily="49" charset="0"/>
                <a:cs typeface="Courier New" pitchFamily="49" charset="0"/>
              </a:rPr>
              <a:t>kill</a:t>
            </a:r>
            <a:r>
              <a:rPr lang="en-GB" sz="2000" dirty="0">
                <a:solidFill>
                  <a:srgbClr val="000000"/>
                </a:solidFill>
                <a:latin typeface="Century Schoolbook" charset="0"/>
              </a:rPr>
              <a:t> 	Stops a program. The program is 		   	              specified by </a:t>
            </a:r>
            <a:r>
              <a:rPr lang="en-GB" sz="2000" u="sng" dirty="0">
                <a:solidFill>
                  <a:srgbClr val="000000"/>
                </a:solidFill>
                <a:latin typeface="Century Schoolbook" charset="0"/>
              </a:rPr>
              <a:t>process ID</a:t>
            </a:r>
            <a:r>
              <a:rPr lang="en-GB" sz="2000" dirty="0">
                <a:solidFill>
                  <a:srgbClr val="000000"/>
                </a:solidFill>
                <a:latin typeface="Century Schoolbook" charset="0"/>
              </a:rPr>
              <a:t>. </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killall</a:t>
            </a:r>
            <a:r>
              <a:rPr lang="en-GB" sz="2000" dirty="0">
                <a:solidFill>
                  <a:srgbClr val="000000"/>
                </a:solidFill>
                <a:latin typeface="Century Schoolbook" charset="0"/>
              </a:rPr>
              <a:t>	Stops a program. The program  is 		    		specified by </a:t>
            </a:r>
            <a:r>
              <a:rPr lang="en-GB" sz="2000" u="sng" dirty="0" smtClean="0">
                <a:solidFill>
                  <a:srgbClr val="000000"/>
                </a:solidFill>
                <a:latin typeface="Century Schoolbook" charset="0"/>
              </a:rPr>
              <a:t>name</a:t>
            </a:r>
            <a:r>
              <a:rPr lang="en-GB" sz="2000" dirty="0">
                <a:solidFill>
                  <a:srgbClr val="000000"/>
                </a:solidFill>
                <a:latin typeface="Century Schoolbook" charset="0"/>
              </a:rPr>
              <a:t>. </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err="1">
                <a:solidFill>
                  <a:srgbClr val="000000"/>
                </a:solidFill>
                <a:latin typeface="Courier New" pitchFamily="49" charset="0"/>
                <a:cs typeface="Courier New" pitchFamily="49" charset="0"/>
              </a:rPr>
              <a:t>ps</a:t>
            </a:r>
            <a:r>
              <a:rPr lang="en-GB" sz="2000" dirty="0">
                <a:solidFill>
                  <a:srgbClr val="000000"/>
                </a:solidFill>
                <a:latin typeface="Century Schoolbook" charset="0"/>
              </a:rPr>
              <a:t>		Shows process status	</a:t>
            </a:r>
          </a:p>
          <a:p>
            <a:pPr marL="271463" indent="-271463" algn="just">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ourier New" pitchFamily="49" charset="0"/>
                <a:cs typeface="Courier New" pitchFamily="49" charset="0"/>
              </a:rPr>
              <a:t>top</a:t>
            </a:r>
            <a:r>
              <a:rPr lang="en-GB" sz="2000" dirty="0">
                <a:solidFill>
                  <a:srgbClr val="000000"/>
                </a:solidFill>
                <a:latin typeface="Century Schoolbook" charset="0"/>
              </a:rPr>
              <a:t> 		Shows system usage statistics</a:t>
            </a:r>
          </a:p>
        </p:txBody>
      </p:sp>
      <p:sp>
        <p:nvSpPr>
          <p:cNvPr id="3" name="Date Placeholder 2"/>
          <p:cNvSpPr>
            <a:spLocks noGrp="1"/>
          </p:cNvSpPr>
          <p:nvPr>
            <p:ph type="dt" sz="half" idx="10"/>
          </p:nvPr>
        </p:nvSpPr>
        <p:spPr/>
        <p:txBody>
          <a:bodyPr/>
          <a:lstStyle/>
          <a:p>
            <a:fld id="{927DEDDC-3A6C-4CF8-AB10-C121885E87AC}"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32</a:t>
            </a:fld>
            <a:endParaRPr lang="en-GB"/>
          </a:p>
        </p:txBody>
      </p:sp>
    </p:spTree>
    <p:extLst>
      <p:ext uri="{BB962C8B-B14F-4D97-AF65-F5344CB8AC3E}">
        <p14:creationId xmlns:p14="http://schemas.microsoft.com/office/powerpoint/2010/main" xmlns="" val="130500670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rgbClr val="575F6D"/>
                </a:solidFill>
                <a:latin typeface="Century Schoolbook" charset="0"/>
              </a:rPr>
              <a:t>Exercise</a:t>
            </a:r>
            <a:endParaRPr lang="en-US" dirty="0"/>
          </a:p>
        </p:txBody>
      </p:sp>
      <p:sp>
        <p:nvSpPr>
          <p:cNvPr id="3" name="Content Placeholder 2"/>
          <p:cNvSpPr>
            <a:spLocks noGrp="1"/>
          </p:cNvSpPr>
          <p:nvPr>
            <p:ph idx="1"/>
          </p:nvPr>
        </p:nvSpPr>
        <p:spPr/>
        <p:txBody>
          <a:bodyPr/>
          <a:lstStyle/>
          <a:p>
            <a:r>
              <a:rPr lang="en-US" dirty="0" smtClean="0"/>
              <a:t>Practice all the commands given in this presentation(slide 11,12, 13,14, 21, 25,27).</a:t>
            </a:r>
          </a:p>
          <a:p>
            <a:r>
              <a:rPr lang="en-US" dirty="0" smtClean="0"/>
              <a:t>Make a Word File and copy the commands and a short description of the commands which you have learnt.</a:t>
            </a:r>
          </a:p>
          <a:p>
            <a:r>
              <a:rPr lang="en-US" dirty="0" smtClean="0"/>
              <a:t>Submit it on </a:t>
            </a:r>
            <a:r>
              <a:rPr lang="en-US" dirty="0" smtClean="0"/>
              <a:t>Google Classroom.</a:t>
            </a:r>
            <a:endParaRPr lang="en-US" dirty="0" smtClean="0"/>
          </a:p>
          <a:p>
            <a:r>
              <a:rPr lang="en-US" dirty="0">
                <a:hlinkClick r:id="rId2"/>
              </a:rPr>
              <a:t>https://linoxide.com/linux-command/essential-linux-basic-commands</a:t>
            </a:r>
            <a:r>
              <a:rPr lang="en-US" dirty="0" smtClean="0">
                <a:hlinkClick r:id="rId2"/>
              </a:rPr>
              <a:t>/</a:t>
            </a:r>
            <a:endParaRPr lang="en-US" dirty="0" smtClean="0"/>
          </a:p>
          <a:p>
            <a:r>
              <a:rPr lang="en-US" dirty="0">
                <a:hlinkClick r:id="rId3"/>
              </a:rPr>
              <a:t>https://linoxide.com/linux-how-to/linux-commands-brief-outline-examples</a:t>
            </a:r>
            <a:r>
              <a:rPr lang="en-US" dirty="0" smtClean="0">
                <a:hlinkClick r:id="rId3"/>
              </a:rPr>
              <a:t>/</a:t>
            </a:r>
            <a:endParaRPr lang="en-US" dirty="0" smtClean="0"/>
          </a:p>
          <a:p>
            <a:r>
              <a:rPr lang="en-US" dirty="0">
                <a:hlinkClick r:id="rId4"/>
              </a:rPr>
              <a:t>https://www.maketecheasier.com/file-permissions-what-does-chmod-777-means/</a:t>
            </a:r>
            <a:endParaRPr lang="en-US" dirty="0"/>
          </a:p>
        </p:txBody>
      </p:sp>
      <p:sp>
        <p:nvSpPr>
          <p:cNvPr id="5" name="Date Placeholder 4"/>
          <p:cNvSpPr>
            <a:spLocks noGrp="1"/>
          </p:cNvSpPr>
          <p:nvPr>
            <p:ph type="dt" sz="half" idx="10"/>
          </p:nvPr>
        </p:nvSpPr>
        <p:spPr/>
        <p:txBody>
          <a:bodyPr/>
          <a:lstStyle/>
          <a:p>
            <a:fld id="{0647ADE0-5DFF-49C9-9E3B-FCA4AD5BA8C4}" type="datetime1">
              <a:rPr lang="en-US" smtClean="0"/>
              <a:pPr/>
              <a:t>1/30/2020</a:t>
            </a:fld>
            <a:endParaRPr lang="en-US"/>
          </a:p>
        </p:txBody>
      </p:sp>
      <p:sp>
        <p:nvSpPr>
          <p:cNvPr id="6" name="Slide Number Placeholder 5"/>
          <p:cNvSpPr>
            <a:spLocks noGrp="1"/>
          </p:cNvSpPr>
          <p:nvPr>
            <p:ph type="sldNum" sz="quarter" idx="12"/>
          </p:nvPr>
        </p:nvSpPr>
        <p:spPr/>
        <p:txBody>
          <a:bodyPr/>
          <a:lstStyle/>
          <a:p>
            <a:pPr>
              <a:defRPr/>
            </a:pPr>
            <a:fld id="{31D6A213-BEF2-4869-9C50-E89B37685478}" type="slidenum">
              <a:rPr lang="en-GB" smtClean="0"/>
              <a:pPr>
                <a:defRPr/>
              </a:pPr>
              <a:t>33</a:t>
            </a:fld>
            <a:endParaRPr lang="en-GB"/>
          </a:p>
        </p:txBody>
      </p:sp>
    </p:spTree>
    <p:extLst>
      <p:ext uri="{BB962C8B-B14F-4D97-AF65-F5344CB8AC3E}">
        <p14:creationId xmlns:p14="http://schemas.microsoft.com/office/powerpoint/2010/main" xmlns="" val="1952323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2438400" y="277813"/>
            <a:ext cx="77724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UNIX OVERVIEW (CONT.)</a:t>
            </a:r>
            <a:r>
              <a:rPr lang="en-GB" sz="3000" dirty="0">
                <a:solidFill>
                  <a:srgbClr val="575F6D"/>
                </a:solidFill>
                <a:latin typeface="Century Schoolbook" charset="0"/>
              </a:rPr>
              <a:t>‏</a:t>
            </a:r>
          </a:p>
        </p:txBody>
      </p:sp>
      <p:sp>
        <p:nvSpPr>
          <p:cNvPr id="13315" name="Text Box 2"/>
          <p:cNvSpPr txBox="1">
            <a:spLocks noChangeArrowheads="1"/>
          </p:cNvSpPr>
          <p:nvPr/>
        </p:nvSpPr>
        <p:spPr bwMode="auto">
          <a:xfrm>
            <a:off x="2438400" y="1743076"/>
            <a:ext cx="7124700" cy="3895725"/>
          </a:xfrm>
          <a:prstGeom prst="rect">
            <a:avLst/>
          </a:prstGeom>
          <a:noFill/>
          <a:ln w="9525">
            <a:noFill/>
            <a:round/>
            <a:headEnd/>
            <a:tailEnd/>
          </a:ln>
        </p:spPr>
        <p:txBody>
          <a:bodyPr/>
          <a:lstStyle/>
          <a:p>
            <a:pPr marL="271463" indent="-271463" algn="just">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u="sng" dirty="0">
                <a:solidFill>
                  <a:srgbClr val="000000"/>
                </a:solidFill>
                <a:latin typeface="Century Schoolbook" charset="0"/>
              </a:rPr>
              <a:t>Directory Structure</a:t>
            </a: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Files are put in a </a:t>
            </a:r>
            <a:r>
              <a:rPr lang="en-GB" sz="2000" u="sng" dirty="0">
                <a:solidFill>
                  <a:srgbClr val="000000"/>
                </a:solidFill>
                <a:latin typeface="Century Schoolbook" charset="0"/>
              </a:rPr>
              <a:t>directory</a:t>
            </a:r>
            <a:r>
              <a:rPr lang="en-GB" sz="2000" dirty="0">
                <a:solidFill>
                  <a:srgbClr val="000000"/>
                </a:solidFill>
                <a:latin typeface="Century Schoolbook" charset="0"/>
              </a:rPr>
              <a:t>. </a:t>
            </a: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All directories are in a hierarchical structure (tree structure).</a:t>
            </a: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User can put and remove any directories on their tree.</a:t>
            </a: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Top directory is “/”, which is called </a:t>
            </a:r>
            <a:r>
              <a:rPr lang="en-GB" sz="2000" u="sng" dirty="0">
                <a:solidFill>
                  <a:srgbClr val="000000"/>
                </a:solidFill>
                <a:latin typeface="Century Schoolbook" charset="0"/>
              </a:rPr>
              <a:t>slash</a:t>
            </a:r>
            <a:r>
              <a:rPr lang="en-GB" sz="2000" dirty="0">
                <a:solidFill>
                  <a:srgbClr val="000000"/>
                </a:solidFill>
                <a:latin typeface="Century Schoolbook" charset="0"/>
              </a:rPr>
              <a:t> or </a:t>
            </a:r>
            <a:r>
              <a:rPr lang="en-GB" sz="2000" u="sng" dirty="0">
                <a:solidFill>
                  <a:srgbClr val="000000"/>
                </a:solidFill>
                <a:latin typeface="Century Schoolbook" charset="0"/>
              </a:rPr>
              <a:t>root</a:t>
            </a:r>
            <a:r>
              <a:rPr lang="en-GB" sz="2000" dirty="0">
                <a:solidFill>
                  <a:srgbClr val="000000"/>
                </a:solidFill>
                <a:latin typeface="Century Schoolbook" charset="0"/>
              </a:rPr>
              <a:t>.</a:t>
            </a:r>
          </a:p>
          <a:p>
            <a:pPr marL="271463" indent="-271463" algn="just">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Century Schoolbook" charset="0"/>
              </a:rPr>
              <a:t>Users have their own directory. (home directory)‏</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rgbClr val="000000"/>
              </a:solidFill>
              <a:latin typeface="Century Schoolbook" charset="0"/>
            </a:endParaRPr>
          </a:p>
        </p:txBody>
      </p:sp>
      <p:sp>
        <p:nvSpPr>
          <p:cNvPr id="3" name="Date Placeholder 2"/>
          <p:cNvSpPr>
            <a:spLocks noGrp="1"/>
          </p:cNvSpPr>
          <p:nvPr>
            <p:ph type="dt" sz="half" idx="10"/>
          </p:nvPr>
        </p:nvSpPr>
        <p:spPr/>
        <p:txBody>
          <a:bodyPr/>
          <a:lstStyle/>
          <a:p>
            <a:fld id="{19E8D155-B4BC-4712-917F-BBA284D6B410}"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4</a:t>
            </a:fld>
            <a:endParaRPr lang="en-GB"/>
          </a:p>
        </p:txBody>
      </p:sp>
    </p:spTree>
    <p:extLst>
      <p:ext uri="{BB962C8B-B14F-4D97-AF65-F5344CB8AC3E}">
        <p14:creationId xmlns:p14="http://schemas.microsoft.com/office/powerpoint/2010/main" xmlns="" val="376147652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2438400" y="277813"/>
            <a:ext cx="77724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UNIX OVERVIEW (CONT.)‏</a:t>
            </a:r>
          </a:p>
        </p:txBody>
      </p:sp>
      <p:sp>
        <p:nvSpPr>
          <p:cNvPr id="14339" name="Text Box 2"/>
          <p:cNvSpPr txBox="1">
            <a:spLocks noChangeArrowheads="1"/>
          </p:cNvSpPr>
          <p:nvPr/>
        </p:nvSpPr>
        <p:spPr bwMode="auto">
          <a:xfrm>
            <a:off x="2438400" y="1743076"/>
            <a:ext cx="7124700" cy="3895725"/>
          </a:xfrm>
          <a:prstGeom prst="rect">
            <a:avLst/>
          </a:prstGeom>
          <a:noFill/>
          <a:ln w="9525">
            <a:noFill/>
            <a:round/>
            <a:headEnd/>
            <a:tailEnd/>
          </a:ln>
        </p:spPr>
        <p:txBody>
          <a:bodyPr/>
          <a:lstStyle/>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u="sng">
                <a:solidFill>
                  <a:srgbClr val="000000"/>
                </a:solidFill>
                <a:latin typeface="Century Schoolbook" charset="0"/>
              </a:rPr>
              <a:t>Directory Structure</a:t>
            </a:r>
          </a:p>
        </p:txBody>
      </p:sp>
      <p:grpSp>
        <p:nvGrpSpPr>
          <p:cNvPr id="14340" name="Group 3"/>
          <p:cNvGrpSpPr>
            <a:grpSpLocks/>
          </p:cNvGrpSpPr>
          <p:nvPr/>
        </p:nvGrpSpPr>
        <p:grpSpPr bwMode="auto">
          <a:xfrm>
            <a:off x="2506664" y="2303463"/>
            <a:ext cx="7399337" cy="3716337"/>
            <a:chOff x="619" y="1451"/>
            <a:chExt cx="4037" cy="1663"/>
          </a:xfrm>
        </p:grpSpPr>
        <p:pic>
          <p:nvPicPr>
            <p:cNvPr id="14341" name="Picture 4"/>
            <p:cNvPicPr>
              <a:picLocks noChangeAspect="1" noChangeArrowheads="1"/>
            </p:cNvPicPr>
            <p:nvPr/>
          </p:nvPicPr>
          <p:blipFill>
            <a:blip r:embed="rId3"/>
            <a:srcRect/>
            <a:stretch>
              <a:fillRect/>
            </a:stretch>
          </p:blipFill>
          <p:spPr bwMode="auto">
            <a:xfrm>
              <a:off x="619" y="1451"/>
              <a:ext cx="4038" cy="1664"/>
            </a:xfrm>
            <a:prstGeom prst="rect">
              <a:avLst/>
            </a:prstGeom>
            <a:noFill/>
            <a:ln w="9525">
              <a:noFill/>
              <a:round/>
              <a:headEnd/>
              <a:tailEnd/>
            </a:ln>
          </p:spPr>
        </p:pic>
        <p:sp>
          <p:nvSpPr>
            <p:cNvPr id="14342" name="Text Box 5"/>
            <p:cNvSpPr txBox="1">
              <a:spLocks noChangeArrowheads="1"/>
            </p:cNvSpPr>
            <p:nvPr/>
          </p:nvSpPr>
          <p:spPr bwMode="auto">
            <a:xfrm>
              <a:off x="619" y="1451"/>
              <a:ext cx="4038" cy="1664"/>
            </a:xfrm>
            <a:prstGeom prst="rect">
              <a:avLst/>
            </a:prstGeom>
            <a:noFill/>
            <a:ln w="9525">
              <a:noFill/>
              <a:round/>
              <a:headEnd/>
              <a:tailEnd/>
            </a:ln>
          </p:spPr>
          <p:txBody>
            <a:bodyPr wrap="none" anchor="ctr"/>
            <a:lstStyle/>
            <a:p>
              <a:endParaRPr lang="en-US"/>
            </a:p>
          </p:txBody>
        </p:sp>
      </p:grpSp>
      <p:sp>
        <p:nvSpPr>
          <p:cNvPr id="3" name="Date Placeholder 2"/>
          <p:cNvSpPr>
            <a:spLocks noGrp="1"/>
          </p:cNvSpPr>
          <p:nvPr>
            <p:ph type="dt" sz="half" idx="10"/>
          </p:nvPr>
        </p:nvSpPr>
        <p:spPr/>
        <p:txBody>
          <a:bodyPr/>
          <a:lstStyle/>
          <a:p>
            <a:fld id="{5F2F49F7-549F-4DAD-BDB8-204B99323608}"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5</a:t>
            </a:fld>
            <a:endParaRPr lang="en-GB"/>
          </a:p>
        </p:txBody>
      </p:sp>
    </p:spTree>
    <p:extLst>
      <p:ext uri="{BB962C8B-B14F-4D97-AF65-F5344CB8AC3E}">
        <p14:creationId xmlns:p14="http://schemas.microsoft.com/office/powerpoint/2010/main" xmlns="" val="192638734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r>
              <a:rPr lang="en-US" sz="3600" dirty="0" smtClean="0"/>
              <a:t>   </a:t>
            </a:r>
          </a:p>
          <a:p>
            <a:endParaRPr lang="en-US" sz="3600" dirty="0"/>
          </a:p>
          <a:p>
            <a:endParaRPr lang="en-US" sz="3600" dirty="0" smtClean="0"/>
          </a:p>
          <a:p>
            <a:pPr marL="201168" lvl="1" indent="0">
              <a:buNone/>
            </a:pPr>
            <a:endParaRPr lang="en-US" sz="3200" dirty="0"/>
          </a:p>
          <a:p>
            <a:pPr marL="201168" lvl="1" indent="0">
              <a:buNone/>
            </a:pPr>
            <a:r>
              <a:rPr lang="en-US" sz="3200" dirty="0" smtClean="0"/>
              <a:t> </a:t>
            </a:r>
            <a:r>
              <a:rPr lang="en-US" sz="3200" dirty="0"/>
              <a:t>How to Write and Compile a C</a:t>
            </a:r>
            <a:r>
              <a:rPr lang="en-US" sz="3200" dirty="0" smtClean="0"/>
              <a:t>++/C </a:t>
            </a:r>
            <a:r>
              <a:rPr lang="en-US" sz="3200" dirty="0"/>
              <a:t>Code in Linux? </a:t>
            </a:r>
          </a:p>
        </p:txBody>
      </p:sp>
    </p:spTree>
    <p:extLst>
      <p:ext uri="{BB962C8B-B14F-4D97-AF65-F5344CB8AC3E}">
        <p14:creationId xmlns:p14="http://schemas.microsoft.com/office/powerpoint/2010/main" xmlns="" val="2267878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65760" y="205740"/>
            <a:ext cx="11452860" cy="61264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400" dirty="0" smtClean="0"/>
              <a:t>Code is same as we write in visual studio, has more specialized system calls to perform certain tasks.  </a:t>
            </a:r>
          </a:p>
          <a:p>
            <a:pPr>
              <a:buFont typeface="Wingdings" panose="05000000000000000000" pitchFamily="2" charset="2"/>
              <a:buChar char="Ø"/>
            </a:pPr>
            <a:r>
              <a:rPr lang="en-US" sz="2400" dirty="0" smtClean="0"/>
              <a:t>First, create a .</a:t>
            </a:r>
            <a:r>
              <a:rPr lang="en-US" sz="2400" dirty="0" err="1" smtClean="0"/>
              <a:t>cpp</a:t>
            </a:r>
            <a:r>
              <a:rPr lang="en-US" sz="2400" dirty="0" smtClean="0"/>
              <a:t> file. </a:t>
            </a:r>
          </a:p>
          <a:p>
            <a:pPr>
              <a:buFont typeface="Wingdings" panose="05000000000000000000" pitchFamily="2" charset="2"/>
              <a:buChar char="Ø"/>
            </a:pPr>
            <a:r>
              <a:rPr lang="en-US" sz="2400" dirty="0" smtClean="0"/>
              <a:t> Write the “Hello World” program in it and save the file in home directory.</a:t>
            </a:r>
          </a:p>
          <a:p>
            <a:pPr>
              <a:buFont typeface="Wingdings" panose="05000000000000000000" pitchFamily="2" charset="2"/>
              <a:buChar char="Ø"/>
            </a:pPr>
            <a:r>
              <a:rPr lang="en-US" sz="2400" dirty="0" smtClean="0"/>
              <a:t>  Go to Applications -&gt;Accessories -&gt;Terminal  or simply press CTRL+ALT+T</a:t>
            </a:r>
          </a:p>
          <a:p>
            <a:pPr>
              <a:buFont typeface="Wingdings" panose="05000000000000000000" pitchFamily="2" charset="2"/>
              <a:buChar char="Ø"/>
            </a:pPr>
            <a:r>
              <a:rPr lang="en-US" sz="2400" dirty="0" smtClean="0"/>
              <a:t> Write g++ or </a:t>
            </a:r>
            <a:r>
              <a:rPr lang="en-US" sz="2400" dirty="0" err="1" smtClean="0"/>
              <a:t>gcc</a:t>
            </a:r>
            <a:r>
              <a:rPr lang="en-US" sz="2400" dirty="0" smtClean="0"/>
              <a:t> &lt;File name&gt;.</a:t>
            </a:r>
            <a:r>
              <a:rPr lang="en-US" sz="2400" dirty="0" err="1" smtClean="0"/>
              <a:t>cpp</a:t>
            </a:r>
            <a:r>
              <a:rPr lang="en-US" sz="2400" dirty="0" smtClean="0"/>
              <a:t>   </a:t>
            </a:r>
          </a:p>
          <a:p>
            <a:pPr>
              <a:buFont typeface="Wingdings" panose="05000000000000000000" pitchFamily="2" charset="2"/>
              <a:buChar char="Ø"/>
            </a:pPr>
            <a:r>
              <a:rPr lang="en-US" sz="2400" dirty="0" smtClean="0"/>
              <a:t>Write ./</a:t>
            </a:r>
            <a:r>
              <a:rPr lang="en-US" sz="2400" dirty="0" err="1" smtClean="0"/>
              <a:t>a.out</a:t>
            </a:r>
            <a:r>
              <a:rPr lang="en-US" sz="2400" dirty="0" smtClean="0"/>
              <a:t>  </a:t>
            </a:r>
          </a:p>
          <a:p>
            <a:pPr>
              <a:buFont typeface="Wingdings" panose="05000000000000000000" pitchFamily="2" charset="2"/>
              <a:buChar char="Ø"/>
            </a:pPr>
            <a:r>
              <a:rPr lang="en-US" sz="2400" dirty="0" smtClean="0"/>
              <a:t> Output??  </a:t>
            </a:r>
          </a:p>
          <a:p>
            <a:pPr>
              <a:buFont typeface="Wingdings" panose="05000000000000000000" pitchFamily="2" charset="2"/>
              <a:buChar char="Ø"/>
            </a:pPr>
            <a:r>
              <a:rPr lang="en-US" sz="2400" dirty="0" smtClean="0"/>
              <a:t> Creating an executable file   </a:t>
            </a:r>
          </a:p>
          <a:p>
            <a:pPr>
              <a:buFont typeface="Wingdings" panose="05000000000000000000" pitchFamily="2" charset="2"/>
              <a:buChar char="Ø"/>
            </a:pPr>
            <a:r>
              <a:rPr lang="en-US" sz="2400" dirty="0" smtClean="0"/>
              <a:t>To create any other executable file other than ./</a:t>
            </a:r>
            <a:r>
              <a:rPr lang="en-US" sz="2400" dirty="0" err="1" smtClean="0"/>
              <a:t>a.out</a:t>
            </a:r>
            <a:r>
              <a:rPr lang="en-US" sz="2400" dirty="0" smtClean="0"/>
              <a:t> </a:t>
            </a:r>
          </a:p>
          <a:p>
            <a:pPr>
              <a:buFont typeface="Wingdings" panose="05000000000000000000" pitchFamily="2" charset="2"/>
              <a:buChar char="Ø"/>
            </a:pPr>
            <a:r>
              <a:rPr lang="en-US" sz="2400" dirty="0" smtClean="0"/>
              <a:t> Use </a:t>
            </a:r>
          </a:p>
          <a:p>
            <a:pPr lvl="1">
              <a:buFont typeface="Wingdings" panose="05000000000000000000" pitchFamily="2" charset="2"/>
              <a:buChar char="Ø"/>
            </a:pPr>
            <a:r>
              <a:rPr lang="en-US" sz="2000" dirty="0" smtClean="0"/>
              <a:t> g++ -o &lt;</a:t>
            </a:r>
            <a:r>
              <a:rPr lang="en-US" sz="2000" dirty="0" err="1" smtClean="0"/>
              <a:t>Exec.file</a:t>
            </a:r>
            <a:r>
              <a:rPr lang="en-US" sz="2000" dirty="0" smtClean="0"/>
              <a:t> name &gt; &lt; Source file name&gt; </a:t>
            </a:r>
          </a:p>
          <a:p>
            <a:pPr lvl="1">
              <a:buFont typeface="Wingdings" panose="05000000000000000000" pitchFamily="2" charset="2"/>
              <a:buChar char="Ø"/>
            </a:pPr>
            <a:r>
              <a:rPr lang="en-US" sz="2000" dirty="0" smtClean="0"/>
              <a:t>./</a:t>
            </a:r>
            <a:r>
              <a:rPr lang="en-US" sz="2000" dirty="0" err="1" smtClean="0"/>
              <a:t>Exec.file</a:t>
            </a:r>
            <a:r>
              <a:rPr lang="en-US" sz="2000" dirty="0" smtClean="0"/>
              <a:t> name </a:t>
            </a:r>
            <a:endParaRPr lang="en-US" sz="2000" dirty="0"/>
          </a:p>
        </p:txBody>
      </p:sp>
    </p:spTree>
    <p:extLst>
      <p:ext uri="{BB962C8B-B14F-4D97-AF65-F5344CB8AC3E}">
        <p14:creationId xmlns:p14="http://schemas.microsoft.com/office/powerpoint/2010/main" xmlns="" val="3444096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2432538" y="292223"/>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UNIX OVERVIEW (CONT.)‏</a:t>
            </a:r>
          </a:p>
        </p:txBody>
      </p:sp>
      <p:sp>
        <p:nvSpPr>
          <p:cNvPr id="17411" name="Text Box 2"/>
          <p:cNvSpPr txBox="1">
            <a:spLocks noChangeArrowheads="1"/>
          </p:cNvSpPr>
          <p:nvPr/>
        </p:nvSpPr>
        <p:spPr bwMode="auto">
          <a:xfrm>
            <a:off x="2438400" y="1600200"/>
            <a:ext cx="7467600" cy="4800600"/>
          </a:xfrm>
          <a:prstGeom prst="rect">
            <a:avLst/>
          </a:prstGeom>
          <a:noFill/>
          <a:ln w="9525">
            <a:noFill/>
            <a:round/>
            <a:headEnd/>
            <a:tailEnd/>
          </a:ln>
        </p:spPr>
        <p:txBody>
          <a:bodyPr/>
          <a:lstStyle/>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u="sng" dirty="0">
                <a:solidFill>
                  <a:srgbClr val="000000"/>
                </a:solidFill>
                <a:latin typeface="Century Schoolbook" charset="0"/>
              </a:rPr>
              <a:t>Normal user and Super user</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In Unix system, there is one special user account for administrator, which can do anything.</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This special user is called </a:t>
            </a:r>
            <a:r>
              <a:rPr lang="en-GB" u="sng" dirty="0">
                <a:solidFill>
                  <a:srgbClr val="000000"/>
                </a:solidFill>
                <a:latin typeface="Century Schoolbook" charset="0"/>
              </a:rPr>
              <a:t>root</a:t>
            </a:r>
            <a:r>
              <a:rPr lang="en-GB" dirty="0">
                <a:solidFill>
                  <a:srgbClr val="000000"/>
                </a:solidFill>
                <a:latin typeface="Century Schoolbook" charset="0"/>
              </a:rPr>
              <a:t> or </a:t>
            </a:r>
            <a:r>
              <a:rPr lang="en-GB" u="sng" dirty="0" err="1">
                <a:solidFill>
                  <a:srgbClr val="000000"/>
                </a:solidFill>
                <a:latin typeface="Century Schoolbook" charset="0"/>
              </a:rPr>
              <a:t>superuser</a:t>
            </a:r>
            <a:r>
              <a:rPr lang="en-GB" dirty="0">
                <a:solidFill>
                  <a:srgbClr val="000000"/>
                </a:solidFill>
                <a:latin typeface="Century Schoolbook" charset="0"/>
              </a:rPr>
              <a:t>.</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b="1" u="sng" dirty="0">
              <a:solidFill>
                <a:srgbClr val="000000"/>
              </a:solidFill>
              <a:latin typeface="Century Schoolbook" charset="0"/>
            </a:endParaRP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u="sng" dirty="0">
                <a:solidFill>
                  <a:srgbClr val="000000"/>
                </a:solidFill>
                <a:latin typeface="Century Schoolbook" charset="0"/>
              </a:rPr>
              <a:t>Case Sensitivity</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Unix is case-sensitive.</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MYFILE.doc, Myfile.doc, </a:t>
            </a:r>
            <a:r>
              <a:rPr lang="en-GB" dirty="0" err="1">
                <a:solidFill>
                  <a:srgbClr val="000000"/>
                </a:solidFill>
                <a:latin typeface="Century Schoolbook" charset="0"/>
              </a:rPr>
              <a:t>mYfiLe.Doc</a:t>
            </a:r>
            <a:r>
              <a:rPr lang="en-GB" dirty="0">
                <a:solidFill>
                  <a:srgbClr val="000000"/>
                </a:solidFill>
                <a:latin typeface="Century Schoolbook" charset="0"/>
              </a:rPr>
              <a:t> are different.</a:t>
            </a: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lnSpc>
                <a:spcPct val="90000"/>
              </a:lnSpc>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u="sng" dirty="0">
                <a:solidFill>
                  <a:srgbClr val="000000"/>
                </a:solidFill>
                <a:latin typeface="Century Schoolbook" charset="0"/>
              </a:rPr>
              <a:t>Online Manual</a:t>
            </a:r>
          </a:p>
          <a:p>
            <a:pPr marL="271463" indent="-271463">
              <a:lnSpc>
                <a:spcPct val="90000"/>
              </a:lnSpc>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Unix has well-written online manuals.</a:t>
            </a:r>
          </a:p>
        </p:txBody>
      </p:sp>
      <p:sp>
        <p:nvSpPr>
          <p:cNvPr id="3" name="Date Placeholder 2"/>
          <p:cNvSpPr>
            <a:spLocks noGrp="1"/>
          </p:cNvSpPr>
          <p:nvPr>
            <p:ph type="dt" sz="half" idx="10"/>
          </p:nvPr>
        </p:nvSpPr>
        <p:spPr/>
        <p:txBody>
          <a:bodyPr/>
          <a:lstStyle/>
          <a:p>
            <a:fld id="{CDC7653E-2276-4104-82B6-BFBDB494B571}"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8</a:t>
            </a:fld>
            <a:endParaRPr lang="en-GB"/>
          </a:p>
        </p:txBody>
      </p:sp>
    </p:spTree>
    <p:extLst>
      <p:ext uri="{BB962C8B-B14F-4D97-AF65-F5344CB8AC3E}">
        <p14:creationId xmlns:p14="http://schemas.microsoft.com/office/powerpoint/2010/main" xmlns="" val="244982565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981200" y="274638"/>
            <a:ext cx="7467600" cy="1143000"/>
          </a:xfrm>
          <a:prstGeom prst="rect">
            <a:avLst/>
          </a:prstGeom>
          <a:noFill/>
          <a:ln w="9525">
            <a:noFill/>
            <a:round/>
            <a:headEnd/>
            <a:tailEnd/>
          </a:ln>
        </p:spPr>
        <p:txBody>
          <a:bodyPr lIns="90000" tIns="46800" rIns="90000" bIns="46800" anchor="b"/>
          <a:lstStyle/>
          <a:p>
            <a:pPr>
              <a:buClr>
                <a:srgbClr val="575F6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b="1" dirty="0">
                <a:solidFill>
                  <a:srgbClr val="575F6D"/>
                </a:solidFill>
                <a:latin typeface="Century Schoolbook" charset="0"/>
              </a:rPr>
              <a:t>BASIC COMMANDS</a:t>
            </a:r>
          </a:p>
        </p:txBody>
      </p:sp>
      <p:sp>
        <p:nvSpPr>
          <p:cNvPr id="19459" name="Text Box 2"/>
          <p:cNvSpPr txBox="1">
            <a:spLocks noChangeArrowheads="1"/>
          </p:cNvSpPr>
          <p:nvPr/>
        </p:nvSpPr>
        <p:spPr bwMode="auto">
          <a:xfrm>
            <a:off x="2514600" y="1600200"/>
            <a:ext cx="7053262" cy="4530725"/>
          </a:xfrm>
          <a:prstGeom prst="rect">
            <a:avLst/>
          </a:prstGeom>
          <a:noFill/>
          <a:ln w="9525">
            <a:noFill/>
            <a:round/>
            <a:headEnd/>
            <a:tailEnd/>
          </a:ln>
        </p:spPr>
        <p:txBody>
          <a:bodyPr/>
          <a:lstStyle/>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u="sng" dirty="0">
                <a:solidFill>
                  <a:srgbClr val="000000"/>
                </a:solidFill>
                <a:latin typeface="Century Schoolbook" charset="0"/>
              </a:rPr>
              <a:t>How to run commands</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Search—Type Terminal</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Press </a:t>
            </a:r>
            <a:r>
              <a:rPr lang="en-GB" dirty="0" err="1">
                <a:solidFill>
                  <a:srgbClr val="000000"/>
                </a:solidFill>
                <a:latin typeface="Century Schoolbook" charset="0"/>
              </a:rPr>
              <a:t>Ctrl+Alt+t</a:t>
            </a:r>
            <a:r>
              <a:rPr lang="en-GB" dirty="0">
                <a:solidFill>
                  <a:srgbClr val="000000"/>
                </a:solidFill>
                <a:latin typeface="Century Schoolbook" charset="0"/>
              </a:rPr>
              <a:t> to open Terminal</a:t>
            </a: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When you will open Terminal, you will see,</a:t>
            </a: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[someone]$</a:t>
            </a: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spcBef>
                <a:spcPts val="600"/>
              </a:spcBef>
              <a:buClr>
                <a:srgbClr val="FE8637"/>
              </a:buClr>
              <a:buSzPct val="7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One command consists of three parts, i.e. command name, options, arguments. </a:t>
            </a: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solidFill>
                <a:srgbClr val="000000"/>
              </a:solidFill>
              <a:latin typeface="Century Schoolbook" charset="0"/>
            </a:endParaRP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rgbClr val="000000"/>
                </a:solidFill>
                <a:latin typeface="Century Schoolbook" charset="0"/>
              </a:rPr>
              <a:t>Example)‏</a:t>
            </a: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dirty="0">
                <a:solidFill>
                  <a:srgbClr val="000000"/>
                </a:solidFill>
                <a:latin typeface="Century Schoolbook" charset="0"/>
              </a:rPr>
              <a:t>[someone~]$ command-name  </a:t>
            </a:r>
            <a:r>
              <a:rPr lang="en-GB" sz="1400" dirty="0" err="1">
                <a:solidFill>
                  <a:srgbClr val="000000"/>
                </a:solidFill>
                <a:latin typeface="Century Schoolbook" charset="0"/>
              </a:rPr>
              <a:t>optionA</a:t>
            </a:r>
            <a:r>
              <a:rPr lang="en-GB" sz="1400" dirty="0">
                <a:solidFill>
                  <a:srgbClr val="000000"/>
                </a:solidFill>
                <a:latin typeface="Century Schoolbook" charset="0"/>
              </a:rPr>
              <a:t> </a:t>
            </a:r>
            <a:r>
              <a:rPr lang="en-GB" sz="1400" dirty="0" err="1">
                <a:solidFill>
                  <a:srgbClr val="000000"/>
                </a:solidFill>
                <a:latin typeface="Century Schoolbook" charset="0"/>
              </a:rPr>
              <a:t>optionB</a:t>
            </a:r>
            <a:r>
              <a:rPr lang="en-GB" sz="1400" dirty="0">
                <a:solidFill>
                  <a:srgbClr val="000000"/>
                </a:solidFill>
                <a:latin typeface="Century Schoolbook" charset="0"/>
              </a:rPr>
              <a:t>  argument1  argument2</a:t>
            </a:r>
          </a:p>
          <a:p>
            <a:pPr marL="271463" indent="-271463">
              <a:spcBef>
                <a:spcPts val="600"/>
              </a:spcBef>
              <a:buClr>
                <a:srgbClr val="FE8637"/>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400" dirty="0">
              <a:solidFill>
                <a:srgbClr val="000000"/>
              </a:solidFill>
              <a:latin typeface="Century Schoolbook" charset="0"/>
            </a:endParaRPr>
          </a:p>
        </p:txBody>
      </p:sp>
      <p:sp>
        <p:nvSpPr>
          <p:cNvPr id="3" name="Date Placeholder 2"/>
          <p:cNvSpPr>
            <a:spLocks noGrp="1"/>
          </p:cNvSpPr>
          <p:nvPr>
            <p:ph type="dt" sz="half" idx="10"/>
          </p:nvPr>
        </p:nvSpPr>
        <p:spPr/>
        <p:txBody>
          <a:bodyPr/>
          <a:lstStyle/>
          <a:p>
            <a:fld id="{2DEDCD18-4531-446B-91BA-B24AFBE2AD4E}" type="datetime1">
              <a:rPr lang="en-US" smtClean="0"/>
              <a:pPr/>
              <a:t>1/30/2020</a:t>
            </a:fld>
            <a:endParaRPr lang="en-US"/>
          </a:p>
        </p:txBody>
      </p:sp>
      <p:sp>
        <p:nvSpPr>
          <p:cNvPr id="4" name="Slide Number Placeholder 3"/>
          <p:cNvSpPr>
            <a:spLocks noGrp="1"/>
          </p:cNvSpPr>
          <p:nvPr>
            <p:ph type="sldNum" sz="quarter" idx="12"/>
          </p:nvPr>
        </p:nvSpPr>
        <p:spPr/>
        <p:txBody>
          <a:bodyPr/>
          <a:lstStyle/>
          <a:p>
            <a:pPr>
              <a:defRPr/>
            </a:pPr>
            <a:fld id="{299488B8-3054-408B-BA64-36F2FDBAAC6E}" type="slidenum">
              <a:rPr lang="en-GB" smtClean="0"/>
              <a:pPr>
                <a:defRPr/>
              </a:pPr>
              <a:t>9</a:t>
            </a:fld>
            <a:endParaRPr lang="en-GB"/>
          </a:p>
        </p:txBody>
      </p:sp>
    </p:spTree>
    <p:extLst>
      <p:ext uri="{BB962C8B-B14F-4D97-AF65-F5344CB8AC3E}">
        <p14:creationId xmlns:p14="http://schemas.microsoft.com/office/powerpoint/2010/main" xmlns="" val="332607561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2480</TotalTime>
  <Words>1186</Words>
  <Application>Microsoft Office PowerPoint</Application>
  <PresentationFormat>Custom</PresentationFormat>
  <Paragraphs>310</Paragraphs>
  <Slides>33</Slides>
  <Notes>23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Retrospect</vt:lpstr>
      <vt:lpstr>Slide 1</vt:lpstr>
      <vt:lpstr>Slide 2</vt:lpstr>
      <vt:lpstr>The Partition b/w Kernel and User Space</vt:lpstr>
      <vt:lpstr>Slide 4</vt:lpstr>
      <vt:lpstr>Slide 5</vt:lpstr>
      <vt:lpstr> </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sumaira mustafa</dc:creator>
  <cp:lastModifiedBy>asus</cp:lastModifiedBy>
  <cp:revision>50</cp:revision>
  <dcterms:created xsi:type="dcterms:W3CDTF">2018-09-03T10:44:44Z</dcterms:created>
  <dcterms:modified xsi:type="dcterms:W3CDTF">2020-01-30T19:02:34Z</dcterms:modified>
</cp:coreProperties>
</file>