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96" r:id="rId1"/>
  </p:sldMasterIdLst>
  <p:notesMasterIdLst>
    <p:notesMasterId r:id="rId28"/>
  </p:notesMasterIdLst>
  <p:sldIdLst>
    <p:sldId id="256" r:id="rId2"/>
    <p:sldId id="257" r:id="rId3"/>
    <p:sldId id="269" r:id="rId4"/>
    <p:sldId id="258" r:id="rId5"/>
    <p:sldId id="290" r:id="rId6"/>
    <p:sldId id="260" r:id="rId7"/>
    <p:sldId id="270" r:id="rId8"/>
    <p:sldId id="291" r:id="rId9"/>
    <p:sldId id="298" r:id="rId10"/>
    <p:sldId id="265" r:id="rId11"/>
    <p:sldId id="292" r:id="rId12"/>
    <p:sldId id="297" r:id="rId13"/>
    <p:sldId id="293" r:id="rId14"/>
    <p:sldId id="295" r:id="rId15"/>
    <p:sldId id="299" r:id="rId16"/>
    <p:sldId id="294" r:id="rId17"/>
    <p:sldId id="261" r:id="rId18"/>
    <p:sldId id="262" r:id="rId19"/>
    <p:sldId id="263" r:id="rId20"/>
    <p:sldId id="267" r:id="rId21"/>
    <p:sldId id="268" r:id="rId22"/>
    <p:sldId id="276" r:id="rId23"/>
    <p:sldId id="277" r:id="rId24"/>
    <p:sldId id="278" r:id="rId25"/>
    <p:sldId id="280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485" autoAdjust="0"/>
  </p:normalViewPr>
  <p:slideViewPr>
    <p:cSldViewPr snapToGrid="0">
      <p:cViewPr varScale="1">
        <p:scale>
          <a:sx n="68" d="100"/>
          <a:sy n="68" d="100"/>
        </p:scale>
        <p:origin x="8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8DC22-86CA-4AF1-AC15-BEAC858E8C3B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CBEEF-DB3C-4E87-9F8A-14BB19E7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2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CBEEF-DB3C-4E87-9F8A-14BB19E746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8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CBEEF-DB3C-4E87-9F8A-14BB19E746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37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Subtle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making use of clever and indirect methods to achieve something.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CBEEF-DB3C-4E87-9F8A-14BB19E746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82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Internal Field Separator (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that is used for word splitting after expansion and to split lines into words with the read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builtin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command.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CBEEF-DB3C-4E87-9F8A-14BB19E746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52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CBEEF-DB3C-4E87-9F8A-14BB19E746A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46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CBEEF-DB3C-4E87-9F8A-14BB19E746A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90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CBEEF-DB3C-4E87-9F8A-14BB19E746A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03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CBEEF-DB3C-4E87-9F8A-14BB19E746A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93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4CBEEF-DB3C-4E87-9F8A-14BB19E746A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0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5310-60F9-4368-9953-C474571B6ACA}" type="datetime1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23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AE89-45BE-4F16-8C39-2239E126C608}" type="datetime1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3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990D2-45CD-4F97-89D7-14B144A9A2E3}" type="datetime1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1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5872-FEE8-4270-AC9F-167CC52FF2AD}" type="datetime1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8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8CFA3-388A-411D-9C97-5D0ED8FCB4BF}" type="datetime1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74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4DE9-CA3E-4E81-BE64-8008CA8874A6}" type="datetime1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0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31EA-7C08-4F08-9C24-EE5F30A86F96}" type="datetime1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1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18D5-E0BC-4C28-80A3-1DF5E6EE7DB7}" type="datetime1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6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42AB-4237-4404-B289-9C8C4898F618}" type="datetime1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7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E158D0C-72F6-4D3D-8658-263FBD372E71}" type="datetime1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C0EFF0-E5AC-4D4D-8249-F470C04F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2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B3C5-9596-4783-A859-9EE3FE0EB15A}" type="datetime1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4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1C5B9C-8714-4CB9-BD71-C9E1BF21F4A5}" type="datetime1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C0EFF0-E5AC-4D4D-8249-F470C04F0EE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23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60766"/>
          </a:xfrm>
        </p:spPr>
        <p:txBody>
          <a:bodyPr/>
          <a:lstStyle/>
          <a:p>
            <a:r>
              <a:rPr lang="en-US" dirty="0" smtClean="0"/>
              <a:t>OS Lab 3- Shell Scripting 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2BDE-7B5C-4B0F-AD64-FD2ADA6666F6}" type="datetime1">
              <a:rPr lang="en-US" smtClean="0"/>
              <a:t>2/14/2020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1</a:t>
            </a:fld>
            <a:endParaRPr 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459480" y="3891566"/>
            <a:ext cx="5334000" cy="152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 smtClean="0">
                <a:solidFill>
                  <a:srgbClr val="2C3036"/>
                </a:solidFill>
                <a:latin typeface="Times New Roman" pitchFamily="16" charset="0"/>
              </a:rPr>
              <a:t>Instructor</a:t>
            </a:r>
            <a:endParaRPr lang="en-GB" sz="2000" b="1" dirty="0" smtClean="0">
              <a:solidFill>
                <a:srgbClr val="2C3036"/>
              </a:solidFill>
              <a:latin typeface="Times New Roman" pitchFamily="16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smtClean="0">
                <a:solidFill>
                  <a:srgbClr val="2C3036"/>
                </a:solidFill>
                <a:latin typeface="Times New Roman" pitchFamily="16" charset="0"/>
              </a:rPr>
              <a:t>Saba Naseem</a:t>
            </a:r>
            <a:endParaRPr lang="en-GB" sz="2000" b="1" dirty="0" smtClean="0">
              <a:solidFill>
                <a:srgbClr val="2C3036"/>
              </a:solidFill>
              <a:latin typeface="Times New Roman" pitchFamily="16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smtClean="0">
                <a:solidFill>
                  <a:srgbClr val="FF0000"/>
                </a:solidFill>
                <a:latin typeface="Times New Roman" pitchFamily="16" charset="0"/>
              </a:rPr>
              <a:t>Saba.naseem@nu.edu.pk</a:t>
            </a:r>
            <a:endParaRPr lang="en-GB" sz="2000" b="1" dirty="0">
              <a:solidFill>
                <a:srgbClr val="FF0000"/>
              </a:solidFill>
              <a:latin typeface="Times New Roman" pitchFamily="16" charset="0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000"/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100" b="1" dirty="0">
              <a:solidFill>
                <a:srgbClr val="2C3036"/>
              </a:solidFill>
              <a:latin typeface="Times New Roman" pitchFamily="16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75291" y="5267459"/>
            <a:ext cx="1065459" cy="89722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286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7360"/>
            <a:ext cx="10515600" cy="44396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  <a:r>
              <a:rPr lang="en-GB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ines starting with # are comments except the very first line where #! indicates the location of the shell that will be run to execute the script.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 any line characters following an unquoted # are considered to be comments and ignored.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Comments are used to; </a:t>
            </a:r>
          </a:p>
          <a:p>
            <a:pPr lvl="1"/>
            <a:r>
              <a:rPr lang="en-GB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Identify who wrote it and when</a:t>
            </a:r>
          </a:p>
          <a:p>
            <a:pPr lvl="1"/>
            <a:r>
              <a:rPr lang="en-GB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Identify input variables</a:t>
            </a:r>
          </a:p>
          <a:p>
            <a:pPr lvl="1"/>
            <a:r>
              <a:rPr lang="en-GB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Make code easy to read</a:t>
            </a:r>
          </a:p>
          <a:p>
            <a:pPr lvl="1"/>
            <a:r>
              <a:rPr lang="en-GB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Explain complex code sections</a:t>
            </a:r>
          </a:p>
          <a:p>
            <a:pPr lvl="1"/>
            <a:r>
              <a:rPr lang="en-GB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Version control tracking</a:t>
            </a:r>
          </a:p>
          <a:p>
            <a:pPr lvl="1"/>
            <a:r>
              <a:rPr lang="en-GB" sz="22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Record modifications</a:t>
            </a:r>
            <a:endParaRPr lang="en-US" sz="2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128C1-9320-4A4F-AB06-E11F50FAED42}" type="datetime1">
              <a:rPr lang="en-US" smtClean="0"/>
              <a:t>2/14/2020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3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Variables in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Linux shell there are three types of variables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System </a:t>
            </a:r>
            <a:r>
              <a:rPr lang="en-US" dirty="0"/>
              <a:t>or Environment </a:t>
            </a:r>
            <a:r>
              <a:rPr lang="en-US" dirty="0" smtClean="0"/>
              <a:t>variables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User defined variables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Parametric </a:t>
            </a:r>
            <a:r>
              <a:rPr lang="en-US" dirty="0"/>
              <a:t>variables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5872-FEE8-4270-AC9F-167CC52FF2AD}" type="datetime1">
              <a:rPr lang="en-US" smtClean="0"/>
              <a:t>2/14/2020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8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5872-FEE8-4270-AC9F-167CC52FF2AD}" type="datetime1">
              <a:rPr lang="en-US" smtClean="0"/>
              <a:t>2/14/2020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56" y="287677"/>
            <a:ext cx="11352943" cy="603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4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5872-FEE8-4270-AC9F-167CC52FF2AD}" type="datetime1">
              <a:rPr lang="en-US" smtClean="0"/>
              <a:t>2/14/2020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86603"/>
            <a:ext cx="9867900" cy="31038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3390472"/>
            <a:ext cx="9867900" cy="276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6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5872-FEE8-4270-AC9F-167CC52FF2AD}" type="datetime1">
              <a:rPr lang="en-US" smtClean="0"/>
              <a:t>2/14/2020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" y="286603"/>
            <a:ext cx="10866551" cy="570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2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42AB-4237-4404-B289-9C8C4898F618}" type="datetime1">
              <a:rPr lang="en-US" smtClean="0"/>
              <a:t>2/14/2020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201" y="859175"/>
            <a:ext cx="6813552" cy="413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53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5872-FEE8-4270-AC9F-167CC52FF2AD}" type="datetime1">
              <a:rPr lang="en-US" smtClean="0"/>
              <a:t>2/14/2020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16</a:t>
            </a:fld>
            <a:endParaRPr lang="en-US"/>
          </a:p>
        </p:txBody>
      </p:sp>
      <p:pic>
        <p:nvPicPr>
          <p:cNvPr id="6" name="image30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7280" y="286603"/>
            <a:ext cx="10115203" cy="558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6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2099"/>
            <a:ext cx="10515600" cy="777875"/>
          </a:xfrm>
        </p:spPr>
        <p:txBody>
          <a:bodyPr/>
          <a:lstStyle/>
          <a:p>
            <a:r>
              <a:rPr lang="en-US" dirty="0" smtClean="0"/>
              <a:t>A Shell Script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8467"/>
            <a:ext cx="10515600" cy="433915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None/>
            </a:pPr>
            <a:r>
              <a:rPr lang="en-US" dirty="0" smtClean="0">
                <a:solidFill>
                  <a:srgbClr val="00B050"/>
                </a:solidFill>
                <a:latin typeface="Trebuchet MS" panose="020B0603020202020204" pitchFamily="34" charset="0"/>
              </a:rPr>
              <a:t>#!/bin/bash </a:t>
            </a:r>
          </a:p>
          <a:p>
            <a:pPr>
              <a:lnSpc>
                <a:spcPct val="7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None/>
            </a:pPr>
            <a:r>
              <a:rPr lang="en-US" dirty="0" smtClean="0">
                <a:solidFill>
                  <a:srgbClr val="003366"/>
                </a:solidFill>
                <a:latin typeface="Trebuchet MS" panose="020B0603020202020204" pitchFamily="34" charset="0"/>
              </a:rPr>
              <a:t># use ‘#” to add comments in shell script </a:t>
            </a:r>
          </a:p>
          <a:p>
            <a:pPr>
              <a:lnSpc>
                <a:spcPct val="7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None/>
            </a:pPr>
            <a:r>
              <a:rPr lang="en-US" dirty="0">
                <a:solidFill>
                  <a:srgbClr val="003366"/>
                </a:solidFill>
                <a:latin typeface="Trebuchet MS" panose="020B0603020202020204" pitchFamily="34" charset="0"/>
              </a:rPr>
              <a:t>#</a:t>
            </a:r>
            <a:r>
              <a:rPr lang="en-US" dirty="0" smtClean="0">
                <a:solidFill>
                  <a:srgbClr val="003366"/>
                </a:solidFill>
                <a:latin typeface="Trebuchet MS" panose="020B0603020202020204" pitchFamily="34" charset="0"/>
              </a:rPr>
              <a:t>Author: Sumaira Mustafa</a:t>
            </a:r>
          </a:p>
          <a:p>
            <a:pPr>
              <a:lnSpc>
                <a:spcPct val="7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None/>
            </a:pPr>
            <a:r>
              <a:rPr lang="en-US" dirty="0" smtClean="0">
                <a:solidFill>
                  <a:srgbClr val="003366"/>
                </a:solidFill>
                <a:latin typeface="Trebuchet MS" panose="020B0603020202020204" pitchFamily="34" charset="0"/>
              </a:rPr>
              <a:t>#shell scripting practice problem </a:t>
            </a:r>
          </a:p>
          <a:p>
            <a:pPr>
              <a:lnSpc>
                <a:spcPct val="7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None/>
            </a:pPr>
            <a:r>
              <a:rPr lang="en-US" dirty="0" smtClean="0">
                <a:solidFill>
                  <a:srgbClr val="003366"/>
                </a:solidFill>
                <a:latin typeface="Trebuchet MS" panose="020B0603020202020204" pitchFamily="34" charset="0"/>
              </a:rPr>
              <a:t>#script follows here:</a:t>
            </a:r>
          </a:p>
          <a:p>
            <a:pPr>
              <a:lnSpc>
                <a:spcPct val="7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None/>
            </a:pPr>
            <a:r>
              <a:rPr lang="en-US" dirty="0" err="1" smtClean="0">
                <a:solidFill>
                  <a:srgbClr val="FF0000"/>
                </a:solidFill>
                <a:latin typeface="Trebuchet MS" panose="020B0603020202020204" pitchFamily="34" charset="0"/>
              </a:rPr>
              <a:t>pwd</a:t>
            </a:r>
            <a:r>
              <a:rPr lang="en-US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 </a:t>
            </a:r>
          </a:p>
          <a:p>
            <a:pPr>
              <a:lnSpc>
                <a:spcPct val="7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None/>
            </a:pPr>
            <a:r>
              <a:rPr lang="en-US" dirty="0" err="1" smtClean="0">
                <a:solidFill>
                  <a:srgbClr val="FF0000"/>
                </a:solidFill>
                <a:latin typeface="Trebuchet MS" panose="020B0603020202020204" pitchFamily="34" charset="0"/>
              </a:rPr>
              <a:t>Ls</a:t>
            </a:r>
            <a:endParaRPr lang="en-US" dirty="0" smtClean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None/>
            </a:pPr>
            <a:endParaRPr lang="en-US" dirty="0" smtClean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7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None/>
            </a:pPr>
            <a:endParaRPr lang="en-US" dirty="0" smtClean="0">
              <a:solidFill>
                <a:srgbClr val="003366"/>
              </a:solidFill>
              <a:latin typeface="Trebuchet MS" panose="020B0603020202020204" pitchFamily="34" charset="0"/>
            </a:endParaRP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83FF5-8D39-42CC-9272-E5819B44B82E}" type="datetime1">
              <a:rPr lang="en-US" smtClean="0"/>
              <a:t>2/14/2020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9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Tell Linux that </a:t>
            </a:r>
            <a:r>
              <a:rPr lang="en-GB" dirty="0"/>
              <a:t>the script file is executable</a:t>
            </a:r>
          </a:p>
          <a:p>
            <a:pPr lvl="1">
              <a:buNone/>
            </a:pPr>
            <a:r>
              <a:rPr lang="en-GB" dirty="0">
                <a:solidFill>
                  <a:srgbClr val="336699"/>
                </a:solidFill>
              </a:rPr>
              <a:t>$</a:t>
            </a:r>
            <a:r>
              <a:rPr lang="en-GB" dirty="0">
                <a:solidFill>
                  <a:srgbClr val="FF6600"/>
                </a:solidFill>
              </a:rPr>
              <a:t> </a:t>
            </a:r>
            <a:r>
              <a:rPr lang="en-GB" dirty="0" err="1">
                <a:solidFill>
                  <a:srgbClr val="FF6600"/>
                </a:solidFill>
              </a:rPr>
              <a:t>chmod</a:t>
            </a:r>
            <a:r>
              <a:rPr lang="en-GB" dirty="0">
                <a:solidFill>
                  <a:srgbClr val="FF6600"/>
                </a:solidFill>
              </a:rPr>
              <a:t> </a:t>
            </a:r>
            <a:r>
              <a:rPr lang="en-GB" dirty="0" err="1">
                <a:solidFill>
                  <a:srgbClr val="FF6600"/>
                </a:solidFill>
              </a:rPr>
              <a:t>u+x</a:t>
            </a:r>
            <a:r>
              <a:rPr lang="en-GB" dirty="0">
                <a:solidFill>
                  <a:srgbClr val="FF6600"/>
                </a:solidFill>
              </a:rPr>
              <a:t> </a:t>
            </a:r>
            <a:r>
              <a:rPr lang="en-GB" dirty="0" smtClean="0">
                <a:solidFill>
                  <a:srgbClr val="FF6600"/>
                </a:solidFill>
              </a:rPr>
              <a:t>test.sh</a:t>
            </a:r>
            <a:endParaRPr lang="en-GB" dirty="0">
              <a:solidFill>
                <a:srgbClr val="FF6600"/>
              </a:solidFill>
            </a:endParaRPr>
          </a:p>
          <a:p>
            <a:pPr lvl="1">
              <a:buNone/>
            </a:pPr>
            <a:r>
              <a:rPr lang="en-GB" dirty="0">
                <a:solidFill>
                  <a:srgbClr val="336699"/>
                </a:solidFill>
              </a:rPr>
              <a:t>$</a:t>
            </a:r>
            <a:r>
              <a:rPr lang="en-GB" dirty="0">
                <a:solidFill>
                  <a:srgbClr val="FF6600"/>
                </a:solidFill>
              </a:rPr>
              <a:t> </a:t>
            </a:r>
            <a:r>
              <a:rPr lang="en-GB" dirty="0" err="1">
                <a:solidFill>
                  <a:srgbClr val="FF6600"/>
                </a:solidFill>
              </a:rPr>
              <a:t>chmod</a:t>
            </a:r>
            <a:r>
              <a:rPr lang="en-GB" dirty="0">
                <a:solidFill>
                  <a:srgbClr val="FF6600"/>
                </a:solidFill>
              </a:rPr>
              <a:t> +x </a:t>
            </a:r>
            <a:r>
              <a:rPr lang="en-GB" dirty="0" smtClean="0">
                <a:solidFill>
                  <a:srgbClr val="FF6600"/>
                </a:solidFill>
              </a:rPr>
              <a:t>test.sh</a:t>
            </a:r>
            <a:endParaRPr lang="en-GB" dirty="0">
              <a:solidFill>
                <a:srgbClr val="FF6600"/>
              </a:solidFill>
            </a:endParaRPr>
          </a:p>
          <a:p>
            <a:r>
              <a:rPr lang="en-GB" dirty="0"/>
              <a:t>Execute the shell-script  </a:t>
            </a:r>
          </a:p>
          <a:p>
            <a:pPr lvl="1">
              <a:buNone/>
            </a:pPr>
            <a:r>
              <a:rPr lang="en-GB" dirty="0">
                <a:solidFill>
                  <a:srgbClr val="336699"/>
                </a:solidFill>
              </a:rPr>
              <a:t>$</a:t>
            </a:r>
            <a:r>
              <a:rPr lang="en-GB" dirty="0"/>
              <a:t> </a:t>
            </a:r>
            <a:r>
              <a:rPr lang="en-GB" dirty="0" smtClean="0">
                <a:solidFill>
                  <a:srgbClr val="FF6600"/>
                </a:solidFill>
              </a:rPr>
              <a:t>./test.sh</a:t>
            </a:r>
            <a:endParaRPr lang="en-GB" dirty="0">
              <a:solidFill>
                <a:srgbClr val="FF6600"/>
              </a:solidFill>
            </a:endParaRP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220E-6F13-4934-B629-9E8EEA480064}" type="datetime1">
              <a:rPr lang="en-US" smtClean="0"/>
              <a:t>2/14/2020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8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First Shell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7360"/>
            <a:ext cx="10515600" cy="458616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vi myfirstscript.sh</a:t>
            </a:r>
          </a:p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#! /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bin/</a:t>
            </a:r>
            <a:r>
              <a:rPr lang="en-US" altLang="zh-C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# The first example of a shell script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directory=`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Hello World!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The date today is `date`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echo The current directory is $directory</a:t>
            </a:r>
          </a:p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+x myfirstscript.sh</a:t>
            </a:r>
          </a:p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./myfirstscript.sh</a:t>
            </a:r>
          </a:p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Hello World!</a:t>
            </a:r>
          </a:p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 date today is Mon Mar 8 15:20:09 EST 2010</a:t>
            </a:r>
          </a:p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 current directory is /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netscr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shubin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/test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9E080-5F58-4493-B441-F4011F007797}" type="datetime1">
              <a:rPr lang="en-US" smtClean="0"/>
              <a:t>2/14/2020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8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“Shell”?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2400" dirty="0" smtClean="0"/>
              <a:t>The “Shell” is simply </a:t>
            </a:r>
            <a:r>
              <a:rPr lang="en-US" sz="2400" i="1" dirty="0" smtClean="0"/>
              <a:t>another program </a:t>
            </a:r>
            <a:r>
              <a:rPr lang="en-US" sz="2400" dirty="0" smtClean="0"/>
              <a:t>which provides a basic human-OS interface. </a:t>
            </a:r>
            <a:endParaRPr lang="en-US" altLang="ko-KR" sz="2400" dirty="0" smtClean="0">
              <a:ea typeface="Gulim" panose="020B0600000101010101" pitchFamily="34" charset="-127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GB" sz="2000" dirty="0" smtClean="0"/>
              <a:t>It is a command interpreter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GB" sz="1800" dirty="0" smtClean="0"/>
              <a:t>Built on top of the kernel</a:t>
            </a:r>
          </a:p>
          <a:p>
            <a:pPr lvl="2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GB" sz="1800" dirty="0" smtClean="0"/>
              <a:t>Enables users to run services provided by the UNIX/Linux OS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GB" sz="2000" dirty="0" smtClean="0"/>
              <a:t>In its simplest form, a series of commands in a file is a shell program that saves having to retype commands to perform common tasks.</a:t>
            </a:r>
            <a:endParaRPr lang="en-GB" sz="24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GB" sz="2400" dirty="0" smtClean="0"/>
              <a:t>How to know what shell you use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GB" sz="2000" dirty="0" smtClean="0"/>
              <a:t> 	</a:t>
            </a:r>
            <a:r>
              <a:rPr lang="en-GB" sz="2000" dirty="0" smtClean="0">
                <a:latin typeface="Courier" pitchFamily="49" charset="0"/>
              </a:rPr>
              <a:t>echo $SHELL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What shells the OS is supporting? Type: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Cat /</a:t>
            </a:r>
            <a:r>
              <a:rPr lang="en-US" dirty="0" err="1" smtClean="0"/>
              <a:t>etc</a:t>
            </a:r>
            <a:r>
              <a:rPr lang="en-US" dirty="0" smtClean="0"/>
              <a:t>/shells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E7CE9-C21B-464F-ABA3-4136F91482FE}" type="datetime1">
              <a:rPr lang="en-US" smtClean="0"/>
              <a:t>2/14/2020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As shown on the hello script input from the standard input location is done via the read command.</a:t>
            </a:r>
            <a:endParaRPr lang="en-GB" sz="2400" dirty="0" smtClean="0">
              <a:solidFill>
                <a:srgbClr val="FF3300"/>
              </a:solidFill>
            </a:endParaRPr>
          </a:p>
          <a:p>
            <a:r>
              <a:rPr lang="en-GB" sz="2400" dirty="0" smtClean="0"/>
              <a:t>Example</a:t>
            </a:r>
          </a:p>
          <a:p>
            <a:pPr lvl="1">
              <a:buNone/>
            </a:pPr>
            <a:r>
              <a:rPr lang="en-GB" sz="2000" dirty="0" smtClean="0">
                <a:latin typeface="Courier" pitchFamily="49" charset="0"/>
              </a:rPr>
              <a:t>echo "Please enter three filenames:”</a:t>
            </a:r>
          </a:p>
          <a:p>
            <a:pPr lvl="1">
              <a:buNone/>
            </a:pPr>
            <a:r>
              <a:rPr lang="en-GB" sz="2000" b="1" dirty="0" smtClean="0">
                <a:latin typeface="Courier" pitchFamily="49" charset="0"/>
              </a:rPr>
              <a:t>read</a:t>
            </a:r>
            <a:r>
              <a:rPr lang="en-GB" sz="2000" dirty="0" smtClean="0">
                <a:latin typeface="Courier" pitchFamily="49" charset="0"/>
              </a:rPr>
              <a:t>  </a:t>
            </a:r>
            <a:r>
              <a:rPr lang="en-GB" sz="2000" dirty="0" err="1" smtClean="0">
                <a:latin typeface="Courier" pitchFamily="49" charset="0"/>
              </a:rPr>
              <a:t>filea</a:t>
            </a:r>
            <a:r>
              <a:rPr lang="en-GB" sz="2000" dirty="0" smtClean="0">
                <a:latin typeface="Courier" pitchFamily="49" charset="0"/>
              </a:rPr>
              <a:t> </a:t>
            </a:r>
            <a:r>
              <a:rPr lang="en-GB" sz="2000" dirty="0" err="1" smtClean="0">
                <a:latin typeface="Courier" pitchFamily="49" charset="0"/>
              </a:rPr>
              <a:t>fileb</a:t>
            </a:r>
            <a:r>
              <a:rPr lang="en-GB" sz="2000" dirty="0" smtClean="0">
                <a:latin typeface="Courier" pitchFamily="49" charset="0"/>
              </a:rPr>
              <a:t> </a:t>
            </a:r>
            <a:r>
              <a:rPr lang="en-GB" sz="2000" dirty="0" err="1" smtClean="0">
                <a:latin typeface="Courier" pitchFamily="49" charset="0"/>
              </a:rPr>
              <a:t>filec</a:t>
            </a:r>
            <a:r>
              <a:rPr lang="en-GB" sz="2000" dirty="0" smtClean="0">
                <a:latin typeface="Courier" pitchFamily="49" charset="0"/>
              </a:rPr>
              <a:t>  </a:t>
            </a:r>
          </a:p>
          <a:p>
            <a:pPr lvl="1">
              <a:buNone/>
            </a:pPr>
            <a:r>
              <a:rPr lang="en-GB" sz="2000" dirty="0" smtClean="0">
                <a:latin typeface="Courier" pitchFamily="49" charset="0"/>
              </a:rPr>
              <a:t>echo “These files are used:$</a:t>
            </a:r>
            <a:r>
              <a:rPr lang="en-GB" sz="2000" dirty="0" err="1" smtClean="0">
                <a:latin typeface="Courier" pitchFamily="49" charset="0"/>
              </a:rPr>
              <a:t>filea</a:t>
            </a:r>
            <a:r>
              <a:rPr lang="en-GB" sz="2000" dirty="0" smtClean="0">
                <a:latin typeface="Courier" pitchFamily="49" charset="0"/>
              </a:rPr>
              <a:t>  $</a:t>
            </a:r>
            <a:r>
              <a:rPr lang="en-GB" sz="2000" dirty="0" err="1" smtClean="0">
                <a:latin typeface="Courier" pitchFamily="49" charset="0"/>
              </a:rPr>
              <a:t>fileb</a:t>
            </a:r>
            <a:r>
              <a:rPr lang="en-GB" sz="2000" dirty="0" smtClean="0">
                <a:latin typeface="Courier" pitchFamily="49" charset="0"/>
              </a:rPr>
              <a:t>  $</a:t>
            </a:r>
            <a:r>
              <a:rPr lang="en-GB" sz="2000" dirty="0" err="1" smtClean="0">
                <a:latin typeface="Courier" pitchFamily="49" charset="0"/>
              </a:rPr>
              <a:t>filec</a:t>
            </a:r>
            <a:r>
              <a:rPr lang="en-GB" sz="2000" dirty="0" smtClean="0">
                <a:latin typeface="Courier" pitchFamily="49" charset="0"/>
              </a:rPr>
              <a:t>”</a:t>
            </a:r>
          </a:p>
          <a:p>
            <a:r>
              <a:rPr lang="en-GB" sz="2400" dirty="0" smtClean="0"/>
              <a:t>Each read statement reads an entire line. In the above example if there are less than 3 items in the response the trailing(losing) variables will be set to blank ‘ ‘.</a:t>
            </a:r>
          </a:p>
          <a:p>
            <a:r>
              <a:rPr lang="en-GB" sz="2400" dirty="0" smtClean="0"/>
              <a:t>Three items are separated by one space.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2347-83C8-493B-82B5-B29710243D17}" type="datetime1">
              <a:rPr lang="en-US" smtClean="0"/>
              <a:t>2/14/2020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2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Hello script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following script asks the user to enter his name and displays a personalised hello.  </a:t>
            </a:r>
          </a:p>
          <a:p>
            <a:pPr>
              <a:buNone/>
            </a:pPr>
            <a:r>
              <a:rPr lang="en-GB" dirty="0"/>
              <a:t>	  </a:t>
            </a:r>
            <a:r>
              <a:rPr lang="en-GB" dirty="0">
                <a:solidFill>
                  <a:srgbClr val="FF6600"/>
                </a:solidFill>
                <a:latin typeface="Courier" pitchFamily="49" charset="0"/>
              </a:rPr>
              <a:t>#!/bin/</a:t>
            </a:r>
            <a:r>
              <a:rPr lang="en-GB" dirty="0" err="1">
                <a:solidFill>
                  <a:srgbClr val="FF6600"/>
                </a:solidFill>
                <a:latin typeface="Courier" pitchFamily="49" charset="0"/>
              </a:rPr>
              <a:t>sh</a:t>
            </a:r>
            <a:r>
              <a:rPr lang="en-GB" dirty="0">
                <a:solidFill>
                  <a:srgbClr val="FF6600"/>
                </a:solidFill>
                <a:latin typeface="Courier" pitchFamily="49" charset="0"/>
              </a:rPr>
              <a:t> </a:t>
            </a:r>
          </a:p>
          <a:p>
            <a:pPr>
              <a:buNone/>
            </a:pPr>
            <a:r>
              <a:rPr lang="en-GB" dirty="0">
                <a:solidFill>
                  <a:srgbClr val="FF6600"/>
                </a:solidFill>
                <a:latin typeface="Courier" pitchFamily="49" charset="0"/>
              </a:rPr>
              <a:t>   echo “Who am I talking to?” </a:t>
            </a:r>
          </a:p>
          <a:p>
            <a:pPr>
              <a:buNone/>
            </a:pPr>
            <a:r>
              <a:rPr lang="en-GB" dirty="0">
                <a:solidFill>
                  <a:srgbClr val="FF6600"/>
                </a:solidFill>
                <a:latin typeface="Courier" pitchFamily="49" charset="0"/>
              </a:rPr>
              <a:t>   read </a:t>
            </a:r>
            <a:r>
              <a:rPr lang="en-GB" dirty="0" err="1">
                <a:solidFill>
                  <a:srgbClr val="FF6600"/>
                </a:solidFill>
                <a:latin typeface="Courier" pitchFamily="49" charset="0"/>
              </a:rPr>
              <a:t>user_name</a:t>
            </a:r>
            <a:endParaRPr lang="en-GB" dirty="0">
              <a:solidFill>
                <a:srgbClr val="FF6600"/>
              </a:solidFill>
              <a:latin typeface="Courier" pitchFamily="49" charset="0"/>
            </a:endParaRPr>
          </a:p>
          <a:p>
            <a:pPr>
              <a:buNone/>
            </a:pPr>
            <a:r>
              <a:rPr lang="en-GB" dirty="0">
                <a:solidFill>
                  <a:srgbClr val="FF6600"/>
                </a:solidFill>
                <a:latin typeface="Courier" pitchFamily="49" charset="0"/>
              </a:rPr>
              <a:t>   echo “Hello $</a:t>
            </a:r>
            <a:r>
              <a:rPr lang="en-GB" dirty="0" err="1">
                <a:solidFill>
                  <a:srgbClr val="FF6600"/>
                </a:solidFill>
                <a:latin typeface="Courier" pitchFamily="49" charset="0"/>
              </a:rPr>
              <a:t>user_name</a:t>
            </a:r>
            <a:r>
              <a:rPr lang="en-GB" dirty="0">
                <a:solidFill>
                  <a:srgbClr val="FF6600"/>
                </a:solidFill>
                <a:latin typeface="Courier" pitchFamily="49" charset="0"/>
              </a:rPr>
              <a:t>”</a:t>
            </a:r>
            <a:r>
              <a:rPr lang="en-GB" dirty="0">
                <a:latin typeface="Courier" pitchFamily="49" charset="0"/>
              </a:rPr>
              <a:t> </a:t>
            </a:r>
          </a:p>
          <a:p>
            <a:r>
              <a:rPr lang="en-GB" dirty="0"/>
              <a:t>Try replacing “ with ‘ in the last line to see what happens.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C4F4-186C-4D0B-9BF0-4076F10A749A}" type="datetime1">
              <a:rPr lang="en-US" smtClean="0"/>
              <a:t>2/14/2020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0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2868"/>
            <a:ext cx="10515600" cy="433409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while [ &lt;some test&gt; ]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do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&lt;commands&gt;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done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Example: </a:t>
            </a:r>
          </a:p>
          <a:p>
            <a:pPr marL="914400" lvl="2" indent="0">
              <a:buNone/>
            </a:pPr>
            <a:r>
              <a:rPr lang="en-US" sz="1800" dirty="0"/>
              <a:t>#!/bin/bash</a:t>
            </a:r>
          </a:p>
          <a:p>
            <a:pPr marL="914400" lvl="2" indent="0">
              <a:buNone/>
            </a:pPr>
            <a:r>
              <a:rPr lang="en-US" sz="1800" i="1" dirty="0"/>
              <a:t># Basic while loop</a:t>
            </a:r>
            <a:endParaRPr lang="en-US" sz="1800" dirty="0"/>
          </a:p>
          <a:p>
            <a:pPr marL="914400" lvl="2" indent="0">
              <a:buNone/>
            </a:pPr>
            <a:r>
              <a:rPr lang="en-US" sz="1800" dirty="0"/>
              <a:t>counter=1</a:t>
            </a:r>
          </a:p>
          <a:p>
            <a:pPr marL="914400" lvl="2" indent="0">
              <a:buNone/>
            </a:pPr>
            <a:r>
              <a:rPr lang="en-US" sz="1800" dirty="0"/>
              <a:t>while [ $counter -le 10 ]</a:t>
            </a:r>
          </a:p>
          <a:p>
            <a:pPr marL="914400" lvl="2" indent="0">
              <a:buNone/>
            </a:pPr>
            <a:r>
              <a:rPr lang="en-US" sz="1800" dirty="0"/>
              <a:t>do</a:t>
            </a:r>
          </a:p>
          <a:p>
            <a:pPr marL="914400" lvl="2" indent="0">
              <a:buNone/>
            </a:pPr>
            <a:r>
              <a:rPr lang="en-US" sz="1800" dirty="0"/>
              <a:t>echo $counter</a:t>
            </a:r>
          </a:p>
          <a:p>
            <a:pPr marL="914400" lvl="2" indent="0">
              <a:buNone/>
            </a:pPr>
            <a:r>
              <a:rPr lang="en-US" sz="1800" dirty="0"/>
              <a:t>((counter++))</a:t>
            </a:r>
          </a:p>
          <a:p>
            <a:pPr marL="914400" lvl="2" indent="0">
              <a:buNone/>
            </a:pPr>
            <a:r>
              <a:rPr lang="en-US" sz="1800" dirty="0"/>
              <a:t>done</a:t>
            </a:r>
          </a:p>
          <a:p>
            <a:pPr marL="914400" lvl="2" indent="0">
              <a:buNone/>
            </a:pPr>
            <a:r>
              <a:rPr lang="en-US" sz="1800" dirty="0"/>
              <a:t>echo All done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1A40-DC2D-4942-9A7F-E1ACE502D6ED}" type="datetime1">
              <a:rPr lang="en-US" smtClean="0"/>
              <a:t>2/14/2020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https://ryanstutorials.net/bash-scripting-tutorial/bash-loops.php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38" y="2590853"/>
            <a:ext cx="47625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3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Until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5790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until [ &lt;some test&gt; ]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do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&lt;commands&gt;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done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Example: </a:t>
            </a:r>
          </a:p>
          <a:p>
            <a:pPr marL="566928" lvl="3" indent="0">
              <a:buNone/>
            </a:pPr>
            <a:r>
              <a:rPr lang="en-US" sz="1800" dirty="0"/>
              <a:t>#!/bin/bash</a:t>
            </a:r>
          </a:p>
          <a:p>
            <a:pPr marL="566928" lvl="3" indent="0">
              <a:buNone/>
            </a:pPr>
            <a:r>
              <a:rPr lang="en-US" sz="1800" i="1" dirty="0"/>
              <a:t># Basic until loop</a:t>
            </a:r>
            <a:endParaRPr lang="en-US" sz="1800" dirty="0"/>
          </a:p>
          <a:p>
            <a:pPr marL="566928" lvl="3" indent="0">
              <a:buNone/>
            </a:pPr>
            <a:r>
              <a:rPr lang="en-US" sz="1800" dirty="0"/>
              <a:t>counter=1</a:t>
            </a:r>
          </a:p>
          <a:p>
            <a:pPr marL="566928" lvl="3" indent="0">
              <a:buNone/>
            </a:pPr>
            <a:r>
              <a:rPr lang="en-US" sz="1800" dirty="0"/>
              <a:t>until [ $counter -</a:t>
            </a:r>
            <a:r>
              <a:rPr lang="en-US" sz="1800" dirty="0" err="1"/>
              <a:t>gt</a:t>
            </a:r>
            <a:r>
              <a:rPr lang="en-US" sz="1800" dirty="0"/>
              <a:t> 10 ]</a:t>
            </a:r>
          </a:p>
          <a:p>
            <a:pPr marL="566928" lvl="3" indent="0">
              <a:buNone/>
            </a:pPr>
            <a:r>
              <a:rPr lang="en-US" sz="1800" dirty="0"/>
              <a:t>do</a:t>
            </a:r>
          </a:p>
          <a:p>
            <a:pPr marL="566928" lvl="3" indent="0">
              <a:buNone/>
            </a:pPr>
            <a:r>
              <a:rPr lang="en-US" sz="1800" dirty="0"/>
              <a:t>echo $counter</a:t>
            </a:r>
          </a:p>
          <a:p>
            <a:pPr marL="566928" lvl="3" indent="0">
              <a:buNone/>
            </a:pPr>
            <a:r>
              <a:rPr lang="en-US" sz="1800" dirty="0"/>
              <a:t>((counter++))</a:t>
            </a:r>
          </a:p>
          <a:p>
            <a:pPr marL="566928" lvl="3" indent="0">
              <a:buNone/>
            </a:pPr>
            <a:r>
              <a:rPr lang="en-US" sz="1800" dirty="0"/>
              <a:t>done</a:t>
            </a:r>
          </a:p>
          <a:p>
            <a:pPr marL="566928" lvl="3" indent="0">
              <a:buNone/>
            </a:pPr>
            <a:r>
              <a:rPr lang="en-US" sz="1800" dirty="0"/>
              <a:t>echo All done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3E1C-A64E-4B2C-BC41-6F083C706EEE}" type="datetime1">
              <a:rPr lang="en-US" smtClean="0"/>
              <a:t>2/14/2020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https://ryanstutorials.net/bash-scripting-tutorial/bash-loops.php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5659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for </a:t>
            </a:r>
            <a:r>
              <a:rPr lang="en-US" sz="1800" b="1" dirty="0" err="1"/>
              <a:t>var</a:t>
            </a:r>
            <a:r>
              <a:rPr lang="en-US" sz="1800" b="1" dirty="0"/>
              <a:t> in &lt;list&gt;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>do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>&lt;commands&gt;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 smtClean="0"/>
              <a:t>done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 smtClean="0"/>
              <a:t>Example: </a:t>
            </a:r>
          </a:p>
          <a:p>
            <a:pPr marL="871400" lvl="5" indent="0">
              <a:buNone/>
            </a:pPr>
            <a:r>
              <a:rPr lang="en-US" sz="1800" dirty="0"/>
              <a:t>#!/bin/bash</a:t>
            </a:r>
          </a:p>
          <a:p>
            <a:pPr marL="871400" lvl="5" indent="0">
              <a:buNone/>
            </a:pPr>
            <a:r>
              <a:rPr lang="en-US" sz="1800" i="1" dirty="0"/>
              <a:t># Basic for loop</a:t>
            </a:r>
            <a:endParaRPr lang="en-US" sz="1800" dirty="0"/>
          </a:p>
          <a:p>
            <a:pPr marL="871400" lvl="5" indent="0">
              <a:buNone/>
            </a:pPr>
            <a:r>
              <a:rPr lang="en-US" sz="1800" dirty="0"/>
              <a:t>names='Stan Kyle </a:t>
            </a:r>
            <a:r>
              <a:rPr lang="en-US" sz="1800" dirty="0" err="1"/>
              <a:t>Cartman</a:t>
            </a:r>
            <a:r>
              <a:rPr lang="en-US" sz="1800" dirty="0"/>
              <a:t>'</a:t>
            </a:r>
          </a:p>
          <a:p>
            <a:pPr marL="871400" lvl="5" indent="0">
              <a:buNone/>
            </a:pPr>
            <a:r>
              <a:rPr lang="en-US" sz="1800" dirty="0"/>
              <a:t>for name in $names</a:t>
            </a:r>
          </a:p>
          <a:p>
            <a:pPr marL="871400" lvl="5" indent="0">
              <a:buNone/>
            </a:pPr>
            <a:r>
              <a:rPr lang="en-US" sz="1800" dirty="0"/>
              <a:t>do</a:t>
            </a:r>
          </a:p>
          <a:p>
            <a:pPr marL="871400" lvl="5" indent="0">
              <a:buNone/>
            </a:pPr>
            <a:r>
              <a:rPr lang="en-US" sz="1800" dirty="0"/>
              <a:t>echo $</a:t>
            </a:r>
            <a:r>
              <a:rPr lang="en-US" sz="1800" dirty="0" smtClean="0"/>
              <a:t>name</a:t>
            </a:r>
            <a:endParaRPr lang="en-US" sz="1800" dirty="0"/>
          </a:p>
          <a:p>
            <a:pPr marL="871400" lvl="5" indent="0">
              <a:buNone/>
            </a:pPr>
            <a:r>
              <a:rPr lang="en-US" sz="1800" dirty="0"/>
              <a:t>done</a:t>
            </a:r>
          </a:p>
          <a:p>
            <a:pPr marL="871400" lvl="5" indent="0">
              <a:buNone/>
            </a:pPr>
            <a:r>
              <a:rPr lang="en-US" sz="1800" dirty="0"/>
              <a:t>echo All done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48A0-F556-4917-8001-AF063573E5F3}" type="datetime1">
              <a:rPr lang="en-US" smtClean="0"/>
              <a:t>2/14/2020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https://ryanstutorials.net/bash-scripting-tutorial/bash-loops.php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764" y="2745500"/>
            <a:ext cx="48196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62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483" y="295422"/>
            <a:ext cx="10058400" cy="624605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 </a:t>
            </a:r>
            <a:r>
              <a:rPr lang="en-US" b="1" dirty="0"/>
              <a:t>select</a:t>
            </a:r>
            <a:r>
              <a:rPr lang="en-US" dirty="0"/>
              <a:t> mechanism allows you to create a simple menu system. It has the following format: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select </a:t>
            </a:r>
            <a:r>
              <a:rPr lang="en-US" b="1" dirty="0" err="1"/>
              <a:t>var</a:t>
            </a:r>
            <a:r>
              <a:rPr lang="en-US" b="1" dirty="0"/>
              <a:t> in &lt;list&gt;</a:t>
            </a:r>
            <a:br>
              <a:rPr lang="en-US" b="1" dirty="0"/>
            </a:br>
            <a:r>
              <a:rPr lang="en-US" b="1" dirty="0" smtClean="0"/>
              <a:t>	do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	&lt;</a:t>
            </a:r>
            <a:r>
              <a:rPr lang="en-US" b="1" dirty="0"/>
              <a:t>commands&gt;</a:t>
            </a:r>
            <a:br>
              <a:rPr lang="en-US" b="1" dirty="0"/>
            </a:br>
            <a:r>
              <a:rPr lang="en-US" b="1" dirty="0" smtClean="0"/>
              <a:t>	done</a:t>
            </a: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Example: </a:t>
            </a:r>
          </a:p>
          <a:p>
            <a:pPr marL="1471400" lvl="8" indent="0">
              <a:buNone/>
            </a:pPr>
            <a:r>
              <a:rPr lang="en-US" sz="2100" dirty="0"/>
              <a:t>#!/bin/bash</a:t>
            </a:r>
          </a:p>
          <a:p>
            <a:pPr marL="1471400" lvl="8" indent="0">
              <a:buNone/>
            </a:pPr>
            <a:r>
              <a:rPr lang="en-US" sz="2100" i="1" dirty="0"/>
              <a:t># A simple menu system</a:t>
            </a:r>
            <a:endParaRPr lang="en-US" sz="2100" dirty="0"/>
          </a:p>
          <a:p>
            <a:pPr marL="1471400" lvl="8" indent="0">
              <a:buNone/>
            </a:pPr>
            <a:r>
              <a:rPr lang="en-US" sz="2100" dirty="0"/>
              <a:t>names='Kyle </a:t>
            </a:r>
            <a:r>
              <a:rPr lang="en-US" sz="2100" dirty="0" err="1"/>
              <a:t>Cartman</a:t>
            </a:r>
            <a:r>
              <a:rPr lang="en-US" sz="2100" dirty="0"/>
              <a:t> Stan Quit'</a:t>
            </a:r>
          </a:p>
          <a:p>
            <a:pPr marL="1471400" lvl="8" indent="0">
              <a:buNone/>
            </a:pPr>
            <a:r>
              <a:rPr lang="en-US" sz="2100" dirty="0" smtClean="0"/>
              <a:t>select </a:t>
            </a:r>
            <a:r>
              <a:rPr lang="en-US" sz="2100" dirty="0"/>
              <a:t>name in $names</a:t>
            </a:r>
          </a:p>
          <a:p>
            <a:pPr marL="1471400" lvl="8" indent="0">
              <a:buNone/>
            </a:pPr>
            <a:r>
              <a:rPr lang="en-US" sz="2100" dirty="0"/>
              <a:t>do</a:t>
            </a:r>
          </a:p>
          <a:p>
            <a:pPr marL="1471400" lvl="8" indent="0">
              <a:buNone/>
            </a:pPr>
            <a:r>
              <a:rPr lang="en-US" sz="2100" dirty="0"/>
              <a:t>if [ $name == 'Quit' ]</a:t>
            </a:r>
          </a:p>
          <a:p>
            <a:pPr marL="1471400" lvl="8" indent="0">
              <a:buNone/>
            </a:pPr>
            <a:r>
              <a:rPr lang="en-US" sz="2100" dirty="0"/>
              <a:t>then</a:t>
            </a:r>
          </a:p>
          <a:p>
            <a:pPr marL="1471400" lvl="8" indent="0">
              <a:buNone/>
            </a:pPr>
            <a:r>
              <a:rPr lang="en-US" sz="2100" dirty="0"/>
              <a:t>break</a:t>
            </a:r>
          </a:p>
          <a:p>
            <a:pPr marL="1471400" lvl="8" indent="0">
              <a:buNone/>
            </a:pPr>
            <a:r>
              <a:rPr lang="en-US" sz="2100" dirty="0"/>
              <a:t>fi</a:t>
            </a:r>
          </a:p>
          <a:p>
            <a:pPr marL="1471400" lvl="8" indent="0">
              <a:buNone/>
            </a:pPr>
            <a:r>
              <a:rPr lang="en-US" sz="2100" dirty="0"/>
              <a:t>echo Hello $name</a:t>
            </a:r>
          </a:p>
          <a:p>
            <a:pPr marL="1471400" lvl="8" indent="0">
              <a:buNone/>
            </a:pPr>
            <a:r>
              <a:rPr lang="en-US" sz="2100" dirty="0"/>
              <a:t>done</a:t>
            </a:r>
          </a:p>
          <a:p>
            <a:pPr marL="1471400" lvl="8" indent="0">
              <a:buNone/>
            </a:pPr>
            <a:r>
              <a:rPr lang="en-US" sz="2100" dirty="0"/>
              <a:t>echo Bye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2E1D-A4EF-417E-80CE-14F6A07D3BE9}" type="datetime1">
              <a:rPr lang="en-US" smtClean="0"/>
              <a:t>2/14/2020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https://ryanstutorials.net/bash-scripting-tutorial/bash-loops.php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329" y="1134170"/>
            <a:ext cx="6410325" cy="1343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295" y="2820202"/>
            <a:ext cx="33051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9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&amp; Continue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 </a:t>
            </a:r>
            <a:r>
              <a:rPr lang="en-US" b="1" dirty="0"/>
              <a:t>break</a:t>
            </a:r>
            <a:r>
              <a:rPr lang="en-US" dirty="0"/>
              <a:t> statement tells Bash to leave the loop straight </a:t>
            </a:r>
            <a:r>
              <a:rPr lang="en-US" dirty="0" smtClean="0"/>
              <a:t>away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Exit the currently running </a:t>
            </a:r>
            <a:r>
              <a:rPr lang="en-US" dirty="0" smtClean="0"/>
              <a:t>loop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 </a:t>
            </a:r>
            <a:r>
              <a:rPr lang="en-US" b="1" dirty="0" smtClean="0"/>
              <a:t>continue</a:t>
            </a:r>
            <a:r>
              <a:rPr lang="en-US" dirty="0" smtClean="0"/>
              <a:t> statement tells Bash to stop running through this iteration of the loop and begin the next iteration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B657-6591-4A38-95EA-C4E11984EA4F}" type="datetime1">
              <a:rPr lang="en-US" smtClean="0"/>
              <a:t>2/14/2020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26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https://ryanstutorials.net/bash-scripting-tutorial/bash-loops.php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“Shell”?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Shell </a:t>
            </a:r>
            <a:r>
              <a:rPr lang="en-US" dirty="0"/>
              <a:t>is an environment in which we can run our commands, programs, and shell </a:t>
            </a:r>
            <a:r>
              <a:rPr lang="en-US" dirty="0" smtClean="0"/>
              <a:t>scripts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There </a:t>
            </a:r>
            <a:r>
              <a:rPr lang="en-US" dirty="0"/>
              <a:t>are different flavors of a shell, just as there are different flavors of operating </a:t>
            </a:r>
            <a:r>
              <a:rPr lang="en-US" dirty="0" smtClean="0"/>
              <a:t>systems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Each </a:t>
            </a:r>
            <a:r>
              <a:rPr lang="en-US" dirty="0"/>
              <a:t>flavor of shell has its own set of recognized commands and </a:t>
            </a:r>
            <a:r>
              <a:rPr lang="en-US" dirty="0" smtClean="0"/>
              <a:t>functions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Current location of the running shell/bash? Type: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Which bash -&gt; </a:t>
            </a:r>
            <a:r>
              <a:rPr lang="en-US" dirty="0" err="1" smtClean="0"/>
              <a:t>e.g</a:t>
            </a:r>
            <a:r>
              <a:rPr lang="en-US" dirty="0" smtClean="0"/>
              <a:t>, /bin/bash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FFB57-FA33-496B-8583-67F88EA484CD}" type="datetime1">
              <a:rPr lang="en-US" smtClean="0"/>
              <a:t>2/14/2020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0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Shells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59"/>
            <a:ext cx="10058400" cy="453465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 err="1" smtClean="0">
                <a:solidFill>
                  <a:schemeClr val="hlink"/>
                </a:solidFill>
              </a:rPr>
              <a:t>sh</a:t>
            </a:r>
            <a:r>
              <a:rPr lang="en-GB" sz="2400" dirty="0" smtClean="0"/>
              <a:t> Bourne Shell (Original Shell)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smtClean="0">
                <a:solidFill>
                  <a:schemeClr val="hlink"/>
                </a:solidFill>
              </a:rPr>
              <a:t>bash</a:t>
            </a:r>
            <a:r>
              <a:rPr lang="en-GB" sz="2400" dirty="0" smtClean="0"/>
              <a:t> Bourne Again Shell (</a:t>
            </a:r>
            <a:r>
              <a:rPr lang="en-GB" sz="2400" i="1" dirty="0" smtClean="0">
                <a:solidFill>
                  <a:schemeClr val="accent1"/>
                </a:solidFill>
              </a:rPr>
              <a:t>GNU Improved Bourne Shell</a:t>
            </a:r>
            <a:r>
              <a:rPr lang="en-GB" sz="2400" dirty="0" smtClean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err="1" smtClean="0">
                <a:solidFill>
                  <a:schemeClr val="hlink"/>
                </a:solidFill>
              </a:rPr>
              <a:t>csh</a:t>
            </a:r>
            <a:r>
              <a:rPr lang="en-GB" sz="2400" dirty="0" smtClean="0"/>
              <a:t> C-Shell (C-like Syntax)(</a:t>
            </a:r>
            <a:r>
              <a:rPr lang="en-GB" sz="2400" i="1" dirty="0" smtClean="0">
                <a:solidFill>
                  <a:schemeClr val="accent1"/>
                </a:solidFill>
              </a:rPr>
              <a:t>Bill Joy of Univ. of California</a:t>
            </a:r>
            <a:r>
              <a:rPr lang="en-GB" sz="2400" dirty="0" smtClean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err="1" smtClean="0">
                <a:solidFill>
                  <a:schemeClr val="hlink"/>
                </a:solidFill>
              </a:rPr>
              <a:t>ksh</a:t>
            </a:r>
            <a:r>
              <a:rPr lang="en-GB" sz="2400" dirty="0" smtClean="0"/>
              <a:t> </a:t>
            </a:r>
            <a:r>
              <a:rPr lang="en-GB" sz="2400" dirty="0" err="1" smtClean="0"/>
              <a:t>Korn</a:t>
            </a:r>
            <a:r>
              <a:rPr lang="en-GB" sz="2400" dirty="0" smtClean="0"/>
              <a:t>-Shell (</a:t>
            </a:r>
            <a:r>
              <a:rPr lang="en-GB" sz="2400" dirty="0" err="1" smtClean="0"/>
              <a:t>Bourne+some</a:t>
            </a:r>
            <a:r>
              <a:rPr lang="en-GB" sz="2400" dirty="0" smtClean="0"/>
              <a:t> C-shell)(</a:t>
            </a:r>
            <a:r>
              <a:rPr lang="en-GB" sz="2400" i="1" dirty="0" smtClean="0">
                <a:solidFill>
                  <a:schemeClr val="accent1"/>
                </a:solidFill>
              </a:rPr>
              <a:t>David </a:t>
            </a:r>
            <a:r>
              <a:rPr lang="en-GB" sz="2400" i="1" dirty="0" err="1" smtClean="0">
                <a:solidFill>
                  <a:schemeClr val="accent1"/>
                </a:solidFill>
              </a:rPr>
              <a:t>Korn</a:t>
            </a:r>
            <a:r>
              <a:rPr lang="en-GB" sz="2400" i="1" dirty="0" smtClean="0">
                <a:solidFill>
                  <a:schemeClr val="accent1"/>
                </a:solidFill>
              </a:rPr>
              <a:t> of AT&amp;T</a:t>
            </a:r>
            <a:r>
              <a:rPr lang="en-GB" sz="2400" dirty="0" smtClean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 err="1" smtClean="0">
                <a:solidFill>
                  <a:schemeClr val="hlink"/>
                </a:solidFill>
              </a:rPr>
              <a:t>tcsh</a:t>
            </a:r>
            <a:r>
              <a:rPr lang="en-GB" sz="2400" dirty="0" smtClean="0">
                <a:solidFill>
                  <a:schemeClr val="hlink"/>
                </a:solidFill>
              </a:rPr>
              <a:t> </a:t>
            </a:r>
            <a:r>
              <a:rPr lang="en-GB" sz="2400" dirty="0" smtClean="0"/>
              <a:t> Turbo C-Shell  (More User Friendly C-Shell).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To check shell: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smtClean="0"/>
              <a:t>$ </a:t>
            </a:r>
            <a:r>
              <a:rPr lang="en-US" sz="2000" dirty="0" smtClean="0">
                <a:solidFill>
                  <a:srgbClr val="FF3300"/>
                </a:solidFill>
                <a:latin typeface="Courier" pitchFamily="49" charset="0"/>
              </a:rPr>
              <a:t>echo $SHELL</a:t>
            </a:r>
            <a:r>
              <a:rPr lang="en-US" sz="2000" dirty="0" smtClean="0"/>
              <a:t> (shell is a pre-defined variable)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To switch shell: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/>
              <a:t>You can switch from one shell to another by just typing the name of the shell. </a:t>
            </a:r>
            <a:endParaRPr lang="en-GB" sz="1600" dirty="0" smtClean="0"/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GB" sz="1600" dirty="0" smtClean="0">
                <a:solidFill>
                  <a:srgbClr val="FF3300"/>
                </a:solidFill>
                <a:latin typeface="Courier" pitchFamily="49" charset="0"/>
              </a:rPr>
              <a:t>exit</a:t>
            </a:r>
            <a:r>
              <a:rPr lang="en-GB" sz="1600" dirty="0" smtClean="0"/>
              <a:t> </a:t>
            </a:r>
            <a:r>
              <a:rPr lang="en-GB" sz="1600" dirty="0"/>
              <a:t>return you back to previous </a:t>
            </a:r>
            <a:r>
              <a:rPr lang="en-GB" sz="1600" dirty="0" smtClean="0"/>
              <a:t>shell</a:t>
            </a:r>
            <a:endParaRPr lang="en-US" sz="1600" dirty="0"/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2000" dirty="0" smtClean="0"/>
              <a:t>$ exec </a:t>
            </a:r>
            <a:r>
              <a:rPr lang="en-US" sz="2000" dirty="0" err="1" smtClean="0"/>
              <a:t>shellname</a:t>
            </a:r>
            <a:r>
              <a:rPr lang="en-US" sz="2000" dirty="0" smtClean="0"/>
              <a:t> (e.g., </a:t>
            </a:r>
            <a:r>
              <a:rPr lang="en-US" sz="2000" dirty="0" smtClean="0">
                <a:latin typeface="Courier New" panose="02070309020205020404" pitchFamily="49" charset="0"/>
              </a:rPr>
              <a:t>$ exec bash</a:t>
            </a:r>
            <a:r>
              <a:rPr lang="en-US" sz="2000" dirty="0" smtClean="0"/>
              <a:t> or simply type 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$</a:t>
            </a:r>
            <a:r>
              <a:rPr lang="en-US" sz="2000" dirty="0" smtClean="0">
                <a:solidFill>
                  <a:srgbClr val="FF3300"/>
                </a:solidFill>
                <a:latin typeface="Courier" pitchFamily="49" charset="0"/>
              </a:rPr>
              <a:t>bash</a:t>
            </a:r>
            <a:r>
              <a:rPr lang="en-US" sz="2000" dirty="0" smtClean="0"/>
              <a:t>)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32020-2C3C-418E-9978-6F5FC61BA71D}" type="datetime1">
              <a:rPr lang="en-US" smtClean="0"/>
              <a:t>2/14/2020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9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Pipes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 </a:t>
            </a:r>
            <a:r>
              <a:rPr lang="en-US" dirty="0" smtClean="0"/>
              <a:t>Connect </a:t>
            </a:r>
            <a:r>
              <a:rPr lang="en-US" dirty="0"/>
              <a:t>processes using pipe „|‟ </a:t>
            </a:r>
            <a:r>
              <a:rPr lang="en-US" dirty="0" smtClean="0"/>
              <a:t>operator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Processes connected by pipes can run simultaneously and are automatically scheduled as data flows between </a:t>
            </a:r>
            <a:r>
              <a:rPr lang="en-US" dirty="0" smtClean="0"/>
              <a:t>them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Using </a:t>
            </a:r>
            <a:r>
              <a:rPr lang="en-US" dirty="0"/>
              <a:t>„sort‟ command to sort output </a:t>
            </a:r>
            <a:r>
              <a:rPr lang="en-US" dirty="0" smtClean="0"/>
              <a:t>from “</a:t>
            </a:r>
            <a:r>
              <a:rPr lang="en-US" dirty="0" err="1" smtClean="0"/>
              <a:t>ls</a:t>
            </a:r>
            <a:r>
              <a:rPr lang="en-US" dirty="0"/>
              <a:t>‟ command</a:t>
            </a:r>
          </a:p>
          <a:p>
            <a:r>
              <a:rPr lang="en-US" dirty="0"/>
              <a:t> </a:t>
            </a:r>
            <a:r>
              <a:rPr lang="en-US" dirty="0" smtClean="0"/>
              <a:t># </a:t>
            </a:r>
            <a:r>
              <a:rPr lang="en-US" dirty="0" err="1"/>
              <a:t>ls</a:t>
            </a:r>
            <a:r>
              <a:rPr lang="en-US" dirty="0"/>
              <a:t> | </a:t>
            </a:r>
            <a:r>
              <a:rPr lang="en-US" dirty="0" smtClean="0"/>
              <a:t>sort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5872-FEE8-4270-AC9F-167CC52FF2AD}" type="datetime1">
              <a:rPr lang="en-US" smtClean="0"/>
              <a:t>2/14/2020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9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shell 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 </a:t>
            </a:r>
            <a:r>
              <a:rPr lang="en-US" b="1" dirty="0" smtClean="0"/>
              <a:t>shell script</a:t>
            </a:r>
            <a:r>
              <a:rPr lang="en-US" dirty="0" smtClean="0"/>
              <a:t> is a script written for the shell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basic concept of a shell script is a list of commands, which are listed in the order of </a:t>
            </a:r>
            <a:r>
              <a:rPr lang="en-US" dirty="0" smtClean="0"/>
              <a:t>execution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 </a:t>
            </a:r>
            <a:r>
              <a:rPr lang="en-US" dirty="0"/>
              <a:t>good shell script will have comments, preceded by </a:t>
            </a:r>
            <a:r>
              <a:rPr lang="en-US" b="1" dirty="0"/>
              <a:t>#</a:t>
            </a:r>
            <a:r>
              <a:rPr lang="en-US" dirty="0"/>
              <a:t> sign, describing the steps.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All the scripts would have the </a:t>
            </a:r>
            <a:r>
              <a:rPr lang="en-US" b="1" dirty="0" smtClean="0"/>
              <a:t>.</a:t>
            </a:r>
            <a:r>
              <a:rPr lang="en-US" b="1" dirty="0" err="1" smtClean="0"/>
              <a:t>sh</a:t>
            </a:r>
            <a:r>
              <a:rPr lang="en-US" b="1" dirty="0" smtClean="0"/>
              <a:t> </a:t>
            </a:r>
            <a:r>
              <a:rPr lang="en-US" dirty="0" smtClean="0"/>
              <a:t>extension </a:t>
            </a:r>
          </a:p>
          <a:p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4370-D5ED-48D3-8674-369941FA6EC2}" type="datetime1">
              <a:rPr lang="en-US" smtClean="0"/>
              <a:t>2/14/2020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4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shell 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Before you add anything else to your script, you need to alert the system that a shell script is being </a:t>
            </a:r>
            <a:r>
              <a:rPr lang="en-US" dirty="0" smtClean="0"/>
              <a:t>started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is done using the </a:t>
            </a:r>
            <a:r>
              <a:rPr lang="en-US" b="1" dirty="0" smtClean="0"/>
              <a:t>shebang </a:t>
            </a:r>
            <a:r>
              <a:rPr lang="en-US" dirty="0" smtClean="0"/>
              <a:t>construct.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For example </a:t>
            </a:r>
            <a:r>
              <a:rPr lang="en-US" dirty="0" smtClean="0"/>
              <a:t>−</a:t>
            </a:r>
          </a:p>
          <a:p>
            <a:pPr lvl="1"/>
            <a:r>
              <a:rPr lang="en-US" dirty="0" smtClean="0"/>
              <a:t>#!/bin/bash</a:t>
            </a:r>
          </a:p>
          <a:p>
            <a:pPr lvl="1"/>
            <a:r>
              <a:rPr lang="en-US" dirty="0"/>
              <a:t>This tells the system that the commands that follow are to be executed by the Bourne </a:t>
            </a:r>
            <a:r>
              <a:rPr lang="en-US" dirty="0" smtClean="0"/>
              <a:t>shell</a:t>
            </a:r>
          </a:p>
          <a:p>
            <a:pPr lvl="1"/>
            <a:r>
              <a:rPr lang="en-US" i="1" dirty="0"/>
              <a:t>It's called a shebang because the </a:t>
            </a:r>
            <a:r>
              <a:rPr lang="en-US" b="1" i="1" dirty="0"/>
              <a:t>#</a:t>
            </a:r>
            <a:r>
              <a:rPr lang="en-US" i="1" dirty="0"/>
              <a:t> symbol is called a hash, and the ! symbol is called a </a:t>
            </a:r>
            <a:r>
              <a:rPr lang="en-US" i="1" dirty="0" smtClean="0"/>
              <a:t>bang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8F9C-9A5C-48A2-BA98-BD177230F72C}" type="datetime1">
              <a:rPr lang="en-US" smtClean="0"/>
              <a:t>2/14/2020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6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shell scripts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Use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any editor (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kwrite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kate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etc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 to write shell script 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Set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the execute permission for your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script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through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raphical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interface 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chmod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+x script-name 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chmod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755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script-name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Execute your script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as: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dirty="0"/>
              <a:t> ./script-name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5872-FEE8-4270-AC9F-167CC52FF2AD}" type="datetime1">
              <a:rPr lang="en-US" smtClean="0"/>
              <a:t>2/14/2020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5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75872-FEE8-4270-AC9F-167CC52FF2AD}" type="datetime1">
              <a:rPr lang="en-US" smtClean="0"/>
              <a:t>2/14/2020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EFF0-E5AC-4D4D-8249-F470C04F0EE9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90" y="-28576"/>
            <a:ext cx="11876926" cy="688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953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3493</TotalTime>
  <Words>797</Words>
  <Application>Microsoft Office PowerPoint</Application>
  <PresentationFormat>Widescreen</PresentationFormat>
  <Paragraphs>237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宋体</vt:lpstr>
      <vt:lpstr>Arial</vt:lpstr>
      <vt:lpstr>Calibri</vt:lpstr>
      <vt:lpstr>Calibri Light</vt:lpstr>
      <vt:lpstr>Courier</vt:lpstr>
      <vt:lpstr>Courier New</vt:lpstr>
      <vt:lpstr>Gulim</vt:lpstr>
      <vt:lpstr>Tahoma</vt:lpstr>
      <vt:lpstr>Times New Roman</vt:lpstr>
      <vt:lpstr>Trebuchet MS</vt:lpstr>
      <vt:lpstr>Wingdings</vt:lpstr>
      <vt:lpstr>Retrospect</vt:lpstr>
      <vt:lpstr>OS Lab 3- Shell Scripting </vt:lpstr>
      <vt:lpstr>What is “Shell”?</vt:lpstr>
      <vt:lpstr>What is “Shell”?</vt:lpstr>
      <vt:lpstr>Linux Shells </vt:lpstr>
      <vt:lpstr>Pipes </vt:lpstr>
      <vt:lpstr>What is shell script?</vt:lpstr>
      <vt:lpstr>What is shell script?</vt:lpstr>
      <vt:lpstr>How to write shell scripts?</vt:lpstr>
      <vt:lpstr>PowerPoint Presentation</vt:lpstr>
      <vt:lpstr>Commenting </vt:lpstr>
      <vt:lpstr>Variables in Shell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Shell Script Example</vt:lpstr>
      <vt:lpstr>Shell Scripting</vt:lpstr>
      <vt:lpstr>My First Shell Script</vt:lpstr>
      <vt:lpstr>User Input</vt:lpstr>
      <vt:lpstr>Hello script </vt:lpstr>
      <vt:lpstr>While Loop</vt:lpstr>
      <vt:lpstr>Until Loop</vt:lpstr>
      <vt:lpstr>For Loop</vt:lpstr>
      <vt:lpstr>PowerPoint Presentation</vt:lpstr>
      <vt:lpstr>Break &amp; Continue statements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sumaira mustafa</dc:creator>
  <cp:lastModifiedBy>Saba Naseem</cp:lastModifiedBy>
  <cp:revision>103</cp:revision>
  <dcterms:created xsi:type="dcterms:W3CDTF">2018-09-14T04:45:35Z</dcterms:created>
  <dcterms:modified xsi:type="dcterms:W3CDTF">2020-02-13T20:07:41Z</dcterms:modified>
</cp:coreProperties>
</file>