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63" r:id="rId3"/>
    <p:sldId id="264" r:id="rId4"/>
    <p:sldId id="265" r:id="rId5"/>
    <p:sldId id="258" r:id="rId6"/>
    <p:sldId id="266" r:id="rId7"/>
    <p:sldId id="259" r:id="rId8"/>
    <p:sldId id="26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-798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57B3D-6B0E-4BA3-AB64-3B7E1001D2AC}" type="datetimeFigureOut">
              <a:rPr lang="en-US" smtClean="0"/>
              <a:pPr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AE098-4884-45F9-8BB3-5EAAD3CCDC7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55016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57B3D-6B0E-4BA3-AB64-3B7E1001D2AC}" type="datetimeFigureOut">
              <a:rPr lang="en-US" smtClean="0"/>
              <a:pPr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AE098-4884-45F9-8BB3-5EAAD3CCDC7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80606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57B3D-6B0E-4BA3-AB64-3B7E1001D2AC}" type="datetimeFigureOut">
              <a:rPr lang="en-US" smtClean="0"/>
              <a:pPr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AE098-4884-45F9-8BB3-5EAAD3CCDC7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06130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57B3D-6B0E-4BA3-AB64-3B7E1001D2AC}" type="datetimeFigureOut">
              <a:rPr lang="en-US" smtClean="0"/>
              <a:pPr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AE098-4884-45F9-8BB3-5EAAD3CCDC7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59730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57B3D-6B0E-4BA3-AB64-3B7E1001D2AC}" type="datetimeFigureOut">
              <a:rPr lang="en-US" smtClean="0"/>
              <a:pPr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AE098-4884-45F9-8BB3-5EAAD3CCDC7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50340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57B3D-6B0E-4BA3-AB64-3B7E1001D2AC}" type="datetimeFigureOut">
              <a:rPr lang="en-US" smtClean="0"/>
              <a:pPr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AE098-4884-45F9-8BB3-5EAAD3CCDC7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749157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57B3D-6B0E-4BA3-AB64-3B7E1001D2AC}" type="datetimeFigureOut">
              <a:rPr lang="en-US" smtClean="0"/>
              <a:pPr/>
              <a:t>4/30/2020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AE098-4884-45F9-8BB3-5EAAD3CCDC7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29032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57B3D-6B0E-4BA3-AB64-3B7E1001D2AC}" type="datetimeFigureOut">
              <a:rPr lang="en-US" smtClean="0"/>
              <a:pPr/>
              <a:t>4/30/2020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AE098-4884-45F9-8BB3-5EAAD3CCDC7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05296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57B3D-6B0E-4BA3-AB64-3B7E1001D2AC}" type="datetimeFigureOut">
              <a:rPr lang="en-US" smtClean="0"/>
              <a:pPr/>
              <a:t>4/30/2020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AE098-4884-45F9-8BB3-5EAAD3CCDC7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01292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57B3D-6B0E-4BA3-AB64-3B7E1001D2AC}" type="datetimeFigureOut">
              <a:rPr lang="en-US" smtClean="0"/>
              <a:pPr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AE098-4884-45F9-8BB3-5EAAD3CCDC7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53470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57B3D-6B0E-4BA3-AB64-3B7E1001D2AC}" type="datetimeFigureOut">
              <a:rPr lang="en-US" smtClean="0"/>
              <a:pPr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AE098-4884-45F9-8BB3-5EAAD3CCDC7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79013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757B3D-6B0E-4BA3-AB64-3B7E1001D2AC}" type="datetimeFigureOut">
              <a:rPr lang="en-US" smtClean="0"/>
              <a:pPr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3AE098-4884-45F9-8BB3-5EAAD3CCDC7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49310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038399" y="396021"/>
            <a:ext cx="10058400" cy="246076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0" b="1" dirty="0" smtClean="0"/>
              <a:t>OS Lab</a:t>
            </a:r>
          </a:p>
          <a:p>
            <a:pPr algn="ctr"/>
            <a:r>
              <a:rPr lang="en-US" sz="6000" b="1" dirty="0" smtClean="0"/>
              <a:t>Scheduling </a:t>
            </a:r>
            <a:r>
              <a:rPr lang="en-US" sz="6000" b="1" dirty="0" smtClean="0"/>
              <a:t>Algorithms-II</a:t>
            </a:r>
            <a:endParaRPr lang="en-US" sz="6000" b="1" dirty="0" smtClean="0"/>
          </a:p>
        </p:txBody>
      </p:sp>
      <p:sp>
        <p:nvSpPr>
          <p:cNvPr id="3" name="Date Placeholder 6"/>
          <p:cNvSpPr>
            <a:spLocks noGrp="1"/>
          </p:cNvSpPr>
          <p:nvPr/>
        </p:nvSpPr>
        <p:spPr>
          <a:xfrm>
            <a:off x="1038399" y="6096854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A6B2BDE-7B5C-4B0F-AD64-FD2ADA6666F6}" type="datetime1">
              <a:rPr lang="en-US" smtClean="0"/>
              <a:pPr/>
              <a:t>4/30/2020</a:t>
            </a:fld>
            <a:endParaRPr lang="en-US"/>
          </a:p>
        </p:txBody>
      </p:sp>
      <p:sp>
        <p:nvSpPr>
          <p:cNvPr id="4" name="Slide Number Placeholder 7"/>
          <p:cNvSpPr>
            <a:spLocks noGrp="1"/>
          </p:cNvSpPr>
          <p:nvPr/>
        </p:nvSpPr>
        <p:spPr>
          <a:xfrm>
            <a:off x="9841577" y="6096854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9C0EFF0-E5AC-4D4D-8249-F470C04F0EE9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3400599" y="3528635"/>
            <a:ext cx="5334000" cy="1524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ts val="600"/>
              </a:spcBef>
              <a:buClr>
                <a:srgbClr val="FE8637"/>
              </a:buClr>
              <a:buSzPct val="70000"/>
              <a:buFont typeface="Wingdings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 dirty="0" smtClean="0">
                <a:solidFill>
                  <a:srgbClr val="2C3036"/>
                </a:solidFill>
                <a:latin typeface="Times New Roman" pitchFamily="16" charset="0"/>
              </a:rPr>
              <a:t>Instructor</a:t>
            </a:r>
            <a:endParaRPr lang="en-GB" sz="2000" b="1" dirty="0" smtClean="0">
              <a:solidFill>
                <a:srgbClr val="2C3036"/>
              </a:solidFill>
              <a:latin typeface="Times New Roman" pitchFamily="16" charset="0"/>
            </a:endParaRPr>
          </a:p>
          <a:p>
            <a:pPr algn="ctr">
              <a:lnSpc>
                <a:spcPct val="100000"/>
              </a:lnSpc>
              <a:spcBef>
                <a:spcPts val="600"/>
              </a:spcBef>
              <a:buClr>
                <a:srgbClr val="FE8637"/>
              </a:buClr>
              <a:buSzPct val="70000"/>
              <a:buFont typeface="Wingdings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dirty="0" err="1" smtClean="0">
                <a:solidFill>
                  <a:srgbClr val="2C3036"/>
                </a:solidFill>
                <a:latin typeface="Times New Roman" pitchFamily="16" charset="0"/>
              </a:rPr>
              <a:t>Saba</a:t>
            </a:r>
            <a:r>
              <a:rPr lang="en-GB" sz="2000" b="1" dirty="0" smtClean="0">
                <a:solidFill>
                  <a:srgbClr val="2C3036"/>
                </a:solidFill>
                <a:latin typeface="Times New Roman" pitchFamily="16" charset="0"/>
              </a:rPr>
              <a:t> Naseem</a:t>
            </a:r>
          </a:p>
          <a:p>
            <a:pPr algn="ctr">
              <a:lnSpc>
                <a:spcPct val="100000"/>
              </a:lnSpc>
              <a:spcBef>
                <a:spcPts val="600"/>
              </a:spcBef>
              <a:buClr>
                <a:srgbClr val="FE8637"/>
              </a:buClr>
              <a:buSzPct val="70000"/>
              <a:buFont typeface="Wingdings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dirty="0" smtClean="0">
                <a:solidFill>
                  <a:srgbClr val="FF0000"/>
                </a:solidFill>
                <a:latin typeface="Times New Roman" pitchFamily="16" charset="0"/>
              </a:rPr>
              <a:t>saba.naseem@nu.edu.pk</a:t>
            </a:r>
            <a:endParaRPr lang="en-GB" sz="2000" b="1" dirty="0">
              <a:solidFill>
                <a:srgbClr val="FF0000"/>
              </a:solidFill>
              <a:latin typeface="Times New Roman" pitchFamily="16" charset="0"/>
            </a:endParaRPr>
          </a:p>
          <a:p>
            <a:pPr algn="ctr">
              <a:lnSpc>
                <a:spcPct val="100000"/>
              </a:lnSpc>
              <a:spcBef>
                <a:spcPts val="600"/>
              </a:spcBef>
              <a:buClr>
                <a:srgbClr val="FE8637"/>
              </a:buClr>
              <a:buSzPct val="70000"/>
              <a:buFont typeface="Wingdings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2100" b="1" dirty="0">
              <a:solidFill>
                <a:srgbClr val="2C3036"/>
              </a:solidFill>
              <a:latin typeface="Times New Roman" pitchFamily="16" charset="0"/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16410" y="4904528"/>
            <a:ext cx="1065459" cy="897229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493644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310581" y="334297"/>
            <a:ext cx="72660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ROUND ROBIN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362" y="1057275"/>
            <a:ext cx="11725275" cy="474345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689592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310581" y="334297"/>
            <a:ext cx="72660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PRIORITY NON PREEMPTIVE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687" y="963561"/>
            <a:ext cx="10334625" cy="567060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687618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310581" y="334297"/>
            <a:ext cx="72660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PRIORITY  PREEMPTIVE</a:t>
            </a:r>
            <a:endParaRPr lang="en-US" sz="28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794" y="934064"/>
            <a:ext cx="11533238" cy="531337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95363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19433" y="944940"/>
            <a:ext cx="1105145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Multilevel Queue Scheduling</a:t>
            </a:r>
          </a:p>
          <a:p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multi-level queue scheduling algorithm partitions the ready queue</a:t>
            </a:r>
          </a:p>
          <a:p>
            <a:pPr algn="just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into several separate queues. The processes are permanently assigned</a:t>
            </a:r>
          </a:p>
          <a:p>
            <a:pPr algn="just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one queue, generally based on some property of the process. Each queue has its own scheduling algorithm.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https://media.geeksforgeeks.org/wp-content/uploads/multilevel-queue-schedueling-1-300x21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7509" y="3483077"/>
            <a:ext cx="3652172" cy="264173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129688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88026" y="1228379"/>
            <a:ext cx="745285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3600" b="1" dirty="0"/>
              <a:t>Scheduling among the </a:t>
            </a:r>
            <a:r>
              <a:rPr lang="en-US" sz="3600" b="1" dirty="0" smtClean="0"/>
              <a:t>queues</a:t>
            </a:r>
          </a:p>
          <a:p>
            <a:pPr fontAlgn="base">
              <a:buFont typeface="+mj-lt"/>
              <a:buAutoNum type="arabicPeriod"/>
            </a:pPr>
            <a:r>
              <a:rPr lang="en-US" b="1" dirty="0" smtClean="0">
                <a:latin typeface="Roboto"/>
              </a:rPr>
              <a:t>Fixed </a:t>
            </a:r>
            <a:r>
              <a:rPr lang="en-US" b="1" dirty="0">
                <a:latin typeface="Roboto"/>
              </a:rPr>
              <a:t>priority preemptive scheduling </a:t>
            </a:r>
            <a:endParaRPr lang="en-US" b="1" dirty="0" smtClean="0">
              <a:latin typeface="Roboto"/>
            </a:endParaRPr>
          </a:p>
          <a:p>
            <a:pPr fontAlgn="base">
              <a:buFont typeface="+mj-lt"/>
              <a:buAutoNum type="arabicPeriod"/>
            </a:pPr>
            <a:r>
              <a:rPr lang="en-US" b="1" dirty="0" smtClean="0">
                <a:latin typeface="Roboto"/>
              </a:rPr>
              <a:t>Time </a:t>
            </a:r>
            <a:r>
              <a:rPr lang="en-US" b="1" dirty="0">
                <a:latin typeface="Roboto"/>
              </a:rPr>
              <a:t>slicing</a:t>
            </a:r>
            <a:r>
              <a:rPr lang="en-US" dirty="0">
                <a:latin typeface="Roboto"/>
              </a:rPr>
              <a:t> </a:t>
            </a:r>
            <a:endParaRPr lang="en-US" b="0" i="0" dirty="0">
              <a:effectLst/>
              <a:latin typeface="Roboto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430444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88258" y="649124"/>
            <a:ext cx="1113011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Multilevel Feedback Queue</a:t>
            </a:r>
          </a:p>
          <a:p>
            <a:pPr algn="ctr"/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Scheduling</a:t>
            </a:r>
          </a:p>
          <a:p>
            <a:pPr algn="just"/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Multilevel feedback queue scheduling, however, allows a process</a:t>
            </a:r>
          </a:p>
          <a:p>
            <a:pPr algn="just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move between queues. The idea is to separate processes with</a:t>
            </a:r>
          </a:p>
          <a:p>
            <a:pPr algn="just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CPU-burst characteristics. If a process uses too much</a:t>
            </a:r>
          </a:p>
          <a:p>
            <a:pPr algn="just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CPU time, it will be moved to a lower-priority queue. Similarly, a</a:t>
            </a:r>
          </a:p>
          <a:p>
            <a:pPr algn="just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 that waits too long in a lower-priority queue may be</a:t>
            </a:r>
          </a:p>
          <a:p>
            <a:pPr algn="just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moved to a higher-priority queue.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767213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media.geeksforgeeks.org/wp-content/uploads/Multilevel-Feedback-Queue-Scheduling-300x26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162099"/>
            <a:ext cx="3779991" cy="338939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7071" y="732964"/>
            <a:ext cx="6312310" cy="444817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3715870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</TotalTime>
  <Words>138</Words>
  <Application>Microsoft Office PowerPoint</Application>
  <PresentationFormat>Custom</PresentationFormat>
  <Paragraphs>27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TEMAOS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asus</cp:lastModifiedBy>
  <cp:revision>16</cp:revision>
  <dcterms:created xsi:type="dcterms:W3CDTF">2019-07-16T09:10:01Z</dcterms:created>
  <dcterms:modified xsi:type="dcterms:W3CDTF">2020-04-30T21:39:12Z</dcterms:modified>
</cp:coreProperties>
</file>