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58" r:id="rId10"/>
    <p:sldId id="269" r:id="rId11"/>
    <p:sldId id="270" r:id="rId12"/>
    <p:sldId id="271" r:id="rId13"/>
    <p:sldId id="272" r:id="rId14"/>
    <p:sldId id="273" r:id="rId15"/>
    <p:sldId id="259" r:id="rId16"/>
    <p:sldId id="260" r:id="rId17"/>
    <p:sldId id="264" r:id="rId18"/>
    <p:sldId id="265" r:id="rId19"/>
    <p:sldId id="274" r:id="rId20"/>
    <p:sldId id="275" r:id="rId21"/>
    <p:sldId id="276" r:id="rId22"/>
    <p:sldId id="277" r:id="rId23"/>
    <p:sldId id="266" r:id="rId24"/>
    <p:sldId id="278" r:id="rId25"/>
    <p:sldId id="267" r:id="rId26"/>
    <p:sldId id="268" r:id="rId27"/>
    <p:sldId id="279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75F54"/>
                </a:solidFill>
                <a:latin typeface="Arimo"/>
                <a:cs typeface="Arim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tx1"/>
                </a:solidFill>
                <a:latin typeface="Arimo"/>
                <a:cs typeface="Arim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75F54"/>
                </a:solidFill>
                <a:latin typeface="Arimo"/>
                <a:cs typeface="Arim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80253" y="1627758"/>
            <a:ext cx="3511550" cy="4708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mo"/>
                <a:cs typeface="Arim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75F54"/>
                </a:solidFill>
                <a:latin typeface="Arimo"/>
                <a:cs typeface="Arim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1387" y="340817"/>
            <a:ext cx="7761224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775F54"/>
                </a:solidFill>
                <a:latin typeface="Arimo"/>
                <a:cs typeface="Arim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67941"/>
            <a:ext cx="7839709" cy="1840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Arimo"/>
                <a:cs typeface="Arim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mbhack.com/the-wait-system-call/" TargetMode="External"/><Relationship Id="rId3" Type="http://schemas.openxmlformats.org/officeDocument/2006/relationships/hyperlink" Target="https://www.geeksforgeeks.org/exit-status-child-process-linux/" TargetMode="External"/><Relationship Id="rId7" Type="http://schemas.openxmlformats.org/officeDocument/2006/relationships/hyperlink" Target="https://www.geeksforgeeks.org/understanding-exit-abort-and-assert/" TargetMode="External"/><Relationship Id="rId2" Type="http://schemas.openxmlformats.org/officeDocument/2006/relationships/hyperlink" Target="https://www.geeksforgeeks.org/wait-system-call-c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ljensencprogramming.wordpress.com/2014/03/" TargetMode="External"/><Relationship Id="rId5" Type="http://schemas.openxmlformats.org/officeDocument/2006/relationships/hyperlink" Target="https://www.csl.mtu.edu/cs4411.ck/www/NOTES/process/fork/create.html" TargetMode="External"/><Relationship Id="rId4" Type="http://schemas.openxmlformats.org/officeDocument/2006/relationships/hyperlink" Target="https://www.softprayog.in/programming/creating-processes-with-fork-and-exec-in-linu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567941"/>
            <a:ext cx="7839709" cy="2292935"/>
          </a:xfrm>
        </p:spPr>
        <p:txBody>
          <a:bodyPr/>
          <a:lstStyle/>
          <a:p>
            <a:pPr algn="ctr"/>
            <a:r>
              <a:rPr lang="en-US" sz="6000" b="1" dirty="0" smtClean="0"/>
              <a:t>Process Creation  Part 1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5600" y="4648200"/>
            <a:ext cx="533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Saba Naseem</a:t>
            </a:r>
            <a:endParaRPr lang="en-US" sz="2800" b="1" dirty="0" smtClean="0"/>
          </a:p>
          <a:p>
            <a:pPr algn="r"/>
            <a:r>
              <a:rPr lang="en-US" sz="2800" b="1" dirty="0" smtClean="0"/>
              <a:t>Saba.naseem@nu.edu.pk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7502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1" y="304800"/>
            <a:ext cx="2895600" cy="26669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128797"/>
            <a:ext cx="6267450" cy="345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2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914400"/>
            <a:ext cx="8458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99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904875"/>
            <a:ext cx="85248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61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900112"/>
            <a:ext cx="84867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12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edia.geeksforgeeks.org/wp-content/uploads/Wait_system_call_in_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3200"/>
            <a:ext cx="7291548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095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0817"/>
            <a:ext cx="63360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9" dirty="0"/>
              <a:t>The </a:t>
            </a:r>
            <a:r>
              <a:rPr spc="-50" dirty="0"/>
              <a:t>“fork()” </a:t>
            </a:r>
            <a:r>
              <a:rPr spc="-415" dirty="0"/>
              <a:t>system </a:t>
            </a:r>
            <a:r>
              <a:rPr spc="-145" dirty="0"/>
              <a:t>call </a:t>
            </a:r>
            <a:r>
              <a:rPr dirty="0"/>
              <a:t>-</a:t>
            </a:r>
            <a:r>
              <a:rPr spc="-580" dirty="0"/>
              <a:t> </a:t>
            </a:r>
            <a:r>
              <a:rPr spc="-505" dirty="0"/>
              <a:t>PID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32740" marR="1316990" indent="-320040">
              <a:lnSpc>
                <a:spcPts val="3140"/>
              </a:lnSpc>
              <a:spcBef>
                <a:spcPts val="49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pc="5" dirty="0">
                <a:solidFill>
                  <a:srgbClr val="584640"/>
                </a:solidFill>
              </a:rPr>
              <a:t>pid&lt;0: </a:t>
            </a:r>
            <a:r>
              <a:rPr spc="-175" dirty="0"/>
              <a:t>the </a:t>
            </a:r>
            <a:r>
              <a:rPr spc="-130" dirty="0"/>
              <a:t>creation </a:t>
            </a:r>
            <a:r>
              <a:rPr dirty="0"/>
              <a:t>of </a:t>
            </a:r>
            <a:r>
              <a:rPr spc="-15" dirty="0"/>
              <a:t>a </a:t>
            </a:r>
            <a:r>
              <a:rPr spc="-120" dirty="0"/>
              <a:t>child </a:t>
            </a:r>
            <a:r>
              <a:rPr spc="-245" dirty="0"/>
              <a:t>process </a:t>
            </a:r>
            <a:r>
              <a:rPr spc="-260" dirty="0"/>
              <a:t>was  </a:t>
            </a:r>
            <a:r>
              <a:rPr spc="-285" dirty="0"/>
              <a:t>unsuccessful.</a:t>
            </a:r>
          </a:p>
          <a:p>
            <a:pPr marL="332740" indent="-320040">
              <a:lnSpc>
                <a:spcPct val="100000"/>
              </a:lnSpc>
              <a:spcBef>
                <a:spcPts val="2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pc="35" dirty="0">
                <a:solidFill>
                  <a:srgbClr val="584640"/>
                </a:solidFill>
              </a:rPr>
              <a:t>pid==0: </a:t>
            </a:r>
            <a:r>
              <a:rPr spc="-175" dirty="0"/>
              <a:t>the </a:t>
            </a:r>
            <a:r>
              <a:rPr spc="-150" dirty="0"/>
              <a:t>newly </a:t>
            </a:r>
            <a:r>
              <a:rPr spc="-100" dirty="0"/>
              <a:t>created</a:t>
            </a:r>
            <a:r>
              <a:rPr spc="210" dirty="0"/>
              <a:t> </a:t>
            </a:r>
            <a:r>
              <a:rPr spc="-130" dirty="0"/>
              <a:t>child.</a:t>
            </a:r>
          </a:p>
          <a:p>
            <a:pPr marL="332740" indent="-320040">
              <a:lnSpc>
                <a:spcPct val="100000"/>
              </a:lnSpc>
              <a:spcBef>
                <a:spcPts val="36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pc="5" dirty="0">
                <a:solidFill>
                  <a:srgbClr val="584640"/>
                </a:solidFill>
              </a:rPr>
              <a:t>pid&gt;0: </a:t>
            </a:r>
            <a:r>
              <a:rPr spc="-175" dirty="0"/>
              <a:t>the </a:t>
            </a:r>
            <a:r>
              <a:rPr i="1" spc="-285" dirty="0">
                <a:latin typeface="Arial"/>
                <a:cs typeface="Arial"/>
              </a:rPr>
              <a:t>process </a:t>
            </a:r>
            <a:r>
              <a:rPr i="1" spc="-180" dirty="0">
                <a:latin typeface="Arial"/>
                <a:cs typeface="Arial"/>
              </a:rPr>
              <a:t>ID </a:t>
            </a:r>
            <a:r>
              <a:rPr dirty="0"/>
              <a:t>of </a:t>
            </a:r>
            <a:r>
              <a:rPr spc="-175" dirty="0"/>
              <a:t>the </a:t>
            </a:r>
            <a:r>
              <a:rPr spc="-120" dirty="0"/>
              <a:t>child </a:t>
            </a:r>
            <a:r>
              <a:rPr spc="-245" dirty="0"/>
              <a:t>process </a:t>
            </a:r>
            <a:r>
              <a:rPr spc="-275" dirty="0"/>
              <a:t>passes</a:t>
            </a:r>
            <a:r>
              <a:rPr spc="-10" dirty="0"/>
              <a:t> </a:t>
            </a:r>
            <a:r>
              <a:rPr spc="-90" dirty="0"/>
              <a:t>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5980" y="3337686"/>
            <a:ext cx="163068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75" dirty="0">
                <a:latin typeface="Arimo"/>
                <a:cs typeface="Arimo"/>
              </a:rPr>
              <a:t>the</a:t>
            </a:r>
            <a:r>
              <a:rPr sz="2900" spc="-100" dirty="0">
                <a:latin typeface="Arimo"/>
                <a:cs typeface="Arimo"/>
              </a:rPr>
              <a:t> parent.</a:t>
            </a:r>
            <a:endParaRPr sz="2900">
              <a:latin typeface="Arimo"/>
              <a:cs typeface="Arim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9074" y="5276850"/>
            <a:ext cx="934085" cy="934085"/>
            <a:chOff x="419074" y="5276850"/>
            <a:chExt cx="934085" cy="934085"/>
          </a:xfrm>
        </p:grpSpPr>
        <p:sp>
          <p:nvSpPr>
            <p:cNvPr id="6" name="object 6"/>
            <p:cNvSpPr/>
            <p:nvPr/>
          </p:nvSpPr>
          <p:spPr>
            <a:xfrm>
              <a:off x="428599" y="5286375"/>
              <a:ext cx="915035" cy="915035"/>
            </a:xfrm>
            <a:custGeom>
              <a:avLst/>
              <a:gdLst/>
              <a:ahLst/>
              <a:cxnLst/>
              <a:rect l="l" t="t" r="r" b="b"/>
              <a:pathLst>
                <a:path w="915035" h="915035">
                  <a:moveTo>
                    <a:pt x="761987" y="0"/>
                  </a:moveTo>
                  <a:lnTo>
                    <a:pt x="152400" y="0"/>
                  </a:lnTo>
                  <a:lnTo>
                    <a:pt x="104226" y="7766"/>
                  </a:lnTo>
                  <a:lnTo>
                    <a:pt x="62391" y="29394"/>
                  </a:lnTo>
                  <a:lnTo>
                    <a:pt x="29402" y="62380"/>
                  </a:lnTo>
                  <a:lnTo>
                    <a:pt x="7768" y="104217"/>
                  </a:lnTo>
                  <a:lnTo>
                    <a:pt x="0" y="152400"/>
                  </a:lnTo>
                  <a:lnTo>
                    <a:pt x="0" y="762012"/>
                  </a:lnTo>
                  <a:lnTo>
                    <a:pt x="7768" y="810180"/>
                  </a:lnTo>
                  <a:lnTo>
                    <a:pt x="29402" y="852015"/>
                  </a:lnTo>
                  <a:lnTo>
                    <a:pt x="62391" y="885006"/>
                  </a:lnTo>
                  <a:lnTo>
                    <a:pt x="104226" y="906642"/>
                  </a:lnTo>
                  <a:lnTo>
                    <a:pt x="152400" y="914412"/>
                  </a:lnTo>
                  <a:lnTo>
                    <a:pt x="761987" y="914412"/>
                  </a:lnTo>
                  <a:lnTo>
                    <a:pt x="810188" y="906642"/>
                  </a:lnTo>
                  <a:lnTo>
                    <a:pt x="852036" y="885006"/>
                  </a:lnTo>
                  <a:lnTo>
                    <a:pt x="885028" y="852015"/>
                  </a:lnTo>
                  <a:lnTo>
                    <a:pt x="906658" y="810180"/>
                  </a:lnTo>
                  <a:lnTo>
                    <a:pt x="914425" y="762012"/>
                  </a:lnTo>
                  <a:lnTo>
                    <a:pt x="914425" y="152400"/>
                  </a:lnTo>
                  <a:lnTo>
                    <a:pt x="906658" y="104217"/>
                  </a:lnTo>
                  <a:lnTo>
                    <a:pt x="885028" y="62380"/>
                  </a:lnTo>
                  <a:lnTo>
                    <a:pt x="852036" y="29394"/>
                  </a:lnTo>
                  <a:lnTo>
                    <a:pt x="810188" y="7766"/>
                  </a:lnTo>
                  <a:lnTo>
                    <a:pt x="761987" y="0"/>
                  </a:lnTo>
                  <a:close/>
                </a:path>
              </a:pathLst>
            </a:custGeom>
            <a:solidFill>
              <a:srgbClr val="CCBD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8599" y="5286375"/>
              <a:ext cx="915035" cy="915035"/>
            </a:xfrm>
            <a:custGeom>
              <a:avLst/>
              <a:gdLst/>
              <a:ahLst/>
              <a:cxnLst/>
              <a:rect l="l" t="t" r="r" b="b"/>
              <a:pathLst>
                <a:path w="915035" h="915035">
                  <a:moveTo>
                    <a:pt x="0" y="152400"/>
                  </a:moveTo>
                  <a:lnTo>
                    <a:pt x="7768" y="104217"/>
                  </a:lnTo>
                  <a:lnTo>
                    <a:pt x="29402" y="62380"/>
                  </a:lnTo>
                  <a:lnTo>
                    <a:pt x="62391" y="29394"/>
                  </a:lnTo>
                  <a:lnTo>
                    <a:pt x="104226" y="7766"/>
                  </a:lnTo>
                  <a:lnTo>
                    <a:pt x="152400" y="0"/>
                  </a:lnTo>
                  <a:lnTo>
                    <a:pt x="761987" y="0"/>
                  </a:lnTo>
                  <a:lnTo>
                    <a:pt x="810188" y="7766"/>
                  </a:lnTo>
                  <a:lnTo>
                    <a:pt x="852036" y="29394"/>
                  </a:lnTo>
                  <a:lnTo>
                    <a:pt x="885028" y="62380"/>
                  </a:lnTo>
                  <a:lnTo>
                    <a:pt x="906658" y="104217"/>
                  </a:lnTo>
                  <a:lnTo>
                    <a:pt x="914425" y="152400"/>
                  </a:lnTo>
                  <a:lnTo>
                    <a:pt x="914425" y="762012"/>
                  </a:lnTo>
                  <a:lnTo>
                    <a:pt x="906658" y="810180"/>
                  </a:lnTo>
                  <a:lnTo>
                    <a:pt x="885028" y="852015"/>
                  </a:lnTo>
                  <a:lnTo>
                    <a:pt x="852036" y="885006"/>
                  </a:lnTo>
                  <a:lnTo>
                    <a:pt x="810188" y="906642"/>
                  </a:lnTo>
                  <a:lnTo>
                    <a:pt x="761987" y="914412"/>
                  </a:lnTo>
                  <a:lnTo>
                    <a:pt x="152400" y="914412"/>
                  </a:lnTo>
                  <a:lnTo>
                    <a:pt x="104226" y="906642"/>
                  </a:lnTo>
                  <a:lnTo>
                    <a:pt x="62391" y="885006"/>
                  </a:lnTo>
                  <a:lnTo>
                    <a:pt x="29402" y="852015"/>
                  </a:lnTo>
                  <a:lnTo>
                    <a:pt x="7768" y="810180"/>
                  </a:lnTo>
                  <a:lnTo>
                    <a:pt x="0" y="762012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58495" y="5445353"/>
            <a:ext cx="654685" cy="573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177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Trebuchet MS"/>
                <a:cs typeface="Trebuchet MS"/>
              </a:rPr>
              <a:t>P1  </a:t>
            </a:r>
            <a:r>
              <a:rPr sz="1800" b="1" spc="-85" dirty="0">
                <a:latin typeface="Trebuchet MS"/>
                <a:cs typeface="Trebuchet MS"/>
              </a:rPr>
              <a:t>PID:</a:t>
            </a:r>
            <a:r>
              <a:rPr sz="1800" b="1" spc="-100" dirty="0">
                <a:latin typeface="Trebuchet MS"/>
                <a:cs typeface="Trebuchet MS"/>
              </a:rPr>
              <a:t>28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04973" y="5276850"/>
            <a:ext cx="933450" cy="934085"/>
            <a:chOff x="2204973" y="5276850"/>
            <a:chExt cx="933450" cy="934085"/>
          </a:xfrm>
        </p:grpSpPr>
        <p:sp>
          <p:nvSpPr>
            <p:cNvPr id="10" name="object 10"/>
            <p:cNvSpPr/>
            <p:nvPr/>
          </p:nvSpPr>
          <p:spPr>
            <a:xfrm>
              <a:off x="2214498" y="5286375"/>
              <a:ext cx="914400" cy="915035"/>
            </a:xfrm>
            <a:custGeom>
              <a:avLst/>
              <a:gdLst/>
              <a:ahLst/>
              <a:cxnLst/>
              <a:rect l="l" t="t" r="r" b="b"/>
              <a:pathLst>
                <a:path w="914400" h="915035">
                  <a:moveTo>
                    <a:pt x="762000" y="0"/>
                  </a:moveTo>
                  <a:lnTo>
                    <a:pt x="152400" y="0"/>
                  </a:lnTo>
                  <a:lnTo>
                    <a:pt x="104265" y="7766"/>
                  </a:lnTo>
                  <a:lnTo>
                    <a:pt x="62435" y="29394"/>
                  </a:lnTo>
                  <a:lnTo>
                    <a:pt x="29431" y="62380"/>
                  </a:lnTo>
                  <a:lnTo>
                    <a:pt x="7778" y="104217"/>
                  </a:lnTo>
                  <a:lnTo>
                    <a:pt x="0" y="152400"/>
                  </a:lnTo>
                  <a:lnTo>
                    <a:pt x="0" y="762012"/>
                  </a:lnTo>
                  <a:lnTo>
                    <a:pt x="7778" y="810180"/>
                  </a:lnTo>
                  <a:lnTo>
                    <a:pt x="29431" y="852015"/>
                  </a:lnTo>
                  <a:lnTo>
                    <a:pt x="62435" y="885006"/>
                  </a:lnTo>
                  <a:lnTo>
                    <a:pt x="104265" y="906642"/>
                  </a:lnTo>
                  <a:lnTo>
                    <a:pt x="152400" y="914412"/>
                  </a:lnTo>
                  <a:lnTo>
                    <a:pt x="762000" y="914412"/>
                  </a:lnTo>
                  <a:lnTo>
                    <a:pt x="810182" y="906642"/>
                  </a:lnTo>
                  <a:lnTo>
                    <a:pt x="852019" y="885006"/>
                  </a:lnTo>
                  <a:lnTo>
                    <a:pt x="885005" y="852015"/>
                  </a:lnTo>
                  <a:lnTo>
                    <a:pt x="906633" y="810180"/>
                  </a:lnTo>
                  <a:lnTo>
                    <a:pt x="914400" y="762012"/>
                  </a:lnTo>
                  <a:lnTo>
                    <a:pt x="914400" y="152400"/>
                  </a:lnTo>
                  <a:lnTo>
                    <a:pt x="906633" y="104217"/>
                  </a:lnTo>
                  <a:lnTo>
                    <a:pt x="885005" y="62380"/>
                  </a:lnTo>
                  <a:lnTo>
                    <a:pt x="852019" y="29394"/>
                  </a:lnTo>
                  <a:lnTo>
                    <a:pt x="810182" y="7766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BD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14498" y="5286375"/>
              <a:ext cx="914400" cy="915035"/>
            </a:xfrm>
            <a:custGeom>
              <a:avLst/>
              <a:gdLst/>
              <a:ahLst/>
              <a:cxnLst/>
              <a:rect l="l" t="t" r="r" b="b"/>
              <a:pathLst>
                <a:path w="914400" h="915035">
                  <a:moveTo>
                    <a:pt x="0" y="152400"/>
                  </a:moveTo>
                  <a:lnTo>
                    <a:pt x="7778" y="104217"/>
                  </a:lnTo>
                  <a:lnTo>
                    <a:pt x="29431" y="62380"/>
                  </a:lnTo>
                  <a:lnTo>
                    <a:pt x="62435" y="29394"/>
                  </a:lnTo>
                  <a:lnTo>
                    <a:pt x="104265" y="7766"/>
                  </a:lnTo>
                  <a:lnTo>
                    <a:pt x="152400" y="0"/>
                  </a:lnTo>
                  <a:lnTo>
                    <a:pt x="762000" y="0"/>
                  </a:lnTo>
                  <a:lnTo>
                    <a:pt x="810182" y="7766"/>
                  </a:lnTo>
                  <a:lnTo>
                    <a:pt x="852019" y="29394"/>
                  </a:lnTo>
                  <a:lnTo>
                    <a:pt x="885005" y="62380"/>
                  </a:lnTo>
                  <a:lnTo>
                    <a:pt x="906633" y="104217"/>
                  </a:lnTo>
                  <a:lnTo>
                    <a:pt x="914400" y="152400"/>
                  </a:lnTo>
                  <a:lnTo>
                    <a:pt x="914400" y="762012"/>
                  </a:lnTo>
                  <a:lnTo>
                    <a:pt x="906633" y="810180"/>
                  </a:lnTo>
                  <a:lnTo>
                    <a:pt x="885005" y="852015"/>
                  </a:lnTo>
                  <a:lnTo>
                    <a:pt x="852019" y="885006"/>
                  </a:lnTo>
                  <a:lnTo>
                    <a:pt x="810182" y="906642"/>
                  </a:lnTo>
                  <a:lnTo>
                    <a:pt x="762000" y="914412"/>
                  </a:lnTo>
                  <a:lnTo>
                    <a:pt x="152400" y="914412"/>
                  </a:lnTo>
                  <a:lnTo>
                    <a:pt x="104265" y="906642"/>
                  </a:lnTo>
                  <a:lnTo>
                    <a:pt x="62435" y="885006"/>
                  </a:lnTo>
                  <a:lnTo>
                    <a:pt x="29431" y="852015"/>
                  </a:lnTo>
                  <a:lnTo>
                    <a:pt x="7778" y="810180"/>
                  </a:lnTo>
                  <a:lnTo>
                    <a:pt x="0" y="762012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44927" y="5445353"/>
            <a:ext cx="654050" cy="573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7325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latin typeface="Trebuchet MS"/>
                <a:cs typeface="Trebuchet MS"/>
              </a:rPr>
              <a:t>C1  </a:t>
            </a:r>
            <a:r>
              <a:rPr sz="1800" b="1" spc="-90" dirty="0">
                <a:latin typeface="Trebuchet MS"/>
                <a:cs typeface="Trebuchet MS"/>
              </a:rPr>
              <a:t>PID:3</a:t>
            </a:r>
            <a:r>
              <a:rPr sz="1800" b="1" spc="-1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76350" y="3990975"/>
            <a:ext cx="933450" cy="933450"/>
            <a:chOff x="1276350" y="3990975"/>
            <a:chExt cx="933450" cy="933450"/>
          </a:xfrm>
        </p:grpSpPr>
        <p:sp>
          <p:nvSpPr>
            <p:cNvPr id="14" name="object 14"/>
            <p:cNvSpPr/>
            <p:nvPr/>
          </p:nvSpPr>
          <p:spPr>
            <a:xfrm>
              <a:off x="1285875" y="40005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762000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6" y="810182"/>
                  </a:lnTo>
                  <a:lnTo>
                    <a:pt x="29394" y="852019"/>
                  </a:lnTo>
                  <a:lnTo>
                    <a:pt x="62380" y="885005"/>
                  </a:lnTo>
                  <a:lnTo>
                    <a:pt x="104217" y="906633"/>
                  </a:lnTo>
                  <a:lnTo>
                    <a:pt x="152400" y="914400"/>
                  </a:lnTo>
                  <a:lnTo>
                    <a:pt x="762000" y="914400"/>
                  </a:lnTo>
                  <a:lnTo>
                    <a:pt x="810182" y="906633"/>
                  </a:lnTo>
                  <a:lnTo>
                    <a:pt x="852019" y="885005"/>
                  </a:lnTo>
                  <a:lnTo>
                    <a:pt x="885005" y="852019"/>
                  </a:lnTo>
                  <a:lnTo>
                    <a:pt x="906633" y="810182"/>
                  </a:lnTo>
                  <a:lnTo>
                    <a:pt x="914400" y="762000"/>
                  </a:lnTo>
                  <a:lnTo>
                    <a:pt x="914400" y="152400"/>
                  </a:lnTo>
                  <a:lnTo>
                    <a:pt x="906633" y="104217"/>
                  </a:lnTo>
                  <a:lnTo>
                    <a:pt x="885005" y="62380"/>
                  </a:lnTo>
                  <a:lnTo>
                    <a:pt x="852019" y="29394"/>
                  </a:lnTo>
                  <a:lnTo>
                    <a:pt x="810182" y="7766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BD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85875" y="40005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762000" y="0"/>
                  </a:lnTo>
                  <a:lnTo>
                    <a:pt x="810182" y="7766"/>
                  </a:lnTo>
                  <a:lnTo>
                    <a:pt x="852019" y="29394"/>
                  </a:lnTo>
                  <a:lnTo>
                    <a:pt x="885005" y="62380"/>
                  </a:lnTo>
                  <a:lnTo>
                    <a:pt x="906633" y="104217"/>
                  </a:lnTo>
                  <a:lnTo>
                    <a:pt x="914400" y="152400"/>
                  </a:lnTo>
                  <a:lnTo>
                    <a:pt x="914400" y="762000"/>
                  </a:lnTo>
                  <a:lnTo>
                    <a:pt x="906633" y="810182"/>
                  </a:lnTo>
                  <a:lnTo>
                    <a:pt x="885005" y="852019"/>
                  </a:lnTo>
                  <a:lnTo>
                    <a:pt x="852019" y="885005"/>
                  </a:lnTo>
                  <a:lnTo>
                    <a:pt x="810182" y="906633"/>
                  </a:lnTo>
                  <a:lnTo>
                    <a:pt x="762000" y="914400"/>
                  </a:lnTo>
                  <a:lnTo>
                    <a:pt x="152400" y="914400"/>
                  </a:lnTo>
                  <a:lnTo>
                    <a:pt x="104217" y="906633"/>
                  </a:lnTo>
                  <a:lnTo>
                    <a:pt x="62380" y="885005"/>
                  </a:lnTo>
                  <a:lnTo>
                    <a:pt x="29394" y="852019"/>
                  </a:lnTo>
                  <a:lnTo>
                    <a:pt x="7766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415922" y="4159377"/>
            <a:ext cx="654050" cy="572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91770">
              <a:lnSpc>
                <a:spcPts val="2150"/>
              </a:lnSpc>
              <a:spcBef>
                <a:spcPts val="180"/>
              </a:spcBef>
            </a:pPr>
            <a:r>
              <a:rPr sz="1800" b="1" spc="-105" dirty="0">
                <a:latin typeface="Trebuchet MS"/>
                <a:cs typeface="Trebuchet MS"/>
              </a:rPr>
              <a:t>P1  </a:t>
            </a:r>
            <a:r>
              <a:rPr sz="1800" b="1" spc="-90" dirty="0">
                <a:latin typeface="Trebuchet MS"/>
                <a:cs typeface="Trebuchet MS"/>
              </a:rPr>
              <a:t>PID:2</a:t>
            </a:r>
            <a:r>
              <a:rPr sz="1800" b="1" spc="-100" dirty="0">
                <a:latin typeface="Trebuchet MS"/>
                <a:cs typeface="Trebuchet MS"/>
              </a:rPr>
              <a:t>8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03019" y="5522976"/>
            <a:ext cx="1163320" cy="504825"/>
            <a:chOff x="1303019" y="5522976"/>
            <a:chExt cx="1163320" cy="504825"/>
          </a:xfrm>
        </p:grpSpPr>
        <p:sp>
          <p:nvSpPr>
            <p:cNvPr id="18" name="object 18"/>
            <p:cNvSpPr/>
            <p:nvPr/>
          </p:nvSpPr>
          <p:spPr>
            <a:xfrm>
              <a:off x="1303019" y="5522976"/>
              <a:ext cx="1162812" cy="5044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42897" y="5637866"/>
              <a:ext cx="871855" cy="213995"/>
            </a:xfrm>
            <a:custGeom>
              <a:avLst/>
              <a:gdLst/>
              <a:ahLst/>
              <a:cxnLst/>
              <a:rect l="l" t="t" r="r" b="b"/>
              <a:pathLst>
                <a:path w="871855" h="213995">
                  <a:moveTo>
                    <a:pt x="736402" y="130872"/>
                  </a:moveTo>
                  <a:lnTo>
                    <a:pt x="669544" y="169716"/>
                  </a:lnTo>
                  <a:lnTo>
                    <a:pt x="662443" y="175990"/>
                  </a:lnTo>
                  <a:lnTo>
                    <a:pt x="658463" y="184205"/>
                  </a:lnTo>
                  <a:lnTo>
                    <a:pt x="657863" y="193314"/>
                  </a:lnTo>
                  <a:lnTo>
                    <a:pt x="660908" y="202266"/>
                  </a:lnTo>
                  <a:lnTo>
                    <a:pt x="667184" y="209340"/>
                  </a:lnTo>
                  <a:lnTo>
                    <a:pt x="675401" y="213322"/>
                  </a:lnTo>
                  <a:lnTo>
                    <a:pt x="684500" y="213932"/>
                  </a:lnTo>
                  <a:lnTo>
                    <a:pt x="693420" y="210890"/>
                  </a:lnTo>
                  <a:lnTo>
                    <a:pt x="830889" y="131032"/>
                  </a:lnTo>
                  <a:lnTo>
                    <a:pt x="736402" y="130872"/>
                  </a:lnTo>
                  <a:close/>
                </a:path>
                <a:path w="871855" h="213995">
                  <a:moveTo>
                    <a:pt x="763640" y="115047"/>
                  </a:moveTo>
                  <a:lnTo>
                    <a:pt x="736402" y="130872"/>
                  </a:lnTo>
                  <a:lnTo>
                    <a:pt x="824484" y="131032"/>
                  </a:lnTo>
                  <a:lnTo>
                    <a:pt x="824484" y="127768"/>
                  </a:lnTo>
                  <a:lnTo>
                    <a:pt x="812419" y="127768"/>
                  </a:lnTo>
                  <a:lnTo>
                    <a:pt x="790801" y="115096"/>
                  </a:lnTo>
                  <a:lnTo>
                    <a:pt x="763640" y="115047"/>
                  </a:lnTo>
                  <a:close/>
                </a:path>
                <a:path w="871855" h="213995">
                  <a:moveTo>
                    <a:pt x="812507" y="99260"/>
                  </a:moveTo>
                  <a:lnTo>
                    <a:pt x="812458" y="115135"/>
                  </a:lnTo>
                  <a:lnTo>
                    <a:pt x="824484" y="115157"/>
                  </a:lnTo>
                  <a:lnTo>
                    <a:pt x="824484" y="131032"/>
                  </a:lnTo>
                  <a:lnTo>
                    <a:pt x="830889" y="131032"/>
                  </a:lnTo>
                  <a:lnTo>
                    <a:pt x="871728" y="107309"/>
                  </a:lnTo>
                  <a:lnTo>
                    <a:pt x="858027" y="99282"/>
                  </a:lnTo>
                  <a:lnTo>
                    <a:pt x="824484" y="99282"/>
                  </a:lnTo>
                  <a:lnTo>
                    <a:pt x="812507" y="99260"/>
                  </a:lnTo>
                  <a:close/>
                </a:path>
                <a:path w="871855" h="213995">
                  <a:moveTo>
                    <a:pt x="127" y="113659"/>
                  </a:moveTo>
                  <a:lnTo>
                    <a:pt x="0" y="129534"/>
                  </a:lnTo>
                  <a:lnTo>
                    <a:pt x="736402" y="130872"/>
                  </a:lnTo>
                  <a:lnTo>
                    <a:pt x="763640" y="115047"/>
                  </a:lnTo>
                  <a:lnTo>
                    <a:pt x="127" y="113659"/>
                  </a:lnTo>
                  <a:close/>
                </a:path>
                <a:path w="871855" h="213995">
                  <a:moveTo>
                    <a:pt x="790801" y="115096"/>
                  </a:moveTo>
                  <a:lnTo>
                    <a:pt x="812419" y="127768"/>
                  </a:lnTo>
                  <a:lnTo>
                    <a:pt x="812458" y="115135"/>
                  </a:lnTo>
                  <a:lnTo>
                    <a:pt x="790801" y="115096"/>
                  </a:lnTo>
                  <a:close/>
                </a:path>
                <a:path w="871855" h="213995">
                  <a:moveTo>
                    <a:pt x="812458" y="115135"/>
                  </a:moveTo>
                  <a:lnTo>
                    <a:pt x="812419" y="127768"/>
                  </a:lnTo>
                  <a:lnTo>
                    <a:pt x="824484" y="127768"/>
                  </a:lnTo>
                  <a:lnTo>
                    <a:pt x="824484" y="115157"/>
                  </a:lnTo>
                  <a:lnTo>
                    <a:pt x="812458" y="115135"/>
                  </a:lnTo>
                  <a:close/>
                </a:path>
                <a:path w="871855" h="213995">
                  <a:moveTo>
                    <a:pt x="790879" y="99221"/>
                  </a:moveTo>
                  <a:lnTo>
                    <a:pt x="777239" y="107146"/>
                  </a:lnTo>
                  <a:lnTo>
                    <a:pt x="790801" y="115096"/>
                  </a:lnTo>
                  <a:lnTo>
                    <a:pt x="812458" y="115135"/>
                  </a:lnTo>
                  <a:lnTo>
                    <a:pt x="812507" y="99260"/>
                  </a:lnTo>
                  <a:lnTo>
                    <a:pt x="790879" y="99221"/>
                  </a:lnTo>
                  <a:close/>
                </a:path>
                <a:path w="871855" h="213995">
                  <a:moveTo>
                    <a:pt x="777239" y="107146"/>
                  </a:moveTo>
                  <a:lnTo>
                    <a:pt x="763640" y="115047"/>
                  </a:lnTo>
                  <a:lnTo>
                    <a:pt x="790801" y="115096"/>
                  </a:lnTo>
                  <a:lnTo>
                    <a:pt x="777239" y="107146"/>
                  </a:lnTo>
                  <a:close/>
                </a:path>
                <a:path w="871855" h="213995">
                  <a:moveTo>
                    <a:pt x="763635" y="99172"/>
                  </a:moveTo>
                  <a:lnTo>
                    <a:pt x="777239" y="107146"/>
                  </a:lnTo>
                  <a:lnTo>
                    <a:pt x="790879" y="99221"/>
                  </a:lnTo>
                  <a:lnTo>
                    <a:pt x="763635" y="99172"/>
                  </a:lnTo>
                  <a:close/>
                </a:path>
                <a:path w="871855" h="213995">
                  <a:moveTo>
                    <a:pt x="824484" y="86633"/>
                  </a:moveTo>
                  <a:lnTo>
                    <a:pt x="812546" y="86633"/>
                  </a:lnTo>
                  <a:lnTo>
                    <a:pt x="812507" y="99260"/>
                  </a:lnTo>
                  <a:lnTo>
                    <a:pt x="824484" y="99282"/>
                  </a:lnTo>
                  <a:lnTo>
                    <a:pt x="824484" y="86633"/>
                  </a:lnTo>
                  <a:close/>
                </a:path>
                <a:path w="871855" h="213995">
                  <a:moveTo>
                    <a:pt x="684881" y="0"/>
                  </a:moveTo>
                  <a:lnTo>
                    <a:pt x="675782" y="578"/>
                  </a:lnTo>
                  <a:lnTo>
                    <a:pt x="667565" y="4528"/>
                  </a:lnTo>
                  <a:lnTo>
                    <a:pt x="661289" y="11576"/>
                  </a:lnTo>
                  <a:lnTo>
                    <a:pt x="658171" y="20524"/>
                  </a:lnTo>
                  <a:lnTo>
                    <a:pt x="658733" y="29637"/>
                  </a:lnTo>
                  <a:lnTo>
                    <a:pt x="662699" y="37867"/>
                  </a:lnTo>
                  <a:lnTo>
                    <a:pt x="669797" y="44164"/>
                  </a:lnTo>
                  <a:lnTo>
                    <a:pt x="736470" y="83247"/>
                  </a:lnTo>
                  <a:lnTo>
                    <a:pt x="824484" y="83407"/>
                  </a:lnTo>
                  <a:lnTo>
                    <a:pt x="824484" y="99282"/>
                  </a:lnTo>
                  <a:lnTo>
                    <a:pt x="858027" y="99282"/>
                  </a:lnTo>
                  <a:lnTo>
                    <a:pt x="693801" y="3067"/>
                  </a:lnTo>
                  <a:lnTo>
                    <a:pt x="684881" y="0"/>
                  </a:lnTo>
                  <a:close/>
                </a:path>
                <a:path w="871855" h="213995">
                  <a:moveTo>
                    <a:pt x="812546" y="86633"/>
                  </a:moveTo>
                  <a:lnTo>
                    <a:pt x="790879" y="99221"/>
                  </a:lnTo>
                  <a:lnTo>
                    <a:pt x="812507" y="99260"/>
                  </a:lnTo>
                  <a:lnTo>
                    <a:pt x="812546" y="86633"/>
                  </a:lnTo>
                  <a:close/>
                </a:path>
                <a:path w="871855" h="213995">
                  <a:moveTo>
                    <a:pt x="736470" y="83247"/>
                  </a:moveTo>
                  <a:lnTo>
                    <a:pt x="763635" y="99172"/>
                  </a:lnTo>
                  <a:lnTo>
                    <a:pt x="790879" y="99221"/>
                  </a:lnTo>
                  <a:lnTo>
                    <a:pt x="812546" y="86633"/>
                  </a:lnTo>
                  <a:lnTo>
                    <a:pt x="824484" y="86633"/>
                  </a:lnTo>
                  <a:lnTo>
                    <a:pt x="824484" y="83407"/>
                  </a:lnTo>
                  <a:lnTo>
                    <a:pt x="736470" y="83247"/>
                  </a:lnTo>
                  <a:close/>
                </a:path>
                <a:path w="871855" h="213995">
                  <a:moveTo>
                    <a:pt x="127" y="81909"/>
                  </a:moveTo>
                  <a:lnTo>
                    <a:pt x="127" y="97784"/>
                  </a:lnTo>
                  <a:lnTo>
                    <a:pt x="763635" y="99172"/>
                  </a:lnTo>
                  <a:lnTo>
                    <a:pt x="736470" y="83247"/>
                  </a:lnTo>
                  <a:lnTo>
                    <a:pt x="127" y="819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436369" y="5378297"/>
            <a:ext cx="576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40" dirty="0">
                <a:latin typeface="Trebuchet MS"/>
                <a:cs typeface="Trebuchet MS"/>
              </a:rPr>
              <a:t>F</a:t>
            </a:r>
            <a:r>
              <a:rPr sz="1800" b="1" spc="-155" dirty="0">
                <a:latin typeface="Trebuchet MS"/>
                <a:cs typeface="Trebuchet MS"/>
              </a:rPr>
              <a:t>o</a:t>
            </a:r>
            <a:r>
              <a:rPr sz="1800" b="1" spc="-110" dirty="0">
                <a:latin typeface="Trebuchet MS"/>
                <a:cs typeface="Trebuchet MS"/>
              </a:rPr>
              <a:t>rk()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276725" y="3419500"/>
            <a:ext cx="4019550" cy="3305175"/>
            <a:chOff x="4276725" y="3419500"/>
            <a:chExt cx="4019550" cy="3305175"/>
          </a:xfrm>
        </p:grpSpPr>
        <p:sp>
          <p:nvSpPr>
            <p:cNvPr id="22" name="object 22"/>
            <p:cNvSpPr/>
            <p:nvPr/>
          </p:nvSpPr>
          <p:spPr>
            <a:xfrm>
              <a:off x="4286250" y="3429025"/>
              <a:ext cx="4000500" cy="3286125"/>
            </a:xfrm>
            <a:custGeom>
              <a:avLst/>
              <a:gdLst/>
              <a:ahLst/>
              <a:cxnLst/>
              <a:rect l="l" t="t" r="r" b="b"/>
              <a:pathLst>
                <a:path w="4000500" h="3286125">
                  <a:moveTo>
                    <a:pt x="4000500" y="0"/>
                  </a:moveTo>
                  <a:lnTo>
                    <a:pt x="0" y="0"/>
                  </a:lnTo>
                  <a:lnTo>
                    <a:pt x="0" y="3286125"/>
                  </a:lnTo>
                  <a:lnTo>
                    <a:pt x="4000500" y="3286125"/>
                  </a:lnTo>
                  <a:lnTo>
                    <a:pt x="40005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86250" y="3429025"/>
              <a:ext cx="4000500" cy="3286125"/>
            </a:xfrm>
            <a:custGeom>
              <a:avLst/>
              <a:gdLst/>
              <a:ahLst/>
              <a:cxnLst/>
              <a:rect l="l" t="t" r="r" b="b"/>
              <a:pathLst>
                <a:path w="4000500" h="3286125">
                  <a:moveTo>
                    <a:pt x="0" y="3286125"/>
                  </a:moveTo>
                  <a:lnTo>
                    <a:pt x="4000500" y="3286125"/>
                  </a:lnTo>
                  <a:lnTo>
                    <a:pt x="4000500" y="0"/>
                  </a:lnTo>
                  <a:lnTo>
                    <a:pt x="0" y="0"/>
                  </a:lnTo>
                  <a:lnTo>
                    <a:pt x="0" y="3286125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508372" y="3524504"/>
            <a:ext cx="267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Arimo"/>
                <a:cs typeface="Arimo"/>
              </a:rPr>
              <a:t>Consider </a:t>
            </a:r>
            <a:r>
              <a:rPr sz="1800" spc="-10" dirty="0">
                <a:latin typeface="Arimo"/>
                <a:cs typeface="Arimo"/>
              </a:rPr>
              <a:t>a </a:t>
            </a:r>
            <a:r>
              <a:rPr sz="1800" spc="-85" dirty="0">
                <a:latin typeface="Arimo"/>
                <a:cs typeface="Arimo"/>
              </a:rPr>
              <a:t>piece </a:t>
            </a:r>
            <a:r>
              <a:rPr sz="1800" spc="-5" dirty="0">
                <a:latin typeface="Arimo"/>
                <a:cs typeface="Arimo"/>
              </a:rPr>
              <a:t>of</a:t>
            </a:r>
            <a:r>
              <a:rPr sz="1800" spc="170" dirty="0">
                <a:latin typeface="Arimo"/>
                <a:cs typeface="Arimo"/>
              </a:rPr>
              <a:t> </a:t>
            </a:r>
            <a:r>
              <a:rPr sz="1800" spc="-70" dirty="0">
                <a:latin typeface="Arimo"/>
                <a:cs typeface="Arimo"/>
              </a:rPr>
              <a:t>program</a:t>
            </a:r>
            <a:endParaRPr sz="1800">
              <a:latin typeface="Arimo"/>
              <a:cs typeface="Arim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08372" y="4059428"/>
            <a:ext cx="3397885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ts val="2180"/>
              </a:lnSpc>
              <a:spcBef>
                <a:spcPts val="55"/>
              </a:spcBef>
            </a:pPr>
            <a:r>
              <a:rPr sz="1800" dirty="0">
                <a:latin typeface="Courier New"/>
                <a:cs typeface="Courier New"/>
              </a:rPr>
              <a:t>pid_t pid = </a:t>
            </a:r>
            <a:r>
              <a:rPr sz="1800" spc="-5" dirty="0">
                <a:latin typeface="Courier New"/>
                <a:cs typeface="Courier New"/>
              </a:rPr>
              <a:t>fork();  </a:t>
            </a:r>
            <a:r>
              <a:rPr sz="1800" spc="20" dirty="0">
                <a:latin typeface="Courier New"/>
                <a:cs typeface="Courier New"/>
              </a:rPr>
              <a:t>printf(</a:t>
            </a:r>
            <a:r>
              <a:rPr sz="1800" spc="20" dirty="0">
                <a:latin typeface="Arial"/>
                <a:cs typeface="Arial"/>
              </a:rPr>
              <a:t>“</a:t>
            </a:r>
            <a:r>
              <a:rPr sz="1800" spc="20" dirty="0">
                <a:latin typeface="Courier New"/>
                <a:cs typeface="Courier New"/>
              </a:rPr>
              <a:t>PID: </a:t>
            </a:r>
            <a:r>
              <a:rPr sz="1800" spc="45" dirty="0">
                <a:latin typeface="Courier New"/>
                <a:cs typeface="Courier New"/>
              </a:rPr>
              <a:t>%d\n</a:t>
            </a:r>
            <a:r>
              <a:rPr sz="1800" spc="45" dirty="0">
                <a:latin typeface="Arial"/>
                <a:cs typeface="Arial"/>
              </a:rPr>
              <a:t>”</a:t>
            </a:r>
            <a:r>
              <a:rPr sz="1800" spc="45" dirty="0">
                <a:latin typeface="Courier New"/>
                <a:cs typeface="Courier New"/>
              </a:rPr>
              <a:t>,</a:t>
            </a:r>
            <a:r>
              <a:rPr sz="1800" spc="-15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pid);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00"/>
              </a:lnSpc>
            </a:pPr>
            <a:r>
              <a:rPr sz="1800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08372" y="5446572"/>
            <a:ext cx="2874010" cy="1111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0"/>
              </a:lnSpc>
              <a:spcBef>
                <a:spcPts val="100"/>
              </a:spcBef>
            </a:pPr>
            <a:r>
              <a:rPr sz="1800" spc="-210" dirty="0">
                <a:latin typeface="Arimo"/>
                <a:cs typeface="Arimo"/>
              </a:rPr>
              <a:t>The </a:t>
            </a:r>
            <a:r>
              <a:rPr sz="1800" spc="-60" dirty="0">
                <a:latin typeface="Arimo"/>
                <a:cs typeface="Arimo"/>
              </a:rPr>
              <a:t>parent </a:t>
            </a:r>
            <a:r>
              <a:rPr sz="1800" spc="-30" dirty="0">
                <a:latin typeface="Arimo"/>
                <a:cs typeface="Arimo"/>
              </a:rPr>
              <a:t>will</a:t>
            </a:r>
            <a:r>
              <a:rPr sz="1800" spc="-65" dirty="0">
                <a:latin typeface="Arimo"/>
                <a:cs typeface="Arimo"/>
              </a:rPr>
              <a:t> </a:t>
            </a:r>
            <a:r>
              <a:rPr sz="1800" spc="-60" dirty="0">
                <a:latin typeface="Arimo"/>
                <a:cs typeface="Arimo"/>
              </a:rPr>
              <a:t>print:</a:t>
            </a:r>
            <a:endParaRPr sz="1800">
              <a:latin typeface="Arimo"/>
              <a:cs typeface="Arimo"/>
            </a:endParaRPr>
          </a:p>
          <a:p>
            <a:pPr marL="12700">
              <a:lnSpc>
                <a:spcPts val="2120"/>
              </a:lnSpc>
            </a:pPr>
            <a:r>
              <a:rPr sz="1800" spc="-5" dirty="0">
                <a:latin typeface="Courier New"/>
                <a:cs typeface="Courier New"/>
              </a:rPr>
              <a:t>PID: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34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15"/>
              </a:lnSpc>
              <a:spcBef>
                <a:spcPts val="80"/>
              </a:spcBef>
            </a:pPr>
            <a:r>
              <a:rPr sz="1800" spc="-110" dirty="0">
                <a:latin typeface="Arimo"/>
                <a:cs typeface="Arimo"/>
              </a:rPr>
              <a:t>And the </a:t>
            </a:r>
            <a:r>
              <a:rPr sz="1800" spc="-80" dirty="0">
                <a:latin typeface="Arimo"/>
                <a:cs typeface="Arimo"/>
              </a:rPr>
              <a:t>child </a:t>
            </a:r>
            <a:r>
              <a:rPr sz="1800" spc="-30" dirty="0">
                <a:latin typeface="Arimo"/>
                <a:cs typeface="Arimo"/>
              </a:rPr>
              <a:t>will </a:t>
            </a:r>
            <a:r>
              <a:rPr sz="1800" b="1" spc="-15" dirty="0">
                <a:latin typeface="Trebuchet MS"/>
                <a:cs typeface="Trebuchet MS"/>
              </a:rPr>
              <a:t>always</a:t>
            </a:r>
            <a:r>
              <a:rPr sz="1800" b="1" spc="21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Arimo"/>
                <a:cs typeface="Arimo"/>
              </a:rPr>
              <a:t>print:</a:t>
            </a:r>
            <a:endParaRPr sz="1800">
              <a:latin typeface="Arimo"/>
              <a:cs typeface="Arimo"/>
            </a:endParaRPr>
          </a:p>
          <a:p>
            <a:pPr marL="12700">
              <a:lnSpc>
                <a:spcPts val="2115"/>
              </a:lnSpc>
            </a:pPr>
            <a:r>
              <a:rPr sz="1800" spc="-5" dirty="0">
                <a:latin typeface="Courier New"/>
                <a:cs typeface="Courier New"/>
              </a:rPr>
              <a:t>PID: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0817"/>
            <a:ext cx="37204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“fork()”</a:t>
            </a:r>
            <a:r>
              <a:rPr spc="-125" dirty="0"/>
              <a:t> </a:t>
            </a:r>
            <a:r>
              <a:rPr spc="-29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51501" y="1480184"/>
            <a:ext cx="3674110" cy="528256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6350">
              <a:lnSpc>
                <a:spcPct val="90000"/>
              </a:lnSpc>
              <a:spcBef>
                <a:spcPts val="385"/>
              </a:spcBef>
            </a:pPr>
            <a:r>
              <a:rPr sz="2400" spc="-145" dirty="0">
                <a:latin typeface="Arimo"/>
                <a:cs typeface="Arimo"/>
              </a:rPr>
              <a:t>When </a:t>
            </a:r>
            <a:r>
              <a:rPr sz="2400" spc="-125" dirty="0">
                <a:latin typeface="Arimo"/>
                <a:cs typeface="Arimo"/>
              </a:rPr>
              <a:t>simpfork </a:t>
            </a:r>
            <a:r>
              <a:rPr sz="2400" spc="-210" dirty="0">
                <a:latin typeface="Arimo"/>
                <a:cs typeface="Arimo"/>
              </a:rPr>
              <a:t>is </a:t>
            </a:r>
            <a:r>
              <a:rPr sz="2400" spc="-140" dirty="0">
                <a:latin typeface="Arimo"/>
                <a:cs typeface="Arimo"/>
              </a:rPr>
              <a:t>executed, </a:t>
            </a:r>
            <a:r>
              <a:rPr sz="2400" spc="-20" dirty="0">
                <a:latin typeface="Arimo"/>
                <a:cs typeface="Arimo"/>
              </a:rPr>
              <a:t>it  </a:t>
            </a:r>
            <a:r>
              <a:rPr sz="2400" spc="-235" dirty="0">
                <a:latin typeface="Arimo"/>
                <a:cs typeface="Arimo"/>
              </a:rPr>
              <a:t>has </a:t>
            </a:r>
            <a:r>
              <a:rPr sz="2400" spc="-15" dirty="0">
                <a:latin typeface="Arimo"/>
                <a:cs typeface="Arimo"/>
              </a:rPr>
              <a:t>a </a:t>
            </a:r>
            <a:r>
              <a:rPr sz="2400" spc="-10" dirty="0">
                <a:latin typeface="Arimo"/>
                <a:cs typeface="Arimo"/>
              </a:rPr>
              <a:t>pid </a:t>
            </a:r>
            <a:r>
              <a:rPr sz="2400" spc="-5" dirty="0">
                <a:latin typeface="Arimo"/>
                <a:cs typeface="Arimo"/>
              </a:rPr>
              <a:t>of </a:t>
            </a:r>
            <a:r>
              <a:rPr sz="2400" spc="-50" dirty="0">
                <a:latin typeface="Arimo"/>
                <a:cs typeface="Arimo"/>
              </a:rPr>
              <a:t>914. </a:t>
            </a:r>
            <a:r>
              <a:rPr sz="2400" spc="-95" dirty="0">
                <a:latin typeface="Arimo"/>
                <a:cs typeface="Arimo"/>
              </a:rPr>
              <a:t>Next </a:t>
            </a:r>
            <a:r>
              <a:rPr sz="2400" spc="-10" dirty="0">
                <a:latin typeface="Arimo"/>
                <a:cs typeface="Arimo"/>
              </a:rPr>
              <a:t>it </a:t>
            </a:r>
            <a:r>
              <a:rPr sz="2400" spc="-150" dirty="0">
                <a:latin typeface="Arimo"/>
                <a:cs typeface="Arimo"/>
              </a:rPr>
              <a:t>calls  </a:t>
            </a:r>
            <a:r>
              <a:rPr sz="2400" b="1" spc="-155" dirty="0">
                <a:latin typeface="Trebuchet MS"/>
                <a:cs typeface="Trebuchet MS"/>
              </a:rPr>
              <a:t>fork() </a:t>
            </a:r>
            <a:r>
              <a:rPr sz="2400" spc="-95" dirty="0">
                <a:latin typeface="Arimo"/>
                <a:cs typeface="Arimo"/>
              </a:rPr>
              <a:t>creating </a:t>
            </a:r>
            <a:r>
              <a:rPr sz="2400" spc="-15" dirty="0">
                <a:latin typeface="Arimo"/>
                <a:cs typeface="Arimo"/>
              </a:rPr>
              <a:t>a </a:t>
            </a:r>
            <a:r>
              <a:rPr sz="2400" spc="-90" dirty="0">
                <a:latin typeface="Arimo"/>
                <a:cs typeface="Arimo"/>
              </a:rPr>
              <a:t>duplicate  </a:t>
            </a:r>
            <a:r>
              <a:rPr sz="2400" spc="-204" dirty="0">
                <a:latin typeface="Arimo"/>
                <a:cs typeface="Arimo"/>
              </a:rPr>
              <a:t>process </a:t>
            </a:r>
            <a:r>
              <a:rPr sz="2400" spc="-114" dirty="0">
                <a:latin typeface="Arimo"/>
                <a:cs typeface="Arimo"/>
              </a:rPr>
              <a:t>with </a:t>
            </a:r>
            <a:r>
              <a:rPr sz="2400" spc="-10" dirty="0">
                <a:latin typeface="Arimo"/>
                <a:cs typeface="Arimo"/>
              </a:rPr>
              <a:t>a pid </a:t>
            </a:r>
            <a:r>
              <a:rPr sz="2400" spc="-5" dirty="0">
                <a:latin typeface="Arimo"/>
                <a:cs typeface="Arimo"/>
              </a:rPr>
              <a:t>of</a:t>
            </a:r>
            <a:r>
              <a:rPr sz="2400" spc="-120" dirty="0">
                <a:latin typeface="Arimo"/>
                <a:cs typeface="Arimo"/>
              </a:rPr>
              <a:t> </a:t>
            </a:r>
            <a:r>
              <a:rPr sz="2400" spc="-50" dirty="0">
                <a:latin typeface="Arimo"/>
                <a:cs typeface="Arimo"/>
              </a:rPr>
              <a:t>915.</a:t>
            </a:r>
            <a:endParaRPr sz="2400">
              <a:latin typeface="Arimo"/>
              <a:cs typeface="Arimo"/>
            </a:endParaRPr>
          </a:p>
          <a:p>
            <a:pPr marL="12700" marR="5080">
              <a:lnSpc>
                <a:spcPct val="90000"/>
              </a:lnSpc>
            </a:pPr>
            <a:r>
              <a:rPr sz="2400" spc="-280" dirty="0">
                <a:latin typeface="Arimo"/>
                <a:cs typeface="Arimo"/>
              </a:rPr>
              <a:t>The </a:t>
            </a:r>
            <a:r>
              <a:rPr sz="2400" spc="-80" dirty="0">
                <a:latin typeface="Arimo"/>
                <a:cs typeface="Arimo"/>
              </a:rPr>
              <a:t>parent </a:t>
            </a:r>
            <a:r>
              <a:rPr sz="2400" spc="-155" dirty="0">
                <a:latin typeface="Arimo"/>
                <a:cs typeface="Arimo"/>
              </a:rPr>
              <a:t>gains </a:t>
            </a:r>
            <a:r>
              <a:rPr sz="2400" spc="-130" dirty="0">
                <a:latin typeface="Arimo"/>
                <a:cs typeface="Arimo"/>
              </a:rPr>
              <a:t>control </a:t>
            </a:r>
            <a:r>
              <a:rPr sz="2400" spc="-5" dirty="0">
                <a:latin typeface="Arimo"/>
                <a:cs typeface="Arimo"/>
              </a:rPr>
              <a:t>of  </a:t>
            </a:r>
            <a:r>
              <a:rPr sz="2400" spc="-145" dirty="0">
                <a:latin typeface="Arimo"/>
                <a:cs typeface="Arimo"/>
              </a:rPr>
              <a:t>the </a:t>
            </a:r>
            <a:r>
              <a:rPr sz="2400" spc="-295" dirty="0">
                <a:latin typeface="Arimo"/>
                <a:cs typeface="Arimo"/>
              </a:rPr>
              <a:t>CPU, </a:t>
            </a:r>
            <a:r>
              <a:rPr sz="2400" spc="-105" dirty="0">
                <a:latin typeface="Arimo"/>
                <a:cs typeface="Arimo"/>
              </a:rPr>
              <a:t>and </a:t>
            </a:r>
            <a:r>
              <a:rPr sz="2400" spc="-155" dirty="0">
                <a:latin typeface="Arimo"/>
                <a:cs typeface="Arimo"/>
              </a:rPr>
              <a:t>returns </a:t>
            </a:r>
            <a:r>
              <a:rPr sz="2400" spc="-114" dirty="0">
                <a:latin typeface="Arimo"/>
                <a:cs typeface="Arimo"/>
              </a:rPr>
              <a:t>from  </a:t>
            </a:r>
            <a:r>
              <a:rPr sz="2400" b="1" spc="-155" dirty="0">
                <a:latin typeface="Trebuchet MS"/>
                <a:cs typeface="Trebuchet MS"/>
              </a:rPr>
              <a:t>fork() </a:t>
            </a:r>
            <a:r>
              <a:rPr sz="2400" spc="-110" dirty="0">
                <a:latin typeface="Arimo"/>
                <a:cs typeface="Arimo"/>
              </a:rPr>
              <a:t>with </a:t>
            </a:r>
            <a:r>
              <a:rPr sz="2400" spc="-15" dirty="0">
                <a:latin typeface="Arimo"/>
                <a:cs typeface="Arimo"/>
              </a:rPr>
              <a:t>a </a:t>
            </a:r>
            <a:r>
              <a:rPr sz="2400" spc="-114" dirty="0">
                <a:latin typeface="Arimo"/>
                <a:cs typeface="Arimo"/>
              </a:rPr>
              <a:t>return </a:t>
            </a:r>
            <a:r>
              <a:rPr sz="2400" spc="-130" dirty="0">
                <a:latin typeface="Arimo"/>
                <a:cs typeface="Arimo"/>
              </a:rPr>
              <a:t>value </a:t>
            </a:r>
            <a:r>
              <a:rPr sz="2400" spc="-5" dirty="0">
                <a:latin typeface="Arimo"/>
                <a:cs typeface="Arimo"/>
              </a:rPr>
              <a:t>of  </a:t>
            </a:r>
            <a:r>
              <a:rPr sz="2400" spc="-145" dirty="0">
                <a:latin typeface="Arimo"/>
                <a:cs typeface="Arimo"/>
              </a:rPr>
              <a:t>the </a:t>
            </a:r>
            <a:r>
              <a:rPr sz="2400" spc="-15" dirty="0">
                <a:latin typeface="Arimo"/>
                <a:cs typeface="Arimo"/>
              </a:rPr>
              <a:t>915 </a:t>
            </a:r>
            <a:r>
              <a:rPr sz="2400" dirty="0">
                <a:latin typeface="Arimo"/>
                <a:cs typeface="Arimo"/>
              </a:rPr>
              <a:t>-- </a:t>
            </a:r>
            <a:r>
              <a:rPr sz="2400" b="1" spc="-145" dirty="0">
                <a:latin typeface="Trebuchet MS"/>
                <a:cs typeface="Trebuchet MS"/>
              </a:rPr>
              <a:t>this </a:t>
            </a:r>
            <a:r>
              <a:rPr sz="2400" b="1" spc="-55" dirty="0">
                <a:latin typeface="Trebuchet MS"/>
                <a:cs typeface="Trebuchet MS"/>
              </a:rPr>
              <a:t>is </a:t>
            </a:r>
            <a:r>
              <a:rPr sz="2400" b="1" spc="-235" dirty="0">
                <a:latin typeface="Trebuchet MS"/>
                <a:cs typeface="Trebuchet MS"/>
              </a:rPr>
              <a:t>the </a:t>
            </a:r>
            <a:r>
              <a:rPr sz="2400" b="1" spc="-100" dirty="0">
                <a:latin typeface="Trebuchet MS"/>
                <a:cs typeface="Trebuchet MS"/>
              </a:rPr>
              <a:t>child's  </a:t>
            </a:r>
            <a:r>
              <a:rPr sz="2400" b="1" spc="-150" dirty="0">
                <a:latin typeface="Trebuchet MS"/>
                <a:cs typeface="Trebuchet MS"/>
              </a:rPr>
              <a:t>pid. </a:t>
            </a:r>
            <a:r>
              <a:rPr sz="2400" spc="-85" dirty="0">
                <a:latin typeface="Arimo"/>
                <a:cs typeface="Arimo"/>
              </a:rPr>
              <a:t>It </a:t>
            </a:r>
            <a:r>
              <a:rPr sz="2400" spc="-125" dirty="0">
                <a:latin typeface="Arimo"/>
                <a:cs typeface="Arimo"/>
              </a:rPr>
              <a:t>prints </a:t>
            </a:r>
            <a:r>
              <a:rPr sz="2400" spc="-145" dirty="0">
                <a:latin typeface="Arimo"/>
                <a:cs typeface="Arimo"/>
              </a:rPr>
              <a:t>out </a:t>
            </a:r>
            <a:r>
              <a:rPr sz="2400" spc="-180" dirty="0">
                <a:latin typeface="Arimo"/>
                <a:cs typeface="Arimo"/>
              </a:rPr>
              <a:t>this </a:t>
            </a:r>
            <a:r>
              <a:rPr sz="2400" spc="-114" dirty="0">
                <a:latin typeface="Arimo"/>
                <a:cs typeface="Arimo"/>
              </a:rPr>
              <a:t>return  </a:t>
            </a:r>
            <a:r>
              <a:rPr sz="2400" spc="-145" dirty="0">
                <a:latin typeface="Arimo"/>
                <a:cs typeface="Arimo"/>
              </a:rPr>
              <a:t>value, its </a:t>
            </a:r>
            <a:r>
              <a:rPr sz="2400" spc="-210" dirty="0">
                <a:latin typeface="Arimo"/>
                <a:cs typeface="Arimo"/>
              </a:rPr>
              <a:t>own </a:t>
            </a:r>
            <a:r>
              <a:rPr sz="2400" spc="-45" dirty="0">
                <a:latin typeface="Arimo"/>
                <a:cs typeface="Arimo"/>
              </a:rPr>
              <a:t>pid, </a:t>
            </a:r>
            <a:r>
              <a:rPr sz="2400" spc="-105" dirty="0">
                <a:latin typeface="Arimo"/>
                <a:cs typeface="Arimo"/>
              </a:rPr>
              <a:t>and </a:t>
            </a:r>
            <a:r>
              <a:rPr sz="2400" spc="-145" dirty="0">
                <a:latin typeface="Arimo"/>
                <a:cs typeface="Arimo"/>
              </a:rPr>
              <a:t>the </a:t>
            </a:r>
            <a:r>
              <a:rPr sz="2400" spc="-10" dirty="0">
                <a:latin typeface="Arimo"/>
                <a:cs typeface="Arimo"/>
              </a:rPr>
              <a:t>pid  </a:t>
            </a:r>
            <a:r>
              <a:rPr sz="2400" spc="-5" dirty="0">
                <a:latin typeface="Arimo"/>
                <a:cs typeface="Arimo"/>
              </a:rPr>
              <a:t>of </a:t>
            </a:r>
            <a:r>
              <a:rPr sz="2400" spc="-285" dirty="0">
                <a:latin typeface="Arimo"/>
                <a:cs typeface="Arimo"/>
              </a:rPr>
              <a:t>C </a:t>
            </a:r>
            <a:r>
              <a:rPr sz="2400" spc="-165" dirty="0">
                <a:latin typeface="Arimo"/>
                <a:cs typeface="Arimo"/>
              </a:rPr>
              <a:t>shell, </a:t>
            </a:r>
            <a:r>
              <a:rPr sz="2400" spc="-180" dirty="0">
                <a:latin typeface="Arimo"/>
                <a:cs typeface="Arimo"/>
              </a:rPr>
              <a:t>which </a:t>
            </a:r>
            <a:r>
              <a:rPr sz="2400" spc="-210" dirty="0">
                <a:latin typeface="Arimo"/>
                <a:cs typeface="Arimo"/>
              </a:rPr>
              <a:t>is</a:t>
            </a:r>
            <a:r>
              <a:rPr sz="2400" spc="-235" dirty="0">
                <a:latin typeface="Arimo"/>
                <a:cs typeface="Arimo"/>
              </a:rPr>
              <a:t> </a:t>
            </a:r>
            <a:r>
              <a:rPr sz="2400" spc="-50" dirty="0">
                <a:latin typeface="Arimo"/>
                <a:cs typeface="Arimo"/>
              </a:rPr>
              <a:t>381.</a:t>
            </a:r>
            <a:endParaRPr sz="2400">
              <a:latin typeface="Arimo"/>
              <a:cs typeface="Arimo"/>
            </a:endParaRPr>
          </a:p>
          <a:p>
            <a:pPr marL="12700" marR="17145">
              <a:lnSpc>
                <a:spcPct val="90000"/>
              </a:lnSpc>
              <a:spcBef>
                <a:spcPts val="705"/>
              </a:spcBef>
            </a:pPr>
            <a:r>
              <a:rPr sz="2200" b="1" spc="-160" dirty="0">
                <a:solidFill>
                  <a:srgbClr val="584640"/>
                </a:solidFill>
                <a:latin typeface="Trebuchet MS"/>
                <a:cs typeface="Trebuchet MS"/>
              </a:rPr>
              <a:t>Note: </a:t>
            </a:r>
            <a:r>
              <a:rPr sz="2200" spc="-105" dirty="0">
                <a:latin typeface="Arimo"/>
                <a:cs typeface="Arimo"/>
              </a:rPr>
              <a:t>there </a:t>
            </a:r>
            <a:r>
              <a:rPr sz="2200" spc="-195" dirty="0">
                <a:latin typeface="Arimo"/>
                <a:cs typeface="Arimo"/>
              </a:rPr>
              <a:t>is no </a:t>
            </a:r>
            <a:r>
              <a:rPr sz="2200" spc="-95" dirty="0">
                <a:latin typeface="Arimo"/>
                <a:cs typeface="Arimo"/>
              </a:rPr>
              <a:t>guarantee  </a:t>
            </a:r>
            <a:r>
              <a:rPr sz="2200" spc="-170" dirty="0">
                <a:latin typeface="Arimo"/>
                <a:cs typeface="Arimo"/>
              </a:rPr>
              <a:t>which </a:t>
            </a:r>
            <a:r>
              <a:rPr sz="2200" spc="-190" dirty="0">
                <a:latin typeface="Arimo"/>
                <a:cs typeface="Arimo"/>
              </a:rPr>
              <a:t>process </a:t>
            </a:r>
            <a:r>
              <a:rPr sz="2200" spc="-145" dirty="0">
                <a:latin typeface="Arimo"/>
                <a:cs typeface="Arimo"/>
              </a:rPr>
              <a:t>gains </a:t>
            </a:r>
            <a:r>
              <a:rPr sz="2200" spc="-120" dirty="0">
                <a:latin typeface="Arimo"/>
                <a:cs typeface="Arimo"/>
              </a:rPr>
              <a:t>control </a:t>
            </a:r>
            <a:r>
              <a:rPr sz="2200" spc="-5" dirty="0">
                <a:latin typeface="Arimo"/>
                <a:cs typeface="Arimo"/>
              </a:rPr>
              <a:t>of  </a:t>
            </a:r>
            <a:r>
              <a:rPr sz="2200" spc="-135" dirty="0">
                <a:latin typeface="Arimo"/>
                <a:cs typeface="Arimo"/>
              </a:rPr>
              <a:t>the </a:t>
            </a:r>
            <a:r>
              <a:rPr sz="2200" spc="-300" dirty="0">
                <a:latin typeface="Arimo"/>
                <a:cs typeface="Arimo"/>
              </a:rPr>
              <a:t>CPU </a:t>
            </a:r>
            <a:r>
              <a:rPr sz="2200" spc="-55" dirty="0">
                <a:latin typeface="Arimo"/>
                <a:cs typeface="Arimo"/>
              </a:rPr>
              <a:t>first </a:t>
            </a:r>
            <a:r>
              <a:rPr sz="2200" spc="-10" dirty="0">
                <a:latin typeface="Arimo"/>
                <a:cs typeface="Arimo"/>
              </a:rPr>
              <a:t>after </a:t>
            </a:r>
            <a:r>
              <a:rPr sz="2200" spc="-15" dirty="0">
                <a:latin typeface="Arimo"/>
                <a:cs typeface="Arimo"/>
              </a:rPr>
              <a:t>a </a:t>
            </a:r>
            <a:r>
              <a:rPr sz="2200" b="1" spc="-145" dirty="0">
                <a:latin typeface="Trebuchet MS"/>
                <a:cs typeface="Trebuchet MS"/>
              </a:rPr>
              <a:t>fork()</a:t>
            </a:r>
            <a:r>
              <a:rPr sz="2200" spc="-145" dirty="0">
                <a:latin typeface="Arimo"/>
                <a:cs typeface="Arimo"/>
              </a:rPr>
              <a:t>. </a:t>
            </a:r>
            <a:r>
              <a:rPr sz="2200" spc="-80" dirty="0">
                <a:latin typeface="Arimo"/>
                <a:cs typeface="Arimo"/>
              </a:rPr>
              <a:t>It  </a:t>
            </a:r>
            <a:r>
              <a:rPr sz="2200" spc="-135" dirty="0">
                <a:latin typeface="Arimo"/>
                <a:cs typeface="Arimo"/>
              </a:rPr>
              <a:t>could </a:t>
            </a:r>
            <a:r>
              <a:rPr sz="2200" spc="-70" dirty="0">
                <a:latin typeface="Arimo"/>
                <a:cs typeface="Arimo"/>
              </a:rPr>
              <a:t>be </a:t>
            </a:r>
            <a:r>
              <a:rPr sz="2200" spc="-135" dirty="0">
                <a:latin typeface="Arimo"/>
                <a:cs typeface="Arimo"/>
              </a:rPr>
              <a:t>the </a:t>
            </a:r>
            <a:r>
              <a:rPr sz="2200" spc="-80" dirty="0">
                <a:latin typeface="Arimo"/>
                <a:cs typeface="Arimo"/>
              </a:rPr>
              <a:t>parent, </a:t>
            </a:r>
            <a:r>
              <a:rPr sz="2200" spc="-100" dirty="0">
                <a:latin typeface="Arimo"/>
                <a:cs typeface="Arimo"/>
              </a:rPr>
              <a:t>and </a:t>
            </a:r>
            <a:r>
              <a:rPr sz="2200" spc="-15" dirty="0">
                <a:latin typeface="Arimo"/>
                <a:cs typeface="Arimo"/>
              </a:rPr>
              <a:t>it </a:t>
            </a:r>
            <a:r>
              <a:rPr sz="2200" spc="-135" dirty="0">
                <a:latin typeface="Arimo"/>
                <a:cs typeface="Arimo"/>
              </a:rPr>
              <a:t>could  </a:t>
            </a:r>
            <a:r>
              <a:rPr sz="2200" spc="-70" dirty="0">
                <a:latin typeface="Arimo"/>
                <a:cs typeface="Arimo"/>
              </a:rPr>
              <a:t>be </a:t>
            </a:r>
            <a:r>
              <a:rPr sz="2200" spc="-135" dirty="0">
                <a:latin typeface="Arimo"/>
                <a:cs typeface="Arimo"/>
              </a:rPr>
              <a:t>the</a:t>
            </a:r>
            <a:r>
              <a:rPr sz="2200" spc="55" dirty="0">
                <a:latin typeface="Arimo"/>
                <a:cs typeface="Arimo"/>
              </a:rPr>
              <a:t> </a:t>
            </a:r>
            <a:r>
              <a:rPr sz="2200" spc="-100" dirty="0">
                <a:latin typeface="Arimo"/>
                <a:cs typeface="Arimo"/>
              </a:rPr>
              <a:t>child.</a:t>
            </a:r>
            <a:endParaRPr sz="220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291" y="1571625"/>
            <a:ext cx="4857750" cy="2500630"/>
          </a:xfrm>
          <a:prstGeom prst="rect">
            <a:avLst/>
          </a:prstGeom>
          <a:solidFill>
            <a:srgbClr val="E6DEDB"/>
          </a:solidFill>
          <a:ln w="19050">
            <a:solidFill>
              <a:srgbClr val="6B859A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R="3617595" algn="r">
              <a:lnSpc>
                <a:spcPct val="100000"/>
              </a:lnSpc>
              <a:spcBef>
                <a:spcPts val="830"/>
              </a:spcBef>
            </a:pPr>
            <a:r>
              <a:rPr sz="1800" spc="-70" dirty="0">
                <a:latin typeface="Arimo"/>
                <a:cs typeface="Arimo"/>
              </a:rPr>
              <a:t>void </a:t>
            </a:r>
            <a:r>
              <a:rPr sz="1800" spc="-125" dirty="0">
                <a:latin typeface="Arimo"/>
                <a:cs typeface="Arimo"/>
              </a:rPr>
              <a:t>main()</a:t>
            </a:r>
            <a:r>
              <a:rPr sz="1800" spc="-40" dirty="0">
                <a:latin typeface="Arimo"/>
                <a:cs typeface="Arimo"/>
              </a:rPr>
              <a:t> </a:t>
            </a:r>
            <a:r>
              <a:rPr sz="1800" dirty="0">
                <a:latin typeface="Arimo"/>
                <a:cs typeface="Arimo"/>
              </a:rPr>
              <a:t>{</a:t>
            </a:r>
            <a:endParaRPr sz="1800">
              <a:latin typeface="Arimo"/>
              <a:cs typeface="Arimo"/>
            </a:endParaRPr>
          </a:p>
          <a:p>
            <a:pPr marR="3608704" algn="r">
              <a:lnSpc>
                <a:spcPct val="100000"/>
              </a:lnSpc>
            </a:pPr>
            <a:r>
              <a:rPr sz="1800" spc="-80" dirty="0">
                <a:latin typeface="Arimo"/>
                <a:cs typeface="Arimo"/>
              </a:rPr>
              <a:t>int</a:t>
            </a:r>
            <a:r>
              <a:rPr sz="1800" spc="-100" dirty="0">
                <a:latin typeface="Arimo"/>
                <a:cs typeface="Arimo"/>
              </a:rPr>
              <a:t> </a:t>
            </a:r>
            <a:r>
              <a:rPr sz="1800" spc="-10" dirty="0">
                <a:latin typeface="Arimo"/>
                <a:cs typeface="Arimo"/>
              </a:rPr>
              <a:t>i;</a:t>
            </a:r>
            <a:endParaRPr sz="1800">
              <a:latin typeface="Arimo"/>
              <a:cs typeface="Arimo"/>
            </a:endParaRPr>
          </a:p>
          <a:p>
            <a:pPr marL="916305" marR="318770" indent="-64135">
              <a:lnSpc>
                <a:spcPct val="100000"/>
              </a:lnSpc>
            </a:pPr>
            <a:r>
              <a:rPr sz="1800" spc="-65" dirty="0">
                <a:latin typeface="Arimo"/>
                <a:cs typeface="Arimo"/>
              </a:rPr>
              <a:t>printf("simpfork: </a:t>
            </a:r>
            <a:r>
              <a:rPr sz="1800" spc="-10" dirty="0">
                <a:latin typeface="Arimo"/>
                <a:cs typeface="Arimo"/>
              </a:rPr>
              <a:t>pid </a:t>
            </a:r>
            <a:r>
              <a:rPr sz="1800" spc="145" dirty="0">
                <a:latin typeface="Arimo"/>
                <a:cs typeface="Arimo"/>
              </a:rPr>
              <a:t>= </a:t>
            </a:r>
            <a:r>
              <a:rPr sz="1800" spc="-5" dirty="0">
                <a:latin typeface="Arimo"/>
                <a:cs typeface="Arimo"/>
              </a:rPr>
              <a:t>%d\n",</a:t>
            </a:r>
            <a:r>
              <a:rPr sz="1800" spc="-145" dirty="0">
                <a:latin typeface="Arimo"/>
                <a:cs typeface="Arimo"/>
              </a:rPr>
              <a:t> </a:t>
            </a:r>
            <a:r>
              <a:rPr sz="1800" spc="-55" dirty="0">
                <a:latin typeface="Arimo"/>
                <a:cs typeface="Arimo"/>
              </a:rPr>
              <a:t>getpid());  </a:t>
            </a:r>
            <a:r>
              <a:rPr sz="1800" dirty="0">
                <a:latin typeface="Arimo"/>
                <a:cs typeface="Arimo"/>
              </a:rPr>
              <a:t> </a:t>
            </a:r>
            <a:r>
              <a:rPr sz="1800" spc="-10" dirty="0">
                <a:latin typeface="Arimo"/>
                <a:cs typeface="Arimo"/>
              </a:rPr>
              <a:t>i </a:t>
            </a:r>
            <a:r>
              <a:rPr sz="1800" spc="145" dirty="0">
                <a:latin typeface="Arimo"/>
                <a:cs typeface="Arimo"/>
              </a:rPr>
              <a:t>=</a:t>
            </a:r>
            <a:r>
              <a:rPr sz="1800" spc="5" dirty="0">
                <a:latin typeface="Arimo"/>
                <a:cs typeface="Arimo"/>
              </a:rPr>
              <a:t> </a:t>
            </a:r>
            <a:r>
              <a:rPr sz="1800" spc="-55" dirty="0">
                <a:latin typeface="Arimo"/>
                <a:cs typeface="Arimo"/>
              </a:rPr>
              <a:t>fork();</a:t>
            </a:r>
            <a:endParaRPr sz="1800">
              <a:latin typeface="Arimo"/>
              <a:cs typeface="Arimo"/>
            </a:endParaRPr>
          </a:p>
          <a:p>
            <a:pPr marL="916305">
              <a:lnSpc>
                <a:spcPct val="100000"/>
              </a:lnSpc>
            </a:pPr>
            <a:r>
              <a:rPr sz="1800" spc="-45" dirty="0">
                <a:latin typeface="Arimo"/>
                <a:cs typeface="Arimo"/>
              </a:rPr>
              <a:t>printf("Did </a:t>
            </a:r>
            <a:r>
              <a:rPr sz="1800" spc="-10" dirty="0">
                <a:latin typeface="Arimo"/>
                <a:cs typeface="Arimo"/>
              </a:rPr>
              <a:t>a </a:t>
            </a:r>
            <a:r>
              <a:rPr sz="1800" spc="-50" dirty="0">
                <a:latin typeface="Arimo"/>
                <a:cs typeface="Arimo"/>
              </a:rPr>
              <a:t>fork. </a:t>
            </a:r>
            <a:r>
              <a:rPr sz="1800" spc="-65" dirty="0">
                <a:latin typeface="Arimo"/>
                <a:cs typeface="Arimo"/>
              </a:rPr>
              <a:t>It </a:t>
            </a:r>
            <a:r>
              <a:rPr sz="1800" spc="-80" dirty="0">
                <a:latin typeface="Arimo"/>
                <a:cs typeface="Arimo"/>
              </a:rPr>
              <a:t>returned</a:t>
            </a:r>
            <a:r>
              <a:rPr sz="1800" spc="165" dirty="0">
                <a:latin typeface="Arimo"/>
                <a:cs typeface="Arimo"/>
              </a:rPr>
              <a:t> </a:t>
            </a:r>
            <a:r>
              <a:rPr sz="1800" spc="-75" dirty="0">
                <a:latin typeface="Arimo"/>
                <a:cs typeface="Arimo"/>
              </a:rPr>
              <a:t>%d.</a:t>
            </a:r>
            <a:endParaRPr sz="1800">
              <a:latin typeface="Arimo"/>
              <a:cs typeface="Arimo"/>
            </a:endParaRPr>
          </a:p>
          <a:p>
            <a:pPr marL="1921510">
              <a:lnSpc>
                <a:spcPct val="100000"/>
              </a:lnSpc>
            </a:pPr>
            <a:r>
              <a:rPr sz="1800" spc="-30" dirty="0">
                <a:latin typeface="Arimo"/>
                <a:cs typeface="Arimo"/>
              </a:rPr>
              <a:t>getpid </a:t>
            </a:r>
            <a:r>
              <a:rPr sz="1800" spc="145" dirty="0">
                <a:latin typeface="Arimo"/>
                <a:cs typeface="Arimo"/>
              </a:rPr>
              <a:t>= </a:t>
            </a:r>
            <a:r>
              <a:rPr sz="1800" spc="-75" dirty="0">
                <a:latin typeface="Arimo"/>
                <a:cs typeface="Arimo"/>
              </a:rPr>
              <a:t>%d. </a:t>
            </a:r>
            <a:r>
              <a:rPr sz="1800" spc="-30" dirty="0">
                <a:latin typeface="Arimo"/>
                <a:cs typeface="Arimo"/>
              </a:rPr>
              <a:t>getppid </a:t>
            </a:r>
            <a:r>
              <a:rPr sz="1800" spc="145" dirty="0">
                <a:latin typeface="Arimo"/>
                <a:cs typeface="Arimo"/>
              </a:rPr>
              <a:t>=</a:t>
            </a:r>
            <a:r>
              <a:rPr sz="1800" spc="-110" dirty="0">
                <a:latin typeface="Arimo"/>
                <a:cs typeface="Arimo"/>
              </a:rPr>
              <a:t> </a:t>
            </a:r>
            <a:r>
              <a:rPr sz="1800" spc="30" dirty="0">
                <a:latin typeface="Arimo"/>
                <a:cs typeface="Arimo"/>
              </a:rPr>
              <a:t>%d\n“</a:t>
            </a:r>
            <a:endParaRPr sz="1800">
              <a:latin typeface="Arimo"/>
              <a:cs typeface="Arimo"/>
            </a:endParaRPr>
          </a:p>
          <a:p>
            <a:pPr marL="1921510">
              <a:lnSpc>
                <a:spcPts val="2155"/>
              </a:lnSpc>
            </a:pPr>
            <a:r>
              <a:rPr sz="1800" spc="-110" dirty="0">
                <a:latin typeface="Arimo"/>
                <a:cs typeface="Arimo"/>
              </a:rPr>
              <a:t>, </a:t>
            </a:r>
            <a:r>
              <a:rPr sz="1800" spc="-60" dirty="0">
                <a:latin typeface="Arimo"/>
                <a:cs typeface="Arimo"/>
              </a:rPr>
              <a:t>i, getpid(),</a:t>
            </a:r>
            <a:r>
              <a:rPr sz="1800" spc="130" dirty="0">
                <a:latin typeface="Arimo"/>
                <a:cs typeface="Arimo"/>
              </a:rPr>
              <a:t> </a:t>
            </a:r>
            <a:r>
              <a:rPr sz="1800" spc="-50" dirty="0">
                <a:latin typeface="Arimo"/>
                <a:cs typeface="Arimo"/>
              </a:rPr>
              <a:t>getppid());</a:t>
            </a:r>
            <a:endParaRPr sz="1800">
              <a:latin typeface="Arimo"/>
              <a:cs typeface="Arimo"/>
            </a:endParaRPr>
          </a:p>
          <a:p>
            <a:pPr marL="92075">
              <a:lnSpc>
                <a:spcPts val="2155"/>
              </a:lnSpc>
            </a:pPr>
            <a:r>
              <a:rPr sz="1800" dirty="0">
                <a:latin typeface="Arimo"/>
                <a:cs typeface="Arimo"/>
              </a:rPr>
              <a:t>}</a:t>
            </a:r>
            <a:endParaRPr sz="1800">
              <a:latin typeface="Arimo"/>
              <a:cs typeface="Arim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291" y="4429087"/>
            <a:ext cx="4857750" cy="1929130"/>
          </a:xfrm>
          <a:prstGeom prst="rect">
            <a:avLst/>
          </a:prstGeom>
          <a:solidFill>
            <a:srgbClr val="E6DEDB"/>
          </a:solidFill>
          <a:ln w="19050">
            <a:solidFill>
              <a:srgbClr val="6B859A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199390">
              <a:lnSpc>
                <a:spcPct val="100000"/>
              </a:lnSpc>
              <a:spcBef>
                <a:spcPts val="835"/>
              </a:spcBef>
            </a:pPr>
            <a:r>
              <a:rPr sz="1800" spc="-170" dirty="0">
                <a:latin typeface="Arimo"/>
                <a:cs typeface="Arimo"/>
              </a:rPr>
              <a:t>Returns:</a:t>
            </a:r>
            <a:endParaRPr sz="1800">
              <a:latin typeface="Arimo"/>
              <a:cs typeface="Arimo"/>
            </a:endParaRPr>
          </a:p>
          <a:p>
            <a:pPr marL="199390">
              <a:lnSpc>
                <a:spcPct val="100000"/>
              </a:lnSpc>
              <a:spcBef>
                <a:spcPts val="755"/>
              </a:spcBef>
            </a:pPr>
            <a:r>
              <a:rPr sz="1800" spc="25" dirty="0">
                <a:latin typeface="Liberation Sans Narrow"/>
                <a:cs typeface="Liberation Sans Narrow"/>
              </a:rPr>
              <a:t>simpfork: </a:t>
            </a:r>
            <a:r>
              <a:rPr sz="1800" spc="15" dirty="0">
                <a:latin typeface="Liberation Sans Narrow"/>
                <a:cs typeface="Liberation Sans Narrow"/>
              </a:rPr>
              <a:t>pid </a:t>
            </a:r>
            <a:r>
              <a:rPr sz="1800" dirty="0">
                <a:latin typeface="Liberation Sans Narrow"/>
                <a:cs typeface="Liberation Sans Narrow"/>
              </a:rPr>
              <a:t>=</a:t>
            </a:r>
            <a:r>
              <a:rPr sz="1800" spc="95" dirty="0">
                <a:latin typeface="Liberation Sans Narrow"/>
                <a:cs typeface="Liberation Sans Narrow"/>
              </a:rPr>
              <a:t> </a:t>
            </a:r>
            <a:r>
              <a:rPr sz="1800" spc="30" dirty="0">
                <a:latin typeface="Liberation Sans Narrow"/>
                <a:cs typeface="Liberation Sans Narrow"/>
              </a:rPr>
              <a:t>914</a:t>
            </a:r>
            <a:endParaRPr sz="1800">
              <a:latin typeface="Liberation Sans Narrow"/>
              <a:cs typeface="Liberation Sans Narrow"/>
            </a:endParaRPr>
          </a:p>
          <a:p>
            <a:pPr marL="199390" marR="194945">
              <a:lnSpc>
                <a:spcPct val="145500"/>
              </a:lnSpc>
              <a:spcBef>
                <a:spcPts val="50"/>
              </a:spcBef>
            </a:pPr>
            <a:r>
              <a:rPr sz="1800" spc="20" dirty="0">
                <a:latin typeface="Liberation Sans Narrow"/>
                <a:cs typeface="Liberation Sans Narrow"/>
              </a:rPr>
              <a:t>Did </a:t>
            </a:r>
            <a:r>
              <a:rPr sz="1800" dirty="0">
                <a:latin typeface="Liberation Sans Narrow"/>
                <a:cs typeface="Liberation Sans Narrow"/>
              </a:rPr>
              <a:t>a </a:t>
            </a:r>
            <a:r>
              <a:rPr sz="1800" spc="25" dirty="0">
                <a:latin typeface="Liberation Sans Narrow"/>
                <a:cs typeface="Liberation Sans Narrow"/>
              </a:rPr>
              <a:t>fork.It </a:t>
            </a:r>
            <a:r>
              <a:rPr sz="1800" spc="20" dirty="0">
                <a:latin typeface="Liberation Sans Narrow"/>
                <a:cs typeface="Liberation Sans Narrow"/>
              </a:rPr>
              <a:t>returned </a:t>
            </a:r>
            <a:r>
              <a:rPr sz="1800" spc="25" dirty="0">
                <a:latin typeface="Liberation Sans Narrow"/>
                <a:cs typeface="Liberation Sans Narrow"/>
              </a:rPr>
              <a:t>915. getpid=914. getppid=381  </a:t>
            </a:r>
            <a:r>
              <a:rPr sz="1800" spc="20" dirty="0">
                <a:latin typeface="Liberation Sans Narrow"/>
                <a:cs typeface="Liberation Sans Narrow"/>
              </a:rPr>
              <a:t>Did </a:t>
            </a:r>
            <a:r>
              <a:rPr sz="1800" dirty="0">
                <a:latin typeface="Liberation Sans Narrow"/>
                <a:cs typeface="Liberation Sans Narrow"/>
              </a:rPr>
              <a:t>a </a:t>
            </a:r>
            <a:r>
              <a:rPr sz="1800" spc="20" dirty="0">
                <a:latin typeface="Liberation Sans Narrow"/>
                <a:cs typeface="Liberation Sans Narrow"/>
              </a:rPr>
              <a:t>fork. </a:t>
            </a:r>
            <a:r>
              <a:rPr sz="1800" spc="15" dirty="0">
                <a:latin typeface="Liberation Sans Narrow"/>
                <a:cs typeface="Liberation Sans Narrow"/>
              </a:rPr>
              <a:t>It </a:t>
            </a:r>
            <a:r>
              <a:rPr sz="1800" spc="20" dirty="0">
                <a:latin typeface="Liberation Sans Narrow"/>
                <a:cs typeface="Liberation Sans Narrow"/>
              </a:rPr>
              <a:t>returned </a:t>
            </a:r>
            <a:r>
              <a:rPr sz="1800" spc="10" dirty="0">
                <a:latin typeface="Liberation Sans Narrow"/>
                <a:cs typeface="Liberation Sans Narrow"/>
              </a:rPr>
              <a:t>0. </a:t>
            </a:r>
            <a:r>
              <a:rPr sz="1800" spc="25" dirty="0">
                <a:latin typeface="Liberation Sans Narrow"/>
                <a:cs typeface="Liberation Sans Narrow"/>
              </a:rPr>
              <a:t>getpid=915.</a:t>
            </a:r>
            <a:r>
              <a:rPr sz="1800" spc="345" dirty="0">
                <a:latin typeface="Liberation Sans Narrow"/>
                <a:cs typeface="Liberation Sans Narrow"/>
              </a:rPr>
              <a:t> </a:t>
            </a:r>
            <a:r>
              <a:rPr sz="1800" spc="25" dirty="0">
                <a:latin typeface="Liberation Sans Narrow"/>
                <a:cs typeface="Liberation Sans Narrow"/>
              </a:rPr>
              <a:t>getppid=914</a:t>
            </a:r>
            <a:endParaRPr sz="18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0817"/>
            <a:ext cx="51384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9" dirty="0"/>
              <a:t>The </a:t>
            </a:r>
            <a:r>
              <a:rPr spc="-75" dirty="0"/>
              <a:t>“wait()” </a:t>
            </a:r>
            <a:r>
              <a:rPr spc="-415" dirty="0"/>
              <a:t>system</a:t>
            </a:r>
            <a:r>
              <a:rPr spc="-260" dirty="0"/>
              <a:t> </a:t>
            </a:r>
            <a:r>
              <a:rPr spc="-145" dirty="0"/>
              <a:t>call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552702"/>
            <a:ext cx="7729220" cy="42589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32740" marR="5080" indent="-320040">
              <a:lnSpc>
                <a:spcPct val="80000"/>
              </a:lnSpc>
              <a:spcBef>
                <a:spcPts val="67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dirty="0">
                <a:latin typeface="Arial"/>
                <a:cs typeface="Arial"/>
              </a:rPr>
              <a:t>Forces the </a:t>
            </a:r>
            <a:r>
              <a:rPr sz="2400" spc="-5" dirty="0">
                <a:latin typeface="Arial"/>
                <a:cs typeface="Arial"/>
              </a:rPr>
              <a:t>parent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suspend execution, </a:t>
            </a:r>
            <a:r>
              <a:rPr sz="2400" dirty="0">
                <a:latin typeface="Arial"/>
                <a:cs typeface="Arial"/>
              </a:rPr>
              <a:t>i.e. </a:t>
            </a:r>
            <a:r>
              <a:rPr sz="2400" spc="-5" dirty="0">
                <a:latin typeface="Arial"/>
                <a:cs typeface="Arial"/>
              </a:rPr>
              <a:t>wait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its  children or a specific child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die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terminate).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DD8046"/>
              </a:buClr>
              <a:buFont typeface="Wingdings"/>
              <a:buChar char=""/>
            </a:pPr>
            <a:endParaRPr sz="3200">
              <a:latin typeface="Arial"/>
              <a:cs typeface="Arial"/>
            </a:endParaRPr>
          </a:p>
          <a:p>
            <a:pPr marL="332740" marR="5080" indent="-320040">
              <a:lnSpc>
                <a:spcPts val="2300"/>
              </a:lnSpc>
              <a:spcBef>
                <a:spcPts val="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5" dirty="0">
                <a:latin typeface="Arial"/>
                <a:cs typeface="Arial"/>
              </a:rPr>
              <a:t>When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child process dies, </a:t>
            </a:r>
            <a:r>
              <a:rPr sz="2400" dirty="0">
                <a:latin typeface="Arial"/>
                <a:cs typeface="Arial"/>
              </a:rPr>
              <a:t>it returns </a:t>
            </a:r>
            <a:r>
              <a:rPr sz="2400" spc="-5" dirty="0">
                <a:latin typeface="Arial"/>
                <a:cs typeface="Arial"/>
              </a:rPr>
              <a:t>an exit </a:t>
            </a:r>
            <a:r>
              <a:rPr sz="2400" dirty="0">
                <a:latin typeface="Arial"/>
                <a:cs typeface="Arial"/>
              </a:rPr>
              <a:t>status to  the </a:t>
            </a:r>
            <a:r>
              <a:rPr sz="2400" spc="-5" dirty="0">
                <a:latin typeface="Arial"/>
                <a:cs typeface="Arial"/>
              </a:rPr>
              <a:t>operating </a:t>
            </a:r>
            <a:r>
              <a:rPr sz="2400" dirty="0">
                <a:latin typeface="Arial"/>
                <a:cs typeface="Arial"/>
              </a:rPr>
              <a:t>system, </a:t>
            </a:r>
            <a:r>
              <a:rPr sz="2400" spc="-5" dirty="0">
                <a:latin typeface="Arial"/>
                <a:cs typeface="Arial"/>
              </a:rPr>
              <a:t>which is then returned </a:t>
            </a:r>
            <a:r>
              <a:rPr sz="2400" dirty="0">
                <a:latin typeface="Arial"/>
                <a:cs typeface="Arial"/>
              </a:rPr>
              <a:t>to the  </a:t>
            </a:r>
            <a:r>
              <a:rPr sz="2400" spc="-5" dirty="0">
                <a:latin typeface="Arial"/>
                <a:cs typeface="Arial"/>
              </a:rPr>
              <a:t>waiting parent process. The parent process then  </a:t>
            </a:r>
            <a:r>
              <a:rPr sz="2400" dirty="0">
                <a:latin typeface="Arial"/>
                <a:cs typeface="Arial"/>
              </a:rPr>
              <a:t>resumes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execution.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DD8046"/>
              </a:buClr>
              <a:buFont typeface="Wingdings"/>
              <a:buChar char=""/>
            </a:pPr>
            <a:endParaRPr sz="3250">
              <a:latin typeface="Arial"/>
              <a:cs typeface="Arial"/>
            </a:endParaRPr>
          </a:p>
          <a:p>
            <a:pPr marL="332740" marR="154305" indent="-320040">
              <a:lnSpc>
                <a:spcPct val="80000"/>
              </a:lnSpc>
              <a:spcBef>
                <a:spcPts val="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child process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dies </a:t>
            </a:r>
            <a:r>
              <a:rPr sz="2400" dirty="0">
                <a:latin typeface="Arial"/>
                <a:cs typeface="Arial"/>
              </a:rPr>
              <a:t>but </a:t>
            </a:r>
            <a:r>
              <a:rPr sz="2400" spc="-5" dirty="0">
                <a:latin typeface="Arial"/>
                <a:cs typeface="Arial"/>
              </a:rPr>
              <a:t>is never waited on by </a:t>
            </a:r>
            <a:r>
              <a:rPr sz="2400" dirty="0">
                <a:latin typeface="Arial"/>
                <a:cs typeface="Arial"/>
              </a:rPr>
              <a:t>its  </a:t>
            </a:r>
            <a:r>
              <a:rPr sz="2400" spc="-5" dirty="0">
                <a:latin typeface="Arial"/>
                <a:cs typeface="Arial"/>
              </a:rPr>
              <a:t>parent becomes a </a:t>
            </a:r>
            <a:r>
              <a:rPr sz="2400" b="1" dirty="0">
                <a:latin typeface="Arial"/>
                <a:cs typeface="Arial"/>
              </a:rPr>
              <a:t>zombie </a:t>
            </a:r>
            <a:r>
              <a:rPr sz="2400" b="1" spc="-5" dirty="0">
                <a:latin typeface="Arial"/>
                <a:cs typeface="Arial"/>
              </a:rPr>
              <a:t>process</a:t>
            </a:r>
            <a:r>
              <a:rPr sz="2400" spc="-5" dirty="0">
                <a:latin typeface="Arial"/>
                <a:cs typeface="Arial"/>
              </a:rPr>
              <a:t>. Such a process  continues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exist as an </a:t>
            </a:r>
            <a:r>
              <a:rPr sz="2400" dirty="0">
                <a:latin typeface="Arial"/>
                <a:cs typeface="Arial"/>
              </a:rPr>
              <a:t>entry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 system </a:t>
            </a:r>
            <a:r>
              <a:rPr sz="2400" spc="-5" dirty="0">
                <a:latin typeface="Arial"/>
                <a:cs typeface="Arial"/>
              </a:rPr>
              <a:t>process  table even though </a:t>
            </a:r>
            <a:r>
              <a:rPr sz="2400" dirty="0">
                <a:latin typeface="Arial"/>
                <a:cs typeface="Arial"/>
              </a:rPr>
              <a:t>it is no </a:t>
            </a:r>
            <a:r>
              <a:rPr sz="2400" spc="-5" dirty="0">
                <a:latin typeface="Arial"/>
                <a:cs typeface="Arial"/>
              </a:rPr>
              <a:t>longer </a:t>
            </a:r>
            <a:r>
              <a:rPr sz="2400" dirty="0">
                <a:latin typeface="Arial"/>
                <a:cs typeface="Arial"/>
              </a:rPr>
              <a:t>an </a:t>
            </a:r>
            <a:r>
              <a:rPr sz="2400" spc="-5" dirty="0">
                <a:latin typeface="Arial"/>
                <a:cs typeface="Arial"/>
              </a:rPr>
              <a:t>actively executing  program.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0817"/>
            <a:ext cx="51384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9" dirty="0"/>
              <a:t>The </a:t>
            </a:r>
            <a:r>
              <a:rPr spc="-75" dirty="0"/>
              <a:t>“wait()” </a:t>
            </a:r>
            <a:r>
              <a:rPr spc="-415" dirty="0"/>
              <a:t>system</a:t>
            </a:r>
            <a:r>
              <a:rPr spc="-260" dirty="0"/>
              <a:t> </a:t>
            </a:r>
            <a:r>
              <a:rPr spc="-145" dirty="0"/>
              <a:t>call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32740" marR="5080" indent="-320040">
              <a:lnSpc>
                <a:spcPts val="2180"/>
              </a:lnSpc>
              <a:spcBef>
                <a:spcPts val="36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pc="-229" dirty="0"/>
              <a:t>The </a:t>
            </a:r>
            <a:r>
              <a:rPr spc="-5" dirty="0">
                <a:solidFill>
                  <a:srgbClr val="584640"/>
                </a:solidFill>
                <a:latin typeface="Courier New"/>
                <a:cs typeface="Courier New"/>
              </a:rPr>
              <a:t>wait() </a:t>
            </a:r>
            <a:r>
              <a:rPr spc="-210" dirty="0"/>
              <a:t>causes </a:t>
            </a:r>
            <a:r>
              <a:rPr spc="-120" dirty="0"/>
              <a:t>the</a:t>
            </a:r>
            <a:r>
              <a:rPr spc="-340" dirty="0"/>
              <a:t> </a:t>
            </a:r>
            <a:r>
              <a:rPr spc="-65" dirty="0"/>
              <a:t>parent  to </a:t>
            </a:r>
            <a:r>
              <a:rPr spc="-60" dirty="0"/>
              <a:t>wait </a:t>
            </a:r>
            <a:r>
              <a:rPr spc="-15" dirty="0"/>
              <a:t>for </a:t>
            </a:r>
            <a:r>
              <a:rPr spc="-105" dirty="0"/>
              <a:t>any </a:t>
            </a:r>
            <a:r>
              <a:rPr spc="-80" dirty="0"/>
              <a:t>child</a:t>
            </a:r>
            <a:r>
              <a:rPr spc="120" dirty="0"/>
              <a:t> </a:t>
            </a:r>
            <a:r>
              <a:rPr spc="-165" dirty="0"/>
              <a:t>process.</a:t>
            </a:r>
          </a:p>
          <a:p>
            <a:pPr marL="332740" marR="66040" indent="-320040">
              <a:lnSpc>
                <a:spcPts val="2200"/>
              </a:lnSpc>
              <a:spcBef>
                <a:spcPts val="64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pc="-229" dirty="0"/>
              <a:t>The </a:t>
            </a:r>
            <a:r>
              <a:rPr spc="-5" dirty="0">
                <a:solidFill>
                  <a:srgbClr val="584640"/>
                </a:solidFill>
                <a:latin typeface="Courier New"/>
                <a:cs typeface="Courier New"/>
              </a:rPr>
              <a:t>waitpid()</a:t>
            </a:r>
            <a:r>
              <a:rPr spc="-735" dirty="0">
                <a:solidFill>
                  <a:srgbClr val="584640"/>
                </a:solidFill>
                <a:latin typeface="Courier New"/>
                <a:cs typeface="Courier New"/>
              </a:rPr>
              <a:t> </a:t>
            </a:r>
            <a:r>
              <a:rPr spc="-114" dirty="0"/>
              <a:t>waits </a:t>
            </a:r>
            <a:r>
              <a:rPr spc="-15" dirty="0"/>
              <a:t>for </a:t>
            </a:r>
            <a:r>
              <a:rPr spc="-120" dirty="0"/>
              <a:t>the  </a:t>
            </a:r>
            <a:r>
              <a:rPr spc="-80" dirty="0"/>
              <a:t>child </a:t>
            </a:r>
            <a:r>
              <a:rPr spc="-90" dirty="0"/>
              <a:t>with </a:t>
            </a:r>
            <a:r>
              <a:rPr spc="-105" dirty="0"/>
              <a:t>specific</a:t>
            </a:r>
            <a:r>
              <a:rPr spc="65" dirty="0"/>
              <a:t> </a:t>
            </a:r>
            <a:r>
              <a:rPr spc="-215" dirty="0"/>
              <a:t>PID.</a:t>
            </a:r>
          </a:p>
          <a:p>
            <a:pPr marL="652780" lvl="1" indent="-274320">
              <a:lnSpc>
                <a:spcPts val="2050"/>
              </a:lnSpc>
              <a:spcBef>
                <a:spcPts val="350"/>
              </a:spcBef>
              <a:buClr>
                <a:srgbClr val="93B6D2"/>
              </a:buClr>
              <a:buSzPct val="69444"/>
              <a:buFont typeface="Arial"/>
              <a:buChar char=""/>
              <a:tabLst>
                <a:tab pos="652145" algn="l"/>
                <a:tab pos="652780" algn="l"/>
              </a:tabLst>
            </a:pPr>
            <a:r>
              <a:rPr sz="1800" spc="-35" dirty="0">
                <a:latin typeface="Arimo"/>
                <a:cs typeface="Arimo"/>
              </a:rPr>
              <a:t>pid: </a:t>
            </a:r>
            <a:r>
              <a:rPr sz="1800" spc="-10" dirty="0">
                <a:latin typeface="Arimo"/>
                <a:cs typeface="Arimo"/>
              </a:rPr>
              <a:t>pid </a:t>
            </a:r>
            <a:r>
              <a:rPr sz="1800" dirty="0">
                <a:latin typeface="Arimo"/>
                <a:cs typeface="Arimo"/>
              </a:rPr>
              <a:t>of </a:t>
            </a:r>
            <a:r>
              <a:rPr sz="1800" spc="-80" dirty="0">
                <a:latin typeface="Arimo"/>
                <a:cs typeface="Arimo"/>
              </a:rPr>
              <a:t>(</a:t>
            </a:r>
            <a:r>
              <a:rPr sz="1700" spc="-80" dirty="0">
                <a:latin typeface="Arimo"/>
                <a:cs typeface="Arimo"/>
              </a:rPr>
              <a:t>child) </a:t>
            </a:r>
            <a:r>
              <a:rPr sz="1800" spc="-150" dirty="0">
                <a:latin typeface="Arimo"/>
                <a:cs typeface="Arimo"/>
              </a:rPr>
              <a:t>process</a:t>
            </a:r>
            <a:r>
              <a:rPr sz="1800" spc="80" dirty="0">
                <a:latin typeface="Arimo"/>
                <a:cs typeface="Arimo"/>
              </a:rPr>
              <a:t> </a:t>
            </a:r>
            <a:r>
              <a:rPr sz="1800" spc="-65" dirty="0">
                <a:latin typeface="Arimo"/>
                <a:cs typeface="Arimo"/>
              </a:rPr>
              <a:t>that</a:t>
            </a:r>
            <a:endParaRPr sz="1800">
              <a:latin typeface="Arimo"/>
              <a:cs typeface="Arimo"/>
            </a:endParaRPr>
          </a:p>
          <a:p>
            <a:pPr marL="652780">
              <a:lnSpc>
                <a:spcPts val="2050"/>
              </a:lnSpc>
            </a:pPr>
            <a:r>
              <a:rPr sz="1800" spc="-110" dirty="0"/>
              <a:t>the </a:t>
            </a:r>
            <a:r>
              <a:rPr sz="1800" spc="-70" dirty="0"/>
              <a:t>calling </a:t>
            </a:r>
            <a:r>
              <a:rPr sz="1800" spc="-155" dirty="0"/>
              <a:t>process </a:t>
            </a:r>
            <a:r>
              <a:rPr sz="1800" spc="-100" dirty="0"/>
              <a:t>waits</a:t>
            </a:r>
            <a:r>
              <a:rPr sz="1800" spc="-85" dirty="0"/>
              <a:t> </a:t>
            </a:r>
            <a:r>
              <a:rPr sz="1800" spc="-70" dirty="0"/>
              <a:t>for.</a:t>
            </a:r>
            <a:endParaRPr sz="1800"/>
          </a:p>
          <a:p>
            <a:pPr marL="652780" marR="26670" lvl="1" indent="-274320">
              <a:lnSpc>
                <a:spcPts val="1939"/>
              </a:lnSpc>
              <a:spcBef>
                <a:spcPts val="630"/>
              </a:spcBef>
              <a:buClr>
                <a:srgbClr val="93B6D2"/>
              </a:buClr>
              <a:buSzPct val="69444"/>
              <a:buFont typeface="Arial"/>
              <a:buChar char=""/>
              <a:tabLst>
                <a:tab pos="652145" algn="l"/>
                <a:tab pos="652780" algn="l"/>
              </a:tabLst>
            </a:pPr>
            <a:r>
              <a:rPr sz="1800" spc="-135" dirty="0">
                <a:latin typeface="Arimo"/>
                <a:cs typeface="Arimo"/>
              </a:rPr>
              <a:t>status: </a:t>
            </a:r>
            <a:r>
              <a:rPr sz="1800" spc="-10" dirty="0">
                <a:latin typeface="Arimo"/>
                <a:cs typeface="Arimo"/>
              </a:rPr>
              <a:t>a </a:t>
            </a:r>
            <a:r>
              <a:rPr sz="1800" spc="-65" dirty="0">
                <a:latin typeface="Arimo"/>
                <a:cs typeface="Arimo"/>
              </a:rPr>
              <a:t>pointer </a:t>
            </a:r>
            <a:r>
              <a:rPr sz="1800" spc="-60" dirty="0">
                <a:latin typeface="Arimo"/>
                <a:cs typeface="Arimo"/>
              </a:rPr>
              <a:t>to </a:t>
            </a:r>
            <a:r>
              <a:rPr sz="1800" spc="-110" dirty="0">
                <a:latin typeface="Arimo"/>
                <a:cs typeface="Arimo"/>
              </a:rPr>
              <a:t>the </a:t>
            </a:r>
            <a:r>
              <a:rPr sz="1800" spc="-90" dirty="0">
                <a:latin typeface="Arimo"/>
                <a:cs typeface="Arimo"/>
              </a:rPr>
              <a:t>location  </a:t>
            </a:r>
            <a:r>
              <a:rPr sz="1800" spc="-105" dirty="0">
                <a:latin typeface="Arimo"/>
                <a:cs typeface="Arimo"/>
              </a:rPr>
              <a:t>where </a:t>
            </a:r>
            <a:r>
              <a:rPr sz="1800" spc="-140" dirty="0">
                <a:latin typeface="Arimo"/>
                <a:cs typeface="Arimo"/>
              </a:rPr>
              <a:t>status </a:t>
            </a:r>
            <a:r>
              <a:rPr sz="1800" spc="-85" dirty="0">
                <a:latin typeface="Arimo"/>
                <a:cs typeface="Arimo"/>
              </a:rPr>
              <a:t>information </a:t>
            </a:r>
            <a:r>
              <a:rPr sz="1800" spc="-15" dirty="0">
                <a:latin typeface="Arimo"/>
                <a:cs typeface="Arimo"/>
              </a:rPr>
              <a:t>for  </a:t>
            </a:r>
            <a:r>
              <a:rPr sz="1800" spc="-110" dirty="0">
                <a:latin typeface="Arimo"/>
                <a:cs typeface="Arimo"/>
              </a:rPr>
              <a:t>the </a:t>
            </a:r>
            <a:r>
              <a:rPr sz="1800" spc="-80" dirty="0">
                <a:latin typeface="Arimo"/>
                <a:cs typeface="Arimo"/>
              </a:rPr>
              <a:t>terminating </a:t>
            </a:r>
            <a:r>
              <a:rPr sz="1800" spc="-155" dirty="0">
                <a:latin typeface="Arimo"/>
                <a:cs typeface="Arimo"/>
              </a:rPr>
              <a:t>process </a:t>
            </a:r>
            <a:r>
              <a:rPr sz="1800" spc="-160" dirty="0">
                <a:latin typeface="Arimo"/>
                <a:cs typeface="Arimo"/>
              </a:rPr>
              <a:t>is </a:t>
            </a:r>
            <a:r>
              <a:rPr sz="1800" spc="-60" dirty="0">
                <a:latin typeface="Arimo"/>
                <a:cs typeface="Arimo"/>
              </a:rPr>
              <a:t>to </a:t>
            </a:r>
            <a:r>
              <a:rPr sz="1800" spc="-55" dirty="0">
                <a:latin typeface="Arimo"/>
                <a:cs typeface="Arimo"/>
              </a:rPr>
              <a:t>be  </a:t>
            </a:r>
            <a:r>
              <a:rPr sz="1800" spc="-90" dirty="0">
                <a:latin typeface="Arimo"/>
                <a:cs typeface="Arimo"/>
              </a:rPr>
              <a:t>stored.</a:t>
            </a:r>
            <a:endParaRPr sz="1800">
              <a:latin typeface="Arimo"/>
              <a:cs typeface="Arimo"/>
            </a:endParaRPr>
          </a:p>
          <a:p>
            <a:pPr marL="652780" marR="516255" lvl="1" indent="-274320">
              <a:lnSpc>
                <a:spcPts val="1939"/>
              </a:lnSpc>
              <a:spcBef>
                <a:spcPts val="620"/>
              </a:spcBef>
              <a:buClr>
                <a:srgbClr val="93B6D2"/>
              </a:buClr>
              <a:buSzPct val="69444"/>
              <a:buFont typeface="Arial"/>
              <a:buChar char=""/>
              <a:tabLst>
                <a:tab pos="652145" algn="l"/>
                <a:tab pos="652780" algn="l"/>
              </a:tabLst>
            </a:pPr>
            <a:r>
              <a:rPr sz="1800" spc="-110" dirty="0">
                <a:latin typeface="Arimo"/>
                <a:cs typeface="Arimo"/>
              </a:rPr>
              <a:t>options: specifies </a:t>
            </a:r>
            <a:r>
              <a:rPr sz="1800" spc="-60" dirty="0">
                <a:latin typeface="Arimo"/>
                <a:cs typeface="Arimo"/>
              </a:rPr>
              <a:t>optional  </a:t>
            </a:r>
            <a:r>
              <a:rPr sz="1800" spc="-125" dirty="0">
                <a:latin typeface="Arimo"/>
                <a:cs typeface="Arimo"/>
              </a:rPr>
              <a:t>actions.</a:t>
            </a:r>
            <a:endParaRPr sz="1800">
              <a:latin typeface="Arimo"/>
              <a:cs typeface="Arimo"/>
            </a:endParaRPr>
          </a:p>
          <a:p>
            <a:pPr marL="332740" indent="-320040">
              <a:lnSpc>
                <a:spcPct val="100000"/>
              </a:lnSpc>
              <a:spcBef>
                <a:spcPts val="42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pc="-229" dirty="0"/>
              <a:t>The </a:t>
            </a:r>
            <a:r>
              <a:rPr spc="-95" dirty="0"/>
              <a:t>return </a:t>
            </a:r>
            <a:r>
              <a:rPr spc="-105" dirty="0"/>
              <a:t>value</a:t>
            </a:r>
            <a:r>
              <a:rPr spc="-100" dirty="0"/>
              <a:t> </a:t>
            </a:r>
            <a:r>
              <a:rPr spc="-155" dirty="0"/>
              <a:t>is:</a:t>
            </a:r>
          </a:p>
          <a:p>
            <a:pPr marL="652780" marR="62230" lvl="1" indent="-274320">
              <a:lnSpc>
                <a:spcPts val="1939"/>
              </a:lnSpc>
              <a:spcBef>
                <a:spcPts val="640"/>
              </a:spcBef>
              <a:buClr>
                <a:srgbClr val="93B6D2"/>
              </a:buClr>
              <a:buSzPct val="69444"/>
              <a:buFont typeface="Arial"/>
              <a:buChar char=""/>
              <a:tabLst>
                <a:tab pos="652145" algn="l"/>
                <a:tab pos="652780" algn="l"/>
              </a:tabLst>
            </a:pPr>
            <a:r>
              <a:rPr sz="1800" spc="-210" dirty="0">
                <a:latin typeface="Arimo"/>
                <a:cs typeface="Arimo"/>
              </a:rPr>
              <a:t>PID </a:t>
            </a:r>
            <a:r>
              <a:rPr sz="1800" spc="-5" dirty="0">
                <a:latin typeface="Arimo"/>
                <a:cs typeface="Arimo"/>
              </a:rPr>
              <a:t>of </a:t>
            </a:r>
            <a:r>
              <a:rPr sz="1800" spc="-110" dirty="0">
                <a:latin typeface="Arimo"/>
                <a:cs typeface="Arimo"/>
              </a:rPr>
              <a:t>the </a:t>
            </a:r>
            <a:r>
              <a:rPr sz="1800" spc="-50" dirty="0">
                <a:latin typeface="Arimo"/>
                <a:cs typeface="Arimo"/>
              </a:rPr>
              <a:t>exited </a:t>
            </a:r>
            <a:r>
              <a:rPr sz="1800" spc="-150" dirty="0">
                <a:latin typeface="Arimo"/>
                <a:cs typeface="Arimo"/>
              </a:rPr>
              <a:t>process, </a:t>
            </a:r>
            <a:r>
              <a:rPr sz="1800" spc="40" dirty="0">
                <a:latin typeface="Arimo"/>
                <a:cs typeface="Arimo"/>
              </a:rPr>
              <a:t>if </a:t>
            </a:r>
            <a:r>
              <a:rPr sz="1800" spc="-160" dirty="0">
                <a:latin typeface="Arimo"/>
                <a:cs typeface="Arimo"/>
              </a:rPr>
              <a:t>no  </a:t>
            </a:r>
            <a:r>
              <a:rPr sz="1800" spc="-50" dirty="0">
                <a:latin typeface="Arimo"/>
                <a:cs typeface="Arimo"/>
              </a:rPr>
              <a:t>error</a:t>
            </a:r>
            <a:endParaRPr sz="1800">
              <a:latin typeface="Arimo"/>
              <a:cs typeface="Arimo"/>
            </a:endParaRPr>
          </a:p>
          <a:p>
            <a:pPr marL="652780" lvl="1" indent="-274320">
              <a:lnSpc>
                <a:spcPct val="100000"/>
              </a:lnSpc>
              <a:spcBef>
                <a:spcPts val="360"/>
              </a:spcBef>
              <a:buClr>
                <a:srgbClr val="93B6D2"/>
              </a:buClr>
              <a:buSzPct val="69444"/>
              <a:buFont typeface="Arial"/>
              <a:buChar char=""/>
              <a:tabLst>
                <a:tab pos="652145" algn="l"/>
                <a:tab pos="652780" algn="l"/>
              </a:tabLst>
            </a:pPr>
            <a:r>
              <a:rPr sz="1800" spc="-60" dirty="0">
                <a:latin typeface="Arimo"/>
                <a:cs typeface="Arimo"/>
              </a:rPr>
              <a:t>(-1) </a:t>
            </a:r>
            <a:r>
              <a:rPr sz="1800" spc="45" dirty="0">
                <a:latin typeface="Arimo"/>
                <a:cs typeface="Arimo"/>
              </a:rPr>
              <a:t>if </a:t>
            </a:r>
            <a:r>
              <a:rPr sz="1800" spc="-110" dirty="0">
                <a:latin typeface="Arimo"/>
                <a:cs typeface="Arimo"/>
              </a:rPr>
              <a:t>an </a:t>
            </a:r>
            <a:r>
              <a:rPr sz="1800" spc="-50" dirty="0">
                <a:latin typeface="Arimo"/>
                <a:cs typeface="Arimo"/>
              </a:rPr>
              <a:t>error </a:t>
            </a:r>
            <a:r>
              <a:rPr sz="1800" spc="-175" dirty="0">
                <a:latin typeface="Arimo"/>
                <a:cs typeface="Arimo"/>
              </a:rPr>
              <a:t>has </a:t>
            </a:r>
            <a:r>
              <a:rPr sz="1800" spc="-85" dirty="0">
                <a:latin typeface="Arimo"/>
                <a:cs typeface="Arimo"/>
              </a:rPr>
              <a:t>happened</a:t>
            </a:r>
            <a:endParaRPr sz="180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0037" y="2143125"/>
            <a:ext cx="4286250" cy="2714625"/>
          </a:xfrm>
          <a:prstGeom prst="rect">
            <a:avLst/>
          </a:prstGeom>
          <a:solidFill>
            <a:srgbClr val="E6DEDB"/>
          </a:solidFill>
          <a:ln w="19050">
            <a:solidFill>
              <a:srgbClr val="6B859A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234315" marR="103505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#include</a:t>
            </a:r>
            <a:r>
              <a:rPr sz="1800" spc="-15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&lt;sys/types.h&gt;  #include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&lt;sys/wait.h&gt;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23431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pid_t wait(int</a:t>
            </a:r>
            <a:r>
              <a:rPr sz="1800" spc="-1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*status);</a:t>
            </a:r>
            <a:endParaRPr sz="1800">
              <a:latin typeface="Courier New"/>
              <a:cs typeface="Courier New"/>
            </a:endParaRPr>
          </a:p>
          <a:p>
            <a:pPr marL="23431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pid_t waitpid(pid_t</a:t>
            </a:r>
            <a:r>
              <a:rPr sz="1800" spc="-19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pid,</a:t>
            </a:r>
            <a:endParaRPr sz="1800">
              <a:latin typeface="Courier New"/>
              <a:cs typeface="Courier New"/>
            </a:endParaRPr>
          </a:p>
          <a:p>
            <a:pPr marL="2199005" marR="29908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int *status,  int</a:t>
            </a:r>
            <a:r>
              <a:rPr sz="1800" spc="-114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options);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567941"/>
            <a:ext cx="7839709" cy="3123932"/>
          </a:xfrm>
        </p:spPr>
        <p:txBody>
          <a:bodyPr/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dirty="0"/>
              <a:t>When wait() returns they also define </a:t>
            </a:r>
            <a:r>
              <a:rPr lang="en-US" b="1" dirty="0"/>
              <a:t>exit status</a:t>
            </a:r>
            <a:r>
              <a:rPr lang="en-US" dirty="0"/>
              <a:t> (which tells our, a process why terminated) via pointer, If status are not </a:t>
            </a:r>
            <a:r>
              <a:rPr lang="en-US" b="1" dirty="0" smtClean="0"/>
              <a:t>NULL</a:t>
            </a:r>
            <a:r>
              <a:rPr lang="en-US" dirty="0" smtClean="0"/>
              <a:t>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any process has no child process then wait() returns immediately “-1</a:t>
            </a:r>
            <a:r>
              <a:rPr lang="en-US" dirty="0" smtClean="0"/>
              <a:t>”.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3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567941"/>
            <a:ext cx="7839709" cy="3631763"/>
          </a:xfrm>
        </p:spPr>
        <p:txBody>
          <a:bodyPr/>
          <a:lstStyle/>
          <a:p>
            <a:r>
              <a:rPr lang="en-US" sz="4400" b="1" dirty="0">
                <a:solidFill>
                  <a:srgbClr val="121214"/>
                </a:solidFill>
                <a:latin typeface="Verdana" panose="020B0604030504040204" pitchFamily="34" charset="0"/>
              </a:rPr>
              <a:t>Process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process is basically a program in execution.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put it in simple terms, we write our computer programs in a text file and when we execute this program, it becomes a process which performs all the tasks mentioned in the program.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93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567941"/>
            <a:ext cx="7839709" cy="3570208"/>
          </a:xfrm>
        </p:spPr>
        <p:txBody>
          <a:bodyPr/>
          <a:lstStyle/>
          <a:p>
            <a:pPr fontAlgn="base"/>
            <a:r>
              <a:rPr lang="en-US" b="1" dirty="0"/>
              <a:t>Child status information: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Status information about the child reported by wait is more than just the exit status of the child, it also includes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dirty="0"/>
              <a:t>normal/abnormal termination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dirty="0"/>
              <a:t>termination cause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dirty="0"/>
              <a:t>exit status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56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381000"/>
            <a:ext cx="7839709" cy="6694140"/>
          </a:xfrm>
        </p:spPr>
        <p:txBody>
          <a:bodyPr/>
          <a:lstStyle/>
          <a:p>
            <a:pPr fontAlgn="base"/>
            <a:r>
              <a:rPr lang="en-US" dirty="0"/>
              <a:t>For find information about status, we use</a:t>
            </a:r>
            <a:br>
              <a:rPr lang="en-US" dirty="0"/>
            </a:br>
            <a:r>
              <a:rPr lang="en-US" b="1" dirty="0"/>
              <a:t>WIF</a:t>
            </a:r>
            <a:r>
              <a:rPr lang="en-US" dirty="0"/>
              <a:t>….</a:t>
            </a:r>
            <a:r>
              <a:rPr lang="en-US" dirty="0" smtClean="0"/>
              <a:t>macros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1. </a:t>
            </a:r>
            <a:r>
              <a:rPr lang="en-US" b="1" dirty="0"/>
              <a:t>WIFEXITED(status)</a:t>
            </a:r>
            <a:r>
              <a:rPr lang="en-US" dirty="0"/>
              <a:t>: child exited normally</a:t>
            </a:r>
            <a:br>
              <a:rPr lang="en-US" dirty="0"/>
            </a:br>
            <a:r>
              <a:rPr lang="en-US" dirty="0"/>
              <a:t>• </a:t>
            </a:r>
            <a:r>
              <a:rPr lang="en-US" b="1" dirty="0"/>
              <a:t>WEXITSTATUS(status)</a:t>
            </a:r>
            <a:r>
              <a:rPr lang="en-US" dirty="0"/>
              <a:t>: return code when child exits</a:t>
            </a:r>
          </a:p>
          <a:p>
            <a:pPr fontAlgn="base"/>
            <a:r>
              <a:rPr lang="en-US" dirty="0"/>
              <a:t>2. </a:t>
            </a:r>
            <a:r>
              <a:rPr lang="en-US" b="1" dirty="0"/>
              <a:t>WIFSIGNALED(status)</a:t>
            </a:r>
            <a:r>
              <a:rPr lang="en-US" dirty="0"/>
              <a:t>: It determines if the child process exited because it raised a signal that caused it to exit.</a:t>
            </a:r>
            <a:br>
              <a:rPr lang="en-US" dirty="0"/>
            </a:br>
            <a:r>
              <a:rPr lang="en-US" dirty="0"/>
              <a:t>• </a:t>
            </a:r>
            <a:r>
              <a:rPr lang="en-US" b="1" dirty="0"/>
              <a:t>WTERMSIG(status)</a:t>
            </a:r>
            <a:r>
              <a:rPr lang="en-US" dirty="0"/>
              <a:t>: gives the number of the terminating signal</a:t>
            </a:r>
          </a:p>
          <a:p>
            <a:pPr fontAlgn="base"/>
            <a:r>
              <a:rPr lang="en-US" dirty="0"/>
              <a:t>3. </a:t>
            </a:r>
            <a:r>
              <a:rPr lang="en-US" b="1" dirty="0"/>
              <a:t>WIFSTOPPED(status)</a:t>
            </a:r>
            <a:r>
              <a:rPr lang="en-US" dirty="0"/>
              <a:t>: child is stopped</a:t>
            </a:r>
            <a:br>
              <a:rPr lang="en-US" dirty="0"/>
            </a:br>
            <a:r>
              <a:rPr lang="en-US" dirty="0"/>
              <a:t>• </a:t>
            </a:r>
            <a:r>
              <a:rPr lang="en-US" b="1" dirty="0"/>
              <a:t>WSTOPSIG(status)</a:t>
            </a:r>
            <a:r>
              <a:rPr lang="en-US" dirty="0"/>
              <a:t>: gives the number of the stop signal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65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371475"/>
            <a:ext cx="73914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244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0817"/>
            <a:ext cx="50234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9" dirty="0"/>
              <a:t>The </a:t>
            </a:r>
            <a:r>
              <a:rPr spc="-65" dirty="0"/>
              <a:t>“exit()” </a:t>
            </a:r>
            <a:r>
              <a:rPr spc="-415" dirty="0"/>
              <a:t>system</a:t>
            </a:r>
            <a:r>
              <a:rPr spc="-305" dirty="0"/>
              <a:t> </a:t>
            </a:r>
            <a:r>
              <a:rPr spc="-145" dirty="0"/>
              <a:t>call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537461"/>
            <a:ext cx="7989570" cy="4084954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32740" marR="366395" indent="-320040">
              <a:lnSpc>
                <a:spcPct val="80000"/>
              </a:lnSpc>
              <a:spcBef>
                <a:spcPts val="745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315" dirty="0">
                <a:latin typeface="Arimo"/>
                <a:cs typeface="Arimo"/>
              </a:rPr>
              <a:t>This </a:t>
            </a:r>
            <a:r>
              <a:rPr sz="2700" spc="-85" dirty="0">
                <a:latin typeface="Arimo"/>
                <a:cs typeface="Arimo"/>
              </a:rPr>
              <a:t>call </a:t>
            </a:r>
            <a:r>
              <a:rPr sz="2700" b="1" spc="-135" dirty="0">
                <a:latin typeface="Trebuchet MS"/>
                <a:cs typeface="Trebuchet MS"/>
              </a:rPr>
              <a:t>gracefully </a:t>
            </a:r>
            <a:r>
              <a:rPr sz="2700" spc="-155" dirty="0">
                <a:latin typeface="Arimo"/>
                <a:cs typeface="Arimo"/>
              </a:rPr>
              <a:t>terminates </a:t>
            </a:r>
            <a:r>
              <a:rPr sz="2700" spc="-225" dirty="0">
                <a:latin typeface="Arimo"/>
                <a:cs typeface="Arimo"/>
              </a:rPr>
              <a:t>process </a:t>
            </a:r>
            <a:r>
              <a:rPr sz="2700" spc="-175" dirty="0">
                <a:latin typeface="Arimo"/>
                <a:cs typeface="Arimo"/>
              </a:rPr>
              <a:t>execution.  </a:t>
            </a:r>
            <a:r>
              <a:rPr sz="2700" spc="-75" dirty="0">
                <a:latin typeface="Arimo"/>
                <a:cs typeface="Arimo"/>
              </a:rPr>
              <a:t>Gracefully </a:t>
            </a:r>
            <a:r>
              <a:rPr sz="2700" spc="-280" dirty="0">
                <a:latin typeface="Arimo"/>
                <a:cs typeface="Arimo"/>
              </a:rPr>
              <a:t>means </a:t>
            </a:r>
            <a:r>
              <a:rPr sz="2700" spc="-20" dirty="0">
                <a:latin typeface="Arimo"/>
                <a:cs typeface="Arimo"/>
              </a:rPr>
              <a:t>it </a:t>
            </a:r>
            <a:r>
              <a:rPr sz="2700" spc="-195" dirty="0">
                <a:latin typeface="Arimo"/>
                <a:cs typeface="Arimo"/>
              </a:rPr>
              <a:t>does </a:t>
            </a:r>
            <a:r>
              <a:rPr sz="2700" spc="-165" dirty="0">
                <a:latin typeface="Arimo"/>
                <a:cs typeface="Arimo"/>
              </a:rPr>
              <a:t>clean </a:t>
            </a:r>
            <a:r>
              <a:rPr sz="2700" spc="-170" dirty="0">
                <a:latin typeface="Arimo"/>
                <a:cs typeface="Arimo"/>
              </a:rPr>
              <a:t>up </a:t>
            </a:r>
            <a:r>
              <a:rPr sz="2700" spc="-114" dirty="0">
                <a:latin typeface="Arimo"/>
                <a:cs typeface="Arimo"/>
              </a:rPr>
              <a:t>and </a:t>
            </a:r>
            <a:r>
              <a:rPr sz="2700" spc="-135" dirty="0">
                <a:latin typeface="Arimo"/>
                <a:cs typeface="Arimo"/>
              </a:rPr>
              <a:t>release </a:t>
            </a:r>
            <a:r>
              <a:rPr sz="2700" spc="-5" dirty="0">
                <a:latin typeface="Arimo"/>
                <a:cs typeface="Arimo"/>
              </a:rPr>
              <a:t>of  </a:t>
            </a:r>
            <a:r>
              <a:rPr sz="2700" spc="-220" dirty="0">
                <a:latin typeface="Arimo"/>
                <a:cs typeface="Arimo"/>
              </a:rPr>
              <a:t>resources, </a:t>
            </a:r>
            <a:r>
              <a:rPr sz="2700" spc="-114" dirty="0">
                <a:latin typeface="Arimo"/>
                <a:cs typeface="Arimo"/>
              </a:rPr>
              <a:t>and </a:t>
            </a:r>
            <a:r>
              <a:rPr sz="2700" spc="-204" dirty="0">
                <a:latin typeface="Arimo"/>
                <a:cs typeface="Arimo"/>
              </a:rPr>
              <a:t>puts </a:t>
            </a:r>
            <a:r>
              <a:rPr sz="2700" spc="-165" dirty="0">
                <a:latin typeface="Arimo"/>
                <a:cs typeface="Arimo"/>
              </a:rPr>
              <a:t>the </a:t>
            </a:r>
            <a:r>
              <a:rPr sz="2700" spc="-225" dirty="0">
                <a:latin typeface="Arimo"/>
                <a:cs typeface="Arimo"/>
              </a:rPr>
              <a:t>process </a:t>
            </a:r>
            <a:r>
              <a:rPr sz="2700" spc="-130" dirty="0">
                <a:latin typeface="Arimo"/>
                <a:cs typeface="Arimo"/>
              </a:rPr>
              <a:t>into </a:t>
            </a:r>
            <a:r>
              <a:rPr sz="2700" spc="-165" dirty="0">
                <a:latin typeface="Arimo"/>
                <a:cs typeface="Arimo"/>
              </a:rPr>
              <a:t>the </a:t>
            </a:r>
            <a:r>
              <a:rPr sz="2700" b="1" spc="-160" dirty="0">
                <a:latin typeface="Trebuchet MS"/>
                <a:cs typeface="Trebuchet MS"/>
              </a:rPr>
              <a:t>zombie</a:t>
            </a:r>
            <a:r>
              <a:rPr sz="2700" b="1" spc="65" dirty="0">
                <a:latin typeface="Trebuchet MS"/>
                <a:cs typeface="Trebuchet MS"/>
              </a:rPr>
              <a:t> </a:t>
            </a:r>
            <a:r>
              <a:rPr sz="2700" b="1" spc="-195" dirty="0">
                <a:latin typeface="Trebuchet MS"/>
                <a:cs typeface="Trebuchet MS"/>
              </a:rPr>
              <a:t>state</a:t>
            </a:r>
            <a:r>
              <a:rPr sz="2700" spc="-195" dirty="0">
                <a:latin typeface="Arimo"/>
                <a:cs typeface="Arimo"/>
              </a:rPr>
              <a:t>.</a:t>
            </a:r>
            <a:endParaRPr sz="27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D8046"/>
              </a:buClr>
              <a:buFont typeface="Wingdings"/>
              <a:buChar char=""/>
            </a:pPr>
            <a:endParaRPr sz="3400">
              <a:latin typeface="Arimo"/>
              <a:cs typeface="Arimo"/>
            </a:endParaRPr>
          </a:p>
          <a:p>
            <a:pPr marL="332740" marR="151130" indent="-320040">
              <a:lnSpc>
                <a:spcPts val="2600"/>
              </a:lnSpc>
              <a:spcBef>
                <a:spcPts val="5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229" dirty="0">
                <a:latin typeface="Arimo"/>
                <a:cs typeface="Arimo"/>
              </a:rPr>
              <a:t>By </a:t>
            </a:r>
            <a:r>
              <a:rPr sz="2700" spc="-100" dirty="0">
                <a:latin typeface="Arimo"/>
                <a:cs typeface="Arimo"/>
              </a:rPr>
              <a:t>calling </a:t>
            </a:r>
            <a:r>
              <a:rPr sz="2700" spc="-30" dirty="0">
                <a:solidFill>
                  <a:srgbClr val="584640"/>
                </a:solidFill>
                <a:latin typeface="Courier New"/>
                <a:cs typeface="Courier New"/>
              </a:rPr>
              <a:t>wait()</a:t>
            </a:r>
            <a:r>
              <a:rPr sz="2700" spc="-30" dirty="0">
                <a:latin typeface="Arimo"/>
                <a:cs typeface="Arimo"/>
              </a:rPr>
              <a:t>, </a:t>
            </a:r>
            <a:r>
              <a:rPr sz="2700" spc="-165" dirty="0">
                <a:latin typeface="Arimo"/>
                <a:cs typeface="Arimo"/>
              </a:rPr>
              <a:t>the </a:t>
            </a:r>
            <a:r>
              <a:rPr sz="2700" spc="-90" dirty="0">
                <a:latin typeface="Arimo"/>
                <a:cs typeface="Arimo"/>
              </a:rPr>
              <a:t>parent </a:t>
            </a:r>
            <a:r>
              <a:rPr sz="2700" spc="-215" dirty="0">
                <a:latin typeface="Arimo"/>
                <a:cs typeface="Arimo"/>
              </a:rPr>
              <a:t>cleans </a:t>
            </a:r>
            <a:r>
              <a:rPr sz="2700" spc="-170" dirty="0">
                <a:latin typeface="Arimo"/>
                <a:cs typeface="Arimo"/>
              </a:rPr>
              <a:t>up </a:t>
            </a:r>
            <a:r>
              <a:rPr sz="2700" spc="-10" dirty="0">
                <a:latin typeface="Arimo"/>
                <a:cs typeface="Arimo"/>
              </a:rPr>
              <a:t>all </a:t>
            </a:r>
            <a:r>
              <a:rPr sz="2700" spc="-165" dirty="0">
                <a:latin typeface="Arimo"/>
                <a:cs typeface="Arimo"/>
              </a:rPr>
              <a:t>its </a:t>
            </a:r>
            <a:r>
              <a:rPr sz="2700" spc="-160" dirty="0">
                <a:latin typeface="Arimo"/>
                <a:cs typeface="Arimo"/>
              </a:rPr>
              <a:t>zombie  </a:t>
            </a:r>
            <a:r>
              <a:rPr sz="2700" spc="-135" dirty="0">
                <a:latin typeface="Arimo"/>
                <a:cs typeface="Arimo"/>
              </a:rPr>
              <a:t>children.</a:t>
            </a:r>
            <a:endParaRPr sz="27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D8046"/>
              </a:buClr>
              <a:buFont typeface="Wingdings"/>
              <a:buChar char=""/>
            </a:pPr>
            <a:endParaRPr sz="3450">
              <a:latin typeface="Arimo"/>
              <a:cs typeface="Arimo"/>
            </a:endParaRPr>
          </a:p>
          <a:p>
            <a:pPr marL="332740" marR="5080" indent="-320040">
              <a:lnSpc>
                <a:spcPct val="80000"/>
              </a:lnSpc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160" dirty="0">
                <a:latin typeface="Arimo"/>
                <a:cs typeface="Arimo"/>
              </a:rPr>
              <a:t>When </a:t>
            </a:r>
            <a:r>
              <a:rPr sz="2700" spc="-165" dirty="0">
                <a:latin typeface="Arimo"/>
                <a:cs typeface="Arimo"/>
              </a:rPr>
              <a:t>the </a:t>
            </a:r>
            <a:r>
              <a:rPr sz="2700" spc="-110" dirty="0">
                <a:latin typeface="Arimo"/>
                <a:cs typeface="Arimo"/>
              </a:rPr>
              <a:t>child </a:t>
            </a:r>
            <a:r>
              <a:rPr sz="2700" spc="-229" dirty="0">
                <a:latin typeface="Arimo"/>
                <a:cs typeface="Arimo"/>
              </a:rPr>
              <a:t>process </a:t>
            </a:r>
            <a:r>
              <a:rPr sz="2700" spc="-170" dirty="0">
                <a:latin typeface="Arimo"/>
                <a:cs typeface="Arimo"/>
              </a:rPr>
              <a:t>dies, an </a:t>
            </a:r>
            <a:r>
              <a:rPr sz="2700" spc="-65" dirty="0">
                <a:latin typeface="Arimo"/>
                <a:cs typeface="Arimo"/>
              </a:rPr>
              <a:t>exit </a:t>
            </a:r>
            <a:r>
              <a:rPr sz="2700" spc="-215" dirty="0">
                <a:latin typeface="Arimo"/>
                <a:cs typeface="Arimo"/>
              </a:rPr>
              <a:t>status </a:t>
            </a:r>
            <a:r>
              <a:rPr sz="2700" spc="-235" dirty="0">
                <a:latin typeface="Arimo"/>
                <a:cs typeface="Arimo"/>
              </a:rPr>
              <a:t>is </a:t>
            </a:r>
            <a:r>
              <a:rPr sz="2700" spc="-114" dirty="0">
                <a:latin typeface="Arimo"/>
                <a:cs typeface="Arimo"/>
              </a:rPr>
              <a:t>returned </a:t>
            </a:r>
            <a:r>
              <a:rPr sz="2700" spc="-85" dirty="0">
                <a:latin typeface="Arimo"/>
                <a:cs typeface="Arimo"/>
              </a:rPr>
              <a:t>to  </a:t>
            </a:r>
            <a:r>
              <a:rPr sz="2700" spc="-165" dirty="0">
                <a:latin typeface="Arimo"/>
                <a:cs typeface="Arimo"/>
              </a:rPr>
              <a:t>the </a:t>
            </a:r>
            <a:r>
              <a:rPr sz="2700" spc="-80" dirty="0">
                <a:latin typeface="Arimo"/>
                <a:cs typeface="Arimo"/>
              </a:rPr>
              <a:t>operating </a:t>
            </a:r>
            <a:r>
              <a:rPr sz="2700" spc="-254" dirty="0">
                <a:latin typeface="Arimo"/>
                <a:cs typeface="Arimo"/>
              </a:rPr>
              <a:t>system </a:t>
            </a:r>
            <a:r>
              <a:rPr sz="2700" spc="-114" dirty="0">
                <a:latin typeface="Arimo"/>
                <a:cs typeface="Arimo"/>
              </a:rPr>
              <a:t>and </a:t>
            </a:r>
            <a:r>
              <a:rPr sz="2700" spc="-15" dirty="0">
                <a:latin typeface="Arimo"/>
                <a:cs typeface="Arimo"/>
              </a:rPr>
              <a:t>a </a:t>
            </a:r>
            <a:r>
              <a:rPr sz="2700" spc="-135" dirty="0">
                <a:latin typeface="Arimo"/>
                <a:cs typeface="Arimo"/>
              </a:rPr>
              <a:t>signal </a:t>
            </a:r>
            <a:r>
              <a:rPr sz="2700" spc="-235" dirty="0">
                <a:latin typeface="Arimo"/>
                <a:cs typeface="Arimo"/>
              </a:rPr>
              <a:t>is sent </a:t>
            </a:r>
            <a:r>
              <a:rPr sz="2700" spc="-85" dirty="0">
                <a:latin typeface="Arimo"/>
                <a:cs typeface="Arimo"/>
              </a:rPr>
              <a:t>to </a:t>
            </a:r>
            <a:r>
              <a:rPr sz="2700" spc="-165" dirty="0">
                <a:latin typeface="Arimo"/>
                <a:cs typeface="Arimo"/>
              </a:rPr>
              <a:t>the </a:t>
            </a:r>
            <a:r>
              <a:rPr sz="2700" spc="-90" dirty="0">
                <a:latin typeface="Arimo"/>
                <a:cs typeface="Arimo"/>
              </a:rPr>
              <a:t>parent  </a:t>
            </a:r>
            <a:r>
              <a:rPr sz="2700" spc="-220" dirty="0">
                <a:latin typeface="Arimo"/>
                <a:cs typeface="Arimo"/>
              </a:rPr>
              <a:t>process. </a:t>
            </a:r>
            <a:r>
              <a:rPr sz="2700" spc="-315" dirty="0">
                <a:latin typeface="Arimo"/>
                <a:cs typeface="Arimo"/>
              </a:rPr>
              <a:t>The </a:t>
            </a:r>
            <a:r>
              <a:rPr sz="2700" spc="-65" dirty="0">
                <a:latin typeface="Arimo"/>
                <a:cs typeface="Arimo"/>
              </a:rPr>
              <a:t>exit </a:t>
            </a:r>
            <a:r>
              <a:rPr sz="2700" spc="-215" dirty="0">
                <a:latin typeface="Arimo"/>
                <a:cs typeface="Arimo"/>
              </a:rPr>
              <a:t>status can </a:t>
            </a:r>
            <a:r>
              <a:rPr sz="2700" spc="-204" dirty="0">
                <a:latin typeface="Arimo"/>
                <a:cs typeface="Arimo"/>
              </a:rPr>
              <a:t>then </a:t>
            </a:r>
            <a:r>
              <a:rPr sz="2700" spc="-85" dirty="0">
                <a:latin typeface="Arimo"/>
                <a:cs typeface="Arimo"/>
              </a:rPr>
              <a:t>be </a:t>
            </a:r>
            <a:r>
              <a:rPr sz="2700" spc="-80" dirty="0">
                <a:latin typeface="Arimo"/>
                <a:cs typeface="Arimo"/>
              </a:rPr>
              <a:t>retrieved </a:t>
            </a:r>
            <a:r>
              <a:rPr sz="2700" spc="-75" dirty="0">
                <a:latin typeface="Arimo"/>
                <a:cs typeface="Arimo"/>
              </a:rPr>
              <a:t>by </a:t>
            </a:r>
            <a:r>
              <a:rPr sz="2700" spc="-165" dirty="0">
                <a:latin typeface="Arimo"/>
                <a:cs typeface="Arimo"/>
              </a:rPr>
              <a:t>the  </a:t>
            </a:r>
            <a:r>
              <a:rPr sz="2700" spc="-85" dirty="0">
                <a:latin typeface="Arimo"/>
                <a:cs typeface="Arimo"/>
              </a:rPr>
              <a:t>parent </a:t>
            </a:r>
            <a:r>
              <a:rPr sz="2700" spc="-225" dirty="0">
                <a:latin typeface="Arimo"/>
                <a:cs typeface="Arimo"/>
              </a:rPr>
              <a:t>process </a:t>
            </a:r>
            <a:r>
              <a:rPr sz="2700" spc="-65" dirty="0">
                <a:latin typeface="Arimo"/>
                <a:cs typeface="Arimo"/>
              </a:rPr>
              <a:t>via </a:t>
            </a:r>
            <a:r>
              <a:rPr sz="2700" spc="-165" dirty="0">
                <a:latin typeface="Arimo"/>
                <a:cs typeface="Arimo"/>
              </a:rPr>
              <a:t>the </a:t>
            </a:r>
            <a:r>
              <a:rPr sz="2700" b="1" i="1" spc="-175" dirty="0">
                <a:latin typeface="Arial"/>
                <a:cs typeface="Arial"/>
              </a:rPr>
              <a:t>wait </a:t>
            </a:r>
            <a:r>
              <a:rPr sz="2700" spc="-254" dirty="0">
                <a:latin typeface="Arimo"/>
                <a:cs typeface="Arimo"/>
              </a:rPr>
              <a:t>system</a:t>
            </a:r>
            <a:r>
              <a:rPr sz="2700" spc="130" dirty="0">
                <a:latin typeface="Arimo"/>
                <a:cs typeface="Arimo"/>
              </a:rPr>
              <a:t> </a:t>
            </a:r>
            <a:r>
              <a:rPr sz="2700" spc="-105" dirty="0">
                <a:latin typeface="Arimo"/>
                <a:cs typeface="Arimo"/>
              </a:rPr>
              <a:t>call.</a:t>
            </a:r>
            <a:endParaRPr sz="270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97" y="1766798"/>
            <a:ext cx="4752780" cy="97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18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0817"/>
            <a:ext cx="398970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9" dirty="0"/>
              <a:t>The </a:t>
            </a:r>
            <a:r>
              <a:rPr spc="-370" dirty="0"/>
              <a:t>process</a:t>
            </a:r>
            <a:r>
              <a:rPr spc="-325" dirty="0"/>
              <a:t> </a:t>
            </a:r>
            <a:r>
              <a:rPr spc="-305" dirty="0"/>
              <a:t>states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555749"/>
            <a:ext cx="7866380" cy="255079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32740" marR="269240" indent="-320040">
              <a:lnSpc>
                <a:spcPct val="80000"/>
              </a:lnSpc>
              <a:spcBef>
                <a:spcPts val="620"/>
              </a:spcBef>
              <a:buClr>
                <a:srgbClr val="DD8046"/>
              </a:buClr>
              <a:buSzPct val="5909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200" b="1" spc="-105" dirty="0">
                <a:latin typeface="Trebuchet MS"/>
                <a:cs typeface="Trebuchet MS"/>
              </a:rPr>
              <a:t>Zombie</a:t>
            </a:r>
            <a:r>
              <a:rPr sz="2200" spc="-105" dirty="0">
                <a:solidFill>
                  <a:srgbClr val="584640"/>
                </a:solidFill>
                <a:latin typeface="Arimo"/>
                <a:cs typeface="Arimo"/>
              </a:rPr>
              <a:t>: </a:t>
            </a:r>
            <a:r>
              <a:rPr sz="2200" spc="-215" dirty="0">
                <a:latin typeface="Arimo"/>
                <a:cs typeface="Arimo"/>
              </a:rPr>
              <a:t>has </a:t>
            </a:r>
            <a:r>
              <a:rPr sz="2200" spc="-120" dirty="0">
                <a:latin typeface="Arimo"/>
                <a:cs typeface="Arimo"/>
              </a:rPr>
              <a:t>completed </a:t>
            </a:r>
            <a:r>
              <a:rPr sz="2200" spc="-145" dirty="0">
                <a:latin typeface="Arimo"/>
                <a:cs typeface="Arimo"/>
              </a:rPr>
              <a:t>execution, </a:t>
            </a:r>
            <a:r>
              <a:rPr sz="2200" spc="-85" dirty="0">
                <a:latin typeface="Arimo"/>
                <a:cs typeface="Arimo"/>
              </a:rPr>
              <a:t>still </a:t>
            </a:r>
            <a:r>
              <a:rPr sz="2200" spc="-215" dirty="0">
                <a:latin typeface="Arimo"/>
                <a:cs typeface="Arimo"/>
              </a:rPr>
              <a:t>has </a:t>
            </a:r>
            <a:r>
              <a:rPr sz="2200" spc="-140" dirty="0">
                <a:latin typeface="Arimo"/>
                <a:cs typeface="Arimo"/>
              </a:rPr>
              <a:t>an </a:t>
            </a:r>
            <a:r>
              <a:rPr sz="2200" spc="-85" dirty="0">
                <a:latin typeface="Arimo"/>
                <a:cs typeface="Arimo"/>
              </a:rPr>
              <a:t>entry </a:t>
            </a:r>
            <a:r>
              <a:rPr sz="2200" spc="-140" dirty="0">
                <a:latin typeface="Arimo"/>
                <a:cs typeface="Arimo"/>
              </a:rPr>
              <a:t>in </a:t>
            </a:r>
            <a:r>
              <a:rPr sz="2200" spc="-135" dirty="0">
                <a:latin typeface="Arimo"/>
                <a:cs typeface="Arimo"/>
              </a:rPr>
              <a:t>the </a:t>
            </a:r>
            <a:r>
              <a:rPr sz="2200" spc="-190" dirty="0">
                <a:latin typeface="Arimo"/>
                <a:cs typeface="Arimo"/>
              </a:rPr>
              <a:t>process  </a:t>
            </a:r>
            <a:r>
              <a:rPr sz="2200" spc="-35" dirty="0">
                <a:latin typeface="Arimo"/>
                <a:cs typeface="Arimo"/>
              </a:rPr>
              <a:t>table</a:t>
            </a:r>
            <a:endParaRPr sz="2200">
              <a:latin typeface="Arimo"/>
              <a:cs typeface="Arimo"/>
            </a:endParaRPr>
          </a:p>
          <a:p>
            <a:pPr marL="332740" indent="-320040">
              <a:lnSpc>
                <a:spcPts val="2375"/>
              </a:lnSpc>
              <a:spcBef>
                <a:spcPts val="175"/>
              </a:spcBef>
              <a:buClr>
                <a:srgbClr val="DD8046"/>
              </a:buClr>
              <a:buSzPct val="5909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200" b="1" spc="-105" dirty="0">
                <a:latin typeface="Trebuchet MS"/>
                <a:cs typeface="Trebuchet MS"/>
              </a:rPr>
              <a:t>Orphan</a:t>
            </a:r>
            <a:r>
              <a:rPr sz="2200" spc="-105" dirty="0">
                <a:solidFill>
                  <a:srgbClr val="584640"/>
                </a:solidFill>
                <a:latin typeface="Arimo"/>
                <a:cs typeface="Arimo"/>
              </a:rPr>
              <a:t>: </a:t>
            </a:r>
            <a:r>
              <a:rPr sz="2200" spc="-75" dirty="0">
                <a:latin typeface="Arimo"/>
                <a:cs typeface="Arimo"/>
              </a:rPr>
              <a:t>parent </a:t>
            </a:r>
            <a:r>
              <a:rPr sz="2200" spc="-215" dirty="0">
                <a:latin typeface="Arimo"/>
                <a:cs typeface="Arimo"/>
              </a:rPr>
              <a:t>has </a:t>
            </a:r>
            <a:r>
              <a:rPr sz="2200" spc="-120" dirty="0">
                <a:latin typeface="Arimo"/>
                <a:cs typeface="Arimo"/>
              </a:rPr>
              <a:t>finished </a:t>
            </a:r>
            <a:r>
              <a:rPr sz="2200" spc="-65" dirty="0">
                <a:latin typeface="Arimo"/>
                <a:cs typeface="Arimo"/>
              </a:rPr>
              <a:t>or </a:t>
            </a:r>
            <a:r>
              <a:rPr sz="2200" spc="-90" dirty="0">
                <a:latin typeface="Arimo"/>
                <a:cs typeface="Arimo"/>
              </a:rPr>
              <a:t>terminated </a:t>
            </a:r>
            <a:r>
              <a:rPr sz="2200" spc="-105" dirty="0">
                <a:latin typeface="Arimo"/>
                <a:cs typeface="Arimo"/>
              </a:rPr>
              <a:t>while </a:t>
            </a:r>
            <a:r>
              <a:rPr sz="2200" spc="-165" dirty="0">
                <a:latin typeface="Arimo"/>
                <a:cs typeface="Arimo"/>
              </a:rPr>
              <a:t>this </a:t>
            </a:r>
            <a:r>
              <a:rPr sz="2200" spc="-190" dirty="0">
                <a:latin typeface="Arimo"/>
                <a:cs typeface="Arimo"/>
              </a:rPr>
              <a:t>process is</a:t>
            </a:r>
            <a:r>
              <a:rPr sz="2200" spc="-5" dirty="0">
                <a:latin typeface="Arimo"/>
                <a:cs typeface="Arimo"/>
              </a:rPr>
              <a:t> </a:t>
            </a:r>
            <a:r>
              <a:rPr sz="2200" spc="-85" dirty="0">
                <a:latin typeface="Arimo"/>
                <a:cs typeface="Arimo"/>
              </a:rPr>
              <a:t>still</a:t>
            </a:r>
            <a:endParaRPr sz="2200">
              <a:latin typeface="Arimo"/>
              <a:cs typeface="Arimo"/>
            </a:endParaRPr>
          </a:p>
          <a:p>
            <a:pPr marL="332740">
              <a:lnSpc>
                <a:spcPts val="2375"/>
              </a:lnSpc>
            </a:pPr>
            <a:r>
              <a:rPr sz="2200" spc="-150" dirty="0">
                <a:latin typeface="Arimo"/>
                <a:cs typeface="Arimo"/>
              </a:rPr>
              <a:t>running</a:t>
            </a:r>
            <a:endParaRPr sz="2200">
              <a:latin typeface="Arimo"/>
              <a:cs typeface="Arimo"/>
            </a:endParaRPr>
          </a:p>
          <a:p>
            <a:pPr marL="332740" marR="5080" indent="-320040">
              <a:lnSpc>
                <a:spcPct val="80000"/>
              </a:lnSpc>
              <a:spcBef>
                <a:spcPts val="705"/>
              </a:spcBef>
              <a:buClr>
                <a:srgbClr val="DD8046"/>
              </a:buClr>
              <a:buSzPct val="5909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200" b="1" spc="-110" dirty="0">
                <a:latin typeface="Trebuchet MS"/>
                <a:cs typeface="Trebuchet MS"/>
              </a:rPr>
              <a:t>Daemon</a:t>
            </a:r>
            <a:r>
              <a:rPr sz="2200" spc="-110" dirty="0">
                <a:solidFill>
                  <a:srgbClr val="584640"/>
                </a:solidFill>
                <a:latin typeface="Arimo"/>
                <a:cs typeface="Arimo"/>
              </a:rPr>
              <a:t>: </a:t>
            </a:r>
            <a:r>
              <a:rPr sz="2200" spc="-215" dirty="0">
                <a:latin typeface="Arimo"/>
                <a:cs typeface="Arimo"/>
              </a:rPr>
              <a:t>runs </a:t>
            </a:r>
            <a:r>
              <a:rPr sz="2200" spc="-195" dirty="0">
                <a:latin typeface="Arimo"/>
                <a:cs typeface="Arimo"/>
              </a:rPr>
              <a:t>as </a:t>
            </a:r>
            <a:r>
              <a:rPr sz="2200" spc="-15" dirty="0">
                <a:latin typeface="Arimo"/>
                <a:cs typeface="Arimo"/>
              </a:rPr>
              <a:t>a </a:t>
            </a:r>
            <a:r>
              <a:rPr sz="2200" spc="-110" dirty="0">
                <a:latin typeface="Arimo"/>
                <a:cs typeface="Arimo"/>
              </a:rPr>
              <a:t>background </a:t>
            </a:r>
            <a:r>
              <a:rPr sz="2200" spc="-190" dirty="0">
                <a:latin typeface="Arimo"/>
                <a:cs typeface="Arimo"/>
              </a:rPr>
              <a:t>process, </a:t>
            </a:r>
            <a:r>
              <a:rPr sz="2200" spc="-135" dirty="0">
                <a:latin typeface="Arimo"/>
                <a:cs typeface="Arimo"/>
              </a:rPr>
              <a:t>not under the </a:t>
            </a:r>
            <a:r>
              <a:rPr sz="2200" spc="-70" dirty="0">
                <a:latin typeface="Arimo"/>
                <a:cs typeface="Arimo"/>
              </a:rPr>
              <a:t>direct </a:t>
            </a:r>
            <a:r>
              <a:rPr sz="2200" spc="-120" dirty="0">
                <a:latin typeface="Arimo"/>
                <a:cs typeface="Arimo"/>
              </a:rPr>
              <a:t>control  </a:t>
            </a:r>
            <a:r>
              <a:rPr sz="2200" spc="-5" dirty="0">
                <a:latin typeface="Arimo"/>
                <a:cs typeface="Arimo"/>
              </a:rPr>
              <a:t>of </a:t>
            </a:r>
            <a:r>
              <a:rPr sz="2200" spc="-140" dirty="0">
                <a:latin typeface="Arimo"/>
                <a:cs typeface="Arimo"/>
              </a:rPr>
              <a:t>an </a:t>
            </a:r>
            <a:r>
              <a:rPr sz="2200" spc="-100" dirty="0">
                <a:latin typeface="Arimo"/>
                <a:cs typeface="Arimo"/>
              </a:rPr>
              <a:t>interactive</a:t>
            </a:r>
            <a:r>
              <a:rPr sz="2200" spc="235" dirty="0">
                <a:latin typeface="Arimo"/>
                <a:cs typeface="Arimo"/>
              </a:rPr>
              <a:t> </a:t>
            </a:r>
            <a:r>
              <a:rPr sz="2200" spc="-190" dirty="0">
                <a:latin typeface="Arimo"/>
                <a:cs typeface="Arimo"/>
              </a:rPr>
              <a:t>user</a:t>
            </a:r>
            <a:endParaRPr sz="22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Arimo"/>
              <a:cs typeface="Arimo"/>
            </a:endParaRPr>
          </a:p>
          <a:p>
            <a:pPr marL="114300">
              <a:lnSpc>
                <a:spcPct val="100000"/>
              </a:lnSpc>
            </a:pPr>
            <a:r>
              <a:rPr sz="1800" b="1" spc="100" dirty="0">
                <a:latin typeface="Trebuchet MS"/>
                <a:cs typeface="Trebuchet MS"/>
              </a:rPr>
              <a:t>A </a:t>
            </a:r>
            <a:r>
              <a:rPr sz="1800" b="1" spc="-105" dirty="0">
                <a:latin typeface="Trebuchet MS"/>
                <a:cs typeface="Trebuchet MS"/>
              </a:rPr>
              <a:t>zombie</a:t>
            </a:r>
            <a:r>
              <a:rPr sz="1800" b="1" spc="-295" dirty="0">
                <a:latin typeface="Trebuchet MS"/>
                <a:cs typeface="Trebuchet MS"/>
              </a:rPr>
              <a:t> </a:t>
            </a:r>
            <a:r>
              <a:rPr sz="1800" b="1" spc="-105" dirty="0">
                <a:latin typeface="Trebuchet MS"/>
                <a:cs typeface="Trebuchet MS"/>
              </a:rPr>
              <a:t>process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2912" y="4214812"/>
            <a:ext cx="7773924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1407" y="971226"/>
            <a:ext cx="6221112" cy="4658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752600"/>
            <a:ext cx="7848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hlinkClick r:id="rId2"/>
              </a:rPr>
              <a:t>https://www.geeksforgeeks.org/wait-system-call-c/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https://www.geeksforgeeks.org/exit-status-child-process-linux/</a:t>
            </a:r>
            <a:endParaRPr lang="en-US" sz="2400" dirty="0" smtClean="0"/>
          </a:p>
          <a:p>
            <a:r>
              <a:rPr lang="en-US" sz="2400" dirty="0" smtClean="0">
                <a:hlinkClick r:id="rId4"/>
              </a:rPr>
              <a:t>https://www.softprayog.in/programming/creating-processes-with-fork-and-exec-in-linux</a:t>
            </a:r>
            <a:endParaRPr lang="en-US" sz="2400" dirty="0" smtClean="0"/>
          </a:p>
          <a:p>
            <a:r>
              <a:rPr lang="en-US" sz="2400" dirty="0" smtClean="0">
                <a:hlinkClick r:id="rId5"/>
              </a:rPr>
              <a:t>https://www.csl.mtu.edu/cs4411.ck/www/NOTES/process/fork/create.html</a:t>
            </a:r>
            <a:endParaRPr lang="en-US" sz="2400" dirty="0" smtClean="0"/>
          </a:p>
          <a:p>
            <a:r>
              <a:rPr lang="en-US" sz="2400" dirty="0" smtClean="0">
                <a:hlinkClick r:id="rId6"/>
              </a:rPr>
              <a:t>https://aljensencprogramming.wordpress.com/2014/03/</a:t>
            </a:r>
            <a:endParaRPr lang="en-US" sz="2400" dirty="0" smtClean="0"/>
          </a:p>
          <a:p>
            <a:r>
              <a:rPr lang="en-US" sz="2400" dirty="0" smtClean="0">
                <a:hlinkClick r:id="rId7"/>
              </a:rPr>
              <a:t>https://www.geeksforgeeks.org/understanding-exit-abort-and-assert/</a:t>
            </a:r>
            <a:endParaRPr lang="en-US" sz="2400" dirty="0" smtClean="0"/>
          </a:p>
          <a:p>
            <a:r>
              <a:rPr lang="en-US" sz="2400" dirty="0" smtClean="0">
                <a:hlinkClick r:id="rId8"/>
              </a:rPr>
              <a:t>http://www.embhack.com/the-wait-system-call/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176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567941"/>
            <a:ext cx="7839709" cy="1846659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When a program is loaded into the memory and it becomes a process, it can be divided into four sections ─ stack, heap, text and data. The following image shows a simplified layout of a process inside main memory −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3414600"/>
            <a:ext cx="2667547" cy="325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49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524000"/>
            <a:ext cx="8686800" cy="2339102"/>
          </a:xfrm>
        </p:spPr>
        <p:txBody>
          <a:bodyPr/>
          <a:lstStyle/>
          <a:p>
            <a:r>
              <a:rPr lang="en-US" sz="4000" b="1" dirty="0">
                <a:solidFill>
                  <a:srgbClr val="1212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Life Cycle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process executes, it passes through different states. These stages may differ in different operating systems, and the names of these states are also not standardized.</a:t>
            </a: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43" y="3863102"/>
            <a:ext cx="7681913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62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567941"/>
            <a:ext cx="7839709" cy="3139321"/>
          </a:xfrm>
        </p:spPr>
        <p:txBody>
          <a:bodyPr/>
          <a:lstStyle/>
          <a:p>
            <a:r>
              <a:rPr lang="en-US" sz="3600" b="1" dirty="0">
                <a:solidFill>
                  <a:srgbClr val="121214"/>
                </a:solidFill>
                <a:latin typeface="Verdana" panose="020B0604030504040204" pitchFamily="34" charset="0"/>
              </a:rPr>
              <a:t>Process Control Block (PCB)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A Process Control Block is a data structure maintained by the Operating System for every process.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The PCB is identified by an integer process ID (PID). A PCB keeps all the information needed to keep track of a process as listed below in the table </a:t>
            </a:r>
          </a:p>
        </p:txBody>
      </p:sp>
    </p:spTree>
    <p:extLst>
      <p:ext uri="{BB962C8B-B14F-4D97-AF65-F5344CB8AC3E}">
        <p14:creationId xmlns:p14="http://schemas.microsoft.com/office/powerpoint/2010/main" val="145750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8600"/>
            <a:ext cx="8229600" cy="623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12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7666"/>
            <a:ext cx="8694295" cy="666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72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914400"/>
            <a:ext cx="4572000" cy="523220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fork()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exec()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wait()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exit()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getpid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getppid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getpgrp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677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0817"/>
            <a:ext cx="51009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9" dirty="0"/>
              <a:t>The </a:t>
            </a:r>
            <a:r>
              <a:rPr spc="-50" dirty="0"/>
              <a:t>“fork()” </a:t>
            </a:r>
            <a:r>
              <a:rPr spc="-415" dirty="0"/>
              <a:t>system</a:t>
            </a:r>
            <a:r>
              <a:rPr spc="-320" dirty="0"/>
              <a:t> </a:t>
            </a:r>
            <a:r>
              <a:rPr spc="-145" dirty="0"/>
              <a:t>call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512128"/>
            <a:ext cx="7750175" cy="420116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4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185" dirty="0">
                <a:latin typeface="Arimo"/>
                <a:cs typeface="Arimo"/>
              </a:rPr>
              <a:t>A </a:t>
            </a:r>
            <a:r>
              <a:rPr sz="2900" spc="-240" dirty="0">
                <a:latin typeface="Arimo"/>
                <a:cs typeface="Arimo"/>
              </a:rPr>
              <a:t>process </a:t>
            </a:r>
            <a:r>
              <a:rPr sz="2900" spc="-105" dirty="0">
                <a:latin typeface="Arimo"/>
                <a:cs typeface="Arimo"/>
              </a:rPr>
              <a:t>calling </a:t>
            </a:r>
            <a:r>
              <a:rPr sz="2900" spc="-125" dirty="0">
                <a:solidFill>
                  <a:srgbClr val="584640"/>
                </a:solidFill>
                <a:latin typeface="Courier New"/>
                <a:cs typeface="Courier New"/>
              </a:rPr>
              <a:t>fork()</a:t>
            </a:r>
            <a:r>
              <a:rPr sz="2900" spc="-125" dirty="0">
                <a:latin typeface="Arimo"/>
                <a:cs typeface="Arimo"/>
              </a:rPr>
              <a:t>spawns </a:t>
            </a:r>
            <a:r>
              <a:rPr sz="2900" spc="-15" dirty="0">
                <a:latin typeface="Arimo"/>
                <a:cs typeface="Arimo"/>
              </a:rPr>
              <a:t>a </a:t>
            </a:r>
            <a:r>
              <a:rPr sz="2900" spc="-120" dirty="0">
                <a:latin typeface="Arimo"/>
                <a:cs typeface="Arimo"/>
              </a:rPr>
              <a:t>child</a:t>
            </a:r>
            <a:r>
              <a:rPr sz="2900" spc="-90" dirty="0">
                <a:latin typeface="Arimo"/>
                <a:cs typeface="Arimo"/>
              </a:rPr>
              <a:t> </a:t>
            </a:r>
            <a:r>
              <a:rPr sz="2900" spc="-235" dirty="0">
                <a:latin typeface="Arimo"/>
                <a:cs typeface="Arimo"/>
              </a:rPr>
              <a:t>process.</a:t>
            </a:r>
            <a:endParaRPr sz="2900" dirty="0">
              <a:latin typeface="Arimo"/>
              <a:cs typeface="Arimo"/>
            </a:endParaRPr>
          </a:p>
          <a:p>
            <a:pPr marL="332740" indent="-320040">
              <a:lnSpc>
                <a:spcPct val="100000"/>
              </a:lnSpc>
              <a:spcBef>
                <a:spcPts val="40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335" dirty="0">
                <a:latin typeface="Arimo"/>
                <a:cs typeface="Arimo"/>
              </a:rPr>
              <a:t>The </a:t>
            </a:r>
            <a:r>
              <a:rPr sz="2900" spc="-120" dirty="0">
                <a:latin typeface="Arimo"/>
                <a:cs typeface="Arimo"/>
              </a:rPr>
              <a:t>child </a:t>
            </a:r>
            <a:r>
              <a:rPr sz="2900" spc="-250" dirty="0">
                <a:latin typeface="Arimo"/>
                <a:cs typeface="Arimo"/>
              </a:rPr>
              <a:t>is </a:t>
            </a:r>
            <a:r>
              <a:rPr sz="2900" spc="-195" dirty="0">
                <a:latin typeface="Arimo"/>
                <a:cs typeface="Arimo"/>
              </a:rPr>
              <a:t>almost </a:t>
            </a:r>
            <a:r>
              <a:rPr sz="2900" spc="-175" dirty="0">
                <a:latin typeface="Arimo"/>
                <a:cs typeface="Arimo"/>
              </a:rPr>
              <a:t>an </a:t>
            </a:r>
            <a:r>
              <a:rPr sz="2900" spc="-105" dirty="0">
                <a:latin typeface="Arimo"/>
                <a:cs typeface="Arimo"/>
              </a:rPr>
              <a:t>identical </a:t>
            </a:r>
            <a:r>
              <a:rPr sz="2900" i="1" spc="-229" dirty="0">
                <a:latin typeface="Arial"/>
                <a:cs typeface="Arial"/>
              </a:rPr>
              <a:t>clone </a:t>
            </a:r>
            <a:r>
              <a:rPr sz="2900" dirty="0">
                <a:latin typeface="Arimo"/>
                <a:cs typeface="Arimo"/>
              </a:rPr>
              <a:t>of </a:t>
            </a:r>
            <a:r>
              <a:rPr sz="2900" spc="-175" dirty="0">
                <a:latin typeface="Arimo"/>
                <a:cs typeface="Arimo"/>
              </a:rPr>
              <a:t>the</a:t>
            </a:r>
            <a:r>
              <a:rPr sz="2900" spc="-215" dirty="0">
                <a:latin typeface="Arimo"/>
                <a:cs typeface="Arimo"/>
              </a:rPr>
              <a:t> </a:t>
            </a:r>
            <a:r>
              <a:rPr sz="2900" spc="-105" dirty="0">
                <a:latin typeface="Arimo"/>
                <a:cs typeface="Arimo"/>
              </a:rPr>
              <a:t>parent:</a:t>
            </a:r>
            <a:endParaRPr sz="2900" dirty="0">
              <a:latin typeface="Arimo"/>
              <a:cs typeface="Arimo"/>
            </a:endParaRPr>
          </a:p>
          <a:p>
            <a:pPr marL="652780" lvl="1" indent="-275590">
              <a:lnSpc>
                <a:spcPct val="100000"/>
              </a:lnSpc>
              <a:spcBef>
                <a:spcPts val="310"/>
              </a:spcBef>
              <a:buClr>
                <a:srgbClr val="93B6D2"/>
              </a:buClr>
              <a:buSzPct val="69230"/>
              <a:buFont typeface="Arial"/>
              <a:buChar char=""/>
              <a:tabLst>
                <a:tab pos="653415" algn="l"/>
              </a:tabLst>
            </a:pPr>
            <a:r>
              <a:rPr sz="2600" spc="-160" dirty="0">
                <a:latin typeface="Arimo"/>
                <a:cs typeface="Arimo"/>
              </a:rPr>
              <a:t>Program </a:t>
            </a:r>
            <a:r>
              <a:rPr sz="2600" spc="-225" dirty="0">
                <a:latin typeface="Arimo"/>
                <a:cs typeface="Arimo"/>
              </a:rPr>
              <a:t>Text </a:t>
            </a:r>
            <a:r>
              <a:rPr sz="2600" spc="-204" dirty="0">
                <a:latin typeface="Arimo"/>
                <a:cs typeface="Arimo"/>
              </a:rPr>
              <a:t>(segment</a:t>
            </a:r>
            <a:r>
              <a:rPr sz="2600" spc="-260" dirty="0">
                <a:latin typeface="Arimo"/>
                <a:cs typeface="Arimo"/>
              </a:rPr>
              <a:t> </a:t>
            </a:r>
            <a:r>
              <a:rPr sz="2600" spc="-95" dirty="0">
                <a:latin typeface="Arimo"/>
                <a:cs typeface="Arimo"/>
              </a:rPr>
              <a:t>.text)</a:t>
            </a:r>
            <a:endParaRPr sz="2600" dirty="0">
              <a:latin typeface="Arimo"/>
              <a:cs typeface="Arimo"/>
            </a:endParaRPr>
          </a:p>
          <a:p>
            <a:pPr marL="652780" lvl="1" indent="-275590">
              <a:lnSpc>
                <a:spcPct val="100000"/>
              </a:lnSpc>
              <a:spcBef>
                <a:spcPts val="290"/>
              </a:spcBef>
              <a:buClr>
                <a:srgbClr val="93B6D2"/>
              </a:buClr>
              <a:buSzPct val="69230"/>
              <a:buFont typeface="Arial"/>
              <a:buChar char=""/>
              <a:tabLst>
                <a:tab pos="653415" algn="l"/>
              </a:tabLst>
            </a:pPr>
            <a:r>
              <a:rPr sz="2600" spc="-175" dirty="0">
                <a:latin typeface="Arimo"/>
                <a:cs typeface="Arimo"/>
              </a:rPr>
              <a:t>Stack</a:t>
            </a:r>
            <a:r>
              <a:rPr sz="2600" spc="-50" dirty="0">
                <a:latin typeface="Arimo"/>
                <a:cs typeface="Arimo"/>
              </a:rPr>
              <a:t> </a:t>
            </a:r>
            <a:r>
              <a:rPr sz="2600" spc="-300" dirty="0">
                <a:latin typeface="Arimo"/>
                <a:cs typeface="Arimo"/>
              </a:rPr>
              <a:t>(ss)</a:t>
            </a:r>
            <a:endParaRPr sz="2600" dirty="0">
              <a:latin typeface="Arimo"/>
              <a:cs typeface="Arimo"/>
            </a:endParaRPr>
          </a:p>
          <a:p>
            <a:pPr marL="652780" lvl="1" indent="-275590">
              <a:lnSpc>
                <a:spcPct val="100000"/>
              </a:lnSpc>
              <a:spcBef>
                <a:spcPts val="285"/>
              </a:spcBef>
              <a:buClr>
                <a:srgbClr val="93B6D2"/>
              </a:buClr>
              <a:buSzPct val="69230"/>
              <a:buFont typeface="Arial"/>
              <a:buChar char=""/>
              <a:tabLst>
                <a:tab pos="653415" algn="l"/>
              </a:tabLst>
            </a:pPr>
            <a:r>
              <a:rPr sz="2600" spc="-390" dirty="0" smtClean="0">
                <a:latin typeface="Arimo"/>
                <a:cs typeface="Arimo"/>
              </a:rPr>
              <a:t>P</a:t>
            </a:r>
            <a:r>
              <a:rPr lang="en-US" sz="2600" spc="-390" dirty="0" smtClean="0">
                <a:latin typeface="Arimo"/>
                <a:cs typeface="Arimo"/>
              </a:rPr>
              <a:t> </a:t>
            </a:r>
            <a:r>
              <a:rPr sz="2600" spc="-390" dirty="0" smtClean="0">
                <a:latin typeface="Arimo"/>
                <a:cs typeface="Arimo"/>
              </a:rPr>
              <a:t>C</a:t>
            </a:r>
            <a:r>
              <a:rPr lang="en-US" sz="2600" spc="-390" dirty="0" smtClean="0">
                <a:latin typeface="Arimo"/>
                <a:cs typeface="Arimo"/>
              </a:rPr>
              <a:t> </a:t>
            </a:r>
            <a:r>
              <a:rPr sz="2600" spc="-390" dirty="0" smtClean="0">
                <a:latin typeface="Arimo"/>
                <a:cs typeface="Arimo"/>
              </a:rPr>
              <a:t>B </a:t>
            </a:r>
            <a:r>
              <a:rPr sz="2600" spc="-130" dirty="0">
                <a:latin typeface="Arimo"/>
                <a:cs typeface="Arimo"/>
              </a:rPr>
              <a:t>(eg.</a:t>
            </a:r>
            <a:r>
              <a:rPr sz="2600" dirty="0">
                <a:latin typeface="Arimo"/>
                <a:cs typeface="Arimo"/>
              </a:rPr>
              <a:t> </a:t>
            </a:r>
            <a:r>
              <a:rPr sz="2600" spc="-135" dirty="0">
                <a:latin typeface="Arimo"/>
                <a:cs typeface="Arimo"/>
              </a:rPr>
              <a:t>registers)</a:t>
            </a:r>
            <a:endParaRPr sz="2600" dirty="0">
              <a:latin typeface="Arimo"/>
              <a:cs typeface="Arimo"/>
            </a:endParaRPr>
          </a:p>
          <a:p>
            <a:pPr marL="652780" lvl="1" indent="-275590">
              <a:lnSpc>
                <a:spcPct val="100000"/>
              </a:lnSpc>
              <a:spcBef>
                <a:spcPts val="290"/>
              </a:spcBef>
              <a:buClr>
                <a:srgbClr val="93B6D2"/>
              </a:buClr>
              <a:buSzPct val="69230"/>
              <a:buFont typeface="Arial"/>
              <a:buChar char=""/>
              <a:tabLst>
                <a:tab pos="653415" algn="l"/>
              </a:tabLst>
            </a:pPr>
            <a:r>
              <a:rPr sz="2600" spc="-85" dirty="0">
                <a:latin typeface="Arimo"/>
                <a:cs typeface="Arimo"/>
              </a:rPr>
              <a:t>Data </a:t>
            </a:r>
            <a:r>
              <a:rPr sz="2600" spc="-204" dirty="0">
                <a:latin typeface="Arimo"/>
                <a:cs typeface="Arimo"/>
              </a:rPr>
              <a:t>(segment</a:t>
            </a:r>
            <a:r>
              <a:rPr sz="2600" spc="5" dirty="0">
                <a:latin typeface="Arimo"/>
                <a:cs typeface="Arimo"/>
              </a:rPr>
              <a:t> </a:t>
            </a:r>
            <a:r>
              <a:rPr sz="2600" spc="-60" dirty="0">
                <a:latin typeface="Arimo"/>
                <a:cs typeface="Arimo"/>
              </a:rPr>
              <a:t>.data)</a:t>
            </a:r>
            <a:endParaRPr sz="2600" dirty="0">
              <a:latin typeface="Arimo"/>
              <a:cs typeface="Arimo"/>
            </a:endParaRPr>
          </a:p>
          <a:p>
            <a:pPr marL="332740" indent="-320040">
              <a:lnSpc>
                <a:spcPct val="100000"/>
              </a:lnSpc>
              <a:spcBef>
                <a:spcPts val="55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800" spc="-330" dirty="0">
                <a:latin typeface="Arimo"/>
                <a:cs typeface="Arimo"/>
              </a:rPr>
              <a:t>The </a:t>
            </a:r>
            <a:r>
              <a:rPr sz="2800" spc="-5" dirty="0">
                <a:latin typeface="Courier New"/>
                <a:cs typeface="Courier New"/>
              </a:rPr>
              <a:t>fork() </a:t>
            </a:r>
            <a:r>
              <a:rPr sz="2800" spc="-245" dirty="0">
                <a:latin typeface="Arimo"/>
                <a:cs typeface="Arimo"/>
              </a:rPr>
              <a:t>is </a:t>
            </a:r>
            <a:r>
              <a:rPr sz="2800" spc="-95" dirty="0">
                <a:latin typeface="Arimo"/>
                <a:cs typeface="Arimo"/>
              </a:rPr>
              <a:t>called </a:t>
            </a:r>
            <a:r>
              <a:rPr sz="2800" spc="-250" dirty="0">
                <a:latin typeface="Arimo"/>
                <a:cs typeface="Arimo"/>
              </a:rPr>
              <a:t>once, </a:t>
            </a:r>
            <a:r>
              <a:rPr sz="2800" spc="-125" dirty="0">
                <a:latin typeface="Arimo"/>
                <a:cs typeface="Arimo"/>
              </a:rPr>
              <a:t>but </a:t>
            </a:r>
            <a:r>
              <a:rPr sz="2800" spc="-180" dirty="0">
                <a:latin typeface="Arimo"/>
                <a:cs typeface="Arimo"/>
              </a:rPr>
              <a:t>returns</a:t>
            </a:r>
            <a:r>
              <a:rPr sz="2800" spc="-375" dirty="0">
                <a:latin typeface="Arimo"/>
                <a:cs typeface="Arimo"/>
              </a:rPr>
              <a:t> </a:t>
            </a:r>
            <a:r>
              <a:rPr sz="2800" spc="-140" dirty="0">
                <a:latin typeface="Arimo"/>
                <a:cs typeface="Arimo"/>
              </a:rPr>
              <a:t>twice!</a:t>
            </a:r>
            <a:endParaRPr sz="2800" dirty="0">
              <a:latin typeface="Arimo"/>
              <a:cs typeface="Arimo"/>
            </a:endParaRPr>
          </a:p>
          <a:p>
            <a:pPr marL="332740" marR="590550" indent="-320040">
              <a:lnSpc>
                <a:spcPct val="104000"/>
              </a:lnSpc>
              <a:spcBef>
                <a:spcPts val="56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800" spc="-45" dirty="0">
                <a:latin typeface="Arimo"/>
                <a:cs typeface="Arimo"/>
              </a:rPr>
              <a:t>After </a:t>
            </a:r>
            <a:r>
              <a:rPr sz="2800" spc="-55" dirty="0">
                <a:latin typeface="Courier New"/>
                <a:cs typeface="Courier New"/>
              </a:rPr>
              <a:t>fork()</a:t>
            </a:r>
            <a:r>
              <a:rPr sz="2800" spc="-55" dirty="0">
                <a:latin typeface="Arimo"/>
                <a:cs typeface="Arimo"/>
              </a:rPr>
              <a:t>both </a:t>
            </a:r>
            <a:r>
              <a:rPr sz="2800" spc="-175" dirty="0">
                <a:latin typeface="Arimo"/>
                <a:cs typeface="Arimo"/>
              </a:rPr>
              <a:t>the </a:t>
            </a:r>
            <a:r>
              <a:rPr sz="2800" spc="-90" dirty="0">
                <a:latin typeface="Arimo"/>
                <a:cs typeface="Arimo"/>
              </a:rPr>
              <a:t>parent </a:t>
            </a:r>
            <a:r>
              <a:rPr sz="2800" spc="-120" dirty="0">
                <a:latin typeface="Arimo"/>
                <a:cs typeface="Arimo"/>
              </a:rPr>
              <a:t>and </a:t>
            </a:r>
            <a:r>
              <a:rPr sz="2800" spc="-175" dirty="0">
                <a:latin typeface="Arimo"/>
                <a:cs typeface="Arimo"/>
              </a:rPr>
              <a:t>the </a:t>
            </a:r>
            <a:r>
              <a:rPr sz="2800" spc="-120" dirty="0">
                <a:latin typeface="Arimo"/>
                <a:cs typeface="Arimo"/>
              </a:rPr>
              <a:t>child </a:t>
            </a:r>
            <a:r>
              <a:rPr sz="2800" spc="-60" dirty="0">
                <a:latin typeface="Arimo"/>
                <a:cs typeface="Arimo"/>
              </a:rPr>
              <a:t>are  </a:t>
            </a:r>
            <a:r>
              <a:rPr sz="2800" spc="-165" dirty="0">
                <a:latin typeface="Arimo"/>
                <a:cs typeface="Arimo"/>
              </a:rPr>
              <a:t>executing </a:t>
            </a:r>
            <a:r>
              <a:rPr sz="2800" spc="-170" dirty="0">
                <a:latin typeface="Arimo"/>
                <a:cs typeface="Arimo"/>
              </a:rPr>
              <a:t>the </a:t>
            </a:r>
            <a:r>
              <a:rPr sz="2800" spc="-280" dirty="0">
                <a:latin typeface="Arimo"/>
                <a:cs typeface="Arimo"/>
              </a:rPr>
              <a:t>same</a:t>
            </a:r>
            <a:r>
              <a:rPr sz="2800" spc="-200" dirty="0">
                <a:latin typeface="Arimo"/>
                <a:cs typeface="Arimo"/>
              </a:rPr>
              <a:t> </a:t>
            </a:r>
            <a:r>
              <a:rPr sz="2800" spc="-114" dirty="0">
                <a:latin typeface="Arimo"/>
                <a:cs typeface="Arimo"/>
              </a:rPr>
              <a:t>program.</a:t>
            </a:r>
            <a:endParaRPr sz="2800" dirty="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B61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966</Words>
  <Application>Microsoft Office PowerPoint</Application>
  <PresentationFormat>On-screen Show (4:3)</PresentationFormat>
  <Paragraphs>115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Arimo</vt:lpstr>
      <vt:lpstr>Calibri</vt:lpstr>
      <vt:lpstr>Courier New</vt:lpstr>
      <vt:lpstr>Liberation Sans Narrow</vt:lpstr>
      <vt:lpstr>Times New Roman</vt:lpstr>
      <vt:lpstr>Trebuchet MS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“fork()” system call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“fork()” system call - PID</vt:lpstr>
      <vt:lpstr>“fork()” Example</vt:lpstr>
      <vt:lpstr>The “wait()” system call</vt:lpstr>
      <vt:lpstr>The “wait()” system call</vt:lpstr>
      <vt:lpstr>PowerPoint Presentation</vt:lpstr>
      <vt:lpstr>PowerPoint Presentation</vt:lpstr>
      <vt:lpstr>PowerPoint Presentation</vt:lpstr>
      <vt:lpstr>PowerPoint Presentation</vt:lpstr>
      <vt:lpstr>The “exit()” system call</vt:lpstr>
      <vt:lpstr>PowerPoint Presentation</vt:lpstr>
      <vt:lpstr>The process states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Calls</dc:title>
  <dc:creator>Helen Papadaki</dc:creator>
  <cp:lastModifiedBy>Saba Naseem</cp:lastModifiedBy>
  <cp:revision>10</cp:revision>
  <dcterms:created xsi:type="dcterms:W3CDTF">2020-03-01T09:40:24Z</dcterms:created>
  <dcterms:modified xsi:type="dcterms:W3CDTF">2020-03-06T04:00:11Z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2014-10-09T00:00:00Z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2020-03-01T00:00:00Z</vt:filetime>
  </property>
</Properties>
</file>