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1" r:id="rId4"/>
    <p:sldId id="258" r:id="rId5"/>
    <p:sldId id="260" r:id="rId6"/>
    <p:sldId id="267" r:id="rId7"/>
    <p:sldId id="262" r:id="rId8"/>
    <p:sldId id="268" r:id="rId9"/>
    <p:sldId id="263" r:id="rId10"/>
    <p:sldId id="266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Cross Cultural Communication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4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Cultural </a:t>
            </a:r>
            <a:r>
              <a:rPr lang="en-US" b="1" dirty="0">
                <a:solidFill>
                  <a:schemeClr val="tx1"/>
                </a:solidFill>
              </a:rPr>
              <a:t>Blindness: </a:t>
            </a:r>
            <a:r>
              <a:rPr lang="en-US" dirty="0">
                <a:solidFill>
                  <a:schemeClr val="tx1"/>
                </a:solidFill>
              </a:rPr>
              <a:t>Differences are ignored and </a:t>
            </a:r>
            <a:r>
              <a:rPr lang="en-US" dirty="0" smtClean="0">
                <a:solidFill>
                  <a:schemeClr val="tx1"/>
                </a:solidFill>
              </a:rPr>
              <a:t>one proceeds </a:t>
            </a:r>
            <a:r>
              <a:rPr lang="en-US" dirty="0">
                <a:solidFill>
                  <a:schemeClr val="tx1"/>
                </a:solidFill>
              </a:rPr>
              <a:t>as though differences did not exist; e.g</a:t>
            </a:r>
            <a:r>
              <a:rPr lang="en-US" dirty="0" smtClean="0">
                <a:solidFill>
                  <a:schemeClr val="tx1"/>
                </a:solidFill>
              </a:rPr>
              <a:t>. "</a:t>
            </a:r>
            <a:r>
              <a:rPr lang="en-US" dirty="0">
                <a:solidFill>
                  <a:schemeClr val="tx1"/>
                </a:solidFill>
              </a:rPr>
              <a:t>there's no need to worry about a person's </a:t>
            </a:r>
            <a:r>
              <a:rPr lang="en-US" dirty="0" smtClean="0">
                <a:solidFill>
                  <a:schemeClr val="tx1"/>
                </a:solidFill>
              </a:rPr>
              <a:t>culture.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Cultural </a:t>
            </a:r>
            <a:r>
              <a:rPr lang="en-US" b="1" dirty="0">
                <a:solidFill>
                  <a:schemeClr val="tx1"/>
                </a:solidFill>
              </a:rPr>
              <a:t>Imposition: </a:t>
            </a:r>
            <a:r>
              <a:rPr lang="en-US" dirty="0">
                <a:solidFill>
                  <a:schemeClr val="tx1"/>
                </a:solidFill>
              </a:rPr>
              <a:t>Belief that everyone </a:t>
            </a:r>
            <a:r>
              <a:rPr lang="en-US" dirty="0" smtClean="0">
                <a:solidFill>
                  <a:schemeClr val="tx1"/>
                </a:solidFill>
              </a:rPr>
              <a:t>should conform </a:t>
            </a:r>
            <a:r>
              <a:rPr lang="en-US" dirty="0">
                <a:solidFill>
                  <a:schemeClr val="tx1"/>
                </a:solidFill>
              </a:rPr>
              <a:t>to the majority; e.g., "we know what's </a:t>
            </a:r>
            <a:r>
              <a:rPr lang="en-US" dirty="0" smtClean="0">
                <a:solidFill>
                  <a:schemeClr val="tx1"/>
                </a:solidFill>
              </a:rPr>
              <a:t>best for </a:t>
            </a:r>
            <a:r>
              <a:rPr lang="en-US" dirty="0">
                <a:solidFill>
                  <a:schemeClr val="tx1"/>
                </a:solidFill>
              </a:rPr>
              <a:t>you, if you don't like it you can go elsewhere."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Barriers to Effective Intercultural</a:t>
            </a:r>
            <a:br>
              <a:rPr lang="en-US" sz="2400" dirty="0"/>
            </a:br>
            <a:r>
              <a:rPr lang="en-US" sz="24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8275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Adopt Correct Attitudes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Tolerate </a:t>
            </a:r>
            <a:r>
              <a:rPr lang="en-US" dirty="0" smtClean="0">
                <a:solidFill>
                  <a:schemeClr val="tx1"/>
                </a:solidFill>
              </a:rPr>
              <a:t>ambiguity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Be open-minded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Be altruistic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Acquire Knowledge About Other Cultures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Observe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Formally study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Immerse </a:t>
            </a:r>
            <a:r>
              <a:rPr lang="en-US" dirty="0">
                <a:solidFill>
                  <a:schemeClr val="tx1"/>
                </a:solidFill>
              </a:rPr>
              <a:t>yourself in other </a:t>
            </a:r>
            <a:r>
              <a:rPr lang="en-US" dirty="0" smtClean="0">
                <a:solidFill>
                  <a:schemeClr val="tx1"/>
                </a:solidFill>
              </a:rPr>
              <a:t>culture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achieve intercultural communicative </a:t>
            </a:r>
            <a:r>
              <a:rPr lang="en-US" sz="2400" dirty="0" smtClean="0"/>
              <a:t>competence?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55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Develop Culture-Specific Skills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Practice </a:t>
            </a:r>
            <a:r>
              <a:rPr lang="en-US" dirty="0" smtClean="0">
                <a:solidFill>
                  <a:schemeClr val="tx1"/>
                </a:solidFill>
              </a:rPr>
              <a:t>listening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Practice </a:t>
            </a:r>
            <a:r>
              <a:rPr lang="en-US" dirty="0">
                <a:solidFill>
                  <a:schemeClr val="tx1"/>
                </a:solidFill>
              </a:rPr>
              <a:t>intercultural </a:t>
            </a:r>
            <a:r>
              <a:rPr lang="en-US" dirty="0" smtClean="0">
                <a:solidFill>
                  <a:schemeClr val="tx1"/>
                </a:solidFill>
              </a:rPr>
              <a:t>empathy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Develop flexibility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Cont</a:t>
            </a: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41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5400" dirty="0" smtClean="0"/>
          </a:p>
          <a:p>
            <a:pPr marL="45720" indent="0" algn="ctr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2590800"/>
            <a:ext cx="49530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/>
                </a:solidFill>
              </a:rPr>
              <a:t>CULTURE</a:t>
            </a:r>
            <a:endParaRPr lang="en-US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Culture is the ideas, customs, and social </a:t>
            </a:r>
            <a:r>
              <a:rPr lang="en-US" sz="2400" dirty="0" err="1" smtClean="0">
                <a:solidFill>
                  <a:schemeClr val="tx1"/>
                </a:solidFill>
              </a:rPr>
              <a:t>behaviour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chemeClr val="tx1"/>
                </a:solidFill>
              </a:rPr>
              <a:t>a particular people or society.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culture is a way of life of a group of </a:t>
            </a:r>
            <a:r>
              <a:rPr lang="en-US" sz="2400" dirty="0" smtClean="0">
                <a:solidFill>
                  <a:schemeClr val="tx1"/>
                </a:solidFill>
              </a:rPr>
              <a:t>people—the behaviors</a:t>
            </a:r>
            <a:r>
              <a:rPr lang="en-US" sz="2400" dirty="0">
                <a:solidFill>
                  <a:schemeClr val="tx1"/>
                </a:solidFill>
              </a:rPr>
              <a:t>, beliefs, values and symbols that </a:t>
            </a:r>
            <a:r>
              <a:rPr lang="en-US" sz="2400" dirty="0" smtClean="0">
                <a:solidFill>
                  <a:schemeClr val="tx1"/>
                </a:solidFill>
              </a:rPr>
              <a:t>they accept</a:t>
            </a:r>
            <a:r>
              <a:rPr lang="en-US" sz="2400" dirty="0">
                <a:solidFill>
                  <a:schemeClr val="tx1"/>
                </a:solidFill>
              </a:rPr>
              <a:t>, generally without thinking about </a:t>
            </a:r>
            <a:r>
              <a:rPr lang="en-US" sz="2400" dirty="0" smtClean="0">
                <a:solidFill>
                  <a:schemeClr val="tx1"/>
                </a:solidFill>
              </a:rPr>
              <a:t>them, and </a:t>
            </a:r>
            <a:r>
              <a:rPr lang="en-US" sz="2400" dirty="0">
                <a:solidFill>
                  <a:schemeClr val="tx1"/>
                </a:solidFill>
              </a:rPr>
              <a:t>that are passed along by communication </a:t>
            </a:r>
            <a:r>
              <a:rPr lang="en-US" sz="2400" dirty="0" smtClean="0">
                <a:solidFill>
                  <a:schemeClr val="tx1"/>
                </a:solidFill>
              </a:rPr>
              <a:t>and imitation </a:t>
            </a:r>
            <a:r>
              <a:rPr lang="en-US" sz="2400" dirty="0">
                <a:solidFill>
                  <a:schemeClr val="tx1"/>
                </a:solidFill>
              </a:rPr>
              <a:t>from one generation to the next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culture?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is distinct</a:t>
            </a:r>
            <a:endParaRPr lang="en-US" dirty="0"/>
          </a:p>
        </p:txBody>
      </p:sp>
      <p:pic>
        <p:nvPicPr>
          <p:cNvPr id="3074" name="Picture 2" descr="C:\Users\Grace\Desktop\011315lunchworkfam_960x5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39200" cy="51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Cross Cultural Communication?</a:t>
            </a:r>
            <a:endParaRPr lang="en-US" dirty="0"/>
          </a:p>
        </p:txBody>
      </p:sp>
      <p:pic>
        <p:nvPicPr>
          <p:cNvPr id="1027" name="Picture 3" descr="C:\Users\Grace\Desktop\cc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77200" cy="49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race\Desktop\gettyimages-542502429-27867461d697a947417e7f8760b72b1c96880582-s800-c8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Opportunities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Job </a:t>
            </a:r>
            <a:r>
              <a:rPr lang="en-US" dirty="0">
                <a:solidFill>
                  <a:schemeClr val="tx1"/>
                </a:solidFill>
              </a:rPr>
              <a:t>Opportunities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Globalization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Sharing </a:t>
            </a:r>
            <a:r>
              <a:rPr lang="en-US" dirty="0">
                <a:solidFill>
                  <a:schemeClr val="tx1"/>
                </a:solidFill>
              </a:rPr>
              <a:t>of views and ideas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Understanding </a:t>
            </a:r>
            <a:r>
              <a:rPr lang="en-US" dirty="0">
                <a:solidFill>
                  <a:schemeClr val="tx1"/>
                </a:solidFill>
              </a:rPr>
              <a:t>of Diverse Market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</a:t>
            </a:r>
            <a:r>
              <a:rPr lang="en-US" sz="2400" dirty="0" smtClean="0"/>
              <a:t>cross-cultural </a:t>
            </a:r>
            <a:r>
              <a:rPr lang="en-US" sz="2400" dirty="0"/>
              <a:t>communication is important?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9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Opening </a:t>
            </a:r>
            <a:r>
              <a:rPr lang="en-US" dirty="0">
                <a:solidFill>
                  <a:schemeClr val="tx1"/>
                </a:solidFill>
              </a:rPr>
              <a:t>and Closing Conversations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Taking </a:t>
            </a:r>
            <a:r>
              <a:rPr lang="en-US" dirty="0">
                <a:solidFill>
                  <a:schemeClr val="tx1"/>
                </a:solidFill>
              </a:rPr>
              <a:t>Turns During Conversations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Interrupting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of Silence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Appropriate </a:t>
            </a:r>
            <a:r>
              <a:rPr lang="en-US" dirty="0">
                <a:solidFill>
                  <a:schemeClr val="tx1"/>
                </a:solidFill>
              </a:rPr>
              <a:t>Topics </a:t>
            </a:r>
            <a:r>
              <a:rPr lang="en-US" dirty="0" smtClean="0">
                <a:solidFill>
                  <a:schemeClr val="tx1"/>
                </a:solidFill>
              </a:rPr>
              <a:t>of Conversation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Knowing </a:t>
            </a:r>
            <a:r>
              <a:rPr lang="en-US" dirty="0">
                <a:solidFill>
                  <a:schemeClr val="tx1"/>
                </a:solidFill>
              </a:rPr>
              <a:t>How Much to </a:t>
            </a:r>
            <a:r>
              <a:rPr lang="en-US" dirty="0" smtClean="0">
                <a:solidFill>
                  <a:schemeClr val="tx1"/>
                </a:solidFill>
              </a:rPr>
              <a:t>Say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Potential </a:t>
            </a:r>
            <a:r>
              <a:rPr lang="en-US" sz="2400" b="1" dirty="0" smtClean="0"/>
              <a:t>hot spots </a:t>
            </a:r>
            <a:r>
              <a:rPr lang="en-US" sz="2400" b="1" dirty="0"/>
              <a:t>in cross culture</a:t>
            </a:r>
            <a:br>
              <a:rPr lang="en-US" sz="2400" b="1" dirty="0"/>
            </a:br>
            <a:r>
              <a:rPr lang="en-US" sz="2400" b="1" dirty="0"/>
              <a:t>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8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Ethnocentrism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Inability to accept another </a:t>
            </a:r>
            <a:r>
              <a:rPr lang="en-US" dirty="0" smtClean="0">
                <a:solidFill>
                  <a:schemeClr val="tx1"/>
                </a:solidFill>
              </a:rPr>
              <a:t>culture's world </a:t>
            </a:r>
            <a:r>
              <a:rPr lang="en-US" dirty="0">
                <a:solidFill>
                  <a:schemeClr val="tx1"/>
                </a:solidFill>
              </a:rPr>
              <a:t>view; "my way is the best."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Discrimination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Differential treatment of an </a:t>
            </a:r>
            <a:r>
              <a:rPr lang="en-US" dirty="0" smtClean="0">
                <a:solidFill>
                  <a:schemeClr val="tx1"/>
                </a:solidFill>
              </a:rPr>
              <a:t>individual due </a:t>
            </a:r>
            <a:r>
              <a:rPr lang="en-US" dirty="0">
                <a:solidFill>
                  <a:schemeClr val="tx1"/>
                </a:solidFill>
              </a:rPr>
              <a:t>to minority status; actual and </a:t>
            </a:r>
            <a:r>
              <a:rPr lang="en-US" dirty="0" smtClean="0">
                <a:solidFill>
                  <a:schemeClr val="tx1"/>
                </a:solidFill>
              </a:rPr>
              <a:t>perceived. e.g</a:t>
            </a:r>
            <a:r>
              <a:rPr lang="en-US" dirty="0">
                <a:solidFill>
                  <a:schemeClr val="tx1"/>
                </a:solidFill>
              </a:rPr>
              <a:t>., "we just aren't equipped to serve people like that."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Stereotyping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Generalizing about a person </a:t>
            </a:r>
            <a:r>
              <a:rPr lang="en-US" dirty="0" smtClean="0">
                <a:solidFill>
                  <a:schemeClr val="tx1"/>
                </a:solidFill>
              </a:rPr>
              <a:t>while ignoring </a:t>
            </a:r>
            <a:r>
              <a:rPr lang="en-US" dirty="0">
                <a:solidFill>
                  <a:schemeClr val="tx1"/>
                </a:solidFill>
              </a:rPr>
              <a:t>presence of individual </a:t>
            </a:r>
            <a:r>
              <a:rPr lang="en-US" dirty="0" smtClean="0">
                <a:solidFill>
                  <a:schemeClr val="tx1"/>
                </a:solidFill>
              </a:rPr>
              <a:t>difference. e.g</a:t>
            </a:r>
            <a:r>
              <a:rPr lang="en-US" dirty="0">
                <a:solidFill>
                  <a:schemeClr val="tx1"/>
                </a:solidFill>
              </a:rPr>
              <a:t>., "she's like that because she's Asian – all Asians </a:t>
            </a:r>
            <a:r>
              <a:rPr lang="en-US" dirty="0" smtClean="0">
                <a:solidFill>
                  <a:schemeClr val="tx1"/>
                </a:solidFill>
              </a:rPr>
              <a:t>are nonverbal</a:t>
            </a:r>
            <a:r>
              <a:rPr lang="en-US" dirty="0">
                <a:solidFill>
                  <a:schemeClr val="tx1"/>
                </a:solidFill>
              </a:rPr>
              <a:t>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Barriers to Effective Intercultural</a:t>
            </a:r>
            <a:br>
              <a:rPr lang="en-US" sz="2400" dirty="0"/>
            </a:br>
            <a:r>
              <a:rPr lang="en-US" sz="2400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995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240</TotalTime>
  <Words>312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Cross Cultural Communication</vt:lpstr>
      <vt:lpstr>PowerPoint Presentation</vt:lpstr>
      <vt:lpstr>What is culture?</vt:lpstr>
      <vt:lpstr>Culture is distinct</vt:lpstr>
      <vt:lpstr>What is Cross Cultural Communication?</vt:lpstr>
      <vt:lpstr>PowerPoint Presentation</vt:lpstr>
      <vt:lpstr>Why cross-cultural communication is important? </vt:lpstr>
      <vt:lpstr>Potential hot spots in cross culture communication</vt:lpstr>
      <vt:lpstr>Barriers to Effective Intercultural Communication</vt:lpstr>
      <vt:lpstr>Barriers to Effective Intercultural Communication</vt:lpstr>
      <vt:lpstr>How to achieve intercultural communicative competence?</vt:lpstr>
      <vt:lpstr>Cont…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Grace</cp:lastModifiedBy>
  <cp:revision>19</cp:revision>
  <dcterms:created xsi:type="dcterms:W3CDTF">2006-08-16T00:00:00Z</dcterms:created>
  <dcterms:modified xsi:type="dcterms:W3CDTF">2020-04-07T07:34:05Z</dcterms:modified>
</cp:coreProperties>
</file>