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59" r:id="rId5"/>
    <p:sldId id="266" r:id="rId6"/>
    <p:sldId id="260" r:id="rId7"/>
    <p:sldId id="261" r:id="rId8"/>
    <p:sldId id="262" r:id="rId9"/>
    <p:sldId id="263" r:id="rId10"/>
    <p:sldId id="265" r:id="rId11"/>
    <p:sldId id="264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Informative Speaking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52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en-US" dirty="0"/>
              <a:t>Reinforce key ideas </a:t>
            </a:r>
            <a:r>
              <a:rPr lang="en-US" dirty="0" smtClean="0"/>
              <a:t>nonverbally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A well-placed pause can provide emphasis and</a:t>
            </a:r>
          </a:p>
          <a:p>
            <a:pPr>
              <a:lnSpc>
                <a:spcPct val="150000"/>
              </a:lnSpc>
            </a:pPr>
            <a:r>
              <a:rPr lang="en-US" dirty="0"/>
              <a:t>reinforcement to set off a point. 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Raise </a:t>
            </a:r>
            <a:r>
              <a:rPr lang="en-US" dirty="0"/>
              <a:t>or lower your voice can also reinforce a key idea.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Moving from behind the podium to tell a personal anecdote</a:t>
            </a:r>
          </a:p>
          <a:p>
            <a:pPr>
              <a:lnSpc>
                <a:spcPct val="150000"/>
              </a:lnSpc>
            </a:pPr>
            <a:r>
              <a:rPr lang="en-US" dirty="0"/>
              <a:t>can signal that something special is about to be said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to Enhance</a:t>
            </a:r>
            <a:br>
              <a:rPr lang="en-US" dirty="0"/>
            </a:br>
            <a:r>
              <a:rPr lang="en-US" dirty="0"/>
              <a:t>Audience Recall</a:t>
            </a:r>
          </a:p>
        </p:txBody>
      </p:sp>
    </p:spTree>
    <p:extLst>
      <p:ext uri="{BB962C8B-B14F-4D97-AF65-F5344CB8AC3E}">
        <p14:creationId xmlns:p14="http://schemas.microsoft.com/office/powerpoint/2010/main" val="193505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Introduction</a:t>
            </a:r>
          </a:p>
          <a:p>
            <a:pPr algn="l">
              <a:lnSpc>
                <a:spcPct val="150000"/>
              </a:lnSpc>
            </a:pPr>
            <a:r>
              <a:rPr lang="en-US" dirty="0" smtClean="0"/>
              <a:t>Attention getter</a:t>
            </a:r>
          </a:p>
          <a:p>
            <a:pPr marL="3429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Start with a story or quote</a:t>
            </a:r>
          </a:p>
          <a:p>
            <a:pPr marL="3429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Start with an unusual statement or rhetorical question</a:t>
            </a:r>
          </a:p>
          <a:p>
            <a:pPr marL="3429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Start with humor or shocking statistics</a:t>
            </a:r>
          </a:p>
          <a:p>
            <a:pPr algn="l">
              <a:lnSpc>
                <a:spcPct val="150000"/>
              </a:lnSpc>
            </a:pPr>
            <a:r>
              <a:rPr lang="en-US" dirty="0" smtClean="0"/>
              <a:t>Reveal your topic</a:t>
            </a:r>
          </a:p>
          <a:p>
            <a:pPr algn="l">
              <a:lnSpc>
                <a:spcPct val="150000"/>
              </a:lnSpc>
            </a:pPr>
            <a:r>
              <a:rPr lang="en-US" dirty="0" smtClean="0"/>
              <a:t>Establish Credibility</a:t>
            </a:r>
          </a:p>
          <a:p>
            <a:pPr algn="l">
              <a:lnSpc>
                <a:spcPct val="150000"/>
              </a:lnSpc>
            </a:pPr>
            <a:r>
              <a:rPr lang="en-US" dirty="0" smtClean="0"/>
              <a:t>Audience adaptation</a:t>
            </a:r>
          </a:p>
          <a:p>
            <a:pPr algn="l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4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</a:t>
            </a:r>
            <a:r>
              <a:rPr lang="en-US" dirty="0" smtClean="0"/>
              <a:t>ecide </a:t>
            </a:r>
            <a:r>
              <a:rPr lang="en-US" dirty="0"/>
              <a:t>which aspects of that topic are of greatest importance for your speech. These aspects become your main points.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Main Point 1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Main Point 2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Main Point 3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6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Re-assert/Reinforce the Thesis</a:t>
            </a:r>
          </a:p>
          <a:p>
            <a:pPr>
              <a:lnSpc>
                <a:spcPct val="200000"/>
              </a:lnSpc>
            </a:pPr>
            <a:r>
              <a:rPr lang="en-US" dirty="0"/>
              <a:t>Review the Main Points</a:t>
            </a:r>
          </a:p>
          <a:p>
            <a:pPr>
              <a:lnSpc>
                <a:spcPct val="200000"/>
              </a:lnSpc>
            </a:pPr>
            <a:r>
              <a:rPr lang="en-US" dirty="0"/>
              <a:t>Close Effectively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9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“</a:t>
            </a:r>
            <a:r>
              <a:rPr lang="en-US" dirty="0"/>
              <a:t>If you don’t know what you want to achieve in your presentation your audience never will.” </a:t>
            </a:r>
            <a:r>
              <a:rPr lang="en-US" b="1" dirty="0"/>
              <a:t>– Harvey Diamond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9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General purpose is to inform the audience.</a:t>
            </a:r>
          </a:p>
          <a:p>
            <a:r>
              <a:rPr lang="en-US" dirty="0" smtClean="0"/>
              <a:t>Specific purpose relates to your topic and specific information you want to convey.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pic>
        <p:nvPicPr>
          <p:cNvPr id="1026" name="Picture 2" descr="C:\Users\Grace\Desktop\audience-engagement-771x5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76600"/>
            <a:ext cx="5684995" cy="324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69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speech to inform shares information with others</a:t>
            </a:r>
          </a:p>
          <a:p>
            <a:r>
              <a:rPr lang="en-US" dirty="0"/>
              <a:t>to enhance their knowledge or understanding of</a:t>
            </a:r>
          </a:p>
          <a:p>
            <a:r>
              <a:rPr lang="en-US" dirty="0"/>
              <a:t>the concept and ideas presented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When you inform someone, you assume the role</a:t>
            </a:r>
          </a:p>
          <a:p>
            <a:r>
              <a:rPr lang="en-US" dirty="0"/>
              <a:t>of a teacher by defining, illustrating, clarifying, or</a:t>
            </a:r>
          </a:p>
          <a:p>
            <a:r>
              <a:rPr lang="en-US" dirty="0"/>
              <a:t>elaborating on a topic.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Informative Speaking</a:t>
            </a:r>
          </a:p>
        </p:txBody>
      </p:sp>
    </p:spTree>
    <p:extLst>
      <p:ext uri="{BB962C8B-B14F-4D97-AF65-F5344CB8AC3E}">
        <p14:creationId xmlns:p14="http://schemas.microsoft.com/office/powerpoint/2010/main" val="122942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Grace\Desktop\1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37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Label the speech topic with content type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algn="l">
              <a:lnSpc>
                <a:spcPct val="150000"/>
              </a:lnSpc>
            </a:pPr>
            <a:r>
              <a:rPr lang="en-US" dirty="0" smtClean="0"/>
              <a:t>How to change a tire? _____________</a:t>
            </a:r>
          </a:p>
          <a:p>
            <a:pPr algn="l">
              <a:lnSpc>
                <a:spcPct val="150000"/>
              </a:lnSpc>
            </a:pPr>
            <a:r>
              <a:rPr lang="en-US" dirty="0" smtClean="0"/>
              <a:t>Islamism ____________</a:t>
            </a:r>
          </a:p>
          <a:p>
            <a:pPr algn="l">
              <a:lnSpc>
                <a:spcPct val="150000"/>
              </a:lnSpc>
            </a:pPr>
            <a:r>
              <a:rPr lang="en-US" dirty="0" smtClean="0"/>
              <a:t>Forest fires will eventually destroy life on earth _______</a:t>
            </a:r>
          </a:p>
          <a:p>
            <a:pPr algn="l">
              <a:lnSpc>
                <a:spcPct val="150000"/>
              </a:lnSpc>
            </a:pPr>
            <a:r>
              <a:rPr lang="en-US" dirty="0" smtClean="0"/>
              <a:t>Nelson Mandela ____________</a:t>
            </a:r>
          </a:p>
          <a:p>
            <a:pPr algn="l">
              <a:lnSpc>
                <a:spcPct val="150000"/>
              </a:lnSpc>
            </a:pPr>
            <a:r>
              <a:rPr lang="en-US" dirty="0" smtClean="0"/>
              <a:t>Should the world come up with a mutual plan to end the pandemic? _______</a:t>
            </a:r>
          </a:p>
          <a:p>
            <a:pPr algn="l">
              <a:lnSpc>
                <a:spcPct val="150000"/>
              </a:lnSpc>
            </a:pPr>
            <a:r>
              <a:rPr lang="en-US" dirty="0" smtClean="0"/>
              <a:t>Wildflower festival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 </a:t>
            </a:r>
            <a:r>
              <a:rPr lang="en-US" sz="2400" dirty="0"/>
              <a:t>Speak to enhance </a:t>
            </a:r>
            <a:r>
              <a:rPr lang="en-US" sz="2400" dirty="0" smtClean="0"/>
              <a:t>understanding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Speak to maintain </a:t>
            </a:r>
            <a:r>
              <a:rPr lang="en-US" sz="2400" dirty="0" smtClean="0"/>
              <a:t>interest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Speak to be remembered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2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Preview main ideas in introduction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/>
              <a:t>Tell your listeners how what you present relates to a</a:t>
            </a:r>
          </a:p>
          <a:p>
            <a:pPr>
              <a:lnSpc>
                <a:spcPct val="150000"/>
              </a:lnSpc>
            </a:pPr>
            <a:r>
              <a:rPr lang="en-US" dirty="0"/>
              <a:t>previous </a:t>
            </a:r>
            <a:r>
              <a:rPr lang="en-US" dirty="0" smtClean="0"/>
              <a:t>point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Frequently summarize key ideas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Don’t </a:t>
            </a:r>
            <a:r>
              <a:rPr lang="en-US" dirty="0"/>
              <a:t>present too much information too quickly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Strategies to Enhance</a:t>
            </a:r>
            <a:br>
              <a:rPr lang="en-US" b="0" dirty="0"/>
            </a:br>
            <a:r>
              <a:rPr lang="en-US" b="0" dirty="0"/>
              <a:t>Audience Understanding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66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400" b="1" u="sng" dirty="0"/>
              <a:t>Tell a </a:t>
            </a:r>
            <a:r>
              <a:rPr lang="en-US" sz="2400" b="1" u="sng" dirty="0" smtClean="0"/>
              <a:t>story</a:t>
            </a:r>
          </a:p>
          <a:p>
            <a:r>
              <a:rPr lang="en-US" dirty="0"/>
              <a:t>A good story includes conflict, action, suspense, and</a:t>
            </a:r>
          </a:p>
          <a:p>
            <a:r>
              <a:rPr lang="en-US" dirty="0"/>
              <a:t>maybe some humor.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sz="2400" b="1" u="sng" dirty="0"/>
              <a:t>Present information that relates to </a:t>
            </a:r>
            <a:r>
              <a:rPr lang="en-US" sz="2400" b="1" u="sng" dirty="0" smtClean="0"/>
              <a:t>listeners</a:t>
            </a:r>
          </a:p>
          <a:p>
            <a:r>
              <a:rPr lang="en-US" dirty="0"/>
              <a:t>For example, if you are talking about recycling be sure to</a:t>
            </a:r>
          </a:p>
          <a:p>
            <a:r>
              <a:rPr lang="en-US" dirty="0"/>
              <a:t>talk about specific efforts on your campus or in the</a:t>
            </a:r>
          </a:p>
          <a:p>
            <a:r>
              <a:rPr lang="en-US" dirty="0"/>
              <a:t>community.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Strategies to Maintain </a:t>
            </a:r>
            <a:r>
              <a:rPr lang="en-US" dirty="0"/>
              <a:t>Audience</a:t>
            </a:r>
            <a:br>
              <a:rPr lang="en-US" dirty="0"/>
            </a:br>
            <a:r>
              <a:rPr lang="en-US" dirty="0"/>
              <a:t>Interest</a:t>
            </a:r>
          </a:p>
        </p:txBody>
      </p:sp>
    </p:spTree>
    <p:extLst>
      <p:ext uri="{BB962C8B-B14F-4D97-AF65-F5344CB8AC3E}">
        <p14:creationId xmlns:p14="http://schemas.microsoft.com/office/powerpoint/2010/main" val="270438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algn="l">
              <a:lnSpc>
                <a:spcPct val="160000"/>
              </a:lnSpc>
            </a:pPr>
            <a:r>
              <a:rPr lang="en-US" sz="1800" dirty="0"/>
              <a:t>Build in </a:t>
            </a:r>
            <a:r>
              <a:rPr lang="en-US" sz="1800" dirty="0" smtClean="0"/>
              <a:t>redundancy</a:t>
            </a:r>
          </a:p>
          <a:p>
            <a:pPr marL="342900" indent="-342900">
              <a:lnSpc>
                <a:spcPct val="160000"/>
              </a:lnSpc>
              <a:buFont typeface="Arial" pitchFamily="34" charset="0"/>
              <a:buChar char="•"/>
            </a:pPr>
            <a:r>
              <a:rPr lang="en-US" sz="1600" dirty="0"/>
              <a:t>Repeat key points</a:t>
            </a:r>
          </a:p>
          <a:p>
            <a:pPr marL="342900" indent="-342900">
              <a:lnSpc>
                <a:spcPct val="160000"/>
              </a:lnSpc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/>
              <a:t>Give a clear preview at the beginning of your talk as</a:t>
            </a:r>
          </a:p>
          <a:p>
            <a:pPr>
              <a:lnSpc>
                <a:spcPct val="160000"/>
              </a:lnSpc>
            </a:pPr>
            <a:r>
              <a:rPr lang="en-US" sz="1600" dirty="0"/>
              <a:t>well as a summary statement in your conclusion.</a:t>
            </a:r>
          </a:p>
          <a:p>
            <a:pPr marL="342900" indent="-342900">
              <a:lnSpc>
                <a:spcPct val="160000"/>
              </a:lnSpc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/>
              <a:t>Use numeric signposts (My first point… My </a:t>
            </a:r>
            <a:r>
              <a:rPr lang="en-US" sz="1600" dirty="0" smtClean="0"/>
              <a:t>second…)</a:t>
            </a:r>
            <a:endParaRPr lang="en-US" sz="1600" dirty="0"/>
          </a:p>
          <a:p>
            <a:pPr algn="l">
              <a:lnSpc>
                <a:spcPct val="160000"/>
              </a:lnSpc>
            </a:pPr>
            <a:r>
              <a:rPr lang="en-US" sz="1800" dirty="0" smtClean="0"/>
              <a:t>Pace/flow of information</a:t>
            </a:r>
          </a:p>
          <a:p>
            <a:pPr algn="l">
              <a:lnSpc>
                <a:spcPct val="160000"/>
              </a:lnSpc>
            </a:pPr>
            <a:r>
              <a:rPr lang="en-US" sz="1800" dirty="0"/>
              <a:t>Reinforce key ideas verbally</a:t>
            </a:r>
          </a:p>
          <a:p>
            <a:pPr marL="342900" indent="-342900">
              <a:lnSpc>
                <a:spcPct val="160000"/>
              </a:lnSpc>
              <a:buFont typeface="Arial" pitchFamily="34" charset="0"/>
              <a:buChar char="•"/>
            </a:pPr>
            <a:r>
              <a:rPr lang="en-US" sz="1600" dirty="0" smtClean="0"/>
              <a:t>You </a:t>
            </a:r>
            <a:r>
              <a:rPr lang="en-US" sz="1600" dirty="0"/>
              <a:t>can reinforce an idea by using such phrases as “This is</a:t>
            </a:r>
          </a:p>
          <a:p>
            <a:pPr>
              <a:lnSpc>
                <a:spcPct val="160000"/>
              </a:lnSpc>
            </a:pPr>
            <a:r>
              <a:rPr lang="en-US" sz="1600" dirty="0"/>
              <a:t>the most important point” or “Be sure to remember </a:t>
            </a:r>
            <a:r>
              <a:rPr lang="en-US" sz="1600" dirty="0" smtClean="0"/>
              <a:t>this</a:t>
            </a:r>
            <a:r>
              <a:rPr lang="en-US" sz="1600" dirty="0"/>
              <a:t> </a:t>
            </a:r>
            <a:r>
              <a:rPr lang="en-US" sz="1600" dirty="0" smtClean="0"/>
              <a:t>point</a:t>
            </a:r>
            <a:r>
              <a:rPr lang="en-US" sz="1600" dirty="0"/>
              <a:t>.”</a:t>
            </a:r>
            <a:endParaRPr lang="en-US" sz="1600" dirty="0" smtClean="0"/>
          </a:p>
          <a:p>
            <a:pPr>
              <a:lnSpc>
                <a:spcPct val="160000"/>
              </a:lnSpc>
            </a:pPr>
            <a:endParaRPr lang="en-US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 to </a:t>
            </a:r>
            <a:r>
              <a:rPr lang="en-US" dirty="0"/>
              <a:t>Enhance</a:t>
            </a:r>
            <a:br>
              <a:rPr lang="en-US" dirty="0"/>
            </a:br>
            <a:r>
              <a:rPr lang="en-US" dirty="0"/>
              <a:t>Audience Recall</a:t>
            </a:r>
          </a:p>
        </p:txBody>
      </p:sp>
    </p:spTree>
    <p:extLst>
      <p:ext uri="{BB962C8B-B14F-4D97-AF65-F5344CB8AC3E}">
        <p14:creationId xmlns:p14="http://schemas.microsoft.com/office/powerpoint/2010/main" val="111658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128</TotalTime>
  <Words>441</Words>
  <Application>Microsoft Office PowerPoint</Application>
  <PresentationFormat>On-screen Show (4:3)</PresentationFormat>
  <Paragraphs>77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BlackTie</vt:lpstr>
      <vt:lpstr>Informative Speaking</vt:lpstr>
      <vt:lpstr>Purpose</vt:lpstr>
      <vt:lpstr>Informative Speaking</vt:lpstr>
      <vt:lpstr>PowerPoint Presentation</vt:lpstr>
      <vt:lpstr>Activity</vt:lpstr>
      <vt:lpstr>Goals</vt:lpstr>
      <vt:lpstr>Strategies to Enhance Audience Understanding</vt:lpstr>
      <vt:lpstr>Strategies to Maintain Audience Interest</vt:lpstr>
      <vt:lpstr>Strategies to Enhance Audience Recall</vt:lpstr>
      <vt:lpstr>Strategies to Enhance Audience Recall</vt:lpstr>
      <vt:lpstr>Structure</vt:lpstr>
      <vt:lpstr>Body</vt:lpstr>
      <vt:lpstr>Conclusion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</dc:creator>
  <cp:lastModifiedBy>Grace</cp:lastModifiedBy>
  <cp:revision>19</cp:revision>
  <dcterms:created xsi:type="dcterms:W3CDTF">2006-08-16T00:00:00Z</dcterms:created>
  <dcterms:modified xsi:type="dcterms:W3CDTF">2020-04-26T17:23:10Z</dcterms:modified>
</cp:coreProperties>
</file>