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6EE"/>
    <a:srgbClr val="FD85B0"/>
    <a:srgbClr val="E92C4F"/>
    <a:srgbClr val="FBE26C"/>
    <a:srgbClr val="9AE3EA"/>
    <a:srgbClr val="C8B2A9"/>
    <a:srgbClr val="FFE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85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F2F1-98BA-FC4E-8BE9-81AD5722334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10C8-E80A-C042-A89E-28A5C7D73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30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8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7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4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0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2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6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35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think what is Psychology?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2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6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9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9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610C8-E80A-C042-A89E-28A5C7D73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6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1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4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8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8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2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3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0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A5A2-BA2D-394C-BD1D-60654D9D405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7E408-0C39-3140-B180-95B3101AC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5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8127E6-7E8B-B86D-077A-27583021A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639" y="2890449"/>
            <a:ext cx="4422721" cy="107710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</a:t>
            </a:r>
            <a:r>
              <a:rPr lang="en-US" sz="6000" dirty="0">
                <a:solidFill>
                  <a:srgbClr val="92D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s</a:t>
            </a:r>
            <a:r>
              <a:rPr lang="en-US" sz="6000" dirty="0">
                <a:solidFill>
                  <a:srgbClr val="FF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y</a:t>
            </a:r>
            <a:r>
              <a:rPr lang="en-US" sz="6000" dirty="0">
                <a:solidFill>
                  <a:srgbClr val="FFC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</a:t>
            </a:r>
            <a:r>
              <a:rPr lang="en-US" sz="6000" dirty="0">
                <a:solidFill>
                  <a:srgbClr val="00B0F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h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</a:t>
            </a:r>
            <a:r>
              <a:rPr lang="en-US" sz="6000" dirty="0">
                <a:solidFill>
                  <a:srgbClr val="FF000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l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</a:t>
            </a:r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g</a:t>
            </a:r>
            <a:r>
              <a:rPr lang="en-US" sz="6000" dirty="0">
                <a:solidFill>
                  <a:srgbClr val="9AE3EA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68A32B2-4AA0-17D8-8D59-201ACD2DF36D}"/>
              </a:ext>
            </a:extLst>
          </p:cNvPr>
          <p:cNvGrpSpPr/>
          <p:nvPr/>
        </p:nvGrpSpPr>
        <p:grpSpPr>
          <a:xfrm>
            <a:off x="8631298" y="5129053"/>
            <a:ext cx="2841158" cy="837394"/>
            <a:chOff x="8654448" y="5592040"/>
            <a:chExt cx="2841158" cy="837394"/>
          </a:xfrm>
        </p:grpSpPr>
        <p:pic>
          <p:nvPicPr>
            <p:cNvPr id="101" name="Graphic 100" descr="Envelope with solid fill">
              <a:extLst>
                <a:ext uri="{FF2B5EF4-FFF2-40B4-BE49-F238E27FC236}">
                  <a16:creationId xmlns:a16="http://schemas.microsoft.com/office/drawing/2014/main" id="{41FF2138-B163-BF18-5554-D4771E058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54450" y="5994971"/>
              <a:ext cx="434463" cy="434463"/>
            </a:xfrm>
            <a:prstGeom prst="rect">
              <a:avLst/>
            </a:prstGeom>
          </p:spPr>
        </p:pic>
        <p:pic>
          <p:nvPicPr>
            <p:cNvPr id="102" name="Graphic 101" descr="Professor female with solid fill">
              <a:extLst>
                <a:ext uri="{FF2B5EF4-FFF2-40B4-BE49-F238E27FC236}">
                  <a16:creationId xmlns:a16="http://schemas.microsoft.com/office/drawing/2014/main" id="{AFD71FFF-B2A3-F855-EA90-0DF1A3D4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54448" y="5592040"/>
              <a:ext cx="439200" cy="4392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2E2DC51-14F3-4BD9-3634-E3EFD407AAA1}"/>
                </a:ext>
              </a:extLst>
            </p:cNvPr>
            <p:cNvSpPr txBox="1"/>
            <p:nvPr/>
          </p:nvSpPr>
          <p:spPr>
            <a:xfrm>
              <a:off x="9148673" y="5676339"/>
              <a:ext cx="2172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  <a:ea typeface="Roboto" panose="02000000000000000000" pitchFamily="2" charset="0"/>
                  <a:cs typeface="Roboto" panose="02000000000000000000" pitchFamily="2" charset="0"/>
                  <a:sym typeface="Open Sans" charset="0"/>
                </a:rPr>
                <a:t>Aisha 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anose="020B0503030403020204" pitchFamily="34" charset="0"/>
                  <a:ea typeface="Roboto" panose="02000000000000000000" pitchFamily="2" charset="0"/>
                  <a:cs typeface="Roboto" panose="02000000000000000000" pitchFamily="2" charset="0"/>
                  <a:sym typeface="Open Sans" charset="0"/>
                </a:rPr>
                <a:t>Bano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5CDE6F-543C-2404-C4CA-CBEC5EFF946E}"/>
                </a:ext>
              </a:extLst>
            </p:cNvPr>
            <p:cNvSpPr txBox="1"/>
            <p:nvPr/>
          </p:nvSpPr>
          <p:spPr>
            <a:xfrm>
              <a:off x="9088913" y="6045671"/>
              <a:ext cx="2406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 </a:t>
              </a:r>
              <a:r>
                <a:rPr lang="en-GB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aisha.bano@nu.edu.pk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5E3ED9E-2A9E-7814-67DA-F5A4D245FA09}"/>
              </a:ext>
            </a:extLst>
          </p:cNvPr>
          <p:cNvSpPr/>
          <p:nvPr/>
        </p:nvSpPr>
        <p:spPr>
          <a:xfrm flipV="1">
            <a:off x="-46296" y="6294422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51440-1B5C-FCE3-DCA3-9B92DC2F9406}"/>
              </a:ext>
            </a:extLst>
          </p:cNvPr>
          <p:cNvSpPr/>
          <p:nvPr/>
        </p:nvSpPr>
        <p:spPr>
          <a:xfrm flipV="1">
            <a:off x="0" y="545578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00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FFB176B-B499-8881-79C3-31C771599ABD}"/>
              </a:ext>
            </a:extLst>
          </p:cNvPr>
          <p:cNvSpPr/>
          <p:nvPr/>
        </p:nvSpPr>
        <p:spPr>
          <a:xfrm flipV="1">
            <a:off x="-23148" y="6304897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DF6DB-C75C-84C4-7560-0F03668A1B3A}"/>
              </a:ext>
            </a:extLst>
          </p:cNvPr>
          <p:cNvSpPr/>
          <p:nvPr/>
        </p:nvSpPr>
        <p:spPr>
          <a:xfrm flipV="1">
            <a:off x="0" y="1340259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41E98-3502-FEA2-C674-FB5BC9ABC550}"/>
              </a:ext>
            </a:extLst>
          </p:cNvPr>
          <p:cNvSpPr/>
          <p:nvPr/>
        </p:nvSpPr>
        <p:spPr>
          <a:xfrm rot="5400000" flipV="1">
            <a:off x="3656414" y="3779847"/>
            <a:ext cx="4954164" cy="74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A1C4B-8F12-1F5C-E156-3B0D25E5FF07}"/>
              </a:ext>
            </a:extLst>
          </p:cNvPr>
          <p:cNvSpPr txBox="1"/>
          <p:nvPr/>
        </p:nvSpPr>
        <p:spPr>
          <a:xfrm>
            <a:off x="797859" y="477050"/>
            <a:ext cx="4216416" cy="7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Rational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C5B0C-0D41-D194-FF88-E69F8320422D}"/>
              </a:ext>
            </a:extLst>
          </p:cNvPr>
          <p:cNvSpPr txBox="1"/>
          <p:nvPr/>
        </p:nvSpPr>
        <p:spPr>
          <a:xfrm>
            <a:off x="7177727" y="477049"/>
            <a:ext cx="4216416" cy="7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Irrational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A1AD36-BFBE-EDB6-C67A-D090AA52830E}"/>
              </a:ext>
            </a:extLst>
          </p:cNvPr>
          <p:cNvSpPr txBox="1"/>
          <p:nvPr/>
        </p:nvSpPr>
        <p:spPr>
          <a:xfrm>
            <a:off x="570736" y="1692198"/>
            <a:ext cx="5413204" cy="13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Exercised with sanity or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reason.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70E337F-8687-45D1-38DC-D88ABF03AAE6}"/>
              </a:ext>
            </a:extLst>
          </p:cNvPr>
          <p:cNvSpPr txBox="1">
            <a:spLocks/>
          </p:cNvSpPr>
          <p:nvPr/>
        </p:nvSpPr>
        <p:spPr>
          <a:xfrm>
            <a:off x="566992" y="3766497"/>
            <a:ext cx="2710346" cy="59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For Example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74A3A0-1038-AE55-F639-F2171AA26C7F}"/>
              </a:ext>
            </a:extLst>
          </p:cNvPr>
          <p:cNvSpPr txBox="1"/>
          <p:nvPr/>
        </p:nvSpPr>
        <p:spPr>
          <a:xfrm>
            <a:off x="566992" y="4297815"/>
            <a:ext cx="5180594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Dummy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4FB25-D6FA-B14B-6AB2-83FA384D0586}"/>
              </a:ext>
            </a:extLst>
          </p:cNvPr>
          <p:cNvSpPr txBox="1"/>
          <p:nvPr/>
        </p:nvSpPr>
        <p:spPr>
          <a:xfrm>
            <a:off x="6523150" y="1692198"/>
            <a:ext cx="5413204" cy="13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Committed for no apparent reason or explanation.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6FBBE3B-90BF-4066-2E94-2AD2BFF0F0CC}"/>
              </a:ext>
            </a:extLst>
          </p:cNvPr>
          <p:cNvSpPr txBox="1">
            <a:spLocks/>
          </p:cNvSpPr>
          <p:nvPr/>
        </p:nvSpPr>
        <p:spPr>
          <a:xfrm>
            <a:off x="6519406" y="3766497"/>
            <a:ext cx="2710346" cy="59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For Example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192616-3345-2A4E-D5EB-8856BBD7176B}"/>
              </a:ext>
            </a:extLst>
          </p:cNvPr>
          <p:cNvSpPr txBox="1"/>
          <p:nvPr/>
        </p:nvSpPr>
        <p:spPr>
          <a:xfrm>
            <a:off x="6519406" y="4297815"/>
            <a:ext cx="5180594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Dummy text</a:t>
            </a:r>
          </a:p>
        </p:txBody>
      </p:sp>
    </p:spTree>
    <p:extLst>
      <p:ext uri="{BB962C8B-B14F-4D97-AF65-F5344CB8AC3E}">
        <p14:creationId xmlns:p14="http://schemas.microsoft.com/office/powerpoint/2010/main" val="74126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FFB176B-B499-8881-79C3-31C771599ABD}"/>
              </a:ext>
            </a:extLst>
          </p:cNvPr>
          <p:cNvSpPr/>
          <p:nvPr/>
        </p:nvSpPr>
        <p:spPr>
          <a:xfrm flipV="1">
            <a:off x="-23148" y="6304897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DF6DB-C75C-84C4-7560-0F03668A1B3A}"/>
              </a:ext>
            </a:extLst>
          </p:cNvPr>
          <p:cNvSpPr/>
          <p:nvPr/>
        </p:nvSpPr>
        <p:spPr>
          <a:xfrm flipV="1">
            <a:off x="0" y="1340259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41E98-3502-FEA2-C674-FB5BC9ABC550}"/>
              </a:ext>
            </a:extLst>
          </p:cNvPr>
          <p:cNvSpPr/>
          <p:nvPr/>
        </p:nvSpPr>
        <p:spPr>
          <a:xfrm rot="5400000" flipV="1">
            <a:off x="3656414" y="3779847"/>
            <a:ext cx="4954164" cy="74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A1C4B-8F12-1F5C-E156-3B0D25E5FF07}"/>
              </a:ext>
            </a:extLst>
          </p:cNvPr>
          <p:cNvSpPr txBox="1"/>
          <p:nvPr/>
        </p:nvSpPr>
        <p:spPr>
          <a:xfrm>
            <a:off x="797859" y="477050"/>
            <a:ext cx="4216416" cy="7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Voluntary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C5B0C-0D41-D194-FF88-E69F8320422D}"/>
              </a:ext>
            </a:extLst>
          </p:cNvPr>
          <p:cNvSpPr txBox="1"/>
          <p:nvPr/>
        </p:nvSpPr>
        <p:spPr>
          <a:xfrm>
            <a:off x="7177727" y="477049"/>
            <a:ext cx="4216416" cy="7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Involuntary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A1AD36-BFBE-EDB6-C67A-D090AA52830E}"/>
              </a:ext>
            </a:extLst>
          </p:cNvPr>
          <p:cNvSpPr txBox="1"/>
          <p:nvPr/>
        </p:nvSpPr>
        <p:spPr>
          <a:xfrm>
            <a:off x="570736" y="1692198"/>
            <a:ext cx="5413204" cy="13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Done with full volition, will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and control.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70E337F-8687-45D1-38DC-D88ABF03AAE6}"/>
              </a:ext>
            </a:extLst>
          </p:cNvPr>
          <p:cNvSpPr txBox="1">
            <a:spLocks/>
          </p:cNvSpPr>
          <p:nvPr/>
        </p:nvSpPr>
        <p:spPr>
          <a:xfrm>
            <a:off x="566992" y="3766497"/>
            <a:ext cx="2710346" cy="59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For Example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74A3A0-1038-AE55-F639-F2171AA26C7F}"/>
              </a:ext>
            </a:extLst>
          </p:cNvPr>
          <p:cNvSpPr txBox="1"/>
          <p:nvPr/>
        </p:nvSpPr>
        <p:spPr>
          <a:xfrm>
            <a:off x="566992" y="4297815"/>
            <a:ext cx="5180594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Dummy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4FB25-D6FA-B14B-6AB2-83FA384D0586}"/>
              </a:ext>
            </a:extLst>
          </p:cNvPr>
          <p:cNvSpPr txBox="1"/>
          <p:nvPr/>
        </p:nvSpPr>
        <p:spPr>
          <a:xfrm>
            <a:off x="6523150" y="1692198"/>
            <a:ext cx="5413204" cy="32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Processes within our body that go even while we asleep or awake without us control and manipulation.</a:t>
            </a:r>
          </a:p>
          <a:p>
            <a:pPr algn="l"/>
            <a:endParaRPr 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6FBBE3B-90BF-4066-2E94-2AD2BFF0F0CC}"/>
              </a:ext>
            </a:extLst>
          </p:cNvPr>
          <p:cNvSpPr txBox="1">
            <a:spLocks/>
          </p:cNvSpPr>
          <p:nvPr/>
        </p:nvSpPr>
        <p:spPr>
          <a:xfrm>
            <a:off x="6519406" y="4510974"/>
            <a:ext cx="2710346" cy="59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For Example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192616-3345-2A4E-D5EB-8856BBD7176B}"/>
              </a:ext>
            </a:extLst>
          </p:cNvPr>
          <p:cNvSpPr txBox="1"/>
          <p:nvPr/>
        </p:nvSpPr>
        <p:spPr>
          <a:xfrm>
            <a:off x="6519406" y="4768667"/>
            <a:ext cx="5180594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Dummy text</a:t>
            </a:r>
          </a:p>
        </p:txBody>
      </p:sp>
    </p:spTree>
    <p:extLst>
      <p:ext uri="{BB962C8B-B14F-4D97-AF65-F5344CB8AC3E}">
        <p14:creationId xmlns:p14="http://schemas.microsoft.com/office/powerpoint/2010/main" val="85734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0B52ED-4CC1-8ECD-5B52-AA669859D10E}"/>
              </a:ext>
            </a:extLst>
          </p:cNvPr>
          <p:cNvSpPr txBox="1">
            <a:spLocks/>
          </p:cNvSpPr>
          <p:nvPr/>
        </p:nvSpPr>
        <p:spPr>
          <a:xfrm>
            <a:off x="2466993" y="2920588"/>
            <a:ext cx="7211713" cy="1016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Fundamental Characteristics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of</a:t>
            </a:r>
            <a:r>
              <a:rPr lang="en-US" sz="3600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 Human Behavior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C58867-0A5A-C84F-37EA-A63BD24F3D8B}"/>
              </a:ext>
            </a:extLst>
          </p:cNvPr>
          <p:cNvSpPr/>
          <p:nvPr/>
        </p:nvSpPr>
        <p:spPr>
          <a:xfrm flipV="1">
            <a:off x="-46296" y="6294422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1409-422B-3E04-9F99-C1AD4AD841D0}"/>
              </a:ext>
            </a:extLst>
          </p:cNvPr>
          <p:cNvSpPr/>
          <p:nvPr/>
        </p:nvSpPr>
        <p:spPr>
          <a:xfrm flipV="1">
            <a:off x="-46297" y="545577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99E0C-E69D-4334-26A9-C3408370E700}"/>
              </a:ext>
            </a:extLst>
          </p:cNvPr>
          <p:cNvSpPr/>
          <p:nvPr/>
        </p:nvSpPr>
        <p:spPr>
          <a:xfrm flipV="1">
            <a:off x="-46296" y="6294422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332C59-C16A-EF8E-431C-989F50BAA157}"/>
              </a:ext>
            </a:extLst>
          </p:cNvPr>
          <p:cNvSpPr txBox="1">
            <a:spLocks/>
          </p:cNvSpPr>
          <p:nvPr/>
        </p:nvSpPr>
        <p:spPr>
          <a:xfrm>
            <a:off x="711842" y="1214241"/>
            <a:ext cx="9696177" cy="120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Knowledge of human behavior is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tentative but superior to ignorance.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C8C85-2B88-4C75-1810-C17E02CBEAB4}"/>
              </a:ext>
            </a:extLst>
          </p:cNvPr>
          <p:cNvSpPr txBox="1"/>
          <p:nvPr/>
        </p:nvSpPr>
        <p:spPr>
          <a:xfrm>
            <a:off x="711842" y="2912806"/>
            <a:ext cx="10032352" cy="149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chemeClr val="bg2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dirty="0">
                <a:latin typeface="Helvetica" pitchFamily="2" charset="0"/>
              </a:rPr>
              <a:t>We must pursue knowledge to be able to</a:t>
            </a:r>
          </a:p>
          <a:p>
            <a:r>
              <a:rPr lang="en-US" sz="3200" dirty="0">
                <a:latin typeface="Helvetica" pitchFamily="2" charset="0"/>
              </a:rPr>
              <a:t>improve human conditions.</a:t>
            </a:r>
            <a:endParaRPr lang="en-US" sz="3200" b="1" dirty="0"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AFAB45-3F2E-553F-720F-24BAA221DE0D}"/>
              </a:ext>
            </a:extLst>
          </p:cNvPr>
          <p:cNvSpPr/>
          <p:nvPr/>
        </p:nvSpPr>
        <p:spPr>
          <a:xfrm flipV="1">
            <a:off x="0" y="545578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4391E-A972-678C-0D31-B3379ED00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616" y="3294422"/>
            <a:ext cx="2906806" cy="30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99E0C-E69D-4334-26A9-C3408370E700}"/>
              </a:ext>
            </a:extLst>
          </p:cNvPr>
          <p:cNvSpPr/>
          <p:nvPr/>
        </p:nvSpPr>
        <p:spPr>
          <a:xfrm flipV="1">
            <a:off x="-46296" y="6294422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332C59-C16A-EF8E-431C-989F50BAA157}"/>
              </a:ext>
            </a:extLst>
          </p:cNvPr>
          <p:cNvSpPr txBox="1">
            <a:spLocks/>
          </p:cNvSpPr>
          <p:nvPr/>
        </p:nvSpPr>
        <p:spPr>
          <a:xfrm>
            <a:off x="711842" y="1214241"/>
            <a:ext cx="9696177" cy="120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Natural phenomena have natural causes.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C8C85-2B88-4C75-1810-C17E02CBEAB4}"/>
              </a:ext>
            </a:extLst>
          </p:cNvPr>
          <p:cNvSpPr txBox="1"/>
          <p:nvPr/>
        </p:nvSpPr>
        <p:spPr>
          <a:xfrm>
            <a:off x="711842" y="1669995"/>
            <a:ext cx="10032352" cy="149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chemeClr val="bg2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dirty="0">
                <a:latin typeface="Helvetica" pitchFamily="2" charset="0"/>
              </a:rPr>
              <a:t>Science rejects the beliefs in supernatural forces to cause events.</a:t>
            </a:r>
            <a:endParaRPr lang="en-US" sz="3200" b="1" dirty="0"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AFAB45-3F2E-553F-720F-24BAA221DE0D}"/>
              </a:ext>
            </a:extLst>
          </p:cNvPr>
          <p:cNvSpPr/>
          <p:nvPr/>
        </p:nvSpPr>
        <p:spPr>
          <a:xfrm flipV="1">
            <a:off x="0" y="545578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C2D33A-D79D-09B3-F6EF-6090F88690A0}"/>
              </a:ext>
            </a:extLst>
          </p:cNvPr>
          <p:cNvSpPr txBox="1">
            <a:spLocks/>
          </p:cNvSpPr>
          <p:nvPr/>
        </p:nvSpPr>
        <p:spPr>
          <a:xfrm>
            <a:off x="711842" y="3689774"/>
            <a:ext cx="9696177" cy="120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Nothing is self-evident.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AECDD-4BA4-77C6-9FD0-86667BEA4F15}"/>
              </a:ext>
            </a:extLst>
          </p:cNvPr>
          <p:cNvSpPr txBox="1"/>
          <p:nvPr/>
        </p:nvSpPr>
        <p:spPr>
          <a:xfrm>
            <a:off x="711842" y="4145528"/>
            <a:ext cx="10032352" cy="149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chemeClr val="bg2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dirty="0">
                <a:latin typeface="Helvetica" pitchFamily="2" charset="0"/>
              </a:rPr>
              <a:t>Truth must only be claimed and established when they</a:t>
            </a:r>
          </a:p>
          <a:p>
            <a:r>
              <a:rPr lang="en-US" sz="3200" dirty="0">
                <a:latin typeface="Helvetica" pitchFamily="2" charset="0"/>
              </a:rPr>
              <a:t>are demonstrated objectively..</a:t>
            </a:r>
            <a:endParaRPr lang="en-US" sz="3200" b="1" dirty="0"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7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D99E0C-E69D-4334-26A9-C3408370E700}"/>
              </a:ext>
            </a:extLst>
          </p:cNvPr>
          <p:cNvSpPr/>
          <p:nvPr/>
        </p:nvSpPr>
        <p:spPr>
          <a:xfrm flipV="1">
            <a:off x="-46296" y="6294422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332C59-C16A-EF8E-431C-989F50BAA157}"/>
              </a:ext>
            </a:extLst>
          </p:cNvPr>
          <p:cNvSpPr txBox="1">
            <a:spLocks/>
          </p:cNvSpPr>
          <p:nvPr/>
        </p:nvSpPr>
        <p:spPr>
          <a:xfrm>
            <a:off x="711842" y="1214241"/>
            <a:ext cx="9696177" cy="120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Knowledge is derived from the acquisition of experiences.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C8C85-2B88-4C75-1810-C17E02CBEAB4}"/>
              </a:ext>
            </a:extLst>
          </p:cNvPr>
          <p:cNvSpPr txBox="1"/>
          <p:nvPr/>
        </p:nvSpPr>
        <p:spPr>
          <a:xfrm>
            <a:off x="711842" y="2419111"/>
            <a:ext cx="10032352" cy="75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chemeClr val="bg2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dirty="0">
                <a:latin typeface="Helvetica" pitchFamily="2" charset="0"/>
              </a:rPr>
              <a:t>Knowledge is a product of experiences.</a:t>
            </a:r>
            <a:endParaRPr lang="en-US" sz="3200" b="1" dirty="0"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AFAB45-3F2E-553F-720F-24BAA221DE0D}"/>
              </a:ext>
            </a:extLst>
          </p:cNvPr>
          <p:cNvSpPr/>
          <p:nvPr/>
        </p:nvSpPr>
        <p:spPr>
          <a:xfrm flipV="1">
            <a:off x="0" y="545578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C4573B-EEB6-EA26-07EE-F0878152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55" y="4274644"/>
            <a:ext cx="4870857" cy="21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37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0B52ED-4CC1-8ECD-5B52-AA669859D10E}"/>
              </a:ext>
            </a:extLst>
          </p:cNvPr>
          <p:cNvSpPr txBox="1">
            <a:spLocks/>
          </p:cNvSpPr>
          <p:nvPr/>
        </p:nvSpPr>
        <p:spPr>
          <a:xfrm>
            <a:off x="2466993" y="2920588"/>
            <a:ext cx="7211713" cy="1016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Thank you!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C58867-0A5A-C84F-37EA-A63BD24F3D8B}"/>
              </a:ext>
            </a:extLst>
          </p:cNvPr>
          <p:cNvSpPr/>
          <p:nvPr/>
        </p:nvSpPr>
        <p:spPr>
          <a:xfrm flipV="1">
            <a:off x="-46296" y="6294422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1409-422B-3E04-9F99-C1AD4AD841D0}"/>
              </a:ext>
            </a:extLst>
          </p:cNvPr>
          <p:cNvSpPr/>
          <p:nvPr/>
        </p:nvSpPr>
        <p:spPr>
          <a:xfrm flipV="1">
            <a:off x="-46297" y="545577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E7CEB7-145D-F754-C94C-A5A19478BDCE}"/>
              </a:ext>
            </a:extLst>
          </p:cNvPr>
          <p:cNvGrpSpPr/>
          <p:nvPr/>
        </p:nvGrpSpPr>
        <p:grpSpPr>
          <a:xfrm>
            <a:off x="8619863" y="6423537"/>
            <a:ext cx="2841156" cy="434463"/>
            <a:chOff x="8654450" y="5994971"/>
            <a:chExt cx="2841156" cy="434463"/>
          </a:xfrm>
        </p:grpSpPr>
        <p:pic>
          <p:nvPicPr>
            <p:cNvPr id="5" name="Graphic 4" descr="Envelope with solid fill">
              <a:extLst>
                <a:ext uri="{FF2B5EF4-FFF2-40B4-BE49-F238E27FC236}">
                  <a16:creationId xmlns:a16="http://schemas.microsoft.com/office/drawing/2014/main" id="{308D9157-0BB3-9666-B5BB-11D818216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54450" y="5994971"/>
              <a:ext cx="434463" cy="4344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FDF523-3DBE-651D-082B-B855A42C50FE}"/>
                </a:ext>
              </a:extLst>
            </p:cNvPr>
            <p:cNvSpPr txBox="1"/>
            <p:nvPr/>
          </p:nvSpPr>
          <p:spPr>
            <a:xfrm>
              <a:off x="9088913" y="6045671"/>
              <a:ext cx="2406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 </a:t>
              </a:r>
              <a:r>
                <a:rPr lang="en-GB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aisha.bano@nu.edu.pk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2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F5BD9FC-223B-D14C-684A-EBB014A78A33}"/>
              </a:ext>
            </a:extLst>
          </p:cNvPr>
          <p:cNvSpPr txBox="1">
            <a:spLocks/>
          </p:cNvSpPr>
          <p:nvPr/>
        </p:nvSpPr>
        <p:spPr>
          <a:xfrm>
            <a:off x="192348" y="744053"/>
            <a:ext cx="1433594" cy="399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Chapter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B95DAC-57D6-493E-BB00-4269668E7A4F}"/>
              </a:ext>
            </a:extLst>
          </p:cNvPr>
          <p:cNvGrpSpPr/>
          <p:nvPr/>
        </p:nvGrpSpPr>
        <p:grpSpPr>
          <a:xfrm>
            <a:off x="0" y="662492"/>
            <a:ext cx="1818290" cy="480954"/>
            <a:chOff x="0" y="725214"/>
            <a:chExt cx="1818290" cy="48095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E1E3E12-7A71-0A6C-4DD9-6209398B6B0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5214"/>
              <a:ext cx="181829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3E8571-4255-DBBC-55A2-6A8B97400AF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06168"/>
              <a:ext cx="181829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F09901-5031-B41E-9ACB-E843A0D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818290" y="725214"/>
              <a:ext cx="0" cy="48095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AB066-C589-808E-AE33-D1EEAED7F2B6}"/>
              </a:ext>
            </a:extLst>
          </p:cNvPr>
          <p:cNvGrpSpPr/>
          <p:nvPr/>
        </p:nvGrpSpPr>
        <p:grpSpPr>
          <a:xfrm>
            <a:off x="1115027" y="2744165"/>
            <a:ext cx="8409825" cy="1439119"/>
            <a:chOff x="376822" y="2873189"/>
            <a:chExt cx="8409825" cy="1439119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770B52ED-4CC1-8ECD-5B52-AA669859D10E}"/>
                </a:ext>
              </a:extLst>
            </p:cNvPr>
            <p:cNvSpPr txBox="1">
              <a:spLocks/>
            </p:cNvSpPr>
            <p:nvPr/>
          </p:nvSpPr>
          <p:spPr>
            <a:xfrm>
              <a:off x="1395394" y="3295485"/>
              <a:ext cx="7391253" cy="101682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600" dirty="0">
                  <a:solidFill>
                    <a:schemeClr val="bg2">
                      <a:lumMod val="25000"/>
                    </a:schemeClr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Nature &amp; Scope of </a:t>
              </a:r>
              <a:r>
                <a:rPr lang="en-US" sz="3600" dirty="0">
                  <a:solidFill>
                    <a:srgbClr val="00B050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Psychology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8F3E43-73A7-077B-1813-9F863A385345}"/>
                </a:ext>
              </a:extLst>
            </p:cNvPr>
            <p:cNvSpPr txBox="1"/>
            <p:nvPr/>
          </p:nvSpPr>
          <p:spPr>
            <a:xfrm>
              <a:off x="376822" y="2873189"/>
              <a:ext cx="4830605" cy="42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charset="0"/>
                  <a:ea typeface="Open Sans" charset="0"/>
                  <a:cs typeface="Open Sans" charset="0"/>
                </a:rPr>
                <a:t>General Psychology</a:t>
              </a: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8C58867-0A5A-C84F-37EA-A63BD24F3D8B}"/>
              </a:ext>
            </a:extLst>
          </p:cNvPr>
          <p:cNvSpPr/>
          <p:nvPr/>
        </p:nvSpPr>
        <p:spPr>
          <a:xfrm flipV="1">
            <a:off x="-46296" y="6294422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B95DAC-57D6-493E-BB00-4269668E7A4F}"/>
              </a:ext>
            </a:extLst>
          </p:cNvPr>
          <p:cNvGrpSpPr/>
          <p:nvPr/>
        </p:nvGrpSpPr>
        <p:grpSpPr>
          <a:xfrm>
            <a:off x="-1" y="789815"/>
            <a:ext cx="6007262" cy="900090"/>
            <a:chOff x="0" y="725214"/>
            <a:chExt cx="1818290" cy="48095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E1E3E12-7A71-0A6C-4DD9-6209398B6B0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5214"/>
              <a:ext cx="181829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3E8571-4255-DBBC-55A2-6A8B97400AF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06168"/>
              <a:ext cx="181829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F09901-5031-B41E-9ACB-E843A0DD56AA}"/>
                </a:ext>
              </a:extLst>
            </p:cNvPr>
            <p:cNvCxnSpPr>
              <a:cxnSpLocks/>
            </p:cNvCxnSpPr>
            <p:nvPr/>
          </p:nvCxnSpPr>
          <p:spPr>
            <a:xfrm>
              <a:off x="1818290" y="725214"/>
              <a:ext cx="0" cy="48095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70B52ED-4CC1-8ECD-5B52-AA669859D10E}"/>
              </a:ext>
            </a:extLst>
          </p:cNvPr>
          <p:cNvSpPr txBox="1">
            <a:spLocks/>
          </p:cNvSpPr>
          <p:nvPr/>
        </p:nvSpPr>
        <p:spPr>
          <a:xfrm>
            <a:off x="180772" y="962757"/>
            <a:ext cx="5343647" cy="554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Definition of </a:t>
            </a:r>
            <a:r>
              <a:rPr lang="en-US" sz="3600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Psychology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9598-DEF2-B6FF-00C8-F63C6AD02BD4}"/>
              </a:ext>
            </a:extLst>
          </p:cNvPr>
          <p:cNvSpPr txBox="1"/>
          <p:nvPr/>
        </p:nvSpPr>
        <p:spPr>
          <a:xfrm>
            <a:off x="169197" y="2290402"/>
            <a:ext cx="11009450" cy="131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Derived from the Greek word </a:t>
            </a:r>
            <a:r>
              <a:rPr lang="en-US" sz="28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psyche and logos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, meaning soul and study, to the Greeks, psychology is simply a study of soul.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54EC-874B-C4F6-0FDB-58B7CE69DA37}"/>
              </a:ext>
            </a:extLst>
          </p:cNvPr>
          <p:cNvSpPr txBox="1"/>
          <p:nvPr/>
        </p:nvSpPr>
        <p:spPr>
          <a:xfrm>
            <a:off x="169197" y="4029783"/>
            <a:ext cx="11127694" cy="131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chemeClr val="bg2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defined as the </a:t>
            </a: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scientific study of the human behavior </a:t>
            </a:r>
            <a:r>
              <a:rPr lang="en-US" dirty="0"/>
              <a:t>of living organism, with special attention to human behavior.</a:t>
            </a:r>
          </a:p>
        </p:txBody>
      </p:sp>
    </p:spTree>
    <p:extLst>
      <p:ext uri="{BB962C8B-B14F-4D97-AF65-F5344CB8AC3E}">
        <p14:creationId xmlns:p14="http://schemas.microsoft.com/office/powerpoint/2010/main" val="410942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E09598-DEF2-B6FF-00C8-F63C6AD02BD4}"/>
              </a:ext>
            </a:extLst>
          </p:cNvPr>
          <p:cNvSpPr txBox="1"/>
          <p:nvPr/>
        </p:nvSpPr>
        <p:spPr>
          <a:xfrm>
            <a:off x="180772" y="1970032"/>
            <a:ext cx="11009450" cy="131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The science seeking to describe, understand and predict the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	behavior of an organism.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54EC-874B-C4F6-0FDB-58B7CE69DA37}"/>
              </a:ext>
            </a:extLst>
          </p:cNvPr>
          <p:cNvSpPr txBox="1"/>
          <p:nvPr/>
        </p:nvSpPr>
        <p:spPr>
          <a:xfrm>
            <a:off x="180772" y="3385986"/>
            <a:ext cx="11127694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chemeClr val="bg2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science that deals with </a:t>
            </a:r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study of mind and behavior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F484A-8A93-5DF0-CBEF-EE8966F6CD97}"/>
              </a:ext>
            </a:extLst>
          </p:cNvPr>
          <p:cNvSpPr txBox="1"/>
          <p:nvPr/>
        </p:nvSpPr>
        <p:spPr>
          <a:xfrm>
            <a:off x="180772" y="4167189"/>
            <a:ext cx="11671704" cy="196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chemeClr val="bg2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Psychology is a science that gathers facts systematically, organizes them into general principles and formulates theories out of these factual data.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AED1A4-17FD-B152-FB0C-6D60425C7989}"/>
              </a:ext>
            </a:extLst>
          </p:cNvPr>
          <p:cNvGrpSpPr/>
          <p:nvPr/>
        </p:nvGrpSpPr>
        <p:grpSpPr>
          <a:xfrm>
            <a:off x="-1" y="789815"/>
            <a:ext cx="6007262" cy="900090"/>
            <a:chOff x="0" y="725214"/>
            <a:chExt cx="1818290" cy="48095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532270-8FF1-9783-10CC-4FF93580194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5214"/>
              <a:ext cx="181829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508960-DFF9-B5AF-C76F-74E42B46F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06168"/>
              <a:ext cx="181829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9B31DE-E715-BCE7-C38C-B7E7277FC15A}"/>
                </a:ext>
              </a:extLst>
            </p:cNvPr>
            <p:cNvCxnSpPr>
              <a:cxnSpLocks/>
            </p:cNvCxnSpPr>
            <p:nvPr/>
          </p:nvCxnSpPr>
          <p:spPr>
            <a:xfrm>
              <a:off x="1818290" y="725214"/>
              <a:ext cx="0" cy="48095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A6332C59-C16A-EF8E-431C-989F50BAA157}"/>
              </a:ext>
            </a:extLst>
          </p:cNvPr>
          <p:cNvSpPr txBox="1">
            <a:spLocks/>
          </p:cNvSpPr>
          <p:nvPr/>
        </p:nvSpPr>
        <p:spPr>
          <a:xfrm>
            <a:off x="180772" y="962757"/>
            <a:ext cx="5343647" cy="554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Definition of </a:t>
            </a:r>
            <a:r>
              <a:rPr lang="en-US" sz="3600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315945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AED1A4-17FD-B152-FB0C-6D60425C7989}"/>
              </a:ext>
            </a:extLst>
          </p:cNvPr>
          <p:cNvGrpSpPr/>
          <p:nvPr/>
        </p:nvGrpSpPr>
        <p:grpSpPr>
          <a:xfrm>
            <a:off x="-46296" y="791873"/>
            <a:ext cx="3152567" cy="900090"/>
            <a:chOff x="0" y="725214"/>
            <a:chExt cx="1818290" cy="48095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532270-8FF1-9783-10CC-4FF93580194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5214"/>
              <a:ext cx="181829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508960-DFF9-B5AF-C76F-74E42B46F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06168"/>
              <a:ext cx="181829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9B31DE-E715-BCE7-C38C-B7E7277FC15A}"/>
                </a:ext>
              </a:extLst>
            </p:cNvPr>
            <p:cNvCxnSpPr>
              <a:cxnSpLocks/>
            </p:cNvCxnSpPr>
            <p:nvPr/>
          </p:nvCxnSpPr>
          <p:spPr>
            <a:xfrm>
              <a:off x="1818290" y="725214"/>
              <a:ext cx="0" cy="48095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A6332C59-C16A-EF8E-431C-989F50BAA157}"/>
              </a:ext>
            </a:extLst>
          </p:cNvPr>
          <p:cNvSpPr txBox="1">
            <a:spLocks/>
          </p:cNvSpPr>
          <p:nvPr/>
        </p:nvSpPr>
        <p:spPr>
          <a:xfrm>
            <a:off x="711842" y="988336"/>
            <a:ext cx="2071698" cy="554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Behavior</a:t>
            </a:r>
            <a:endParaRPr lang="en-US" sz="3600" dirty="0">
              <a:solidFill>
                <a:srgbClr val="00B050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C8C85-2B88-4C75-1810-C17E02CBEAB4}"/>
              </a:ext>
            </a:extLst>
          </p:cNvPr>
          <p:cNvSpPr txBox="1"/>
          <p:nvPr/>
        </p:nvSpPr>
        <p:spPr>
          <a:xfrm>
            <a:off x="711842" y="2419111"/>
            <a:ext cx="10032352" cy="149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>
                <a:solidFill>
                  <a:schemeClr val="bg2">
                    <a:lumMod val="2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dirty="0">
                <a:latin typeface="Helvetica" pitchFamily="2" charset="0"/>
              </a:rPr>
              <a:t>As defined psychologically, refers to actions or activities of the individual.</a:t>
            </a:r>
            <a:endParaRPr lang="en-US" sz="3200" b="1" dirty="0"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050FD-2CD7-E9AC-4AE4-34F1C45E99EA}"/>
              </a:ext>
            </a:extLst>
          </p:cNvPr>
          <p:cNvSpPr/>
          <p:nvPr/>
        </p:nvSpPr>
        <p:spPr>
          <a:xfrm flipV="1">
            <a:off x="-46296" y="6294422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A979A-D137-48FB-ED81-2E9E5555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330" y="3487269"/>
            <a:ext cx="2554942" cy="25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4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0B52ED-4CC1-8ECD-5B52-AA669859D10E}"/>
              </a:ext>
            </a:extLst>
          </p:cNvPr>
          <p:cNvSpPr txBox="1">
            <a:spLocks/>
          </p:cNvSpPr>
          <p:nvPr/>
        </p:nvSpPr>
        <p:spPr>
          <a:xfrm>
            <a:off x="3303888" y="3068506"/>
            <a:ext cx="5584224" cy="1016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Classification of </a:t>
            </a:r>
            <a:r>
              <a:rPr lang="en-US" sz="3600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Behavior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C58867-0A5A-C84F-37EA-A63BD24F3D8B}"/>
              </a:ext>
            </a:extLst>
          </p:cNvPr>
          <p:cNvSpPr/>
          <p:nvPr/>
        </p:nvSpPr>
        <p:spPr>
          <a:xfrm flipV="1">
            <a:off x="-46296" y="6294422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E1409-422B-3E04-9F99-C1AD4AD841D0}"/>
              </a:ext>
            </a:extLst>
          </p:cNvPr>
          <p:cNvSpPr/>
          <p:nvPr/>
        </p:nvSpPr>
        <p:spPr>
          <a:xfrm flipV="1">
            <a:off x="-46297" y="545577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FFB176B-B499-8881-79C3-31C771599ABD}"/>
              </a:ext>
            </a:extLst>
          </p:cNvPr>
          <p:cNvSpPr/>
          <p:nvPr/>
        </p:nvSpPr>
        <p:spPr>
          <a:xfrm flipV="1">
            <a:off x="-23148" y="6304897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DF6DB-C75C-84C4-7560-0F03668A1B3A}"/>
              </a:ext>
            </a:extLst>
          </p:cNvPr>
          <p:cNvSpPr/>
          <p:nvPr/>
        </p:nvSpPr>
        <p:spPr>
          <a:xfrm flipV="1">
            <a:off x="0" y="1340259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41E98-3502-FEA2-C674-FB5BC9ABC550}"/>
              </a:ext>
            </a:extLst>
          </p:cNvPr>
          <p:cNvSpPr/>
          <p:nvPr/>
        </p:nvSpPr>
        <p:spPr>
          <a:xfrm rot="5400000" flipV="1">
            <a:off x="3656414" y="3779847"/>
            <a:ext cx="4954164" cy="74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A1C4B-8F12-1F5C-E156-3B0D25E5FF07}"/>
              </a:ext>
            </a:extLst>
          </p:cNvPr>
          <p:cNvSpPr txBox="1"/>
          <p:nvPr/>
        </p:nvSpPr>
        <p:spPr>
          <a:xfrm>
            <a:off x="797859" y="477050"/>
            <a:ext cx="4216416" cy="7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C5B0C-0D41-D194-FF88-E69F8320422D}"/>
              </a:ext>
            </a:extLst>
          </p:cNvPr>
          <p:cNvSpPr txBox="1"/>
          <p:nvPr/>
        </p:nvSpPr>
        <p:spPr>
          <a:xfrm>
            <a:off x="7177727" y="477049"/>
            <a:ext cx="4216416" cy="7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Covert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A1AD36-BFBE-EDB6-C67A-D090AA52830E}"/>
              </a:ext>
            </a:extLst>
          </p:cNvPr>
          <p:cNvSpPr txBox="1"/>
          <p:nvPr/>
        </p:nvSpPr>
        <p:spPr>
          <a:xfrm>
            <a:off x="570736" y="1692198"/>
            <a:ext cx="5413204" cy="13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Obviously, manifested action, activities and behavior.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70E337F-8687-45D1-38DC-D88ABF03AAE6}"/>
              </a:ext>
            </a:extLst>
          </p:cNvPr>
          <p:cNvSpPr txBox="1">
            <a:spLocks/>
          </p:cNvSpPr>
          <p:nvPr/>
        </p:nvSpPr>
        <p:spPr>
          <a:xfrm>
            <a:off x="566992" y="3766497"/>
            <a:ext cx="2710346" cy="59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For Example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74A3A0-1038-AE55-F639-F2171AA26C7F}"/>
              </a:ext>
            </a:extLst>
          </p:cNvPr>
          <p:cNvSpPr txBox="1"/>
          <p:nvPr/>
        </p:nvSpPr>
        <p:spPr>
          <a:xfrm>
            <a:off x="566992" y="4297815"/>
            <a:ext cx="5180594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Dummy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4FB25-D6FA-B14B-6AB2-83FA384D0586}"/>
              </a:ext>
            </a:extLst>
          </p:cNvPr>
          <p:cNvSpPr txBox="1"/>
          <p:nvPr/>
        </p:nvSpPr>
        <p:spPr>
          <a:xfrm>
            <a:off x="6523150" y="1692198"/>
            <a:ext cx="5413204" cy="196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Hidden or those actions, activities and behavior not visible to the naked eye.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6FBBE3B-90BF-4066-2E94-2AD2BFF0F0CC}"/>
              </a:ext>
            </a:extLst>
          </p:cNvPr>
          <p:cNvSpPr txBox="1">
            <a:spLocks/>
          </p:cNvSpPr>
          <p:nvPr/>
        </p:nvSpPr>
        <p:spPr>
          <a:xfrm>
            <a:off x="6519406" y="3766497"/>
            <a:ext cx="2710346" cy="59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For Example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192616-3345-2A4E-D5EB-8856BBD7176B}"/>
              </a:ext>
            </a:extLst>
          </p:cNvPr>
          <p:cNvSpPr txBox="1"/>
          <p:nvPr/>
        </p:nvSpPr>
        <p:spPr>
          <a:xfrm>
            <a:off x="6519406" y="4297815"/>
            <a:ext cx="5180594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Dummy text</a:t>
            </a:r>
          </a:p>
        </p:txBody>
      </p:sp>
    </p:spTree>
    <p:extLst>
      <p:ext uri="{BB962C8B-B14F-4D97-AF65-F5344CB8AC3E}">
        <p14:creationId xmlns:p14="http://schemas.microsoft.com/office/powerpoint/2010/main" val="415331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FFB176B-B499-8881-79C3-31C771599ABD}"/>
              </a:ext>
            </a:extLst>
          </p:cNvPr>
          <p:cNvSpPr/>
          <p:nvPr/>
        </p:nvSpPr>
        <p:spPr>
          <a:xfrm flipV="1">
            <a:off x="-23148" y="6304897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DF6DB-C75C-84C4-7560-0F03668A1B3A}"/>
              </a:ext>
            </a:extLst>
          </p:cNvPr>
          <p:cNvSpPr/>
          <p:nvPr/>
        </p:nvSpPr>
        <p:spPr>
          <a:xfrm flipV="1">
            <a:off x="0" y="1340259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41E98-3502-FEA2-C674-FB5BC9ABC550}"/>
              </a:ext>
            </a:extLst>
          </p:cNvPr>
          <p:cNvSpPr/>
          <p:nvPr/>
        </p:nvSpPr>
        <p:spPr>
          <a:xfrm rot="5400000" flipV="1">
            <a:off x="3656414" y="3779847"/>
            <a:ext cx="4954164" cy="74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A1C4B-8F12-1F5C-E156-3B0D25E5FF07}"/>
              </a:ext>
            </a:extLst>
          </p:cNvPr>
          <p:cNvSpPr txBox="1"/>
          <p:nvPr/>
        </p:nvSpPr>
        <p:spPr>
          <a:xfrm>
            <a:off x="797859" y="477050"/>
            <a:ext cx="4216416" cy="7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Conscious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C5B0C-0D41-D194-FF88-E69F8320422D}"/>
              </a:ext>
            </a:extLst>
          </p:cNvPr>
          <p:cNvSpPr txBox="1"/>
          <p:nvPr/>
        </p:nvSpPr>
        <p:spPr>
          <a:xfrm>
            <a:off x="7177727" y="477049"/>
            <a:ext cx="4216416" cy="7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Unconscious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A1AD36-BFBE-EDB6-C67A-D090AA52830E}"/>
              </a:ext>
            </a:extLst>
          </p:cNvPr>
          <p:cNvSpPr txBox="1"/>
          <p:nvPr/>
        </p:nvSpPr>
        <p:spPr>
          <a:xfrm>
            <a:off x="570736" y="1692198"/>
            <a:ext cx="5413204" cy="13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Acts within the level of one’s awareness.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70E337F-8687-45D1-38DC-D88ABF03AAE6}"/>
              </a:ext>
            </a:extLst>
          </p:cNvPr>
          <p:cNvSpPr txBox="1">
            <a:spLocks/>
          </p:cNvSpPr>
          <p:nvPr/>
        </p:nvSpPr>
        <p:spPr>
          <a:xfrm>
            <a:off x="566992" y="3766497"/>
            <a:ext cx="2710346" cy="59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For Example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74A3A0-1038-AE55-F639-F2171AA26C7F}"/>
              </a:ext>
            </a:extLst>
          </p:cNvPr>
          <p:cNvSpPr txBox="1"/>
          <p:nvPr/>
        </p:nvSpPr>
        <p:spPr>
          <a:xfrm>
            <a:off x="566992" y="4297815"/>
            <a:ext cx="5180594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Dummy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4FB25-D6FA-B14B-6AB2-83FA384D0586}"/>
              </a:ext>
            </a:extLst>
          </p:cNvPr>
          <p:cNvSpPr txBox="1"/>
          <p:nvPr/>
        </p:nvSpPr>
        <p:spPr>
          <a:xfrm>
            <a:off x="6523150" y="1692198"/>
            <a:ext cx="5413204" cy="196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Acts that deeply embedded in one’s subconscious, unaware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actions.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6FBBE3B-90BF-4066-2E94-2AD2BFF0F0CC}"/>
              </a:ext>
            </a:extLst>
          </p:cNvPr>
          <p:cNvSpPr txBox="1">
            <a:spLocks/>
          </p:cNvSpPr>
          <p:nvPr/>
        </p:nvSpPr>
        <p:spPr>
          <a:xfrm>
            <a:off x="6519406" y="3766497"/>
            <a:ext cx="2710346" cy="59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For Example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192616-3345-2A4E-D5EB-8856BBD7176B}"/>
              </a:ext>
            </a:extLst>
          </p:cNvPr>
          <p:cNvSpPr txBox="1"/>
          <p:nvPr/>
        </p:nvSpPr>
        <p:spPr>
          <a:xfrm>
            <a:off x="6519406" y="4297815"/>
            <a:ext cx="5180594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Dummy text</a:t>
            </a:r>
          </a:p>
        </p:txBody>
      </p:sp>
    </p:spTree>
    <p:extLst>
      <p:ext uri="{BB962C8B-B14F-4D97-AF65-F5344CB8AC3E}">
        <p14:creationId xmlns:p14="http://schemas.microsoft.com/office/powerpoint/2010/main" val="1651898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FFB176B-B499-8881-79C3-31C771599ABD}"/>
              </a:ext>
            </a:extLst>
          </p:cNvPr>
          <p:cNvSpPr/>
          <p:nvPr/>
        </p:nvSpPr>
        <p:spPr>
          <a:xfrm flipV="1">
            <a:off x="-23148" y="6304897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4DF6DB-C75C-84C4-7560-0F03668A1B3A}"/>
              </a:ext>
            </a:extLst>
          </p:cNvPr>
          <p:cNvSpPr/>
          <p:nvPr/>
        </p:nvSpPr>
        <p:spPr>
          <a:xfrm flipV="1">
            <a:off x="0" y="1340259"/>
            <a:ext cx="12238295" cy="1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41E98-3502-FEA2-C674-FB5BC9ABC550}"/>
              </a:ext>
            </a:extLst>
          </p:cNvPr>
          <p:cNvSpPr/>
          <p:nvPr/>
        </p:nvSpPr>
        <p:spPr>
          <a:xfrm rot="5400000" flipV="1">
            <a:off x="3656414" y="3779847"/>
            <a:ext cx="4954164" cy="74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A1C4B-8F12-1F5C-E156-3B0D25E5FF07}"/>
              </a:ext>
            </a:extLst>
          </p:cNvPr>
          <p:cNvSpPr txBox="1"/>
          <p:nvPr/>
        </p:nvSpPr>
        <p:spPr>
          <a:xfrm>
            <a:off x="797859" y="477050"/>
            <a:ext cx="4216416" cy="7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C5B0C-0D41-D194-FF88-E69F8320422D}"/>
              </a:ext>
            </a:extLst>
          </p:cNvPr>
          <p:cNvSpPr txBox="1"/>
          <p:nvPr/>
        </p:nvSpPr>
        <p:spPr>
          <a:xfrm>
            <a:off x="7177727" y="477049"/>
            <a:ext cx="4216416" cy="735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A1AD36-BFBE-EDB6-C67A-D090AA52830E}"/>
              </a:ext>
            </a:extLst>
          </p:cNvPr>
          <p:cNvSpPr txBox="1"/>
          <p:nvPr/>
        </p:nvSpPr>
        <p:spPr>
          <a:xfrm>
            <a:off x="570736" y="1692198"/>
            <a:ext cx="5413204" cy="13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Behavior that involves only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few neurons,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70E337F-8687-45D1-38DC-D88ABF03AAE6}"/>
              </a:ext>
            </a:extLst>
          </p:cNvPr>
          <p:cNvSpPr txBox="1">
            <a:spLocks/>
          </p:cNvSpPr>
          <p:nvPr/>
        </p:nvSpPr>
        <p:spPr>
          <a:xfrm>
            <a:off x="566992" y="3766497"/>
            <a:ext cx="2710346" cy="59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For Example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74A3A0-1038-AE55-F639-F2171AA26C7F}"/>
              </a:ext>
            </a:extLst>
          </p:cNvPr>
          <p:cNvSpPr txBox="1"/>
          <p:nvPr/>
        </p:nvSpPr>
        <p:spPr>
          <a:xfrm>
            <a:off x="566992" y="4297815"/>
            <a:ext cx="5180594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Dummy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4FB25-D6FA-B14B-6AB2-83FA384D0586}"/>
              </a:ext>
            </a:extLst>
          </p:cNvPr>
          <p:cNvSpPr txBox="1"/>
          <p:nvPr/>
        </p:nvSpPr>
        <p:spPr>
          <a:xfrm>
            <a:off x="6523150" y="1692198"/>
            <a:ext cx="5413204" cy="13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Complicated and involves</a:t>
            </a:r>
          </a:p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more number of neurons.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6FBBE3B-90BF-4066-2E94-2AD2BFF0F0CC}"/>
              </a:ext>
            </a:extLst>
          </p:cNvPr>
          <p:cNvSpPr txBox="1">
            <a:spLocks/>
          </p:cNvSpPr>
          <p:nvPr/>
        </p:nvSpPr>
        <p:spPr>
          <a:xfrm>
            <a:off x="6519406" y="3766497"/>
            <a:ext cx="2710346" cy="592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For Example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192616-3345-2A4E-D5EB-8856BBD7176B}"/>
              </a:ext>
            </a:extLst>
          </p:cNvPr>
          <p:cNvSpPr txBox="1"/>
          <p:nvPr/>
        </p:nvSpPr>
        <p:spPr>
          <a:xfrm>
            <a:off x="6519406" y="4297815"/>
            <a:ext cx="5180594" cy="66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algn="l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Dummy text</a:t>
            </a:r>
          </a:p>
        </p:txBody>
      </p:sp>
    </p:spTree>
    <p:extLst>
      <p:ext uri="{BB962C8B-B14F-4D97-AF65-F5344CB8AC3E}">
        <p14:creationId xmlns:p14="http://schemas.microsoft.com/office/powerpoint/2010/main" val="2019366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>
        <p159:morph option="byWord"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2146</TotalTime>
  <Words>408</Words>
  <Application>Microsoft Macintosh PowerPoint</Application>
  <PresentationFormat>Widescreen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Neue</vt:lpstr>
      <vt:lpstr>Helvetica Neue Medium</vt:lpstr>
      <vt:lpstr>Open Sans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 ahsan</dc:creator>
  <cp:lastModifiedBy>zain ahsan</cp:lastModifiedBy>
  <cp:revision>7</cp:revision>
  <dcterms:created xsi:type="dcterms:W3CDTF">2022-09-01T17:10:15Z</dcterms:created>
  <dcterms:modified xsi:type="dcterms:W3CDTF">2022-09-13T11:59:07Z</dcterms:modified>
</cp:coreProperties>
</file>