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3"/>
  </p:notesMasterIdLst>
  <p:sldIdLst>
    <p:sldId id="256" r:id="rId2"/>
    <p:sldId id="281" r:id="rId3"/>
    <p:sldId id="283" r:id="rId4"/>
    <p:sldId id="326" r:id="rId5"/>
    <p:sldId id="341" r:id="rId6"/>
    <p:sldId id="342" r:id="rId7"/>
    <p:sldId id="327" r:id="rId8"/>
    <p:sldId id="328" r:id="rId9"/>
    <p:sldId id="329" r:id="rId10"/>
    <p:sldId id="330" r:id="rId11"/>
    <p:sldId id="332" r:id="rId12"/>
    <p:sldId id="333" r:id="rId13"/>
    <p:sldId id="331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280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7199" autoAdjust="0"/>
  </p:normalViewPr>
  <p:slideViewPr>
    <p:cSldViewPr snapToGrid="0">
      <p:cViewPr>
        <p:scale>
          <a:sx n="75" d="100"/>
          <a:sy n="75" d="100"/>
        </p:scale>
        <p:origin x="1290" y="-276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67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SETI (search for extra terrestrial intelligence) makes use of large number of home computers to </a:t>
            </a:r>
            <a:r>
              <a:rPr lang="en-US" dirty="0" err="1"/>
              <a:t>analyse</a:t>
            </a:r>
            <a:r>
              <a:rPr lang="en-US" dirty="0"/>
              <a:t> electromagnetic signals from outer space</a:t>
            </a:r>
          </a:p>
          <a:p>
            <a:r>
              <a:rPr lang="en-US" dirty="0"/>
              <a:t>Factor extremely large integers</a:t>
            </a:r>
          </a:p>
          <a:p>
            <a:r>
              <a:rPr lang="en-US" dirty="0"/>
              <a:t>Solve large discrete optimization problems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28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Electronic engineering vs Software development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84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Electronic engineering vs Software development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32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DLSF—Distributed Load Sharing facility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25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DLSF—Distributed Load Sharing facility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35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Worlds largest stock exchange in </a:t>
            </a:r>
            <a:r>
              <a:rPr lang="en-US" dirty="0" err="1"/>
              <a:t>Newyork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02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(NIDS) are responsible for monitoring traffic on packet level. intrusion= disturbance</a:t>
            </a:r>
          </a:p>
          <a:p>
            <a:r>
              <a:rPr lang="en-US" dirty="0"/>
              <a:t>Convolutions, Rendering(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graphics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process by which an abstract description of a scene is converted to an image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90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Coupling and cohesion in terms of Data and operations on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63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0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and when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51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Why? </a:t>
            </a:r>
            <a:r>
              <a:rPr lang="en-US" b="1" dirty="0"/>
              <a:t>Coordinating concurrent tasks, lack of portable algorithms, standardized environments, software development tool kits</a:t>
            </a:r>
          </a:p>
          <a:p>
            <a:pPr marL="228600" indent="-228600">
              <a:buAutoNum type="arabicPeriod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04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7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30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31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93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determined not just by speed of processors but by the ability of memory to feed data to processor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1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1C4382-B21A-471C-B80E-C018918026B7}" type="datetime1">
              <a:rPr lang="en-US" altLang="en-US" smtClean="0">
                <a:solidFill>
                  <a:srgbClr val="000000"/>
                </a:solidFill>
              </a:rPr>
              <a:t>8/25/2022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F814C3-BA03-4945-BB16-2CF4243F5C6E}" type="datetime1">
              <a:rPr lang="en-US" altLang="en-US" smtClean="0">
                <a:solidFill>
                  <a:srgbClr val="000000"/>
                </a:solidFill>
              </a:rPr>
              <a:t>8/25/2022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F542C6-3296-4432-AFB9-76EE0C115DB7}" type="datetime1">
              <a:rPr lang="en-US" altLang="en-US" smtClean="0">
                <a:solidFill>
                  <a:srgbClr val="000000"/>
                </a:solidFill>
              </a:rPr>
              <a:t>8/25/2022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DB102C-E42B-4B2F-A1CD-415AA051C28F}" type="datetime1">
              <a:rPr lang="en-US" altLang="en-US" smtClean="0">
                <a:solidFill>
                  <a:srgbClr val="000000"/>
                </a:solidFill>
              </a:rPr>
              <a:t>8/25/2022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00E975-1E30-4FA6-90E0-8D73A085F1FA}" type="datetime1">
              <a:rPr lang="en-US" altLang="en-US" smtClean="0">
                <a:solidFill>
                  <a:srgbClr val="000000"/>
                </a:solidFill>
              </a:rPr>
              <a:t>8/25/2022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CE63E5-A73F-4576-89BB-52E8046EBC22}" type="datetime1">
              <a:rPr lang="en-US" altLang="en-US" smtClean="0">
                <a:solidFill>
                  <a:srgbClr val="000000"/>
                </a:solidFill>
              </a:rPr>
              <a:t>8/25/2022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D4E569-AD93-4780-B972-1010B2CABDBC}" type="datetime1">
              <a:rPr lang="en-US" altLang="en-US" smtClean="0">
                <a:solidFill>
                  <a:srgbClr val="000000"/>
                </a:solidFill>
              </a:rPr>
              <a:t>8/25/2022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B558D3-C551-46D5-947A-7A968ED65366}" type="datetime1">
              <a:rPr lang="en-US" altLang="en-US" smtClean="0">
                <a:solidFill>
                  <a:srgbClr val="000000"/>
                </a:solidFill>
              </a:rPr>
              <a:t>8/25/2022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fld id="{CAFBD574-CD36-4EAD-B3F6-CB07A735EF68}" type="datetime1">
              <a:rPr lang="en-US" altLang="en-US" smtClean="0">
                <a:solidFill>
                  <a:srgbClr val="000000"/>
                </a:solidFill>
              </a:rPr>
              <a:t>8/25/2022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5DE1A4-6F90-4E83-A259-D2320441D728}" type="datetime1">
              <a:rPr lang="en-US" altLang="en-US" smtClean="0">
                <a:solidFill>
                  <a:srgbClr val="000000"/>
                </a:solidFill>
              </a:rPr>
              <a:t>8/25/2022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fld id="{C366DBBF-2913-4EFD-A412-6BD83ECDCC62}" type="datetime1">
              <a:rPr lang="en-US" altLang="en-US" smtClean="0">
                <a:solidFill>
                  <a:srgbClr val="000000"/>
                </a:solidFill>
              </a:rPr>
              <a:t>8/25/2022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8D1486-D8C5-4426-AFF7-A88186C33069}" type="datetime1">
              <a:rPr lang="en-US" altLang="en-US" smtClean="0">
                <a:solidFill>
                  <a:srgbClr val="000000"/>
                </a:solidFill>
              </a:rPr>
              <a:t>8/25/2022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16715-7981-4036-B57D-1B08F49C219D}" type="datetime1">
              <a:rPr lang="en-US" altLang="en-US" smtClean="0">
                <a:solidFill>
                  <a:srgbClr val="000000"/>
                </a:solidFill>
              </a:rPr>
              <a:t>8/25/2022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ED81CE-5E30-4611-BC89-344A0C8EC951}" type="datetime1">
              <a:rPr lang="en-US" altLang="en-US" smtClean="0">
                <a:solidFill>
                  <a:srgbClr val="000000"/>
                </a:solidFill>
              </a:rPr>
              <a:t>8/25/2022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65EB39-0C38-4F30-B2F9-E806F9B3CEF8}" type="datetime1">
              <a:rPr lang="en-US" altLang="en-US" smtClean="0">
                <a:solidFill>
                  <a:srgbClr val="000000"/>
                </a:solidFill>
              </a:rPr>
              <a:t>8/25/2022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B6F4B0-FBA8-4645-8A86-65EB0DB3A142}" type="datetime1">
              <a:rPr lang="en-US" altLang="en-US" smtClean="0">
                <a:solidFill>
                  <a:srgbClr val="000000"/>
                </a:solidFill>
              </a:rPr>
              <a:t>8/25/2022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842B68-1881-45F0-8AC9-B5819EEE380F}" type="datetime1">
              <a:rPr lang="en-US" altLang="en-US" smtClean="0">
                <a:solidFill>
                  <a:srgbClr val="000000"/>
                </a:solidFill>
              </a:rPr>
              <a:t>8/25/2022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9796" y="1864865"/>
            <a:ext cx="6098663" cy="22627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CS3006 – Parallel and Distributed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9796" y="4127644"/>
            <a:ext cx="6098663" cy="112628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"/>
            </a:pPr>
            <a:r>
              <a:rPr lang="en-US" sz="1100" dirty="0"/>
              <a:t>Lecture # 01</a:t>
            </a:r>
          </a:p>
          <a:p>
            <a:pPr>
              <a:lnSpc>
                <a:spcPct val="90000"/>
              </a:lnSpc>
              <a:buFont typeface="Wingdings 3" charset="2"/>
              <a:buChar char=""/>
            </a:pPr>
            <a:r>
              <a:rPr lang="en-US" sz="1100" dirty="0"/>
              <a:t>Fall 2022</a:t>
            </a:r>
          </a:p>
          <a:p>
            <a:pPr>
              <a:lnSpc>
                <a:spcPct val="90000"/>
              </a:lnSpc>
              <a:buFont typeface="Wingdings 3" charset="2"/>
              <a:buChar char=""/>
            </a:pPr>
            <a:r>
              <a:rPr lang="en-US" sz="1100" dirty="0"/>
              <a:t>FAST – NUCES, Faisalabad Campus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8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95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5969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Motivating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2" y="1280277"/>
            <a:ext cx="9025858" cy="52322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Moore’s Law </a:t>
            </a:r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So, we must look for efficient parallel software solutions to fulfill our future computational needs.</a:t>
            </a:r>
          </a:p>
          <a:p>
            <a:pPr algn="just"/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As stated earlier, number of cores on a single chip also have some restrictions.</a:t>
            </a:r>
          </a:p>
          <a:p>
            <a:pPr algn="just"/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Solution[s]?</a:t>
            </a:r>
          </a:p>
          <a:p>
            <a:pPr lvl="1"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Need to find more scalable distributed and hybrid solutions</a:t>
            </a:r>
          </a:p>
          <a:p>
            <a:pPr algn="just"/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/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 algn="just">
              <a:buNone/>
            </a:pPr>
            <a:endParaRPr lang="en-US" dirty="0"/>
          </a:p>
          <a:p>
            <a:pPr lvl="1" algn="just"/>
            <a:endParaRPr lang="en-US" altLang="en-US" dirty="0"/>
          </a:p>
          <a:p>
            <a:pPr algn="just">
              <a:buNone/>
            </a:pPr>
            <a:endParaRPr lang="en-US" altLang="en-US" sz="10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2A8B-6D4E-427F-BB5A-12739D70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</p:spTree>
    <p:extLst>
      <p:ext uri="{BB962C8B-B14F-4D97-AF65-F5344CB8AC3E}">
        <p14:creationId xmlns:p14="http://schemas.microsoft.com/office/powerpoint/2010/main" val="377001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Motivating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2" y="1280277"/>
            <a:ext cx="9025858" cy="523223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altLang="en-US" b="1" dirty="0"/>
              <a:t>The Memory/Disk Speed Argument </a:t>
            </a: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altLang="en-US" dirty="0"/>
              <a:t>While clock rates of high-end processors have increased at roughly 40% per year over the past decade, DRAM access times have only improved at the rate of roughly 10% per year over this interval. </a:t>
            </a:r>
          </a:p>
          <a:p>
            <a:pPr algn="just"/>
            <a:r>
              <a:rPr lang="en-US" altLang="en-US" dirty="0"/>
              <a:t>This mismatch in speeds causes significant performance bottlenecks.</a:t>
            </a:r>
          </a:p>
          <a:p>
            <a:pPr algn="just"/>
            <a:r>
              <a:rPr lang="en-US" altLang="en-US" dirty="0"/>
              <a:t>Parallel platforms provide increased bandwidth to the memory system. </a:t>
            </a:r>
          </a:p>
          <a:p>
            <a:pPr algn="just"/>
            <a:r>
              <a:rPr lang="en-US" altLang="en-US" dirty="0"/>
              <a:t>Parallel platforms also provide higher aggregate </a:t>
            </a:r>
            <a:r>
              <a:rPr lang="en-US" altLang="en-US" b="1" dirty="0"/>
              <a:t>caches</a:t>
            </a:r>
            <a:r>
              <a:rPr lang="en-US" altLang="en-US" dirty="0"/>
              <a:t>. </a:t>
            </a:r>
          </a:p>
          <a:p>
            <a:pPr algn="just"/>
            <a:r>
              <a:rPr lang="en-US" altLang="en-US" dirty="0"/>
              <a:t>Some of the fastest growing applications of parallel computing utilize not their raw computational speed, rather their ability to pump data to memory and disk faster. </a:t>
            </a:r>
          </a:p>
          <a:p>
            <a:pPr algn="just"/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/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 algn="just">
              <a:buNone/>
            </a:pPr>
            <a:endParaRPr lang="en-US" dirty="0"/>
          </a:p>
          <a:p>
            <a:pPr lvl="1" algn="just"/>
            <a:endParaRPr lang="en-US" altLang="en-US" dirty="0"/>
          </a:p>
          <a:p>
            <a:pPr algn="just">
              <a:buNone/>
            </a:pPr>
            <a:endParaRPr lang="en-US" altLang="en-US" sz="10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2A8B-6D4E-427F-BB5A-12739D70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</p:spTree>
    <p:extLst>
      <p:ext uri="{BB962C8B-B14F-4D97-AF65-F5344CB8AC3E}">
        <p14:creationId xmlns:p14="http://schemas.microsoft.com/office/powerpoint/2010/main" val="258839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2" y="1280277"/>
            <a:ext cx="9025858" cy="52322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b="1" dirty="0"/>
              <a:t>The Data Communication Argument </a:t>
            </a: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altLang="en-US" dirty="0"/>
              <a:t>As the network evolves, the vision of the Internet as one large computing platform has emerged.</a:t>
            </a:r>
          </a:p>
          <a:p>
            <a:pPr algn="just"/>
            <a:endParaRPr lang="en-US" altLang="en-US" dirty="0"/>
          </a:p>
          <a:p>
            <a:pPr algn="just"/>
            <a:r>
              <a:rPr lang="en-US" altLang="en-US" dirty="0"/>
              <a:t>In many applications like databases and data mining problems, the volume of data is such that they cannot be moved. </a:t>
            </a:r>
          </a:p>
          <a:p>
            <a:pPr algn="just"/>
            <a:endParaRPr lang="en-US" altLang="en-US" dirty="0"/>
          </a:p>
          <a:p>
            <a:pPr algn="just"/>
            <a:r>
              <a:rPr lang="en-US" altLang="en-US" dirty="0"/>
              <a:t>Any analyses on this data must be performed over the network using parallel techniques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/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 algn="just">
              <a:buNone/>
            </a:pPr>
            <a:endParaRPr lang="en-US" dirty="0"/>
          </a:p>
          <a:p>
            <a:pPr lvl="1" algn="just"/>
            <a:endParaRPr lang="en-US" altLang="en-US" dirty="0"/>
          </a:p>
          <a:p>
            <a:pPr algn="just">
              <a:buNone/>
            </a:pPr>
            <a:endParaRPr lang="en-US" altLang="en-US" sz="10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2A8B-6D4E-427F-BB5A-12739D70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</p:spTree>
    <p:extLst>
      <p:ext uri="{BB962C8B-B14F-4D97-AF65-F5344CB8AC3E}">
        <p14:creationId xmlns:p14="http://schemas.microsoft.com/office/powerpoint/2010/main" val="3591699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Computing vs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2" y="1280277"/>
            <a:ext cx="9025858" cy="523223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Distributed Systems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collection of autonomous computers, connected through a network and distribution middleware.</a:t>
            </a:r>
          </a:p>
          <a:p>
            <a:pPr lvl="1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enables computers to coordinate their activities and to share the resources of the system.</a:t>
            </a:r>
          </a:p>
          <a:p>
            <a:pPr lvl="1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system is usually perceived as a single, integrated computing facility.</a:t>
            </a:r>
          </a:p>
          <a:p>
            <a:pPr lvl="1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Mostly concerned with the hardware-based accelerations</a:t>
            </a:r>
          </a:p>
          <a:p>
            <a:pPr marL="0" indent="0" algn="just"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Distributed Computing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specific use of distributed systems, to split a large and complex processing into subparts and execute them in parallel, to increase the productivity.</a:t>
            </a:r>
          </a:p>
          <a:p>
            <a:pPr lvl="1"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Computing mainly concerned with software-based accelerations (i.e., designing and implementing algorithms)</a:t>
            </a:r>
          </a:p>
          <a:p>
            <a:pPr marL="0" indent="0" algn="just">
              <a:buNone/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 algn="just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/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buNone/>
            </a:pPr>
            <a:endParaRPr lang="en-US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2A8B-6D4E-427F-BB5A-12739D70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</p:spTree>
    <p:extLst>
      <p:ext uri="{BB962C8B-B14F-4D97-AF65-F5344CB8AC3E}">
        <p14:creationId xmlns:p14="http://schemas.microsoft.com/office/powerpoint/2010/main" val="4207094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Parallel vs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2" y="1280277"/>
            <a:ext cx="9025858" cy="52322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Parallel (shared-memory) Computing 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term is usually used for developing concurrent solutions for following two types of the systems: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Multi-core Architecture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Many core architectures (i.e., GPU’s)</a:t>
            </a:r>
          </a:p>
          <a:p>
            <a:pPr marL="0" indent="0" algn="just">
              <a:buNone/>
            </a:pP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Distributed Computing</a:t>
            </a:r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type of computing is mainly concerned with developing algorithms for the distributed cluster systems.</a:t>
            </a:r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Here distributed means a geographical distance between the computers without any shared-Memory.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/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buNone/>
            </a:pPr>
            <a:endParaRPr lang="en-US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2A8B-6D4E-427F-BB5A-12739D70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</p:spTree>
    <p:extLst>
      <p:ext uri="{BB962C8B-B14F-4D97-AF65-F5344CB8AC3E}">
        <p14:creationId xmlns:p14="http://schemas.microsoft.com/office/powerpoint/2010/main" val="166475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Practical Applications of P&amp;D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2" y="1280277"/>
            <a:ext cx="9025858" cy="52322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b="1" dirty="0"/>
              <a:t>Scientific Applications </a:t>
            </a:r>
            <a:endParaRPr lang="en-US" altLang="en-US" dirty="0"/>
          </a:p>
          <a:p>
            <a:pPr algn="just"/>
            <a:r>
              <a:rPr lang="en-US" altLang="en-US" dirty="0"/>
              <a:t>Functional and structural characterization of genes and proteins</a:t>
            </a:r>
          </a:p>
          <a:p>
            <a:pPr algn="just"/>
            <a:r>
              <a:rPr lang="en-US" altLang="en-US" dirty="0"/>
              <a:t>Applications in astrophysics have explored the evolution of galaxies, thermonuclear processes, and the analysis of extremely large datasets from telescope.</a:t>
            </a:r>
          </a:p>
          <a:p>
            <a:pPr algn="just"/>
            <a:r>
              <a:rPr lang="en-US" altLang="en-US" dirty="0"/>
              <a:t>Advances in computational physics and chemistry have explored new materials, understanding of chemical pathways, and more efficient processes </a:t>
            </a:r>
          </a:p>
          <a:p>
            <a:pPr lvl="1" algn="just"/>
            <a:r>
              <a:rPr lang="en-US" altLang="en-US" dirty="0"/>
              <a:t>e.g., Large Hydron Collider (LHC) at </a:t>
            </a:r>
            <a:r>
              <a:rPr lang="en-US" dirty="0"/>
              <a:t>European Organization for Nuclear Research (CERN)</a:t>
            </a:r>
            <a:r>
              <a:rPr lang="en-US" altLang="en-US" dirty="0"/>
              <a:t> generates petabytes of data for a single collision.  </a:t>
            </a:r>
          </a:p>
          <a:p>
            <a:pPr algn="just"/>
            <a:endParaRPr lang="en-US" altLang="en-US" dirty="0"/>
          </a:p>
          <a:p>
            <a:pPr marL="0" indent="0" algn="just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2A8B-6D4E-427F-BB5A-12739D70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</p:spTree>
    <p:extLst>
      <p:ext uri="{BB962C8B-B14F-4D97-AF65-F5344CB8AC3E}">
        <p14:creationId xmlns:p14="http://schemas.microsoft.com/office/powerpoint/2010/main" val="2860703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Practical Applications of P&amp;D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2" y="1280277"/>
            <a:ext cx="9025858" cy="52322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b="1" dirty="0"/>
              <a:t>Scientific Applications </a:t>
            </a:r>
            <a:endParaRPr lang="en-US" altLang="en-US" dirty="0"/>
          </a:p>
          <a:p>
            <a:pPr algn="just"/>
            <a:r>
              <a:rPr lang="en-US" altLang="en-US" dirty="0"/>
              <a:t>Bioinformatics and astrophysics also present some of the most challenging problems with respect to analyzing extremely large datasets.</a:t>
            </a:r>
          </a:p>
          <a:p>
            <a:pPr marL="0" indent="0" algn="just">
              <a:buNone/>
            </a:pPr>
            <a:r>
              <a:rPr lang="en-US" altLang="en-US" dirty="0"/>
              <a:t> </a:t>
            </a:r>
          </a:p>
          <a:p>
            <a:pPr algn="just"/>
            <a:r>
              <a:rPr lang="en-US" altLang="en-US" dirty="0"/>
              <a:t>Weather modeling </a:t>
            </a:r>
            <a:r>
              <a:rPr lang="en-US" dirty="0"/>
              <a:t>for simulating the track of a natural hazards like the extreme cyclones (storms).</a:t>
            </a:r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r>
              <a:rPr lang="en-US" altLang="en-US" dirty="0"/>
              <a:t>Flood prediction </a:t>
            </a:r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marL="0" indent="0" algn="just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2A8B-6D4E-427F-BB5A-12739D70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</p:spTree>
    <p:extLst>
      <p:ext uri="{BB962C8B-B14F-4D97-AF65-F5344CB8AC3E}">
        <p14:creationId xmlns:p14="http://schemas.microsoft.com/office/powerpoint/2010/main" val="2180445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Practical Applications of P&amp;D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2" y="1280277"/>
            <a:ext cx="9025858" cy="52322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b="1" dirty="0"/>
              <a:t>Commercial Applications </a:t>
            </a:r>
          </a:p>
          <a:p>
            <a:r>
              <a:rPr lang="en-US" altLang="en-US" dirty="0"/>
              <a:t>Some of the largest parallel computers power the wall street! </a:t>
            </a:r>
          </a:p>
          <a:p>
            <a:endParaRPr lang="en-US" altLang="en-US" sz="1200" dirty="0"/>
          </a:p>
          <a:p>
            <a:r>
              <a:rPr lang="en-US" altLang="en-US" dirty="0"/>
              <a:t>Data mining-analysis for optimizing business and marketing decisions. </a:t>
            </a:r>
          </a:p>
          <a:p>
            <a:endParaRPr lang="en-US" altLang="en-US" sz="1200" dirty="0"/>
          </a:p>
          <a:p>
            <a:r>
              <a:rPr lang="en-US" altLang="en-US" dirty="0"/>
              <a:t>Large scale servers (mail and web servers) are often implemented using parallel platforms. </a:t>
            </a:r>
          </a:p>
          <a:p>
            <a:endParaRPr lang="en-US" altLang="en-US" sz="1200" dirty="0"/>
          </a:p>
          <a:p>
            <a:r>
              <a:rPr lang="en-US" altLang="en-US" dirty="0"/>
              <a:t>Applications such as information retrieval and search are typically powered by large clusters. </a:t>
            </a:r>
          </a:p>
          <a:p>
            <a:pPr marL="0" indent="0" algn="just">
              <a:buNone/>
            </a:pPr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marL="0" indent="0" algn="just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2A8B-6D4E-427F-BB5A-12739D70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</p:spTree>
    <p:extLst>
      <p:ext uri="{BB962C8B-B14F-4D97-AF65-F5344CB8AC3E}">
        <p14:creationId xmlns:p14="http://schemas.microsoft.com/office/powerpoint/2010/main" val="3018139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Practical Applications of P&amp;D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2" y="1280277"/>
            <a:ext cx="9025858" cy="52322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b="1" dirty="0"/>
              <a:t>Computer Systems Applications</a:t>
            </a:r>
          </a:p>
          <a:p>
            <a:r>
              <a:rPr lang="en-US" altLang="en-US" dirty="0"/>
              <a:t>Network intrusion detection: A large amount of data needs to be analyzed and processed </a:t>
            </a:r>
          </a:p>
          <a:p>
            <a:endParaRPr lang="en-US" altLang="en-US" dirty="0"/>
          </a:p>
          <a:p>
            <a:r>
              <a:rPr lang="en-US" altLang="en-US" dirty="0"/>
              <a:t>Cryptography (</a:t>
            </a:r>
            <a:r>
              <a:rPr lang="en-US" dirty="0"/>
              <a:t>the art of writing or solving codes) employs parallel infrastructures and algorithms to solve complex codes. </a:t>
            </a:r>
          </a:p>
          <a:p>
            <a:endParaRPr lang="en-US" altLang="en-US" dirty="0"/>
          </a:p>
          <a:p>
            <a:r>
              <a:rPr lang="en-US" altLang="en-US" dirty="0"/>
              <a:t>Graphics processing</a:t>
            </a:r>
            <a:endParaRPr lang="en-US" altLang="en-US" sz="1200" dirty="0"/>
          </a:p>
          <a:p>
            <a:endParaRPr lang="en-US" altLang="en-US" dirty="0"/>
          </a:p>
          <a:p>
            <a:r>
              <a:rPr lang="en-US" altLang="en-US" dirty="0"/>
              <a:t>Embedded systems increasingly rely on distributed control algorithms. </a:t>
            </a:r>
            <a:endParaRPr lang="en-US" altLang="en-US" sz="1200" dirty="0"/>
          </a:p>
          <a:p>
            <a:endParaRPr lang="en-US" altLang="en-US" dirty="0"/>
          </a:p>
          <a:p>
            <a:pPr algn="just"/>
            <a:endParaRPr lang="en-US" altLang="en-US" dirty="0"/>
          </a:p>
          <a:p>
            <a:pPr marL="0" indent="0" algn="just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2A8B-6D4E-427F-BB5A-12739D70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</p:spTree>
    <p:extLst>
      <p:ext uri="{BB962C8B-B14F-4D97-AF65-F5344CB8AC3E}">
        <p14:creationId xmlns:p14="http://schemas.microsoft.com/office/powerpoint/2010/main" val="3233073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D3C0-A7D1-40FF-BEB6-4A40E35F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 of Parallel Computing: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F9EE-744F-4706-A286-2A69A9223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It requires designing the proper communication and synchronization mechanisms between the processes and sub-tasks.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Exploring the proper parallelism from a problem is a hectic process.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The program must have low coupling and high cohesion. But it’s difficult to create such programs.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It needs relatively more technical skills to code a parallel program.</a:t>
            </a:r>
          </a:p>
          <a:p>
            <a:pPr fontAlgn="base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3C266-0222-4B5C-A085-0D73AF41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04FB3-75BC-4983-A008-B2882102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711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Motivating Parallelism 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Computing vs Systems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Parallel vs Distributed Computing</a:t>
            </a:r>
          </a:p>
          <a:p>
            <a:pPr algn="just"/>
            <a:endParaRPr lang="en-US" b="1" dirty="0"/>
          </a:p>
          <a:p>
            <a:pPr algn="just"/>
            <a:r>
              <a:rPr lang="en-US" altLang="en-US" b="1" dirty="0"/>
              <a:t>Practical Applications of P&amp;D Computing</a:t>
            </a:r>
          </a:p>
          <a:p>
            <a:pPr algn="just"/>
            <a:endParaRPr lang="en-US" altLang="en-US" b="1" dirty="0"/>
          </a:p>
          <a:p>
            <a:pPr algn="just"/>
            <a:r>
              <a:rPr lang="en-US" altLang="en-US" b="1" dirty="0"/>
              <a:t>Organization and Contents of the Course</a:t>
            </a:r>
            <a:r>
              <a:rPr lang="en-US" altLang="en-US" dirty="0"/>
              <a:t> </a:t>
            </a:r>
          </a:p>
          <a:p>
            <a:pPr marL="0" indent="0" algn="just">
              <a:buNone/>
            </a:pPr>
            <a:endParaRPr lang="en-US" alt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</p:spTree>
    <p:extLst>
      <p:ext uri="{BB962C8B-B14F-4D97-AF65-F5344CB8AC3E}">
        <p14:creationId xmlns:p14="http://schemas.microsoft.com/office/powerpoint/2010/main" val="3579250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14C8-1B82-4641-9A5B-1AFB7D04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Organization and Contents of the Course 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79D0C-AC52-4DB3-BA57-1C82939F8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Fundamentals:</a:t>
            </a:r>
            <a:r>
              <a:rPr lang="en-US" altLang="en-US" dirty="0"/>
              <a:t> This part of the class covers basic parallel platforms, principles of algorithm design, group communication primitives, and analytical modeling techniques. </a:t>
            </a:r>
          </a:p>
          <a:p>
            <a:endParaRPr lang="en-US" altLang="en-US" sz="1200" dirty="0"/>
          </a:p>
          <a:p>
            <a:r>
              <a:rPr lang="en-US" altLang="en-US" b="1" dirty="0"/>
              <a:t>Parallel Programming:</a:t>
            </a:r>
            <a:r>
              <a:rPr lang="en-US" altLang="en-US" dirty="0"/>
              <a:t> This part of the class deals with programming using message passing libraries, threads and the kernels. </a:t>
            </a:r>
          </a:p>
          <a:p>
            <a:endParaRPr lang="en-US" altLang="en-US" sz="1200" dirty="0"/>
          </a:p>
          <a:p>
            <a:r>
              <a:rPr lang="en-US" altLang="en-US" b="1" dirty="0"/>
              <a:t>Parallel Algorithms:</a:t>
            </a:r>
            <a:r>
              <a:rPr lang="en-US" altLang="en-US" dirty="0"/>
              <a:t> This part of the class covers basic algorithms for matrix computations, graphs, sorting, and optimization using dynamic programming.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3137C-0872-434C-ACA0-4C5268F4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C2DBF-9189-4DBE-AB7A-1A85EE4C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4432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9799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09" y="967417"/>
            <a:ext cx="2834152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>
                <a:solidFill>
                  <a:srgbClr val="FEFFFF"/>
                </a:solidFill>
              </a:rPr>
              <a:t>Questions</a:t>
            </a:r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4053016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81864" y="5202719"/>
            <a:ext cx="487883" cy="517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0AD498-1756-4FAA-884D-721A5EF92E83}" type="slidenum">
              <a:rPr lang="en-US" altLang="en-US" smtClean="0"/>
              <a:pPr>
                <a:spcAft>
                  <a:spcPts val="600"/>
                </a:spcAft>
              </a:pPr>
              <a:t>21</a:t>
            </a:fld>
            <a:endParaRPr lang="en-US" altLang="en-US"/>
          </a:p>
        </p:txBody>
      </p:sp>
      <p:pic>
        <p:nvPicPr>
          <p:cNvPr id="10" name="Graphic 9" descr="Help">
            <a:extLst>
              <a:ext uri="{FF2B5EF4-FFF2-40B4-BE49-F238E27FC236}">
                <a16:creationId xmlns:a16="http://schemas.microsoft.com/office/drawing/2014/main" id="{1545BE9E-711D-438E-B83C-21C83592E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0995" y="1317462"/>
            <a:ext cx="4230377" cy="423037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5209" y="6135808"/>
            <a:ext cx="25665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CS3006 - Fall 2022</a:t>
            </a:r>
          </a:p>
        </p:txBody>
      </p:sp>
    </p:spTree>
    <p:extLst>
      <p:ext uri="{BB962C8B-B14F-4D97-AF65-F5344CB8AC3E}">
        <p14:creationId xmlns:p14="http://schemas.microsoft.com/office/powerpoint/2010/main" val="68566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38618" y="2654877"/>
            <a:ext cx="6899398" cy="98184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Motivating Parallelism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6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945" y="3485923"/>
            <a:ext cx="5848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C50AD498-1756-4FAA-884D-721A5EF92E83}" type="slidenum">
              <a:rPr lang="en-US" altLang="en-US" sz="19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altLang="en-US" sz="1900" kern="1200" dirty="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9796" y="6135808"/>
            <a:ext cx="51271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  <a:defRPr/>
            </a:pPr>
            <a:r>
              <a:rPr lang="en-US" alt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CS3006 - Fall 2022</a:t>
            </a:r>
          </a:p>
        </p:txBody>
      </p:sp>
    </p:spTree>
    <p:extLst>
      <p:ext uri="{BB962C8B-B14F-4D97-AF65-F5344CB8AC3E}">
        <p14:creationId xmlns:p14="http://schemas.microsoft.com/office/powerpoint/2010/main" val="236210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Motivating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2" y="1280277"/>
            <a:ext cx="9025858" cy="498733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Developing parallel hardware and software has traditionally been time and effort intensive</a:t>
            </a:r>
            <a:r>
              <a:rPr lang="en-US" altLang="en-US" dirty="0"/>
              <a:t>. </a:t>
            </a:r>
          </a:p>
          <a:p>
            <a:pPr algn="just">
              <a:buNone/>
            </a:pPr>
            <a:endParaRPr lang="en-US" altLang="en-US" sz="1050" dirty="0"/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one is to view this in the context of rapidly improving uniprocessor speeds, one is tempted to question the need for parallel computing. </a:t>
            </a:r>
          </a:p>
          <a:p>
            <a:pPr algn="just">
              <a:buNone/>
            </a:pPr>
            <a:endParaRPr lang="en-US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Latest trends in hardware design indicate that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uni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-processors may not be able to sustain the rate of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realizable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performance increments in the future . </a:t>
            </a:r>
          </a:p>
          <a:p>
            <a:pPr algn="just">
              <a:buNone/>
            </a:pPr>
            <a:endParaRPr lang="en-US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is the result of a number of fundamental physical and computational limitations. </a:t>
            </a:r>
          </a:p>
          <a:p>
            <a:pPr algn="just">
              <a:buNone/>
            </a:pPr>
            <a:endParaRPr lang="en-US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emergence of standardized parallel programming environments, libraries, and hardware have significantly reduced time to develop (parallel) solution.</a:t>
            </a:r>
          </a:p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2A8B-6D4E-427F-BB5A-12739D70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</p:spTree>
    <p:extLst>
      <p:ext uri="{BB962C8B-B14F-4D97-AF65-F5344CB8AC3E}">
        <p14:creationId xmlns:p14="http://schemas.microsoft.com/office/powerpoint/2010/main" val="14463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E10E-99D9-EF2D-B8C4-26151637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parallelism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E320A-A200-8B0C-FE35-4758DF992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Advances in Microprocessor technology.</a:t>
            </a:r>
          </a:p>
          <a:p>
            <a:r>
              <a:rPr lang="en-US" dirty="0"/>
              <a:t>Clock rate 40 MHz -&gt; 2.0GHz</a:t>
            </a:r>
          </a:p>
          <a:p>
            <a:r>
              <a:rPr lang="en-US" dirty="0"/>
              <a:t>Processors capable to run multiple instructions in same cycle</a:t>
            </a:r>
          </a:p>
          <a:p>
            <a:r>
              <a:rPr lang="en-US" dirty="0"/>
              <a:t>Cycles per instructions have increased</a:t>
            </a:r>
          </a:p>
          <a:p>
            <a:r>
              <a:rPr lang="en-US" dirty="0"/>
              <a:t>All of this results in peak floating point operations per second (FLOPS)</a:t>
            </a:r>
          </a:p>
          <a:p>
            <a:r>
              <a:rPr lang="en-US" dirty="0"/>
              <a:t>Ability of memory systems to feed data to processes.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53A4-36F1-4352-D880-5F8E6457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43144-7B8C-9BB8-B915-D01DDA8C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719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E10E-99D9-EF2D-B8C4-26151637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parallelism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E320A-A200-8B0C-FE35-4758DF992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is one solution but results in problems like </a:t>
            </a:r>
            <a:r>
              <a:rPr lang="en-US" b="1" dirty="0"/>
              <a:t>multiplicity of data paths, increased access to storage elements, scalable performance  and lower costs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53A4-36F1-4352-D880-5F8E6457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43144-7B8C-9BB8-B915-D01DDA8C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496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Motivating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2" y="1280277"/>
            <a:ext cx="9025858" cy="49873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Moore’s Law </a:t>
            </a:r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Proposed by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Gorden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E. Moore in 1965 and revised in 1975</a:t>
            </a:r>
            <a:r>
              <a:rPr lang="en-US" altLang="en-US" dirty="0"/>
              <a:t>.</a:t>
            </a:r>
          </a:p>
          <a:p>
            <a:pPr algn="just"/>
            <a:endParaRPr lang="en-US" altLang="en-US" dirty="0"/>
          </a:p>
          <a:p>
            <a:pPr algn="just"/>
            <a:r>
              <a:rPr lang="en-US" altLang="en-US" b="1" dirty="0"/>
              <a:t>It states that [Simplified Version]</a:t>
            </a:r>
            <a:r>
              <a:rPr lang="en-US" altLang="en-US" dirty="0"/>
              <a:t> </a:t>
            </a:r>
          </a:p>
          <a:p>
            <a:pPr marL="0" indent="0" algn="just">
              <a:buNone/>
            </a:pPr>
            <a:r>
              <a:rPr lang="en-US" altLang="en-US" dirty="0"/>
              <a:t>	“Processing speeds, or </a:t>
            </a:r>
            <a:r>
              <a:rPr lang="en-US" dirty="0"/>
              <a:t>overall processing power for 	computers will double every18 months.”</a:t>
            </a:r>
          </a:p>
          <a:p>
            <a:pPr algn="just"/>
            <a:endParaRPr lang="en-US" altLang="en-US" dirty="0"/>
          </a:p>
          <a:p>
            <a:pPr algn="just"/>
            <a:r>
              <a:rPr lang="en-US" altLang="en-US" b="1" dirty="0"/>
              <a:t> A more technically correct interpretation</a:t>
            </a:r>
            <a:r>
              <a:rPr lang="en-US" altLang="en-US" dirty="0"/>
              <a:t> </a:t>
            </a:r>
          </a:p>
          <a:p>
            <a:pPr marL="0" indent="0" algn="just">
              <a:buNone/>
            </a:pPr>
            <a:r>
              <a:rPr lang="en-US" altLang="en-US" dirty="0"/>
              <a:t>	“T</a:t>
            </a:r>
            <a:r>
              <a:rPr lang="en-US" dirty="0"/>
              <a:t>he number of transistors on an affordable CPU would 	double every two years [18 months].”</a:t>
            </a:r>
            <a:endParaRPr lang="en-US" altLang="en-US" dirty="0"/>
          </a:p>
          <a:p>
            <a:pPr algn="just">
              <a:buNone/>
            </a:pPr>
            <a:endParaRPr lang="en-US" altLang="en-US" sz="10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2A8B-6D4E-427F-BB5A-12739D70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</p:spTree>
    <p:extLst>
      <p:ext uri="{BB962C8B-B14F-4D97-AF65-F5344CB8AC3E}">
        <p14:creationId xmlns:p14="http://schemas.microsoft.com/office/powerpoint/2010/main" val="80587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Motivating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2" y="1280277"/>
            <a:ext cx="9025858" cy="49873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Moore’s Law </a:t>
            </a:r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More computational power implicitly means more transistors.</a:t>
            </a:r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Then why need second interpretation?</a:t>
            </a:r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Let’s have a look on empirical data from 1970 to 2009</a:t>
            </a:r>
          </a:p>
          <a:p>
            <a:pPr lvl="1"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1970’s (i.e., from 1970 to 1979), processor speeds ranged from 740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KHz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8 Mhz. Difference shows that both the interpretations are correct.</a:t>
            </a:r>
          </a:p>
          <a:p>
            <a:pPr lvl="1"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From 2000 to 2009, Speeds ranged from 1.3 GHz to 2.8 GHz. </a:t>
            </a:r>
          </a:p>
          <a:p>
            <a:pPr lvl="1"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Speed difference is too low but, number of integrated transistors ranged from 37.5 million to </a:t>
            </a:r>
            <a:r>
              <a:rPr lang="en-US" dirty="0"/>
              <a:t>904 million.</a:t>
            </a:r>
          </a:p>
          <a:p>
            <a:pPr lvl="1" algn="just"/>
            <a:r>
              <a:rPr lang="en-US" dirty="0"/>
              <a:t>So, second interpretation is more accurate. </a:t>
            </a:r>
          </a:p>
          <a:p>
            <a:pPr marL="457200" lvl="1" indent="0" algn="just">
              <a:buNone/>
            </a:pPr>
            <a:endParaRPr lang="en-US" dirty="0"/>
          </a:p>
          <a:p>
            <a:pPr lvl="1" algn="just"/>
            <a:endParaRPr lang="en-US" altLang="en-US" dirty="0"/>
          </a:p>
          <a:p>
            <a:pPr algn="just">
              <a:buNone/>
            </a:pPr>
            <a:endParaRPr lang="en-US" altLang="en-US" sz="10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2A8B-6D4E-427F-BB5A-12739D70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</p:spTree>
    <p:extLst>
      <p:ext uri="{BB962C8B-B14F-4D97-AF65-F5344CB8AC3E}">
        <p14:creationId xmlns:p14="http://schemas.microsoft.com/office/powerpoint/2010/main" val="1617616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Motivating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2" y="1280277"/>
            <a:ext cx="9025858" cy="52322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Moore’s Law </a:t>
            </a:r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Why doubling the transistors does not doubles the speed? </a:t>
            </a:r>
          </a:p>
          <a:p>
            <a:pPr lvl="1"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answer is increase in number of transistor per processor is due to multi-core CPU’s.</a:t>
            </a:r>
          </a:p>
          <a:p>
            <a:pPr lvl="1"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means, to follow Moore’s law,  companies had to:</a:t>
            </a:r>
          </a:p>
          <a:p>
            <a:pPr lvl="2"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Introduce ULSI( ultra  large-scale integrations) </a:t>
            </a:r>
          </a:p>
          <a:p>
            <a:pPr lvl="2"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multi-core processing era.</a:t>
            </a:r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Will Moore’s law hold forever?</a:t>
            </a:r>
          </a:p>
          <a:p>
            <a:pPr lvl="1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Adding multiple cores on single chip causes heat issues.</a:t>
            </a:r>
          </a:p>
          <a:p>
            <a:pPr lvl="1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Furthermore, increasing the number of cores, may not be able to increase speeds [Due to inter-process interactions].</a:t>
            </a:r>
          </a:p>
          <a:p>
            <a:pPr lvl="1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Moreover, transistors would eventually reach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limits of miniaturization at atomic levels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lvl="1" algn="just"/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 algn="just">
              <a:buNone/>
            </a:pPr>
            <a:endParaRPr lang="en-US" dirty="0"/>
          </a:p>
          <a:p>
            <a:pPr lvl="1" algn="just"/>
            <a:endParaRPr lang="en-US" altLang="en-US" dirty="0"/>
          </a:p>
          <a:p>
            <a:pPr algn="just">
              <a:buNone/>
            </a:pPr>
            <a:endParaRPr lang="en-US" altLang="en-US" sz="10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2A8B-6D4E-427F-BB5A-12739D70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CS3006 - Fall 2022</a:t>
            </a:r>
          </a:p>
        </p:txBody>
      </p:sp>
    </p:spTree>
    <p:extLst>
      <p:ext uri="{BB962C8B-B14F-4D97-AF65-F5344CB8AC3E}">
        <p14:creationId xmlns:p14="http://schemas.microsoft.com/office/powerpoint/2010/main" val="1840017380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1542</Words>
  <Application>Microsoft Office PowerPoint</Application>
  <PresentationFormat>On-screen Show (4:3)</PresentationFormat>
  <Paragraphs>244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1_Wisp</vt:lpstr>
      <vt:lpstr>CS3006 – Parallel and Distributed Computing</vt:lpstr>
      <vt:lpstr>Agenda</vt:lpstr>
      <vt:lpstr>Motivating Parallelism</vt:lpstr>
      <vt:lpstr>Motivating Parallelism</vt:lpstr>
      <vt:lpstr>Need for parallelism </vt:lpstr>
      <vt:lpstr>Need for parallelism </vt:lpstr>
      <vt:lpstr>Motivating Parallelism</vt:lpstr>
      <vt:lpstr>Motivating Parallelism</vt:lpstr>
      <vt:lpstr>Motivating Parallelism</vt:lpstr>
      <vt:lpstr>Motivating Parallelism</vt:lpstr>
      <vt:lpstr>Motivating Parallelism</vt:lpstr>
      <vt:lpstr>Motivating Parallelism</vt:lpstr>
      <vt:lpstr>Computing vs Systems</vt:lpstr>
      <vt:lpstr>Parallel vs Distributed Computing</vt:lpstr>
      <vt:lpstr>Practical Applications of P&amp;D Computing</vt:lpstr>
      <vt:lpstr>Practical Applications of P&amp;D Computing</vt:lpstr>
      <vt:lpstr>Practical Applications of P&amp;D Computing</vt:lpstr>
      <vt:lpstr>Practical Applications of P&amp;D Computing</vt:lpstr>
      <vt:lpstr>Limitations of Parallel Computing: </vt:lpstr>
      <vt:lpstr>Organization and Contents of the Course 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CS118 – Programming Fundamentals</dc:title>
  <dc:creator>Muhammad Husnain</dc:creator>
  <cp:lastModifiedBy>Mr.Usman Ghous</cp:lastModifiedBy>
  <cp:revision>53</cp:revision>
  <dcterms:created xsi:type="dcterms:W3CDTF">2020-01-29T06:33:20Z</dcterms:created>
  <dcterms:modified xsi:type="dcterms:W3CDTF">2022-08-25T17:25:43Z</dcterms:modified>
</cp:coreProperties>
</file>