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9" r:id="rId34"/>
    <p:sldId id="289" r:id="rId35"/>
    <p:sldId id="290" r:id="rId36"/>
    <p:sldId id="291" r:id="rId37"/>
    <p:sldId id="293" r:id="rId38"/>
    <p:sldId id="292" r:id="rId39"/>
    <p:sldId id="294" r:id="rId40"/>
    <p:sldId id="295" r:id="rId41"/>
    <p:sldId id="300" r:id="rId42"/>
    <p:sldId id="301" r:id="rId43"/>
    <p:sldId id="296" r:id="rId44"/>
    <p:sldId id="297" r:id="rId45"/>
    <p:sldId id="29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9" r:id="rId73"/>
    <p:sldId id="330" r:id="rId74"/>
    <p:sldId id="328" r:id="rId75"/>
    <p:sldId id="331" r:id="rId76"/>
    <p:sldId id="332" r:id="rId77"/>
    <p:sldId id="333" r:id="rId78"/>
    <p:sldId id="335" r:id="rId79"/>
    <p:sldId id="334" r:id="rId80"/>
    <p:sldId id="336" r:id="rId81"/>
    <p:sldId id="337" r:id="rId82"/>
    <p:sldId id="338" r:id="rId83"/>
    <p:sldId id="339" r:id="rId84"/>
    <p:sldId id="340" r:id="rId85"/>
    <p:sldId id="34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07C4C4C-A69A-4D89-98B1-9A0935CA35E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21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4C4C-A69A-4D89-98B1-9A0935CA35E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10240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4C4C-A69A-4D89-98B1-9A0935CA35E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5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4C4C-A69A-4D89-98B1-9A0935CA35E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51315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C4C4C-A69A-4D89-98B1-9A0935CA35E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72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C4C4C-A69A-4D89-98B1-9A0935CA35E0}"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84384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C4C4C-A69A-4D89-98B1-9A0935CA35E0}"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181086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C4C4C-A69A-4D89-98B1-9A0935CA35E0}"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6664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C4C4C-A69A-4D89-98B1-9A0935CA35E0}" type="datetimeFigureOut">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356023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C4C4C-A69A-4D89-98B1-9A0935CA35E0}"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93023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C4C4C-A69A-4D89-98B1-9A0935CA35E0}"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6FFB0-C120-4AEC-B099-E00E6DEF07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5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7C4C4C-A69A-4D89-98B1-9A0935CA35E0}" type="datetimeFigureOut">
              <a:rPr lang="en-US" smtClean="0"/>
              <a:t>9/15/2022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A6FFB0-C120-4AEC-B099-E00E6DEF072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84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277E-AFBB-9129-529E-C1AD61FD37FA}"/>
              </a:ext>
            </a:extLst>
          </p:cNvPr>
          <p:cNvSpPr>
            <a:spLocks noGrp="1"/>
          </p:cNvSpPr>
          <p:nvPr>
            <p:ph type="ctrTitle"/>
          </p:nvPr>
        </p:nvSpPr>
        <p:spPr/>
        <p:txBody>
          <a:bodyPr/>
          <a:lstStyle/>
          <a:p>
            <a:r>
              <a:rPr lang="en-US" dirty="0"/>
              <a:t>Parallel Programming Platforms</a:t>
            </a:r>
          </a:p>
        </p:txBody>
      </p:sp>
      <p:sp>
        <p:nvSpPr>
          <p:cNvPr id="3" name="Subtitle 2">
            <a:extLst>
              <a:ext uri="{FF2B5EF4-FFF2-40B4-BE49-F238E27FC236}">
                <a16:creationId xmlns:a16="http://schemas.microsoft.com/office/drawing/2014/main" id="{D02FB06E-8733-DF6E-F659-EE36A577264D}"/>
              </a:ext>
            </a:extLst>
          </p:cNvPr>
          <p:cNvSpPr>
            <a:spLocks noGrp="1"/>
          </p:cNvSpPr>
          <p:nvPr>
            <p:ph type="subTitle" idx="1"/>
          </p:nvPr>
        </p:nvSpPr>
        <p:spPr/>
        <p:txBody>
          <a:bodyPr>
            <a:normAutofit/>
          </a:bodyPr>
          <a:lstStyle/>
          <a:p>
            <a:r>
              <a:rPr lang="en-US" sz="3600" dirty="0"/>
              <a:t>Usman Ghous</a:t>
            </a:r>
          </a:p>
        </p:txBody>
      </p:sp>
    </p:spTree>
    <p:extLst>
      <p:ext uri="{BB962C8B-B14F-4D97-AF65-F5344CB8AC3E}">
        <p14:creationId xmlns:p14="http://schemas.microsoft.com/office/powerpoint/2010/main" val="226091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execution of the first code fragment in </a:t>
            </a:r>
            <a:r>
              <a:rPr lang="en-US" sz="1800" b="0" i="0" u="none" strike="noStrike" baseline="0" dirty="0">
                <a:solidFill>
                  <a:srgbClr val="00339A"/>
                </a:solidFill>
                <a:latin typeface="Verdana" panose="020B0604030504040204" pitchFamily="34" charset="0"/>
              </a:rPr>
              <a:t>Figure 2.1 </a:t>
            </a:r>
            <a:r>
              <a:rPr lang="en-US" sz="1800" b="0" i="0" u="none" strike="noStrike" baseline="0" dirty="0">
                <a:solidFill>
                  <a:srgbClr val="333333"/>
                </a:solidFill>
                <a:latin typeface="Verdana" panose="020B0604030504040204" pitchFamily="34" charset="0"/>
              </a:rPr>
              <a:t>for adding four numbers.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first and second instructions are independent and therefore can be issued concurrently.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illustrated in the simultaneous issue of the instructions </a:t>
            </a:r>
            <a:r>
              <a:rPr lang="en-US" sz="1800" b="0" i="0" u="none" strike="noStrike" baseline="0" dirty="0">
                <a:solidFill>
                  <a:srgbClr val="7A0029"/>
                </a:solidFill>
                <a:latin typeface="Courier New" panose="02070309020205020404" pitchFamily="49" charset="0"/>
              </a:rPr>
              <a:t>load R1, @1000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load R2, @1008 </a:t>
            </a:r>
            <a:r>
              <a:rPr lang="en-US" sz="1800" b="0" i="0" u="none" strike="noStrike" baseline="0" dirty="0">
                <a:solidFill>
                  <a:srgbClr val="333333"/>
                </a:solidFill>
                <a:latin typeface="Verdana" panose="020B0604030504040204" pitchFamily="34" charset="0"/>
              </a:rPr>
              <a:t>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0.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instructions are fetched, decoded, and the operands are fetched.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next two instructions, </a:t>
            </a:r>
            <a:r>
              <a:rPr lang="en-US" sz="1800" b="0" i="0" u="none" strike="noStrike" baseline="0" dirty="0">
                <a:solidFill>
                  <a:srgbClr val="7A0029"/>
                </a:solidFill>
                <a:latin typeface="Courier New" panose="02070309020205020404" pitchFamily="49" charset="0"/>
              </a:rPr>
              <a:t>add R1, @1004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add R2, @100C </a:t>
            </a:r>
            <a:r>
              <a:rPr lang="en-US" sz="1800" b="0" i="0" u="none" strike="noStrike" baseline="0" dirty="0">
                <a:solidFill>
                  <a:srgbClr val="333333"/>
                </a:solidFill>
                <a:latin typeface="Verdana" panose="020B0604030504040204" pitchFamily="34" charset="0"/>
              </a:rPr>
              <a:t>are also mutually independent, although they must be executed after the first two instructions.</a:t>
            </a:r>
            <a:endParaRPr lang="en-US" dirty="0"/>
          </a:p>
        </p:txBody>
      </p:sp>
    </p:spTree>
    <p:extLst>
      <p:ext uri="{BB962C8B-B14F-4D97-AF65-F5344CB8AC3E}">
        <p14:creationId xmlns:p14="http://schemas.microsoft.com/office/powerpoint/2010/main" val="308189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they can be issued concurrently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1 since the  processors are pipelined. These instructions terminate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5.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next two instructions, </a:t>
            </a:r>
            <a:r>
              <a:rPr lang="en-US" sz="1800" b="0" i="0" u="none" strike="noStrike" baseline="0" dirty="0">
                <a:solidFill>
                  <a:srgbClr val="7A0029"/>
                </a:solidFill>
                <a:latin typeface="Courier New" panose="02070309020205020404" pitchFamily="49" charset="0"/>
              </a:rPr>
              <a:t>add R1, R2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store R1, @2000 </a:t>
            </a:r>
            <a:r>
              <a:rPr lang="en-US" sz="1800" b="0" i="0" u="none" strike="noStrike" baseline="0" dirty="0">
                <a:solidFill>
                  <a:srgbClr val="333333"/>
                </a:solidFill>
                <a:latin typeface="Verdana" panose="020B0604030504040204" pitchFamily="34" charset="0"/>
              </a:rPr>
              <a:t>cannot be executed concurrently since the result of the former (contents of register </a:t>
            </a:r>
            <a:r>
              <a:rPr lang="en-US" sz="1800" b="0" i="0" u="none" strike="noStrike" baseline="0" dirty="0">
                <a:solidFill>
                  <a:srgbClr val="7A0029"/>
                </a:solidFill>
                <a:latin typeface="Courier New" panose="02070309020205020404" pitchFamily="49" charset="0"/>
              </a:rPr>
              <a:t>R1</a:t>
            </a:r>
            <a:r>
              <a:rPr lang="en-US" sz="1800" b="0" i="0" u="none" strike="noStrike" baseline="0" dirty="0">
                <a:solidFill>
                  <a:srgbClr val="333333"/>
                </a:solidFill>
                <a:latin typeface="Verdana" panose="020B0604030504040204" pitchFamily="34" charset="0"/>
              </a:rPr>
              <a:t>) is used by the latter.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only the </a:t>
            </a:r>
            <a:r>
              <a:rPr lang="en-US" sz="1800" b="0" i="0" u="none" strike="noStrike" baseline="0" dirty="0">
                <a:solidFill>
                  <a:srgbClr val="7A0029"/>
                </a:solidFill>
                <a:latin typeface="Courier New" panose="02070309020205020404" pitchFamily="49" charset="0"/>
              </a:rPr>
              <a:t>add </a:t>
            </a:r>
            <a:r>
              <a:rPr lang="en-US" sz="1800" b="0" i="0" u="none" strike="noStrike" baseline="0" dirty="0">
                <a:solidFill>
                  <a:srgbClr val="333333"/>
                </a:solidFill>
                <a:latin typeface="Verdana" panose="020B0604030504040204" pitchFamily="34" charset="0"/>
              </a:rPr>
              <a:t>instruction is issued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2 and the </a:t>
            </a:r>
            <a:r>
              <a:rPr lang="en-US" sz="1800" b="0" i="0" u="none" strike="noStrike" baseline="0" dirty="0">
                <a:solidFill>
                  <a:srgbClr val="7A0029"/>
                </a:solidFill>
                <a:latin typeface="Courier New" panose="02070309020205020404" pitchFamily="49" charset="0"/>
              </a:rPr>
              <a:t>store </a:t>
            </a:r>
            <a:r>
              <a:rPr lang="en-US" sz="1800" b="0" i="0" u="none" strike="noStrike" baseline="0" dirty="0">
                <a:solidFill>
                  <a:srgbClr val="333333"/>
                </a:solidFill>
                <a:latin typeface="Verdana" panose="020B0604030504040204" pitchFamily="34" charset="0"/>
              </a:rPr>
              <a:t>instruction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3.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the instruction </a:t>
            </a:r>
            <a:r>
              <a:rPr lang="en-US" sz="1800" b="0" i="0" u="none" strike="noStrike" baseline="0" dirty="0">
                <a:solidFill>
                  <a:srgbClr val="7A0029"/>
                </a:solidFill>
                <a:latin typeface="Courier New" panose="02070309020205020404" pitchFamily="49" charset="0"/>
              </a:rPr>
              <a:t>add R1, R2 </a:t>
            </a:r>
            <a:r>
              <a:rPr lang="en-US" sz="1800" b="0" i="0" u="none" strike="noStrike" baseline="0" dirty="0">
                <a:solidFill>
                  <a:srgbClr val="333333"/>
                </a:solidFill>
                <a:latin typeface="Verdana" panose="020B0604030504040204" pitchFamily="34" charset="0"/>
              </a:rPr>
              <a:t>can be executed only after the previous two instructions have been executed.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instruction schedule is illustrated in </a:t>
            </a:r>
            <a:r>
              <a:rPr lang="en-US" sz="1800" b="0" i="0" u="none" strike="noStrike" baseline="0" dirty="0">
                <a:solidFill>
                  <a:srgbClr val="00339A"/>
                </a:solidFill>
                <a:latin typeface="Verdana" panose="020B0604030504040204" pitchFamily="34" charset="0"/>
              </a:rPr>
              <a:t>Figure 2.1(b)</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schedule assumes that each memory access takes a single cycle. In reality, this may  not be the case.</a:t>
            </a:r>
            <a:endParaRPr lang="en-US" dirty="0"/>
          </a:p>
        </p:txBody>
      </p:sp>
    </p:spTree>
    <p:extLst>
      <p:ext uri="{BB962C8B-B14F-4D97-AF65-F5344CB8AC3E}">
        <p14:creationId xmlns:p14="http://schemas.microsoft.com/office/powerpoint/2010/main" val="175658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principle, superscalar execution seems natural, even simple.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a number of issues need to be resolved. First, as illustrated in </a:t>
            </a:r>
            <a:r>
              <a:rPr lang="en-US" sz="1800" b="0" i="0" u="none" strike="noStrike" baseline="0" dirty="0">
                <a:solidFill>
                  <a:srgbClr val="00339A"/>
                </a:solidFill>
                <a:latin typeface="Verdana" panose="020B0604030504040204" pitchFamily="34" charset="0"/>
              </a:rPr>
              <a:t>Example 2.1</a:t>
            </a:r>
            <a:r>
              <a:rPr lang="en-US" sz="1800" b="0" i="0" u="none" strike="noStrike" baseline="0" dirty="0">
                <a:solidFill>
                  <a:srgbClr val="333333"/>
                </a:solidFill>
                <a:latin typeface="Verdana" panose="020B0604030504040204" pitchFamily="34" charset="0"/>
              </a:rPr>
              <a:t>, instructions in a program may be related to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results of an instruction may be required for subsequent instructions.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referred to as </a:t>
            </a:r>
            <a:r>
              <a:rPr lang="en-US" sz="1800" b="1" i="1" u="none" strike="noStrike" baseline="0" dirty="0">
                <a:solidFill>
                  <a:srgbClr val="333333"/>
                </a:solidFill>
                <a:latin typeface="Verdana" panose="020B0604030504040204" pitchFamily="34" charset="0"/>
              </a:rPr>
              <a:t>true data dependency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consider the second code fragment in </a:t>
            </a:r>
            <a:r>
              <a:rPr lang="en-US" sz="1800" b="0" i="0" u="none" strike="noStrike" baseline="0" dirty="0">
                <a:solidFill>
                  <a:srgbClr val="00339A"/>
                </a:solidFill>
                <a:latin typeface="Verdana" panose="020B0604030504040204" pitchFamily="34" charset="0"/>
              </a:rPr>
              <a:t>Figure 2.1 </a:t>
            </a:r>
            <a:r>
              <a:rPr lang="en-US" sz="1800" b="0" i="0" u="none" strike="noStrike" baseline="0" dirty="0">
                <a:solidFill>
                  <a:srgbClr val="333333"/>
                </a:solidFill>
                <a:latin typeface="Verdana" panose="020B0604030504040204" pitchFamily="34" charset="0"/>
              </a:rPr>
              <a:t>for adding four numbers. There is a true data dependency between </a:t>
            </a:r>
            <a:r>
              <a:rPr lang="en-US" sz="1800" b="0" i="0" u="none" strike="noStrike" baseline="0" dirty="0">
                <a:solidFill>
                  <a:srgbClr val="7A0029"/>
                </a:solidFill>
                <a:latin typeface="Courier New" panose="02070309020205020404" pitchFamily="49" charset="0"/>
              </a:rPr>
              <a:t>load R1, @1000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add R1, @1004</a:t>
            </a:r>
            <a:r>
              <a:rPr lang="en-US" sz="1800" b="0" i="0" u="none" strike="noStrike" baseline="0" dirty="0">
                <a:solidFill>
                  <a:srgbClr val="333333"/>
                </a:solidFill>
                <a:latin typeface="Verdana" panose="020B0604030504040204" pitchFamily="34" charset="0"/>
              </a:rPr>
              <a:t>, and similarly between subsequent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Dependencies of this type must be resolved before simultaneous issue of instructions. </a:t>
            </a:r>
          </a:p>
        </p:txBody>
      </p:sp>
    </p:spTree>
    <p:extLst>
      <p:ext uri="{BB962C8B-B14F-4D97-AF65-F5344CB8AC3E}">
        <p14:creationId xmlns:p14="http://schemas.microsoft.com/office/powerpoint/2010/main" val="245926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has two implications.</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First, since the resolution is done at runtime, it must be supported in hardware. The complexity of this hardware can be high.</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Second, the amount of instruction level parallelism in a program is often limited and is a function of coding technique.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second code fragment, there can be no simultaneous issue, leading to poor resource utilization.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three code fragments in </a:t>
            </a:r>
            <a:r>
              <a:rPr lang="en-US" sz="1800" b="0" i="0" u="none" strike="noStrike" baseline="0" dirty="0">
                <a:solidFill>
                  <a:srgbClr val="00339A"/>
                </a:solidFill>
                <a:latin typeface="Verdana" panose="020B0604030504040204" pitchFamily="34" charset="0"/>
              </a:rPr>
              <a:t>Figure 2.1(a) </a:t>
            </a:r>
            <a:r>
              <a:rPr lang="en-US" sz="1800" b="0" i="0" u="none" strike="noStrike" baseline="0" dirty="0">
                <a:solidFill>
                  <a:srgbClr val="333333"/>
                </a:solidFill>
                <a:latin typeface="Verdana" panose="020B0604030504040204" pitchFamily="34" charset="0"/>
              </a:rPr>
              <a:t>also illustrate that in many cases it is possible to extract more parallelism by reordering the instructions and by altering the code.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Notice that in this example the code reorganization corresponds to exposing parallelism in a form that can be used by the instruction issue mechanism.</a:t>
            </a:r>
          </a:p>
          <a:p>
            <a:pPr algn="just"/>
            <a:endParaRPr lang="en-US" sz="1800" b="1" dirty="0">
              <a:solidFill>
                <a:srgbClr val="333333"/>
              </a:solidFill>
              <a:latin typeface="Verdana" panose="020B0604030504040204" pitchFamily="34" charset="0"/>
            </a:endParaRPr>
          </a:p>
          <a:p>
            <a:pPr algn="just"/>
            <a:endParaRPr lang="en-US" sz="1800" b="1" dirty="0"/>
          </a:p>
        </p:txBody>
      </p:sp>
    </p:spTree>
    <p:extLst>
      <p:ext uri="{BB962C8B-B14F-4D97-AF65-F5344CB8AC3E}">
        <p14:creationId xmlns:p14="http://schemas.microsoft.com/office/powerpoint/2010/main" val="39836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source of dependency between instructions results from the finite resources shared by various pipelines.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an example, consider the co-scheduling of two floating point operations on a dual issue machine with a single floating point unit.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Although there might be no data dependencies between the instructions, they cannot be scheduled together since both need the floating point unit.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form of dependency in which two instructions compete for a single processor resource is referred to as </a:t>
            </a:r>
            <a:r>
              <a:rPr lang="en-US" sz="1800" b="1" i="1" u="none" strike="noStrike" baseline="0" dirty="0">
                <a:solidFill>
                  <a:srgbClr val="333333"/>
                </a:solidFill>
                <a:latin typeface="Verdana" panose="020B0604030504040204" pitchFamily="34" charset="0"/>
              </a:rPr>
              <a:t>resource dependency</a:t>
            </a:r>
            <a:r>
              <a:rPr lang="en-US" sz="1800" b="0" i="0" u="none" strike="noStrike" baseline="0" dirty="0">
                <a:solidFill>
                  <a:srgbClr val="333333"/>
                </a:solidFill>
                <a:latin typeface="Verdana" panose="020B0604030504040204" pitchFamily="34" charset="0"/>
              </a:rPr>
              <a:t>.</a:t>
            </a:r>
            <a:endParaRPr lang="en-US" sz="1800" b="1" dirty="0"/>
          </a:p>
        </p:txBody>
      </p:sp>
    </p:spTree>
    <p:extLst>
      <p:ext uri="{BB962C8B-B14F-4D97-AF65-F5344CB8AC3E}">
        <p14:creationId xmlns:p14="http://schemas.microsoft.com/office/powerpoint/2010/main" val="401656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flow of control through a program enforces a third form of dependency between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execution of a conditional branch instruction.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the branch destination is known only at the point of execution, scheduling instructions </a:t>
            </a:r>
            <a:r>
              <a:rPr lang="en-US" sz="1800" b="0" i="1" u="none" strike="noStrike" baseline="0" dirty="0">
                <a:solidFill>
                  <a:srgbClr val="333333"/>
                </a:solidFill>
                <a:latin typeface="Verdana" panose="020B0604030504040204" pitchFamily="34" charset="0"/>
              </a:rPr>
              <a:t>a priori </a:t>
            </a:r>
            <a:r>
              <a:rPr lang="en-US" sz="1800" b="0" i="0" u="none" strike="noStrike" baseline="0" dirty="0">
                <a:solidFill>
                  <a:srgbClr val="333333"/>
                </a:solidFill>
                <a:latin typeface="Verdana" panose="020B0604030504040204" pitchFamily="34" charset="0"/>
              </a:rPr>
              <a:t>across branches may lead to errors.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These dependencies are referred to as </a:t>
            </a:r>
            <a:r>
              <a:rPr lang="en-US" sz="1800" b="1" i="1" u="none" strike="noStrike" baseline="0" dirty="0">
                <a:solidFill>
                  <a:srgbClr val="333333"/>
                </a:solidFill>
                <a:latin typeface="Verdana" panose="020B0604030504040204" pitchFamily="34" charset="0"/>
              </a:rPr>
              <a:t>branch dependencies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procedural dependencies </a:t>
            </a:r>
            <a:r>
              <a:rPr lang="en-US" sz="1800" b="0" i="0" u="none" strike="noStrike" baseline="0" dirty="0">
                <a:solidFill>
                  <a:srgbClr val="333333"/>
                </a:solidFill>
                <a:latin typeface="Verdana" panose="020B0604030504040204" pitchFamily="34" charset="0"/>
              </a:rPr>
              <a:t>and are typically handled by speculatively scheduling across branches and rolling back in case of errors.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Studies of typical traces have shown that on average, a branch instruction is encountered between every five to six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just as in populating instruction pipelines, accurate branch prediction is critical for efficient superscalar execution.</a:t>
            </a:r>
            <a:endParaRPr lang="en-US" sz="1800" b="1" dirty="0"/>
          </a:p>
        </p:txBody>
      </p:sp>
    </p:spTree>
    <p:extLst>
      <p:ext uri="{BB962C8B-B14F-4D97-AF65-F5344CB8AC3E}">
        <p14:creationId xmlns:p14="http://schemas.microsoft.com/office/powerpoint/2010/main" val="5015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ability of a processor to detect and schedule concurrent instructions is critical to superscalar performance.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consider the third code fragment in </a:t>
            </a:r>
            <a:r>
              <a:rPr lang="en-US" sz="1800" b="0" i="0" u="none" strike="noStrike" baseline="0" dirty="0">
                <a:solidFill>
                  <a:srgbClr val="00339A"/>
                </a:solidFill>
                <a:latin typeface="Verdana" panose="020B0604030504040204" pitchFamily="34" charset="0"/>
              </a:rPr>
              <a:t>Figure 2.1 </a:t>
            </a:r>
            <a:r>
              <a:rPr lang="en-US" sz="1800" b="0" i="0" u="none" strike="noStrike" baseline="0" dirty="0">
                <a:solidFill>
                  <a:srgbClr val="333333"/>
                </a:solidFill>
                <a:latin typeface="Verdana" panose="020B0604030504040204" pitchFamily="34" charset="0"/>
              </a:rPr>
              <a:t>which also computes the sum of four numbers.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reader will note that this is merely a semantically equivalent reordering of the first code fragment.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in this case, there is a data dependency between the first two instructions – </a:t>
            </a:r>
            <a:r>
              <a:rPr lang="en-US" sz="1800" b="0" i="0" u="none" strike="noStrike" baseline="0" dirty="0">
                <a:solidFill>
                  <a:srgbClr val="7A0029"/>
                </a:solidFill>
                <a:latin typeface="Courier New" panose="02070309020205020404" pitchFamily="49" charset="0"/>
              </a:rPr>
              <a:t>load R1, @1000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add R1, @1004</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these instructions cannot be issued simultaneously.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if the processor had the ability to look ahead, it would realize that it is possible to schedule the third instruction – </a:t>
            </a:r>
            <a:r>
              <a:rPr lang="en-US" sz="1800" b="0" i="0" u="none" strike="noStrike" baseline="0" dirty="0">
                <a:solidFill>
                  <a:srgbClr val="7A0029"/>
                </a:solidFill>
                <a:latin typeface="Courier New" panose="02070309020205020404" pitchFamily="49" charset="0"/>
              </a:rPr>
              <a:t>load R2, @1008 </a:t>
            </a:r>
            <a:r>
              <a:rPr lang="en-US" sz="1800" b="0" i="0" u="none" strike="noStrike" baseline="0" dirty="0">
                <a:solidFill>
                  <a:srgbClr val="333333"/>
                </a:solidFill>
                <a:latin typeface="Verdana" panose="020B0604030504040204" pitchFamily="34" charset="0"/>
              </a:rPr>
              <a:t>– with the first instruction.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next issue cycle, instructions two and four can be scheduled, and so on.</a:t>
            </a:r>
            <a:endParaRPr lang="en-US" sz="1800" b="1" dirty="0"/>
          </a:p>
        </p:txBody>
      </p:sp>
    </p:spTree>
    <p:extLst>
      <p:ext uri="{BB962C8B-B14F-4D97-AF65-F5344CB8AC3E}">
        <p14:creationId xmlns:p14="http://schemas.microsoft.com/office/powerpoint/2010/main" val="166679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way, the same execution schedule can be derived for the first and third code fragments.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the processor needs the ability to issue instructions </a:t>
            </a:r>
            <a:r>
              <a:rPr lang="en-US" sz="1800" b="1" i="1" u="none" strike="noStrike" baseline="0" dirty="0">
                <a:solidFill>
                  <a:srgbClr val="333333"/>
                </a:solidFill>
                <a:latin typeface="Verdana" panose="020B0604030504040204" pitchFamily="34" charset="0"/>
              </a:rPr>
              <a:t>out-of-order </a:t>
            </a:r>
            <a:r>
              <a:rPr lang="en-US" sz="1800" b="0" i="0" u="none" strike="noStrike" baseline="0" dirty="0">
                <a:solidFill>
                  <a:srgbClr val="333333"/>
                </a:solidFill>
                <a:latin typeface="Verdana" panose="020B0604030504040204" pitchFamily="34" charset="0"/>
              </a:rPr>
              <a:t>to accomplish desired reordering.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parallelism available in </a:t>
            </a:r>
            <a:r>
              <a:rPr lang="en-US" sz="1800" b="1" i="1" u="none" strike="noStrike" baseline="0" dirty="0">
                <a:solidFill>
                  <a:srgbClr val="333333"/>
                </a:solidFill>
                <a:latin typeface="Verdana" panose="020B0604030504040204" pitchFamily="34" charset="0"/>
              </a:rPr>
              <a:t>in-order </a:t>
            </a:r>
            <a:r>
              <a:rPr lang="en-US" sz="1800" b="0" i="0" u="none" strike="noStrike" baseline="0" dirty="0">
                <a:solidFill>
                  <a:srgbClr val="333333"/>
                </a:solidFill>
                <a:latin typeface="Verdana" panose="020B0604030504040204" pitchFamily="34" charset="0"/>
              </a:rPr>
              <a:t>issue of instructions can be highly limited as illustrated by this example.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Most current microprocessors are capable of out - of- order issue and completion.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model, also referred to as </a:t>
            </a:r>
            <a:r>
              <a:rPr lang="en-US" sz="1800" b="1" i="1" u="none" strike="noStrike" baseline="0" dirty="0">
                <a:solidFill>
                  <a:srgbClr val="333333"/>
                </a:solidFill>
                <a:latin typeface="Verdana" panose="020B0604030504040204" pitchFamily="34" charset="0"/>
              </a:rPr>
              <a:t>dynamic instruction issue</a:t>
            </a:r>
            <a:r>
              <a:rPr lang="en-US" sz="1800" b="0" i="0" u="none" strike="noStrike" baseline="0" dirty="0">
                <a:solidFill>
                  <a:srgbClr val="333333"/>
                </a:solidFill>
                <a:latin typeface="Verdana" panose="020B0604030504040204" pitchFamily="34" charset="0"/>
              </a:rPr>
              <a:t>, exploits maximum instruction level parallelism.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processor uses a window of instructions  from which it selects instructions for simultaneous issue.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window corresponds to the lookahead of the scheduler.</a:t>
            </a:r>
            <a:endParaRPr lang="en-US" sz="1800" b="1" dirty="0"/>
          </a:p>
        </p:txBody>
      </p:sp>
    </p:spTree>
    <p:extLst>
      <p:ext uri="{BB962C8B-B14F-4D97-AF65-F5344CB8AC3E}">
        <p14:creationId xmlns:p14="http://schemas.microsoft.com/office/powerpoint/2010/main" val="180435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97B-60E7-3E09-E81D-253515679334}"/>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47515863-C450-FF9C-5DDF-617390EF0615}"/>
              </a:ext>
            </a:extLst>
          </p:cNvPr>
          <p:cNvSpPr>
            <a:spLocks noGrp="1"/>
          </p:cNvSpPr>
          <p:nvPr>
            <p:ph idx="1"/>
          </p:nvPr>
        </p:nvSpPr>
        <p:spPr/>
        <p:txBody>
          <a:bodyPr/>
          <a:lstStyle/>
          <a:p>
            <a:r>
              <a:rPr lang="en-US" dirty="0"/>
              <a:t>Read horizontal waste and vertical waste, write a brief report (1 page) and submit in next class.</a:t>
            </a:r>
          </a:p>
        </p:txBody>
      </p:sp>
    </p:spTree>
    <p:extLst>
      <p:ext uri="{BB962C8B-B14F-4D97-AF65-F5344CB8AC3E}">
        <p14:creationId xmlns:p14="http://schemas.microsoft.com/office/powerpoint/2010/main" val="233277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DECA-3269-915B-2116-58CDDFDACBB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Very Long Instruction Word Processors</a:t>
            </a:r>
            <a:endParaRPr lang="en-US" dirty="0"/>
          </a:p>
        </p:txBody>
      </p:sp>
      <p:sp>
        <p:nvSpPr>
          <p:cNvPr id="3" name="Content Placeholder 2">
            <a:extLst>
              <a:ext uri="{FF2B5EF4-FFF2-40B4-BE49-F238E27FC236}">
                <a16:creationId xmlns:a16="http://schemas.microsoft.com/office/drawing/2014/main" id="{CB7B245B-ABBB-964B-5FFD-A10CDF51DBF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parallelism extracted by superscalar processors is often limited by the instruction lookahead.</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hardware logic for dynamic dependency analysis is typically in the range of 5-10% of the total logic on conventional microprocessors (about 5% on the four-way superscalar Sun UltraSPARC).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complexity grows roughly quadratically with the number of issues and can become a bottleneck.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alternate concept for exploiting instruction-level parallelism used in very long instruction word (VLIW) processors relies on the compiler to resolve dependencies </a:t>
            </a:r>
            <a:r>
              <a:rPr lang="en-US" sz="180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nd resource availability at compile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Instructions that can be executed concurrently are packed into groups and parceled off to the processor as a single long instruction word (thus the name) to be executed on multiple functional units at the same time.</a:t>
            </a:r>
            <a:endParaRPr lang="en-US" dirty="0"/>
          </a:p>
        </p:txBody>
      </p:sp>
    </p:spTree>
    <p:extLst>
      <p:ext uri="{BB962C8B-B14F-4D97-AF65-F5344CB8AC3E}">
        <p14:creationId xmlns:p14="http://schemas.microsoft.com/office/powerpoint/2010/main" val="49567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0C57-2747-C3BE-A3D2-4DB583C3BD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18E9FC-3E43-5F2A-3231-847189335F1E}"/>
              </a:ext>
            </a:extLst>
          </p:cNvPr>
          <p:cNvSpPr>
            <a:spLocks noGrp="1"/>
          </p:cNvSpPr>
          <p:nvPr>
            <p:ph idx="1"/>
          </p:nvPr>
        </p:nvSpPr>
        <p:spPr/>
        <p:txBody>
          <a:bodyPr/>
          <a:lstStyle/>
          <a:p>
            <a:pPr>
              <a:buFont typeface="Wingdings" panose="05000000000000000000" pitchFamily="2" charset="2"/>
              <a:buChar char="§"/>
            </a:pPr>
            <a:r>
              <a:rPr lang="en-US" dirty="0"/>
              <a:t>In a sequential computer the logical view consists of three components namely processor, memory and </a:t>
            </a:r>
            <a:r>
              <a:rPr lang="en-US" dirty="0" err="1"/>
              <a:t>datapath</a:t>
            </a:r>
            <a:r>
              <a:rPr lang="en-US" dirty="0"/>
              <a:t>.  </a:t>
            </a:r>
          </a:p>
          <a:p>
            <a:pPr>
              <a:buFont typeface="Wingdings" panose="05000000000000000000" pitchFamily="2" charset="2"/>
              <a:buChar char="§"/>
            </a:pPr>
            <a:r>
              <a:rPr lang="en-US" dirty="0"/>
              <a:t>All of these can create a bottleneck with respect to  overall processing rate of a computer system.</a:t>
            </a:r>
          </a:p>
          <a:p>
            <a:pPr>
              <a:buFont typeface="Wingdings" panose="05000000000000000000" pitchFamily="2" charset="2"/>
              <a:buChar char="§"/>
            </a:pPr>
            <a:r>
              <a:rPr lang="en-US" dirty="0"/>
              <a:t>Solution? Multiplicity…. Of </a:t>
            </a:r>
            <a:r>
              <a:rPr lang="en-US" dirty="0" err="1"/>
              <a:t>datapaths</a:t>
            </a:r>
            <a:r>
              <a:rPr lang="en-US" dirty="0"/>
              <a:t>, processing and memory units.</a:t>
            </a:r>
          </a:p>
          <a:p>
            <a:pPr>
              <a:buFont typeface="Wingdings" panose="05000000000000000000" pitchFamily="2" charset="2"/>
              <a:buChar char="§"/>
            </a:pPr>
            <a:r>
              <a:rPr lang="en-US" dirty="0"/>
              <a:t>In this session we will be talking about serial and implicitly parallel architectures, to figure out that it is possible to re-engineer codes to achieve speed up.</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9417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DECA-3269-915B-2116-58CDDFDACBB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Very Long Instruction Word Processors</a:t>
            </a:r>
            <a:endParaRPr lang="en-US" dirty="0"/>
          </a:p>
        </p:txBody>
      </p:sp>
      <p:sp>
        <p:nvSpPr>
          <p:cNvPr id="3" name="Content Placeholder 2">
            <a:extLst>
              <a:ext uri="{FF2B5EF4-FFF2-40B4-BE49-F238E27FC236}">
                <a16:creationId xmlns:a16="http://schemas.microsoft.com/office/drawing/2014/main" id="{CB7B245B-ABBB-964B-5FFD-A10CDF51DBF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Finally, the performance of VLIW processors is very sensitive to the compilers' ability to detect data and resource dependencies and read and write hazards, and to schedule instructions for  maximum parallelism.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Loop unrolling, branch prediction and speculative execution all play important roles in the performance of VLIW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superscalar and VLIW processors have been successful in exploiting implicit parallelism, they are generally limited to smaller scales of concurrency in the range of four- to eight-way parallelism.</a:t>
            </a:r>
            <a:endParaRPr lang="en-US" dirty="0"/>
          </a:p>
        </p:txBody>
      </p:sp>
    </p:spTree>
    <p:extLst>
      <p:ext uri="{BB962C8B-B14F-4D97-AF65-F5344CB8AC3E}">
        <p14:creationId xmlns:p14="http://schemas.microsoft.com/office/powerpoint/2010/main" val="2998478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B5CF2-0B86-7F3D-8B1D-6301A25EE515}"/>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Limitations of Memory System Performance</a:t>
            </a:r>
            <a:endParaRPr lang="en-US" sz="2000" dirty="0"/>
          </a:p>
        </p:txBody>
      </p:sp>
      <p:sp>
        <p:nvSpPr>
          <p:cNvPr id="5" name="Text Placeholder 4">
            <a:extLst>
              <a:ext uri="{FF2B5EF4-FFF2-40B4-BE49-F238E27FC236}">
                <a16:creationId xmlns:a16="http://schemas.microsoft.com/office/drawing/2014/main" id="{C3592722-872E-1FAC-8F61-EF6FA7F7ED50}"/>
              </a:ext>
            </a:extLst>
          </p:cNvPr>
          <p:cNvSpPr>
            <a:spLocks noGrp="1"/>
          </p:cNvSpPr>
          <p:nvPr>
            <p:ph type="body" idx="1"/>
          </p:nvPr>
        </p:nvSpPr>
        <p:spPr/>
        <p:txBody>
          <a:bodyPr/>
          <a:lstStyle/>
          <a:p>
            <a:r>
              <a:rPr lang="en-US" dirty="0"/>
              <a:t>Section 2.2</a:t>
            </a:r>
          </a:p>
        </p:txBody>
      </p:sp>
    </p:spTree>
    <p:extLst>
      <p:ext uri="{BB962C8B-B14F-4D97-AF65-F5344CB8AC3E}">
        <p14:creationId xmlns:p14="http://schemas.microsoft.com/office/powerpoint/2010/main" val="177604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397D-09DF-6B62-4A54-E00E15943C13}"/>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Limitations of Memory System Performance</a:t>
            </a:r>
            <a:endParaRPr lang="en-US" sz="2800" dirty="0"/>
          </a:p>
        </p:txBody>
      </p:sp>
      <p:sp>
        <p:nvSpPr>
          <p:cNvPr id="5" name="Content Placeholder 4">
            <a:extLst>
              <a:ext uri="{FF2B5EF4-FFF2-40B4-BE49-F238E27FC236}">
                <a16:creationId xmlns:a16="http://schemas.microsoft.com/office/drawing/2014/main" id="{F8B91466-B201-F619-7E83-5F9DC43813EE}"/>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effective performance of a program on a computer relies not just on the speed of the processor but also on the ability of the memory system to feed data to the processor.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the logical level, a memory system, possibly consisting of multiple levels of caches, takes in a request for a memory word and returns a block of data of size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containing the requested word after </a:t>
            </a:r>
            <a:r>
              <a:rPr lang="en-US" sz="1800" i="1" dirty="0">
                <a:solidFill>
                  <a:srgbClr val="333333"/>
                </a:solidFill>
                <a:latin typeface="Verdana" panose="020B0604030504040204" pitchFamily="34" charset="0"/>
              </a:rPr>
              <a:t>l</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nanoseconds.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Here, </a:t>
            </a:r>
            <a:r>
              <a:rPr lang="en-US" sz="1800" b="0" i="1" u="none" strike="noStrike" baseline="0" dirty="0">
                <a:solidFill>
                  <a:srgbClr val="333333"/>
                </a:solidFill>
                <a:latin typeface="Verdana" panose="020B0604030504040204" pitchFamily="34" charset="0"/>
              </a:rPr>
              <a:t>l </a:t>
            </a:r>
            <a:r>
              <a:rPr lang="en-US" sz="1800" b="0" i="0" u="none" strike="noStrike" baseline="0" dirty="0">
                <a:solidFill>
                  <a:srgbClr val="333333"/>
                </a:solidFill>
                <a:latin typeface="Verdana" panose="020B0604030504040204" pitchFamily="34" charset="0"/>
              </a:rPr>
              <a:t>is referred to as the </a:t>
            </a:r>
            <a:r>
              <a:rPr lang="en-US" sz="1800" b="1" i="1" u="none" strike="noStrike" baseline="0" dirty="0">
                <a:solidFill>
                  <a:srgbClr val="333333"/>
                </a:solidFill>
                <a:latin typeface="Verdana" panose="020B0604030504040204" pitchFamily="34" charset="0"/>
              </a:rPr>
              <a:t>latency </a:t>
            </a:r>
            <a:r>
              <a:rPr lang="en-US" sz="1800" b="0" i="0" u="none" strike="noStrike" baseline="0" dirty="0">
                <a:solidFill>
                  <a:srgbClr val="333333"/>
                </a:solidFill>
                <a:latin typeface="Verdana" panose="020B0604030504040204" pitchFamily="34" charset="0"/>
              </a:rPr>
              <a:t>of the memory.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rate at which data can be pumped from the memory to the processor determines the </a:t>
            </a:r>
            <a:r>
              <a:rPr lang="en-US" sz="1800" b="1" i="1" u="none" strike="noStrike" baseline="0" dirty="0">
                <a:solidFill>
                  <a:srgbClr val="333333"/>
                </a:solidFill>
                <a:latin typeface="Verdana" panose="020B0604030504040204" pitchFamily="34" charset="0"/>
              </a:rPr>
              <a:t>bandwidth </a:t>
            </a:r>
            <a:r>
              <a:rPr lang="en-US" sz="1800" b="0" i="0" u="none" strike="noStrike" baseline="0" dirty="0">
                <a:solidFill>
                  <a:srgbClr val="333333"/>
                </a:solidFill>
                <a:latin typeface="Verdana" panose="020B0604030504040204" pitchFamily="34" charset="0"/>
              </a:rPr>
              <a:t>of the memory system.</a:t>
            </a:r>
            <a:endParaRPr lang="en-US" dirty="0"/>
          </a:p>
        </p:txBody>
      </p:sp>
    </p:spTree>
    <p:extLst>
      <p:ext uri="{BB962C8B-B14F-4D97-AF65-F5344CB8AC3E}">
        <p14:creationId xmlns:p14="http://schemas.microsoft.com/office/powerpoint/2010/main" val="212341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397D-09DF-6B62-4A54-E00E15943C13}"/>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Limitations of Memory System Performance</a:t>
            </a:r>
            <a:endParaRPr lang="en-US" sz="2800" dirty="0"/>
          </a:p>
        </p:txBody>
      </p:sp>
      <p:sp>
        <p:nvSpPr>
          <p:cNvPr id="5" name="Content Placeholder 4">
            <a:extLst>
              <a:ext uri="{FF2B5EF4-FFF2-40B4-BE49-F238E27FC236}">
                <a16:creationId xmlns:a16="http://schemas.microsoft.com/office/drawing/2014/main" id="{F8B91466-B201-F619-7E83-5F9DC43813EE}"/>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an analogy, if water comes out of the end of a fire hose 2 seconds after a hydrant is turned on, then the latency of the system is 2 seconds.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Once the flow starts, if the hose pumps water at 1 gallon/second then the 'bandwidth' of the hose is 1 gallon/second. </a:t>
            </a:r>
          </a:p>
          <a:p>
            <a:pPr algn="just">
              <a:buFont typeface="Wingdings" panose="05000000000000000000" pitchFamily="2" charset="2"/>
              <a:buChar char="§"/>
            </a:pPr>
            <a:r>
              <a:rPr lang="en-US" b="1" i="0" u="none" strike="noStrike" baseline="0" dirty="0">
                <a:solidFill>
                  <a:srgbClr val="333333"/>
                </a:solidFill>
                <a:latin typeface="Verdana" panose="020B0604030504040204" pitchFamily="34" charset="0"/>
              </a:rPr>
              <a:t>If we need to put out a fire immediately, we might desire a lower latency.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would typically require higher water pressure from the hydrant.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if we wish to fight bigger fires, we might desire a higher flow rate, necessitating a wider hose and hydrant.</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Latency and bandwidth both play critical roles in determining memory system performance. </a:t>
            </a:r>
          </a:p>
        </p:txBody>
      </p:sp>
    </p:spTree>
    <p:extLst>
      <p:ext uri="{BB962C8B-B14F-4D97-AF65-F5344CB8AC3E}">
        <p14:creationId xmlns:p14="http://schemas.microsoft.com/office/powerpoint/2010/main" val="142775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C25-E137-BB27-84D9-3AF76F3EE6EE}"/>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Improving Effective Memory Latency Using Caches</a:t>
            </a:r>
            <a:endParaRPr lang="en-US" sz="2400" dirty="0"/>
          </a:p>
        </p:txBody>
      </p:sp>
      <p:sp>
        <p:nvSpPr>
          <p:cNvPr id="3" name="Content Placeholder 2">
            <a:extLst>
              <a:ext uri="{FF2B5EF4-FFF2-40B4-BE49-F238E27FC236}">
                <a16:creationId xmlns:a16="http://schemas.microsoft.com/office/drawing/2014/main" id="{15654C02-30F4-6CCE-01F6-ADA97AE895D7}"/>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Handling the mismatch in processor and DRAM speeds has motivated several architectural innovations in memory system design.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One such innovation addresses the speed mismatch by placing a smaller and faster memory between the processor and the DRAM.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memory, referred to as the cache, acts as a </a:t>
            </a:r>
            <a:r>
              <a:rPr lang="en-US" sz="1800" b="0" i="0" u="none" strike="noStrike" baseline="0" dirty="0">
                <a:solidFill>
                  <a:srgbClr val="333333"/>
                </a:solidFill>
                <a:highlight>
                  <a:srgbClr val="FFFF00"/>
                </a:highlight>
                <a:latin typeface="Verdana" panose="020B0604030504040204" pitchFamily="34" charset="0"/>
              </a:rPr>
              <a:t>low-latency high-bandwidth </a:t>
            </a:r>
            <a:r>
              <a:rPr lang="en-US" sz="1800" b="0" i="0" u="none" strike="noStrike" baseline="0" dirty="0">
                <a:solidFill>
                  <a:srgbClr val="333333"/>
                </a:solidFill>
                <a:latin typeface="Verdana" panose="020B0604030504040204" pitchFamily="34" charset="0"/>
              </a:rPr>
              <a:t>storage.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data needed by then processor is first fetched into the cache.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subsequent accesses to data items residing in the cache are serviced by the cache.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in principle, if a piece of data is repeatedly used, the effective latency of this memory system can be reduced by the cache.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fraction of data references satisfied by the cache is called the cache </a:t>
            </a:r>
            <a:r>
              <a:rPr lang="en-US" sz="1800" b="1" i="1" u="none" strike="noStrike" baseline="0" dirty="0">
                <a:solidFill>
                  <a:srgbClr val="333333"/>
                </a:solidFill>
                <a:latin typeface="Verdana" panose="020B0604030504040204" pitchFamily="34" charset="0"/>
              </a:rPr>
              <a:t>hit ratio </a:t>
            </a:r>
            <a:r>
              <a:rPr lang="en-US" sz="1800" b="0" i="0" u="none" strike="noStrike" baseline="0" dirty="0">
                <a:solidFill>
                  <a:srgbClr val="333333"/>
                </a:solidFill>
                <a:latin typeface="Verdana" panose="020B0604030504040204" pitchFamily="34" charset="0"/>
              </a:rPr>
              <a:t>of the computation on the system.</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effective computation rate of many applications is bounded not by the processing rate of the CPU, but by the rate at which data can be pumped into the CPU. </a:t>
            </a:r>
            <a:endParaRPr lang="en-US" dirty="0"/>
          </a:p>
        </p:txBody>
      </p:sp>
    </p:spTree>
    <p:extLst>
      <p:ext uri="{BB962C8B-B14F-4D97-AF65-F5344CB8AC3E}">
        <p14:creationId xmlns:p14="http://schemas.microsoft.com/office/powerpoint/2010/main" val="218243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C25-E137-BB27-84D9-3AF76F3EE6EE}"/>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Impact of Memory Bandwidth</a:t>
            </a:r>
            <a:endParaRPr lang="en-US" sz="2800" dirty="0"/>
          </a:p>
        </p:txBody>
      </p:sp>
      <p:sp>
        <p:nvSpPr>
          <p:cNvPr id="3" name="Content Placeholder 2">
            <a:extLst>
              <a:ext uri="{FF2B5EF4-FFF2-40B4-BE49-F238E27FC236}">
                <a16:creationId xmlns:a16="http://schemas.microsoft.com/office/drawing/2014/main" id="{15654C02-30F4-6CCE-01F6-ADA97AE895D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Memory bandwidth refers to the rate at which data can be moved between the processor and memory.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determined by the bandwidth of the memory bus as well as the memory units.</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One commonly used technique to improve memory bandwidth is to increase the size of the memory blocks. </a:t>
            </a:r>
          </a:p>
        </p:txBody>
      </p:sp>
    </p:spTree>
    <p:extLst>
      <p:ext uri="{BB962C8B-B14F-4D97-AF65-F5344CB8AC3E}">
        <p14:creationId xmlns:p14="http://schemas.microsoft.com/office/powerpoint/2010/main" val="1483536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C25-E137-BB27-84D9-3AF76F3EE6EE}"/>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Impact of Memory Bandwidth</a:t>
            </a:r>
            <a:endParaRPr lang="en-US" sz="2800" dirty="0"/>
          </a:p>
        </p:txBody>
      </p:sp>
      <p:sp>
        <p:nvSpPr>
          <p:cNvPr id="3" name="Content Placeholder 2">
            <a:extLst>
              <a:ext uri="{FF2B5EF4-FFF2-40B4-BE49-F238E27FC236}">
                <a16:creationId xmlns:a16="http://schemas.microsoft.com/office/drawing/2014/main" id="{15654C02-30F4-6CCE-01F6-ADA97AE895D7}"/>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data layouts were assumed to be such that consecutive data words in memory were used by successive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other words, if we take a computation-centric view, there is a </a:t>
            </a:r>
            <a:r>
              <a:rPr lang="en-US" sz="1800" b="1" i="1" u="none" strike="noStrike" baseline="0" dirty="0">
                <a:solidFill>
                  <a:srgbClr val="333333"/>
                </a:solidFill>
                <a:latin typeface="Verdana" panose="020B0604030504040204" pitchFamily="34" charset="0"/>
              </a:rPr>
              <a:t>spatial locality </a:t>
            </a:r>
            <a:r>
              <a:rPr lang="en-US" sz="1800" b="0" i="0" u="none" strike="noStrike" baseline="0" dirty="0">
                <a:solidFill>
                  <a:srgbClr val="333333"/>
                </a:solidFill>
                <a:latin typeface="Verdana" panose="020B0604030504040204" pitchFamily="34" charset="0"/>
              </a:rPr>
              <a:t>of memory access.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If we take a data-layout centric point of view, the computation is ordered so that successive computations require contiguous data.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computation (or access pattern) does not have spatial locality, then effective bandwidth can be much smaller than the peak bandwidth.</a:t>
            </a:r>
            <a:endParaRPr lang="en-US" dirty="0"/>
          </a:p>
        </p:txBody>
      </p:sp>
    </p:spTree>
    <p:extLst>
      <p:ext uri="{BB962C8B-B14F-4D97-AF65-F5344CB8AC3E}">
        <p14:creationId xmlns:p14="http://schemas.microsoft.com/office/powerpoint/2010/main" val="2426141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0986-2E3F-53AE-59FB-02A4C74D1A0F}"/>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Alternate Approaches for Hiding Memory Latency</a:t>
            </a:r>
            <a:endParaRPr lang="en-US" dirty="0"/>
          </a:p>
        </p:txBody>
      </p:sp>
      <p:sp>
        <p:nvSpPr>
          <p:cNvPr id="3" name="Content Placeholder 2">
            <a:extLst>
              <a:ext uri="{FF2B5EF4-FFF2-40B4-BE49-F238E27FC236}">
                <a16:creationId xmlns:a16="http://schemas.microsoft.com/office/drawing/2014/main" id="{8A6CC558-865B-FB18-29AF-153A36B430FE}"/>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Imagine sitting at your computer browsing the web during peak network traffic hours.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lack of response from your browser can be alleviated using one of three simple approaches:</a:t>
            </a:r>
          </a:p>
          <a:p>
            <a:pPr marL="0" indent="0" algn="l">
              <a:buNone/>
            </a:pPr>
            <a:r>
              <a:rPr lang="en-US" sz="1800" b="0" i="0" u="none" strike="noStrike" baseline="0" dirty="0">
                <a:solidFill>
                  <a:srgbClr val="333333"/>
                </a:solidFill>
                <a:latin typeface="Verdana" panose="020B0604030504040204" pitchFamily="34" charset="0"/>
              </a:rPr>
              <a:t>(</a:t>
            </a:r>
            <a:r>
              <a:rPr lang="en-US" sz="1800" b="0" i="0"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we anticipate which pages we are going to browse ahead of time and issue requests for them in advance; </a:t>
            </a:r>
          </a:p>
          <a:p>
            <a:pPr marL="0" indent="0" algn="l">
              <a:buNone/>
            </a:pPr>
            <a:r>
              <a:rPr lang="en-US" sz="1800" b="0" i="0" u="none" strike="noStrike" baseline="0" dirty="0">
                <a:solidFill>
                  <a:srgbClr val="333333"/>
                </a:solidFill>
                <a:latin typeface="Verdana" panose="020B0604030504040204" pitchFamily="34" charset="0"/>
              </a:rPr>
              <a:t>(ii) we open multiple browsers and access different pages in each browser, thus while we are waiting for one page to load, we could be reading others; or </a:t>
            </a:r>
          </a:p>
          <a:p>
            <a:pPr marL="0" indent="0" algn="l">
              <a:buNone/>
            </a:pPr>
            <a:r>
              <a:rPr lang="en-US" sz="1800" b="0" i="0" u="none" strike="noStrike" baseline="0" dirty="0">
                <a:solidFill>
                  <a:srgbClr val="333333"/>
                </a:solidFill>
                <a:latin typeface="Verdana" panose="020B0604030504040204" pitchFamily="34" charset="0"/>
              </a:rPr>
              <a:t>(iii) we access a whole bunch of pages in one go – amortizing the latency across various accesses.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first approach is called </a:t>
            </a:r>
            <a:r>
              <a:rPr lang="en-US" sz="1800" b="1" i="1" u="none" strike="noStrike" baseline="0" dirty="0">
                <a:solidFill>
                  <a:srgbClr val="333333"/>
                </a:solidFill>
                <a:latin typeface="Verdana" panose="020B0604030504040204" pitchFamily="34" charset="0"/>
              </a:rPr>
              <a:t>prefetching</a:t>
            </a:r>
            <a:r>
              <a:rPr lang="en-US" sz="1800" b="0" i="0" u="none" strike="noStrike" baseline="0" dirty="0">
                <a:solidFill>
                  <a:srgbClr val="333333"/>
                </a:solidFill>
                <a:latin typeface="Verdana" panose="020B0604030504040204" pitchFamily="34" charset="0"/>
              </a:rPr>
              <a:t>, the second </a:t>
            </a:r>
            <a:r>
              <a:rPr lang="en-US" sz="1800" b="1" i="1" u="none" strike="noStrike" baseline="0" dirty="0">
                <a:solidFill>
                  <a:srgbClr val="333333"/>
                </a:solidFill>
                <a:latin typeface="Verdana" panose="020B0604030504040204" pitchFamily="34" charset="0"/>
              </a:rPr>
              <a:t>multithreading</a:t>
            </a:r>
            <a:r>
              <a:rPr lang="en-US" sz="1800" b="0" i="0" u="none" strike="noStrike" baseline="0" dirty="0">
                <a:solidFill>
                  <a:srgbClr val="333333"/>
                </a:solidFill>
                <a:latin typeface="Verdana" panose="020B0604030504040204" pitchFamily="34" charset="0"/>
              </a:rPr>
              <a:t>, and the third one corresponds to spatial locality in accessing memory words</a:t>
            </a:r>
            <a:endParaRPr lang="en-US" dirty="0"/>
          </a:p>
        </p:txBody>
      </p:sp>
    </p:spTree>
    <p:extLst>
      <p:ext uri="{BB962C8B-B14F-4D97-AF65-F5344CB8AC3E}">
        <p14:creationId xmlns:p14="http://schemas.microsoft.com/office/powerpoint/2010/main" val="1234496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3465-3214-2775-AE37-4527D898432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Multithreading for Latency Hiding</a:t>
            </a:r>
            <a:endParaRPr lang="en-US" sz="2800" dirty="0"/>
          </a:p>
        </p:txBody>
      </p:sp>
      <p:sp>
        <p:nvSpPr>
          <p:cNvPr id="8" name="Content Placeholder 7">
            <a:extLst>
              <a:ext uri="{FF2B5EF4-FFF2-40B4-BE49-F238E27FC236}">
                <a16:creationId xmlns:a16="http://schemas.microsoft.com/office/drawing/2014/main" id="{55A4AE96-0DA3-8EC0-6776-1ADF97ABD8A2}"/>
              </a:ext>
            </a:extLst>
          </p:cNvPr>
          <p:cNvSpPr>
            <a:spLocks noGrp="1"/>
          </p:cNvSpPr>
          <p:nvPr>
            <p:ph sz="half" idx="1"/>
          </p:nvPr>
        </p:nvSpPr>
        <p:spPr/>
        <p:txBody>
          <a:bodyPr/>
          <a:lstStyle/>
          <a:p>
            <a:pPr marL="0" indent="0" algn="l">
              <a:buNone/>
            </a:pPr>
            <a:r>
              <a:rPr lang="nn-NO" sz="1800" b="0" i="0" u="none" strike="noStrike" baseline="0" dirty="0">
                <a:solidFill>
                  <a:srgbClr val="7A0029"/>
                </a:solidFill>
                <a:latin typeface="Courier New" panose="02070309020205020404" pitchFamily="49" charset="0"/>
              </a:rPr>
              <a:t>for(i=0;i&lt;n;i++)</a:t>
            </a:r>
          </a:p>
          <a:p>
            <a:pPr marL="0" indent="0" algn="l">
              <a:buNone/>
            </a:pPr>
            <a:r>
              <a:rPr lang="en-US" sz="1800" b="0" i="0" u="none" strike="noStrike" baseline="0" dirty="0">
                <a:solidFill>
                  <a:srgbClr val="7A0029"/>
                </a:solidFill>
                <a:latin typeface="Courier New" panose="02070309020205020404" pitchFamily="49" charset="0"/>
              </a:rPr>
              <a:t>c[</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b);</a:t>
            </a:r>
          </a:p>
          <a:p>
            <a:pPr marL="0" indent="0" algn="l">
              <a:buNone/>
            </a:pPr>
            <a:endParaRPr lang="en-US" sz="1800" dirty="0">
              <a:solidFill>
                <a:srgbClr val="7A0029"/>
              </a:solidFill>
              <a:latin typeface="Courier New" panose="02070309020205020404" pitchFamily="49" charset="0"/>
            </a:endParaRPr>
          </a:p>
          <a:p>
            <a:pPr marL="0" indent="0" algn="just">
              <a:buNone/>
            </a:pPr>
            <a:r>
              <a:rPr lang="en-US" sz="1800" b="0" i="0" u="none" strike="noStrike" baseline="0" dirty="0">
                <a:solidFill>
                  <a:srgbClr val="333333"/>
                </a:solidFill>
                <a:latin typeface="Verdana" panose="020B0604030504040204" pitchFamily="34" charset="0"/>
              </a:rPr>
              <a:t>This code computes each element of </a:t>
            </a:r>
            <a:r>
              <a:rPr lang="en-US" sz="1800" b="0" i="0" u="none" strike="noStrike" baseline="0" dirty="0">
                <a:solidFill>
                  <a:srgbClr val="7A0029"/>
                </a:solidFill>
                <a:latin typeface="Courier New" panose="02070309020205020404" pitchFamily="49" charset="0"/>
              </a:rPr>
              <a:t>c </a:t>
            </a:r>
            <a:r>
              <a:rPr lang="en-US" sz="1800" b="0" i="0" u="none" strike="noStrike" baseline="0" dirty="0">
                <a:solidFill>
                  <a:srgbClr val="333333"/>
                </a:solidFill>
                <a:latin typeface="Verdana" panose="020B0604030504040204" pitchFamily="34" charset="0"/>
              </a:rPr>
              <a:t>as the dot product of the corresponding row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with the vector </a:t>
            </a:r>
            <a:r>
              <a:rPr lang="en-US" sz="1800" b="0" i="0" u="none" strike="noStrike" baseline="0" dirty="0">
                <a:solidFill>
                  <a:srgbClr val="7A0029"/>
                </a:solidFill>
                <a:latin typeface="Courier New" panose="02070309020205020404" pitchFamily="49" charset="0"/>
              </a:rPr>
              <a:t>b</a:t>
            </a:r>
            <a:r>
              <a:rPr lang="en-US" sz="1800" b="0" i="0" u="none" strike="noStrike" baseline="0" dirty="0">
                <a:solidFill>
                  <a:srgbClr val="333333"/>
                </a:solidFill>
                <a:latin typeface="Verdana" panose="020B0604030504040204" pitchFamily="34" charset="0"/>
              </a:rPr>
              <a:t>. Notice that each dot-product is independent of the other, and therefore represents a concurrent unit of execution</a:t>
            </a:r>
            <a:endParaRPr lang="en-US" dirty="0"/>
          </a:p>
        </p:txBody>
      </p:sp>
      <p:sp>
        <p:nvSpPr>
          <p:cNvPr id="9" name="Content Placeholder 8">
            <a:extLst>
              <a:ext uri="{FF2B5EF4-FFF2-40B4-BE49-F238E27FC236}">
                <a16:creationId xmlns:a16="http://schemas.microsoft.com/office/drawing/2014/main" id="{70FD3172-E3C8-D132-7881-02C3C4110003}"/>
              </a:ext>
            </a:extLst>
          </p:cNvPr>
          <p:cNvSpPr>
            <a:spLocks noGrp="1"/>
          </p:cNvSpPr>
          <p:nvPr>
            <p:ph sz="half" idx="2"/>
          </p:nvPr>
        </p:nvSpPr>
        <p:spPr/>
        <p:txBody>
          <a:bodyPr/>
          <a:lstStyle/>
          <a:p>
            <a:pPr marL="0" indent="0" algn="l">
              <a:buNone/>
            </a:pPr>
            <a:r>
              <a:rPr lang="nn-NO" sz="1800" b="0" i="0" u="none" strike="noStrike" baseline="0" dirty="0">
                <a:solidFill>
                  <a:srgbClr val="7A0029"/>
                </a:solidFill>
                <a:latin typeface="Courier New" panose="02070309020205020404" pitchFamily="49" charset="0"/>
              </a:rPr>
              <a:t>for(i=0;i&lt;n;i++)</a:t>
            </a:r>
          </a:p>
          <a:p>
            <a:pPr marL="0" indent="0" algn="l">
              <a:buNone/>
            </a:pPr>
            <a:r>
              <a:rPr lang="en-US" sz="1800" b="0" i="0" u="none" strike="noStrike" baseline="0" dirty="0">
                <a:solidFill>
                  <a:srgbClr val="7A0029"/>
                </a:solidFill>
                <a:latin typeface="Courier New" panose="02070309020205020404" pitchFamily="49" charset="0"/>
              </a:rPr>
              <a:t>c[</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create_thread</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b);</a:t>
            </a:r>
          </a:p>
          <a:p>
            <a:pPr marL="0" indent="0" algn="l">
              <a:buNone/>
            </a:pPr>
            <a:endParaRPr lang="en-US" sz="1800" dirty="0">
              <a:solidFill>
                <a:srgbClr val="7A0029"/>
              </a:solidFill>
              <a:latin typeface="Courier New" panose="02070309020205020404" pitchFamily="49" charset="0"/>
            </a:endParaRPr>
          </a:p>
          <a:p>
            <a:pPr marL="0" indent="0" algn="l">
              <a:buNone/>
            </a:pPr>
            <a:endParaRPr lang="en-US" dirty="0"/>
          </a:p>
        </p:txBody>
      </p:sp>
    </p:spTree>
    <p:extLst>
      <p:ext uri="{BB962C8B-B14F-4D97-AF65-F5344CB8AC3E}">
        <p14:creationId xmlns:p14="http://schemas.microsoft.com/office/powerpoint/2010/main" val="3648492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3465-3214-2775-AE37-4527D8984328}"/>
              </a:ext>
            </a:extLst>
          </p:cNvPr>
          <p:cNvSpPr>
            <a:spLocks noGrp="1"/>
          </p:cNvSpPr>
          <p:nvPr>
            <p:ph type="title"/>
          </p:nvPr>
        </p:nvSpPr>
        <p:spPr/>
        <p:txBody>
          <a:bodyPr>
            <a:normAutofit/>
          </a:bodyPr>
          <a:lstStyle/>
          <a:p>
            <a:r>
              <a:rPr lang="en-US" sz="1800" b="1" i="0" u="none" strike="noStrike" baseline="0" dirty="0">
                <a:solidFill>
                  <a:srgbClr val="333333"/>
                </a:solidFill>
                <a:latin typeface="Arial" panose="020B0604020202020204" pitchFamily="34" charset="0"/>
              </a:rPr>
              <a:t>Prefetching for Latency Hiding</a:t>
            </a:r>
            <a:endParaRPr lang="en-US" sz="2800" dirty="0"/>
          </a:p>
        </p:txBody>
      </p:sp>
      <p:sp>
        <p:nvSpPr>
          <p:cNvPr id="8" name="Content Placeholder 7">
            <a:extLst>
              <a:ext uri="{FF2B5EF4-FFF2-40B4-BE49-F238E27FC236}">
                <a16:creationId xmlns:a16="http://schemas.microsoft.com/office/drawing/2014/main" id="{55A4AE96-0DA3-8EC0-6776-1ADF97ABD8A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typical program, a data item is loaded and used by a processor in a small time window.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If</a:t>
            </a:r>
            <a:r>
              <a:rPr lang="en-US" sz="1800" b="1" dirty="0">
                <a:solidFill>
                  <a:srgbClr val="333333"/>
                </a:solidFill>
                <a:latin typeface="Verdana" panose="020B0604030504040204" pitchFamily="34" charset="0"/>
              </a:rPr>
              <a:t> </a:t>
            </a:r>
            <a:r>
              <a:rPr lang="en-US" sz="1800" b="1" i="0" u="none" strike="noStrike" baseline="0" dirty="0">
                <a:solidFill>
                  <a:srgbClr val="333333"/>
                </a:solidFill>
                <a:latin typeface="Verdana" panose="020B0604030504040204" pitchFamily="34" charset="0"/>
              </a:rPr>
              <a:t>the load results in a cache miss, then the use stalls.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solution to this problem is to advance the load operation so that even if there is a cache miss, the data is likely to have arrived by the time it is used.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if the data item has been overwritten between load and use, a fresh load is issued.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this is no worse than the situation in which the load had not been advanced.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careful examination of this technique reveals that prefetching works for much the same reason as multithreading.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advancing the loads, we are trying to identify independent threads of execution that have no resource dependency (i.e., use the same registers) with respect to other threads.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Many compilers aggressively try to advance loads to mask memory system latency.</a:t>
            </a:r>
            <a:endParaRPr lang="en-US" dirty="0"/>
          </a:p>
        </p:txBody>
      </p:sp>
    </p:spTree>
    <p:extLst>
      <p:ext uri="{BB962C8B-B14F-4D97-AF65-F5344CB8AC3E}">
        <p14:creationId xmlns:p14="http://schemas.microsoft.com/office/powerpoint/2010/main" val="326209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9BC15-314E-7EF9-CE86-ECBEBB4FBA37}"/>
              </a:ext>
            </a:extLst>
          </p:cNvPr>
          <p:cNvSpPr>
            <a:spLocks noGrp="1"/>
          </p:cNvSpPr>
          <p:nvPr>
            <p:ph type="title"/>
          </p:nvPr>
        </p:nvSpPr>
        <p:spPr/>
        <p:txBody>
          <a:bodyPr/>
          <a:lstStyle/>
          <a:p>
            <a:r>
              <a:rPr lang="en-US" dirty="0"/>
              <a:t>Implicit parallelism</a:t>
            </a:r>
          </a:p>
        </p:txBody>
      </p:sp>
      <p:sp>
        <p:nvSpPr>
          <p:cNvPr id="5" name="Text Placeholder 4">
            <a:extLst>
              <a:ext uri="{FF2B5EF4-FFF2-40B4-BE49-F238E27FC236}">
                <a16:creationId xmlns:a16="http://schemas.microsoft.com/office/drawing/2014/main" id="{989F1810-3884-5265-3CF0-284CF36E37E6}"/>
              </a:ext>
            </a:extLst>
          </p:cNvPr>
          <p:cNvSpPr>
            <a:spLocks noGrp="1"/>
          </p:cNvSpPr>
          <p:nvPr>
            <p:ph type="body" idx="1"/>
          </p:nvPr>
        </p:nvSpPr>
        <p:spPr/>
        <p:txBody>
          <a:bodyPr>
            <a:normAutofit/>
          </a:bodyPr>
          <a:lstStyle/>
          <a:p>
            <a:r>
              <a:rPr lang="en-US" sz="2800" dirty="0"/>
              <a:t>Section 2.1</a:t>
            </a:r>
          </a:p>
        </p:txBody>
      </p:sp>
    </p:spTree>
    <p:extLst>
      <p:ext uri="{BB962C8B-B14F-4D97-AF65-F5344CB8AC3E}">
        <p14:creationId xmlns:p14="http://schemas.microsoft.com/office/powerpoint/2010/main" val="3512176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A7D84D-9012-AA0A-C293-5647A5969DC8}"/>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Dichotomy of Parallel Computing Platforms</a:t>
            </a:r>
            <a:endParaRPr lang="en-US" dirty="0"/>
          </a:p>
        </p:txBody>
      </p:sp>
      <p:sp>
        <p:nvSpPr>
          <p:cNvPr id="5" name="Text Placeholder 4">
            <a:extLst>
              <a:ext uri="{FF2B5EF4-FFF2-40B4-BE49-F238E27FC236}">
                <a16:creationId xmlns:a16="http://schemas.microsoft.com/office/drawing/2014/main" id="{C217C24D-F482-C35F-AF80-F304F337DE8D}"/>
              </a:ext>
            </a:extLst>
          </p:cNvPr>
          <p:cNvSpPr>
            <a:spLocks noGrp="1"/>
          </p:cNvSpPr>
          <p:nvPr>
            <p:ph type="body" idx="1"/>
          </p:nvPr>
        </p:nvSpPr>
        <p:spPr/>
        <p:txBody>
          <a:bodyPr/>
          <a:lstStyle/>
          <a:p>
            <a:r>
              <a:rPr lang="en-US" dirty="0"/>
              <a:t>Section 2.3</a:t>
            </a:r>
          </a:p>
        </p:txBody>
      </p:sp>
    </p:spTree>
    <p:extLst>
      <p:ext uri="{BB962C8B-B14F-4D97-AF65-F5344CB8AC3E}">
        <p14:creationId xmlns:p14="http://schemas.microsoft.com/office/powerpoint/2010/main" val="3521080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Parallel tasks can be specified at various levels of granularity.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one extreme, each program in a set of programs can be viewed as one parallel task.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the other extreme, individual instructions within a program can be viewed as parallel tasks.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Between these extremes lie a range of models for specifying the control structure of programs and the corresponding architectural support for them.</a:t>
            </a:r>
            <a:endParaRPr lang="en-US" dirty="0"/>
          </a:p>
        </p:txBody>
      </p:sp>
    </p:spTree>
    <p:extLst>
      <p:ext uri="{BB962C8B-B14F-4D97-AF65-F5344CB8AC3E}">
        <p14:creationId xmlns:p14="http://schemas.microsoft.com/office/powerpoint/2010/main" val="3463846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Processing units in parallel computers either operate under the centralized control of a single control unit or work independently.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architectures referred to as </a:t>
            </a:r>
            <a:r>
              <a:rPr lang="en-US" sz="1800" b="1" i="1" u="none" strike="noStrike" baseline="0" dirty="0">
                <a:solidFill>
                  <a:srgbClr val="333333"/>
                </a:solidFill>
                <a:latin typeface="Verdana" panose="020B0604030504040204" pitchFamily="34" charset="0"/>
              </a:rPr>
              <a:t>single instruction stream, multiple data stream </a:t>
            </a:r>
            <a:r>
              <a:rPr lang="en-US" sz="1800" b="0" i="0" u="none" strike="noStrike" baseline="0" dirty="0">
                <a:solidFill>
                  <a:srgbClr val="333333"/>
                </a:solidFill>
                <a:latin typeface="Verdana" panose="020B0604030504040204" pitchFamily="34" charset="0"/>
              </a:rPr>
              <a:t>(SIMD), a single control unit dispatches instructions to each processing unit. </a:t>
            </a:r>
            <a:endParaRPr lang="en-US" sz="1800" b="0" i="0" u="none" strike="noStrike" baseline="0" dirty="0">
              <a:solidFill>
                <a:srgbClr val="00339A"/>
              </a:solidFill>
              <a:latin typeface="Verdana" panose="020B0604030504040204" pitchFamily="34" charset="0"/>
            </a:endParaRP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SIMD parallel computer, the same instruction is executed synchronously by all processing units</a:t>
            </a:r>
            <a:endParaRPr lang="en-US" dirty="0"/>
          </a:p>
        </p:txBody>
      </p:sp>
    </p:spTree>
    <p:extLst>
      <p:ext uri="{BB962C8B-B14F-4D97-AF65-F5344CB8AC3E}">
        <p14:creationId xmlns:p14="http://schemas.microsoft.com/office/powerpoint/2010/main" val="363824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SIMD example</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l"/>
            <a:r>
              <a:rPr lang="nn-NO" sz="1800" b="0" i="0" u="none" strike="noStrike" baseline="0" dirty="0">
                <a:solidFill>
                  <a:srgbClr val="7A0029"/>
                </a:solidFill>
                <a:highlight>
                  <a:srgbClr val="FFFF00"/>
                </a:highlight>
                <a:latin typeface="Courier New" panose="02070309020205020404" pitchFamily="49" charset="0"/>
              </a:rPr>
              <a:t>for (i = 0; i &lt; 1000; i++)</a:t>
            </a:r>
          </a:p>
          <a:p>
            <a:pPr algn="l"/>
            <a:r>
              <a:rPr lang="en-US" sz="1800" b="0" i="0" u="none" strike="noStrike" baseline="0" dirty="0">
                <a:solidFill>
                  <a:srgbClr val="7A0029"/>
                </a:solidFill>
                <a:highlight>
                  <a:srgbClr val="FFFF00"/>
                </a:highlight>
                <a:latin typeface="Courier New" panose="02070309020205020404" pitchFamily="49" charset="0"/>
              </a:rPr>
              <a:t>c[</a:t>
            </a:r>
            <a:r>
              <a:rPr lang="en-US" sz="1800" b="0" i="0" u="none" strike="noStrike" baseline="0" dirty="0" err="1">
                <a:solidFill>
                  <a:srgbClr val="7A0029"/>
                </a:solidFill>
                <a:highlight>
                  <a:srgbClr val="FFFF00"/>
                </a:highlight>
                <a:latin typeface="Courier New" panose="02070309020205020404" pitchFamily="49" charset="0"/>
              </a:rPr>
              <a:t>i</a:t>
            </a:r>
            <a:r>
              <a:rPr lang="en-US" sz="1800" b="0" i="0" u="none" strike="noStrike" baseline="0" dirty="0">
                <a:solidFill>
                  <a:srgbClr val="7A0029"/>
                </a:solidFill>
                <a:highlight>
                  <a:srgbClr val="FFFF00"/>
                </a:highlight>
                <a:latin typeface="Courier New" panose="02070309020205020404" pitchFamily="49" charset="0"/>
              </a:rPr>
              <a:t>] = a[</a:t>
            </a:r>
            <a:r>
              <a:rPr lang="en-US" sz="1800" b="0" i="0" u="none" strike="noStrike" baseline="0" dirty="0" err="1">
                <a:solidFill>
                  <a:srgbClr val="7A0029"/>
                </a:solidFill>
                <a:highlight>
                  <a:srgbClr val="FFFF00"/>
                </a:highlight>
                <a:latin typeface="Courier New" panose="02070309020205020404" pitchFamily="49" charset="0"/>
              </a:rPr>
              <a:t>i</a:t>
            </a:r>
            <a:r>
              <a:rPr lang="en-US" sz="1800" b="0" i="0" u="none" strike="noStrike" baseline="0" dirty="0">
                <a:solidFill>
                  <a:srgbClr val="7A0029"/>
                </a:solidFill>
                <a:highlight>
                  <a:srgbClr val="FFFF00"/>
                </a:highlight>
                <a:latin typeface="Courier New" panose="02070309020205020404" pitchFamily="49" charset="0"/>
              </a:rPr>
              <a:t>] + b[</a:t>
            </a:r>
            <a:r>
              <a:rPr lang="en-US" sz="1800" b="0" i="0" u="none" strike="noStrike" baseline="0" dirty="0" err="1">
                <a:solidFill>
                  <a:srgbClr val="7A0029"/>
                </a:solidFill>
                <a:highlight>
                  <a:srgbClr val="FFFF00"/>
                </a:highlight>
                <a:latin typeface="Courier New" panose="02070309020205020404" pitchFamily="49" charset="0"/>
              </a:rPr>
              <a:t>i</a:t>
            </a:r>
            <a:r>
              <a:rPr lang="en-US" sz="1800" b="0" i="0" u="none" strike="noStrike" baseline="0" dirty="0">
                <a:solidFill>
                  <a:srgbClr val="7A0029"/>
                </a:solidFill>
                <a:highlight>
                  <a:srgbClr val="FFFF00"/>
                </a:highlight>
                <a:latin typeface="Courier New" panose="02070309020205020404" pitchFamily="49"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various iterations of the loop are independent of each other; i.e.,</a:t>
            </a:r>
          </a:p>
          <a:p>
            <a:pPr algn="just">
              <a:buFont typeface="Wingdings" panose="05000000000000000000" pitchFamily="2" charset="2"/>
              <a:buChar char="§"/>
            </a:pPr>
            <a:r>
              <a:rPr lang="en-US" sz="1800" b="0" i="0" u="none" strike="noStrike" baseline="0" dirty="0">
                <a:solidFill>
                  <a:srgbClr val="7A0029"/>
                </a:solidFill>
                <a:latin typeface="Courier New" panose="02070309020205020404" pitchFamily="49" charset="0"/>
              </a:rPr>
              <a:t>c[0] = a[0] + b[0]; c[1] = a[1] + b[1];</a:t>
            </a:r>
            <a:r>
              <a:rPr lang="en-US" sz="1800" b="0" i="0" u="none" strike="noStrike" baseline="0" dirty="0">
                <a:solidFill>
                  <a:srgbClr val="333333"/>
                </a:solidFill>
                <a:latin typeface="Verdana" panose="020B0604030504040204" pitchFamily="34" charset="0"/>
              </a:rPr>
              <a:t>, etc., can all be executed independently of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if there is a mechanism for executing the same instruction, in this case </a:t>
            </a:r>
            <a:r>
              <a:rPr lang="en-US" sz="1800" b="0" i="0" u="none" strike="noStrike" baseline="0" dirty="0">
                <a:solidFill>
                  <a:srgbClr val="7A0029"/>
                </a:solidFill>
                <a:latin typeface="Courier New" panose="02070309020205020404" pitchFamily="49" charset="0"/>
              </a:rPr>
              <a:t>add </a:t>
            </a:r>
            <a:r>
              <a:rPr lang="en-US" sz="1800" b="0" i="0" u="none" strike="noStrike" baseline="0" dirty="0">
                <a:solidFill>
                  <a:srgbClr val="333333"/>
                </a:solidFill>
                <a:latin typeface="Verdana" panose="020B0604030504040204" pitchFamily="34" charset="0"/>
              </a:rPr>
              <a:t>on all the processors with appropriate data, we could execute this loop much faster.</a:t>
            </a:r>
          </a:p>
          <a:p>
            <a:pPr>
              <a:buFont typeface="Wingdings" panose="05000000000000000000" pitchFamily="2" charset="2"/>
              <a:buChar char="§"/>
            </a:pPr>
            <a:r>
              <a:rPr lang="en-US" sz="1800" b="0" i="0" u="none" strike="noStrike" baseline="0" dirty="0">
                <a:solidFill>
                  <a:srgbClr val="7A0029"/>
                </a:solidFill>
                <a:latin typeface="Courier New" panose="02070309020205020404" pitchFamily="49" charset="0"/>
              </a:rPr>
              <a:t>Add </a:t>
            </a:r>
            <a:r>
              <a:rPr lang="en-US" sz="1800" b="0" i="0" u="none" strike="noStrike" baseline="0" dirty="0">
                <a:solidFill>
                  <a:srgbClr val="333333"/>
                </a:solidFill>
                <a:latin typeface="Verdana" panose="020B0604030504040204" pitchFamily="34" charset="0"/>
              </a:rPr>
              <a:t>instruction is dispatched to all processors and executed concurrently by them.</a:t>
            </a:r>
            <a:endParaRPr lang="en-US" dirty="0">
              <a:highlight>
                <a:srgbClr val="FFFF00"/>
              </a:highlight>
            </a:endParaRPr>
          </a:p>
        </p:txBody>
      </p:sp>
    </p:spTree>
    <p:extLst>
      <p:ext uri="{BB962C8B-B14F-4D97-AF65-F5344CB8AC3E}">
        <p14:creationId xmlns:p14="http://schemas.microsoft.com/office/powerpoint/2010/main" val="129227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pic>
        <p:nvPicPr>
          <p:cNvPr id="3" name="Content Placeholder 2" descr="Diagram&#10;&#10;Description automatically generated">
            <a:extLst>
              <a:ext uri="{FF2B5EF4-FFF2-40B4-BE49-F238E27FC236}">
                <a16:creationId xmlns:a16="http://schemas.microsoft.com/office/drawing/2014/main" id="{AFF02301-D910-CBE7-0588-8D81FB10E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174" y="1815135"/>
            <a:ext cx="8013980" cy="5042865"/>
          </a:xfrm>
        </p:spPr>
      </p:pic>
      <p:sp>
        <p:nvSpPr>
          <p:cNvPr id="6" name="TextBox 5">
            <a:extLst>
              <a:ext uri="{FF2B5EF4-FFF2-40B4-BE49-F238E27FC236}">
                <a16:creationId xmlns:a16="http://schemas.microsoft.com/office/drawing/2014/main" id="{16C4DC06-1D69-43BB-225D-1E2341046568}"/>
              </a:ext>
            </a:extLst>
          </p:cNvPr>
          <p:cNvSpPr txBox="1"/>
          <p:nvPr/>
        </p:nvSpPr>
        <p:spPr>
          <a:xfrm>
            <a:off x="888529" y="2782669"/>
            <a:ext cx="1977289" cy="646331"/>
          </a:xfrm>
          <a:prstGeom prst="rect">
            <a:avLst/>
          </a:prstGeom>
          <a:noFill/>
        </p:spPr>
        <p:txBody>
          <a:bodyPr wrap="square" rtlCol="0">
            <a:spAutoFit/>
          </a:bodyPr>
          <a:lstStyle/>
          <a:p>
            <a:r>
              <a:rPr lang="en-US" dirty="0"/>
              <a:t>A typical SIMD architecture</a:t>
            </a:r>
          </a:p>
        </p:txBody>
      </p:sp>
      <p:sp>
        <p:nvSpPr>
          <p:cNvPr id="7" name="TextBox 6">
            <a:extLst>
              <a:ext uri="{FF2B5EF4-FFF2-40B4-BE49-F238E27FC236}">
                <a16:creationId xmlns:a16="http://schemas.microsoft.com/office/drawing/2014/main" id="{16CEF110-FB1D-5EEC-AB50-4382D90506CF}"/>
              </a:ext>
            </a:extLst>
          </p:cNvPr>
          <p:cNvSpPr txBox="1"/>
          <p:nvPr/>
        </p:nvSpPr>
        <p:spPr>
          <a:xfrm>
            <a:off x="9312812" y="2293034"/>
            <a:ext cx="2588456" cy="646331"/>
          </a:xfrm>
          <a:prstGeom prst="rect">
            <a:avLst/>
          </a:prstGeom>
          <a:noFill/>
        </p:spPr>
        <p:txBody>
          <a:bodyPr wrap="square" rtlCol="0">
            <a:spAutoFit/>
          </a:bodyPr>
          <a:lstStyle/>
          <a:p>
            <a:r>
              <a:rPr lang="en-US" dirty="0"/>
              <a:t>A typical MIMD architecture</a:t>
            </a:r>
          </a:p>
        </p:txBody>
      </p:sp>
    </p:spTree>
    <p:extLst>
      <p:ext uri="{BB962C8B-B14F-4D97-AF65-F5344CB8AC3E}">
        <p14:creationId xmlns:p14="http://schemas.microsoft.com/office/powerpoint/2010/main" val="2357342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the SIMD concept works well for structured computations on parallel data structures such as arrays, often it is necessary to selectively turn off operations on certain data items.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most SIMD programming paradigms allow for an "activity mask".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a binary mask associated with each data item and operation that specifies whether it should participate in the operation or not</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Primitives such as </a:t>
            </a:r>
            <a:r>
              <a:rPr lang="en-US" sz="1800" b="0" i="0" u="none" strike="noStrike" baseline="0" dirty="0">
                <a:solidFill>
                  <a:srgbClr val="7A0029"/>
                </a:solidFill>
                <a:latin typeface="Courier New" panose="02070309020205020404" pitchFamily="49" charset="0"/>
              </a:rPr>
              <a:t>where (condition) then &lt;</a:t>
            </a:r>
            <a:r>
              <a:rPr lang="en-US" sz="1800" b="0" i="0" u="none" strike="noStrike" baseline="0" dirty="0" err="1">
                <a:solidFill>
                  <a:srgbClr val="7A0029"/>
                </a:solidFill>
                <a:latin typeface="Courier New" panose="02070309020205020404" pitchFamily="49" charset="0"/>
              </a:rPr>
              <a:t>stmnt</a:t>
            </a:r>
            <a:r>
              <a:rPr lang="en-US" sz="1800" b="0" i="0" u="none" strike="noStrike" baseline="0" dirty="0">
                <a:solidFill>
                  <a:srgbClr val="7A0029"/>
                </a:solidFill>
                <a:latin typeface="Courier New" panose="02070309020205020404" pitchFamily="49" charset="0"/>
              </a:rPr>
              <a:t>&gt; &lt;elsewhere </a:t>
            </a:r>
            <a:r>
              <a:rPr lang="en-US" sz="1800" b="0" i="0" u="none" strike="noStrike" baseline="0" dirty="0" err="1">
                <a:solidFill>
                  <a:srgbClr val="7A0029"/>
                </a:solidFill>
                <a:latin typeface="Courier New" panose="02070309020205020404" pitchFamily="49" charset="0"/>
              </a:rPr>
              <a:t>stmnt</a:t>
            </a:r>
            <a:r>
              <a:rPr lang="en-US" sz="1800" b="0" i="0" u="none" strike="noStrike" baseline="0" dirty="0">
                <a:solidFill>
                  <a:srgbClr val="7A0029"/>
                </a:solidFill>
                <a:latin typeface="Courier New" panose="02070309020205020404" pitchFamily="49" charset="0"/>
              </a:rPr>
              <a:t>&gt; </a:t>
            </a:r>
            <a:r>
              <a:rPr lang="en-US" sz="1800" b="0" i="0" u="none" strike="noStrike" baseline="0" dirty="0">
                <a:solidFill>
                  <a:srgbClr val="333333"/>
                </a:solidFill>
                <a:latin typeface="Verdana" panose="020B0604030504040204" pitchFamily="34" charset="0"/>
              </a:rPr>
              <a:t>are used to support selective execution.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Conditional execution can be detrimental to the performance of SIMD processors and therefore must be used with care.</a:t>
            </a:r>
            <a:endParaRPr lang="en-US" dirty="0"/>
          </a:p>
        </p:txBody>
      </p:sp>
    </p:spTree>
    <p:extLst>
      <p:ext uri="{BB962C8B-B14F-4D97-AF65-F5344CB8AC3E}">
        <p14:creationId xmlns:p14="http://schemas.microsoft.com/office/powerpoint/2010/main" val="3222947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E8A7-185E-0C89-0974-74A8C806FD4E}"/>
              </a:ext>
            </a:extLst>
          </p:cNvPr>
          <p:cNvSpPr>
            <a:spLocks noGrp="1"/>
          </p:cNvSpPr>
          <p:nvPr>
            <p:ph type="title"/>
          </p:nvPr>
        </p:nvSpPr>
        <p:spPr/>
        <p:txBody>
          <a:bodyPr/>
          <a:lstStyle/>
          <a:p>
            <a:r>
              <a:rPr lang="en-US" dirty="0"/>
              <a:t>SIMD vs MIMD</a:t>
            </a:r>
          </a:p>
        </p:txBody>
      </p:sp>
      <p:sp>
        <p:nvSpPr>
          <p:cNvPr id="3" name="Content Placeholder 2">
            <a:extLst>
              <a:ext uri="{FF2B5EF4-FFF2-40B4-BE49-F238E27FC236}">
                <a16:creationId xmlns:a16="http://schemas.microsoft.com/office/drawing/2014/main" id="{2B196298-89A4-1D86-30DE-CCE664A2E5C9}"/>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SIMD computers require less hardware than MIMD computers because they have only one global control unit.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Furthermore, SIMD computers require less memory because only one copy of the program needs to be stored.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contrast, MIMD computers store the program and operating system at each processor.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the relative unpopularity of SIMD processors as general-purpose compute engines can be attributed to their specialized hardware architectures, economic factors, design constraints, product life-cycle, and application characteristics</a:t>
            </a:r>
            <a:endParaRPr lang="en-US" dirty="0"/>
          </a:p>
        </p:txBody>
      </p:sp>
    </p:spTree>
    <p:extLst>
      <p:ext uri="{BB962C8B-B14F-4D97-AF65-F5344CB8AC3E}">
        <p14:creationId xmlns:p14="http://schemas.microsoft.com/office/powerpoint/2010/main" val="388189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2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FA460-EF7A-A10A-44A0-CD8EBD4AD147}"/>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SIMD example</a:t>
            </a:r>
          </a:p>
        </p:txBody>
      </p:sp>
      <p:cxnSp>
        <p:nvCxnSpPr>
          <p:cNvPr id="29" name="Straight Connector 2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1BBAC96-3440-F03A-556F-8CDA1E8DCE5B}"/>
              </a:ext>
            </a:extLst>
          </p:cNvPr>
          <p:cNvPicPr>
            <a:picLocks noChangeAspect="1"/>
          </p:cNvPicPr>
          <p:nvPr/>
        </p:nvPicPr>
        <p:blipFill>
          <a:blip r:embed="rId2"/>
          <a:stretch>
            <a:fillRect/>
          </a:stretch>
        </p:blipFill>
        <p:spPr>
          <a:xfrm>
            <a:off x="6703731" y="640080"/>
            <a:ext cx="4244007" cy="5578816"/>
          </a:xfrm>
          <a:prstGeom prst="rect">
            <a:avLst/>
          </a:prstGeom>
        </p:spPr>
      </p:pic>
    </p:spTree>
    <p:extLst>
      <p:ext uri="{BB962C8B-B14F-4D97-AF65-F5344CB8AC3E}">
        <p14:creationId xmlns:p14="http://schemas.microsoft.com/office/powerpoint/2010/main" val="900759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04E8-7344-9A39-9EAD-7C7B38EB2C85}"/>
              </a:ext>
            </a:extLst>
          </p:cNvPr>
          <p:cNvSpPr>
            <a:spLocks noGrp="1"/>
          </p:cNvSpPr>
          <p:nvPr>
            <p:ph type="title"/>
          </p:nvPr>
        </p:nvSpPr>
        <p:spPr/>
        <p:txBody>
          <a:bodyPr/>
          <a:lstStyle/>
          <a:p>
            <a:r>
              <a:rPr lang="en-US" dirty="0"/>
              <a:t>SIMD example</a:t>
            </a:r>
          </a:p>
        </p:txBody>
      </p:sp>
      <p:sp>
        <p:nvSpPr>
          <p:cNvPr id="3" name="Content Placeholder 2">
            <a:extLst>
              <a:ext uri="{FF2B5EF4-FFF2-40B4-BE49-F238E27FC236}">
                <a16:creationId xmlns:a16="http://schemas.microsoft.com/office/drawing/2014/main" id="{D5CDF6EF-5C82-3EC2-23DA-98A4B3D308A5}"/>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execution of a conditional statement previously.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conditional statement is executed in two steps.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first step, all processors that have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equal to zero execute the instruction  </a:t>
            </a:r>
            <a:r>
              <a:rPr lang="en-US" sz="1800" b="0" i="1" u="none" strike="noStrike" baseline="0" dirty="0">
                <a:solidFill>
                  <a:srgbClr val="333333"/>
                </a:solidFill>
                <a:latin typeface="Verdana" panose="020B0604030504040204" pitchFamily="34" charset="0"/>
              </a:rPr>
              <a:t>C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other processors are idle. In the second step, the 'else' part of the instruction (</a:t>
            </a:r>
            <a:r>
              <a:rPr lang="en-US" sz="1800" b="0" i="1" u="none" strike="noStrike" baseline="0" dirty="0">
                <a:solidFill>
                  <a:srgbClr val="333333"/>
                </a:solidFill>
                <a:latin typeface="Verdana" panose="020B0604030504040204" pitchFamily="34" charset="0"/>
              </a:rPr>
              <a:t>C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is executed.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processors that were active in the first step now become idle. </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This</a:t>
            </a:r>
            <a:r>
              <a:rPr lang="en-US" sz="1800" b="1" dirty="0">
                <a:solidFill>
                  <a:srgbClr val="333333"/>
                </a:solidFill>
                <a:latin typeface="Verdana" panose="020B0604030504040204" pitchFamily="34" charset="0"/>
              </a:rPr>
              <a:t> </a:t>
            </a:r>
            <a:r>
              <a:rPr lang="en-US" sz="1800" b="1" i="0" u="none" strike="noStrike" baseline="0" dirty="0">
                <a:solidFill>
                  <a:srgbClr val="333333"/>
                </a:solidFill>
                <a:latin typeface="Verdana" panose="020B0604030504040204" pitchFamily="34" charset="0"/>
              </a:rPr>
              <a:t>illustrates one of the drawbacks of SIMD architectures.</a:t>
            </a:r>
            <a:endParaRPr lang="en-US" b="1" dirty="0"/>
          </a:p>
        </p:txBody>
      </p:sp>
    </p:spTree>
    <p:extLst>
      <p:ext uri="{BB962C8B-B14F-4D97-AF65-F5344CB8AC3E}">
        <p14:creationId xmlns:p14="http://schemas.microsoft.com/office/powerpoint/2010/main" val="241055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EF9BA-3BC8-AE48-D3FC-7B564657C8C8}"/>
              </a:ext>
            </a:extLst>
          </p:cNvPr>
          <p:cNvSpPr>
            <a:spLocks noGrp="1"/>
          </p:cNvSpPr>
          <p:nvPr>
            <p:ph type="title"/>
          </p:nvPr>
        </p:nvSpPr>
        <p:spPr>
          <a:xfrm>
            <a:off x="634276" y="640080"/>
            <a:ext cx="4208656" cy="3034857"/>
          </a:xfrm>
        </p:spPr>
        <p:txBody>
          <a:bodyPr vert="horz" lIns="91440" tIns="45720" rIns="91440" bIns="45720" rtlCol="0" anchor="b">
            <a:normAutofit/>
          </a:bodyPr>
          <a:lstStyle/>
          <a:p>
            <a:r>
              <a:rPr lang="en-US" sz="4400" b="1" i="0" u="none" strike="noStrike" kern="1200" cap="all" spc="200" baseline="0">
                <a:solidFill>
                  <a:srgbClr val="FFFFFF"/>
                </a:solidFill>
                <a:latin typeface="+mj-lt"/>
                <a:ea typeface="+mj-ea"/>
                <a:cs typeface="+mj-cs"/>
              </a:rPr>
              <a:t>Communication Model of Parallel Platforms</a:t>
            </a:r>
            <a:endParaRPr lang="en-US" sz="4400" kern="1200" cap="all" spc="200" baseline="0">
              <a:solidFill>
                <a:srgbClr val="FFFFFF"/>
              </a:solidFill>
              <a:latin typeface="+mj-lt"/>
              <a:ea typeface="+mj-ea"/>
              <a:cs typeface="+mj-cs"/>
            </a:endParaRPr>
          </a:p>
        </p:txBody>
      </p:sp>
      <p:cxnSp>
        <p:nvCxnSpPr>
          <p:cNvPr id="21" name="Straight Connector 20">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Network Tower">
            <a:extLst>
              <a:ext uri="{FF2B5EF4-FFF2-40B4-BE49-F238E27FC236}">
                <a16:creationId xmlns:a16="http://schemas.microsoft.com/office/drawing/2014/main" id="{B619EF5C-14EA-0233-9D53-655E81B3AE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18186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D6CE-B0FF-872B-5843-369F3FBCB4B8}"/>
              </a:ext>
            </a:extLst>
          </p:cNvPr>
          <p:cNvSpPr>
            <a:spLocks noGrp="1"/>
          </p:cNvSpPr>
          <p:nvPr>
            <p:ph type="title"/>
          </p:nvPr>
        </p:nvSpPr>
        <p:spPr/>
        <p:txBody>
          <a:bodyPr/>
          <a:lstStyle/>
          <a:p>
            <a:r>
              <a:rPr lang="en-US" dirty="0"/>
              <a:t>Trends in microprocessor architecture</a:t>
            </a:r>
          </a:p>
        </p:txBody>
      </p:sp>
      <p:sp>
        <p:nvSpPr>
          <p:cNvPr id="3" name="Content Placeholder 2">
            <a:extLst>
              <a:ext uri="{FF2B5EF4-FFF2-40B4-BE49-F238E27FC236}">
                <a16:creationId xmlns:a16="http://schemas.microsoft.com/office/drawing/2014/main" id="{17D705FF-1FBD-B32E-53FC-84D3FC43FC82}"/>
              </a:ext>
            </a:extLst>
          </p:cNvPr>
          <p:cNvSpPr>
            <a:spLocks noGrp="1"/>
          </p:cNvSpPr>
          <p:nvPr>
            <p:ph idx="1"/>
          </p:nvPr>
        </p:nvSpPr>
        <p:spPr/>
        <p:txBody>
          <a:bodyPr/>
          <a:lstStyle/>
          <a:p>
            <a:pPr algn="just">
              <a:buFont typeface="Wingdings" panose="05000000000000000000" pitchFamily="2" charset="2"/>
              <a:buChar char="§"/>
            </a:pPr>
            <a:r>
              <a:rPr lang="en-US" dirty="0"/>
              <a:t>Microprocessor technologies have had significant improvements in clock speed but produced other performance bottlenecks.</a:t>
            </a:r>
          </a:p>
          <a:p>
            <a:pPr algn="just">
              <a:buFont typeface="Wingdings" panose="05000000000000000000" pitchFamily="2" charset="2"/>
              <a:buChar char="§"/>
            </a:pPr>
            <a:r>
              <a:rPr lang="en-US" dirty="0"/>
              <a:t>To resolve this bottlenecks, alternate solutions were proposed, we will enlist some of them in this section</a:t>
            </a:r>
          </a:p>
          <a:p>
            <a:pPr algn="just">
              <a:buFont typeface="Wingdings" panose="05000000000000000000" pitchFamily="2" charset="2"/>
              <a:buChar char="§"/>
            </a:pPr>
            <a:r>
              <a:rPr lang="en-US" dirty="0"/>
              <a:t>Lets revisit our major problem… processors clock rates improved. A LOT. Memory technologies didn’t.</a:t>
            </a:r>
          </a:p>
          <a:p>
            <a:pPr algn="just">
              <a:buFont typeface="Wingdings" panose="05000000000000000000" pitchFamily="2" charset="2"/>
              <a:buChar char="§"/>
            </a:pPr>
            <a:r>
              <a:rPr lang="en-US" dirty="0"/>
              <a:t>Similarly, higher levels of device integrations resulted in large transistor counts. HOW TO BEST USE THEM?</a:t>
            </a:r>
          </a:p>
          <a:p>
            <a:pPr algn="just">
              <a:buFont typeface="Wingdings" panose="05000000000000000000" pitchFamily="2" charset="2"/>
              <a:buChar char="§"/>
            </a:pPr>
            <a:r>
              <a:rPr lang="en-US" dirty="0">
                <a:highlight>
                  <a:srgbClr val="FFFF00"/>
                </a:highlight>
              </a:rPr>
              <a:t>Solution… execute multiple instructions in a single clock cycle</a:t>
            </a:r>
          </a:p>
          <a:p>
            <a:pPr algn="just"/>
            <a:endParaRPr lang="en-US" dirty="0"/>
          </a:p>
        </p:txBody>
      </p:sp>
    </p:spTree>
    <p:extLst>
      <p:ext uri="{BB962C8B-B14F-4D97-AF65-F5344CB8AC3E}">
        <p14:creationId xmlns:p14="http://schemas.microsoft.com/office/powerpoint/2010/main" val="407229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7DF80-714E-85B3-6124-16ABFFAAF42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Shared-Address-Space Platforms</a:t>
            </a:r>
            <a:endParaRPr lang="en-US" dirty="0"/>
          </a:p>
        </p:txBody>
      </p:sp>
      <p:sp>
        <p:nvSpPr>
          <p:cNvPr id="5" name="Content Placeholder 4">
            <a:extLst>
              <a:ext uri="{FF2B5EF4-FFF2-40B4-BE49-F238E27FC236}">
                <a16:creationId xmlns:a16="http://schemas.microsoft.com/office/drawing/2014/main" id="{C4F5D226-C7BF-5B2D-568A-7CF5F6BFA588}"/>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"shared-address-space" view of a parallel platform supports a common data space that is accessible to all processors.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Processors interact by modifying data objects stored in this shared address- space.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Memory in shared-address-space platforms can be local (exclusive to a processor) or global (common to all processors).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time taken by a processor to access any memory word in the system (global or local) is identical, the platform is classified as a </a:t>
            </a:r>
            <a:r>
              <a:rPr lang="en-US" sz="1800" b="1" i="1" u="none" strike="noStrike" baseline="0" dirty="0">
                <a:solidFill>
                  <a:srgbClr val="333333"/>
                </a:solidFill>
                <a:latin typeface="Verdana" panose="020B0604030504040204" pitchFamily="34" charset="0"/>
              </a:rPr>
              <a:t>uniform memory access </a:t>
            </a:r>
            <a:r>
              <a:rPr lang="en-US" sz="1800" b="0" i="0" u="none" strike="noStrike" baseline="0" dirty="0">
                <a:solidFill>
                  <a:srgbClr val="333333"/>
                </a:solidFill>
                <a:latin typeface="Verdana" panose="020B0604030504040204" pitchFamily="34" charset="0"/>
              </a:rPr>
              <a:t>(UMA) multicomputer.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if the time taken to access certain memory words is longer than others, the platform is called a </a:t>
            </a:r>
            <a:r>
              <a:rPr lang="en-US" sz="1800" b="1" i="1" u="none" strike="noStrike" baseline="0" dirty="0">
                <a:solidFill>
                  <a:srgbClr val="333333"/>
                </a:solidFill>
                <a:latin typeface="Verdana" panose="020B0604030504040204" pitchFamily="34" charset="0"/>
              </a:rPr>
              <a:t>nonuniform memory access </a:t>
            </a:r>
            <a:r>
              <a:rPr lang="en-US" sz="1800" b="0" i="0" u="none" strike="noStrike" baseline="0" dirty="0">
                <a:solidFill>
                  <a:srgbClr val="333333"/>
                </a:solidFill>
                <a:latin typeface="Verdana" panose="020B0604030504040204" pitchFamily="34" charset="0"/>
              </a:rPr>
              <a:t>(NUMA) multicomputer.</a:t>
            </a:r>
            <a:endParaRPr lang="en-US" dirty="0"/>
          </a:p>
        </p:txBody>
      </p:sp>
    </p:spTree>
    <p:extLst>
      <p:ext uri="{BB962C8B-B14F-4D97-AF65-F5344CB8AC3E}">
        <p14:creationId xmlns:p14="http://schemas.microsoft.com/office/powerpoint/2010/main" val="3304520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3397-E01B-7460-8860-0ECBFC4258F3}"/>
              </a:ext>
            </a:extLst>
          </p:cNvPr>
          <p:cNvSpPr>
            <a:spLocks noGrp="1"/>
          </p:cNvSpPr>
          <p:nvPr>
            <p:ph type="title"/>
          </p:nvPr>
        </p:nvSpPr>
        <p:spPr/>
        <p:txBody>
          <a:bodyPr>
            <a:normAutofit/>
          </a:bodyPr>
          <a:lstStyle/>
          <a:p>
            <a:r>
              <a:rPr lang="en-US" sz="3200" b="1" i="0" u="none" strike="noStrike" baseline="0" dirty="0">
                <a:solidFill>
                  <a:srgbClr val="333333"/>
                </a:solidFill>
                <a:latin typeface="Arial" panose="020B0604020202020204" pitchFamily="34" charset="0"/>
              </a:rPr>
              <a:t>Shared-Address-Space Platforms</a:t>
            </a:r>
            <a:endParaRPr lang="en-US" sz="3200" dirty="0"/>
          </a:p>
        </p:txBody>
      </p:sp>
      <p:pic>
        <p:nvPicPr>
          <p:cNvPr id="5" name="Content Placeholder 4" descr="Diagram, schematic&#10;&#10;Description automatically generated">
            <a:extLst>
              <a:ext uri="{FF2B5EF4-FFF2-40B4-BE49-F238E27FC236}">
                <a16:creationId xmlns:a16="http://schemas.microsoft.com/office/drawing/2014/main" id="{759C776E-8CA1-33F3-E127-59346A42E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823" y="2084832"/>
            <a:ext cx="11329903" cy="4620574"/>
          </a:xfrm>
        </p:spPr>
      </p:pic>
    </p:spTree>
    <p:extLst>
      <p:ext uri="{BB962C8B-B14F-4D97-AF65-F5344CB8AC3E}">
        <p14:creationId xmlns:p14="http://schemas.microsoft.com/office/powerpoint/2010/main" val="211959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7DF80-714E-85B3-6124-16ABFFAAF42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Shared-Address-Space Platforms</a:t>
            </a:r>
            <a:endParaRPr lang="en-US" dirty="0"/>
          </a:p>
        </p:txBody>
      </p:sp>
      <p:sp>
        <p:nvSpPr>
          <p:cNvPr id="5" name="Content Placeholder 4">
            <a:extLst>
              <a:ext uri="{FF2B5EF4-FFF2-40B4-BE49-F238E27FC236}">
                <a16:creationId xmlns:a16="http://schemas.microsoft.com/office/drawing/2014/main" id="{C4F5D226-C7BF-5B2D-568A-7CF5F6BFA58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Figures </a:t>
            </a:r>
            <a:r>
              <a:rPr lang="en-US" sz="1800" b="0" i="0" u="none" strike="noStrike" baseline="0" dirty="0">
                <a:solidFill>
                  <a:srgbClr val="00339A"/>
                </a:solidFill>
                <a:latin typeface="Verdana" panose="020B0604030504040204" pitchFamily="34" charset="0"/>
              </a:rPr>
              <a:t>2.5(a)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00339A"/>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illustrate UMA platforms, whereas </a:t>
            </a:r>
            <a:r>
              <a:rPr lang="en-US" sz="1800" b="0" i="0" u="none" strike="noStrike" baseline="0" dirty="0">
                <a:solidFill>
                  <a:srgbClr val="00339A"/>
                </a:solidFill>
                <a:latin typeface="Verdana" panose="020B0604030504040204" pitchFamily="34" charset="0"/>
              </a:rPr>
              <a:t>Figure 2.5(c) </a:t>
            </a:r>
            <a:r>
              <a:rPr lang="en-US" sz="1800" b="0" i="0" u="none" strike="noStrike" baseline="0" dirty="0">
                <a:solidFill>
                  <a:srgbClr val="333333"/>
                </a:solidFill>
                <a:latin typeface="Verdana" panose="020B0604030504040204" pitchFamily="34" charset="0"/>
              </a:rPr>
              <a:t>illustrates a NUMA platform.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interesting case is illustrated in </a:t>
            </a:r>
            <a:r>
              <a:rPr lang="en-US" sz="1800" b="0" i="0" u="none" strike="noStrike" baseline="0" dirty="0">
                <a:solidFill>
                  <a:srgbClr val="00339A"/>
                </a:solidFill>
                <a:latin typeface="Verdana" panose="020B0604030504040204" pitchFamily="34" charset="0"/>
              </a:rPr>
              <a:t>Figure 2.5(b)</a:t>
            </a:r>
            <a:r>
              <a:rPr lang="en-US" sz="1800" b="0" i="0" u="none" strike="noStrike" baseline="0" dirty="0">
                <a:solidFill>
                  <a:srgbClr val="333333"/>
                </a:solidFill>
                <a:latin typeface="Verdana" panose="020B0604030504040204" pitchFamily="34" charset="0"/>
              </a:rPr>
              <a:t>. Here, it is faster to access a memory word in cache than a location in memory.</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we still classify this as a UMA architecture. The reason for this is that all current microprocessors have cache hierarchies.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even a uniprocessor would not be termed UMA if cache access times are considered. For this reason, we define NUMA and UMA architectures only in terms of memory access times and not cache access times.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distinction between UMA and NUMA platforms is important.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accessing local memory is cheaper than accessing global memory, algorithms must build locality and structure data and computation accordingly.</a:t>
            </a:r>
            <a:endParaRPr lang="en-US" dirty="0"/>
          </a:p>
        </p:txBody>
      </p:sp>
    </p:spTree>
    <p:extLst>
      <p:ext uri="{BB962C8B-B14F-4D97-AF65-F5344CB8AC3E}">
        <p14:creationId xmlns:p14="http://schemas.microsoft.com/office/powerpoint/2010/main" val="1578956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BF7B-E7C5-F57F-426F-0A419FD5196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Message-Passing Platforms</a:t>
            </a:r>
            <a:endParaRPr lang="en-US" dirty="0"/>
          </a:p>
        </p:txBody>
      </p:sp>
      <p:sp>
        <p:nvSpPr>
          <p:cNvPr id="3" name="Content Placeholder 2">
            <a:extLst>
              <a:ext uri="{FF2B5EF4-FFF2-40B4-BE49-F238E27FC236}">
                <a16:creationId xmlns:a16="http://schemas.microsoft.com/office/drawing/2014/main" id="{4197A3CE-612C-DB43-75F0-EC9608F724B7}"/>
              </a:ext>
            </a:extLst>
          </p:cNvPr>
          <p:cNvSpPr>
            <a:spLocks noGrp="1"/>
          </p:cNvSpPr>
          <p:nvPr>
            <p:ph idx="1"/>
          </p:nvPr>
        </p:nvSpPr>
        <p:spPr/>
        <p:txBody>
          <a:bodyPr>
            <a:normAutofit lnSpcReduction="10000"/>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logical machine view of a message-passing platform consists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processing nodes, each with its own exclusive address space.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of these processing nodes can either be single processors or a shared-address-space multiprocessor – a trend that is fast gaining momentum in modern message-passing parallel computers.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Instances of such a view come naturally from clustered workstations and non-shared-address-space </a:t>
            </a:r>
            <a:r>
              <a:rPr lang="en-US" sz="1800" b="0" i="0" u="none" strike="noStrike" baseline="0" dirty="0" err="1">
                <a:solidFill>
                  <a:srgbClr val="333333"/>
                </a:solidFill>
                <a:latin typeface="Verdana" panose="020B0604030504040204" pitchFamily="34" charset="0"/>
              </a:rPr>
              <a:t>multicomputers</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such platforms, interactions between processes running on different nodes must be accomplished using messages, hence the name </a:t>
            </a:r>
            <a:r>
              <a:rPr lang="en-US" sz="1800" b="1" i="1" u="none" strike="noStrike" baseline="0" dirty="0">
                <a:solidFill>
                  <a:srgbClr val="333333"/>
                </a:solidFill>
                <a:latin typeface="Verdana" panose="020B0604030504040204" pitchFamily="34" charset="0"/>
              </a:rPr>
              <a:t>message passing</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exchange of messages is used to transfer data, work, and to synchronize actions among the processes.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its most general form, message-passing paradigms support execution of a different program on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nodes.</a:t>
            </a:r>
            <a:endParaRPr lang="en-US" dirty="0"/>
          </a:p>
        </p:txBody>
      </p:sp>
    </p:spTree>
    <p:extLst>
      <p:ext uri="{BB962C8B-B14F-4D97-AF65-F5344CB8AC3E}">
        <p14:creationId xmlns:p14="http://schemas.microsoft.com/office/powerpoint/2010/main" val="3086008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0097-850C-DB7A-DAA2-379E49CE0B0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Physical Organization of Parallel Platforms</a:t>
            </a:r>
            <a:endParaRPr lang="en-US" dirty="0"/>
          </a:p>
        </p:txBody>
      </p:sp>
      <p:sp>
        <p:nvSpPr>
          <p:cNvPr id="4" name="Text Placeholder 3">
            <a:extLst>
              <a:ext uri="{FF2B5EF4-FFF2-40B4-BE49-F238E27FC236}">
                <a16:creationId xmlns:a16="http://schemas.microsoft.com/office/drawing/2014/main" id="{4F2F7707-6AC0-76CD-684D-9622C35CBE7B}"/>
              </a:ext>
            </a:extLst>
          </p:cNvPr>
          <p:cNvSpPr>
            <a:spLocks noGrp="1"/>
          </p:cNvSpPr>
          <p:nvPr>
            <p:ph type="body" idx="1"/>
          </p:nvPr>
        </p:nvSpPr>
        <p:spPr/>
        <p:txBody>
          <a:bodyPr/>
          <a:lstStyle/>
          <a:p>
            <a:r>
              <a:rPr lang="en-US" dirty="0"/>
              <a:t>Section 2.4</a:t>
            </a:r>
          </a:p>
        </p:txBody>
      </p:sp>
    </p:spTree>
    <p:extLst>
      <p:ext uri="{BB962C8B-B14F-4D97-AF65-F5344CB8AC3E}">
        <p14:creationId xmlns:p14="http://schemas.microsoft.com/office/powerpoint/2010/main" val="3480211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FA05E-9B36-3552-F25E-C5889AEBF9D9}"/>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Physical Organization of Parallel Platforms</a:t>
            </a:r>
            <a:endParaRPr lang="en-US" sz="2400" dirty="0"/>
          </a:p>
        </p:txBody>
      </p:sp>
      <p:sp>
        <p:nvSpPr>
          <p:cNvPr id="5" name="Content Placeholder 4">
            <a:extLst>
              <a:ext uri="{FF2B5EF4-FFF2-40B4-BE49-F238E27FC236}">
                <a16:creationId xmlns:a16="http://schemas.microsoft.com/office/drawing/2014/main" id="{9CB75508-5EAA-4DC5-6C53-1A022E5DD7C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natural extension of the serial model of computation (the Random Access Machine, or RAM) consists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and a global memory of unbounded size that is uniformly accessible to all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processors access the same address space.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Processors share a common clock but may execute different instructions in each cycle.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ideal model is also referred to as a </a:t>
            </a:r>
            <a:r>
              <a:rPr lang="en-US" sz="1800" b="1" i="1" u="none" strike="noStrike" baseline="0" dirty="0">
                <a:solidFill>
                  <a:srgbClr val="333333"/>
                </a:solidFill>
                <a:latin typeface="Verdana" panose="020B0604030504040204" pitchFamily="34" charset="0"/>
              </a:rPr>
              <a:t>parallel random access machine (PRAM)</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PRAMs allow concurrent access to various memory locations, depending on how simultaneous memory accesses are handled, PRAMs can be divided into four subclasses.</a:t>
            </a:r>
            <a:endParaRPr lang="en-US" dirty="0"/>
          </a:p>
        </p:txBody>
      </p:sp>
    </p:spTree>
    <p:extLst>
      <p:ext uri="{BB962C8B-B14F-4D97-AF65-F5344CB8AC3E}">
        <p14:creationId xmlns:p14="http://schemas.microsoft.com/office/powerpoint/2010/main" val="1387235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FA05E-9B36-3552-F25E-C5889AEBF9D9}"/>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Physical Organization of Parallel Platforms</a:t>
            </a:r>
            <a:endParaRPr lang="en-US" sz="2400" dirty="0"/>
          </a:p>
        </p:txBody>
      </p:sp>
      <p:sp>
        <p:nvSpPr>
          <p:cNvPr id="5" name="Content Placeholder 4">
            <a:extLst>
              <a:ext uri="{FF2B5EF4-FFF2-40B4-BE49-F238E27FC236}">
                <a16:creationId xmlns:a16="http://schemas.microsoft.com/office/drawing/2014/main" id="{9CB75508-5EAA-4DC5-6C53-1A022E5DD7CF}"/>
              </a:ext>
            </a:extLst>
          </p:cNvPr>
          <p:cNvSpPr>
            <a:spLocks noGrp="1"/>
          </p:cNvSpPr>
          <p:nvPr>
            <p:ph idx="1"/>
          </p:nvPr>
        </p:nvSpPr>
        <p:spPr/>
        <p:txBody>
          <a:bodyPr>
            <a:normAutofit/>
          </a:bodyPr>
          <a:lstStyle/>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Exclusive-read, exclusive-write (EREW) PRAM. </a:t>
            </a:r>
            <a:r>
              <a:rPr lang="en-US" sz="1800" b="0" i="0" u="none" strike="noStrike" baseline="0" dirty="0">
                <a:solidFill>
                  <a:srgbClr val="333333"/>
                </a:solidFill>
                <a:latin typeface="Verdana" panose="020B0604030504040204" pitchFamily="34" charset="0"/>
              </a:rPr>
              <a:t>In this class, access to a memory location is exclusive. No concurrent read or write operations are allowed. This is the weakest PRAM model, affording minimum concurrency in memory access.</a:t>
            </a:r>
            <a:endParaRPr lang="en-US" sz="1800" b="1" i="0" u="none" strike="noStrike" baseline="0" dirty="0">
              <a:solidFill>
                <a:srgbClr val="333333"/>
              </a:solidFill>
              <a:latin typeface="Verdana" panose="020B0604030504040204" pitchFamily="34" charset="0"/>
            </a:endParaRP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Concurrent-read, exclusive-write (CREW) PRAM. </a:t>
            </a:r>
            <a:r>
              <a:rPr lang="en-US" sz="1800" b="0" i="0" u="none" strike="noStrike" baseline="0" dirty="0">
                <a:solidFill>
                  <a:srgbClr val="333333"/>
                </a:solidFill>
                <a:latin typeface="Verdana" panose="020B0604030504040204" pitchFamily="34" charset="0"/>
              </a:rPr>
              <a:t>In this class, multiple read accesses to a memory location are allowed. However, multiple write accesses to a memory location are serialized.</a:t>
            </a:r>
            <a:endParaRPr lang="en-US" sz="1800" b="1" i="0" u="none" strike="noStrike" baseline="0" dirty="0">
              <a:solidFill>
                <a:srgbClr val="333333"/>
              </a:solidFill>
              <a:latin typeface="Verdana" panose="020B0604030504040204" pitchFamily="34" charset="0"/>
            </a:endParaRP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Exclusive-read, concurrent-write (ERCW) PRAM. </a:t>
            </a:r>
            <a:r>
              <a:rPr lang="en-US" sz="1800" b="0" i="0" u="none" strike="noStrike" baseline="0" dirty="0">
                <a:solidFill>
                  <a:srgbClr val="333333"/>
                </a:solidFill>
                <a:latin typeface="Verdana" panose="020B0604030504040204" pitchFamily="34" charset="0"/>
              </a:rPr>
              <a:t>Multiple write accesses are allowed to a memory location, but multiple read accesses are serialized.</a:t>
            </a: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Concurrent-read, concurrent-write (CRCW) PRAM. </a:t>
            </a:r>
            <a:r>
              <a:rPr lang="en-US" sz="1800" b="0" i="0" u="none" strike="noStrike" baseline="0" dirty="0">
                <a:solidFill>
                  <a:srgbClr val="333333"/>
                </a:solidFill>
                <a:latin typeface="Verdana" panose="020B0604030504040204" pitchFamily="34" charset="0"/>
              </a:rPr>
              <a:t>This class allows multiple read and write accesses to a common memory location. This is the most powerful PRAM model.</a:t>
            </a:r>
            <a:endParaRPr lang="en-US" dirty="0"/>
          </a:p>
        </p:txBody>
      </p:sp>
    </p:spTree>
    <p:extLst>
      <p:ext uri="{BB962C8B-B14F-4D97-AF65-F5344CB8AC3E}">
        <p14:creationId xmlns:p14="http://schemas.microsoft.com/office/powerpoint/2010/main" val="2091387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FA05E-9B36-3552-F25E-C5889AEBF9D9}"/>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Physical Organization of Parallel Platforms</a:t>
            </a:r>
            <a:endParaRPr lang="en-US" sz="2400" dirty="0"/>
          </a:p>
        </p:txBody>
      </p:sp>
      <p:sp>
        <p:nvSpPr>
          <p:cNvPr id="5" name="Content Placeholder 4">
            <a:extLst>
              <a:ext uri="{FF2B5EF4-FFF2-40B4-BE49-F238E27FC236}">
                <a16:creationId xmlns:a16="http://schemas.microsoft.com/office/drawing/2014/main" id="{9CB75508-5EAA-4DC5-6C53-1A022E5DD7CF}"/>
              </a:ext>
            </a:extLst>
          </p:cNvPr>
          <p:cNvSpPr>
            <a:spLocks noGrp="1"/>
          </p:cNvSpPr>
          <p:nvPr>
            <p:ph idx="1"/>
          </p:nvPr>
        </p:nvSpPr>
        <p:spPr/>
        <p:txBody>
          <a:bodyPr>
            <a:normAutofit fontScale="92500" lnSpcReduction="20000"/>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Allowing concurrent read access does not create any semantic discrepancies in the program.</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concurrent write access to a memory location requires arbitration.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Several protocols are used to resolve concurrent writes. The most frequently used protocols are as follows:</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Common</a:t>
            </a:r>
            <a:r>
              <a:rPr lang="en-US" sz="1800" b="0" i="0" u="none" strike="noStrike" baseline="0" dirty="0">
                <a:solidFill>
                  <a:srgbClr val="333333"/>
                </a:solidFill>
                <a:latin typeface="Verdana" panose="020B0604030504040204" pitchFamily="34" charset="0"/>
              </a:rPr>
              <a:t>, in which the concurrent write is allowed if all the values that the processors are attempting to write are identical.</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Arbitrary</a:t>
            </a:r>
            <a:r>
              <a:rPr lang="en-US" sz="1800" b="0" i="0" u="none" strike="noStrike" baseline="0" dirty="0">
                <a:solidFill>
                  <a:srgbClr val="333333"/>
                </a:solidFill>
                <a:latin typeface="Verdana" panose="020B0604030504040204" pitchFamily="34" charset="0"/>
              </a:rPr>
              <a:t>, in which an arbitrary processor is allowed to proceed with the write operation and the rest fail.</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Priority</a:t>
            </a:r>
            <a:r>
              <a:rPr lang="en-US" sz="1800" b="0" i="0" u="none" strike="noStrike" baseline="0" dirty="0">
                <a:solidFill>
                  <a:srgbClr val="333333"/>
                </a:solidFill>
                <a:latin typeface="Verdana" panose="020B0604030504040204" pitchFamily="34" charset="0"/>
              </a:rPr>
              <a:t>, in which all processors are organized into a predefined prioritized list, and the processor with the highest priority succeeds and the rest fail.</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Sum</a:t>
            </a:r>
            <a:r>
              <a:rPr lang="en-US" sz="1800" b="0" i="0" u="none" strike="noStrike" baseline="0" dirty="0">
                <a:solidFill>
                  <a:srgbClr val="333333"/>
                </a:solidFill>
                <a:latin typeface="Verdana" panose="020B0604030504040204" pitchFamily="34" charset="0"/>
              </a:rPr>
              <a:t>, in which the sum of all the quantities is written (the sum-based write conflict resolution model can be extended to any associative operator defined on the quantities being written).</a:t>
            </a:r>
            <a:endParaRPr lang="en-US" dirty="0"/>
          </a:p>
        </p:txBody>
      </p:sp>
    </p:spTree>
    <p:extLst>
      <p:ext uri="{BB962C8B-B14F-4D97-AF65-F5344CB8AC3E}">
        <p14:creationId xmlns:p14="http://schemas.microsoft.com/office/powerpoint/2010/main" val="2023347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8F0C-C346-8FE1-82AB-42DE8724C524}"/>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Architectural Complexity of the Ideal Model</a:t>
            </a:r>
            <a:endParaRPr lang="en-US" sz="2400" dirty="0"/>
          </a:p>
        </p:txBody>
      </p:sp>
      <p:sp>
        <p:nvSpPr>
          <p:cNvPr id="3" name="Content Placeholder 2">
            <a:extLst>
              <a:ext uri="{FF2B5EF4-FFF2-40B4-BE49-F238E27FC236}">
                <a16:creationId xmlns:a16="http://schemas.microsoft.com/office/drawing/2014/main" id="{B307F9BE-DBE0-619C-B479-9888824E5F45}"/>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implementation of an EREW PRAM as a shared-memory computer with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and a global memory of </a:t>
            </a:r>
            <a:r>
              <a:rPr lang="en-US" sz="1800" b="0" i="1" u="none" strike="noStrike" baseline="0" dirty="0">
                <a:solidFill>
                  <a:srgbClr val="333333"/>
                </a:solidFill>
                <a:latin typeface="Verdana" panose="020B0604030504040204" pitchFamily="34" charset="0"/>
              </a:rPr>
              <a:t>m </a:t>
            </a:r>
            <a:r>
              <a:rPr lang="en-US" sz="1800" b="0" i="0" u="none" strike="noStrike" baseline="0" dirty="0">
                <a:solidFill>
                  <a:srgbClr val="333333"/>
                </a:solidFill>
                <a:latin typeface="Verdana" panose="020B0604030504040204" pitchFamily="34" charset="0"/>
              </a:rPr>
              <a:t>words.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processors are connected to the memory through a set of switches.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These switches determine the memory word being accessed by each processor.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EREW PRAM,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in the ensemble can access any of the memory words, provided that a word is not accessed by more than one processor simultaneously.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To ensure such connectivity, the total number of switches must be </a:t>
            </a:r>
            <a:r>
              <a:rPr lang="en-US" sz="1800" b="0" i="0" u="none" strike="noStrike" baseline="0" dirty="0">
                <a:solidFill>
                  <a:srgbClr val="333333"/>
                </a:solidFill>
                <a:latin typeface="Symbol" panose="05050102010706020507" pitchFamily="18" charset="2"/>
              </a:rPr>
              <a:t>Q</a:t>
            </a:r>
            <a:r>
              <a:rPr lang="en-US" sz="1800" b="0" i="0" u="none" strike="noStrike" baseline="0" dirty="0">
                <a:solidFill>
                  <a:srgbClr val="333333"/>
                </a:solidFill>
                <a:latin typeface="Verdana" panose="020B0604030504040204" pitchFamily="34" charset="0"/>
              </a:rPr>
              <a:t>(</a:t>
            </a:r>
            <a:r>
              <a:rPr lang="en-US" sz="1800" b="0" i="1" u="none" strike="noStrike" baseline="0" dirty="0" err="1">
                <a:solidFill>
                  <a:srgbClr val="333333"/>
                </a:solidFill>
                <a:latin typeface="Verdana" panose="020B0604030504040204" pitchFamily="34" charset="0"/>
              </a:rPr>
              <a:t>mp</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For a reasonable memory size, constructing switching network of this complexity is very expensive.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PRAM models of computation are impossible to realize in practice.</a:t>
            </a:r>
            <a:endParaRPr lang="en-US" dirty="0"/>
          </a:p>
        </p:txBody>
      </p:sp>
    </p:spTree>
    <p:extLst>
      <p:ext uri="{BB962C8B-B14F-4D97-AF65-F5344CB8AC3E}">
        <p14:creationId xmlns:p14="http://schemas.microsoft.com/office/powerpoint/2010/main" val="193906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667-2427-96C8-9256-9459CF7BAA3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Interconnection Networks for Parallel Computers</a:t>
            </a:r>
            <a:endParaRPr lang="en-US" sz="2000" dirty="0"/>
          </a:p>
        </p:txBody>
      </p:sp>
      <p:sp>
        <p:nvSpPr>
          <p:cNvPr id="3" name="Content Placeholder 2">
            <a:extLst>
              <a:ext uri="{FF2B5EF4-FFF2-40B4-BE49-F238E27FC236}">
                <a16:creationId xmlns:a16="http://schemas.microsoft.com/office/drawing/2014/main" id="{3E7BF283-8F9C-FB6C-602E-94921518E7FD}"/>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Interconnection networks can be classified as </a:t>
            </a:r>
            <a:r>
              <a:rPr lang="en-US" sz="1800" b="1" i="1" u="none" strike="noStrike" baseline="0" dirty="0">
                <a:solidFill>
                  <a:srgbClr val="333333"/>
                </a:solidFill>
                <a:latin typeface="Verdana" panose="020B0604030504040204" pitchFamily="34" charset="0"/>
              </a:rPr>
              <a:t>static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dynamic</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Static networks consist of point-to-point communication links among processing nodes and are also referred to as </a:t>
            </a:r>
            <a:r>
              <a:rPr lang="en-US" sz="1800" b="1" i="1" u="none" strike="noStrike" baseline="0" dirty="0">
                <a:solidFill>
                  <a:srgbClr val="333333"/>
                </a:solidFill>
                <a:highlight>
                  <a:srgbClr val="FFFF00"/>
                </a:highlight>
                <a:latin typeface="Verdana" panose="020B0604030504040204" pitchFamily="34" charset="0"/>
              </a:rPr>
              <a:t>direct </a:t>
            </a:r>
            <a:r>
              <a:rPr lang="en-US" sz="1800" b="0" i="0" u="none" strike="noStrike" baseline="0" dirty="0">
                <a:solidFill>
                  <a:srgbClr val="333333"/>
                </a:solidFill>
                <a:highlight>
                  <a:srgbClr val="FFFF00"/>
                </a:highlight>
                <a:latin typeface="Verdana" panose="020B0604030504040204" pitchFamily="34" charset="0"/>
              </a:rPr>
              <a:t>networks</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Dynamic networks, on the other hand, are built using switches and communication links.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Communication links are connected to one another dynamically by the switches to establish paths among processing nodes and memory banks.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Dynamic networks are also referred to as </a:t>
            </a:r>
            <a:r>
              <a:rPr lang="en-US" sz="1800" b="1" i="1" u="none" strike="noStrike" baseline="0" dirty="0">
                <a:solidFill>
                  <a:srgbClr val="333333"/>
                </a:solidFill>
                <a:latin typeface="Verdana" panose="020B0604030504040204" pitchFamily="34" charset="0"/>
              </a:rPr>
              <a:t>indirect </a:t>
            </a:r>
            <a:r>
              <a:rPr lang="en-US" sz="1800" b="0" i="0" u="none" strike="noStrike" baseline="0" dirty="0">
                <a:solidFill>
                  <a:srgbClr val="333333"/>
                </a:solidFill>
                <a:latin typeface="Verdana" panose="020B0604030504040204" pitchFamily="34" charset="0"/>
              </a:rPr>
              <a:t>networks</a:t>
            </a:r>
            <a:endParaRPr lang="en-US" dirty="0"/>
          </a:p>
        </p:txBody>
      </p:sp>
    </p:spTree>
    <p:extLst>
      <p:ext uri="{BB962C8B-B14F-4D97-AF65-F5344CB8AC3E}">
        <p14:creationId xmlns:p14="http://schemas.microsoft.com/office/powerpoint/2010/main" val="245693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a:t>
            </a:r>
          </a:p>
        </p:txBody>
      </p:sp>
      <p:sp>
        <p:nvSpPr>
          <p:cNvPr id="3" name="Content Placeholder 2">
            <a:extLst>
              <a:ext uri="{FF2B5EF4-FFF2-40B4-BE49-F238E27FC236}">
                <a16:creationId xmlns:a16="http://schemas.microsoft.com/office/drawing/2014/main" id="{995727F1-BC35-F0CF-273A-F021B0FCC48B}"/>
              </a:ext>
            </a:extLst>
          </p:cNvPr>
          <p:cNvSpPr>
            <a:spLocks noGrp="1"/>
          </p:cNvSpPr>
          <p:nvPr>
            <p:ph idx="1"/>
          </p:nvPr>
        </p:nvSpPr>
        <p:spPr/>
        <p:txBody>
          <a:bodyPr/>
          <a:lstStyle/>
          <a:p>
            <a:pPr algn="just">
              <a:buFont typeface="Wingdings" panose="05000000000000000000" pitchFamily="2" charset="2"/>
              <a:buChar char="§"/>
            </a:pPr>
            <a:r>
              <a:rPr lang="en-US" dirty="0"/>
              <a:t>Overlapping various instructions in instruction execution (fetch, schedule, decode, operand fetch, execute, store). This enables faster execution. We’ll see how.</a:t>
            </a:r>
          </a:p>
          <a:p>
            <a:pPr algn="just">
              <a:buFont typeface="Wingdings" panose="05000000000000000000" pitchFamily="2" charset="2"/>
              <a:buChar char="§"/>
            </a:pPr>
            <a:r>
              <a:rPr lang="en-US" dirty="0"/>
              <a:t>Consider the assembly line analogy to understand pipelining.</a:t>
            </a:r>
          </a:p>
          <a:p>
            <a:pPr algn="just">
              <a:buFont typeface="Wingdings" panose="05000000000000000000" pitchFamily="2" charset="2"/>
              <a:buChar char="§"/>
            </a:pPr>
            <a:r>
              <a:rPr lang="en-US" dirty="0"/>
              <a:t>Assembly of car takes 100 time units, but this can be broken down into 10 pipelined stages of 10 units each… a single assembly line can now produce a car every 10 time units. </a:t>
            </a:r>
            <a:r>
              <a:rPr lang="en-US" dirty="0">
                <a:highlight>
                  <a:srgbClr val="FFFF00"/>
                </a:highlight>
              </a:rPr>
              <a:t>10 fold speedup</a:t>
            </a:r>
          </a:p>
          <a:p>
            <a:pPr algn="just">
              <a:buFont typeface="Wingdings" panose="05000000000000000000" pitchFamily="2" charset="2"/>
              <a:buChar char="§"/>
            </a:pPr>
            <a:r>
              <a:rPr lang="en-US" dirty="0">
                <a:highlight>
                  <a:srgbClr val="FFFF00"/>
                </a:highlight>
              </a:rPr>
              <a:t>With respect to processors, breaking problems into smaller sub-problems enable faster clock rates, as the problem is now smaller.</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66263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667-2427-96C8-9256-9459CF7BAA3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Interconnection Networks for Parallel Computers</a:t>
            </a:r>
            <a:endParaRPr lang="en-US" sz="2000" dirty="0"/>
          </a:p>
        </p:txBody>
      </p:sp>
      <p:pic>
        <p:nvPicPr>
          <p:cNvPr id="5" name="Content Placeholder 4" descr="Diagram&#10;&#10;Description automatically generated">
            <a:extLst>
              <a:ext uri="{FF2B5EF4-FFF2-40B4-BE49-F238E27FC236}">
                <a16:creationId xmlns:a16="http://schemas.microsoft.com/office/drawing/2014/main" id="{C656ECA8-CA82-3DF3-7067-C7E954655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988" y="1941793"/>
            <a:ext cx="8252638" cy="4825463"/>
          </a:xfrm>
        </p:spPr>
      </p:pic>
    </p:spTree>
    <p:extLst>
      <p:ext uri="{BB962C8B-B14F-4D97-AF65-F5344CB8AC3E}">
        <p14:creationId xmlns:p14="http://schemas.microsoft.com/office/powerpoint/2010/main" val="1270330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667-2427-96C8-9256-9459CF7BAA3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Interconnection Networks for Parallel Computers</a:t>
            </a:r>
            <a:endParaRPr lang="en-US" sz="2000" dirty="0"/>
          </a:p>
        </p:txBody>
      </p:sp>
      <p:sp>
        <p:nvSpPr>
          <p:cNvPr id="3" name="Content Placeholder 2">
            <a:extLst>
              <a:ext uri="{FF2B5EF4-FFF2-40B4-BE49-F238E27FC236}">
                <a16:creationId xmlns:a16="http://schemas.microsoft.com/office/drawing/2014/main" id="{3E7BF283-8F9C-FB6C-602E-94921518E7FD}"/>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single switch in an interconnection network consists of a set of input ports and a set of output ports.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Switches provide a range of functionality.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minimal functionality provided by a switch is a mapping from the input to the output ports.</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total number of ports on a switch is also called the </a:t>
            </a:r>
            <a:r>
              <a:rPr lang="en-US" sz="1800" b="1" i="1" u="none" strike="noStrike" baseline="0" dirty="0">
                <a:solidFill>
                  <a:srgbClr val="333333"/>
                </a:solidFill>
                <a:highlight>
                  <a:srgbClr val="FFFF00"/>
                </a:highlight>
                <a:latin typeface="Verdana" panose="020B0604030504040204" pitchFamily="34" charset="0"/>
              </a:rPr>
              <a:t>degree </a:t>
            </a:r>
            <a:r>
              <a:rPr lang="en-US" sz="1800" b="0" i="0" u="none" strike="noStrike" baseline="0" dirty="0">
                <a:solidFill>
                  <a:srgbClr val="333333"/>
                </a:solidFill>
                <a:highlight>
                  <a:srgbClr val="FFFF00"/>
                </a:highlight>
                <a:latin typeface="Verdana" panose="020B0604030504040204" pitchFamily="34" charset="0"/>
              </a:rPr>
              <a:t>of the switch.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Switches may also provide support for internal buffering (when the requested output port is busy), routing (to alleviate congestion on the network), and multicast (same output on multiple ports).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mapping from input to output ports can be provided using a variety of mechanisms based on physical crossbars, multi-ported memories, multiplexor-</a:t>
            </a:r>
            <a:r>
              <a:rPr lang="en-US" sz="1800" b="0" i="0" u="none" strike="noStrike" baseline="0" dirty="0" err="1">
                <a:solidFill>
                  <a:srgbClr val="333333"/>
                </a:solidFill>
                <a:highlight>
                  <a:srgbClr val="FFFF00"/>
                </a:highlight>
                <a:latin typeface="Verdana" panose="020B0604030504040204" pitchFamily="34" charset="0"/>
              </a:rPr>
              <a:t>demultiplexors</a:t>
            </a:r>
            <a:r>
              <a:rPr lang="en-US" sz="1800" b="0" i="0" u="none" strike="noStrike" baseline="0" dirty="0">
                <a:solidFill>
                  <a:srgbClr val="333333"/>
                </a:solidFill>
                <a:highlight>
                  <a:srgbClr val="FFFF00"/>
                </a:highlight>
                <a:latin typeface="Verdana" panose="020B0604030504040204" pitchFamily="34" charset="0"/>
              </a:rPr>
              <a:t>, and multiplexed buses.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cost of a switch is influenced by the cost of the mapping hardware, the peripheral hardware and packaging costs.</a:t>
            </a:r>
            <a:endParaRPr lang="en-US" dirty="0"/>
          </a:p>
        </p:txBody>
      </p:sp>
    </p:spTree>
    <p:extLst>
      <p:ext uri="{BB962C8B-B14F-4D97-AF65-F5344CB8AC3E}">
        <p14:creationId xmlns:p14="http://schemas.microsoft.com/office/powerpoint/2010/main" val="1310461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Network Topologies-Bus-Based Networks</a:t>
            </a:r>
            <a:endParaRPr lang="en-US" sz="28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bus-based network is perhaps the simplest network consisting of a shared medium that is common to all the nodes.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A bus has the desirable property that the cost of the network scales linearly as the number of nodes, </a:t>
            </a:r>
            <a:r>
              <a:rPr lang="en-US" sz="1800" b="0" i="1" u="none" strike="noStrike" baseline="0" dirty="0">
                <a:solidFill>
                  <a:srgbClr val="333333"/>
                </a:solidFill>
                <a:highlight>
                  <a:srgbClr val="FFFF00"/>
                </a:highlight>
                <a:latin typeface="Verdana" panose="020B0604030504040204" pitchFamily="34" charset="0"/>
              </a:rPr>
              <a:t>p</a:t>
            </a:r>
            <a:r>
              <a:rPr lang="en-US" sz="1800" b="0" i="0" u="none" strike="noStrike" baseline="0" dirty="0">
                <a:solidFill>
                  <a:srgbClr val="333333"/>
                </a:solidFill>
                <a:highlight>
                  <a:srgbClr val="FFFF00"/>
                </a:highlight>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cost is typically associated with bus interfaces.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Furthermore, the distance between any two nodes in the network is constant (</a:t>
            </a:r>
            <a:r>
              <a:rPr lang="en-US" sz="1800" b="0" i="1" u="none" strike="noStrike" baseline="0" dirty="0">
                <a:solidFill>
                  <a:srgbClr val="333333"/>
                </a:solidFill>
                <a:latin typeface="Verdana" panose="020B0604030504040204" pitchFamily="34" charset="0"/>
              </a:rPr>
              <a:t>O</a:t>
            </a:r>
            <a:r>
              <a:rPr lang="en-US" sz="1800" b="0" i="0" u="none" strike="noStrike" baseline="0" dirty="0">
                <a:solidFill>
                  <a:srgbClr val="333333"/>
                </a:solidFill>
                <a:latin typeface="Verdana" panose="020B0604030504040204" pitchFamily="34" charset="0"/>
              </a:rPr>
              <a:t>(1)).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Buses are also ideal for broadcasting information among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the transmission medium is shared, there is little overhead associated with broadcast compared to point-to-point message transfer.</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However, the bounded bandwidth of a bus places limitations on the overall performance of the network as the number of nodes increases</a:t>
            </a:r>
            <a:endParaRPr lang="en-US" dirty="0">
              <a:highlight>
                <a:srgbClr val="FFFF00"/>
              </a:highlight>
            </a:endParaRPr>
          </a:p>
        </p:txBody>
      </p:sp>
    </p:spTree>
    <p:extLst>
      <p:ext uri="{BB962C8B-B14F-4D97-AF65-F5344CB8AC3E}">
        <p14:creationId xmlns:p14="http://schemas.microsoft.com/office/powerpoint/2010/main" val="3487316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Network Topologies-Crossbar Networks</a:t>
            </a:r>
            <a:endParaRPr lang="en-US" sz="28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way to connect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to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memory banks is to use a crossbar network.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crossbar network employs a grid of switches or switching nodes.</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crossbar network is a non-blocking network in the sense that the connection of a processing node to a memory bank does not block the connection of any other processing nodes to other memory banks.</a:t>
            </a:r>
            <a:endParaRPr lang="en-US" dirty="0"/>
          </a:p>
        </p:txBody>
      </p:sp>
    </p:spTree>
    <p:extLst>
      <p:ext uri="{BB962C8B-B14F-4D97-AF65-F5344CB8AC3E}">
        <p14:creationId xmlns:p14="http://schemas.microsoft.com/office/powerpoint/2010/main" val="3516230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a:xfrm>
            <a:off x="1024128" y="585216"/>
            <a:ext cx="3133581" cy="1499616"/>
          </a:xfrm>
        </p:spPr>
        <p:txBody>
          <a:bodyPr>
            <a:normAutofit/>
          </a:bodyPr>
          <a:lstStyle/>
          <a:p>
            <a:r>
              <a:rPr lang="en-US" sz="2800" b="1" i="0" u="none" strike="noStrike" baseline="0">
                <a:latin typeface="Arial" panose="020B0604020202020204" pitchFamily="34" charset="0"/>
              </a:rPr>
              <a:t>Network Topologies-Crossbar Networks</a:t>
            </a:r>
            <a:endParaRPr lang="en-US" sz="2800" dirty="0"/>
          </a:p>
        </p:txBody>
      </p:sp>
      <p:sp>
        <p:nvSpPr>
          <p:cNvPr id="9" name="Content Placeholder 8">
            <a:extLst>
              <a:ext uri="{FF2B5EF4-FFF2-40B4-BE49-F238E27FC236}">
                <a16:creationId xmlns:a16="http://schemas.microsoft.com/office/drawing/2014/main" id="{EE870FF5-963B-1713-0208-AD2269D6E49E}"/>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descr="Diagram, engineering drawing&#10;&#10;Description automatically generated">
            <a:extLst>
              <a:ext uri="{FF2B5EF4-FFF2-40B4-BE49-F238E27FC236}">
                <a16:creationId xmlns:a16="http://schemas.microsoft.com/office/drawing/2014/main" id="{59531330-3236-A394-BB1C-F9941DAD1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850" y="942535"/>
            <a:ext cx="7864150" cy="5697415"/>
          </a:xfrm>
          <a:prstGeom prst="rect">
            <a:avLst/>
          </a:prstGeom>
        </p:spPr>
      </p:pic>
    </p:spTree>
    <p:extLst>
      <p:ext uri="{BB962C8B-B14F-4D97-AF65-F5344CB8AC3E}">
        <p14:creationId xmlns:p14="http://schemas.microsoft.com/office/powerpoint/2010/main" val="3561075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Network Topologies-Crossbar Networks</a:t>
            </a:r>
            <a:endParaRPr lang="en-US" sz="28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total number of switching nodes required to implement such a network is </a:t>
            </a:r>
            <a:r>
              <a:rPr lang="en-US" sz="1800" b="0" i="0" u="none" strike="noStrike" baseline="0" dirty="0">
                <a:solidFill>
                  <a:srgbClr val="333333"/>
                </a:solidFill>
                <a:highlight>
                  <a:srgbClr val="FFFF00"/>
                </a:highlight>
                <a:latin typeface="Symbol" panose="05050102010706020507" pitchFamily="18" charset="2"/>
              </a:rPr>
              <a:t>Q</a:t>
            </a:r>
            <a:r>
              <a:rPr lang="en-US" sz="1800" b="0" i="0" u="none" strike="noStrike" baseline="0" dirty="0">
                <a:solidFill>
                  <a:srgbClr val="333333"/>
                </a:solidFill>
                <a:highlight>
                  <a:srgbClr val="FFFF00"/>
                </a:highlight>
                <a:latin typeface="Verdana" panose="020B0604030504040204" pitchFamily="34" charset="0"/>
              </a:rPr>
              <a:t>(</a:t>
            </a:r>
            <a:r>
              <a:rPr lang="en-US" sz="1800" b="0" i="1" u="none" strike="noStrike" baseline="0" dirty="0">
                <a:solidFill>
                  <a:srgbClr val="333333"/>
                </a:solidFill>
                <a:highlight>
                  <a:srgbClr val="FFFF00"/>
                </a:highlight>
                <a:latin typeface="Verdana" panose="020B0604030504040204" pitchFamily="34" charset="0"/>
              </a:rPr>
              <a:t>pb</a:t>
            </a:r>
            <a:r>
              <a:rPr lang="en-US" sz="1800" b="0" i="0" u="none" strike="noStrike" baseline="0" dirty="0">
                <a:solidFill>
                  <a:srgbClr val="333333"/>
                </a:solidFill>
                <a:highlight>
                  <a:srgbClr val="FFFF00"/>
                </a:highlight>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reasonable to assume that the number of memory banks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is at least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 otherwise, at any given time, there will be some processing nodes that will be unable to access any memory banks.</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as the value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is increased, the complexity (component count) of the switching network grows as </a:t>
            </a:r>
            <a:r>
              <a:rPr lang="en-US" sz="1800" b="0" i="0" u="none" strike="noStrike" baseline="0" dirty="0">
                <a:solidFill>
                  <a:srgbClr val="333333"/>
                </a:solidFill>
                <a:latin typeface="Symbol" panose="05050102010706020507" pitchFamily="18" charset="2"/>
              </a:rPr>
              <a:t>W</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the number of processing nodes becomes large, this switch complexity is difficult to realize at high data rates.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crossbar networks are not very scalable in terms of cost.</a:t>
            </a:r>
            <a:endParaRPr lang="en-US" dirty="0"/>
          </a:p>
        </p:txBody>
      </p:sp>
    </p:spTree>
    <p:extLst>
      <p:ext uri="{BB962C8B-B14F-4D97-AF65-F5344CB8AC3E}">
        <p14:creationId xmlns:p14="http://schemas.microsoft.com/office/powerpoint/2010/main" val="1223079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Network Topologies-Completely-Connected Network</a:t>
            </a:r>
            <a:endParaRPr lang="en-US" sz="20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a:t>
            </a:r>
            <a:r>
              <a:rPr lang="en-US" sz="1800" b="1" i="1" u="none" strike="noStrike" baseline="0" dirty="0">
                <a:solidFill>
                  <a:srgbClr val="333333"/>
                </a:solidFill>
                <a:latin typeface="Verdana" panose="020B0604030504040204" pitchFamily="34" charset="0"/>
              </a:rPr>
              <a:t>completely-connected network</a:t>
            </a:r>
            <a:r>
              <a:rPr lang="en-US" sz="1800" b="0" i="0" u="none" strike="noStrike" baseline="0" dirty="0">
                <a:solidFill>
                  <a:srgbClr val="333333"/>
                </a:solidFill>
                <a:latin typeface="Verdana" panose="020B0604030504040204" pitchFamily="34" charset="0"/>
              </a:rPr>
              <a:t>, each node has a direct communication link to every other node in the network.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network is ideal in the sense that a node can send a message to another node in a single step, since a communication link exists between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Completely-connected networks are the static counterparts of crossbar switching networks, since in both networks, the communication between any input/output pair does not block communication between any other pair.</a:t>
            </a:r>
            <a:endParaRPr lang="en-US" dirty="0"/>
          </a:p>
        </p:txBody>
      </p:sp>
    </p:spTree>
    <p:extLst>
      <p:ext uri="{BB962C8B-B14F-4D97-AF65-F5344CB8AC3E}">
        <p14:creationId xmlns:p14="http://schemas.microsoft.com/office/powerpoint/2010/main" val="1012259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Network Topologies-Star-Connected Network</a:t>
            </a:r>
            <a:endParaRPr lang="en-US" sz="24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a:t>
            </a:r>
            <a:r>
              <a:rPr lang="en-US" sz="1800" b="1" i="1" u="none" strike="noStrike" baseline="0" dirty="0">
                <a:solidFill>
                  <a:srgbClr val="333333"/>
                </a:solidFill>
                <a:latin typeface="Verdana" panose="020B0604030504040204" pitchFamily="34" charset="0"/>
              </a:rPr>
              <a:t>star-connected network</a:t>
            </a:r>
            <a:r>
              <a:rPr lang="en-US" sz="1800" b="0" i="0" u="none" strike="noStrike" baseline="0" dirty="0">
                <a:solidFill>
                  <a:srgbClr val="333333"/>
                </a:solidFill>
                <a:latin typeface="Verdana" panose="020B0604030504040204" pitchFamily="34" charset="0"/>
              </a:rPr>
              <a:t>, one processor acts as the central processor. </a:t>
            </a:r>
            <a:endParaRPr lang="en-US" sz="1800" dirty="0">
              <a:solidFill>
                <a:srgbClr val="333333"/>
              </a:solidFill>
              <a:latin typeface="Verdana" panose="020B0604030504040204" pitchFamily="34" charset="0"/>
            </a:endParaRP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Every other processor has a communication link connecting it to this processor.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star-connected network is similar to bus-based networks.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Communication between any pair of processors is routed through the central processor, just as the shared bus forms the medium for all communication in a bus-based network.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central processor is the bottleneck in the star topology</a:t>
            </a:r>
            <a:endParaRPr lang="en-US" dirty="0">
              <a:highlight>
                <a:srgbClr val="FFFF00"/>
              </a:highlight>
            </a:endParaRPr>
          </a:p>
        </p:txBody>
      </p:sp>
    </p:spTree>
    <p:extLst>
      <p:ext uri="{BB962C8B-B14F-4D97-AF65-F5344CB8AC3E}">
        <p14:creationId xmlns:p14="http://schemas.microsoft.com/office/powerpoint/2010/main" val="1198699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1800" b="1" i="0" u="none" strike="noStrike" baseline="0" dirty="0">
                <a:solidFill>
                  <a:srgbClr val="333333"/>
                </a:solidFill>
                <a:latin typeface="Arial" panose="020B0604020202020204" pitchFamily="34" charset="0"/>
              </a:rPr>
              <a:t>Completely connected network v/s Star-Connected Network</a:t>
            </a:r>
            <a:endParaRPr lang="en-US" sz="1800" dirty="0"/>
          </a:p>
        </p:txBody>
      </p:sp>
      <p:pic>
        <p:nvPicPr>
          <p:cNvPr id="5" name="Content Placeholder 4" descr="A picture containing watch&#10;&#10;Description automatically generated">
            <a:extLst>
              <a:ext uri="{FF2B5EF4-FFF2-40B4-BE49-F238E27FC236}">
                <a16:creationId xmlns:a16="http://schemas.microsoft.com/office/drawing/2014/main" id="{E39E1760-1B79-81E6-581F-186A17B1E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830" y="1817546"/>
            <a:ext cx="10338339" cy="4724405"/>
          </a:xfrm>
        </p:spPr>
      </p:pic>
    </p:spTree>
    <p:extLst>
      <p:ext uri="{BB962C8B-B14F-4D97-AF65-F5344CB8AC3E}">
        <p14:creationId xmlns:p14="http://schemas.microsoft.com/office/powerpoint/2010/main" val="1022958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3" name="Content Placeholder 2">
            <a:extLst>
              <a:ext uri="{FF2B5EF4-FFF2-40B4-BE49-F238E27FC236}">
                <a16:creationId xmlns:a16="http://schemas.microsoft.com/office/drawing/2014/main" id="{C61AB1B0-130E-5EAB-D305-962CB9A024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Due to the large number of links in completely connected networks, sparser networks are typically used to build parallel computers.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family of such networks spans the space of linear arrays and hypercubes.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linear array is a static network in which each node (except the two nodes at the ends) has two neighbors, one each to its left and right.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extension of the linear array is the ring or a 1-D torus.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ring has a wraparound connection between the extremities of the linear array.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case, each node has two neighbors.</a:t>
            </a:r>
            <a:endParaRPr lang="en-US" dirty="0"/>
          </a:p>
        </p:txBody>
      </p:sp>
    </p:spTree>
    <p:extLst>
      <p:ext uri="{BB962C8B-B14F-4D97-AF65-F5344CB8AC3E}">
        <p14:creationId xmlns:p14="http://schemas.microsoft.com/office/powerpoint/2010/main" val="290872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a:t>
            </a:r>
          </a:p>
        </p:txBody>
      </p:sp>
      <p:sp>
        <p:nvSpPr>
          <p:cNvPr id="3" name="Content Placeholder 2">
            <a:extLst>
              <a:ext uri="{FF2B5EF4-FFF2-40B4-BE49-F238E27FC236}">
                <a16:creationId xmlns:a16="http://schemas.microsoft.com/office/drawing/2014/main" id="{995727F1-BC35-F0CF-273A-F021B0FCC48B}"/>
              </a:ext>
            </a:extLst>
          </p:cNvPr>
          <p:cNvSpPr>
            <a:spLocks noGrp="1"/>
          </p:cNvSpPr>
          <p:nvPr>
            <p:ph idx="1"/>
          </p:nvPr>
        </p:nvSpPr>
        <p:spPr/>
        <p:txBody>
          <a:bodyPr/>
          <a:lstStyle/>
          <a:p>
            <a:pPr algn="just">
              <a:buFont typeface="Wingdings" panose="05000000000000000000" pitchFamily="2" charset="2"/>
              <a:buChar char="§"/>
            </a:pPr>
            <a:r>
              <a:rPr lang="en-US" dirty="0">
                <a:highlight>
                  <a:srgbClr val="FFFF00"/>
                </a:highlight>
              </a:rPr>
              <a:t>Note: speed of a single pipeline is limited by the largest atomic task in pipeline. Also, typically every fifth to sixth statement is a branch instruction.</a:t>
            </a:r>
          </a:p>
          <a:p>
            <a:pPr algn="just">
              <a:buFont typeface="Wingdings" panose="05000000000000000000" pitchFamily="2" charset="2"/>
              <a:buChar char="§"/>
            </a:pPr>
            <a:r>
              <a:rPr lang="en-US" dirty="0"/>
              <a:t>Long instruction pipelines need effective techniques for predicting branch destinations  so that pipelining can be effective.</a:t>
            </a:r>
          </a:p>
          <a:p>
            <a:pPr algn="just">
              <a:buFont typeface="Wingdings" panose="05000000000000000000" pitchFamily="2" charset="2"/>
              <a:buChar char="§"/>
            </a:pPr>
            <a:r>
              <a:rPr lang="en-US" dirty="0"/>
              <a:t>Also, when pipelines become deeper, the penalty of misprediction increase as more instructions need to be flushed. </a:t>
            </a:r>
          </a:p>
          <a:p>
            <a:pPr algn="just">
              <a:buFont typeface="Wingdings" panose="05000000000000000000" pitchFamily="2" charset="2"/>
              <a:buChar char="§"/>
            </a:pPr>
            <a:r>
              <a:rPr lang="en-US" dirty="0"/>
              <a:t>Solution can be using multiple pipelines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2485109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3" name="Content Placeholder 2">
            <a:extLst>
              <a:ext uri="{FF2B5EF4-FFF2-40B4-BE49-F238E27FC236}">
                <a16:creationId xmlns:a16="http://schemas.microsoft.com/office/drawing/2014/main" id="{C61AB1B0-130E-5EAB-D305-962CB9A0243B}"/>
              </a:ext>
            </a:extLst>
          </p:cNvPr>
          <p:cNvSpPr>
            <a:spLocks noGrp="1"/>
          </p:cNvSpPr>
          <p:nvPr>
            <p:ph idx="1"/>
          </p:nvPr>
        </p:nvSpPr>
        <p:spPr/>
        <p:txBody>
          <a:bodyPr>
            <a:normAutofit fontScale="850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two-dimensional mesh is an extension of the linear array to two dimensions.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dimension has nodes with a node identified by a two-tuple (</a:t>
            </a:r>
            <a:r>
              <a:rPr lang="en-US" sz="1800" b="0" i="1"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j</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Every node (except those on the periphery) is connected to four other nodes whose indices differ in any dimension by one.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2-D mesh has the property that it can be laid out in 2-D space, making it attractive from a wiring standpoint.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Furthermore, a variety of regularly structured computations map very naturally to a 2-D mesh.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2-D meshes were often used as interconnects in parallel machines.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Two dimensional meshes can be augmented with wraparound links to form two dimensional tori. The three dimensional cube is a generalization of the 2-D mesh to three dimensions.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node element in a 3-D cube, with the exception of those on the periphery, is connected to six other nodes, two along each of the three dimensions.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variety of physical simulations commonly executed on parallel computers (for example, 3-D weather modeling, structural modeling, etc.) can be mapped naturally to 3-D network topologies</a:t>
            </a:r>
            <a:endParaRPr lang="en-US" dirty="0"/>
          </a:p>
        </p:txBody>
      </p:sp>
    </p:spTree>
    <p:extLst>
      <p:ext uri="{BB962C8B-B14F-4D97-AF65-F5344CB8AC3E}">
        <p14:creationId xmlns:p14="http://schemas.microsoft.com/office/powerpoint/2010/main" val="26861203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pic>
        <p:nvPicPr>
          <p:cNvPr id="5" name="Content Placeholder 4" descr="Diagram, engineering drawing&#10;&#10;Description automatically generated">
            <a:extLst>
              <a:ext uri="{FF2B5EF4-FFF2-40B4-BE49-F238E27FC236}">
                <a16:creationId xmlns:a16="http://schemas.microsoft.com/office/drawing/2014/main" id="{C9B78A4B-57A2-599F-02E5-C8B0DA3E6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351" y="2338051"/>
            <a:ext cx="10299626" cy="3231848"/>
          </a:xfrm>
        </p:spPr>
      </p:pic>
    </p:spTree>
    <p:extLst>
      <p:ext uri="{BB962C8B-B14F-4D97-AF65-F5344CB8AC3E}">
        <p14:creationId xmlns:p14="http://schemas.microsoft.com/office/powerpoint/2010/main" val="972219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3" name="Content Placeholder 2">
            <a:extLst>
              <a:ext uri="{FF2B5EF4-FFF2-40B4-BE49-F238E27FC236}">
                <a16:creationId xmlns:a16="http://schemas.microsoft.com/office/drawing/2014/main" id="{C61AB1B0-130E-5EAB-D305-962CB9A0243B}"/>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general class of </a:t>
            </a:r>
            <a:r>
              <a:rPr lang="en-US" sz="1800" b="0" i="1" u="none" strike="noStrike" baseline="0" dirty="0">
                <a:solidFill>
                  <a:srgbClr val="333333"/>
                </a:solidFill>
                <a:latin typeface="Verdana" panose="020B0604030504040204" pitchFamily="34" charset="0"/>
              </a:rPr>
              <a:t>k</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d </a:t>
            </a:r>
            <a:r>
              <a:rPr lang="en-US" sz="1800" b="0" i="0" u="none" strike="noStrike" baseline="0" dirty="0">
                <a:solidFill>
                  <a:srgbClr val="333333"/>
                </a:solidFill>
                <a:latin typeface="Verdana" panose="020B0604030504040204" pitchFamily="34" charset="0"/>
              </a:rPr>
              <a:t>meshes refers to the class of topologies consisting of </a:t>
            </a:r>
            <a:r>
              <a:rPr lang="en-US" sz="1800" b="0" i="1" u="none" strike="noStrike" baseline="0" dirty="0">
                <a:solidFill>
                  <a:srgbClr val="333333"/>
                </a:solidFill>
                <a:latin typeface="Verdana" panose="020B0604030504040204" pitchFamily="34" charset="0"/>
              </a:rPr>
              <a:t>d </a:t>
            </a:r>
            <a:r>
              <a:rPr lang="en-US" sz="1800" b="0" i="0" u="none" strike="noStrike" baseline="0" dirty="0">
                <a:solidFill>
                  <a:srgbClr val="333333"/>
                </a:solidFill>
                <a:latin typeface="Verdana" panose="020B0604030504040204" pitchFamily="34" charset="0"/>
              </a:rPr>
              <a:t>dimensions with </a:t>
            </a:r>
            <a:r>
              <a:rPr lang="en-US" sz="1800" b="0" i="1" u="none" strike="noStrike" baseline="0" dirty="0">
                <a:solidFill>
                  <a:srgbClr val="333333"/>
                </a:solidFill>
                <a:latin typeface="Verdana" panose="020B0604030504040204" pitchFamily="34" charset="0"/>
              </a:rPr>
              <a:t>k </a:t>
            </a:r>
            <a:r>
              <a:rPr lang="en-US" sz="1800" b="0" i="0" u="none" strike="noStrike" baseline="0" dirty="0">
                <a:solidFill>
                  <a:srgbClr val="333333"/>
                </a:solidFill>
                <a:latin typeface="Verdana" panose="020B0604030504040204" pitchFamily="34" charset="0"/>
              </a:rPr>
              <a:t>nodes along each dimension.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Just as a linear array forms one extreme of the </a:t>
            </a:r>
            <a:r>
              <a:rPr lang="en-US" sz="1800" b="0" i="1" u="none" strike="noStrike" baseline="0" dirty="0">
                <a:solidFill>
                  <a:srgbClr val="333333"/>
                </a:solidFill>
                <a:highlight>
                  <a:srgbClr val="FFFF00"/>
                </a:highlight>
                <a:latin typeface="Verdana" panose="020B0604030504040204" pitchFamily="34" charset="0"/>
              </a:rPr>
              <a:t>k</a:t>
            </a:r>
            <a:r>
              <a:rPr lang="en-US" sz="1800" b="0" i="0" u="none" strike="noStrike" baseline="0" dirty="0">
                <a:solidFill>
                  <a:srgbClr val="333333"/>
                </a:solidFill>
                <a:highlight>
                  <a:srgbClr val="FFFF00"/>
                </a:highlight>
                <a:latin typeface="Verdana" panose="020B0604030504040204" pitchFamily="34" charset="0"/>
              </a:rPr>
              <a:t>-</a:t>
            </a:r>
            <a:r>
              <a:rPr lang="en-US" sz="1800" b="0" i="1" u="none" strike="noStrike" baseline="0" dirty="0">
                <a:solidFill>
                  <a:srgbClr val="333333"/>
                </a:solidFill>
                <a:highlight>
                  <a:srgbClr val="FFFF00"/>
                </a:highlight>
                <a:latin typeface="Verdana" panose="020B0604030504040204" pitchFamily="34" charset="0"/>
              </a:rPr>
              <a:t>d </a:t>
            </a:r>
            <a:r>
              <a:rPr lang="en-US" sz="1800" b="0" i="0" u="none" strike="noStrike" baseline="0" dirty="0">
                <a:solidFill>
                  <a:srgbClr val="333333"/>
                </a:solidFill>
                <a:highlight>
                  <a:srgbClr val="FFFF00"/>
                </a:highlight>
                <a:latin typeface="Verdana" panose="020B0604030504040204" pitchFamily="34" charset="0"/>
              </a:rPr>
              <a:t>mesh family, the other extreme is formed by an interesting topology called the hypercube.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hypercube topology has two nodes along each dimension and log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dimensions.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zero-dimensional hypercube consists of 2^0, i.e., one node.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one-dimensional hypercube is constructed from two zero-dimensional hypercubes b connecting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two-dimensional hypercube of four nodes is constructed from two one dimensional</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hypercubes by connecting corresponding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general a </a:t>
            </a:r>
            <a:r>
              <a:rPr lang="en-US" sz="1800" b="0" i="1" u="none" strike="noStrike" baseline="0" dirty="0">
                <a:solidFill>
                  <a:srgbClr val="333333"/>
                </a:solidFill>
                <a:latin typeface="Verdana" panose="020B0604030504040204" pitchFamily="34" charset="0"/>
              </a:rPr>
              <a:t>d</a:t>
            </a:r>
            <a:r>
              <a:rPr lang="en-US" sz="1800" b="0" i="0" u="none" strike="noStrike" baseline="0" dirty="0">
                <a:solidFill>
                  <a:srgbClr val="333333"/>
                </a:solidFill>
                <a:latin typeface="Verdana" panose="020B0604030504040204" pitchFamily="34" charset="0"/>
              </a:rPr>
              <a:t>-dimensional hypercube is constructed by connecting corresponding nodes of two (</a:t>
            </a:r>
            <a:r>
              <a:rPr lang="en-US" sz="1800" b="0" i="1" u="none" strike="noStrike" baseline="0" dirty="0">
                <a:solidFill>
                  <a:srgbClr val="333333"/>
                </a:solidFill>
                <a:latin typeface="Verdana" panose="020B0604030504040204" pitchFamily="34" charset="0"/>
              </a:rPr>
              <a:t>d </a:t>
            </a:r>
            <a:r>
              <a:rPr lang="en-US" sz="1800" b="0" i="0" u="none" strike="noStrike" baseline="0" dirty="0">
                <a:solidFill>
                  <a:srgbClr val="333333"/>
                </a:solidFill>
                <a:latin typeface="Verdana" panose="020B0604030504040204" pitchFamily="34" charset="0"/>
              </a:rPr>
              <a:t>- 1) dimensional hypercubes.</a:t>
            </a:r>
            <a:endParaRPr lang="en-US" dirty="0"/>
          </a:p>
        </p:txBody>
      </p:sp>
    </p:spTree>
    <p:extLst>
      <p:ext uri="{BB962C8B-B14F-4D97-AF65-F5344CB8AC3E}">
        <p14:creationId xmlns:p14="http://schemas.microsoft.com/office/powerpoint/2010/main" val="10417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pic>
        <p:nvPicPr>
          <p:cNvPr id="5" name="Content Placeholder 4" descr="Diagram&#10;&#10;Description automatically generated">
            <a:extLst>
              <a:ext uri="{FF2B5EF4-FFF2-40B4-BE49-F238E27FC236}">
                <a16:creationId xmlns:a16="http://schemas.microsoft.com/office/drawing/2014/main" id="{AF37DE00-1E06-AFAD-6BE9-80FBF1935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489" y="2084832"/>
            <a:ext cx="10481021" cy="4461920"/>
          </a:xfrm>
        </p:spPr>
      </p:pic>
    </p:spTree>
    <p:extLst>
      <p:ext uri="{BB962C8B-B14F-4D97-AF65-F5344CB8AC3E}">
        <p14:creationId xmlns:p14="http://schemas.microsoft.com/office/powerpoint/2010/main" val="3777885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pic>
        <p:nvPicPr>
          <p:cNvPr id="7" name="Content Placeholder 6" descr="Diagram&#10;&#10;Description automatically generated">
            <a:extLst>
              <a:ext uri="{FF2B5EF4-FFF2-40B4-BE49-F238E27FC236}">
                <a16:creationId xmlns:a16="http://schemas.microsoft.com/office/drawing/2014/main" id="{116BC898-DE05-2061-361A-83754D8E9B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744" y="1828475"/>
            <a:ext cx="8834511" cy="4924828"/>
          </a:xfrm>
        </p:spPr>
      </p:pic>
    </p:spTree>
    <p:extLst>
      <p:ext uri="{BB962C8B-B14F-4D97-AF65-F5344CB8AC3E}">
        <p14:creationId xmlns:p14="http://schemas.microsoft.com/office/powerpoint/2010/main" val="1665615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4" name="Content Placeholder 3">
            <a:extLst>
              <a:ext uri="{FF2B5EF4-FFF2-40B4-BE49-F238E27FC236}">
                <a16:creationId xmlns:a16="http://schemas.microsoft.com/office/drawing/2014/main" id="{0A897410-B1D0-CC07-5627-14C01B99D9AD}"/>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useful to derive a numbering scheme for nodes in a hypercube.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numbering scheme can be derived from the construction of a hypercube.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illustrated in the figures before, if we have a numbering of two </a:t>
            </a:r>
            <a:r>
              <a:rPr lang="en-US" sz="1800" b="0" i="0" u="none" strike="noStrike" baseline="0" dirty="0" err="1">
                <a:solidFill>
                  <a:srgbClr val="333333"/>
                </a:solidFill>
                <a:latin typeface="Verdana" panose="020B0604030504040204" pitchFamily="34" charset="0"/>
              </a:rPr>
              <a:t>subcubes</a:t>
            </a:r>
            <a:r>
              <a:rPr lang="en-US" sz="1800" b="0" i="0" u="none" strike="noStrike" baseline="0" dirty="0">
                <a:solidFill>
                  <a:srgbClr val="333333"/>
                </a:solidFill>
                <a:latin typeface="Verdana" panose="020B0604030504040204" pitchFamily="34" charset="0"/>
              </a:rPr>
              <a:t> of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nodes, we can derive a numbering scheme for the cube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nodes by prefixing the labels of one of the </a:t>
            </a:r>
            <a:r>
              <a:rPr lang="en-US" sz="1800" b="0" i="0" u="none" strike="noStrike" baseline="0" dirty="0" err="1">
                <a:solidFill>
                  <a:srgbClr val="333333"/>
                </a:solidFill>
                <a:latin typeface="Verdana" panose="020B0604030504040204" pitchFamily="34" charset="0"/>
              </a:rPr>
              <a:t>subcubes</a:t>
            </a:r>
            <a:r>
              <a:rPr lang="en-US" sz="1800" b="0" i="0" u="none" strike="noStrike" baseline="0" dirty="0">
                <a:solidFill>
                  <a:srgbClr val="333333"/>
                </a:solidFill>
                <a:latin typeface="Verdana" panose="020B0604030504040204" pitchFamily="34" charset="0"/>
              </a:rPr>
              <a:t> with a "0" and the labels of the other </a:t>
            </a:r>
            <a:r>
              <a:rPr lang="en-US" sz="1800" b="0" i="0" u="none" strike="noStrike" baseline="0" dirty="0" err="1">
                <a:solidFill>
                  <a:srgbClr val="333333"/>
                </a:solidFill>
                <a:latin typeface="Verdana" panose="020B0604030504040204" pitchFamily="34" charset="0"/>
              </a:rPr>
              <a:t>subcube</a:t>
            </a:r>
            <a:r>
              <a:rPr lang="en-US" sz="1800" b="0" i="0" u="none" strike="noStrike" baseline="0" dirty="0">
                <a:solidFill>
                  <a:srgbClr val="333333"/>
                </a:solidFill>
                <a:latin typeface="Verdana" panose="020B0604030504040204" pitchFamily="34" charset="0"/>
              </a:rPr>
              <a:t> with a "1".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This numbering scheme has the useful property that the minimum distance between two nodes is given by the number of bits that are different in the two labels.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nodes labeled 0110 and 0101 are two links apart, since they differ at two bit positions.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property is useful for deriving a number of parallel algorithms for the hypercube architecture.</a:t>
            </a:r>
            <a:endParaRPr lang="en-US" dirty="0"/>
          </a:p>
        </p:txBody>
      </p:sp>
    </p:spTree>
    <p:extLst>
      <p:ext uri="{BB962C8B-B14F-4D97-AF65-F5344CB8AC3E}">
        <p14:creationId xmlns:p14="http://schemas.microsoft.com/office/powerpoint/2010/main" val="1029659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sp>
        <p:nvSpPr>
          <p:cNvPr id="3" name="Content Placeholder 2">
            <a:extLst>
              <a:ext uri="{FF2B5EF4-FFF2-40B4-BE49-F238E27FC236}">
                <a16:creationId xmlns:a16="http://schemas.microsoft.com/office/drawing/2014/main" id="{1B69E912-92C0-25AD-B520-320FA6A6A186}"/>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a:t>
            </a:r>
            <a:r>
              <a:rPr lang="en-US" sz="1800" b="1" i="1" u="none" strike="noStrike" baseline="0" dirty="0">
                <a:solidFill>
                  <a:srgbClr val="333333"/>
                </a:solidFill>
                <a:latin typeface="Verdana" panose="020B0604030504040204" pitchFamily="34" charset="0"/>
              </a:rPr>
              <a:t>tree network </a:t>
            </a:r>
            <a:r>
              <a:rPr lang="en-US" sz="1800" b="0" i="0" u="none" strike="noStrike" baseline="0" dirty="0">
                <a:solidFill>
                  <a:srgbClr val="333333"/>
                </a:solidFill>
                <a:latin typeface="Verdana" panose="020B0604030504040204" pitchFamily="34" charset="0"/>
              </a:rPr>
              <a:t>is one in which there is only one path between any pair of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Both linear arrays and star-connected networks are special cases of tree networks. </a:t>
            </a:r>
            <a:endParaRPr lang="en-US" sz="1800" b="0" i="0" u="none" strike="noStrike" baseline="0" dirty="0">
              <a:solidFill>
                <a:srgbClr val="00339A"/>
              </a:solidFill>
              <a:latin typeface="Verdana" panose="020B0604030504040204" pitchFamily="34" charset="0"/>
            </a:endParaRP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Static tree networks have a processing element at each node of the tree.</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Tree networks also have a dynamic counterpart.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dynamic tree network, nodes at intermediate levels are switching nodes and the leaf nodes are processing elements.</a:t>
            </a:r>
            <a:endParaRPr lang="en-US" dirty="0"/>
          </a:p>
        </p:txBody>
      </p:sp>
    </p:spTree>
    <p:extLst>
      <p:ext uri="{BB962C8B-B14F-4D97-AF65-F5344CB8AC3E}">
        <p14:creationId xmlns:p14="http://schemas.microsoft.com/office/powerpoint/2010/main" val="1230879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pic>
        <p:nvPicPr>
          <p:cNvPr id="5" name="Content Placeholder 4" descr="Shape&#10;&#10;Description automatically generated">
            <a:extLst>
              <a:ext uri="{FF2B5EF4-FFF2-40B4-BE49-F238E27FC236}">
                <a16:creationId xmlns:a16="http://schemas.microsoft.com/office/drawing/2014/main" id="{B711A475-E7AD-C731-8FF4-CF1E1B99B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765" y="2084832"/>
            <a:ext cx="10868469" cy="4002241"/>
          </a:xfrm>
        </p:spPr>
      </p:pic>
    </p:spTree>
    <p:extLst>
      <p:ext uri="{BB962C8B-B14F-4D97-AF65-F5344CB8AC3E}">
        <p14:creationId xmlns:p14="http://schemas.microsoft.com/office/powerpoint/2010/main" val="330491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sp>
        <p:nvSpPr>
          <p:cNvPr id="4" name="Content Placeholder 3">
            <a:extLst>
              <a:ext uri="{FF2B5EF4-FFF2-40B4-BE49-F238E27FC236}">
                <a16:creationId xmlns:a16="http://schemas.microsoft.com/office/drawing/2014/main" id="{1A5874FD-77DC-4EE7-92D9-61678C2B748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To route a message in a tree, the source node sends the message up the tree until it reaches the node at the root of the smallest subtree containing both the source and destination nodes.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Then the message is routed down the tree towards the destination node.</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Tree networks suffer from a communication bottleneck at higher levels of the tree.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For example, when many nodes in the left subtree of a node communicate with nodes in the right subtree, the root node must handle all the messages.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problem can be alleviated in dynamic tree networks by increasing the number of communication links and switching nodes closer to the root.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network, is also called a </a:t>
            </a:r>
            <a:r>
              <a:rPr lang="en-US" sz="1800" b="1" i="1" u="none" strike="noStrike" baseline="0" dirty="0">
                <a:solidFill>
                  <a:srgbClr val="333333"/>
                </a:solidFill>
                <a:latin typeface="Verdana" panose="020B0604030504040204" pitchFamily="34" charset="0"/>
              </a:rPr>
              <a:t>fat tree</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3877919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pic>
        <p:nvPicPr>
          <p:cNvPr id="5" name="Content Placeholder 4" descr="Diagram&#10;&#10;Description automatically generated">
            <a:extLst>
              <a:ext uri="{FF2B5EF4-FFF2-40B4-BE49-F238E27FC236}">
                <a16:creationId xmlns:a16="http://schemas.microsoft.com/office/drawing/2014/main" id="{9AEDC142-DEEF-88BB-2BE1-F53E24536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028" y="1948884"/>
            <a:ext cx="10510271" cy="4204108"/>
          </a:xfrm>
        </p:spPr>
      </p:pic>
    </p:spTree>
    <p:extLst>
      <p:ext uri="{BB962C8B-B14F-4D97-AF65-F5344CB8AC3E}">
        <p14:creationId xmlns:p14="http://schemas.microsoft.com/office/powerpoint/2010/main" val="114221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3" name="Content Placeholder 2">
            <a:extLst>
              <a:ext uri="{FF2B5EF4-FFF2-40B4-BE49-F238E27FC236}">
                <a16:creationId xmlns:a16="http://schemas.microsoft.com/office/drawing/2014/main" id="{995727F1-BC35-F0CF-273A-F021B0FCC48B}"/>
              </a:ext>
            </a:extLst>
          </p:cNvPr>
          <p:cNvSpPr>
            <a:spLocks noGrp="1"/>
          </p:cNvSpPr>
          <p:nvPr>
            <p:ph idx="1"/>
          </p:nvPr>
        </p:nvSpPr>
        <p:spPr/>
        <p:txBody>
          <a:bodyPr/>
          <a:lstStyle/>
          <a:p>
            <a:pPr algn="just">
              <a:buFont typeface="Wingdings" panose="05000000000000000000" pitchFamily="2" charset="2"/>
              <a:buChar char="§"/>
            </a:pPr>
            <a:r>
              <a:rPr lang="en-US" dirty="0"/>
              <a:t>Consider a processor with two pipelines and the ability to issue two instructions simultaneously.</a:t>
            </a:r>
          </a:p>
          <a:p>
            <a:pPr algn="just">
              <a:buFont typeface="Wingdings" panose="05000000000000000000" pitchFamily="2" charset="2"/>
              <a:buChar char="§"/>
            </a:pPr>
            <a:r>
              <a:rPr lang="en-US" dirty="0"/>
              <a:t>Such processors are called super-pipelined processors.</a:t>
            </a:r>
          </a:p>
          <a:p>
            <a:pPr algn="just">
              <a:buFont typeface="Wingdings" panose="05000000000000000000" pitchFamily="2" charset="2"/>
              <a:buChar char="§"/>
            </a:pPr>
            <a:r>
              <a:rPr lang="en-US" b="1" dirty="0"/>
              <a:t>Superscalar execution: The ability of a processor to issue multiple instructions in the same cycle.</a:t>
            </a:r>
          </a:p>
          <a:p>
            <a:pPr algn="just">
              <a:buFont typeface="Wingdings" panose="05000000000000000000" pitchFamily="2" charset="2"/>
              <a:buChar char="§"/>
            </a:pPr>
            <a:r>
              <a:rPr lang="en-US" dirty="0"/>
              <a:t>The architecture we are referring to in this example can then be referred to as two-way superscalar or dual issue execution.</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8281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3" name="Content Placeholder 2">
            <a:extLst>
              <a:ext uri="{FF2B5EF4-FFF2-40B4-BE49-F238E27FC236}">
                <a16:creationId xmlns:a16="http://schemas.microsoft.com/office/drawing/2014/main" id="{8036C345-1D75-B063-5505-F020D8235BAA}"/>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Diameter: </a:t>
            </a: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diameter </a:t>
            </a:r>
            <a:r>
              <a:rPr lang="en-US" sz="1800" b="0" i="0" u="none" strike="noStrike" baseline="0" dirty="0">
                <a:solidFill>
                  <a:srgbClr val="333333"/>
                </a:solidFill>
                <a:latin typeface="Verdana" panose="020B0604030504040204" pitchFamily="34" charset="0"/>
              </a:rPr>
              <a:t>of a network is the maximum distance between any two processing nodes in the network. The distance between two processing nodes is defined as the shortest path (</a:t>
            </a:r>
            <a:r>
              <a:rPr lang="en-US" sz="1800" b="0" i="0" u="none" strike="noStrike" baseline="0" dirty="0">
                <a:solidFill>
                  <a:srgbClr val="333333"/>
                </a:solidFill>
                <a:highlight>
                  <a:srgbClr val="FFFF00"/>
                </a:highlight>
                <a:latin typeface="Verdana" panose="020B0604030504040204" pitchFamily="34" charset="0"/>
              </a:rPr>
              <a:t>in terms of number of links) </a:t>
            </a:r>
            <a:r>
              <a:rPr lang="en-US" sz="1800" b="0" i="0" u="none" strike="noStrike" baseline="0" dirty="0">
                <a:solidFill>
                  <a:srgbClr val="333333"/>
                </a:solidFill>
                <a:latin typeface="Verdana" panose="020B0604030504040204" pitchFamily="34" charset="0"/>
              </a:rPr>
              <a:t>between them.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Connectivity: </a:t>
            </a: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connectivity </a:t>
            </a:r>
            <a:r>
              <a:rPr lang="en-US" sz="1800" b="0" i="0" u="none" strike="noStrike" baseline="0" dirty="0">
                <a:solidFill>
                  <a:srgbClr val="333333"/>
                </a:solidFill>
                <a:latin typeface="Verdana" panose="020B0604030504040204" pitchFamily="34" charset="0"/>
              </a:rPr>
              <a:t>of a network is a measure of the multiplicity of paths between any two processing nodes. A network with high connectivity is desirable, because it lowers contention for communication resources. One measure of connectivity is the minimum number of arcs that must be removed from the network to break it into two disconnected networks. This is called the </a:t>
            </a:r>
            <a:r>
              <a:rPr lang="en-US" sz="1800" b="1" i="1" u="none" strike="noStrike" baseline="0" dirty="0">
                <a:solidFill>
                  <a:srgbClr val="333333"/>
                </a:solidFill>
                <a:latin typeface="Verdana" panose="020B0604030504040204" pitchFamily="34" charset="0"/>
              </a:rPr>
              <a:t>arc connectivity </a:t>
            </a:r>
            <a:r>
              <a:rPr lang="en-US" sz="1800" b="0" i="0" u="none" strike="noStrike" baseline="0" dirty="0">
                <a:solidFill>
                  <a:srgbClr val="333333"/>
                </a:solidFill>
                <a:latin typeface="Verdana" panose="020B0604030504040204" pitchFamily="34" charset="0"/>
              </a:rPr>
              <a:t>of the network.</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Bisection Width and Bisection Bandwidth: </a:t>
            </a: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bisection width </a:t>
            </a:r>
            <a:r>
              <a:rPr lang="en-US" sz="1800" b="0" i="0" u="none" strike="noStrike" baseline="0" dirty="0">
                <a:solidFill>
                  <a:srgbClr val="333333"/>
                </a:solidFill>
                <a:latin typeface="Verdana" panose="020B0604030504040204" pitchFamily="34" charset="0"/>
              </a:rPr>
              <a:t>of a network is defined as the minimum number of communication links that must be removed to partition the network into two equal halves.</a:t>
            </a:r>
            <a:endParaRPr lang="en-US" dirty="0"/>
          </a:p>
        </p:txBody>
      </p:sp>
    </p:spTree>
    <p:extLst>
      <p:ext uri="{BB962C8B-B14F-4D97-AF65-F5344CB8AC3E}">
        <p14:creationId xmlns:p14="http://schemas.microsoft.com/office/powerpoint/2010/main" val="100849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3" name="Content Placeholder 2">
            <a:extLst>
              <a:ext uri="{FF2B5EF4-FFF2-40B4-BE49-F238E27FC236}">
                <a16:creationId xmlns:a16="http://schemas.microsoft.com/office/drawing/2014/main" id="{8036C345-1D75-B063-5505-F020D8235BAA}"/>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number of bits that can be communicated simultaneously over a link connecting two nodes is called the </a:t>
            </a:r>
            <a:r>
              <a:rPr lang="en-US" sz="1800" b="1" i="1" u="none" strike="noStrike" baseline="0" dirty="0">
                <a:solidFill>
                  <a:srgbClr val="333333"/>
                </a:solidFill>
                <a:latin typeface="Verdana" panose="020B0604030504040204" pitchFamily="34" charset="0"/>
              </a:rPr>
              <a:t>channel width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Channel width is equal to the number of physical wires in each communication link.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peak rate at which a single physical wire can deliver bits is called the </a:t>
            </a:r>
            <a:r>
              <a:rPr lang="en-US" sz="1800" b="1" i="1" u="none" strike="noStrike" baseline="0" dirty="0">
                <a:solidFill>
                  <a:srgbClr val="333333"/>
                </a:solidFill>
                <a:latin typeface="Verdana" panose="020B0604030504040204" pitchFamily="34" charset="0"/>
              </a:rPr>
              <a:t>channel rate</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peak rate at which data can be communicated between the ends of a communication link is called </a:t>
            </a:r>
            <a:r>
              <a:rPr lang="en-US" sz="1800" b="1" i="1" u="none" strike="noStrike" baseline="0" dirty="0">
                <a:solidFill>
                  <a:srgbClr val="333333"/>
                </a:solidFill>
                <a:latin typeface="Verdana" panose="020B0604030504040204" pitchFamily="34" charset="0"/>
              </a:rPr>
              <a:t>channel bandwidth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Channel bandwidth is the product of channel rate and channel width.</a:t>
            </a:r>
          </a:p>
          <a:p>
            <a:pPr marL="0" indent="0" algn="ctr">
              <a:buNone/>
            </a:pPr>
            <a:r>
              <a:rPr lang="en-US" sz="2400" b="1" dirty="0">
                <a:solidFill>
                  <a:srgbClr val="333333"/>
                </a:solidFill>
                <a:highlight>
                  <a:srgbClr val="FFFF00"/>
                </a:highlight>
                <a:latin typeface="Verdana" panose="020B0604030504040204" pitchFamily="34" charset="0"/>
              </a:rPr>
              <a:t>Channel bandwidth= channel rate * channel width</a:t>
            </a:r>
            <a:endParaRPr lang="en-US" sz="2400" b="1" dirty="0">
              <a:highlight>
                <a:srgbClr val="FFFF00"/>
              </a:highlight>
            </a:endParaRPr>
          </a:p>
        </p:txBody>
      </p:sp>
    </p:spTree>
    <p:extLst>
      <p:ext uri="{BB962C8B-B14F-4D97-AF65-F5344CB8AC3E}">
        <p14:creationId xmlns:p14="http://schemas.microsoft.com/office/powerpoint/2010/main" val="8640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4" name="Content Placeholder 3">
            <a:extLst>
              <a:ext uri="{FF2B5EF4-FFF2-40B4-BE49-F238E27FC236}">
                <a16:creationId xmlns:a16="http://schemas.microsoft.com/office/drawing/2014/main" id="{60182F33-B8C1-80D5-027A-90FF1613D66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bisection bandwidth </a:t>
            </a:r>
            <a:r>
              <a:rPr lang="en-US" sz="1800" b="0" i="0" u="none" strike="noStrike" baseline="0" dirty="0">
                <a:solidFill>
                  <a:srgbClr val="333333"/>
                </a:solidFill>
                <a:latin typeface="Verdana" panose="020B0604030504040204" pitchFamily="34" charset="0"/>
              </a:rPr>
              <a:t>of a network is defined as the minimum volume of communication allowed between any two halves of the network.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It is the product of the bisection width and the channel bandwidth.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Bisection bandwidth of a network is also sometimes referred to as </a:t>
            </a:r>
            <a:r>
              <a:rPr lang="en-US" sz="1800" b="1" i="1" u="none" strike="noStrike" baseline="0" dirty="0">
                <a:solidFill>
                  <a:srgbClr val="333333"/>
                </a:solidFill>
                <a:latin typeface="Verdana" panose="020B0604030504040204" pitchFamily="34" charset="0"/>
              </a:rPr>
              <a:t>cross section bandwidth</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Cost </a:t>
            </a:r>
            <a:r>
              <a:rPr lang="en-US" sz="1800" b="0" i="0" u="none" strike="noStrike" baseline="0" dirty="0">
                <a:solidFill>
                  <a:srgbClr val="333333"/>
                </a:solidFill>
                <a:latin typeface="Verdana" panose="020B0604030504040204" pitchFamily="34" charset="0"/>
              </a:rPr>
              <a:t>Many criteria can be used to evaluate the cost of a network. One way of defining the cost of a network is in terms of the number of communication links or the number of wires required by the network.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Linear arrays and trees use only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- 1 links to connect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a:t>
            </a:r>
            <a:r>
              <a:rPr lang="en-US" sz="1800" b="0" i="1" u="none" strike="noStrike" baseline="0" dirty="0">
                <a:solidFill>
                  <a:srgbClr val="333333"/>
                </a:solidFill>
                <a:latin typeface="Verdana" panose="020B0604030504040204" pitchFamily="34" charset="0"/>
              </a:rPr>
              <a:t>d</a:t>
            </a:r>
            <a:r>
              <a:rPr lang="en-US" sz="1800" b="0" i="0" u="none" strike="noStrike" baseline="0" dirty="0">
                <a:solidFill>
                  <a:srgbClr val="333333"/>
                </a:solidFill>
                <a:latin typeface="Verdana" panose="020B0604030504040204" pitchFamily="34" charset="0"/>
              </a:rPr>
              <a:t>-dimensional wraparound mesh has </a:t>
            </a:r>
            <a:r>
              <a:rPr lang="en-US" sz="1800" b="0" i="1" u="none" strike="noStrike" baseline="0" dirty="0" err="1">
                <a:solidFill>
                  <a:srgbClr val="333333"/>
                </a:solidFill>
                <a:latin typeface="Verdana" panose="020B0604030504040204" pitchFamily="34" charset="0"/>
              </a:rPr>
              <a:t>dp</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links.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hypercube-connected network has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log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links.</a:t>
            </a:r>
            <a:endParaRPr lang="en-US" dirty="0"/>
          </a:p>
        </p:txBody>
      </p:sp>
    </p:spTree>
    <p:extLst>
      <p:ext uri="{BB962C8B-B14F-4D97-AF65-F5344CB8AC3E}">
        <p14:creationId xmlns:p14="http://schemas.microsoft.com/office/powerpoint/2010/main" val="20573418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4" name="Content Placeholder 3">
            <a:extLst>
              <a:ext uri="{FF2B5EF4-FFF2-40B4-BE49-F238E27FC236}">
                <a16:creationId xmlns:a16="http://schemas.microsoft.com/office/drawing/2014/main" id="{60182F33-B8C1-80D5-027A-90FF1613D66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bisection bandwidth of a network can also be used as a measure of its cost, as it provides a lower bound on the area in a two-dimensional packaging or the volume in a three-dimensional packaging.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bisection width of a network is w, the lower bound on the area in a two-dimensional</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packaging is </a:t>
            </a:r>
            <a:r>
              <a:rPr lang="en-US" sz="1800" b="0" i="0" u="none" strike="noStrike" baseline="0" dirty="0">
                <a:solidFill>
                  <a:srgbClr val="333333"/>
                </a:solidFill>
                <a:latin typeface="Symbol" panose="05050102010706020507" pitchFamily="18" charset="2"/>
              </a:rPr>
              <a:t>Q</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w^</a:t>
            </a:r>
            <a:r>
              <a:rPr lang="en-US" sz="1800" b="0" i="0" u="none" strike="noStrike" baseline="0" dirty="0">
                <a:solidFill>
                  <a:srgbClr val="333333"/>
                </a:solidFill>
                <a:latin typeface="Verdana" panose="020B0604030504040204" pitchFamily="34" charset="0"/>
              </a:rPr>
              <a:t>2), and the lower bound on the volume in a three-dimensional packaging is </a:t>
            </a:r>
            <a:r>
              <a:rPr lang="en-US" sz="1800" b="0" i="0" u="none" strike="noStrike" baseline="0" dirty="0">
                <a:solidFill>
                  <a:srgbClr val="333333"/>
                </a:solidFill>
                <a:latin typeface="Symbol" panose="05050102010706020507" pitchFamily="18" charset="2"/>
              </a:rPr>
              <a:t>Q</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w^</a:t>
            </a:r>
            <a:r>
              <a:rPr lang="en-US" sz="1800" b="0" i="0" u="none" strike="noStrike" baseline="0" dirty="0">
                <a:solidFill>
                  <a:srgbClr val="333333"/>
                </a:solidFill>
                <a:latin typeface="Verdana" panose="020B0604030504040204" pitchFamily="34" charset="0"/>
              </a:rPr>
              <a:t>3/2).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According to this criterion, hypercubes and completely connected networks are more expensive than the other networks.</a:t>
            </a:r>
            <a:endParaRPr lang="en-US" dirty="0"/>
          </a:p>
        </p:txBody>
      </p:sp>
    </p:spTree>
    <p:extLst>
      <p:ext uri="{BB962C8B-B14F-4D97-AF65-F5344CB8AC3E}">
        <p14:creationId xmlns:p14="http://schemas.microsoft.com/office/powerpoint/2010/main" val="1388325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pic>
        <p:nvPicPr>
          <p:cNvPr id="5" name="Content Placeholder 4" descr="Table&#10;&#10;Description automatically generated">
            <a:extLst>
              <a:ext uri="{FF2B5EF4-FFF2-40B4-BE49-F238E27FC236}">
                <a16:creationId xmlns:a16="http://schemas.microsoft.com/office/drawing/2014/main" id="{1A74D158-D779-4364-03DA-6660AB754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75" y="1475885"/>
            <a:ext cx="11372650" cy="4207464"/>
          </a:xfrm>
        </p:spPr>
      </p:pic>
      <p:pic>
        <p:nvPicPr>
          <p:cNvPr id="7" name="Picture 6">
            <a:extLst>
              <a:ext uri="{FF2B5EF4-FFF2-40B4-BE49-F238E27FC236}">
                <a16:creationId xmlns:a16="http://schemas.microsoft.com/office/drawing/2014/main" id="{ABD8C29C-89A1-59D2-F3F1-139BCFBDA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87" y="5589645"/>
            <a:ext cx="10908770" cy="1212086"/>
          </a:xfrm>
          <a:prstGeom prst="rect">
            <a:avLst/>
          </a:prstGeom>
        </p:spPr>
      </p:pic>
    </p:spTree>
    <p:extLst>
      <p:ext uri="{BB962C8B-B14F-4D97-AF65-F5344CB8AC3E}">
        <p14:creationId xmlns:p14="http://schemas.microsoft.com/office/powerpoint/2010/main" val="4684943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sp>
        <p:nvSpPr>
          <p:cNvPr id="3" name="Content Placeholder 2">
            <a:extLst>
              <a:ext uri="{FF2B5EF4-FFF2-40B4-BE49-F238E27FC236}">
                <a16:creationId xmlns:a16="http://schemas.microsoft.com/office/drawing/2014/main" id="{C68145EE-6AD7-A652-AD5E-47FB994A9BA4}"/>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number of evaluation metrics for dynamic networks follow from the corresponding metrics for static networks.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a message traversing a switch must pay an overhead, it is logical to think of each switch as a node in the network, in addition to the processing nodes.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diameter of the network can now be defined as the maximum distance between any two nodes in the network.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This is indicative of the maximum delay that a message will encounter in being communicated between the selected pair of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reality, we would like the metric to be the maximum distance between any two processing nodes; however, for all networks of interest, this is equivalent to the maximum distance between any (processing or switching) pair of nodes.</a:t>
            </a:r>
            <a:endParaRPr lang="en-US" dirty="0"/>
          </a:p>
        </p:txBody>
      </p:sp>
    </p:spTree>
    <p:extLst>
      <p:ext uri="{BB962C8B-B14F-4D97-AF65-F5344CB8AC3E}">
        <p14:creationId xmlns:p14="http://schemas.microsoft.com/office/powerpoint/2010/main" val="103990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sp>
        <p:nvSpPr>
          <p:cNvPr id="3" name="Content Placeholder 2">
            <a:extLst>
              <a:ext uri="{FF2B5EF4-FFF2-40B4-BE49-F238E27FC236}">
                <a16:creationId xmlns:a16="http://schemas.microsoft.com/office/drawing/2014/main" id="{C68145EE-6AD7-A652-AD5E-47FB994A9BA4}"/>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connectivity of a dynamic network can be defined in terms of node or edge connectivity.</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node connectivity is the minimum number of nodes that must fail (be removed from the network) to fragment the network into two parts.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before, we should consider only switching nodes (as opposed to all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considering all nodes gives a good approximation to the multiplicity of paths in a dynamic network.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arc connectivity of the network can be similarly defined as the minimum number of edges that must fail (be removed from the network) to fragment the network into two unreachable parts.</a:t>
            </a:r>
            <a:endParaRPr lang="en-US" dirty="0">
              <a:highlight>
                <a:srgbClr val="FFFF00"/>
              </a:highlight>
            </a:endParaRPr>
          </a:p>
        </p:txBody>
      </p:sp>
    </p:spTree>
    <p:extLst>
      <p:ext uri="{BB962C8B-B14F-4D97-AF65-F5344CB8AC3E}">
        <p14:creationId xmlns:p14="http://schemas.microsoft.com/office/powerpoint/2010/main" val="21228218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sp>
        <p:nvSpPr>
          <p:cNvPr id="3" name="Content Placeholder 2">
            <a:extLst>
              <a:ext uri="{FF2B5EF4-FFF2-40B4-BE49-F238E27FC236}">
                <a16:creationId xmlns:a16="http://schemas.microsoft.com/office/drawing/2014/main" id="{C68145EE-6AD7-A652-AD5E-47FB994A9BA4}"/>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bisection width of a dynamic network must be defined more precisely than diameter and connectivity.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case of bisection width, we consider any possible partitioning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processing nodes into two equal parts.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this does not restrict the partitioning of the switching nodes.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each such partition, we select an induced partitioning of the switching nodes such that the number of edges crossing this partition is minimized.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minimum number of edges for any such partition is the bisection width of the dynamic network.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intuitive way of thinking of bisection width is in terms of the minimum number of edges that must be removed from the network so as to partition the network into two halves with identical number of processing nodes.</a:t>
            </a:r>
            <a:endParaRPr lang="en-US" dirty="0"/>
          </a:p>
        </p:txBody>
      </p:sp>
    </p:spTree>
    <p:extLst>
      <p:ext uri="{BB962C8B-B14F-4D97-AF65-F5344CB8AC3E}">
        <p14:creationId xmlns:p14="http://schemas.microsoft.com/office/powerpoint/2010/main" val="2372268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pic>
        <p:nvPicPr>
          <p:cNvPr id="5" name="Content Placeholder 4" descr="Text&#10;&#10;Description automatically generated with low confidence">
            <a:extLst>
              <a:ext uri="{FF2B5EF4-FFF2-40B4-BE49-F238E27FC236}">
                <a16:creationId xmlns:a16="http://schemas.microsoft.com/office/drawing/2014/main" id="{BCEA60A9-33BB-0C2C-5AE1-E2F93F55A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52" y="2707596"/>
            <a:ext cx="10582096" cy="1824499"/>
          </a:xfrm>
        </p:spPr>
      </p:pic>
    </p:spTree>
    <p:extLst>
      <p:ext uri="{BB962C8B-B14F-4D97-AF65-F5344CB8AC3E}">
        <p14:creationId xmlns:p14="http://schemas.microsoft.com/office/powerpoint/2010/main" val="1911453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3" name="Content Placeholder 2">
            <a:extLst>
              <a:ext uri="{FF2B5EF4-FFF2-40B4-BE49-F238E27FC236}">
                <a16:creationId xmlns:a16="http://schemas.microsoft.com/office/drawing/2014/main" id="{C846CD6C-F8F6-0865-40E2-39B7B498AB9C}"/>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interconnection networks provide basic mechanisms for communicating messages (data), in the case of </a:t>
            </a:r>
            <a:r>
              <a:rPr lang="en-US" sz="1800" b="0" i="0" u="none" strike="noStrike" baseline="0" dirty="0">
                <a:solidFill>
                  <a:srgbClr val="333333"/>
                </a:solidFill>
                <a:highlight>
                  <a:srgbClr val="FFFF00"/>
                </a:highlight>
                <a:latin typeface="Verdana" panose="020B0604030504040204" pitchFamily="34" charset="0"/>
              </a:rPr>
              <a:t>shared-address-space</a:t>
            </a:r>
            <a:r>
              <a:rPr lang="en-US" sz="1800" b="0" i="0" u="none" strike="noStrike" baseline="0" dirty="0">
                <a:solidFill>
                  <a:srgbClr val="333333"/>
                </a:solidFill>
                <a:latin typeface="Verdana" panose="020B0604030504040204" pitchFamily="34" charset="0"/>
              </a:rPr>
              <a:t> computers additional hardware is required to keep multiple copies of data consistent with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Specifically, if there exist two copies of the data (in different caches/memory elements), how do we ensure that different processors operate on these in a manner that follows predefined semantics?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40237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pic>
        <p:nvPicPr>
          <p:cNvPr id="5" name="Content Placeholder 4" descr="Graphical user interface, table&#10;&#10;Description automatically generated with medium confidence">
            <a:extLst>
              <a:ext uri="{FF2B5EF4-FFF2-40B4-BE49-F238E27FC236}">
                <a16:creationId xmlns:a16="http://schemas.microsoft.com/office/drawing/2014/main" id="{1223969D-7872-B845-43D0-BF5989DA4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413" y="2239579"/>
            <a:ext cx="8527502" cy="3069900"/>
          </a:xfrm>
        </p:spPr>
      </p:pic>
    </p:spTree>
    <p:extLst>
      <p:ext uri="{BB962C8B-B14F-4D97-AF65-F5344CB8AC3E}">
        <p14:creationId xmlns:p14="http://schemas.microsoft.com/office/powerpoint/2010/main" val="38785423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3" name="Content Placeholder 2">
            <a:extLst>
              <a:ext uri="{FF2B5EF4-FFF2-40B4-BE49-F238E27FC236}">
                <a16:creationId xmlns:a16="http://schemas.microsoft.com/office/drawing/2014/main" id="{C846CD6C-F8F6-0865-40E2-39B7B498AB9C}"/>
              </a:ext>
            </a:extLst>
          </p:cNvPr>
          <p:cNvSpPr>
            <a:spLocks noGrp="1"/>
          </p:cNvSpPr>
          <p:nvPr>
            <p:ph idx="1"/>
          </p:nvPr>
        </p:nvSpPr>
        <p:spPr/>
        <p:txBody>
          <a:bodyPr>
            <a:normAutofit fontScale="850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problem of keeping caches in multiprocessor systems coherent is significantly more complex than in uniprocessor systems.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This is because in addition to multiple copies as in uniprocessor systems, there may also be multiple processors modifying these copies.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Two processors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and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1 are connected over a shared bus to a globally accessible memory.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Both processors load the same variable.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 are now three copies of the variable.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coherence mechanism must now ensure that all operations performed on these copies are serializable (i.e., there exists some serial order of instruction execution that corresponds to the parallel schedule).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When a processor changes the value of its copy of the variable, one of two things must happen: </a:t>
            </a:r>
            <a:r>
              <a:rPr lang="en-US" sz="1800" b="0" i="0" u="none" strike="noStrike" baseline="0" dirty="0">
                <a:solidFill>
                  <a:srgbClr val="333333"/>
                </a:solidFill>
                <a:highlight>
                  <a:srgbClr val="FFFF00"/>
                </a:highlight>
                <a:latin typeface="Verdana" panose="020B0604030504040204" pitchFamily="34" charset="0"/>
              </a:rPr>
              <a:t>the other copies must be invalidated, or the other copies must be updated.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Failing this, other processors may potentially work with incorrect (stale) values of the variable. These two protocols are referred to as </a:t>
            </a:r>
            <a:r>
              <a:rPr lang="en-US" sz="1800" b="1" i="1" u="none" strike="noStrike" baseline="0" dirty="0">
                <a:solidFill>
                  <a:srgbClr val="333333"/>
                </a:solidFill>
                <a:latin typeface="Verdana" panose="020B0604030504040204" pitchFamily="34" charset="0"/>
              </a:rPr>
              <a:t>invalidate </a:t>
            </a:r>
            <a:r>
              <a:rPr lang="en-US" sz="1800" b="0" i="0" u="none" strike="noStrike" baseline="0" dirty="0">
                <a:solidFill>
                  <a:srgbClr val="333333"/>
                </a:solidFill>
                <a:latin typeface="Verdana" panose="020B0604030504040204" pitchFamily="34" charset="0"/>
              </a:rPr>
              <a:t>and </a:t>
            </a:r>
            <a:r>
              <a:rPr lang="en-US" sz="1800" b="1" i="1" u="none" strike="noStrike" baseline="0" dirty="0">
                <a:solidFill>
                  <a:srgbClr val="333333"/>
                </a:solidFill>
                <a:latin typeface="Verdana" panose="020B0604030504040204" pitchFamily="34" charset="0"/>
              </a:rPr>
              <a:t>update </a:t>
            </a:r>
            <a:r>
              <a:rPr lang="en-US" sz="1800" b="0" i="0" u="none" strike="noStrike" baseline="0" dirty="0">
                <a:solidFill>
                  <a:srgbClr val="333333"/>
                </a:solidFill>
                <a:latin typeface="Verdana" panose="020B0604030504040204" pitchFamily="34" charset="0"/>
              </a:rPr>
              <a:t>protocols.</a:t>
            </a:r>
            <a:endParaRPr lang="en-US" dirty="0"/>
          </a:p>
        </p:txBody>
      </p:sp>
    </p:spTree>
    <p:extLst>
      <p:ext uri="{BB962C8B-B14F-4D97-AF65-F5344CB8AC3E}">
        <p14:creationId xmlns:p14="http://schemas.microsoft.com/office/powerpoint/2010/main" val="17470349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pic>
        <p:nvPicPr>
          <p:cNvPr id="5" name="Content Placeholder 4" descr="Diagram&#10;&#10;Description automatically generated">
            <a:extLst>
              <a:ext uri="{FF2B5EF4-FFF2-40B4-BE49-F238E27FC236}">
                <a16:creationId xmlns:a16="http://schemas.microsoft.com/office/drawing/2014/main" id="{5AD89C40-7149-F480-E294-0DF4A0259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289" y="1795737"/>
            <a:ext cx="7379422" cy="5062263"/>
          </a:xfrm>
        </p:spPr>
      </p:pic>
    </p:spTree>
    <p:extLst>
      <p:ext uri="{BB962C8B-B14F-4D97-AF65-F5344CB8AC3E}">
        <p14:creationId xmlns:p14="http://schemas.microsoft.com/office/powerpoint/2010/main" val="33626642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4" name="Content Placeholder 3">
            <a:extLst>
              <a:ext uri="{FF2B5EF4-FFF2-40B4-BE49-F238E27FC236}">
                <a16:creationId xmlns:a16="http://schemas.microsoft.com/office/drawing/2014/main" id="{C4D353C4-41DD-E7C3-375D-8E0BAF0F485D}"/>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update protocol, whenever a data item is written, all of its copies in the system are updated.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if a processor simply reads a data item once and never uses it, subsequent updates to this item at other processors cause excess overhead in terms of latency at source and bandwidth on the network.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in this situation, an invalidate protocol invalidates the data item on the first update at a remote processor and subsequent updates need not be performed on this copy.</a:t>
            </a:r>
            <a:endParaRPr lang="en-US" dirty="0"/>
          </a:p>
        </p:txBody>
      </p:sp>
    </p:spTree>
    <p:extLst>
      <p:ext uri="{BB962C8B-B14F-4D97-AF65-F5344CB8AC3E}">
        <p14:creationId xmlns:p14="http://schemas.microsoft.com/office/powerpoint/2010/main" val="3208671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4" name="Content Placeholder 3">
            <a:extLst>
              <a:ext uri="{FF2B5EF4-FFF2-40B4-BE49-F238E27FC236}">
                <a16:creationId xmlns:a16="http://schemas.microsoft.com/office/drawing/2014/main" id="{C4D353C4-41DD-E7C3-375D-8E0BAF0F485D}"/>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important factor affecting the performance of these protocols is </a:t>
            </a:r>
            <a:r>
              <a:rPr lang="en-US" sz="1800" b="1" i="1" u="none" strike="noStrike" baseline="0" dirty="0">
                <a:solidFill>
                  <a:srgbClr val="333333"/>
                </a:solidFill>
                <a:latin typeface="Verdana" panose="020B0604030504040204" pitchFamily="34" charset="0"/>
              </a:rPr>
              <a:t>false sharing</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False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sharing refers to the situation in which different processors update different parts of </a:t>
            </a:r>
            <a:r>
              <a:rPr lang="en-US" sz="1800" dirty="0">
                <a:solidFill>
                  <a:srgbClr val="333333"/>
                </a:solidFill>
                <a:latin typeface="Verdana" panose="020B0604030504040204" pitchFamily="34" charset="0"/>
              </a:rPr>
              <a:t>t</a:t>
            </a:r>
            <a:r>
              <a:rPr lang="en-US" sz="1800" b="0" i="0" u="none" strike="noStrike" baseline="0" dirty="0">
                <a:solidFill>
                  <a:srgbClr val="333333"/>
                </a:solidFill>
                <a:latin typeface="Verdana" panose="020B0604030504040204" pitchFamily="34" charset="0"/>
              </a:rPr>
              <a:t>he same cache-line.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although the updates are not performed on shared variables, the system does not detect this.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invalidate protocol, when a processor updates its part of the cache-line, the other copies of this line are invalidated.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When other processors try to update their parts of the cache-line, the line must actually be fetched from the remote processor.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easy to see that false-sharing can cause a cache-line to be ping-ponged between various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update protocol, this situation is slightly better since all reads can be performed locally and the writes must be updated. This saves an invalidate operation that is otherwise wasted.</a:t>
            </a:r>
            <a:endParaRPr lang="en-US" dirty="0"/>
          </a:p>
        </p:txBody>
      </p:sp>
    </p:spTree>
    <p:extLst>
      <p:ext uri="{BB962C8B-B14F-4D97-AF65-F5344CB8AC3E}">
        <p14:creationId xmlns:p14="http://schemas.microsoft.com/office/powerpoint/2010/main" val="664377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4" name="Content Placeholder 3">
            <a:extLst>
              <a:ext uri="{FF2B5EF4-FFF2-40B4-BE49-F238E27FC236}">
                <a16:creationId xmlns:a16="http://schemas.microsoft.com/office/drawing/2014/main" id="{C4D353C4-41DD-E7C3-375D-8E0BAF0F485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tradeoff between invalidate and update schemes is the classic tradeoff between communication overhead (updates) and idling (stalling in invalidates).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Current generation cache coherent machines typically rely on invalidate protocols.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rest of our discussion of multiprocessor cache systems therefore assumes invalidate protocols.</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Maintaining Coherence Using Invalidate Protocols </a:t>
            </a:r>
            <a:r>
              <a:rPr lang="en-US" sz="1800" b="0" i="0" u="none" strike="noStrike" baseline="0" dirty="0">
                <a:solidFill>
                  <a:srgbClr val="333333"/>
                </a:solidFill>
                <a:latin typeface="Verdana" panose="020B0604030504040204" pitchFamily="34" charset="0"/>
              </a:rPr>
              <a:t>Multiple copies of a single data item are kept consistent by keeping track of the number of copies and the state of each of these copies.</a:t>
            </a:r>
          </a:p>
        </p:txBody>
      </p:sp>
    </p:spTree>
    <p:extLst>
      <p:ext uri="{BB962C8B-B14F-4D97-AF65-F5344CB8AC3E}">
        <p14:creationId xmlns:p14="http://schemas.microsoft.com/office/powerpoint/2010/main" val="3705856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3386-EAAC-879E-C971-83A04681B69A}"/>
              </a:ext>
            </a:extLst>
          </p:cNvPr>
          <p:cNvSpPr>
            <a:spLocks noGrp="1"/>
          </p:cNvSpPr>
          <p:nvPr>
            <p:ph type="title"/>
          </p:nvPr>
        </p:nvSpPr>
        <p:spPr/>
        <p:txBody>
          <a:bodyPr/>
          <a:lstStyle/>
          <a:p>
            <a:r>
              <a:rPr lang="en-US" dirty="0"/>
              <a:t>Reading material</a:t>
            </a:r>
          </a:p>
        </p:txBody>
      </p:sp>
      <p:sp>
        <p:nvSpPr>
          <p:cNvPr id="3" name="Content Placeholder 2">
            <a:extLst>
              <a:ext uri="{FF2B5EF4-FFF2-40B4-BE49-F238E27FC236}">
                <a16:creationId xmlns:a16="http://schemas.microsoft.com/office/drawing/2014/main" id="{645AA3E5-9534-A7D5-423B-F646081D3036}"/>
              </a:ext>
            </a:extLst>
          </p:cNvPr>
          <p:cNvSpPr>
            <a:spLocks noGrp="1"/>
          </p:cNvSpPr>
          <p:nvPr>
            <p:ph idx="1"/>
          </p:nvPr>
        </p:nvSpPr>
        <p:spPr/>
        <p:txBody>
          <a:bodyPr/>
          <a:lstStyle/>
          <a:p>
            <a:pPr>
              <a:buFont typeface="Wingdings" panose="05000000000000000000" pitchFamily="2" charset="2"/>
              <a:buChar char="§"/>
            </a:pPr>
            <a:r>
              <a:rPr lang="en-US" dirty="0"/>
              <a:t>Study and present a report in the next lecture on the following topics.</a:t>
            </a:r>
          </a:p>
          <a:p>
            <a:pPr marL="457200" indent="-457200">
              <a:buFont typeface="+mj-lt"/>
              <a:buAutoNum type="arabicPeriod"/>
            </a:pPr>
            <a:r>
              <a:rPr lang="en-US" dirty="0"/>
              <a:t>How to maintain coherence using the invalidate  protocol</a:t>
            </a:r>
          </a:p>
          <a:p>
            <a:pPr marL="457200" indent="-457200">
              <a:buFont typeface="+mj-lt"/>
              <a:buAutoNum type="arabicPeriod"/>
            </a:pPr>
            <a:r>
              <a:rPr lang="en-US" dirty="0"/>
              <a:t>Three state coherence protocol</a:t>
            </a:r>
          </a:p>
          <a:p>
            <a:pPr marL="457200" indent="-457200">
              <a:buFont typeface="+mj-lt"/>
              <a:buAutoNum type="arabicPeriod"/>
            </a:pPr>
            <a:r>
              <a:rPr lang="en-US" dirty="0"/>
              <a:t>Snoopy Cache systems and its performance</a:t>
            </a:r>
          </a:p>
          <a:p>
            <a:pPr marL="457200" indent="-457200">
              <a:buFont typeface="+mj-lt"/>
              <a:buAutoNum type="arabicPeriod"/>
            </a:pPr>
            <a:r>
              <a:rPr lang="en-US" dirty="0"/>
              <a:t>Directory based systems, its architecture and performance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1134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pic>
        <p:nvPicPr>
          <p:cNvPr id="7" name="Content Placeholder 6" descr="Table&#10;&#10;Description automatically generated">
            <a:extLst>
              <a:ext uri="{FF2B5EF4-FFF2-40B4-BE49-F238E27FC236}">
                <a16:creationId xmlns:a16="http://schemas.microsoft.com/office/drawing/2014/main" id="{7E9FD1F4-77EA-D4D9-778F-9396C703E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364" y="2084832"/>
            <a:ext cx="8409272" cy="4187952"/>
          </a:xfrm>
        </p:spPr>
      </p:pic>
    </p:spTree>
    <p:extLst>
      <p:ext uri="{BB962C8B-B14F-4D97-AF65-F5344CB8AC3E}">
        <p14:creationId xmlns:p14="http://schemas.microsoft.com/office/powerpoint/2010/main" val="106148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1203</TotalTime>
  <Words>7332</Words>
  <Application>Microsoft Office PowerPoint</Application>
  <PresentationFormat>Widescreen</PresentationFormat>
  <Paragraphs>420</Paragraphs>
  <Slides>85</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Arial</vt:lpstr>
      <vt:lpstr>Courier New</vt:lpstr>
      <vt:lpstr>Symbol</vt:lpstr>
      <vt:lpstr>Tw Cen MT</vt:lpstr>
      <vt:lpstr>Tw Cen MT Condensed</vt:lpstr>
      <vt:lpstr>Verdana</vt:lpstr>
      <vt:lpstr>Wingdings</vt:lpstr>
      <vt:lpstr>Wingdings 3</vt:lpstr>
      <vt:lpstr>Integral</vt:lpstr>
      <vt:lpstr>Parallel Programming Platforms</vt:lpstr>
      <vt:lpstr>Introduction</vt:lpstr>
      <vt:lpstr>Implicit parallelism</vt:lpstr>
      <vt:lpstr>Trends in microprocessor architecture</vt:lpstr>
      <vt:lpstr>Pipelining &amp; superscalar executions</vt:lpstr>
      <vt:lpstr>Pipelining &amp; superscalar executions</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takeaway</vt:lpstr>
      <vt:lpstr>Very Long Instruction Word Processors</vt:lpstr>
      <vt:lpstr>Very Long Instruction Word Processors</vt:lpstr>
      <vt:lpstr>Limitations of Memory System Performance</vt:lpstr>
      <vt:lpstr>Limitations of Memory System Performance</vt:lpstr>
      <vt:lpstr>Limitations of Memory System Performance</vt:lpstr>
      <vt:lpstr>Improving Effective Memory Latency Using Caches</vt:lpstr>
      <vt:lpstr>Impact of Memory Bandwidth</vt:lpstr>
      <vt:lpstr>Impact of Memory Bandwidth</vt:lpstr>
      <vt:lpstr>Alternate Approaches for Hiding Memory Latency</vt:lpstr>
      <vt:lpstr>Multithreading for Latency Hiding</vt:lpstr>
      <vt:lpstr>Prefetching for Latency Hiding</vt:lpstr>
      <vt:lpstr>Dichotomy of Parallel Computing Platforms</vt:lpstr>
      <vt:lpstr>Dichotomy of Parallel Computing Platforms</vt:lpstr>
      <vt:lpstr>Dichotomy of Parallel Computing Platforms</vt:lpstr>
      <vt:lpstr>SIMD example</vt:lpstr>
      <vt:lpstr>Dichotomy of Parallel Computing Platforms</vt:lpstr>
      <vt:lpstr>Dichotomy of Parallel Computing Platforms</vt:lpstr>
      <vt:lpstr>SIMD vs MIMD</vt:lpstr>
      <vt:lpstr>SIMD example</vt:lpstr>
      <vt:lpstr>SIMD example</vt:lpstr>
      <vt:lpstr>Communication Model of Parallel Platforms</vt:lpstr>
      <vt:lpstr>Shared-Address-Space Platforms</vt:lpstr>
      <vt:lpstr>Shared-Address-Space Platforms</vt:lpstr>
      <vt:lpstr>Shared-Address-Space Platforms</vt:lpstr>
      <vt:lpstr>Message-Passing Platforms</vt:lpstr>
      <vt:lpstr>Physical Organization of Parallel Platforms</vt:lpstr>
      <vt:lpstr>Physical Organization of Parallel Platforms</vt:lpstr>
      <vt:lpstr>Physical Organization of Parallel Platforms</vt:lpstr>
      <vt:lpstr>Physical Organization of Parallel Platforms</vt:lpstr>
      <vt:lpstr>Architectural Complexity of the Ideal Model</vt:lpstr>
      <vt:lpstr>Interconnection Networks for Parallel Computers</vt:lpstr>
      <vt:lpstr>Interconnection Networks for Parallel Computers</vt:lpstr>
      <vt:lpstr>Interconnection Networks for Parallel Computers</vt:lpstr>
      <vt:lpstr>Network Topologies-Bus-Based Networks</vt:lpstr>
      <vt:lpstr>Network Topologies-Crossbar Networks</vt:lpstr>
      <vt:lpstr>Network Topologies-Crossbar Networks</vt:lpstr>
      <vt:lpstr>Network Topologies-Crossbar Networks</vt:lpstr>
      <vt:lpstr>Network Topologies-Completely-Connected Network</vt:lpstr>
      <vt:lpstr>Network Topologies-Star-Connected Network</vt:lpstr>
      <vt:lpstr>Completely connected network v/s Star-Connected Network</vt:lpstr>
      <vt:lpstr>Linear Arrays, Meshes, and k-d Meshes</vt:lpstr>
      <vt:lpstr>Linear Arrays, Meshes, and k-d Meshes</vt:lpstr>
      <vt:lpstr>Linear Arrays, Meshes, and k-d Meshes</vt:lpstr>
      <vt:lpstr>Linear Arrays, Meshes, and k-d Meshes</vt:lpstr>
      <vt:lpstr>Linear Arrays, Meshes, and k-d Meshes</vt:lpstr>
      <vt:lpstr>Linear Arrays, Meshes, and k-d Meshes</vt:lpstr>
      <vt:lpstr>Linear Arrays, Meshes, and k-d Meshes</vt:lpstr>
      <vt:lpstr>Tree-Based Networks</vt:lpstr>
      <vt:lpstr>Tree-Based Networks</vt:lpstr>
      <vt:lpstr>Tree-Based Networks</vt:lpstr>
      <vt:lpstr>Tree-Based Networks</vt:lpstr>
      <vt:lpstr>Evaluating Static Interconnection Networks</vt:lpstr>
      <vt:lpstr>Evaluating Static Interconnection Networks</vt:lpstr>
      <vt:lpstr>Evaluating Static Interconnection Networks</vt:lpstr>
      <vt:lpstr>Evaluating Static Interconnection Networks</vt:lpstr>
      <vt:lpstr>Evaluating Static Interconnection Networks</vt:lpstr>
      <vt:lpstr>Evaluating Dynamic Interconnection Networks</vt:lpstr>
      <vt:lpstr>Evaluating Dynamic Interconnection Networks</vt:lpstr>
      <vt:lpstr>Evaluating Dynamic Interconnection Networks</vt:lpstr>
      <vt:lpstr>Evaluating Dynamic Interconnection Networks</vt:lpstr>
      <vt:lpstr>Cache Coherence in Multiprocessor Systems</vt:lpstr>
      <vt:lpstr>Cache Coherence in Multiprocessor Systems</vt:lpstr>
      <vt:lpstr>Cache Coherence in Multiprocessor Systems</vt:lpstr>
      <vt:lpstr>Cache Coherence in Multiprocessor Systems</vt:lpstr>
      <vt:lpstr>Cache Coherence in Multiprocessor Systems</vt:lpstr>
      <vt:lpstr>Cache Coherence in Multiprocessor Systems</vt:lpstr>
      <vt:lpstr>Reading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Platforms</dc:title>
  <dc:creator>Mr.Usman Ghous</dc:creator>
  <cp:lastModifiedBy>Mr.Usman Ghous</cp:lastModifiedBy>
  <cp:revision>19</cp:revision>
  <dcterms:created xsi:type="dcterms:W3CDTF">2022-08-30T05:11:33Z</dcterms:created>
  <dcterms:modified xsi:type="dcterms:W3CDTF">2022-09-15T06:18:03Z</dcterms:modified>
</cp:coreProperties>
</file>