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9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304"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2" r:id="rId43"/>
    <p:sldId id="298" r:id="rId44"/>
    <p:sldId id="300" r:id="rId45"/>
    <p:sldId id="301" r:id="rId46"/>
    <p:sldId id="299" r:id="rId47"/>
    <p:sldId id="302"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6" r:id="rId88"/>
    <p:sldId id="347" r:id="rId89"/>
    <p:sldId id="348" r:id="rId90"/>
    <p:sldId id="350" r:id="rId91"/>
    <p:sldId id="352" r:id="rId92"/>
    <p:sldId id="353" r:id="rId93"/>
    <p:sldId id="355" r:id="rId94"/>
    <p:sldId id="356"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38"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DF962-D14E-4C68-95CC-530314F59C83}"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A0978-372C-446D-8FCB-06E004920B4D}" type="slidenum">
              <a:rPr lang="en-US" smtClean="0"/>
              <a:t>‹#›</a:t>
            </a:fld>
            <a:endParaRPr lang="en-US"/>
          </a:p>
        </p:txBody>
      </p:sp>
    </p:spTree>
    <p:extLst>
      <p:ext uri="{BB962C8B-B14F-4D97-AF65-F5344CB8AC3E}">
        <p14:creationId xmlns:p14="http://schemas.microsoft.com/office/powerpoint/2010/main" val="245112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Decomposition of dense matrix-vector multiplication into </a:t>
            </a:r>
            <a:r>
              <a:rPr lang="en-US" sz="1800" b="1" i="1" u="none" strike="noStrike" baseline="0" dirty="0">
                <a:latin typeface="Verdana" panose="020B0604030504040204" pitchFamily="34" charset="0"/>
              </a:rPr>
              <a:t>n </a:t>
            </a:r>
            <a:r>
              <a:rPr lang="en-US" sz="1800" b="1" i="0" u="none" strike="noStrike" baseline="0" dirty="0">
                <a:latin typeface="Verdana" panose="020B0604030504040204" pitchFamily="34" charset="0"/>
              </a:rPr>
              <a:t>tasks, where </a:t>
            </a:r>
            <a:r>
              <a:rPr lang="en-US" sz="1800" b="1" i="1" u="none" strike="noStrike" baseline="0" dirty="0">
                <a:latin typeface="Verdana" panose="020B0604030504040204" pitchFamily="34" charset="0"/>
              </a:rPr>
              <a:t>n </a:t>
            </a:r>
            <a:r>
              <a:rPr lang="en-US" sz="1800" b="1" i="0" u="none" strike="noStrike" baseline="0" dirty="0">
                <a:latin typeface="Verdana" panose="020B0604030504040204" pitchFamily="34" charset="0"/>
              </a:rPr>
              <a:t>is the number of rows in the matrix. The</a:t>
            </a:r>
          </a:p>
          <a:p>
            <a:pPr algn="l"/>
            <a:r>
              <a:rPr lang="en-US" sz="1800" b="1" i="0" u="none" strike="noStrike" baseline="0" dirty="0">
                <a:latin typeface="Verdana" panose="020B0604030504040204" pitchFamily="34" charset="0"/>
              </a:rPr>
              <a:t>portions of the matrix and the input and output vector accessed by Task 1 are highlighted.</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9</a:t>
            </a:fld>
            <a:endParaRPr lang="en-US"/>
          </a:p>
        </p:txBody>
      </p:sp>
    </p:spTree>
    <p:extLst>
      <p:ext uri="{BB962C8B-B14F-4D97-AF65-F5344CB8AC3E}">
        <p14:creationId xmlns:p14="http://schemas.microsoft.com/office/powerpoint/2010/main" val="199733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15</a:t>
            </a:fld>
            <a:endParaRPr lang="en-US"/>
          </a:p>
        </p:txBody>
      </p:sp>
    </p:spTree>
    <p:extLst>
      <p:ext uri="{BB962C8B-B14F-4D97-AF65-F5344CB8AC3E}">
        <p14:creationId xmlns:p14="http://schemas.microsoft.com/office/powerpoint/2010/main" val="2167626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333333"/>
                </a:solidFill>
                <a:latin typeface="Verdana" panose="020B0604030504040204" pitchFamily="34" charset="0"/>
              </a:rPr>
              <a:t>the critical path length is 27 in the task-dependency graph shown in </a:t>
            </a:r>
            <a:r>
              <a:rPr lang="en-US" sz="1800" b="0" i="0" u="none" strike="noStrike" baseline="0" dirty="0">
                <a:solidFill>
                  <a:srgbClr val="00339A"/>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is 34 in the task-dependency graph shown in </a:t>
            </a:r>
            <a:r>
              <a:rPr lang="en-US" sz="1800" b="0" i="0" u="none" strike="noStrike" baseline="0" dirty="0">
                <a:solidFill>
                  <a:srgbClr val="00339A"/>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a:t>
            </a:r>
          </a:p>
          <a:p>
            <a:pPr algn="l"/>
            <a:r>
              <a:rPr lang="en-US" sz="1800" b="1" i="0" u="none" strike="noStrike" baseline="0" dirty="0">
                <a:solidFill>
                  <a:srgbClr val="333333"/>
                </a:solidFill>
                <a:latin typeface="Verdana" panose="020B0604030504040204" pitchFamily="34" charset="0"/>
              </a:rPr>
              <a:t>Since the total amount of work required to solve the problems using the two decompositions is 63 and 64, respectively, the</a:t>
            </a:r>
          </a:p>
          <a:p>
            <a:pPr algn="l"/>
            <a:r>
              <a:rPr lang="en-US" sz="1800" b="1" i="0" u="none" strike="noStrike" baseline="0" dirty="0">
                <a:solidFill>
                  <a:srgbClr val="333333"/>
                </a:solidFill>
                <a:latin typeface="Verdana" panose="020B0604030504040204" pitchFamily="34" charset="0"/>
              </a:rPr>
              <a:t>average degree of concurrency of the two task-dependency graphs is 2.33 and 1.88 respectively.</a:t>
            </a:r>
            <a:endParaRPr lang="en-US" b="1" dirty="0"/>
          </a:p>
        </p:txBody>
      </p:sp>
      <p:sp>
        <p:nvSpPr>
          <p:cNvPr id="4" name="Slide Number Placeholder 3"/>
          <p:cNvSpPr>
            <a:spLocks noGrp="1"/>
          </p:cNvSpPr>
          <p:nvPr>
            <p:ph type="sldNum" sz="quarter" idx="5"/>
          </p:nvPr>
        </p:nvSpPr>
        <p:spPr/>
        <p:txBody>
          <a:bodyPr/>
          <a:lstStyle/>
          <a:p>
            <a:fld id="{D6EA0978-372C-446D-8FCB-06E004920B4D}" type="slidenum">
              <a:rPr lang="en-US" smtClean="0"/>
              <a:t>23</a:t>
            </a:fld>
            <a:endParaRPr lang="en-US"/>
          </a:p>
        </p:txBody>
      </p:sp>
    </p:spTree>
    <p:extLst>
      <p:ext uri="{BB962C8B-B14F-4D97-AF65-F5344CB8AC3E}">
        <p14:creationId xmlns:p14="http://schemas.microsoft.com/office/powerpoint/2010/main" val="2853557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The task-dependency graph for finding the minimum number in the sequence {4, 9, 1, 7, 8, 11, 2, 12}. Each node in </a:t>
            </a:r>
            <a:r>
              <a:rPr lang="en-US" sz="1800" b="1" i="0" u="none" strike="noStrike" baseline="0" dirty="0" err="1">
                <a:latin typeface="Verdana" panose="020B0604030504040204" pitchFamily="34" charset="0"/>
              </a:rPr>
              <a:t>th</a:t>
            </a:r>
            <a:r>
              <a:rPr lang="en-US" sz="1800" b="1" i="0" u="none" strike="noStrike" baseline="0" dirty="0">
                <a:latin typeface="Verdana" panose="020B0604030504040204" pitchFamily="34" charset="0"/>
              </a:rPr>
              <a:t> tree represents the task of finding the minimum of a pair of numbers.</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52</a:t>
            </a:fld>
            <a:endParaRPr lang="en-US"/>
          </a:p>
        </p:txBody>
      </p:sp>
    </p:spTree>
    <p:extLst>
      <p:ext uri="{BB962C8B-B14F-4D97-AF65-F5344CB8AC3E}">
        <p14:creationId xmlns:p14="http://schemas.microsoft.com/office/powerpoint/2010/main" val="426933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333333"/>
                </a:solidFill>
                <a:latin typeface="Verdana" panose="020B0604030504040204" pitchFamily="34" charset="0"/>
              </a:rPr>
              <a:t>The reader should note that by increasing </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number of parallel tasks to promote computation-interaction overlap, we are reducing </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granularity of the tasks, which in general tends to increase overheads. Therefore, this technique must be used judiciously.</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76</a:t>
            </a:fld>
            <a:endParaRPr lang="en-US"/>
          </a:p>
        </p:txBody>
      </p:sp>
    </p:spTree>
    <p:extLst>
      <p:ext uri="{BB962C8B-B14F-4D97-AF65-F5344CB8AC3E}">
        <p14:creationId xmlns:p14="http://schemas.microsoft.com/office/powerpoint/2010/main" val="42319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77</a:t>
            </a:fld>
            <a:endParaRPr lang="en-US"/>
          </a:p>
        </p:txBody>
      </p:sp>
    </p:spTree>
    <p:extLst>
      <p:ext uri="{BB962C8B-B14F-4D97-AF65-F5344CB8AC3E}">
        <p14:creationId xmlns:p14="http://schemas.microsoft.com/office/powerpoint/2010/main" val="237655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78</a:t>
            </a:fld>
            <a:endParaRPr lang="en-US"/>
          </a:p>
        </p:txBody>
      </p:sp>
    </p:spTree>
    <p:extLst>
      <p:ext uri="{BB962C8B-B14F-4D97-AF65-F5344CB8AC3E}">
        <p14:creationId xmlns:p14="http://schemas.microsoft.com/office/powerpoint/2010/main" val="938184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79</a:t>
            </a:fld>
            <a:endParaRPr lang="en-US"/>
          </a:p>
        </p:txBody>
      </p:sp>
    </p:spTree>
    <p:extLst>
      <p:ext uri="{BB962C8B-B14F-4D97-AF65-F5344CB8AC3E}">
        <p14:creationId xmlns:p14="http://schemas.microsoft.com/office/powerpoint/2010/main" val="189826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40508-FB89-428C-9280-5AAB1CB1794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923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53470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4588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40508-FB89-428C-9280-5AAB1CB1794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18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40508-FB89-428C-9280-5AAB1CB1794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147083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40508-FB89-428C-9280-5AAB1CB1794D}"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97962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40508-FB89-428C-9280-5AAB1CB1794D}"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8196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40508-FB89-428C-9280-5AAB1CB1794D}"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300151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40508-FB89-428C-9280-5AAB1CB1794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325884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40508-FB89-428C-9280-5AAB1CB1794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7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40508-FB89-428C-9280-5AAB1CB1794D}" type="datetimeFigureOut">
              <a:rPr lang="en-US" smtClean="0"/>
              <a:t>9/22/2022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AF6B64-16A6-4D08-9F5A-E3D4738C62AD}"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198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6989-00C0-2F9E-AA21-23DE559DCE6A}"/>
              </a:ext>
            </a:extLst>
          </p:cNvPr>
          <p:cNvSpPr>
            <a:spLocks noGrp="1"/>
          </p:cNvSpPr>
          <p:nvPr>
            <p:ph type="ctrTitle"/>
          </p:nvPr>
        </p:nvSpPr>
        <p:spPr/>
        <p:txBody>
          <a:bodyPr>
            <a:normAutofit/>
          </a:bodyPr>
          <a:lstStyle/>
          <a:p>
            <a:r>
              <a:rPr lang="en-US" sz="2000" b="1" i="0" u="none" strike="noStrike" baseline="0" dirty="0">
                <a:solidFill>
                  <a:srgbClr val="333333"/>
                </a:solidFill>
                <a:latin typeface="Arial" panose="020B0604020202020204" pitchFamily="34" charset="0"/>
              </a:rPr>
              <a:t>Principles of Parallel Algorithm Design</a:t>
            </a:r>
            <a:endParaRPr lang="en-US" sz="2000" dirty="0"/>
          </a:p>
        </p:txBody>
      </p:sp>
      <p:sp>
        <p:nvSpPr>
          <p:cNvPr id="3" name="Subtitle 2">
            <a:extLst>
              <a:ext uri="{FF2B5EF4-FFF2-40B4-BE49-F238E27FC236}">
                <a16:creationId xmlns:a16="http://schemas.microsoft.com/office/drawing/2014/main" id="{4896FB45-05C3-D874-0600-A0A40C561B82}"/>
              </a:ext>
            </a:extLst>
          </p:cNvPr>
          <p:cNvSpPr>
            <a:spLocks noGrp="1"/>
          </p:cNvSpPr>
          <p:nvPr>
            <p:ph type="subTitle" idx="1"/>
          </p:nvPr>
        </p:nvSpPr>
        <p:spPr/>
        <p:txBody>
          <a:bodyPr/>
          <a:lstStyle/>
          <a:p>
            <a:r>
              <a:rPr lang="en-US" dirty="0"/>
              <a:t>Ch. Usman Ghous</a:t>
            </a:r>
          </a:p>
        </p:txBody>
      </p:sp>
    </p:spTree>
    <p:extLst>
      <p:ext uri="{BB962C8B-B14F-4D97-AF65-F5344CB8AC3E}">
        <p14:creationId xmlns:p14="http://schemas.microsoft.com/office/powerpoint/2010/main" val="172529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p:txBody>
          <a:bodyPr>
            <a:normAutofit/>
          </a:bodyPr>
          <a:lstStyle/>
          <a:p>
            <a:r>
              <a:rPr lang="en-US" sz="4400" dirty="0"/>
              <a:t>Example 1: Dense matrix vector multiplication</a:t>
            </a:r>
          </a:p>
        </p:txBody>
      </p:sp>
      <p:sp>
        <p:nvSpPr>
          <p:cNvPr id="3" name="Content Placeholder 2">
            <a:extLst>
              <a:ext uri="{FF2B5EF4-FFF2-40B4-BE49-F238E27FC236}">
                <a16:creationId xmlns:a16="http://schemas.microsoft.com/office/drawing/2014/main" id="{A17C1286-CF5C-FB28-9FEC-8CE98E513E88}"/>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all tasks are independent and can be performed all together or in any sequence.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general, some tasks may use data produced by other tasks and thus may need to wait for these tasks to finish execution.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abstraction used to express such dependencies among tasks and their relative order of execution is known as a </a:t>
            </a:r>
            <a:r>
              <a:rPr lang="en-US" sz="1800" b="1" i="1" u="none" strike="noStrike" baseline="0" dirty="0">
                <a:solidFill>
                  <a:srgbClr val="333333"/>
                </a:solidFill>
                <a:latin typeface="Verdana" panose="020B0604030504040204" pitchFamily="34" charset="0"/>
              </a:rPr>
              <a:t>task dependency graph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task-dependency graph is a directed acyclic graph in which the nodes represent tasks and the directed edges indicate the dependencies amongst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 corresponding to a node can be executed when all tasks connected to this node by incoming edges have completed.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task-dependency graphs can be disconnected and the edge set of a task-dependency graph can be empty.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the case for matrix-vector multiplication, where each task computes a subset of the entries of the product vector.</a:t>
            </a:r>
            <a:endParaRPr lang="en-US" dirty="0"/>
          </a:p>
        </p:txBody>
      </p:sp>
    </p:spTree>
    <p:extLst>
      <p:ext uri="{BB962C8B-B14F-4D97-AF65-F5344CB8AC3E}">
        <p14:creationId xmlns:p14="http://schemas.microsoft.com/office/powerpoint/2010/main" val="396023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pic>
        <p:nvPicPr>
          <p:cNvPr id="5" name="Content Placeholder 4" descr="Table&#10;&#10;Description automatically generated">
            <a:extLst>
              <a:ext uri="{FF2B5EF4-FFF2-40B4-BE49-F238E27FC236}">
                <a16:creationId xmlns:a16="http://schemas.microsoft.com/office/drawing/2014/main" id="{E3CA299A-D7FB-6754-5E32-2182EEEF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446" y="1938870"/>
            <a:ext cx="11474244" cy="1914792"/>
          </a:xfrm>
        </p:spPr>
      </p:pic>
      <p:pic>
        <p:nvPicPr>
          <p:cNvPr id="7" name="Picture 6" descr="Table&#10;&#10;Description automatically generated">
            <a:extLst>
              <a:ext uri="{FF2B5EF4-FFF2-40B4-BE49-F238E27FC236}">
                <a16:creationId xmlns:a16="http://schemas.microsoft.com/office/drawing/2014/main" id="{1851C094-C3EA-67C4-0A7E-4407A4D6F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6" y="3748585"/>
            <a:ext cx="11474244" cy="1267002"/>
          </a:xfrm>
          <a:prstGeom prst="rect">
            <a:avLst/>
          </a:prstGeom>
        </p:spPr>
      </p:pic>
    </p:spTree>
    <p:extLst>
      <p:ext uri="{BB962C8B-B14F-4D97-AF65-F5344CB8AC3E}">
        <p14:creationId xmlns:p14="http://schemas.microsoft.com/office/powerpoint/2010/main" val="422161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row of the table is a record that contains data corresponding to a particular vehicle, such as its ID, model, year, color, etc. in various fields.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computations performed in processing the following query:</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MODEL="Civic" AND YEAR="2001" AND (COLOR="Green" OR COLOR="White")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query looks for all 2001 Civics whose color is either Green or White.</a:t>
            </a:r>
            <a:endParaRPr lang="en-US" dirty="0"/>
          </a:p>
        </p:txBody>
      </p:sp>
    </p:spTree>
    <p:extLst>
      <p:ext uri="{BB962C8B-B14F-4D97-AF65-F5344CB8AC3E}">
        <p14:creationId xmlns:p14="http://schemas.microsoft.com/office/powerpoint/2010/main" val="38252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relational database, this query is processed by creating a number of intermediate tables.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One possible way is to first create the following four tables: </a:t>
            </a:r>
            <a:r>
              <a:rPr lang="en-US" sz="1800" b="1" i="0" u="none" strike="noStrike" baseline="0" dirty="0">
                <a:solidFill>
                  <a:srgbClr val="333333"/>
                </a:solidFill>
                <a:latin typeface="Verdana" panose="020B0604030504040204" pitchFamily="34" charset="0"/>
              </a:rPr>
              <a:t>a table containing all Civics, a table containing all 2001-model cars, a table containing all green-colored cars, and a table containing all white-colored cars.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Next, the computation proceeds by combining these tables by computing their pairwise intersections or unions.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particular, it computes the intersection of the Civic-table with the 2001-model year table, to construct a table of all 2001-model Civics.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it computes the union of the green- and white-colored tables to compute a table storing all cars whose color is either green or white.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Finally, it computes the intersection of the table containing all the 2001 Civics with the table containing all the green or white vehicles and returns the desired list.</a:t>
            </a:r>
            <a:endParaRPr lang="en-US" dirty="0"/>
          </a:p>
        </p:txBody>
      </p:sp>
    </p:spTree>
    <p:extLst>
      <p:ext uri="{BB962C8B-B14F-4D97-AF65-F5344CB8AC3E}">
        <p14:creationId xmlns:p14="http://schemas.microsoft.com/office/powerpoint/2010/main" val="349802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various computations involved in processing the query can be visualized by the task-dependency graph shown in </a:t>
            </a:r>
            <a:r>
              <a:rPr lang="en-US" sz="1800" b="0" i="0" u="none" strike="noStrike" baseline="0" dirty="0">
                <a:solidFill>
                  <a:srgbClr val="00339A"/>
                </a:solidFill>
                <a:latin typeface="Verdana" panose="020B0604030504040204" pitchFamily="34" charset="0"/>
              </a:rPr>
              <a:t>Figure on next slide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node in this figure is a task that corresponds to an intermediate table that needs to be computed and the arrows between nodes indicate dependencies between the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before we can compute the table that corresponds to the 2001 Civics, we must first compute the table of all the Civics and a table of all the 2001-model cars.</a:t>
            </a:r>
            <a:endParaRPr lang="en-US" dirty="0"/>
          </a:p>
        </p:txBody>
      </p:sp>
    </p:spTree>
    <p:extLst>
      <p:ext uri="{BB962C8B-B14F-4D97-AF65-F5344CB8AC3E}">
        <p14:creationId xmlns:p14="http://schemas.microsoft.com/office/powerpoint/2010/main" val="428338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pic>
        <p:nvPicPr>
          <p:cNvPr id="5" name="Content Placeholder 4" descr="Diagram&#10;&#10;Description automatically generated">
            <a:extLst>
              <a:ext uri="{FF2B5EF4-FFF2-40B4-BE49-F238E27FC236}">
                <a16:creationId xmlns:a16="http://schemas.microsoft.com/office/drawing/2014/main" id="{24293821-7C84-BC66-C732-8E77385E4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677" y="1767971"/>
            <a:ext cx="8660646" cy="5090029"/>
          </a:xfrm>
        </p:spPr>
      </p:pic>
    </p:spTree>
    <p:extLst>
      <p:ext uri="{BB962C8B-B14F-4D97-AF65-F5344CB8AC3E}">
        <p14:creationId xmlns:p14="http://schemas.microsoft.com/office/powerpoint/2010/main" val="73705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often there are multiple ways of expressing certain computations, especially those involving associative operators such as addition, multiplication, and logical AND or </a:t>
            </a:r>
            <a:r>
              <a:rPr lang="en-US" sz="1800" b="0" i="0" u="none" strike="noStrike" baseline="0" dirty="0" err="1">
                <a:solidFill>
                  <a:srgbClr val="333333"/>
                </a:solidFill>
                <a:latin typeface="Verdana" panose="020B0604030504040204" pitchFamily="34" charset="0"/>
              </a:rPr>
              <a:t>OR</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ways of arranging computations can lead to different task-dependency graphs with different characteristics.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 database query</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can be solved by first computing a table of all green or white cars, then performing an intersection with a table of all 2001 model cars, and finally combining the results with the table of all Civics.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sequence of computation results in the task-dependency graph shown in </a:t>
            </a:r>
            <a:r>
              <a:rPr lang="en-US" sz="1800" dirty="0">
                <a:solidFill>
                  <a:srgbClr val="00339A"/>
                </a:solidFill>
                <a:latin typeface="Verdana" panose="020B0604030504040204" pitchFamily="34" charset="0"/>
              </a:rPr>
              <a:t>next slide.</a:t>
            </a:r>
            <a:endParaRPr lang="en-US" dirty="0"/>
          </a:p>
        </p:txBody>
      </p:sp>
    </p:spTree>
    <p:extLst>
      <p:ext uri="{BB962C8B-B14F-4D97-AF65-F5344CB8AC3E}">
        <p14:creationId xmlns:p14="http://schemas.microsoft.com/office/powerpoint/2010/main" val="166253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a:xfrm>
            <a:off x="1024128" y="585216"/>
            <a:ext cx="3133581" cy="1499616"/>
          </a:xfrm>
        </p:spPr>
        <p:txBody>
          <a:bodyPr>
            <a:normAutofit/>
          </a:bodyPr>
          <a:lstStyle/>
          <a:p>
            <a:r>
              <a:rPr lang="en-US" sz="2200" b="1">
                <a:latin typeface="Verdana" panose="020B0604030504040204" pitchFamily="34" charset="0"/>
              </a:rPr>
              <a:t>Example 2: An alternate data-dependency graph</a:t>
            </a:r>
          </a:p>
        </p:txBody>
      </p:sp>
      <p:pic>
        <p:nvPicPr>
          <p:cNvPr id="5" name="Content Placeholder 4" descr="Diagram&#10;&#10;Description automatically generated">
            <a:extLst>
              <a:ext uri="{FF2B5EF4-FFF2-40B4-BE49-F238E27FC236}">
                <a16:creationId xmlns:a16="http://schemas.microsoft.com/office/drawing/2014/main" id="{31D6C8A3-A17B-57E4-3B56-20D5E23C8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34" y="0"/>
            <a:ext cx="8401665" cy="6858000"/>
          </a:xfrm>
          <a:prstGeom prst="rect">
            <a:avLst/>
          </a:prstGeom>
        </p:spPr>
      </p:pic>
    </p:spTree>
    <p:extLst>
      <p:ext uri="{BB962C8B-B14F-4D97-AF65-F5344CB8AC3E}">
        <p14:creationId xmlns:p14="http://schemas.microsoft.com/office/powerpoint/2010/main" val="69361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and size of tasks into which a problem is decomposed determines the </a:t>
            </a:r>
            <a:r>
              <a:rPr lang="en-US" sz="1800" b="1" i="1" u="none" strike="noStrike" baseline="0" dirty="0">
                <a:solidFill>
                  <a:srgbClr val="333333"/>
                </a:solidFill>
                <a:latin typeface="Verdana" panose="020B0604030504040204" pitchFamily="34" charset="0"/>
              </a:rPr>
              <a:t>granularity </a:t>
            </a:r>
            <a:r>
              <a:rPr lang="en-US" sz="1800" b="0" i="0" u="none" strike="noStrike" baseline="0" dirty="0">
                <a:solidFill>
                  <a:srgbClr val="333333"/>
                </a:solidFill>
                <a:latin typeface="Verdana" panose="020B0604030504040204" pitchFamily="34" charset="0"/>
              </a:rPr>
              <a:t>of the decomposition.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decomposition into a large number of small tasks is called </a:t>
            </a:r>
            <a:r>
              <a:rPr lang="en-US" sz="1800" b="1" i="1" u="none" strike="noStrike" baseline="0" dirty="0">
                <a:solidFill>
                  <a:srgbClr val="333333"/>
                </a:solidFill>
                <a:latin typeface="Verdana" panose="020B0604030504040204" pitchFamily="34" charset="0"/>
              </a:rPr>
              <a:t>fine-grained </a:t>
            </a:r>
            <a:r>
              <a:rPr lang="en-US" sz="1800" b="0" i="0" u="none" strike="noStrike" baseline="0" dirty="0">
                <a:solidFill>
                  <a:srgbClr val="333333"/>
                </a:solidFill>
                <a:latin typeface="Verdana" panose="020B0604030504040204" pitchFamily="34" charset="0"/>
              </a:rPr>
              <a:t>and a decomposition into a small number of large tasks is called </a:t>
            </a:r>
            <a:r>
              <a:rPr lang="en-US" sz="1800" b="1" i="1" u="none" strike="noStrike" baseline="0" dirty="0">
                <a:solidFill>
                  <a:srgbClr val="333333"/>
                </a:solidFill>
                <a:latin typeface="Verdana" panose="020B0604030504040204" pitchFamily="34" charset="0"/>
              </a:rPr>
              <a:t>coarse-grained</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decomposition for matrix-vector multiplication shown </a:t>
            </a:r>
            <a:r>
              <a:rPr lang="en-US" sz="1800" b="0" i="0" u="none" strike="noStrike" baseline="0" dirty="0">
                <a:solidFill>
                  <a:srgbClr val="00339A"/>
                </a:solidFill>
                <a:latin typeface="Verdana" panose="020B0604030504040204" pitchFamily="34" charset="0"/>
              </a:rPr>
              <a:t>previously </a:t>
            </a:r>
            <a:r>
              <a:rPr lang="en-US" sz="1800" b="0" i="0" u="none" strike="noStrike" baseline="0" dirty="0">
                <a:solidFill>
                  <a:srgbClr val="333333"/>
                </a:solidFill>
                <a:latin typeface="Verdana" panose="020B0604030504040204" pitchFamily="34" charset="0"/>
              </a:rPr>
              <a:t>would usually be considered fine-grained because each of a large number of tasks performs a single dot-product.</a:t>
            </a:r>
          </a:p>
          <a:p>
            <a:pPr algn="just">
              <a:buFont typeface="Wingdings" panose="05000000000000000000" pitchFamily="2" charset="2"/>
              <a:buChar char="§"/>
            </a:pPr>
            <a:r>
              <a:rPr lang="en-US" sz="1800" b="0" i="0" u="none" strike="noStrike" baseline="0" dirty="0">
                <a:solidFill>
                  <a:srgbClr val="00339A"/>
                </a:solidFill>
                <a:latin typeface="Verdana" panose="020B0604030504040204" pitchFamily="34" charset="0"/>
              </a:rPr>
              <a:t>Figure in the next slide </a:t>
            </a:r>
            <a:r>
              <a:rPr lang="en-US" sz="1800" b="0" i="0" u="none" strike="noStrike" baseline="0" dirty="0">
                <a:solidFill>
                  <a:srgbClr val="333333"/>
                </a:solidFill>
                <a:latin typeface="Verdana" panose="020B0604030504040204" pitchFamily="34" charset="0"/>
              </a:rPr>
              <a:t>shows a coarse-grained decomposition of the same problem into four tasks, where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each tasks computes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/4 of the entries of the output vector of length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216626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0890-9807-BD87-9E4D-9ADE7C688F31}"/>
              </a:ext>
            </a:extLst>
          </p:cNvPr>
          <p:cNvSpPr>
            <a:spLocks noGrp="1"/>
          </p:cNvSpPr>
          <p:nvPr>
            <p:ph type="title"/>
          </p:nvPr>
        </p:nvSpPr>
        <p:spPr/>
        <p:txBody>
          <a:bodyPr/>
          <a:lstStyle/>
          <a:p>
            <a:r>
              <a:rPr lang="en-US" dirty="0"/>
              <a:t>Coarse-grained decomposition</a:t>
            </a:r>
          </a:p>
        </p:txBody>
      </p:sp>
      <p:pic>
        <p:nvPicPr>
          <p:cNvPr id="5" name="Content Placeholder 4" descr="Chart&#10;&#10;Description automatically generated">
            <a:extLst>
              <a:ext uri="{FF2B5EF4-FFF2-40B4-BE49-F238E27FC236}">
                <a16:creationId xmlns:a16="http://schemas.microsoft.com/office/drawing/2014/main" id="{896AA1C1-C7DE-8800-201E-ACBAF7050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755" y="1548581"/>
            <a:ext cx="8863498" cy="5658491"/>
          </a:xfrm>
        </p:spPr>
      </p:pic>
    </p:spTree>
    <p:extLst>
      <p:ext uri="{BB962C8B-B14F-4D97-AF65-F5344CB8AC3E}">
        <p14:creationId xmlns:p14="http://schemas.microsoft.com/office/powerpoint/2010/main" val="124854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1</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parallel algorithm is a recipe that tells us how to solve a given problem using multiple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specifying a parallel algorithm involves more than just specifying the steps.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very least, a parallel algorithm has the added dimension of concurrency and the algorithm designer must specify sets of steps that can be executed simultaneously.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essential for obtaining any performance benefit from the use of a parallel computer.</a:t>
            </a:r>
            <a:endParaRPr lang="en-US" sz="1800" dirty="0"/>
          </a:p>
        </p:txBody>
      </p:sp>
    </p:spTree>
    <p:extLst>
      <p:ext uri="{BB962C8B-B14F-4D97-AF65-F5344CB8AC3E}">
        <p14:creationId xmlns:p14="http://schemas.microsoft.com/office/powerpoint/2010/main" val="124783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concept related to granularity is that of </a:t>
            </a:r>
            <a:r>
              <a:rPr lang="en-US" sz="1800" b="1" i="1" u="none" strike="noStrike" baseline="0" dirty="0">
                <a:solidFill>
                  <a:srgbClr val="333333"/>
                </a:solidFill>
                <a:latin typeface="Verdana" panose="020B0604030504040204" pitchFamily="34" charset="0"/>
              </a:rPr>
              <a:t>degree of concurrency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maximum number of tasks that can be executed simultaneously in a parallel program at any given time is known as its </a:t>
            </a:r>
            <a:r>
              <a:rPr lang="en-US" sz="1800" b="0" i="1" u="none" strike="noStrike" baseline="0" dirty="0">
                <a:solidFill>
                  <a:srgbClr val="333333"/>
                </a:solidFill>
                <a:latin typeface="Verdana" panose="020B0604030504040204" pitchFamily="34" charset="0"/>
              </a:rPr>
              <a:t>maximum degree of concurrency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the maximum degree of concurrency is less than the total number of tasks due to dependencies among the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maximum degree of concurrency in the task-graphs (database query)</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is four.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these task-graphs, maximum concurrency is available right at the beginning when tables for Model, Year, Color Green, and Color White can be computed simultaneously.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In general, for task dependency graphs that are trees, the maximum degree of concurrency is always equal to the number of leaves in the tree.</a:t>
            </a:r>
            <a:endParaRPr lang="en-US" dirty="0">
              <a:highlight>
                <a:srgbClr val="FFFF00"/>
              </a:highlight>
            </a:endParaRPr>
          </a:p>
        </p:txBody>
      </p:sp>
    </p:spTree>
    <p:extLst>
      <p:ext uri="{BB962C8B-B14F-4D97-AF65-F5344CB8AC3E}">
        <p14:creationId xmlns:p14="http://schemas.microsoft.com/office/powerpoint/2010/main" val="264382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r>
              <a:rPr lang="en-US" sz="1800" b="0" i="0" u="none" strike="noStrike" baseline="0" dirty="0">
                <a:solidFill>
                  <a:srgbClr val="333333"/>
                </a:solidFill>
                <a:latin typeface="Verdana" panose="020B0604030504040204" pitchFamily="34" charset="0"/>
              </a:rPr>
              <a:t>A more useful indicator of a parallel program's performance is the </a:t>
            </a:r>
            <a:r>
              <a:rPr lang="en-US" sz="1800" b="1" i="1" u="none" strike="noStrike" baseline="0" dirty="0">
                <a:solidFill>
                  <a:srgbClr val="333333"/>
                </a:solidFill>
                <a:latin typeface="Verdana" panose="020B0604030504040204" pitchFamily="34" charset="0"/>
              </a:rPr>
              <a:t>average degree of concurrency</a:t>
            </a:r>
            <a:r>
              <a:rPr lang="en-US" sz="1800" b="0" i="0" u="none" strike="noStrike" baseline="0" dirty="0">
                <a:solidFill>
                  <a:srgbClr val="333333"/>
                </a:solidFill>
                <a:latin typeface="Verdana" panose="020B0604030504040204" pitchFamily="34" charset="0"/>
              </a:rPr>
              <a:t>, which is the average number of tasks that can run concurrently over the entire duration of execution of the program.</a:t>
            </a:r>
          </a:p>
          <a:p>
            <a:pPr algn="just"/>
            <a:r>
              <a:rPr lang="en-US" sz="1800" b="0" i="0" u="none" strike="noStrike" baseline="0" dirty="0">
                <a:solidFill>
                  <a:srgbClr val="333333"/>
                </a:solidFill>
                <a:latin typeface="Verdana" panose="020B0604030504040204" pitchFamily="34" charset="0"/>
              </a:rPr>
              <a:t>Both the maximum and the average degrees of concurrency usually increase as the granularity of tasks becomes smaller (finer). </a:t>
            </a:r>
          </a:p>
          <a:p>
            <a:pPr algn="just"/>
            <a:r>
              <a:rPr lang="en-US" sz="1800" b="0" i="0" u="none" strike="noStrike" baseline="0" dirty="0">
                <a:solidFill>
                  <a:srgbClr val="333333"/>
                </a:solidFill>
                <a:latin typeface="Verdana" panose="020B0604030504040204" pitchFamily="34" charset="0"/>
              </a:rPr>
              <a:t>For example, the decomposition of matrix-vector multiplication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has a fairly small granularity and a large degree of concurrency (fine-grained matrix vector multiplication example). </a:t>
            </a:r>
          </a:p>
          <a:p>
            <a:pPr algn="just"/>
            <a:r>
              <a:rPr lang="en-US" sz="1800" b="0" i="0" u="none" strike="noStrike" baseline="0" dirty="0">
                <a:solidFill>
                  <a:srgbClr val="333333"/>
                </a:solidFill>
                <a:latin typeface="Verdana" panose="020B0604030504040204" pitchFamily="34" charset="0"/>
              </a:rPr>
              <a:t>The decomposition for the same problem shown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has a larger granularity and a smaller degree of concurrency (coarse grained matrix vector multiplication).</a:t>
            </a:r>
            <a:endParaRPr lang="en-US" dirty="0">
              <a:highlight>
                <a:srgbClr val="FFFF00"/>
              </a:highlight>
            </a:endParaRPr>
          </a:p>
        </p:txBody>
      </p:sp>
    </p:spTree>
    <p:extLst>
      <p:ext uri="{BB962C8B-B14F-4D97-AF65-F5344CB8AC3E}">
        <p14:creationId xmlns:p14="http://schemas.microsoft.com/office/powerpoint/2010/main" val="340892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feature of a task-dependency graph that determines the average degree of concurrency for a given granularity is its </a:t>
            </a:r>
            <a:r>
              <a:rPr lang="en-US" sz="1800" b="1" i="1" u="none" strike="noStrike" baseline="0" dirty="0">
                <a:solidFill>
                  <a:srgbClr val="333333"/>
                </a:solidFill>
                <a:latin typeface="Verdana" panose="020B0604030504040204" pitchFamily="34" charset="0"/>
              </a:rPr>
              <a:t>critical path</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task-dependency graph, let us refer to the nodes with no incoming edges by </a:t>
            </a:r>
            <a:r>
              <a:rPr lang="en-US" sz="1800" b="1" i="1" u="none" strike="noStrike" baseline="0" dirty="0">
                <a:solidFill>
                  <a:srgbClr val="333333"/>
                </a:solidFill>
                <a:latin typeface="Verdana" panose="020B0604030504040204" pitchFamily="34" charset="0"/>
              </a:rPr>
              <a:t>start nodes</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and the nodes with no outgoing edges by </a:t>
            </a:r>
            <a:r>
              <a:rPr lang="en-US" sz="1800" b="1" i="1" u="none" strike="noStrike" baseline="0" dirty="0">
                <a:solidFill>
                  <a:srgbClr val="333333"/>
                </a:solidFill>
                <a:latin typeface="Verdana" panose="020B0604030504040204" pitchFamily="34" charset="0"/>
              </a:rPr>
              <a:t>finish nodes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longest directed path between any pair of start and finish nodes is known as the critical path.</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sum of the weights of nodes along this path is known as the </a:t>
            </a:r>
            <a:r>
              <a:rPr lang="en-US" sz="1800" b="1" i="1" u="none" strike="noStrike" baseline="0" dirty="0">
                <a:solidFill>
                  <a:srgbClr val="333333"/>
                </a:solidFill>
                <a:latin typeface="Verdana" panose="020B0604030504040204" pitchFamily="34" charset="0"/>
              </a:rPr>
              <a:t>critical path length</a:t>
            </a:r>
            <a:r>
              <a:rPr lang="en-US" sz="1800" b="0" i="0" u="none" strike="noStrike" baseline="0" dirty="0">
                <a:solidFill>
                  <a:srgbClr val="333333"/>
                </a:solidFill>
                <a:latin typeface="Verdana" panose="020B0604030504040204" pitchFamily="34" charset="0"/>
              </a:rPr>
              <a:t>, where the weight of a node is the size or the amount of work associated with the corresponding task.</a:t>
            </a:r>
          </a:p>
          <a:p>
            <a:pPr algn="l">
              <a:buFont typeface="Wingdings" panose="05000000000000000000" pitchFamily="2" charset="2"/>
              <a:buChar char="§"/>
            </a:pPr>
            <a:r>
              <a:rPr lang="en-US" sz="1800" i="0" u="none" strike="noStrike" baseline="0" dirty="0">
                <a:solidFill>
                  <a:srgbClr val="333333"/>
                </a:solidFill>
                <a:highlight>
                  <a:srgbClr val="FFFF00"/>
                </a:highlight>
                <a:latin typeface="Verdana" panose="020B0604030504040204" pitchFamily="34" charset="0"/>
              </a:rPr>
              <a:t>The ratio of the total amount of work to the critical-path length is the </a:t>
            </a:r>
            <a:r>
              <a:rPr lang="en-US" sz="1800" b="1" i="0" u="none" strike="noStrike" baseline="0" dirty="0">
                <a:solidFill>
                  <a:srgbClr val="333333"/>
                </a:solidFill>
                <a:highlight>
                  <a:srgbClr val="FFFF00"/>
                </a:highlight>
                <a:latin typeface="Verdana" panose="020B0604030504040204" pitchFamily="34" charset="0"/>
              </a:rPr>
              <a:t>average degree of concurrency</a:t>
            </a:r>
            <a:r>
              <a:rPr lang="en-US" sz="180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Therefore, a shorter critical path favors a higher degree of concurrency.</a:t>
            </a:r>
            <a:endParaRPr lang="en-US" b="1" dirty="0">
              <a:highlight>
                <a:srgbClr val="FFFF00"/>
              </a:highlight>
            </a:endParaRPr>
          </a:p>
        </p:txBody>
      </p:sp>
    </p:spTree>
    <p:extLst>
      <p:ext uri="{BB962C8B-B14F-4D97-AF65-F5344CB8AC3E}">
        <p14:creationId xmlns:p14="http://schemas.microsoft.com/office/powerpoint/2010/main" val="409820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pic>
        <p:nvPicPr>
          <p:cNvPr id="5" name="Content Placeholder 4" descr="Radar chart&#10;&#10;Description automatically generated">
            <a:extLst>
              <a:ext uri="{FF2B5EF4-FFF2-40B4-BE49-F238E27FC236}">
                <a16:creationId xmlns:a16="http://schemas.microsoft.com/office/drawing/2014/main" id="{424943CA-95B8-A0B6-0EBE-83039D0DEE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537" y="1863617"/>
            <a:ext cx="10624926" cy="4596176"/>
          </a:xfrm>
        </p:spPr>
      </p:pic>
    </p:spTree>
    <p:extLst>
      <p:ext uri="{BB962C8B-B14F-4D97-AF65-F5344CB8AC3E}">
        <p14:creationId xmlns:p14="http://schemas.microsoft.com/office/powerpoint/2010/main" val="58892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Although it may appear that the time required to solve a problem can be reduced simply by increasing the granularity of decomposition and utilizing the resulting concurrency to perform more and more tasks in parallel, this is not the case in most practical scenarios.</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Usually, there is an inherent bound on how fine-grained a decomposition a problem permits.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there are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multiplications and additions in matrix-vector multiplication and the problem cannot be decomposed into more than </a:t>
            </a:r>
            <a:r>
              <a:rPr lang="en-US" sz="1800" b="0" i="1" u="none" strike="noStrike" baseline="0" dirty="0">
                <a:solidFill>
                  <a:srgbClr val="333333"/>
                </a:solidFill>
                <a:latin typeface="Verdana" panose="020B0604030504040204" pitchFamily="34" charset="0"/>
              </a:rPr>
              <a:t>O</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tasks even by using the most fine-grained decomposition.</a:t>
            </a:r>
            <a:endParaRPr lang="en-US" dirty="0">
              <a:highlight>
                <a:srgbClr val="FFFF00"/>
              </a:highlight>
            </a:endParaRPr>
          </a:p>
        </p:txBody>
      </p:sp>
    </p:spTree>
    <p:extLst>
      <p:ext uri="{BB962C8B-B14F-4D97-AF65-F5344CB8AC3E}">
        <p14:creationId xmlns:p14="http://schemas.microsoft.com/office/powerpoint/2010/main" val="85378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Other than limited granularity and degree of concurrency, there is another important practical factor that limits our ability to obtain unbounded speedup (ratio of serial to parallel execution time) from parallelization.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factor is the </a:t>
            </a:r>
            <a:r>
              <a:rPr lang="en-US" sz="1800" b="1" i="1" u="none" strike="noStrike" baseline="0" dirty="0">
                <a:solidFill>
                  <a:srgbClr val="333333"/>
                </a:solidFill>
                <a:latin typeface="Verdana" panose="020B0604030504040204" pitchFamily="34" charset="0"/>
              </a:rPr>
              <a:t>interaction </a:t>
            </a:r>
            <a:r>
              <a:rPr lang="en-US" sz="1800" b="0" i="0" u="none" strike="noStrike" baseline="0" dirty="0">
                <a:solidFill>
                  <a:srgbClr val="333333"/>
                </a:solidFill>
                <a:latin typeface="Verdana" panose="020B0604030504040204" pitchFamily="34" charset="0"/>
              </a:rPr>
              <a:t>among tasks running on different physical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that a problem is decomposed into often share input, output, or intermediate data. The dependencies in a task-dependency graph usually result from the fact that the output of one task is the input for another.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database query example, tasks share intermediate data; the table generated by one task is often used by another task as input.</a:t>
            </a:r>
            <a:endParaRPr lang="en-US" dirty="0">
              <a:highlight>
                <a:srgbClr val="FFFF00"/>
              </a:highlight>
            </a:endParaRPr>
          </a:p>
        </p:txBody>
      </p:sp>
    </p:spTree>
    <p:extLst>
      <p:ext uri="{BB962C8B-B14F-4D97-AF65-F5344CB8AC3E}">
        <p14:creationId xmlns:p14="http://schemas.microsoft.com/office/powerpoint/2010/main" val="285764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definition of the tasks and the parallel programming paradigm, there may be interactions among tasks that appear to be independent in a task dependency graph.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decomposition for matrix-vector multiplication, although all tasks are independent, </a:t>
            </a:r>
            <a:r>
              <a:rPr lang="en-US" sz="1800" b="1" i="0" u="none" strike="noStrike" baseline="0" dirty="0">
                <a:solidFill>
                  <a:srgbClr val="333333"/>
                </a:solidFill>
                <a:latin typeface="Verdana" panose="020B0604030504040204" pitchFamily="34" charset="0"/>
              </a:rPr>
              <a:t>they all need access to the entire input vector </a:t>
            </a:r>
            <a:r>
              <a:rPr lang="en-US" sz="1800" b="1"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originally there is only one copy of the vector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tasks may have to send and receive messages for all of</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them to access the entire vector in the distributed-memory paradigm.</a:t>
            </a:r>
            <a:endParaRPr lang="en-US" dirty="0">
              <a:highlight>
                <a:srgbClr val="FFFF00"/>
              </a:highlight>
            </a:endParaRPr>
          </a:p>
        </p:txBody>
      </p:sp>
    </p:spTree>
    <p:extLst>
      <p:ext uri="{BB962C8B-B14F-4D97-AF65-F5344CB8AC3E}">
        <p14:creationId xmlns:p14="http://schemas.microsoft.com/office/powerpoint/2010/main" val="317012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pattern of interaction among tasks is captured by what is known as a </a:t>
            </a:r>
            <a:r>
              <a:rPr lang="en-US" sz="1800" b="1" i="1" u="none" strike="noStrike" baseline="0" dirty="0">
                <a:solidFill>
                  <a:srgbClr val="333333"/>
                </a:solidFill>
                <a:latin typeface="Verdana" panose="020B0604030504040204" pitchFamily="34" charset="0"/>
              </a:rPr>
              <a:t>task-interaction graph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nodes in a task-interaction graph represent tasks and the edges connect tasks that interact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nodes and edges of a task-interaction graph can be assigned weights proportional to the amount of computation a task performs and the amount of interaction that occurs along an edge, if this information is known.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edges in a task interaction graph are usually undirected, but directed edges can be used to indicate the direction of flow of data, if it is unidirectional.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edge-set of a task-interaction graph is usually a superset of the edge-set of the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database query example discussed earlier, the task-interaction graph is the same as the task-dependency graph. </a:t>
            </a:r>
          </a:p>
        </p:txBody>
      </p:sp>
    </p:spTree>
    <p:extLst>
      <p:ext uri="{BB962C8B-B14F-4D97-AF65-F5344CB8AC3E}">
        <p14:creationId xmlns:p14="http://schemas.microsoft.com/office/powerpoint/2010/main" val="1304731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480C-9EF7-EA58-F814-C0AD915E653A}"/>
              </a:ext>
            </a:extLst>
          </p:cNvPr>
          <p:cNvSpPr>
            <a:spLocks noGrp="1"/>
          </p:cNvSpPr>
          <p:nvPr>
            <p:ph type="title"/>
          </p:nvPr>
        </p:nvSpPr>
        <p:spPr/>
        <p:txBody>
          <a:bodyPr/>
          <a:lstStyle/>
          <a:p>
            <a:r>
              <a:rPr lang="en-US" dirty="0"/>
              <a:t>Decomposition techniques</a:t>
            </a:r>
          </a:p>
        </p:txBody>
      </p:sp>
      <p:sp>
        <p:nvSpPr>
          <p:cNvPr id="5" name="Text Placeholder 4">
            <a:extLst>
              <a:ext uri="{FF2B5EF4-FFF2-40B4-BE49-F238E27FC236}">
                <a16:creationId xmlns:a16="http://schemas.microsoft.com/office/drawing/2014/main" id="{5CCB32A5-0A1C-97EE-A199-9183B8A91E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13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Recursive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Recursive decomposition is a method for inducing concurrency in problems that can be solved using the divide-and-conquer strategy.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technique, a problem is solved by first dividing it into a set of independent subproblems.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these subproblems is solved by recursively applying a similar division into smaller subproblems followed by a combination of their results.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divide-and-conquer strategy results in natural concurrency, as different subproblems can be solved concurrently.</a:t>
            </a:r>
            <a:endParaRPr lang="en-US" dirty="0"/>
          </a:p>
        </p:txBody>
      </p:sp>
    </p:spTree>
    <p:extLst>
      <p:ext uri="{BB962C8B-B14F-4D97-AF65-F5344CB8AC3E}">
        <p14:creationId xmlns:p14="http://schemas.microsoft.com/office/powerpoint/2010/main" val="34546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2</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practice, specifying a nontrivial parallel algorithm may include some or all of the following:</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Identifying portions of the work that can be performed concurrently.</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Mapping the concurrent pieces of work onto multiple processes running in parallel.</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Distributing the input, output, and intermediate data associated with the program.</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Managing accesses to data shared by multiple processors.</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Synchronizing the processors at various stages of the parallel program execution.</a:t>
            </a:r>
            <a:endParaRPr lang="en-US" sz="1800" dirty="0"/>
          </a:p>
        </p:txBody>
      </p:sp>
    </p:spTree>
    <p:extLst>
      <p:ext uri="{BB962C8B-B14F-4D97-AF65-F5344CB8AC3E}">
        <p14:creationId xmlns:p14="http://schemas.microsoft.com/office/powerpoint/2010/main" val="3346029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sp>
        <p:nvSpPr>
          <p:cNvPr id="3" name="Content Placeholder 2">
            <a:extLst>
              <a:ext uri="{FF2B5EF4-FFF2-40B4-BE49-F238E27FC236}">
                <a16:creationId xmlns:a16="http://schemas.microsoft.com/office/drawing/2014/main" id="{F0552ECA-E955-9800-1417-AD69686D203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problem of sorting a sequence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of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elements using the commonly used quicksort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Quicksort is a divide and conquer algorithm that starts by selecting a pivot element </a:t>
            </a:r>
            <a:r>
              <a:rPr lang="en-US" sz="1800" b="1" i="1" u="none" strike="noStrike" baseline="0" dirty="0">
                <a:solidFill>
                  <a:srgbClr val="333333"/>
                </a:solidFill>
                <a:latin typeface="Verdana" panose="020B0604030504040204" pitchFamily="34" charset="0"/>
              </a:rPr>
              <a:t>x </a:t>
            </a:r>
            <a:r>
              <a:rPr lang="en-US" sz="1800" b="1" i="0" u="none" strike="noStrike" baseline="0" dirty="0">
                <a:solidFill>
                  <a:srgbClr val="333333"/>
                </a:solidFill>
                <a:latin typeface="Verdana" panose="020B0604030504040204" pitchFamily="34" charset="0"/>
              </a:rPr>
              <a:t>and then partitions the sequence </a:t>
            </a:r>
            <a:r>
              <a:rPr lang="en-US" sz="1800" b="1" i="1" u="none" strike="noStrike" baseline="0" dirty="0">
                <a:solidFill>
                  <a:srgbClr val="333333"/>
                </a:solidFill>
                <a:latin typeface="Verdana" panose="020B0604030504040204" pitchFamily="34" charset="0"/>
              </a:rPr>
              <a:t>A </a:t>
            </a:r>
            <a:r>
              <a:rPr lang="en-US" sz="1800" b="1" i="0" u="none" strike="noStrike" baseline="0" dirty="0">
                <a:solidFill>
                  <a:srgbClr val="333333"/>
                </a:solidFill>
                <a:latin typeface="Verdana" panose="020B0604030504040204" pitchFamily="34" charset="0"/>
              </a:rPr>
              <a:t>into two subsequences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0 and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1 such that all the elements in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0 are smaller than </a:t>
            </a:r>
            <a:r>
              <a:rPr lang="en-US" sz="1800" b="1" i="1" u="none" strike="noStrike" baseline="0" dirty="0">
                <a:solidFill>
                  <a:srgbClr val="333333"/>
                </a:solidFill>
                <a:latin typeface="Verdana" panose="020B0604030504040204" pitchFamily="34" charset="0"/>
              </a:rPr>
              <a:t>x </a:t>
            </a:r>
            <a:r>
              <a:rPr lang="en-US" sz="1800" b="1" i="0" u="none" strike="noStrike" baseline="0" dirty="0">
                <a:solidFill>
                  <a:srgbClr val="333333"/>
                </a:solidFill>
                <a:latin typeface="Verdana" panose="020B0604030504040204" pitchFamily="34" charset="0"/>
              </a:rPr>
              <a:t>and all the elements in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1 are greater than or equal to </a:t>
            </a:r>
            <a:r>
              <a:rPr lang="en-US" sz="1800" b="1" i="1" u="none" strike="noStrike" baseline="0" dirty="0">
                <a:solidFill>
                  <a:srgbClr val="333333"/>
                </a:solidFill>
                <a:latin typeface="Verdana" panose="020B0604030504040204" pitchFamily="34" charset="0"/>
              </a:rPr>
              <a:t>x</a:t>
            </a:r>
            <a:r>
              <a:rPr lang="en-US" sz="1800" b="1"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partitioning step forms the </a:t>
            </a:r>
            <a:r>
              <a:rPr lang="en-US" sz="1800" b="0" i="1" u="none" strike="noStrike" baseline="0" dirty="0">
                <a:solidFill>
                  <a:srgbClr val="333333"/>
                </a:solidFill>
                <a:latin typeface="Verdana" panose="020B0604030504040204" pitchFamily="34" charset="0"/>
              </a:rPr>
              <a:t>divide </a:t>
            </a:r>
            <a:r>
              <a:rPr lang="en-US" sz="1800" b="0" i="0" u="none" strike="noStrike" baseline="0" dirty="0">
                <a:solidFill>
                  <a:srgbClr val="333333"/>
                </a:solidFill>
                <a:latin typeface="Verdana" panose="020B0604030504040204" pitchFamily="34" charset="0"/>
              </a:rPr>
              <a:t>step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 subsequences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1 is sorted by recursively calling quicksort.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these recursive calls further partitions the sequences.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recursion terminates when each subsequence contains only a single element.</a:t>
            </a:r>
            <a:endParaRPr lang="en-US" dirty="0"/>
          </a:p>
        </p:txBody>
      </p:sp>
    </p:spTree>
    <p:extLst>
      <p:ext uri="{BB962C8B-B14F-4D97-AF65-F5344CB8AC3E}">
        <p14:creationId xmlns:p14="http://schemas.microsoft.com/office/powerpoint/2010/main" val="153676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pic>
        <p:nvPicPr>
          <p:cNvPr id="5" name="Content Placeholder 4" descr="Diagram&#10;&#10;Description automatically generated">
            <a:extLst>
              <a:ext uri="{FF2B5EF4-FFF2-40B4-BE49-F238E27FC236}">
                <a16:creationId xmlns:a16="http://schemas.microsoft.com/office/drawing/2014/main" id="{11B38666-D7F4-EA51-AF62-4FC5B7EFF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459" y="1677410"/>
            <a:ext cx="8797413" cy="5036085"/>
          </a:xfrm>
        </p:spPr>
      </p:pic>
    </p:spTree>
    <p:extLst>
      <p:ext uri="{BB962C8B-B14F-4D97-AF65-F5344CB8AC3E}">
        <p14:creationId xmlns:p14="http://schemas.microsoft.com/office/powerpoint/2010/main" val="206032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sp>
        <p:nvSpPr>
          <p:cNvPr id="4" name="Content Placeholder 3">
            <a:extLst>
              <a:ext uri="{FF2B5EF4-FFF2-40B4-BE49-F238E27FC236}">
                <a16:creationId xmlns:a16="http://schemas.microsoft.com/office/drawing/2014/main" id="{DA8FB851-385C-E99D-F8E7-477CCCA6C4A9}"/>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previous</a:t>
            </a:r>
            <a:r>
              <a:rPr lang="en-US" sz="1800" b="0" i="0" u="none" strike="noStrike" baseline="0" dirty="0">
                <a:solidFill>
                  <a:srgbClr val="00339A"/>
                </a:solidFill>
                <a:latin typeface="Verdana" panose="020B0604030504040204" pitchFamily="34" charset="0"/>
              </a:rPr>
              <a:t> Figure</a:t>
            </a:r>
            <a:r>
              <a:rPr lang="en-US" sz="1800" b="0" i="0" u="none" strike="noStrike" baseline="0" dirty="0">
                <a:solidFill>
                  <a:srgbClr val="333333"/>
                </a:solidFill>
                <a:latin typeface="Verdana" panose="020B0604030504040204" pitchFamily="34" charset="0"/>
              </a:rPr>
              <a:t>, we define a task as the work of partitioning a given subsequence.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t>
            </a:r>
            <a:r>
              <a:rPr lang="en-US" sz="1800" b="0" i="0" u="none" strike="noStrike" baseline="0" dirty="0">
                <a:solidFill>
                  <a:srgbClr val="00339A"/>
                </a:solidFill>
                <a:latin typeface="Verdana" panose="020B0604030504040204" pitchFamily="34" charset="0"/>
              </a:rPr>
              <a:t>Figure </a:t>
            </a:r>
            <a:r>
              <a:rPr lang="en-US" sz="1800" b="0" i="0" u="none" strike="noStrike" baseline="0" dirty="0">
                <a:solidFill>
                  <a:srgbClr val="333333"/>
                </a:solidFill>
                <a:latin typeface="Verdana" panose="020B0604030504040204" pitchFamily="34" charset="0"/>
              </a:rPr>
              <a:t>also represents the task graph for the problem.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Initially, there is only one sequence (i.e., the root of the tree), and we can use only a single process to partition 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completion of the root task results in two subsequences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1, corresponding to the two nodes at the first level of the tree) and each one can be partitioned in parallel.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the concurrency continues to increase as we move down the tree.</a:t>
            </a:r>
            <a:endParaRPr lang="en-US" dirty="0"/>
          </a:p>
        </p:txBody>
      </p:sp>
    </p:spTree>
    <p:extLst>
      <p:ext uri="{BB962C8B-B14F-4D97-AF65-F5344CB8AC3E}">
        <p14:creationId xmlns:p14="http://schemas.microsoft.com/office/powerpoint/2010/main" val="409114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decomposition is a powerful and commonly used method for deriving concurrency in algorithms that operate on large data structures.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method, the decomposition of computations is done in two steps.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the data on which the computations are performed is partitioned, and in the second step, this data partitioning is used to induce a partitioning of the computations into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partitioning of data can be performed in many possible ways.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general, one must explore and evaluate all possible ways of partitioning the data and determine which one yields a natural and efficient computational decomposition.</a:t>
            </a:r>
            <a:endParaRPr lang="en-US" sz="1800" dirty="0"/>
          </a:p>
        </p:txBody>
      </p:sp>
    </p:spTree>
    <p:extLst>
      <p:ext uri="{BB962C8B-B14F-4D97-AF65-F5344CB8AC3E}">
        <p14:creationId xmlns:p14="http://schemas.microsoft.com/office/powerpoint/2010/main" val="2580776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Partitioning Output Data </a:t>
            </a:r>
            <a:r>
              <a:rPr lang="en-US" sz="1800" b="0" i="0" u="none" strike="noStrike" baseline="0" dirty="0">
                <a:solidFill>
                  <a:srgbClr val="333333"/>
                </a:solidFill>
                <a:latin typeface="Verdana" panose="020B0604030504040204" pitchFamily="34" charset="0"/>
              </a:rPr>
              <a:t>In many computations, each element of the output can be computed independently of others as a function of the input. </a:t>
            </a:r>
          </a:p>
          <a:p>
            <a:pPr algn="l"/>
            <a:r>
              <a:rPr lang="en-US" sz="1800" b="0" i="0" u="none" strike="noStrike" baseline="0" dirty="0">
                <a:solidFill>
                  <a:srgbClr val="333333"/>
                </a:solidFill>
                <a:latin typeface="Verdana" panose="020B0604030504040204" pitchFamily="34" charset="0"/>
              </a:rPr>
              <a:t>In such computations, a partitioning of the output data automatically induces a decomposition of the problems into tasks, where each task is assigned the work of computing a portion of the output. </a:t>
            </a:r>
          </a:p>
          <a:p>
            <a:pPr algn="l"/>
            <a:r>
              <a:rPr lang="en-US" sz="1800" b="0" i="0" u="none" strike="noStrike" baseline="0" dirty="0">
                <a:solidFill>
                  <a:srgbClr val="333333"/>
                </a:solidFill>
                <a:latin typeface="Verdana" panose="020B0604030504040204" pitchFamily="34" charset="0"/>
              </a:rPr>
              <a:t>We introduce the problem of matrix multiplication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to illustrate a decomposition based on partitioning output data.</a:t>
            </a:r>
            <a:endParaRPr lang="en-US" sz="1800" dirty="0"/>
          </a:p>
        </p:txBody>
      </p:sp>
    </p:spTree>
    <p:extLst>
      <p:ext uri="{BB962C8B-B14F-4D97-AF65-F5344CB8AC3E}">
        <p14:creationId xmlns:p14="http://schemas.microsoft.com/office/powerpoint/2010/main" val="3001234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pic>
        <p:nvPicPr>
          <p:cNvPr id="5" name="Content Placeholder 4">
            <a:extLst>
              <a:ext uri="{FF2B5EF4-FFF2-40B4-BE49-F238E27FC236}">
                <a16:creationId xmlns:a16="http://schemas.microsoft.com/office/drawing/2014/main" id="{3AC29D7E-7383-2EDD-E10C-9F0EFCEA8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707" y="2084831"/>
            <a:ext cx="7442506" cy="4284469"/>
          </a:xfrm>
        </p:spPr>
      </p:pic>
    </p:spTree>
    <p:extLst>
      <p:ext uri="{BB962C8B-B14F-4D97-AF65-F5344CB8AC3E}">
        <p14:creationId xmlns:p14="http://schemas.microsoft.com/office/powerpoint/2010/main" val="4143731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Input Data </a:t>
            </a:r>
            <a:r>
              <a:rPr lang="en-US" sz="1800" b="0" i="0" u="none" strike="noStrike" baseline="0" dirty="0">
                <a:solidFill>
                  <a:srgbClr val="333333"/>
                </a:solidFill>
                <a:latin typeface="Verdana" panose="020B0604030504040204" pitchFamily="34" charset="0"/>
              </a:rPr>
              <a:t>Partitioning of output data can be performed only if each output can be naturally computed as a function of the input.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many algorithms, it is not possible or desirable to partition the output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while finding the minimum, maximum, or the sum of a set of numbers, the output is a single unknown value.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sorting algorithm, the individual elements of the output cannot be efficiently determined in isolation.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such cases, it is sometimes possible to partition the input data, and then use this partitioning to induce concurrency. </a:t>
            </a:r>
          </a:p>
        </p:txBody>
      </p:sp>
    </p:spTree>
    <p:extLst>
      <p:ext uri="{BB962C8B-B14F-4D97-AF65-F5344CB8AC3E}">
        <p14:creationId xmlns:p14="http://schemas.microsoft.com/office/powerpoint/2010/main" val="3574514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Input Data</a:t>
            </a:r>
          </a:p>
          <a:p>
            <a:pPr algn="just"/>
            <a:r>
              <a:rPr lang="en-US" dirty="0">
                <a:solidFill>
                  <a:srgbClr val="333333"/>
                </a:solidFill>
                <a:latin typeface="Verdana" panose="020B0604030504040204" pitchFamily="34" charset="0"/>
              </a:rPr>
              <a:t>A task is created for each partition of the input data and this task performs as much computation as possible using these local data. Note that the solutions to tasks induced by input partitions may not directly solve the original problem. In such cases, a follow-up computation is needed to combine the results. For example, while finding the sum of a sequence of N numbers using p processes (N &gt; p), we can partition the input into p subsets of nearly equal sizes. </a:t>
            </a:r>
          </a:p>
          <a:p>
            <a:pPr algn="just"/>
            <a:r>
              <a:rPr lang="en-US" sz="1800" b="0" i="0" u="none" strike="noStrike" baseline="0" dirty="0">
                <a:solidFill>
                  <a:srgbClr val="333333"/>
                </a:solidFill>
                <a:latin typeface="Verdana" panose="020B0604030504040204" pitchFamily="34" charset="0"/>
              </a:rPr>
              <a:t>Each task then computes the sum of the numbers in one of the subsets. Finally,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partial results can be added up to yield the final result.</a:t>
            </a:r>
            <a:endParaRPr lang="en-US" sz="1800" dirty="0"/>
          </a:p>
          <a:p>
            <a:pPr algn="just">
              <a:buFont typeface="Wingdings" panose="05000000000000000000" pitchFamily="2" charset="2"/>
              <a:buChar char="§"/>
            </a:pPr>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1996613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problem of computing the frequency of a set of </a:t>
            </a:r>
            <a:r>
              <a:rPr lang="en-US" sz="1800" b="0" i="0" u="none" strike="noStrike" baseline="0" dirty="0" err="1">
                <a:solidFill>
                  <a:srgbClr val="333333"/>
                </a:solidFill>
                <a:latin typeface="Verdana" panose="020B0604030504040204" pitchFamily="34" charset="0"/>
              </a:rPr>
              <a:t>itemsets</a:t>
            </a:r>
            <a:r>
              <a:rPr lang="en-US" sz="1800" b="0" i="0" u="none" strike="noStrike" baseline="0" dirty="0">
                <a:solidFill>
                  <a:srgbClr val="333333"/>
                </a:solidFill>
                <a:latin typeface="Verdana" panose="020B0604030504040204" pitchFamily="34" charset="0"/>
              </a:rPr>
              <a:t> in a transaction database can also be decomposed based on a partitioning of input data. </a:t>
            </a:r>
          </a:p>
          <a:p>
            <a:pPr algn="l">
              <a:buFont typeface="Wingdings" panose="05000000000000000000" pitchFamily="2" charset="2"/>
              <a:buChar char="§"/>
            </a:pPr>
            <a:r>
              <a:rPr lang="en-US" sz="1800" b="0" i="0" u="none" strike="noStrike" baseline="0" dirty="0">
                <a:solidFill>
                  <a:srgbClr val="00339A"/>
                </a:solidFill>
                <a:latin typeface="Verdana" panose="020B0604030504040204" pitchFamily="34" charset="0"/>
              </a:rPr>
              <a:t>Figure in next slide </a:t>
            </a:r>
            <a:r>
              <a:rPr lang="en-US" sz="1800" b="0" i="0" u="none" strike="noStrike" baseline="0" dirty="0">
                <a:solidFill>
                  <a:srgbClr val="333333"/>
                </a:solidFill>
                <a:latin typeface="Verdana" panose="020B0604030504040204" pitchFamily="34" charset="0"/>
              </a:rPr>
              <a:t>shows a decomposition based on a partitioning of the input set of transactions.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of the two tasks computes the frequencies of all the </a:t>
            </a:r>
            <a:r>
              <a:rPr lang="en-US" sz="1800" b="0" i="0" u="none" strike="noStrike" baseline="0" dirty="0" err="1">
                <a:solidFill>
                  <a:srgbClr val="333333"/>
                </a:solidFill>
                <a:latin typeface="Verdana" panose="020B0604030504040204" pitchFamily="34" charset="0"/>
              </a:rPr>
              <a:t>itemsets</a:t>
            </a:r>
            <a:r>
              <a:rPr lang="en-US" sz="1800" b="0" i="0" u="none" strike="noStrike" baseline="0" dirty="0">
                <a:solidFill>
                  <a:srgbClr val="333333"/>
                </a:solidFill>
                <a:latin typeface="Verdana" panose="020B0604030504040204" pitchFamily="34" charset="0"/>
              </a:rPr>
              <a:t> in its respective subset of transactions.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two sets of frequencies, which are the independent outputs of the two tasks, represent intermediate results.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Combining the intermediate results by pairwise addition yields the final result.</a:t>
            </a:r>
          </a:p>
        </p:txBody>
      </p:sp>
    </p:spTree>
    <p:extLst>
      <p:ext uri="{BB962C8B-B14F-4D97-AF65-F5344CB8AC3E}">
        <p14:creationId xmlns:p14="http://schemas.microsoft.com/office/powerpoint/2010/main" val="1404434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a:xfrm>
            <a:off x="1024128" y="585216"/>
            <a:ext cx="3133581" cy="1499616"/>
          </a:xfrm>
        </p:spPr>
        <p:txBody>
          <a:bodyPr>
            <a:normAutofit/>
          </a:bodyPr>
          <a:lstStyle/>
          <a:p>
            <a:r>
              <a:rPr lang="en-US" sz="2500" b="1" i="0" u="none" strike="noStrike" baseline="0">
                <a:latin typeface="Arial" panose="020B0604020202020204" pitchFamily="34" charset="0"/>
              </a:rPr>
              <a:t>Decomposition Techniques-Data Decomposition</a:t>
            </a:r>
            <a:endParaRPr lang="en-US" sz="2500"/>
          </a:p>
        </p:txBody>
      </p:sp>
      <p:sp>
        <p:nvSpPr>
          <p:cNvPr id="9" name="Content Placeholder 8">
            <a:extLst>
              <a:ext uri="{FF2B5EF4-FFF2-40B4-BE49-F238E27FC236}">
                <a16:creationId xmlns:a16="http://schemas.microsoft.com/office/drawing/2014/main" id="{A7342D58-A11B-13B0-B005-35C7E167FAC6}"/>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Calendar&#10;&#10;Description automatically generated">
            <a:extLst>
              <a:ext uri="{FF2B5EF4-FFF2-40B4-BE49-F238E27FC236}">
                <a16:creationId xmlns:a16="http://schemas.microsoft.com/office/drawing/2014/main" id="{B46504DD-A1DD-D427-27D7-9C5672697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529" y="-1"/>
            <a:ext cx="7885472" cy="6928195"/>
          </a:xfrm>
          <a:prstGeom prst="rect">
            <a:avLst/>
          </a:prstGeom>
        </p:spPr>
      </p:pic>
    </p:spTree>
    <p:extLst>
      <p:ext uri="{BB962C8B-B14F-4D97-AF65-F5344CB8AC3E}">
        <p14:creationId xmlns:p14="http://schemas.microsoft.com/office/powerpoint/2010/main" val="131819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3</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Typically, there are several choices for each of the above steps, but usually, relatively few combinations of choices lead to a parallel algorithm that yields performance commensurate with the computational and storage resources employed to solve the problem.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Often, different choices yield the best performance on different parallel architectures or under different parallel programming paradigms.</a:t>
            </a:r>
            <a:endParaRPr lang="en-US" sz="1800" dirty="0"/>
          </a:p>
        </p:txBody>
      </p:sp>
    </p:spTree>
    <p:extLst>
      <p:ext uri="{BB962C8B-B14F-4D97-AF65-F5344CB8AC3E}">
        <p14:creationId xmlns:p14="http://schemas.microsoft.com/office/powerpoint/2010/main" val="237226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both Input and Output Data </a:t>
            </a:r>
            <a:r>
              <a:rPr lang="en-US" sz="1800" b="0" i="0" u="none" strike="noStrike" baseline="0" dirty="0">
                <a:solidFill>
                  <a:srgbClr val="333333"/>
                </a:solidFill>
                <a:latin typeface="Verdana" panose="020B0604030504040204" pitchFamily="34" charset="0"/>
              </a:rPr>
              <a:t>In some cases, in which it is possible to partition the output data, partitioning of input data can offer additional concurrency.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the 4-way decomposition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for computing itemset frequencies.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Here, both the transaction set and the frequencies are divided into two parts and a different one of the four possible combinations is assigned to each of the four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task then computes a local set of frequencies. Finally, the outputs of Tasks 1 and 3 are added together, as are the outputs of Tasks 2 and 4.</a:t>
            </a:r>
          </a:p>
        </p:txBody>
      </p:sp>
    </p:spTree>
    <p:extLst>
      <p:ext uri="{BB962C8B-B14F-4D97-AF65-F5344CB8AC3E}">
        <p14:creationId xmlns:p14="http://schemas.microsoft.com/office/powerpoint/2010/main" val="1772881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Intermediate Data </a:t>
            </a:r>
            <a:r>
              <a:rPr lang="en-US" sz="1800" b="0" i="0" u="none" strike="noStrike" baseline="0" dirty="0">
                <a:solidFill>
                  <a:srgbClr val="333333"/>
                </a:solidFill>
                <a:latin typeface="Verdana" panose="020B0604030504040204" pitchFamily="34" charset="0"/>
              </a:rPr>
              <a:t>Algorithms are often structured as multi-stage computations such that the output of one stage is the input to the subsequent stage.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decomposition of such an algorithm can be derived by partitioning the input or the output data of an intermediate stage of the algorithm.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Partitioning intermediate data can sometimes lead to higher concurrency than partitioning input or output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Often, the intermediate data are not generated explicitly in the serial algorithm for solving the problem and some restructuring of the original algorithm may be required to use intermediate data partitioning to induce a decomposition.</a:t>
            </a:r>
          </a:p>
        </p:txBody>
      </p:sp>
    </p:spTree>
    <p:extLst>
      <p:ext uri="{BB962C8B-B14F-4D97-AF65-F5344CB8AC3E}">
        <p14:creationId xmlns:p14="http://schemas.microsoft.com/office/powerpoint/2010/main" val="1689126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D74D-7C3F-3A34-7506-3F48E1B9372A}"/>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Techniques-Data Decomposition</a:t>
            </a:r>
            <a:endParaRPr lang="en-US" sz="2400" dirty="0"/>
          </a:p>
        </p:txBody>
      </p:sp>
      <p:sp>
        <p:nvSpPr>
          <p:cNvPr id="3" name="Content Placeholder 2">
            <a:extLst>
              <a:ext uri="{FF2B5EF4-FFF2-40B4-BE49-F238E27FC236}">
                <a16:creationId xmlns:a16="http://schemas.microsoft.com/office/drawing/2014/main" id="{8E1F5ACC-E67E-12A3-C08E-F5CC0EAEA665}"/>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Owner-Computes Rule </a:t>
            </a:r>
            <a:r>
              <a:rPr lang="en-US" sz="1800" b="0" i="0" u="none" strike="noStrike" baseline="0" dirty="0">
                <a:solidFill>
                  <a:srgbClr val="333333"/>
                </a:solidFill>
                <a:latin typeface="Verdana" panose="020B0604030504040204" pitchFamily="34" charset="0"/>
              </a:rPr>
              <a:t>A decomposition based on partitioning output or input data is also widely referred to as the </a:t>
            </a:r>
            <a:r>
              <a:rPr lang="en-US" sz="1800" b="1" i="1" u="none" strike="noStrike" baseline="0" dirty="0">
                <a:solidFill>
                  <a:srgbClr val="333333"/>
                </a:solidFill>
                <a:latin typeface="Verdana" panose="020B0604030504040204" pitchFamily="34" charset="0"/>
              </a:rPr>
              <a:t>owner-computes </a:t>
            </a:r>
            <a:r>
              <a:rPr lang="en-US" sz="1800" b="0" i="0" u="none" strike="noStrike" baseline="0" dirty="0">
                <a:solidFill>
                  <a:srgbClr val="333333"/>
                </a:solidFill>
                <a:latin typeface="Verdana" panose="020B0604030504040204" pitchFamily="34" charset="0"/>
              </a:rPr>
              <a:t>rule.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idea behind this rule is that each partition performs all the computations involving data that it owns.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nature of the data or the type of data-partitioning, the owner-computes rule may mean different things.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when we assign partitions of the input data to tasks, then the owner-computes rule means that a task performs all the computations that can be done using these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we partition the output data, then the owner-computes rule means that a task computes all the data in the partition assigned to it.</a:t>
            </a:r>
            <a:endParaRPr lang="en-US" dirty="0"/>
          </a:p>
        </p:txBody>
      </p:sp>
    </p:spTree>
    <p:extLst>
      <p:ext uri="{BB962C8B-B14F-4D97-AF65-F5344CB8AC3E}">
        <p14:creationId xmlns:p14="http://schemas.microsoft.com/office/powerpoint/2010/main" val="45627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Exploratory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Exploratory decomposition </a:t>
            </a:r>
            <a:r>
              <a:rPr lang="en-US" sz="1800" b="0" i="0" u="none" strike="noStrike" baseline="0" dirty="0">
                <a:solidFill>
                  <a:srgbClr val="333333"/>
                </a:solidFill>
                <a:latin typeface="Verdana" panose="020B0604030504040204" pitchFamily="34" charset="0"/>
              </a:rPr>
              <a:t>is used to decompose problems whose underlying computations correspond to a search of a space for solutions.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exploratory decomposition, we partition the search space into smaller parts, and search each one of these parts concurrently, until the desired solutions are found. </a:t>
            </a:r>
          </a:p>
          <a:p>
            <a:pPr algn="l">
              <a:buFont typeface="Wingdings" panose="05000000000000000000" pitchFamily="2" charset="2"/>
              <a:buChar char="§"/>
            </a:pPr>
            <a:endParaRPr lang="en-US" dirty="0"/>
          </a:p>
        </p:txBody>
      </p:sp>
    </p:spTree>
    <p:extLst>
      <p:ext uri="{BB962C8B-B14F-4D97-AF65-F5344CB8AC3E}">
        <p14:creationId xmlns:p14="http://schemas.microsoft.com/office/powerpoint/2010/main" val="2571947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Speculative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normAutofit/>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Speculative decomposition </a:t>
            </a:r>
            <a:r>
              <a:rPr lang="en-US" sz="1800" b="0" i="0" u="none" strike="noStrike" baseline="0" dirty="0">
                <a:solidFill>
                  <a:srgbClr val="333333"/>
                </a:solidFill>
                <a:latin typeface="Verdana" panose="020B0604030504040204" pitchFamily="34" charset="0"/>
              </a:rPr>
              <a:t>is used when a program may take one of many possible computationally significant branches depending on the output of other computations that precede it.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situation, while one task is performing the computation whose output is used in deciding the next computation, other tasks can concurrently start the computations of the next stage.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scenario is similar to evaluating one or more of the branches of a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statement in C in parallel before the input for the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is available.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one task is performing the computation that will eventually resolve the switch, other tasks could pick up the multiple branches of the switch in parallel.</a:t>
            </a:r>
            <a:endParaRPr lang="en-US" dirty="0"/>
          </a:p>
        </p:txBody>
      </p:sp>
    </p:spTree>
    <p:extLst>
      <p:ext uri="{BB962C8B-B14F-4D97-AF65-F5344CB8AC3E}">
        <p14:creationId xmlns:p14="http://schemas.microsoft.com/office/powerpoint/2010/main" val="3090784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Speculative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the input for the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has finally been computed, the computation corresponding to the correct branch would be used while that corresponding to the other branches would be discarded.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 run time is smaller than the serial run time by the amount of time required to evaluate the condition on which the next task depends because this time is utilized to perform a useful computation for the next stage in parallel.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this parallel formulation of a switch guarantees at least some wasteful computation.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order to minimize the wasted computation, a slightly different formulation of speculative decomposition could be used, especially in situations where one of the outcomes of the switch is more likely than the others. </a:t>
            </a:r>
          </a:p>
        </p:txBody>
      </p:sp>
    </p:spTree>
    <p:extLst>
      <p:ext uri="{BB962C8B-B14F-4D97-AF65-F5344CB8AC3E}">
        <p14:creationId xmlns:p14="http://schemas.microsoft.com/office/powerpoint/2010/main" val="683781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Techniques-Speculative Decomposition</a:t>
            </a:r>
            <a:endParaRPr lang="en-US" sz="2000" dirty="0"/>
          </a:p>
        </p:txBody>
      </p:sp>
      <p:sp>
        <p:nvSpPr>
          <p:cNvPr id="3" name="Content Placeholder 2">
            <a:extLst>
              <a:ext uri="{FF2B5EF4-FFF2-40B4-BE49-F238E27FC236}">
                <a16:creationId xmlns:a16="http://schemas.microsoft.com/office/drawing/2014/main" id="{C497DA1E-6B1D-4A3B-2800-73E992A3A8BE}"/>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case, only the most promising branch is taken up a task in parallel with the preceding computation. </a:t>
            </a:r>
          </a:p>
          <a:p>
            <a:pPr algn="l"/>
            <a:r>
              <a:rPr lang="en-US" sz="1800" b="0" i="0" u="none" strike="noStrike" baseline="0" dirty="0">
                <a:solidFill>
                  <a:srgbClr val="333333"/>
                </a:solidFill>
                <a:latin typeface="Verdana" panose="020B0604030504040204" pitchFamily="34" charset="0"/>
              </a:rPr>
              <a:t>In case the outcome of the switch is different from what was anticipated, the computation is rolled back and the correct branch of the switch is taken.</a:t>
            </a:r>
            <a:endParaRPr lang="en-US" sz="1800" dirty="0"/>
          </a:p>
          <a:p>
            <a:endParaRPr lang="en-US" sz="1800" dirty="0"/>
          </a:p>
        </p:txBody>
      </p:sp>
    </p:spTree>
    <p:extLst>
      <p:ext uri="{BB962C8B-B14F-4D97-AF65-F5344CB8AC3E}">
        <p14:creationId xmlns:p14="http://schemas.microsoft.com/office/powerpoint/2010/main" val="2155468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Hybrid Decompositions</a:t>
            </a:r>
            <a:endParaRPr lang="en-US" sz="2000" dirty="0"/>
          </a:p>
        </p:txBody>
      </p:sp>
      <p:sp>
        <p:nvSpPr>
          <p:cNvPr id="3" name="Content Placeholder 2">
            <a:extLst>
              <a:ext uri="{FF2B5EF4-FFF2-40B4-BE49-F238E27FC236}">
                <a16:creationId xmlns:a16="http://schemas.microsoft.com/office/drawing/2014/main" id="{C497DA1E-6B1D-4A3B-2800-73E992A3A8BE}"/>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So far we have discussed a number of decomposition methods that can be used to derive concurrent formulations of many algorithms. </a:t>
            </a:r>
          </a:p>
          <a:p>
            <a:pPr algn="l"/>
            <a:r>
              <a:rPr lang="en-US" sz="1800" b="0" i="0" u="none" strike="noStrike" baseline="0" dirty="0">
                <a:solidFill>
                  <a:srgbClr val="333333"/>
                </a:solidFill>
                <a:latin typeface="Verdana" panose="020B0604030504040204" pitchFamily="34" charset="0"/>
              </a:rPr>
              <a:t>These decomposition techniques are not exclusive, and can often be combined together. </a:t>
            </a:r>
          </a:p>
          <a:p>
            <a:pPr algn="l"/>
            <a:r>
              <a:rPr lang="en-US" sz="1800" b="0" i="0" u="none" strike="noStrike" baseline="0" dirty="0">
                <a:solidFill>
                  <a:srgbClr val="333333"/>
                </a:solidFill>
                <a:latin typeface="Verdana" panose="020B0604030504040204" pitchFamily="34" charset="0"/>
              </a:rPr>
              <a:t>Often, a computation is structured into multiple stages and it is sometimes necessary to apply different types of decomposition in different stages. </a:t>
            </a:r>
          </a:p>
          <a:p>
            <a:pPr algn="l"/>
            <a:r>
              <a:rPr lang="en-US" sz="1800" b="0" i="0" u="none" strike="noStrike" baseline="0" dirty="0">
                <a:solidFill>
                  <a:srgbClr val="333333"/>
                </a:solidFill>
                <a:latin typeface="Verdana" panose="020B0604030504040204" pitchFamily="34" charset="0"/>
              </a:rPr>
              <a:t>For example, while finding the minimum of a large set of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numbers, a purely recursive decomposition may result in far more tasks than the number of processes,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 available. </a:t>
            </a:r>
          </a:p>
          <a:p>
            <a:pPr algn="l"/>
            <a:r>
              <a:rPr lang="en-US" sz="1800" b="0" i="0" u="none" strike="noStrike" baseline="0" dirty="0">
                <a:solidFill>
                  <a:srgbClr val="333333"/>
                </a:solidFill>
                <a:latin typeface="Verdana" panose="020B0604030504040204" pitchFamily="34" charset="0"/>
              </a:rPr>
              <a:t>An efficient decomposition would partition the input into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roughly equal parts and have each task compute the minimum of the sequence assigned to it. </a:t>
            </a:r>
          </a:p>
          <a:p>
            <a:pPr algn="l"/>
            <a:r>
              <a:rPr lang="en-US" sz="1800" b="0" i="0" u="none" strike="noStrike" baseline="0" dirty="0">
                <a:solidFill>
                  <a:srgbClr val="333333"/>
                </a:solidFill>
                <a:latin typeface="Verdana" panose="020B0604030504040204" pitchFamily="34" charset="0"/>
              </a:rPr>
              <a:t>The final result can be obtained by finding the minimum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intermediate results by using the recursive decomposition</a:t>
            </a:r>
            <a:endParaRPr lang="en-US" sz="1800" dirty="0"/>
          </a:p>
        </p:txBody>
      </p:sp>
    </p:spTree>
    <p:extLst>
      <p:ext uri="{BB962C8B-B14F-4D97-AF65-F5344CB8AC3E}">
        <p14:creationId xmlns:p14="http://schemas.microsoft.com/office/powerpoint/2010/main" val="853877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Hybrid Decompositions</a:t>
            </a:r>
            <a:endParaRPr lang="en-US" sz="2000" dirty="0"/>
          </a:p>
        </p:txBody>
      </p:sp>
      <p:pic>
        <p:nvPicPr>
          <p:cNvPr id="5" name="Content Placeholder 4" descr="Diagram&#10;&#10;Description automatically generated">
            <a:extLst>
              <a:ext uri="{FF2B5EF4-FFF2-40B4-BE49-F238E27FC236}">
                <a16:creationId xmlns:a16="http://schemas.microsoft.com/office/drawing/2014/main" id="{40CA7FF3-9E57-BBE2-483E-4BAE4AC9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33" y="2386584"/>
            <a:ext cx="11966133" cy="3133344"/>
          </a:xfrm>
        </p:spPr>
      </p:pic>
    </p:spTree>
    <p:extLst>
      <p:ext uri="{BB962C8B-B14F-4D97-AF65-F5344CB8AC3E}">
        <p14:creationId xmlns:p14="http://schemas.microsoft.com/office/powerpoint/2010/main" val="356245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20E9CC-1DC9-63E8-E83E-F9B76790199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and Interactions</a:t>
            </a:r>
            <a:endParaRPr lang="en-US" dirty="0"/>
          </a:p>
        </p:txBody>
      </p:sp>
      <p:sp>
        <p:nvSpPr>
          <p:cNvPr id="5" name="Text Placeholder 4">
            <a:extLst>
              <a:ext uri="{FF2B5EF4-FFF2-40B4-BE49-F238E27FC236}">
                <a16:creationId xmlns:a16="http://schemas.microsoft.com/office/drawing/2014/main" id="{AE4C89B7-A4AC-F0FB-4F6A-CBDA6E6017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57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B5247-33FE-F538-950A-132EC385EC26}"/>
              </a:ext>
            </a:extLst>
          </p:cNvPr>
          <p:cNvSpPr>
            <a:spLocks noGrp="1"/>
          </p:cNvSpPr>
          <p:nvPr>
            <p:ph type="title"/>
          </p:nvPr>
        </p:nvSpPr>
        <p:spPr/>
        <p:txBody>
          <a:bodyPr>
            <a:normAutofit/>
          </a:bodyPr>
          <a:lstStyle/>
          <a:p>
            <a:r>
              <a:rPr lang="en-US" sz="4000" b="1" i="0" u="none" strike="noStrike" baseline="0" dirty="0">
                <a:solidFill>
                  <a:srgbClr val="333333"/>
                </a:solidFill>
                <a:latin typeface="Arial" panose="020B0604020202020204" pitchFamily="34" charset="0"/>
              </a:rPr>
              <a:t>Preliminaries</a:t>
            </a:r>
            <a:endParaRPr lang="en-US" sz="4000" dirty="0"/>
          </a:p>
        </p:txBody>
      </p:sp>
      <p:sp>
        <p:nvSpPr>
          <p:cNvPr id="5" name="Text Placeholder 4">
            <a:extLst>
              <a:ext uri="{FF2B5EF4-FFF2-40B4-BE49-F238E27FC236}">
                <a16:creationId xmlns:a16="http://schemas.microsoft.com/office/drawing/2014/main" id="{A293EA20-1097-3159-1F7A-8DB6E65441D5}"/>
              </a:ext>
            </a:extLst>
          </p:cNvPr>
          <p:cNvSpPr>
            <a:spLocks noGrp="1"/>
          </p:cNvSpPr>
          <p:nvPr>
            <p:ph type="body" idx="1"/>
          </p:nvPr>
        </p:nvSpPr>
        <p:spPr/>
        <p:txBody>
          <a:bodyPr>
            <a:normAutofit/>
          </a:bodyPr>
          <a:lstStyle/>
          <a:p>
            <a:r>
              <a:rPr lang="en-US" sz="3200" dirty="0"/>
              <a:t>Section 3.1</a:t>
            </a:r>
          </a:p>
        </p:txBody>
      </p:sp>
    </p:spTree>
    <p:extLst>
      <p:ext uri="{BB962C8B-B14F-4D97-AF65-F5344CB8AC3E}">
        <p14:creationId xmlns:p14="http://schemas.microsoft.com/office/powerpoint/2010/main" val="3216568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3B75-0D53-D432-DEB7-F5BC0577604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and Interactions</a:t>
            </a:r>
            <a:endParaRPr lang="en-US" dirty="0"/>
          </a:p>
        </p:txBody>
      </p:sp>
      <p:sp>
        <p:nvSpPr>
          <p:cNvPr id="3" name="Content Placeholder 2">
            <a:extLst>
              <a:ext uri="{FF2B5EF4-FFF2-40B4-BE49-F238E27FC236}">
                <a16:creationId xmlns:a16="http://schemas.microsoft.com/office/drawing/2014/main" id="{E4EC1D27-02A3-8991-EF2A-6C3A1E7AEA07}"/>
              </a:ext>
            </a:extLst>
          </p:cNvPr>
          <p:cNvSpPr>
            <a:spLocks noGrp="1"/>
          </p:cNvSpPr>
          <p:nvPr>
            <p:ph idx="1"/>
          </p:nvPr>
        </p:nvSpPr>
        <p:spPr/>
        <p:txBody>
          <a:bodyPr/>
          <a:lstStyle/>
          <a:p>
            <a:pPr algn="just">
              <a:buFont typeface="Wingdings" panose="05000000000000000000" pitchFamily="2" charset="2"/>
              <a:buChar char="§"/>
            </a:pPr>
            <a:r>
              <a:rPr lang="en-US" dirty="0"/>
              <a:t>The decomposition done previously allows us to identify the nature of concurrency in the problem and hence allow us to look into the kind of tasks that can be formulated.</a:t>
            </a:r>
          </a:p>
          <a:p>
            <a:pPr algn="just">
              <a:buFont typeface="Wingdings" panose="05000000000000000000" pitchFamily="2" charset="2"/>
              <a:buChar char="§"/>
            </a:pPr>
            <a:r>
              <a:rPr lang="en-US" dirty="0"/>
              <a:t>Now we design a parallel algorithm that can take the decomposition and map it onto the available processors.</a:t>
            </a:r>
          </a:p>
          <a:p>
            <a:pPr algn="just">
              <a:buFont typeface="Wingdings" panose="05000000000000000000" pitchFamily="2" charset="2"/>
              <a:buChar char="§"/>
            </a:pPr>
            <a:r>
              <a:rPr lang="en-US" dirty="0"/>
              <a:t>While mapping we take cue from the decomposition done before</a:t>
            </a:r>
          </a:p>
          <a:p>
            <a:pPr algn="just">
              <a:buFont typeface="Wingdings" panose="05000000000000000000" pitchFamily="2" charset="2"/>
              <a:buChar char="§"/>
            </a:pPr>
            <a:r>
              <a:rPr lang="en-US" dirty="0"/>
              <a:t>In this section we will look into the nature of tasks and kind of interaction that is required between them to map them onto processors in an optimized way.</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2202259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4F16-D1A4-5609-C2C4-0F9E160377F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Task generation</a:t>
            </a:r>
            <a:endParaRPr lang="en-US" dirty="0"/>
          </a:p>
        </p:txBody>
      </p:sp>
      <p:sp>
        <p:nvSpPr>
          <p:cNvPr id="3" name="Content Placeholder 2">
            <a:extLst>
              <a:ext uri="{FF2B5EF4-FFF2-40B4-BE49-F238E27FC236}">
                <a16:creationId xmlns:a16="http://schemas.microsoft.com/office/drawing/2014/main" id="{1D937F55-FACD-C169-A413-F1A67EC96936}"/>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Task Generation </a:t>
            </a:r>
            <a:r>
              <a:rPr lang="en-US" sz="1800" b="0" i="0" u="none" strike="noStrike" baseline="0" dirty="0">
                <a:solidFill>
                  <a:srgbClr val="333333"/>
                </a:solidFill>
                <a:latin typeface="Verdana" panose="020B0604030504040204" pitchFamily="34" charset="0"/>
              </a:rPr>
              <a:t>The tasks that constitute a parallel algorithm may be generated either statically or dynamically. </a:t>
            </a: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Static task generation </a:t>
            </a:r>
            <a:r>
              <a:rPr lang="en-US" sz="1800" b="0" i="0" u="none" strike="noStrike" baseline="0" dirty="0">
                <a:solidFill>
                  <a:srgbClr val="333333"/>
                </a:solidFill>
                <a:latin typeface="Verdana" panose="020B0604030504040204" pitchFamily="34" charset="0"/>
              </a:rPr>
              <a:t>refers to the scenario where all the tasks are known before the algorithm starts execution.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Data decomposition usually leads to static task generation.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Examples of data-decomposition leading to a static task generation include matrix multiplication etc.</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Recursive decomposition can also lead to a static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Finding the minimum of a list of numbers is an example of a static recursive task-dependency graph.</a:t>
            </a:r>
            <a:endParaRPr lang="en-US" dirty="0"/>
          </a:p>
        </p:txBody>
      </p:sp>
    </p:spTree>
    <p:extLst>
      <p:ext uri="{BB962C8B-B14F-4D97-AF65-F5344CB8AC3E}">
        <p14:creationId xmlns:p14="http://schemas.microsoft.com/office/powerpoint/2010/main" val="476728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0A35-6D19-AF46-D0F9-6F0EC194110C}"/>
              </a:ext>
            </a:extLst>
          </p:cNvPr>
          <p:cNvSpPr>
            <a:spLocks noGrp="1"/>
          </p:cNvSpPr>
          <p:nvPr>
            <p:ph type="title"/>
          </p:nvPr>
        </p:nvSpPr>
        <p:spPr/>
        <p:txBody>
          <a:bodyPr/>
          <a:lstStyle/>
          <a:p>
            <a:r>
              <a:rPr lang="en-US" dirty="0"/>
              <a:t>Static task generation example</a:t>
            </a:r>
          </a:p>
        </p:txBody>
      </p:sp>
      <p:pic>
        <p:nvPicPr>
          <p:cNvPr id="5" name="Content Placeholder 4" descr="Diagram&#10;&#10;Description automatically generated">
            <a:extLst>
              <a:ext uri="{FF2B5EF4-FFF2-40B4-BE49-F238E27FC236}">
                <a16:creationId xmlns:a16="http://schemas.microsoft.com/office/drawing/2014/main" id="{07868E9C-D5B3-0C12-AF90-519F9277F9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130" y="2084832"/>
            <a:ext cx="10795740" cy="3747865"/>
          </a:xfrm>
        </p:spPr>
      </p:pic>
    </p:spTree>
    <p:extLst>
      <p:ext uri="{BB962C8B-B14F-4D97-AF65-F5344CB8AC3E}">
        <p14:creationId xmlns:p14="http://schemas.microsoft.com/office/powerpoint/2010/main" val="19486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lstStyle/>
          <a:p>
            <a:r>
              <a:rPr lang="en-US" dirty="0"/>
              <a:t>Dynamic task generation</a:t>
            </a:r>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Certain decompositions lead to a </a:t>
            </a:r>
            <a:r>
              <a:rPr lang="en-US" sz="1800" b="1" i="1" u="none" strike="noStrike" baseline="0" dirty="0">
                <a:solidFill>
                  <a:srgbClr val="333333"/>
                </a:solidFill>
                <a:latin typeface="Verdana" panose="020B0604030504040204" pitchFamily="34" charset="0"/>
              </a:rPr>
              <a:t>dynamic task generation </a:t>
            </a:r>
            <a:r>
              <a:rPr lang="en-US" sz="1800" b="0" i="0" u="none" strike="noStrike" baseline="0" dirty="0">
                <a:solidFill>
                  <a:srgbClr val="333333"/>
                </a:solidFill>
                <a:latin typeface="Verdana" panose="020B0604030504040204" pitchFamily="34" charset="0"/>
              </a:rPr>
              <a:t>during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such decompositions, the </a:t>
            </a:r>
            <a:r>
              <a:rPr lang="en-US" sz="1800" b="1" i="0" u="none" strike="noStrike" baseline="0" dirty="0">
                <a:solidFill>
                  <a:srgbClr val="333333"/>
                </a:solidFill>
                <a:latin typeface="Verdana" panose="020B0604030504040204" pitchFamily="34" charset="0"/>
              </a:rPr>
              <a:t>actual tasks</a:t>
            </a:r>
            <a:r>
              <a:rPr lang="en-US" sz="1800" b="0" i="0" u="none" strike="noStrike" baseline="0" dirty="0">
                <a:solidFill>
                  <a:srgbClr val="333333"/>
                </a:solidFill>
                <a:latin typeface="Verdana" panose="020B0604030504040204" pitchFamily="34" charset="0"/>
              </a:rPr>
              <a:t> and the </a:t>
            </a:r>
            <a:r>
              <a:rPr lang="en-US" sz="1800" b="1" i="0" u="none" strike="noStrike" baseline="0" dirty="0">
                <a:solidFill>
                  <a:srgbClr val="333333"/>
                </a:solidFill>
                <a:latin typeface="Verdana" panose="020B0604030504040204" pitchFamily="34" charset="0"/>
              </a:rPr>
              <a:t>task-dependency graph</a:t>
            </a:r>
            <a:r>
              <a:rPr lang="en-US" sz="1800" b="0" i="0" u="none" strike="noStrike" baseline="0" dirty="0">
                <a:solidFill>
                  <a:srgbClr val="333333"/>
                </a:solidFill>
                <a:latin typeface="Verdana" panose="020B0604030504040204" pitchFamily="34" charset="0"/>
              </a:rPr>
              <a:t> are not explicitly available </a:t>
            </a:r>
            <a:r>
              <a:rPr lang="en-US" sz="1800" b="0" i="1" u="none" strike="noStrike" baseline="0" dirty="0">
                <a:solidFill>
                  <a:srgbClr val="333333"/>
                </a:solidFill>
                <a:latin typeface="Verdana" panose="020B0604030504040204" pitchFamily="34" charset="0"/>
              </a:rPr>
              <a:t>a priori</a:t>
            </a:r>
            <a:r>
              <a:rPr lang="en-US" sz="1800" b="0" i="0" u="none" strike="noStrike" baseline="0" dirty="0">
                <a:solidFill>
                  <a:srgbClr val="333333"/>
                </a:solidFill>
                <a:latin typeface="Verdana" panose="020B0604030504040204" pitchFamily="34" charset="0"/>
              </a:rPr>
              <a:t>, although the high level rules or guidelines governing task generation are known as a part of the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Recursive decomposition can lead to dynamic task generation.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the recursive decomposition in quicksort.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are generated dynamically, and the size and shape of the task tree is determined by the values in the input array to be sorted.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array of the same size can lead to task-dependency graphs of different shapes and with a different total number of tasks.</a:t>
            </a:r>
            <a:endParaRPr lang="en-US" dirty="0"/>
          </a:p>
        </p:txBody>
      </p:sp>
    </p:spTree>
    <p:extLst>
      <p:ext uri="{BB962C8B-B14F-4D97-AF65-F5344CB8AC3E}">
        <p14:creationId xmlns:p14="http://schemas.microsoft.com/office/powerpoint/2010/main" val="729880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3200" b="1" i="0" u="none" strike="noStrike" baseline="0" dirty="0">
                <a:solidFill>
                  <a:srgbClr val="333333"/>
                </a:solidFill>
                <a:latin typeface="Arial" panose="020B0604020202020204" pitchFamily="34" charset="0"/>
              </a:rPr>
              <a:t>Characteristics of Tasks- Task Size</a:t>
            </a:r>
            <a:endParaRPr lang="en-US" sz="32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1" i="0" u="none" strike="noStrike" baseline="0" dirty="0">
                <a:solidFill>
                  <a:srgbClr val="333333"/>
                </a:solidFill>
                <a:latin typeface="Verdana" panose="020B0604030504040204" pitchFamily="34" charset="0"/>
              </a:rPr>
              <a:t>size</a:t>
            </a:r>
            <a:r>
              <a:rPr lang="en-US" sz="1800" b="0" i="0" u="none" strike="noStrike" baseline="0" dirty="0">
                <a:solidFill>
                  <a:srgbClr val="333333"/>
                </a:solidFill>
                <a:latin typeface="Verdana" panose="020B0604030504040204" pitchFamily="34" charset="0"/>
              </a:rPr>
              <a:t> of a task is the </a:t>
            </a:r>
            <a:r>
              <a:rPr lang="en-US" sz="1800" b="1" i="0" u="none" strike="noStrike" baseline="0" dirty="0">
                <a:solidFill>
                  <a:srgbClr val="333333"/>
                </a:solidFill>
                <a:latin typeface="Verdana" panose="020B0604030504040204" pitchFamily="34" charset="0"/>
              </a:rPr>
              <a:t>relative amount of time required to complete it</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complexity of mapping schemes often depends on whether or not the tasks are </a:t>
            </a:r>
            <a:r>
              <a:rPr lang="en-US" sz="1800" b="1" i="1" u="none" strike="noStrike" baseline="0" dirty="0">
                <a:solidFill>
                  <a:srgbClr val="333333"/>
                </a:solidFill>
                <a:latin typeface="Verdana" panose="020B0604030504040204" pitchFamily="34" charset="0"/>
              </a:rPr>
              <a:t>uniform</a:t>
            </a:r>
            <a:r>
              <a:rPr lang="en-US" sz="1800" b="0" i="0" u="none" strike="noStrike" baseline="0" dirty="0">
                <a:solidFill>
                  <a:srgbClr val="333333"/>
                </a:solidFill>
                <a:latin typeface="Verdana" panose="020B0604030504040204" pitchFamily="34" charset="0"/>
              </a:rPr>
              <a:t>; i.e., whether or not they require roughly the same amount of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amount of time required by the tasks varies significantly, then they are said to be </a:t>
            </a:r>
            <a:r>
              <a:rPr lang="en-US" sz="1800" b="1" i="1" u="none" strike="noStrike" baseline="0" dirty="0">
                <a:solidFill>
                  <a:srgbClr val="333333"/>
                </a:solidFill>
                <a:latin typeface="Verdana" panose="020B0604030504040204" pitchFamily="34" charset="0"/>
              </a:rPr>
              <a:t>non-uniform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tasks in the decompositions for matrix multiplication shown in would be considered uniform.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the tasks in quicksort in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are non-uniform.</a:t>
            </a:r>
          </a:p>
        </p:txBody>
      </p:sp>
    </p:spTree>
    <p:extLst>
      <p:ext uri="{BB962C8B-B14F-4D97-AF65-F5344CB8AC3E}">
        <p14:creationId xmlns:p14="http://schemas.microsoft.com/office/powerpoint/2010/main" val="434266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Characteristics of Tasks- knowledge of Task Size</a:t>
            </a:r>
            <a:endParaRPr lang="en-US" sz="24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Knowledge of Task Sizes </a:t>
            </a:r>
            <a:r>
              <a:rPr lang="en-US" sz="1800" b="0" i="0" u="none" strike="noStrike" baseline="0" dirty="0">
                <a:solidFill>
                  <a:srgbClr val="333333"/>
                </a:solidFill>
                <a:latin typeface="Verdana" panose="020B0604030504040204" pitchFamily="34" charset="0"/>
              </a:rPr>
              <a:t>The third characteristic that influences the choice of mapping scheme is knowledge of the task size.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size of all the tasks is known, then this information can often be used in mapping of tasks to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various decompositions for matrix multiplication discussed so far, the computation time for each task is known before the parallel program starts. </a:t>
            </a:r>
          </a:p>
        </p:txBody>
      </p:sp>
    </p:spTree>
    <p:extLst>
      <p:ext uri="{BB962C8B-B14F-4D97-AF65-F5344CB8AC3E}">
        <p14:creationId xmlns:p14="http://schemas.microsoft.com/office/powerpoint/2010/main" val="1385504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Characteristics of Tasks- size of Task data</a:t>
            </a:r>
            <a:endParaRPr lang="en-US" sz="24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important characteristic of a task is the </a:t>
            </a:r>
            <a:r>
              <a:rPr lang="en-US" sz="1800" b="1" i="0" u="none" strike="noStrike" baseline="0" dirty="0">
                <a:solidFill>
                  <a:srgbClr val="333333"/>
                </a:solidFill>
                <a:latin typeface="Verdana" panose="020B0604030504040204" pitchFamily="34" charset="0"/>
              </a:rPr>
              <a:t>size of data</a:t>
            </a:r>
            <a:r>
              <a:rPr lang="en-US" sz="1800" b="0" i="0" u="none" strike="noStrike" baseline="0" dirty="0">
                <a:solidFill>
                  <a:srgbClr val="333333"/>
                </a:solidFill>
                <a:latin typeface="Verdana" panose="020B0604030504040204" pitchFamily="34" charset="0"/>
              </a:rPr>
              <a:t> associated with it.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reason this is an important consideration for mapping is that the data associated with a task must be </a:t>
            </a:r>
            <a:r>
              <a:rPr lang="en-US" sz="1800" b="1" i="0" u="none" strike="noStrike" baseline="0" dirty="0">
                <a:solidFill>
                  <a:srgbClr val="333333"/>
                </a:solidFill>
                <a:latin typeface="Verdana" panose="020B0604030504040204" pitchFamily="34" charset="0"/>
              </a:rPr>
              <a:t>available</a:t>
            </a:r>
            <a:r>
              <a:rPr lang="en-US" sz="1800" b="0" i="0" u="none" strike="noStrike" baseline="0" dirty="0">
                <a:solidFill>
                  <a:srgbClr val="333333"/>
                </a:solidFill>
                <a:latin typeface="Verdana" panose="020B0604030504040204" pitchFamily="34" charset="0"/>
              </a:rPr>
              <a:t> to the process performing that task, and the </a:t>
            </a:r>
            <a:r>
              <a:rPr lang="en-US" sz="1800" b="1" i="0" u="none" strike="noStrike" baseline="0" dirty="0">
                <a:solidFill>
                  <a:srgbClr val="333333"/>
                </a:solidFill>
                <a:latin typeface="Verdana" panose="020B0604030504040204" pitchFamily="34" charset="0"/>
              </a:rPr>
              <a:t>size</a:t>
            </a:r>
            <a:r>
              <a:rPr lang="en-US" sz="1800" b="0" i="0" u="none" strike="noStrike" baseline="0" dirty="0">
                <a:solidFill>
                  <a:srgbClr val="333333"/>
                </a:solidFill>
                <a:latin typeface="Verdana" panose="020B0604030504040204" pitchFamily="34" charset="0"/>
              </a:rPr>
              <a:t> and the </a:t>
            </a:r>
            <a:r>
              <a:rPr lang="en-US" sz="1800" b="1" i="0" u="none" strike="noStrike" baseline="0" dirty="0">
                <a:solidFill>
                  <a:srgbClr val="333333"/>
                </a:solidFill>
                <a:latin typeface="Verdana" panose="020B0604030504040204" pitchFamily="34" charset="0"/>
              </a:rPr>
              <a:t>location of these data</a:t>
            </a:r>
            <a:r>
              <a:rPr lang="en-US" sz="1800" b="0" i="0" u="none" strike="noStrike" baseline="0" dirty="0">
                <a:solidFill>
                  <a:srgbClr val="333333"/>
                </a:solidFill>
                <a:latin typeface="Verdana" panose="020B0604030504040204" pitchFamily="34" charset="0"/>
              </a:rPr>
              <a:t> may determine the process that can perform the task without incurring </a:t>
            </a:r>
            <a:r>
              <a:rPr lang="en-US" sz="1800" b="1" i="0" u="none" strike="noStrike" baseline="0" dirty="0">
                <a:solidFill>
                  <a:srgbClr val="333333"/>
                </a:solidFill>
                <a:latin typeface="Verdana" panose="020B0604030504040204" pitchFamily="34" charset="0"/>
              </a:rPr>
              <a:t>excessive data-movement overheads</a:t>
            </a:r>
            <a:r>
              <a:rPr lang="en-US" sz="1800" b="0" i="0" u="none" strike="noStrike" baseline="0" dirty="0">
                <a:solidFill>
                  <a:srgbClr val="333333"/>
                </a:solidFill>
                <a:latin typeface="Verdana" panose="020B0604030504040204" pitchFamily="34" charset="0"/>
              </a:rPr>
              <a:t>.</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types of data associated with a task may have different sizes.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 input data may be small but the output may be large, or vice versa. </a:t>
            </a:r>
          </a:p>
        </p:txBody>
      </p:sp>
    </p:spTree>
    <p:extLst>
      <p:ext uri="{BB962C8B-B14F-4D97-AF65-F5344CB8AC3E}">
        <p14:creationId xmlns:p14="http://schemas.microsoft.com/office/powerpoint/2010/main" val="2472941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Characteristics of Inter-Task Interactions</a:t>
            </a:r>
            <a:endParaRPr lang="en-US" sz="28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any nontrivial parallel algorithm, tasks need to </a:t>
            </a:r>
            <a:r>
              <a:rPr lang="en-US" sz="1800" b="1" i="0" u="none" strike="noStrike" baseline="0" dirty="0">
                <a:solidFill>
                  <a:srgbClr val="333333"/>
                </a:solidFill>
                <a:latin typeface="Verdana" panose="020B0604030504040204" pitchFamily="34" charset="0"/>
              </a:rPr>
              <a:t>interact</a:t>
            </a:r>
            <a:r>
              <a:rPr lang="en-US" sz="1800" b="0" i="0" u="none" strike="noStrike" baseline="0" dirty="0">
                <a:solidFill>
                  <a:srgbClr val="333333"/>
                </a:solidFill>
                <a:latin typeface="Verdana" panose="020B0604030504040204" pitchFamily="34" charset="0"/>
              </a:rPr>
              <a:t> with each other to share </a:t>
            </a:r>
            <a:r>
              <a:rPr lang="en-US" sz="1800" b="1" i="0" u="none" strike="noStrike" baseline="0" dirty="0">
                <a:solidFill>
                  <a:srgbClr val="333333"/>
                </a:solidFill>
                <a:latin typeface="Verdana" panose="020B0604030504040204" pitchFamily="34" charset="0"/>
              </a:rPr>
              <a:t>data, work, or synchronization information</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parallel algorithms require different types of interactions among concurrent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nature of these interactions makes them more suitable for certain programming paradigms and mapping schemes, and less suitable for others.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types of inter-task interactions can be described along different dimensions, each corresponding to a distinct characteristic of the underlying computations.</a:t>
            </a:r>
            <a:endParaRPr lang="en-US" dirty="0"/>
          </a:p>
        </p:txBody>
      </p:sp>
    </p:spTree>
    <p:extLst>
      <p:ext uri="{BB962C8B-B14F-4D97-AF65-F5344CB8AC3E}">
        <p14:creationId xmlns:p14="http://schemas.microsoft.com/office/powerpoint/2010/main" val="379025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Static versus Dynamic</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One way of classifying the type of interactions that take place among concurrent tasks is to consider whether or not these interactions have a </a:t>
            </a:r>
            <a:r>
              <a:rPr lang="en-US" sz="1800" b="1" i="1" u="none" strike="noStrike" baseline="0" dirty="0">
                <a:solidFill>
                  <a:srgbClr val="333333"/>
                </a:solidFill>
                <a:latin typeface="Verdana" panose="020B0604030504040204" pitchFamily="34" charset="0"/>
              </a:rPr>
              <a:t>static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dynamic </a:t>
            </a:r>
            <a:r>
              <a:rPr lang="en-US" sz="1800" b="0" i="0" u="none" strike="noStrike" baseline="0" dirty="0">
                <a:solidFill>
                  <a:srgbClr val="333333"/>
                </a:solidFill>
                <a:latin typeface="Verdana" panose="020B0604030504040204" pitchFamily="34" charset="0"/>
              </a:rPr>
              <a:t>pattern.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An interaction pattern is static if for each task, the interactions happen at predetermined times, and if the set of tasks to interact with at these times is known prior to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words, in a static interaction pattern, not only is the task interaction graph known </a:t>
            </a:r>
            <a:r>
              <a:rPr lang="en-US" sz="1800" b="0" i="1" u="none" strike="noStrike" baseline="0" dirty="0">
                <a:solidFill>
                  <a:srgbClr val="333333"/>
                </a:solidFill>
                <a:latin typeface="Verdana" panose="020B0604030504040204" pitchFamily="34" charset="0"/>
              </a:rPr>
              <a:t>a priori</a:t>
            </a:r>
            <a:r>
              <a:rPr lang="en-US" sz="1800" b="0" i="0" u="none" strike="noStrike" baseline="0" dirty="0">
                <a:solidFill>
                  <a:srgbClr val="333333"/>
                </a:solidFill>
                <a:latin typeface="Verdana" panose="020B0604030504040204" pitchFamily="34" charset="0"/>
              </a:rPr>
              <a:t>, but the stage of the computation at which each interaction occurs is also known.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An interaction pattern is dynamic if the timing of interactions or the set of tasks to interact with cannot be determined prior to the execution of the algorithm.</a:t>
            </a:r>
            <a:endParaRPr lang="en-US" b="1" dirty="0"/>
          </a:p>
        </p:txBody>
      </p:sp>
    </p:spTree>
    <p:extLst>
      <p:ext uri="{BB962C8B-B14F-4D97-AF65-F5344CB8AC3E}">
        <p14:creationId xmlns:p14="http://schemas.microsoft.com/office/powerpoint/2010/main" val="463599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Static versus Dynamic</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Static interactions</a:t>
            </a:r>
            <a:r>
              <a:rPr lang="en-US" sz="1800" b="0" i="0" u="none" strike="noStrike" baseline="0" dirty="0">
                <a:solidFill>
                  <a:srgbClr val="333333"/>
                </a:solidFill>
                <a:latin typeface="Verdana" panose="020B0604030504040204" pitchFamily="34" charset="0"/>
              </a:rPr>
              <a:t> can be </a:t>
            </a:r>
            <a:r>
              <a:rPr lang="en-US" sz="1800" b="1" i="0" u="none" strike="noStrike" baseline="0" dirty="0">
                <a:solidFill>
                  <a:srgbClr val="333333"/>
                </a:solidFill>
                <a:latin typeface="Verdana" panose="020B0604030504040204" pitchFamily="34" charset="0"/>
              </a:rPr>
              <a:t>programmed easily</a:t>
            </a:r>
            <a:r>
              <a:rPr lang="en-US" sz="1800" b="0" i="0" u="none" strike="noStrike" baseline="0" dirty="0">
                <a:solidFill>
                  <a:srgbClr val="333333"/>
                </a:solidFill>
                <a:latin typeface="Verdana" panose="020B0604030504040204" pitchFamily="34" charset="0"/>
              </a:rPr>
              <a:t> in the </a:t>
            </a:r>
            <a:r>
              <a:rPr lang="en-US" sz="1800" b="1" i="0" u="none" strike="noStrike" baseline="0" dirty="0">
                <a:solidFill>
                  <a:srgbClr val="333333"/>
                </a:solidFill>
                <a:latin typeface="Verdana" panose="020B0604030504040204" pitchFamily="34" charset="0"/>
              </a:rPr>
              <a:t>message-passing paradigm</a:t>
            </a:r>
            <a:r>
              <a:rPr lang="en-US" sz="1800" b="0" i="0" u="none" strike="noStrike" baseline="0" dirty="0">
                <a:solidFill>
                  <a:srgbClr val="333333"/>
                </a:solidFill>
                <a:latin typeface="Verdana" panose="020B0604030504040204" pitchFamily="34" charset="0"/>
              </a:rPr>
              <a:t>, but </a:t>
            </a:r>
            <a:r>
              <a:rPr lang="en-US" sz="1800" b="1" i="0" u="none" strike="noStrike" baseline="0" dirty="0">
                <a:solidFill>
                  <a:srgbClr val="333333"/>
                </a:solidFill>
                <a:latin typeface="Verdana" panose="020B0604030504040204" pitchFamily="34" charset="0"/>
              </a:rPr>
              <a:t>dynamic interactions</a:t>
            </a:r>
            <a:r>
              <a:rPr lang="en-US" sz="1800" b="0" i="0" u="none" strike="noStrike" baseline="0" dirty="0">
                <a:solidFill>
                  <a:srgbClr val="333333"/>
                </a:solidFill>
                <a:latin typeface="Verdana" panose="020B0604030504040204" pitchFamily="34" charset="0"/>
              </a:rPr>
              <a:t> are </a:t>
            </a:r>
            <a:r>
              <a:rPr lang="en-US" sz="1800" b="1" i="0" u="none" strike="noStrike" baseline="0" dirty="0">
                <a:solidFill>
                  <a:srgbClr val="333333"/>
                </a:solidFill>
                <a:latin typeface="Verdana" panose="020B0604030504040204" pitchFamily="34" charset="0"/>
              </a:rPr>
              <a:t>harder</a:t>
            </a:r>
            <a:r>
              <a:rPr lang="en-US" sz="1800" b="0" i="0" u="none" strike="noStrike" baseline="0" dirty="0">
                <a:solidFill>
                  <a:srgbClr val="333333"/>
                </a:solidFill>
                <a:latin typeface="Verdana" panose="020B0604030504040204" pitchFamily="34" charset="0"/>
              </a:rPr>
              <a:t> to program.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reason is that interactions in message-passing require </a:t>
            </a:r>
            <a:r>
              <a:rPr lang="en-US" sz="1800" b="1" i="0" u="none" strike="noStrike" baseline="0" dirty="0">
                <a:solidFill>
                  <a:srgbClr val="333333"/>
                </a:solidFill>
                <a:latin typeface="Verdana" panose="020B0604030504040204" pitchFamily="34" charset="0"/>
              </a:rPr>
              <a:t>active involvement of both interacting tasks</a:t>
            </a:r>
            <a:r>
              <a:rPr lang="en-US" sz="1800" b="0" i="0" u="none" strike="noStrike" baseline="0" dirty="0">
                <a:solidFill>
                  <a:srgbClr val="333333"/>
                </a:solidFill>
                <a:latin typeface="Verdana" panose="020B0604030504040204" pitchFamily="34" charset="0"/>
              </a:rPr>
              <a:t> – the sender and the receiver of information.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unpredictable nature of dynamic iterations makes it hard for both the sender and the receiver to participate in the interaction at the same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when implementing a parallel algorithm with dynamic interactions in the message-passing paradigm, the tasks must be assigned additional synchronization or polling responsibility.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Shared-address space programming</a:t>
            </a:r>
            <a:r>
              <a:rPr lang="en-US" sz="1800" b="0" i="0" u="none" strike="noStrike" baseline="0" dirty="0">
                <a:solidFill>
                  <a:srgbClr val="333333"/>
                </a:solidFill>
                <a:latin typeface="Verdana" panose="020B0604030504040204" pitchFamily="34" charset="0"/>
              </a:rPr>
              <a:t> can code </a:t>
            </a:r>
            <a:r>
              <a:rPr lang="en-US" sz="1800" b="1" i="0" u="none" strike="noStrike" baseline="0" dirty="0">
                <a:solidFill>
                  <a:srgbClr val="333333"/>
                </a:solidFill>
                <a:latin typeface="Verdana" panose="020B0604030504040204" pitchFamily="34" charset="0"/>
              </a:rPr>
              <a:t>both</a:t>
            </a:r>
            <a:r>
              <a:rPr lang="en-US" sz="1800" b="0" i="0" u="none" strike="noStrike" baseline="0" dirty="0">
                <a:solidFill>
                  <a:srgbClr val="333333"/>
                </a:solidFill>
                <a:latin typeface="Verdana" panose="020B0604030504040204" pitchFamily="34" charset="0"/>
              </a:rPr>
              <a:t> types of interactions equally easily.</a:t>
            </a:r>
            <a:endParaRPr lang="en-US" b="1" dirty="0"/>
          </a:p>
        </p:txBody>
      </p:sp>
    </p:spTree>
    <p:extLst>
      <p:ext uri="{BB962C8B-B14F-4D97-AF65-F5344CB8AC3E}">
        <p14:creationId xmlns:p14="http://schemas.microsoft.com/office/powerpoint/2010/main" val="54872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EEFF-3AD5-35EC-4477-BC9360076ADE}"/>
              </a:ext>
            </a:extLst>
          </p:cNvPr>
          <p:cNvSpPr>
            <a:spLocks noGrp="1"/>
          </p:cNvSpPr>
          <p:nvPr>
            <p:ph type="title"/>
          </p:nvPr>
        </p:nvSpPr>
        <p:spPr/>
        <p:txBody>
          <a:bodyPr/>
          <a:lstStyle/>
          <a:p>
            <a:r>
              <a:rPr lang="en-US" dirty="0"/>
              <a:t>Preliminaries</a:t>
            </a:r>
          </a:p>
        </p:txBody>
      </p:sp>
      <p:sp>
        <p:nvSpPr>
          <p:cNvPr id="5" name="Content Placeholder 4">
            <a:extLst>
              <a:ext uri="{FF2B5EF4-FFF2-40B4-BE49-F238E27FC236}">
                <a16:creationId xmlns:a16="http://schemas.microsoft.com/office/drawing/2014/main" id="{B541C16C-B09D-7593-A271-58829E3FC6FD}"/>
              </a:ext>
            </a:extLst>
          </p:cNvPr>
          <p:cNvSpPr>
            <a:spLocks noGrp="1"/>
          </p:cNvSpPr>
          <p:nvPr>
            <p:ph idx="1"/>
          </p:nvPr>
        </p:nvSpPr>
        <p:spPr/>
        <p:txBody>
          <a:bodyPr/>
          <a:lstStyle/>
          <a:p>
            <a:r>
              <a:rPr lang="en-US" dirty="0"/>
              <a:t>To design a parallel algorithms two things are essential at least.</a:t>
            </a:r>
          </a:p>
          <a:p>
            <a:pPr marL="457200" indent="-457200">
              <a:buFont typeface="+mj-lt"/>
              <a:buAutoNum type="arabicPeriod"/>
            </a:pPr>
            <a:r>
              <a:rPr lang="en-US" dirty="0"/>
              <a:t>Divide a computation into smaller computations</a:t>
            </a:r>
          </a:p>
          <a:p>
            <a:pPr marL="457200" indent="-457200">
              <a:buFont typeface="+mj-lt"/>
              <a:buAutoNum type="arabicPeriod"/>
            </a:pPr>
            <a:r>
              <a:rPr lang="en-US" dirty="0"/>
              <a:t>Assigning them to different processors.</a:t>
            </a:r>
          </a:p>
          <a:p>
            <a:pPr marL="457200" indent="-457200">
              <a:buFont typeface="+mj-lt"/>
              <a:buAutoNum type="arabicPeriod"/>
            </a:pPr>
            <a:endParaRPr lang="en-US" dirty="0"/>
          </a:p>
          <a:p>
            <a:pPr>
              <a:buFont typeface="Wingdings" panose="05000000000000000000" pitchFamily="2" charset="2"/>
              <a:buChar char="§"/>
            </a:pPr>
            <a:r>
              <a:rPr lang="en-US" dirty="0"/>
              <a:t>In this section we will talk about the two issues mentioned above using suitable examples.</a:t>
            </a:r>
          </a:p>
        </p:txBody>
      </p:sp>
    </p:spTree>
    <p:extLst>
      <p:ext uri="{BB962C8B-B14F-4D97-AF65-F5344CB8AC3E}">
        <p14:creationId xmlns:p14="http://schemas.microsoft.com/office/powerpoint/2010/main" val="350090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Regular versus Irregular</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way of classifying the interactions is based upon their</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spatial structure.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interaction pattern is considered to be </a:t>
            </a:r>
            <a:r>
              <a:rPr lang="en-US" sz="1800" b="1" i="1" u="none" strike="noStrike" baseline="0" dirty="0">
                <a:solidFill>
                  <a:srgbClr val="333333"/>
                </a:solidFill>
                <a:latin typeface="Verdana" panose="020B0604030504040204" pitchFamily="34" charset="0"/>
              </a:rPr>
              <a:t>regular </a:t>
            </a:r>
            <a:r>
              <a:rPr lang="en-US" sz="1800" b="0" i="0" u="none" strike="noStrike" baseline="0" dirty="0">
                <a:solidFill>
                  <a:srgbClr val="333333"/>
                </a:solidFill>
                <a:latin typeface="Verdana" panose="020B0604030504040204" pitchFamily="34" charset="0"/>
              </a:rPr>
              <a:t>if it has some structure that can be exploited for efficient implementation.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an interaction pattern is called </a:t>
            </a:r>
            <a:r>
              <a:rPr lang="en-US" sz="1800" b="1" i="1" u="none" strike="noStrike" baseline="0" dirty="0">
                <a:solidFill>
                  <a:srgbClr val="333333"/>
                </a:solidFill>
                <a:latin typeface="Verdana" panose="020B0604030504040204" pitchFamily="34" charset="0"/>
              </a:rPr>
              <a:t>irregular </a:t>
            </a:r>
            <a:r>
              <a:rPr lang="en-US" sz="1800" b="0" i="0" u="none" strike="noStrike" baseline="0" dirty="0">
                <a:solidFill>
                  <a:srgbClr val="333333"/>
                </a:solidFill>
                <a:latin typeface="Verdana" panose="020B0604030504040204" pitchFamily="34" charset="0"/>
              </a:rPr>
              <a:t>if no such regular pattern exists.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Irregular and dynamic communications are harder to handle, particularly in the message-passing programming paradigm. </a:t>
            </a:r>
          </a:p>
        </p:txBody>
      </p:sp>
    </p:spTree>
    <p:extLst>
      <p:ext uri="{BB962C8B-B14F-4D97-AF65-F5344CB8AC3E}">
        <p14:creationId xmlns:p14="http://schemas.microsoft.com/office/powerpoint/2010/main" val="1507583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Read-only versus Read-Write</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We have already learned that sharing of data among tasks leads to inter-task interaction.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type of sharing may impact the choice of the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sharing interactions can be categorized as either </a:t>
            </a:r>
            <a:r>
              <a:rPr lang="en-US" sz="1800" b="1" i="1" u="none" strike="noStrike" baseline="0" dirty="0">
                <a:solidFill>
                  <a:srgbClr val="333333"/>
                </a:solidFill>
                <a:latin typeface="Verdana" panose="020B0604030504040204" pitchFamily="34" charset="0"/>
              </a:rPr>
              <a:t>read-only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read-write </a:t>
            </a:r>
            <a:r>
              <a:rPr lang="en-US" sz="1800" b="0" i="0" u="none" strike="noStrike" baseline="0" dirty="0">
                <a:solidFill>
                  <a:srgbClr val="333333"/>
                </a:solidFill>
                <a:latin typeface="Verdana" panose="020B0604030504040204" pitchFamily="34" charset="0"/>
              </a:rPr>
              <a:t>interactions.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the name suggests, in read-only interactions, tasks require only a read-access to the data shared among many concurrent tasks.</a:t>
            </a:r>
            <a:endParaRPr lang="en-US" b="1" dirty="0"/>
          </a:p>
        </p:txBody>
      </p:sp>
    </p:spTree>
    <p:extLst>
      <p:ext uri="{BB962C8B-B14F-4D97-AF65-F5344CB8AC3E}">
        <p14:creationId xmlns:p14="http://schemas.microsoft.com/office/powerpoint/2010/main" val="414118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One-way versus Two-way</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interactions, the data or work needed by a task, or a subset of tasks is explicitly supplied by another task or subset of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Such interactions are called </a:t>
            </a:r>
            <a:r>
              <a:rPr lang="en-US" sz="1800" b="1" i="1" u="none" strike="noStrike" baseline="0" dirty="0">
                <a:solidFill>
                  <a:srgbClr val="333333"/>
                </a:solidFill>
                <a:latin typeface="Verdana" panose="020B0604030504040204" pitchFamily="34" charset="0"/>
              </a:rPr>
              <a:t>two-way </a:t>
            </a:r>
            <a:r>
              <a:rPr lang="en-US" sz="1800" b="0" i="0" u="none" strike="noStrike" baseline="0" dirty="0">
                <a:solidFill>
                  <a:srgbClr val="333333"/>
                </a:solidFill>
                <a:latin typeface="Verdana" panose="020B0604030504040204" pitchFamily="34" charset="0"/>
              </a:rPr>
              <a:t>interactions and usually involve predefined producer and consumer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interactions, only one of a pair of communicating tasks initiates the interaction and completes it without interrupting the other one.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Such an interaction is called a </a:t>
            </a:r>
            <a:r>
              <a:rPr lang="en-US" sz="1800" b="1" i="1" u="none" strike="noStrike" baseline="0" dirty="0">
                <a:solidFill>
                  <a:srgbClr val="333333"/>
                </a:solidFill>
                <a:latin typeface="Verdana" panose="020B0604030504040204" pitchFamily="34" charset="0"/>
              </a:rPr>
              <a:t>one-way </a:t>
            </a:r>
            <a:r>
              <a:rPr lang="en-US" sz="1800" b="0" i="0" u="none" strike="noStrike" baseline="0" dirty="0">
                <a:solidFill>
                  <a:srgbClr val="333333"/>
                </a:solidFill>
                <a:latin typeface="Verdana" panose="020B0604030504040204" pitchFamily="34" charset="0"/>
              </a:rPr>
              <a:t>interaction.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read-only interactions can be formulated as one-way interactions. Read-write interactions can be either one-way or two-way.</a:t>
            </a:r>
            <a:endParaRPr lang="en-US" b="1" dirty="0"/>
          </a:p>
        </p:txBody>
      </p:sp>
    </p:spTree>
    <p:extLst>
      <p:ext uri="{BB962C8B-B14F-4D97-AF65-F5344CB8AC3E}">
        <p14:creationId xmlns:p14="http://schemas.microsoft.com/office/powerpoint/2010/main" val="3989251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A062D-915B-E328-E355-803250A92EB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5" name="Text Placeholder 4">
            <a:extLst>
              <a:ext uri="{FF2B5EF4-FFF2-40B4-BE49-F238E27FC236}">
                <a16:creationId xmlns:a16="http://schemas.microsoft.com/office/drawing/2014/main" id="{6CA57ADF-D6ED-4A51-6A4A-518C29175029}"/>
              </a:ext>
            </a:extLst>
          </p:cNvPr>
          <p:cNvSpPr>
            <a:spLocks noGrp="1"/>
          </p:cNvSpPr>
          <p:nvPr>
            <p:ph type="body" idx="1"/>
          </p:nvPr>
        </p:nvSpPr>
        <p:spPr/>
        <p:txBody>
          <a:bodyPr/>
          <a:lstStyle/>
          <a:p>
            <a:r>
              <a:rPr lang="en-US" dirty="0"/>
              <a:t>Section 3.4</a:t>
            </a:r>
          </a:p>
        </p:txBody>
      </p:sp>
    </p:spTree>
    <p:extLst>
      <p:ext uri="{BB962C8B-B14F-4D97-AF65-F5344CB8AC3E}">
        <p14:creationId xmlns:p14="http://schemas.microsoft.com/office/powerpoint/2010/main" val="3233087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Once a computation has been decomposed into tasks, these tasks are mapped onto processes with the objective that all tasks complete in the shortest amount of elapsed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order to achieve a small execution time, the </a:t>
            </a:r>
            <a:r>
              <a:rPr lang="en-US" sz="1800" b="1" i="1" u="none" strike="noStrike" baseline="0" dirty="0">
                <a:solidFill>
                  <a:srgbClr val="333333"/>
                </a:solidFill>
                <a:latin typeface="Verdana" panose="020B0604030504040204" pitchFamily="34" charset="0"/>
              </a:rPr>
              <a:t>overheads </a:t>
            </a:r>
            <a:r>
              <a:rPr lang="en-US" sz="1800" b="0" i="0" u="none" strike="noStrike" baseline="0" dirty="0">
                <a:solidFill>
                  <a:srgbClr val="333333"/>
                </a:solidFill>
                <a:latin typeface="Verdana" panose="020B0604030504040204" pitchFamily="34" charset="0"/>
              </a:rPr>
              <a:t>of executing the tasks in parallel must be minimized.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a given decomposition, there are two key sources of overhead. </a:t>
            </a:r>
          </a:p>
          <a:p>
            <a:pPr marL="342900" indent="-342900" algn="just">
              <a:buFont typeface="+mj-lt"/>
              <a:buAutoNum type="arabicPeriod"/>
            </a:pPr>
            <a:r>
              <a:rPr lang="en-US" sz="1800" b="0" i="0" u="none" strike="noStrike" baseline="0" dirty="0">
                <a:solidFill>
                  <a:srgbClr val="333333"/>
                </a:solidFill>
                <a:latin typeface="Verdana" panose="020B0604030504040204" pitchFamily="34" charset="0"/>
              </a:rPr>
              <a:t>The time spent in inter-process interaction is one source of overhead. </a:t>
            </a:r>
          </a:p>
          <a:p>
            <a:pPr marL="342900" indent="-342900" algn="just">
              <a:buFont typeface="+mj-lt"/>
              <a:buAutoNum type="arabicPeriod"/>
            </a:pPr>
            <a:r>
              <a:rPr lang="en-US" sz="1800" b="0" i="0" u="none" strike="noStrike" baseline="0" dirty="0">
                <a:solidFill>
                  <a:srgbClr val="333333"/>
                </a:solidFill>
                <a:latin typeface="Verdana" panose="020B0604030504040204" pitchFamily="34" charset="0"/>
              </a:rPr>
              <a:t>Another important source of overhead is the time that some processes may spend being idle. Some processes can be idle even before the overall computation is finished for a variety of reasons.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Uneven load distribution may cause some processes to finish earlier than others. </a:t>
            </a:r>
          </a:p>
        </p:txBody>
      </p:sp>
    </p:spTree>
    <p:extLst>
      <p:ext uri="{BB962C8B-B14F-4D97-AF65-F5344CB8AC3E}">
        <p14:creationId xmlns:p14="http://schemas.microsoft.com/office/powerpoint/2010/main" val="194195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times, all the unfinished tasks mapped onto a process may be waiting for tasks mapped onto other processes to finish in order to satisfy the constraints imposed by the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interaction and idling are often a function of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 good mapping of tasks onto processes must strive to achieve the twin objectives of </a:t>
            </a:r>
          </a:p>
          <a:p>
            <a:pPr marL="342900" indent="-342900" algn="just">
              <a:buAutoNum type="arabicParenBoth"/>
            </a:pPr>
            <a:r>
              <a:rPr lang="en-US" sz="1800" b="0" i="0" u="none" strike="noStrike" baseline="0" dirty="0">
                <a:solidFill>
                  <a:srgbClr val="333333"/>
                </a:solidFill>
                <a:latin typeface="Verdana" panose="020B0604030504040204" pitchFamily="34" charset="0"/>
              </a:rPr>
              <a:t> reducing the amount of time processes spend in interacting with each other, and </a:t>
            </a:r>
          </a:p>
          <a:p>
            <a:pPr marL="342900" indent="-342900" algn="just">
              <a:buAutoNum type="arabicParenBoth"/>
            </a:pPr>
            <a:r>
              <a:rPr lang="en-US" sz="1800" b="0" i="0" u="none" strike="noStrike" baseline="0" dirty="0">
                <a:solidFill>
                  <a:srgbClr val="333333"/>
                </a:solidFill>
                <a:latin typeface="Verdana" panose="020B0604030504040204" pitchFamily="34" charset="0"/>
              </a:rPr>
              <a:t> reducing the total amount of time some processes are idle while the others are engaged in performing some tasks.</a:t>
            </a:r>
            <a:endParaRPr lang="en-US" sz="1800" dirty="0"/>
          </a:p>
        </p:txBody>
      </p:sp>
    </p:spTree>
    <p:extLst>
      <p:ext uri="{BB962C8B-B14F-4D97-AF65-F5344CB8AC3E}">
        <p14:creationId xmlns:p14="http://schemas.microsoft.com/office/powerpoint/2010/main" val="3373271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two objectives often conflict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objective of minimizing the interactions can be easily achieved by assigning sets of tasks that need to interact with each other onto the same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such a mapping will result in a highly unbalanced workload among the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fact, following this strategy to the limit will often map all tasks onto a single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 result, the processes with a lighter load will be idle when those with a heavier load are trying to finish their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to balance the load among processes, it may be necessary to assign tasks that interact heavily to different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Due to the conflicts between these objectives, finding a good mapping is a nontrivial problem.</a:t>
            </a:r>
            <a:endParaRPr lang="en-US" sz="1800" dirty="0"/>
          </a:p>
        </p:txBody>
      </p:sp>
    </p:spTree>
    <p:extLst>
      <p:ext uri="{BB962C8B-B14F-4D97-AF65-F5344CB8AC3E}">
        <p14:creationId xmlns:p14="http://schemas.microsoft.com/office/powerpoint/2010/main" val="1605266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Static Mapping: </a:t>
            </a:r>
            <a:r>
              <a:rPr lang="en-US" sz="1800" b="0" i="0" u="none" strike="noStrike" baseline="0" dirty="0">
                <a:solidFill>
                  <a:srgbClr val="333333"/>
                </a:solidFill>
                <a:latin typeface="Verdana" panose="020B0604030504040204" pitchFamily="34" charset="0"/>
              </a:rPr>
              <a:t>Static mapping techniques distribute the tasks among processes prior to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choice of a good mapping in this case depends on several factors, including the </a:t>
            </a:r>
            <a:r>
              <a:rPr lang="en-US" sz="1800" b="1" i="0" u="none" strike="noStrike" baseline="0" dirty="0">
                <a:solidFill>
                  <a:srgbClr val="333333"/>
                </a:solidFill>
                <a:latin typeface="Verdana" panose="020B0604030504040204" pitchFamily="34" charset="0"/>
              </a:rPr>
              <a:t>knowledge of task sizes</a:t>
            </a:r>
            <a:r>
              <a:rPr lang="en-US" sz="1800" b="0" i="0" u="none" strike="noStrike" baseline="0" dirty="0">
                <a:solidFill>
                  <a:srgbClr val="333333"/>
                </a:solidFill>
                <a:latin typeface="Verdana" panose="020B0604030504040204" pitchFamily="34" charset="0"/>
              </a:rPr>
              <a:t>, the </a:t>
            </a:r>
            <a:r>
              <a:rPr lang="en-US" sz="1800" b="1" i="0" u="none" strike="noStrike" baseline="0" dirty="0">
                <a:solidFill>
                  <a:srgbClr val="333333"/>
                </a:solidFill>
                <a:latin typeface="Verdana" panose="020B0604030504040204" pitchFamily="34" charset="0"/>
              </a:rPr>
              <a:t>size of data associated with tasks</a:t>
            </a:r>
            <a:r>
              <a:rPr lang="en-US" sz="1800" b="0" i="0" u="none" strike="noStrike" baseline="0" dirty="0">
                <a:solidFill>
                  <a:srgbClr val="333333"/>
                </a:solidFill>
                <a:latin typeface="Verdana" panose="020B0604030504040204" pitchFamily="34" charset="0"/>
              </a:rPr>
              <a:t>, the </a:t>
            </a:r>
            <a:r>
              <a:rPr lang="en-US" sz="1800" b="1" i="0" u="none" strike="noStrike" baseline="0" dirty="0">
                <a:solidFill>
                  <a:srgbClr val="333333"/>
                </a:solidFill>
                <a:latin typeface="Verdana" panose="020B0604030504040204" pitchFamily="34" charset="0"/>
              </a:rPr>
              <a:t>characteristics of inter-task interactions</a:t>
            </a:r>
            <a:r>
              <a:rPr lang="en-US" sz="1800" b="0" i="0" u="none" strike="noStrike" baseline="0" dirty="0">
                <a:solidFill>
                  <a:srgbClr val="333333"/>
                </a:solidFill>
                <a:latin typeface="Verdana" panose="020B0604030504040204" pitchFamily="34" charset="0"/>
              </a:rPr>
              <a:t>, and even the </a:t>
            </a:r>
            <a:r>
              <a:rPr lang="en-US" sz="1800" b="1" i="0" u="none" strike="noStrike" baseline="0" dirty="0">
                <a:solidFill>
                  <a:srgbClr val="333333"/>
                </a:solidFill>
                <a:latin typeface="Verdana" panose="020B0604030504040204" pitchFamily="34" charset="0"/>
              </a:rPr>
              <a:t>parallel programming paradigm</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Algorithms that make use of static mapping are in general easier to design and program.</a:t>
            </a:r>
            <a:endParaRPr lang="en-US" sz="1800" dirty="0"/>
          </a:p>
        </p:txBody>
      </p:sp>
    </p:spTree>
    <p:extLst>
      <p:ext uri="{BB962C8B-B14F-4D97-AF65-F5344CB8AC3E}">
        <p14:creationId xmlns:p14="http://schemas.microsoft.com/office/powerpoint/2010/main" val="2729033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Dynamic Mapping: </a:t>
            </a:r>
            <a:r>
              <a:rPr lang="en-US" sz="1800" b="0" i="0" u="none" strike="noStrike" baseline="0" dirty="0">
                <a:solidFill>
                  <a:srgbClr val="333333"/>
                </a:solidFill>
                <a:latin typeface="Verdana" panose="020B0604030504040204" pitchFamily="34" charset="0"/>
              </a:rPr>
              <a:t>Dynamic mapping techniques distribute the work among processes during the execution of the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 tasks are generated dynamically, then they must be mapped dynamically too.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task sizes are unknown, then a static mapping can potentially lead to serious load-imbalances and dynamic mappings are usually more effective.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amount of data associated with tasks is large relative to the computation, then a dynamic mapping may entail moving this data among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cost of this data movement may outweigh some other advantages of dynamic mapping and may render a static mapping more suitable.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a shared-address-space paradigm, dynamic mapping may work well even with large data associated with tasks if the interaction is read-only</a:t>
            </a:r>
            <a:endParaRPr lang="en-US" sz="1800" dirty="0"/>
          </a:p>
        </p:txBody>
      </p:sp>
    </p:spTree>
    <p:extLst>
      <p:ext uri="{BB962C8B-B14F-4D97-AF65-F5344CB8AC3E}">
        <p14:creationId xmlns:p14="http://schemas.microsoft.com/office/powerpoint/2010/main" val="1903226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5321-3F57-B600-B42D-E5A5CBE68368}"/>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727C19FA-200E-C66F-5A4A-2679B43272CA}"/>
              </a:ext>
            </a:extLst>
          </p:cNvPr>
          <p:cNvSpPr>
            <a:spLocks noGrp="1"/>
          </p:cNvSpPr>
          <p:nvPr>
            <p:ph idx="1"/>
          </p:nvPr>
        </p:nvSpPr>
        <p:spPr/>
        <p:txBody>
          <a:bodyPr/>
          <a:lstStyle/>
          <a:p>
            <a:r>
              <a:rPr lang="en-US" dirty="0"/>
              <a:t>Read at home and write a report on the following topics concerning mapping strategies.</a:t>
            </a:r>
          </a:p>
          <a:p>
            <a:pPr marL="457200" indent="-457200">
              <a:buFont typeface="+mj-lt"/>
              <a:buAutoNum type="arabicPeriod"/>
            </a:pPr>
            <a:r>
              <a:rPr lang="en-US" dirty="0"/>
              <a:t>Block distribution schemes for data mapping</a:t>
            </a:r>
          </a:p>
          <a:p>
            <a:pPr marL="457200" indent="-457200">
              <a:buFont typeface="+mj-lt"/>
              <a:buAutoNum type="arabicPeriod"/>
            </a:pPr>
            <a:r>
              <a:rPr lang="en-US" dirty="0"/>
              <a:t>Cyclic and block cyclic distributions</a:t>
            </a:r>
          </a:p>
          <a:p>
            <a:pPr marL="457200" indent="-457200">
              <a:buFont typeface="+mj-lt"/>
              <a:buAutoNum type="arabicPeriod"/>
            </a:pPr>
            <a:r>
              <a:rPr lang="en-US" dirty="0"/>
              <a:t>Randomized block distribution</a:t>
            </a:r>
          </a:p>
          <a:p>
            <a:pPr marL="457200" indent="-457200">
              <a:buFont typeface="+mj-lt"/>
              <a:buAutoNum type="arabicPeriod"/>
            </a:pPr>
            <a:r>
              <a:rPr lang="en-US" dirty="0"/>
              <a:t>Graph partitioning</a:t>
            </a:r>
          </a:p>
          <a:p>
            <a:pPr marL="457200" indent="-457200">
              <a:buFont typeface="+mj-lt"/>
              <a:buAutoNum type="arabicPeriod"/>
            </a:pPr>
            <a:r>
              <a:rPr lang="en-US" dirty="0"/>
              <a:t>Mapping based on Task partitioning</a:t>
            </a:r>
          </a:p>
          <a:p>
            <a:pPr marL="457200" indent="-457200">
              <a:buFont typeface="+mj-lt"/>
              <a:buAutoNum type="arabicPeriod"/>
            </a:pPr>
            <a:r>
              <a:rPr lang="en-US" dirty="0"/>
              <a:t>Hierarchical mapping</a:t>
            </a:r>
          </a:p>
        </p:txBody>
      </p:sp>
    </p:spTree>
    <p:extLst>
      <p:ext uri="{BB962C8B-B14F-4D97-AF65-F5344CB8AC3E}">
        <p14:creationId xmlns:p14="http://schemas.microsoft.com/office/powerpoint/2010/main" val="65876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4B63-0BDF-1973-8490-9FAB4EBA2F6A}"/>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Tasks, and Dependency Graphs</a:t>
            </a:r>
            <a:endParaRPr lang="en-US" sz="2400" dirty="0"/>
          </a:p>
        </p:txBody>
      </p:sp>
      <p:sp>
        <p:nvSpPr>
          <p:cNvPr id="3" name="Content Placeholder 2">
            <a:extLst>
              <a:ext uri="{FF2B5EF4-FFF2-40B4-BE49-F238E27FC236}">
                <a16:creationId xmlns:a16="http://schemas.microsoft.com/office/drawing/2014/main" id="{E9C224B7-4258-4540-EECF-2E34D903EC51}"/>
              </a:ext>
            </a:extLst>
          </p:cNvPr>
          <p:cNvSpPr>
            <a:spLocks noGrp="1"/>
          </p:cNvSpPr>
          <p:nvPr>
            <p:ph idx="1"/>
          </p:nvPr>
        </p:nvSpPr>
        <p:spPr/>
        <p:txBody>
          <a:bodyPr>
            <a:normAutofit/>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Decomposition </a:t>
            </a:r>
            <a:r>
              <a:rPr lang="en-US" sz="1800" dirty="0">
                <a:solidFill>
                  <a:srgbClr val="333333"/>
                </a:solidFill>
                <a:latin typeface="Verdana" panose="020B0604030504040204" pitchFamily="34" charset="0"/>
              </a:rPr>
              <a:t>is t</a:t>
            </a:r>
            <a:r>
              <a:rPr lang="en-US" sz="1800" b="0" i="0" u="none" strike="noStrike" baseline="0" dirty="0">
                <a:solidFill>
                  <a:srgbClr val="333333"/>
                </a:solidFill>
                <a:latin typeface="Verdana" panose="020B0604030504040204" pitchFamily="34" charset="0"/>
              </a:rPr>
              <a:t>he process of dividing a computation into smaller parts, some or all of which may potentially be executed in parallel. </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Tasks </a:t>
            </a:r>
            <a:r>
              <a:rPr lang="en-US" sz="1800" b="0" i="0" u="none" strike="noStrike" baseline="0" dirty="0">
                <a:solidFill>
                  <a:srgbClr val="333333"/>
                </a:solidFill>
                <a:latin typeface="Verdana" panose="020B0604030504040204" pitchFamily="34" charset="0"/>
              </a:rPr>
              <a:t>are programmer-defined units of computation into which the main computation is subdivided by means of decomposition.</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Simultaneous execution of multiple tasks is the key to reducing the time required to solve the entire problem.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Tasks can be of arbitrary size, but once defined, they are regarded as indivisible units of computation.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into which a problem is decomposed may not all be of the same size.</a:t>
            </a:r>
            <a:endParaRPr lang="en-US" dirty="0"/>
          </a:p>
        </p:txBody>
      </p:sp>
    </p:spTree>
    <p:extLst>
      <p:ext uri="{BB962C8B-B14F-4D97-AF65-F5344CB8AC3E}">
        <p14:creationId xmlns:p14="http://schemas.microsoft.com/office/powerpoint/2010/main" val="4156793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77F033-48A3-80BF-8E6C-DA1CD0A9E342}"/>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Methods for Containing Interaction Overheads</a:t>
            </a:r>
            <a:endParaRPr lang="en-US" dirty="0"/>
          </a:p>
        </p:txBody>
      </p:sp>
      <p:sp>
        <p:nvSpPr>
          <p:cNvPr id="5" name="Text Placeholder 4">
            <a:extLst>
              <a:ext uri="{FF2B5EF4-FFF2-40B4-BE49-F238E27FC236}">
                <a16:creationId xmlns:a16="http://schemas.microsoft.com/office/drawing/2014/main" id="{79F2B758-F790-D1E7-142C-9276DCD03C5E}"/>
              </a:ext>
            </a:extLst>
          </p:cNvPr>
          <p:cNvSpPr>
            <a:spLocks noGrp="1"/>
          </p:cNvSpPr>
          <p:nvPr>
            <p:ph type="body" idx="1"/>
          </p:nvPr>
        </p:nvSpPr>
        <p:spPr/>
        <p:txBody>
          <a:bodyPr/>
          <a:lstStyle/>
          <a:p>
            <a:r>
              <a:rPr lang="en-US" dirty="0"/>
              <a:t>Section 3.5</a:t>
            </a:r>
          </a:p>
        </p:txBody>
      </p:sp>
    </p:spTree>
    <p:extLst>
      <p:ext uri="{BB962C8B-B14F-4D97-AF65-F5344CB8AC3E}">
        <p14:creationId xmlns:p14="http://schemas.microsoft.com/office/powerpoint/2010/main" val="4245127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nontrivial parallel programs, the tasks executed by different processes require access to some common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sparse matrix-vector multiplication </a:t>
            </a:r>
            <a:r>
              <a:rPr lang="en-US" sz="1800" b="0" i="1" u="none" strike="noStrike" baseline="0" dirty="0">
                <a:solidFill>
                  <a:srgbClr val="333333"/>
                </a:solidFill>
                <a:latin typeface="Verdana" panose="020B0604030504040204" pitchFamily="34" charset="0"/>
              </a:rPr>
              <a:t>y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Ab</a:t>
            </a:r>
            <a:r>
              <a:rPr lang="en-US" sz="1800" b="0" i="0" u="none" strike="noStrike" baseline="0" dirty="0">
                <a:solidFill>
                  <a:srgbClr val="333333"/>
                </a:solidFill>
                <a:latin typeface="Verdana" panose="020B0604030504040204" pitchFamily="34" charset="0"/>
              </a:rPr>
              <a:t>, in which tasks correspond to computing individual elements of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 all elements of the input vector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need to be accessed by multiple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addition to sharing the original input data, interaction may result if processes require data generated by other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interaction overheads can be reduced by using techniques that promote the use of local data or data that have been recently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locality enhancing techniques encompass a wide range of schemes that try to </a:t>
            </a:r>
            <a:r>
              <a:rPr lang="en-US" sz="1800" b="1" i="0" u="none" strike="noStrike" baseline="0" dirty="0">
                <a:solidFill>
                  <a:srgbClr val="333333"/>
                </a:solidFill>
                <a:latin typeface="Verdana" panose="020B0604030504040204" pitchFamily="34" charset="0"/>
              </a:rPr>
              <a:t>minimize the volume of nonlocal data that are accessed, maximize the reuse of recently accessed data, and minimize the frequency of accesses.</a:t>
            </a:r>
            <a:r>
              <a:rPr lang="en-US" sz="1800" b="0" i="0" u="none" strike="noStrike" baseline="0" dirty="0">
                <a:solidFill>
                  <a:srgbClr val="333333"/>
                </a:solidFill>
                <a:latin typeface="Verdana" panose="020B0604030504040204" pitchFamily="34" charset="0"/>
              </a:rPr>
              <a:t> </a:t>
            </a:r>
          </a:p>
        </p:txBody>
      </p:sp>
    </p:spTree>
    <p:extLst>
      <p:ext uri="{BB962C8B-B14F-4D97-AF65-F5344CB8AC3E}">
        <p14:creationId xmlns:p14="http://schemas.microsoft.com/office/powerpoint/2010/main" val="1205868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 - </a:t>
            </a:r>
            <a:r>
              <a:rPr lang="en-US" sz="1800" b="1" i="0" u="none" strike="noStrike" baseline="0" dirty="0">
                <a:solidFill>
                  <a:srgbClr val="333333"/>
                </a:solidFill>
                <a:latin typeface="Verdana" panose="020B0604030504040204" pitchFamily="34" charset="0"/>
              </a:rPr>
              <a:t>Minimize Volume of Data-Exchange</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akin to maximizing the temporal data locality, i.e., making as many of the consecutive references to the same data as possible.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Clearly, performing as much of the computation as possible using locally available data obviates the need for bringing in more data into local memory or cache for a process to perform its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discussed</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previously, one way of achieving this is by using appropriate decomposition and mapping schemes.</a:t>
            </a:r>
          </a:p>
        </p:txBody>
      </p:sp>
    </p:spTree>
    <p:extLst>
      <p:ext uri="{BB962C8B-B14F-4D97-AF65-F5344CB8AC3E}">
        <p14:creationId xmlns:p14="http://schemas.microsoft.com/office/powerpoint/2010/main" val="15276654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 - </a:t>
            </a:r>
            <a:r>
              <a:rPr lang="en-US" sz="1800" b="1" i="0" u="none" strike="noStrike" baseline="0" dirty="0">
                <a:solidFill>
                  <a:srgbClr val="333333"/>
                </a:solidFill>
                <a:latin typeface="Verdana" panose="020B0604030504040204" pitchFamily="34" charset="0"/>
              </a:rPr>
              <a:t>Minimize Volume of Data-Exchange</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way of decreasing the amount of shared data that are accessed by multiple processes is to use local data to store intermediate results, and perform the shared data access to only place the final results of the computation.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computing the dot product of two vectors of length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in parallel such that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tasks multiplies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pairs of elements.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Rather than adding each individual product of a pair of numbers to the final result, each task can first create a partial dot product of its assigned portion of the vectors of length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in its own local location, and only access the final shared location once to add this partial result.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will reduce the number of accesses to the shared location where the result is stored to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from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p>
        </p:txBody>
      </p:sp>
    </p:spTree>
    <p:extLst>
      <p:ext uri="{BB962C8B-B14F-4D97-AF65-F5344CB8AC3E}">
        <p14:creationId xmlns:p14="http://schemas.microsoft.com/office/powerpoint/2010/main" val="2683564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Maximizing Data Locality - </a:t>
            </a:r>
            <a:r>
              <a:rPr lang="en-US" sz="1600" b="1" i="0" u="none" strike="noStrike" baseline="0" dirty="0">
                <a:solidFill>
                  <a:srgbClr val="333333"/>
                </a:solidFill>
                <a:latin typeface="Verdana" panose="020B0604030504040204" pitchFamily="34" charset="0"/>
              </a:rPr>
              <a:t>Minimize Frequency of Interactions</a:t>
            </a:r>
            <a:endParaRPr lang="en-US" sz="1600"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Minimizing interaction frequency is important in reducing the interaction overheads in parallel programs because there is a relatively high startup cost associated with each interaction on many architectures.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Interaction frequency can be reduced by restructuring the algorithm such that shared data are accessed and used in large pieces.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by amortizing the startup cost over large accesses, we can reduce the overall interaction overhead, even if such restructuring does not necessarily reduce the overall volume of shared data that need to be accessed.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akin to increasing the spatial locality of data access, i.e., ensuring the proximity of consecutively accessed data locations</a:t>
            </a:r>
          </a:p>
        </p:txBody>
      </p:sp>
    </p:spTree>
    <p:extLst>
      <p:ext uri="{BB962C8B-B14F-4D97-AF65-F5344CB8AC3E}">
        <p14:creationId xmlns:p14="http://schemas.microsoft.com/office/powerpoint/2010/main" val="776597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Maximizing Data Locality - </a:t>
            </a:r>
            <a:r>
              <a:rPr lang="en-US" sz="1600" b="1" i="0" u="none" strike="noStrike" baseline="0" dirty="0">
                <a:solidFill>
                  <a:srgbClr val="333333"/>
                </a:solidFill>
                <a:latin typeface="Verdana" panose="020B0604030504040204" pitchFamily="34" charset="0"/>
              </a:rPr>
              <a:t>Minimize Frequency of Interactions</a:t>
            </a:r>
            <a:endParaRPr lang="en-US" sz="1600"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shared address-space architecture, each time a word is accessed, an entire cache line containing many words is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program is structured to have spatial locality, then fewer cache lines are accessed.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message-passing system, spatial locality leads to fewer message-transfers over the network because each message can transfer larger amounts of useful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of messages can sometimes be reduced further on a message-passing system by combining messages between the same source-destination pair into larger messages if the interaction pattern permits and if the data for multiple messages are available at the same time, albeit in separate data structures.</a:t>
            </a:r>
          </a:p>
        </p:txBody>
      </p:sp>
    </p:spTree>
    <p:extLst>
      <p:ext uri="{BB962C8B-B14F-4D97-AF65-F5344CB8AC3E}">
        <p14:creationId xmlns:p14="http://schemas.microsoft.com/office/powerpoint/2010/main" val="1813245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lnSpcReduction="10000"/>
          </a:bodyPr>
          <a:lstStyle/>
          <a:p>
            <a:pPr algn="just"/>
            <a:r>
              <a:rPr lang="en-US" sz="1800" b="0" i="0" u="none" strike="noStrike" baseline="0" dirty="0">
                <a:solidFill>
                  <a:srgbClr val="333333"/>
                </a:solidFill>
                <a:latin typeface="Verdana" panose="020B0604030504040204" pitchFamily="34" charset="0"/>
              </a:rPr>
              <a:t>The amount of time that processes spend waiting for shared data to arrive or to receive additional work after an interaction has been initiated can be reduced, often substantially, </a:t>
            </a:r>
            <a:r>
              <a:rPr lang="en-US" sz="1800" b="1" i="0" u="none" strike="noStrike" baseline="0" dirty="0">
                <a:solidFill>
                  <a:srgbClr val="333333"/>
                </a:solidFill>
                <a:latin typeface="Verdana" panose="020B0604030504040204" pitchFamily="34" charset="0"/>
              </a:rPr>
              <a:t>by doing some useful computations during this waiting time</a:t>
            </a:r>
            <a:r>
              <a:rPr lang="en-US" sz="1800" b="0" i="0" u="none" strike="noStrike" baseline="0" dirty="0">
                <a:solidFill>
                  <a:srgbClr val="333333"/>
                </a:solidFill>
                <a:latin typeface="Verdana" panose="020B0604030504040204" pitchFamily="34" charset="0"/>
              </a:rPr>
              <a:t>.</a:t>
            </a:r>
          </a:p>
          <a:p>
            <a:pPr algn="just"/>
            <a:r>
              <a:rPr lang="en-US" sz="1800" b="0" i="0" u="none" strike="noStrike" baseline="0" dirty="0">
                <a:solidFill>
                  <a:srgbClr val="333333"/>
                </a:solidFill>
                <a:latin typeface="Verdana" panose="020B0604030504040204" pitchFamily="34" charset="0"/>
              </a:rPr>
              <a:t>A simple way of overlapping is to initiate an interaction early enough so that it is completed before it is needed for computation. </a:t>
            </a:r>
          </a:p>
          <a:p>
            <a:pPr algn="just"/>
            <a:r>
              <a:rPr lang="en-US" sz="1800" b="0" i="0" u="none" strike="noStrike" baseline="0" dirty="0">
                <a:solidFill>
                  <a:srgbClr val="333333"/>
                </a:solidFill>
                <a:highlight>
                  <a:srgbClr val="FFFF00"/>
                </a:highlight>
                <a:latin typeface="Verdana" panose="020B0604030504040204" pitchFamily="34" charset="0"/>
              </a:rPr>
              <a:t>To achieve this, we must be able to identify computations that can be performed before the interaction and do not depend on it. </a:t>
            </a:r>
          </a:p>
          <a:p>
            <a:pPr algn="just"/>
            <a:r>
              <a:rPr lang="en-US" sz="1800" b="0" i="0" u="none" strike="noStrike" baseline="0" dirty="0">
                <a:solidFill>
                  <a:srgbClr val="333333"/>
                </a:solidFill>
                <a:latin typeface="Verdana" panose="020B0604030504040204" pitchFamily="34" charset="0"/>
              </a:rPr>
              <a:t>Then the parallel program must be structured to initiate the interaction at an earlier point in the execution than it is needed in the original algorithm. </a:t>
            </a:r>
          </a:p>
          <a:p>
            <a:pPr algn="just"/>
            <a:r>
              <a:rPr lang="en-US" sz="1800" b="0" i="0" u="none" strike="noStrike" baseline="0" dirty="0">
                <a:solidFill>
                  <a:srgbClr val="333333"/>
                </a:solidFill>
                <a:latin typeface="Verdana" panose="020B0604030504040204" pitchFamily="34" charset="0"/>
              </a:rPr>
              <a:t>Typically, this is possible if the interaction pattern is </a:t>
            </a:r>
            <a:r>
              <a:rPr lang="en-US" sz="1800" b="1" i="0" u="none" strike="noStrike" baseline="0" dirty="0">
                <a:solidFill>
                  <a:srgbClr val="333333"/>
                </a:solidFill>
                <a:latin typeface="Verdana" panose="020B0604030504040204" pitchFamily="34" charset="0"/>
              </a:rPr>
              <a:t>spatially and temporally static </a:t>
            </a:r>
            <a:r>
              <a:rPr lang="en-US" sz="1800" b="0" i="0" u="none" strike="noStrike" baseline="0" dirty="0">
                <a:solidFill>
                  <a:srgbClr val="333333"/>
                </a:solidFill>
                <a:latin typeface="Verdana" panose="020B0604030504040204" pitchFamily="34" charset="0"/>
              </a:rPr>
              <a:t>(and therefore, predictable) or if multiple tasks that are ready for execution are available on the same process so that if one blocks to wait for an interaction to complete, the process can work on another task</a:t>
            </a:r>
            <a:endParaRPr lang="en-US" dirty="0"/>
          </a:p>
        </p:txBody>
      </p:sp>
    </p:spTree>
    <p:extLst>
      <p:ext uri="{BB962C8B-B14F-4D97-AF65-F5344CB8AC3E}">
        <p14:creationId xmlns:p14="http://schemas.microsoft.com/office/powerpoint/2010/main" val="3252647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certain dynamic mapping schemes, as soon as a process runs out of work, it requests and gets additional work from another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then waits for the request to be serviced.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process can anticipate that it is going to run out of work and initiate a work transfer interaction in advance, then it may continue towards finishing the tasks at hand while the request for more work is being serviced.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problem, estimating the amount of remaining work may be easy or hard.</a:t>
            </a:r>
            <a:endParaRPr lang="en-US" dirty="0"/>
          </a:p>
        </p:txBody>
      </p:sp>
    </p:spTree>
    <p:extLst>
      <p:ext uri="{BB962C8B-B14F-4D97-AF65-F5344CB8AC3E}">
        <p14:creationId xmlns:p14="http://schemas.microsoft.com/office/powerpoint/2010/main" val="2678067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overlapping computations with interaction requires support from the programming paradigm, the operating system, and the hardware.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programming paradigm must provide a mechanism to allow interactions and computations to proceed concurrently.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mechanism should be supported by the underlying hardware. Disjoint address-space paradigms and architectures usually provide this support via non-blocking message passing primitives.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programming paradigm provides functions for sending and receiving messages that return control to the user's program before they have actually completed.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the program can use these primitives to initiate the interactions, and then proceed with the computations.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hardware permits computation to proceed concurrently with message transfers, then the interaction overhead can be reduced significantly.</a:t>
            </a:r>
            <a:endParaRPr lang="en-US" dirty="0"/>
          </a:p>
        </p:txBody>
      </p:sp>
    </p:spTree>
    <p:extLst>
      <p:ext uri="{BB962C8B-B14F-4D97-AF65-F5344CB8AC3E}">
        <p14:creationId xmlns:p14="http://schemas.microsoft.com/office/powerpoint/2010/main" val="3231225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shared-address-space architecture, the overlapping of computations and interaction is often assisted by prefetching hardware.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case, an access to shared data is nothing more than a regular load or store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prefetch hardware can anticipate the memory addresses that will need to be accessed in the immediate future, and can initiate the access in advance of when they are needed.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absence of prefetching hardware, the same effect can be achieved by a compiler that detects the access pattern and places pseudo-references to certain key memory locations before these locations are actually utilized by the computation.</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degree of success of this scheme is dependent upon the available structure in the program that can be inferred by the prefetch hardware and by the degree of independence with which the prefetch hardware can function while computation is in progress.</a:t>
            </a:r>
            <a:endParaRPr lang="en-US" dirty="0"/>
          </a:p>
        </p:txBody>
      </p:sp>
    </p:spTree>
    <p:extLst>
      <p:ext uri="{BB962C8B-B14F-4D97-AF65-F5344CB8AC3E}">
        <p14:creationId xmlns:p14="http://schemas.microsoft.com/office/powerpoint/2010/main" val="72759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p:txBody>
          <a:bodyPr>
            <a:normAutofit/>
          </a:bodyPr>
          <a:lstStyle/>
          <a:p>
            <a:r>
              <a:rPr lang="en-US" sz="4400"/>
              <a:t>Example 1: Dense matrix vector multiplication</a:t>
            </a:r>
            <a:endParaRPr lang="en-US" sz="4400" dirty="0"/>
          </a:p>
        </p:txBody>
      </p:sp>
      <p:sp>
        <p:nvSpPr>
          <p:cNvPr id="3" name="Content Placeholder 2">
            <a:extLst>
              <a:ext uri="{FF2B5EF4-FFF2-40B4-BE49-F238E27FC236}">
                <a16:creationId xmlns:a16="http://schemas.microsoft.com/office/drawing/2014/main" id="{A17C1286-CF5C-FB28-9FEC-8CE98E513E88}"/>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multiplication of a dense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x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matrix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with a vector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to yield another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0" i="1" u="none" strike="noStrike" baseline="0" dirty="0" err="1">
                <a:solidFill>
                  <a:srgbClr val="333333"/>
                </a:solidFill>
                <a:latin typeface="Verdana" panose="020B0604030504040204" pitchFamily="34" charset="0"/>
              </a:rPr>
              <a:t>i</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element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of the product vector is the dot-product of the </a:t>
            </a:r>
            <a:r>
              <a:rPr lang="en-US" sz="1800" b="0" i="1" u="none" strike="noStrike" baseline="0" dirty="0" err="1">
                <a:solidFill>
                  <a:srgbClr val="333333"/>
                </a:solidFill>
                <a:latin typeface="Verdana" panose="020B0604030504040204" pitchFamily="34" charset="0"/>
              </a:rPr>
              <a:t>i</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row of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with the input vector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computation of each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can be regarded as a task.</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Alternatively, as shown later, the computation could be decomposed into fewer, say four, tasks where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each task computes roughly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/4 of the entries of the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63064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Replication of data or computations is another technique that may be useful in reducing interaction overheads.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parallel algorithms, multiple processes may require frequent read-only access to shared data structure, such as a hash-table, in an irregular pattern.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Unless the additional memory requirements are prohibitive, it may be best in a situation like this to replicate a copy of the shared data structure on each process so that after the initial interaction during replication, all subsequent accesses to this data structure are free of any interaction overhead.</a:t>
            </a:r>
            <a:endParaRPr lang="en-US" dirty="0"/>
          </a:p>
        </p:txBody>
      </p:sp>
    </p:spTree>
    <p:extLst>
      <p:ext uri="{BB962C8B-B14F-4D97-AF65-F5344CB8AC3E}">
        <p14:creationId xmlns:p14="http://schemas.microsoft.com/office/powerpoint/2010/main" val="2083197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shared-address-space paradigm, replication of frequently accessed read-only data is often affected by the caches without explicit programmer intervention.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Explicit data replication is particularly suited for architectures and programming paradigms in which read-only access to shared data is significantly more expensive or harder to express than local data accesses.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the message-passing programming paradigm benefits the most from data replication, which may reduce interaction overhead and also significantly simplify the writing of the parallel program.</a:t>
            </a:r>
            <a:endParaRPr lang="en-US" dirty="0"/>
          </a:p>
        </p:txBody>
      </p:sp>
    </p:spTree>
    <p:extLst>
      <p:ext uri="{BB962C8B-B14F-4D97-AF65-F5344CB8AC3E}">
        <p14:creationId xmlns:p14="http://schemas.microsoft.com/office/powerpoint/2010/main" val="1575366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replication, however, does not come without its own cost. Data replication increases the memory requirements of a parallel program.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aggregate amount of memory required to store the replicated data increases linearly with the number of concurrent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may limit the size of the problem that can be solved on a given parallel computer.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data replication must be used selectively to replicate relatively small amounts of data.</a:t>
            </a:r>
            <a:endParaRPr lang="en-US" dirty="0"/>
          </a:p>
        </p:txBody>
      </p:sp>
    </p:spTree>
    <p:extLst>
      <p:ext uri="{BB962C8B-B14F-4D97-AF65-F5344CB8AC3E}">
        <p14:creationId xmlns:p14="http://schemas.microsoft.com/office/powerpoint/2010/main" val="3017335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444C-0BD9-6895-134D-FEACFC22755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Interactions with Other Interactions</a:t>
            </a:r>
            <a:endParaRPr lang="en-US" dirty="0"/>
          </a:p>
        </p:txBody>
      </p:sp>
      <p:sp>
        <p:nvSpPr>
          <p:cNvPr id="3" name="Content Placeholder 2">
            <a:extLst>
              <a:ext uri="{FF2B5EF4-FFF2-40B4-BE49-F238E27FC236}">
                <a16:creationId xmlns:a16="http://schemas.microsoft.com/office/drawing/2014/main" id="{0468DBEF-0C1B-7244-BDA0-A2A6F4FD631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data-transfer capacity of the underlying hardware permits, then overlapping interactions between multiple pairs of processes can reduce the effective volume of communication.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example of overlapping interactions, consider the commonly used collective communication operation of one-to-all broadcast in a message-passing paradigm with four processes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and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commonly used algorithm to broadcast some data from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to all other processes works as follows.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sends the data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In the second step,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sends the data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and concurrently,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sends the same data that it had received from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entire operation is thus complete in two steps because the two interactions of the second step require only one time step.</a:t>
            </a:r>
            <a:endParaRPr lang="en-US" dirty="0"/>
          </a:p>
        </p:txBody>
      </p:sp>
    </p:spTree>
    <p:extLst>
      <p:ext uri="{BB962C8B-B14F-4D97-AF65-F5344CB8AC3E}">
        <p14:creationId xmlns:p14="http://schemas.microsoft.com/office/powerpoint/2010/main" val="39088985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444C-0BD9-6895-134D-FEACFC22755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Interactions with Other Interactions</a:t>
            </a:r>
            <a:endParaRPr lang="en-US" dirty="0"/>
          </a:p>
        </p:txBody>
      </p:sp>
      <p:pic>
        <p:nvPicPr>
          <p:cNvPr id="9" name="Content Placeholder 8" descr="Chart, box and whisker chart&#10;&#10;Description automatically generated">
            <a:extLst>
              <a:ext uri="{FF2B5EF4-FFF2-40B4-BE49-F238E27FC236}">
                <a16:creationId xmlns:a16="http://schemas.microsoft.com/office/drawing/2014/main" id="{8CA77FC9-5A99-1BDE-D3C7-CBCEC80A2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74" y="1922600"/>
            <a:ext cx="7059636" cy="4533029"/>
          </a:xfrm>
        </p:spPr>
      </p:pic>
    </p:spTree>
    <p:extLst>
      <p:ext uri="{BB962C8B-B14F-4D97-AF65-F5344CB8AC3E}">
        <p14:creationId xmlns:p14="http://schemas.microsoft.com/office/powerpoint/2010/main" val="813042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A6A39-EF32-6155-9F65-51468912B91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a:t>
            </a:r>
            <a:endParaRPr lang="en-US" dirty="0"/>
          </a:p>
        </p:txBody>
      </p:sp>
      <p:sp>
        <p:nvSpPr>
          <p:cNvPr id="5" name="Text Placeholder 4">
            <a:extLst>
              <a:ext uri="{FF2B5EF4-FFF2-40B4-BE49-F238E27FC236}">
                <a16:creationId xmlns:a16="http://schemas.microsoft.com/office/drawing/2014/main" id="{5F022103-3622-8160-6F9D-3B966326760D}"/>
              </a:ext>
            </a:extLst>
          </p:cNvPr>
          <p:cNvSpPr>
            <a:spLocks noGrp="1"/>
          </p:cNvSpPr>
          <p:nvPr>
            <p:ph type="body" idx="1"/>
          </p:nvPr>
        </p:nvSpPr>
        <p:spPr/>
        <p:txBody>
          <a:bodyPr/>
          <a:lstStyle/>
          <a:p>
            <a:r>
              <a:rPr lang="en-US" dirty="0"/>
              <a:t>Section 3.6</a:t>
            </a:r>
          </a:p>
        </p:txBody>
      </p:sp>
    </p:spTree>
    <p:extLst>
      <p:ext uri="{BB962C8B-B14F-4D97-AF65-F5344CB8AC3E}">
        <p14:creationId xmlns:p14="http://schemas.microsoft.com/office/powerpoint/2010/main" val="40484808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Data-Parallel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p:txBody>
          <a:bodyPr>
            <a:normAutofit/>
          </a:bodyPr>
          <a:lstStyle/>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a:t>
            </a:r>
            <a:r>
              <a:rPr lang="en-US" sz="2000" b="0" i="1" u="none" strike="noStrike" baseline="0" dirty="0">
                <a:solidFill>
                  <a:srgbClr val="333333"/>
                </a:solidFill>
                <a:latin typeface="Verdana" panose="020B0604030504040204" pitchFamily="34" charset="0"/>
              </a:rPr>
              <a:t>data-parallel model </a:t>
            </a:r>
            <a:r>
              <a:rPr lang="en-US" sz="2000" b="0" i="0" u="none" strike="noStrike" baseline="0" dirty="0">
                <a:solidFill>
                  <a:srgbClr val="333333"/>
                </a:solidFill>
                <a:latin typeface="Verdana" panose="020B0604030504040204" pitchFamily="34" charset="0"/>
              </a:rPr>
              <a:t>is one of the simplest algorithm models.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In this model, the tasks are statically or semi-statically mapped onto processes and each task performs similar operations on different data.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This type of parallelism that is a result of identical operations being applied concurrently on different data items is called </a:t>
            </a:r>
            <a:r>
              <a:rPr lang="en-US" sz="2000" b="1" i="1" u="none" strike="noStrike" baseline="0" dirty="0">
                <a:solidFill>
                  <a:srgbClr val="333333"/>
                </a:solidFill>
                <a:latin typeface="Verdana" panose="020B0604030504040204" pitchFamily="34" charset="0"/>
              </a:rPr>
              <a:t>data parallelism</a:t>
            </a:r>
            <a:r>
              <a:rPr lang="en-US" sz="20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work may be done in phases and the data operated upon in different phases may be different. </a:t>
            </a:r>
          </a:p>
          <a:p>
            <a:pPr marL="0" indent="0" algn="just">
              <a:buNone/>
            </a:pPr>
            <a:r>
              <a:rPr lang="en-US" sz="2000" b="0" i="0" u="none" strike="noStrike" baseline="0" dirty="0">
                <a:solidFill>
                  <a:srgbClr val="333333"/>
                </a:solidFill>
                <a:latin typeface="Verdana" panose="020B0604030504040204" pitchFamily="34" charset="0"/>
              </a:rPr>
              <a:t> </a:t>
            </a:r>
          </a:p>
        </p:txBody>
      </p:sp>
    </p:spTree>
    <p:extLst>
      <p:ext uri="{BB962C8B-B14F-4D97-AF65-F5344CB8AC3E}">
        <p14:creationId xmlns:p14="http://schemas.microsoft.com/office/powerpoint/2010/main" val="2037616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Task Graph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discussed in </a:t>
            </a:r>
            <a:r>
              <a:rPr lang="en-US" sz="1800" dirty="0">
                <a:solidFill>
                  <a:srgbClr val="00339A"/>
                </a:solidFill>
                <a:latin typeface="Verdana" panose="020B0604030504040204" pitchFamily="34" charset="0"/>
              </a:rPr>
              <a:t>previously</a:t>
            </a:r>
            <a:r>
              <a:rPr lang="en-US" sz="1800" b="0" i="0" u="none" strike="noStrike" baseline="0" dirty="0">
                <a:solidFill>
                  <a:srgbClr val="333333"/>
                </a:solidFill>
                <a:latin typeface="Verdana" panose="020B0604030504040204" pitchFamily="34" charset="0"/>
              </a:rPr>
              <a:t>, the computations in any parallel algorithm can be viewed as a task 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certain parallel algorithms, the task dependency graph is explicitly used in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task graph model</a:t>
            </a:r>
            <a:r>
              <a:rPr lang="en-US" sz="1800" b="0" i="0" u="none" strike="noStrike" baseline="0" dirty="0">
                <a:solidFill>
                  <a:srgbClr val="333333"/>
                </a:solidFill>
                <a:latin typeface="Verdana" panose="020B0604030504040204" pitchFamily="34" charset="0"/>
              </a:rPr>
              <a:t>, the interrelationships among the tasks are utilized to promote locality or to reduce interaction costs.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model is typically employed to solve problems in which the amount of data associated with the tasks is large relative to the amount of computation associated with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Usually, tasks are mapped statically to help optimize the cost of data movement among tasks. </a:t>
            </a:r>
          </a:p>
        </p:txBody>
      </p:sp>
    </p:spTree>
    <p:extLst>
      <p:ext uri="{BB962C8B-B14F-4D97-AF65-F5344CB8AC3E}">
        <p14:creationId xmlns:p14="http://schemas.microsoft.com/office/powerpoint/2010/main" val="489689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Task Graph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Sometimes a decentralized dynamic mapping may be used, but even then, the mapping uses the information about the task-dependency graph structure and the interaction pattern of tasks to minimize interaction overhead. </a:t>
            </a:r>
          </a:p>
          <a:p>
            <a:pPr algn="l"/>
            <a:r>
              <a:rPr lang="en-US" sz="1800" b="0" i="0" u="none" strike="noStrike" baseline="0" dirty="0">
                <a:solidFill>
                  <a:srgbClr val="333333"/>
                </a:solidFill>
                <a:latin typeface="Verdana" panose="020B0604030504040204" pitchFamily="34" charset="0"/>
              </a:rPr>
              <a:t>Work is more easily shared in paradigms with globally addressable space, but mechanisms are available to share work in disjoint address space.</a:t>
            </a:r>
          </a:p>
          <a:p>
            <a:pPr algn="l"/>
            <a:r>
              <a:rPr lang="en-US" sz="1800" b="0" i="0" u="none" strike="noStrike" baseline="0" dirty="0">
                <a:solidFill>
                  <a:srgbClr val="333333"/>
                </a:solidFill>
                <a:latin typeface="Verdana" panose="020B0604030504040204" pitchFamily="34" charset="0"/>
              </a:rPr>
              <a:t>Typical interaction-reducing techniques applicable to this model include reducing the volume and frequency of interaction by promoting locality while mapping the tasks based on the interaction pattern of tasks and using asynchronous interaction methods to overlap the interaction with computation.</a:t>
            </a:r>
          </a:p>
          <a:p>
            <a:pPr algn="l"/>
            <a:r>
              <a:rPr lang="en-US" sz="1800" b="0" i="0" u="none" strike="noStrike" baseline="0" dirty="0">
                <a:solidFill>
                  <a:srgbClr val="333333"/>
                </a:solidFill>
                <a:latin typeface="Verdana" panose="020B0604030504040204" pitchFamily="34" charset="0"/>
              </a:rPr>
              <a:t>Examples of algorithms based on the task graph model include parallel quicksort, sparse matrix factorization, and many parallel algorithms derived via divide-and conquer decomposition. </a:t>
            </a:r>
          </a:p>
          <a:p>
            <a:pPr algn="l"/>
            <a:r>
              <a:rPr lang="en-US" sz="1800" b="0" i="0" u="none" strike="noStrike" baseline="0" dirty="0">
                <a:solidFill>
                  <a:srgbClr val="333333"/>
                </a:solidFill>
                <a:latin typeface="Verdana" panose="020B0604030504040204" pitchFamily="34" charset="0"/>
              </a:rPr>
              <a:t>This type of parallelism that is naturally expressed by independent tasks in a task-dependency graph is called </a:t>
            </a:r>
            <a:r>
              <a:rPr lang="en-US" sz="1800" b="1" i="1" u="none" strike="noStrike" baseline="0" dirty="0">
                <a:solidFill>
                  <a:srgbClr val="333333"/>
                </a:solidFill>
                <a:latin typeface="Verdana" panose="020B0604030504040204" pitchFamily="34" charset="0"/>
              </a:rPr>
              <a:t>task parallelism</a:t>
            </a:r>
            <a:r>
              <a:rPr lang="en-US" sz="1800" b="0" i="0" u="none" strike="noStrike" baseline="0" dirty="0">
                <a:solidFill>
                  <a:srgbClr val="333333"/>
                </a:solidFill>
                <a:latin typeface="Verdana" panose="020B0604030504040204" pitchFamily="34" charset="0"/>
              </a:rPr>
              <a:t>.</a:t>
            </a:r>
            <a:endParaRPr lang="en-US" sz="1800" dirty="0"/>
          </a:p>
        </p:txBody>
      </p:sp>
    </p:spTree>
    <p:extLst>
      <p:ext uri="{BB962C8B-B14F-4D97-AF65-F5344CB8AC3E}">
        <p14:creationId xmlns:p14="http://schemas.microsoft.com/office/powerpoint/2010/main" val="2331525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Work Pool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0" i="1" u="none" strike="noStrike" baseline="0" dirty="0">
                <a:solidFill>
                  <a:srgbClr val="333333"/>
                </a:solidFill>
                <a:latin typeface="Verdana" panose="020B0604030504040204" pitchFamily="34" charset="0"/>
              </a:rPr>
              <a:t>work pool </a:t>
            </a:r>
            <a:r>
              <a:rPr lang="en-US" sz="1800" b="0" i="0" u="none" strike="noStrike" baseline="0" dirty="0">
                <a:solidFill>
                  <a:srgbClr val="333333"/>
                </a:solidFill>
                <a:latin typeface="Verdana" panose="020B0604030504040204" pitchFamily="34" charset="0"/>
              </a:rPr>
              <a:t>or the </a:t>
            </a:r>
            <a:r>
              <a:rPr lang="en-US" sz="1800" b="0" i="1" u="none" strike="noStrike" baseline="0" dirty="0">
                <a:solidFill>
                  <a:srgbClr val="333333"/>
                </a:solidFill>
                <a:latin typeface="Verdana" panose="020B0604030504040204" pitchFamily="34" charset="0"/>
              </a:rPr>
              <a:t>task pool </a:t>
            </a:r>
            <a:r>
              <a:rPr lang="en-US" sz="1800" b="0" i="0" u="none" strike="noStrike" baseline="0" dirty="0">
                <a:solidFill>
                  <a:srgbClr val="333333"/>
                </a:solidFill>
                <a:latin typeface="Verdana" panose="020B0604030504040204" pitchFamily="34" charset="0"/>
              </a:rPr>
              <a:t>model is characterized by a dynamic mapping of tasks onto processes for load balancing in which any task may potentially be performed by any process.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 is no desired pre-mapping of tasks onto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mapping may be centralized or decentralized.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Pointers to the tasks may be stored in a physically shared list, priority queue, hash table, or tree, or they could be stored in a physically distributed data structure.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work may be statically available in the beginning, or could be dynamically generated; i.e., the processes may generate work and add it to the global (possibly distributed) work pool.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work is generated dynamically and a decentralized mapping is used, then a termination detection algorithm would be required so that all processes can actually detect the completion of the entire program (i.e., exhaustion of all potential tasks) and stop looking for more work.</a:t>
            </a:r>
            <a:endParaRPr lang="en-US" sz="1800" dirty="0"/>
          </a:p>
        </p:txBody>
      </p:sp>
    </p:spTree>
    <p:extLst>
      <p:ext uri="{BB962C8B-B14F-4D97-AF65-F5344CB8AC3E}">
        <p14:creationId xmlns:p14="http://schemas.microsoft.com/office/powerpoint/2010/main" val="157801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a:xfrm>
            <a:off x="1024129" y="585216"/>
            <a:ext cx="3779085" cy="1499616"/>
          </a:xfrm>
        </p:spPr>
        <p:txBody>
          <a:bodyPr>
            <a:normAutofit/>
          </a:bodyPr>
          <a:lstStyle/>
          <a:p>
            <a:r>
              <a:rPr lang="en-US" sz="3500">
                <a:solidFill>
                  <a:srgbClr val="FFFFFF"/>
                </a:solidFill>
              </a:rPr>
              <a:t>Example 1: Dense matrix vector multiplication</a:t>
            </a:r>
          </a:p>
        </p:txBody>
      </p:sp>
      <p:cxnSp>
        <p:nvCxnSpPr>
          <p:cNvPr id="14" name="Straight Connector 13">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BFDA796-BE0F-EA8F-B76D-E1D19E66926D}"/>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5" name="Content Placeholder 4" descr="Chart, table&#10;&#10;Description automatically generated">
            <a:extLst>
              <a:ext uri="{FF2B5EF4-FFF2-40B4-BE49-F238E27FC236}">
                <a16:creationId xmlns:a16="http://schemas.microsoft.com/office/drawing/2014/main" id="{DB2A6D59-F06B-1208-F87A-A87832105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117" y="26012"/>
            <a:ext cx="7682883" cy="6831988"/>
          </a:xfrm>
          <a:prstGeom prst="rect">
            <a:avLst/>
          </a:prstGeom>
        </p:spPr>
      </p:pic>
    </p:spTree>
    <p:extLst>
      <p:ext uri="{BB962C8B-B14F-4D97-AF65-F5344CB8AC3E}">
        <p14:creationId xmlns:p14="http://schemas.microsoft.com/office/powerpoint/2010/main" val="750315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Master-Slave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master-slave </a:t>
            </a:r>
            <a:r>
              <a:rPr lang="en-US" sz="1800" b="0" i="0" u="none" strike="noStrike" baseline="0" dirty="0">
                <a:solidFill>
                  <a:srgbClr val="333333"/>
                </a:solidFill>
                <a:latin typeface="Verdana" panose="020B0604030504040204" pitchFamily="34" charset="0"/>
              </a:rPr>
              <a:t>or the </a:t>
            </a:r>
            <a:r>
              <a:rPr lang="en-US" sz="1800" b="0" i="1" u="none" strike="noStrike" baseline="0" dirty="0">
                <a:solidFill>
                  <a:srgbClr val="333333"/>
                </a:solidFill>
                <a:latin typeface="Verdana" panose="020B0604030504040204" pitchFamily="34" charset="0"/>
              </a:rPr>
              <a:t>manager-worker </a:t>
            </a:r>
            <a:r>
              <a:rPr lang="en-US" sz="1800" b="0" i="0" u="none" strike="noStrike" baseline="0" dirty="0">
                <a:solidFill>
                  <a:srgbClr val="333333"/>
                </a:solidFill>
                <a:latin typeface="Verdana" panose="020B0604030504040204" pitchFamily="34" charset="0"/>
              </a:rPr>
              <a:t>model, one or more master processes generate work and allocate it to worker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may be allocated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if the manager can estimate the size of the tasks or if a random mapping can do an adequate job of load balancing.</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another scenario, workers are assigned smaller pieces of work at different times.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latter scheme is preferred if it is time consuming for the master to generate work and hence it is not desirable to make all workers wait until the master has generated all work pieces.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work may need to be performed in phases, and work in each phase must finish before work in the next phases can be generated. </a:t>
            </a:r>
          </a:p>
        </p:txBody>
      </p:sp>
    </p:spTree>
    <p:extLst>
      <p:ext uri="{BB962C8B-B14F-4D97-AF65-F5344CB8AC3E}">
        <p14:creationId xmlns:p14="http://schemas.microsoft.com/office/powerpoint/2010/main" val="25889188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Master-Slave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using the master-slave model, care should be taken to ensure that the master does not become a bottleneck, which may happen if the tasks are too small (or the workers are relatively fast).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granularity of tasks should be chosen such that the cost of doing work dominates the cost of transferring work and the cost of synchronization.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Asynchronous interaction may help overlap interaction and the computation associated with work generation by the master.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may also reduce waiting times if the nature of requests from workers is non-deterministic.</a:t>
            </a:r>
            <a:endParaRPr lang="en-US" sz="1800" dirty="0"/>
          </a:p>
        </p:txBody>
      </p:sp>
    </p:spTree>
    <p:extLst>
      <p:ext uri="{BB962C8B-B14F-4D97-AF65-F5344CB8AC3E}">
        <p14:creationId xmlns:p14="http://schemas.microsoft.com/office/powerpoint/2010/main" val="38588880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Pipeline or Producer-Consumer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pipeline model</a:t>
            </a:r>
            <a:r>
              <a:rPr lang="en-US" sz="1800" b="0" i="0" u="none" strike="noStrike" baseline="0" dirty="0">
                <a:solidFill>
                  <a:srgbClr val="333333"/>
                </a:solidFill>
                <a:latin typeface="Verdana" panose="020B0604030504040204" pitchFamily="34" charset="0"/>
              </a:rPr>
              <a:t>, a stream of data is passed on through a succession of processes, each of which perform some task on 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simultaneous execution of different programs on a data stream is called </a:t>
            </a:r>
            <a:r>
              <a:rPr lang="en-US" sz="1800" b="1" i="1" u="none" strike="noStrike" baseline="0" dirty="0">
                <a:solidFill>
                  <a:srgbClr val="333333"/>
                </a:solidFill>
                <a:latin typeface="Verdana" panose="020B0604030504040204" pitchFamily="34" charset="0"/>
              </a:rPr>
              <a:t>stream parallelism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With the exception of the process initiating the pipeline, the arrival of new data triggers the execution of a new task by a process in the pipeline.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processes could form such pipelines in the shape of linear or multidimensional arrays, trees, or general graphs with or without cycles.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pipeline is a chain of producers and consumers.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process in the pipeline can be viewed as a consumer of a sequence of data items for the process preceding it in the pipeline and as a producer of data for the process following it in the pipeline.</a:t>
            </a:r>
          </a:p>
        </p:txBody>
      </p:sp>
    </p:spTree>
    <p:extLst>
      <p:ext uri="{BB962C8B-B14F-4D97-AF65-F5344CB8AC3E}">
        <p14:creationId xmlns:p14="http://schemas.microsoft.com/office/powerpoint/2010/main" val="9419215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Hybrid Models</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more than one model may be applicable to the problem at hand, resulting in a hybrid algorithm model.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hybrid model may be composed either of multiple models applied hierarchically or multiple models applied sequentially to different phases of a parallel algorithm.</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an algorithm formulation may have characteristics of more than one algorithm model.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data may flow in a pipelined manner in a pattern guided by a task dependency</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another scenario, the major computation may be described by a task dependency graph, but each node of the graph may represent a supertask comprising multiple subtasks that may be suitable for data-parallel or pipelined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Parallel quicksort is one of the applications for which a hybrid model is ideally suited.</a:t>
            </a:r>
          </a:p>
          <a:p>
            <a:pPr marL="0" indent="0" algn="just">
              <a:buNone/>
            </a:pPr>
            <a:endParaRPr lang="en-US" sz="1800" dirty="0"/>
          </a:p>
        </p:txBody>
      </p:sp>
    </p:spTree>
    <p:extLst>
      <p:ext uri="{BB962C8B-B14F-4D97-AF65-F5344CB8AC3E}">
        <p14:creationId xmlns:p14="http://schemas.microsoft.com/office/powerpoint/2010/main" val="40289245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9D6DD36-50FE-47C1-8D00-3D3C4187EC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9ADC11-F6B8-4B69-8AC7-50377071A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4D87A0-BA55-4A8B-9FD6-6109543D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946" y="620720"/>
            <a:ext cx="3366054" cy="5571069"/>
          </a:xfrm>
          <a:prstGeom prst="rect">
            <a:avLst/>
          </a:prstGeom>
          <a:blipFill dpi="0" rotWithShape="1">
            <a:blip r:embed="rId2">
              <a:duotone>
                <a:schemeClr val="accent1">
                  <a:shade val="45000"/>
                  <a:satMod val="135000"/>
                </a:schemeClr>
                <a:prstClr val="white"/>
              </a:duotone>
            </a:blip>
            <a:srcRect/>
            <a:tile tx="0" ty="0" sx="80000" sy="80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FA689-52D0-9DD0-4F40-8099D2A45928}"/>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Thank You</a:t>
            </a:r>
          </a:p>
        </p:txBody>
      </p:sp>
      <p:cxnSp>
        <p:nvCxnSpPr>
          <p:cNvPr id="17" name="Straight Connector 16">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6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2316</TotalTime>
  <Words>8608</Words>
  <Application>Microsoft Office PowerPoint</Application>
  <PresentationFormat>Widescreen</PresentationFormat>
  <Paragraphs>452</Paragraphs>
  <Slides>94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Arial</vt:lpstr>
      <vt:lpstr>Calibri</vt:lpstr>
      <vt:lpstr>Tw Cen MT</vt:lpstr>
      <vt:lpstr>Tw Cen MT Condensed</vt:lpstr>
      <vt:lpstr>Verdana</vt:lpstr>
      <vt:lpstr>Wingdings</vt:lpstr>
      <vt:lpstr>Wingdings 3</vt:lpstr>
      <vt:lpstr>Integral</vt:lpstr>
      <vt:lpstr>Principles of Parallel Algorithm Design</vt:lpstr>
      <vt:lpstr>Introduction 1</vt:lpstr>
      <vt:lpstr>Introduction 2</vt:lpstr>
      <vt:lpstr>Introduction 3</vt:lpstr>
      <vt:lpstr>Preliminaries</vt:lpstr>
      <vt:lpstr>Preliminaries</vt:lpstr>
      <vt:lpstr>Decomposition, Tasks, and Dependency Graphs</vt:lpstr>
      <vt:lpstr>Example 1: Dense matrix vector multiplication</vt:lpstr>
      <vt:lpstr>Example 1: Dense matrix vector multiplication</vt:lpstr>
      <vt:lpstr>Example 1: Dense matrix vector multiplication</vt:lpstr>
      <vt:lpstr>Example 2: Database query processing</vt:lpstr>
      <vt:lpstr>Example 2: Database query processing</vt:lpstr>
      <vt:lpstr>Example 2: Database query processing</vt:lpstr>
      <vt:lpstr>Example 2: Database query processing</vt:lpstr>
      <vt:lpstr>Example 2: Database query processing</vt:lpstr>
      <vt:lpstr>Example 2: Database query processing</vt:lpstr>
      <vt:lpstr>Example 2: An alternate data-dependency graph</vt:lpstr>
      <vt:lpstr>Granularity, Concurrency, and Task-Interaction</vt:lpstr>
      <vt:lpstr>Coarse-grained decomposition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Decomposition techniques</vt:lpstr>
      <vt:lpstr>Decomposition Techniques-Recursive Decomposition</vt:lpstr>
      <vt:lpstr>Recursive decomposition- example(Quick sort)</vt:lpstr>
      <vt:lpstr>Recursive decomposition- example(Quick sort)</vt:lpstr>
      <vt:lpstr>Recursive decomposition- example(Quick sort)</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Techniques-Exploratory Decomposition</vt:lpstr>
      <vt:lpstr>Decomposition Techniques-Speculative Decomposition</vt:lpstr>
      <vt:lpstr>Decomposition Techniques-Speculative Decomposition</vt:lpstr>
      <vt:lpstr>Decomposition Techniques-Speculative Decomposition</vt:lpstr>
      <vt:lpstr>Decomposition Techniques-Hybrid Decompositions</vt:lpstr>
      <vt:lpstr>Decomposition Techniques-Hybrid Decompositions</vt:lpstr>
      <vt:lpstr>Characteristics of Tasks and Interactions</vt:lpstr>
      <vt:lpstr>Characteristics of Tasks and Interactions</vt:lpstr>
      <vt:lpstr>Characteristics of Tasks- Task generation</vt:lpstr>
      <vt:lpstr>Static task generation example</vt:lpstr>
      <vt:lpstr>Dynamic task generation</vt:lpstr>
      <vt:lpstr>Characteristics of Tasks- Task Size</vt:lpstr>
      <vt:lpstr>Characteristics of Tasks- knowledge of Task Size</vt:lpstr>
      <vt:lpstr>Characteristics of Tasks- size of Task data</vt:lpstr>
      <vt:lpstr>Characteristics of Inter-Task Interactions</vt:lpstr>
      <vt:lpstr>Characteristics of Inter-Task Interactions - Static versus Dynamic</vt:lpstr>
      <vt:lpstr>Characteristics of Inter-Task Interactions - Static versus Dynamic</vt:lpstr>
      <vt:lpstr>Characteristics of Inter-Task Interactions - Regular versus Irregular</vt:lpstr>
      <vt:lpstr>Characteristics of Inter-Task Interactions - Read-only versus Read-Write</vt:lpstr>
      <vt:lpstr>Characteristics of Inter-Task Interactions - One-way versus Two-way</vt:lpstr>
      <vt:lpstr>Mapping Techniques for Load Balancing</vt:lpstr>
      <vt:lpstr>Mapping Techniques for Load Balancing</vt:lpstr>
      <vt:lpstr>Mapping Techniques for Load Balancing</vt:lpstr>
      <vt:lpstr>Mapping Techniques for Load Balancing</vt:lpstr>
      <vt:lpstr>Mapping Techniques for Load Balancing static vs dynamic mapping</vt:lpstr>
      <vt:lpstr>Mapping Techniques for Load Balancing static vs dynamic mapping</vt:lpstr>
      <vt:lpstr>Reading assignment</vt:lpstr>
      <vt:lpstr>Methods for Containing Interaction Overheads</vt:lpstr>
      <vt:lpstr>Maximizing Data Locality</vt:lpstr>
      <vt:lpstr>Maximizing Data Locality - Minimize Volume of Data-Exchange</vt:lpstr>
      <vt:lpstr>Maximizing Data Locality - Minimize Volume of Data-Exchange</vt:lpstr>
      <vt:lpstr>Maximizing Data Locality - Minimize Frequency of Interactions</vt:lpstr>
      <vt:lpstr>Maximizing Data Locality - Minimize Frequency of Interactions</vt:lpstr>
      <vt:lpstr>Overlapping Computations with Interactions</vt:lpstr>
      <vt:lpstr>Overlapping Computations with Interactions</vt:lpstr>
      <vt:lpstr>Overlapping Computations with Interactions</vt:lpstr>
      <vt:lpstr>Overlapping Computations with Interactions</vt:lpstr>
      <vt:lpstr>Replicating Data or Computations</vt:lpstr>
      <vt:lpstr>Replicating Data or Computations</vt:lpstr>
      <vt:lpstr>Replicating Data or Computations</vt:lpstr>
      <vt:lpstr>Overlapping Interactions with Other Interactions</vt:lpstr>
      <vt:lpstr>Overlapping Interactions with Other Interactions</vt:lpstr>
      <vt:lpstr>Parallel Algorithm Models</vt:lpstr>
      <vt:lpstr>Parallel Algorithm Models - The Data-Parallel Model</vt:lpstr>
      <vt:lpstr>Parallel Algorithm Models - The Task Graph Model</vt:lpstr>
      <vt:lpstr>Parallel Algorithm Models - The Task Graph Model</vt:lpstr>
      <vt:lpstr>Parallel Algorithm Models - The Work Pool Model</vt:lpstr>
      <vt:lpstr>Parallel Algorithm Models - The Master-Slave Model</vt:lpstr>
      <vt:lpstr>Parallel Algorithm Models - The Master-Slave Model</vt:lpstr>
      <vt:lpstr>Parallel Algorithm Models - The Pipeline or Producer-Consumer Model</vt:lpstr>
      <vt:lpstr>Parallel Algorithm Models - Hybrid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Algorithm Design</dc:title>
  <dc:creator>Mr.Usman Ghous</dc:creator>
  <cp:lastModifiedBy>Mr.Usman Ghous</cp:lastModifiedBy>
  <cp:revision>19</cp:revision>
  <dcterms:created xsi:type="dcterms:W3CDTF">2022-09-13T07:15:41Z</dcterms:created>
  <dcterms:modified xsi:type="dcterms:W3CDTF">2022-09-22T04:45:06Z</dcterms:modified>
</cp:coreProperties>
</file>