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4" r:id="rId18"/>
    <p:sldId id="272" r:id="rId19"/>
    <p:sldId id="273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4D72-EF19-4B97-8B35-3E8F00B5317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A15C-CBA7-4E06-BDC8-6D3CD1EA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Verdana" panose="020B0604030504040204" pitchFamily="34" charset="0"/>
              </a:rPr>
              <a:t>One-to-all broadcast on an eight-node ring. Node 0 is the source of the broadcast. </a:t>
            </a:r>
          </a:p>
          <a:p>
            <a:pPr algn="l"/>
            <a:r>
              <a:rPr lang="en-US" sz="1800" b="1" i="0" u="none" strike="noStrike" baseline="0" dirty="0">
                <a:latin typeface="Verdana" panose="020B0604030504040204" pitchFamily="34" charset="0"/>
              </a:rPr>
              <a:t>Each message transfer step is shown by a numbered, dotted arrow from the source of the message to it destination. </a:t>
            </a:r>
          </a:p>
          <a:p>
            <a:pPr algn="l"/>
            <a:r>
              <a:rPr lang="en-US" sz="1800" b="1" i="0" u="none" strike="noStrike" baseline="0" dirty="0">
                <a:latin typeface="Verdana" panose="020B0604030504040204" pitchFamily="34" charset="0"/>
              </a:rPr>
              <a:t>The number on an arrow indicates the time step during which the message is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0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9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October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October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3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October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C4543-2C21-6026-210D-3EB4F7C8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i="0" u="none" strike="noStrike" baseline="0">
                <a:latin typeface="Arial" panose="020B0604020202020204" pitchFamily="34" charset="0"/>
              </a:rPr>
              <a:t>Basic Communication Operations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6F62-7AF9-43CE-013F-97C3D5D4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Parallel and Distributed Computing CS-3006</a:t>
            </a:r>
          </a:p>
        </p:txBody>
      </p:sp>
      <p:pic>
        <p:nvPicPr>
          <p:cNvPr id="4" name="Picture 3" descr="Cell towers">
            <a:extLst>
              <a:ext uri="{FF2B5EF4-FFF2-40B4-BE49-F238E27FC236}">
                <a16:creationId xmlns:a16="http://schemas.microsoft.com/office/drawing/2014/main" id="{B920B0F1-958B-7514-C22D-6D3E0FD7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1" r="-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7BA8B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Array- Reduction</a:t>
            </a:r>
            <a:endParaRPr lang="en-US" sz="4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AEF7FB-3680-9894-3A3D-CF319DCD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96" y="1690688"/>
            <a:ext cx="6975408" cy="4501224"/>
          </a:xfrm>
        </p:spPr>
      </p:pic>
    </p:spTree>
    <p:extLst>
      <p:ext uri="{BB962C8B-B14F-4D97-AF65-F5344CB8AC3E}">
        <p14:creationId xmlns:p14="http://schemas.microsoft.com/office/powerpoint/2010/main" val="25466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AF7D-EB9E-05FC-A03C-A4098E3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We can regard each row and column of a square mesh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</m:e>
                    </m:rad>
                  </m:oMath>
                </a14:m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nodes as a linear array of nodes.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So a number of communication algorithms on the mesh are simple extensions of their linear array counterparts.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 linear array communication operation can be performed in two phases on a mesh.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the first phase, the operation is performed along one or all rows by treating the rows as linear arrays.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the second phase, the columns are treated similarly.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868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C997D93-C043-D84E-F119-F0E852B8E758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AF7D-EB9E-05FC-A03C-A4098E3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Consider the problem of one-to-all broadcast on a two-dimensional square mesh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</m:e>
                    </m:rad>
                    <m:r>
                      <a:rPr lang="en-US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rows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</m:e>
                    </m:rad>
                    <m:r>
                      <a:rPr lang="en-US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columns. </a:t>
                </a:r>
              </a:p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First, a one-to-all broadcast is performed from the source to the remaining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nodes of the same row. Once all the nodes in a row of the mesh have acquired the data, they initiate a one-to-all broadcast in their respective columns. </a:t>
                </a:r>
              </a:p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At the end of the second phase, every node in the mesh has a copy of the initial message. The communication steps for one-to-all broadcast on a mesh are illustrated in Figure on next slide for </a:t>
                </a:r>
                <a:r>
                  <a:rPr lang="en-US" sz="1800" i="1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 </a:t>
                </a:r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= 16, with node 0 at the bottom-left corner as the source. </a:t>
                </a:r>
              </a:p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Steps 1 and 2 correspond to the first phase, and steps 3 and 4 correspond to the second phase.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724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C997D93-C043-D84E-F119-F0E852B8E758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AF7D-EB9E-05FC-A03C-A4098E3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4400" dirty="0"/>
          </a:p>
        </p:txBody>
      </p:sp>
      <p:pic>
        <p:nvPicPr>
          <p:cNvPr id="6" name="Content Placeholder 5" descr="A picture containing black, white, posing&#10;&#10;Description automatically generated">
            <a:extLst>
              <a:ext uri="{FF2B5EF4-FFF2-40B4-BE49-F238E27FC236}">
                <a16:creationId xmlns:a16="http://schemas.microsoft.com/office/drawing/2014/main" id="{9A091FF0-D8D4-F6CC-6AC3-BAE6C794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1662553"/>
            <a:ext cx="5126182" cy="445521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997D93-C043-D84E-F119-F0E852B8E758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AF3F-0401-CBF2-D650-DE739BBD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B075-1D64-D63B-C408-3437D958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one to all broadcast on a three-dimensional mesh.</a:t>
            </a:r>
          </a:p>
        </p:txBody>
      </p:sp>
    </p:spTree>
    <p:extLst>
      <p:ext uri="{BB962C8B-B14F-4D97-AF65-F5344CB8AC3E}">
        <p14:creationId xmlns:p14="http://schemas.microsoft.com/office/powerpoint/2010/main" val="7055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BDC-3D7A-3993-3B5B-A20B910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14DFA-7C18-5406-FAFF-DD9B32EFC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previous subsection showed that one-to-all broadcast is performed in two phases on a two-dimensional mesh, with the communication taking place along a different dimension in each phase.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Similarly, the process is carried out in three phases on a three-dimensional mesh.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hypercube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nodes can be regarded as a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d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-dimensional mesh with two nodes in each dimension. 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Hence, the mesh algorithm can be extended to the hypercube, except that the process is now carried out in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d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steps – one in each dimension.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14DFA-7C18-5406-FAFF-DD9B32EFC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724" r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5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BDC-3D7A-3993-3B5B-A20B910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4DFA-7C18-5406-FAFF-DD9B32EF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Figure on next slide shows a one-to-all broadcast on an eight-node (three-dimensional) hypercube with node 0 as the source.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this figure, communication starts along the highest dimension (that is, the dimension specified by the most significant bit of the binary representation of a node label) and proceeds along successively lower dimensions in subsequent 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Unlike a linear array, the hypercube broadcast would not suffer from congestion if node 0 started out by sending the message to node 1 in the first step, followed by nodes 0 and 1 sending messages to nodes 2 and 3, respectively, and finally nodes 0, 1, 2, and 3 sending messages to nodes 4, 5, 6, and 7,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BDC-3D7A-3993-3B5B-A20B910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48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AA27888-D0C9-2823-4D4E-95BFD47E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28" y="1690688"/>
            <a:ext cx="7426144" cy="4147937"/>
          </a:xfrm>
        </p:spPr>
      </p:pic>
    </p:spTree>
    <p:extLst>
      <p:ext uri="{BB962C8B-B14F-4D97-AF65-F5344CB8AC3E}">
        <p14:creationId xmlns:p14="http://schemas.microsoft.com/office/powerpoint/2010/main" val="193691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C97-7F65-3A76-54B4-D7B7E5E0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Balanced Binary Tree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CC44-8F97-FDF8-3D1A-1C7763E0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hypercube algorithm for one-to-all broadcast maps naturally onto a balanced binary tree in which each leaf is a processing node and intermediate nodes serve only as switching units.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is illustrated in Figure on the next slide for eight nodes. In this figure, the communicating nodes have the same labels as in the hypercube algorithm illustrated before.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Figure shows that there is no congestion on any of the communication links at any time.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difference between the communication on a hypercube and the tree shown in Figure on next slide is that there is a different number of switching nodes along different paths on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C97-7F65-3A76-54B4-D7B7E5E0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Balanced Binary Tree</a:t>
            </a:r>
            <a:endParaRPr lang="en-US" sz="3200" dirty="0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821553B-7B5A-D85B-742B-E85D7CC98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57" y="2188322"/>
            <a:ext cx="7595952" cy="3213671"/>
          </a:xfrm>
        </p:spPr>
      </p:pic>
    </p:spTree>
    <p:extLst>
      <p:ext uri="{BB962C8B-B14F-4D97-AF65-F5344CB8AC3E}">
        <p14:creationId xmlns:p14="http://schemas.microsoft.com/office/powerpoint/2010/main" val="11409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762D-7985-6A92-DCE8-5819F64B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4F0A-7A31-DE97-DBF5-67982533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most parallel algorithms, processes need to exchange data with other processes.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</a:t>
            </a:r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exchange of data can significantly impact the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efficiency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of parallel programs by introducing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interaction delays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during their execution.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Many interactions in practical parallel programs occur in well-defined patterns involving more than two processes.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Often either all processes participate together in a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single global interaction operation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or subsets of processes participate in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interactions local to each subset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Proper implementation of these basic communication operations on various parallel architectures is a key to the efficient execution of the parallel algorithms that use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4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Picture 6" descr="Audio sound board">
            <a:extLst>
              <a:ext uri="{FF2B5EF4-FFF2-40B4-BE49-F238E27FC236}">
                <a16:creationId xmlns:a16="http://schemas.microsoft.com/office/drawing/2014/main" id="{F9EA77DD-D748-B67A-7B47-7AF8A7816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262DCE-D65F-9D95-C1BE-B02D4D27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227104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FFFFFF"/>
                </a:solidFill>
              </a:rPr>
              <a:t>All-to-All Broadcast and Reduction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D30F7-E665-8FAC-F16F-0B3D53AE6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9" y="3663290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400">
                <a:solidFill>
                  <a:srgbClr val="FFFFFF"/>
                </a:solidFill>
              </a:rPr>
              <a:t>Section 4.2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5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5D6B-C33E-CD53-A563-264A5E86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Broadcast and Reduction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CFE5-BE29-A07A-E416-3BCF0639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broadcast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a generalization of one-to-all broadcast in which all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nodes simultaneously initiate a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process sends the same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-word message to every other process, but different processes may broadcast different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broadcast is used in matrix operations, including matrix multiplication and matrix-vector multiplication.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dual of all-to-all broadcast is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reduction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in which every node is the destination of an all-to-one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6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5D6B-C33E-CD53-A563-264A5E86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Broadcast and Reduction</a:t>
            </a:r>
            <a:endParaRPr lang="en-US" sz="4000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BDDC89D-F170-61E3-B138-6549B7DD6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44" y="2433711"/>
            <a:ext cx="9623486" cy="2344631"/>
          </a:xfrm>
        </p:spPr>
      </p:pic>
    </p:spTree>
    <p:extLst>
      <p:ext uri="{BB962C8B-B14F-4D97-AF65-F5344CB8AC3E}">
        <p14:creationId xmlns:p14="http://schemas.microsoft.com/office/powerpoint/2010/main" val="256023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5D6B-C33E-CD53-A563-264A5E86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Broadcast and Reduction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CFE5-BE29-A07A-E416-3BCF0639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way to perform an all-to-all broadcast is to perform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broadcasts, one starting at each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If performed naively, on some architectures this approach may take up to </a:t>
            </a:r>
            <a:r>
              <a:rPr lang="en-US" sz="1800" b="1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p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times as long as a one-to-all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It is possible to use the communication links in the interconnection network more efficiently by performing all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broadcasts simultaneously so that all messages traversing the same path at the same time are concatenated into a single message whose size is the sum of the sizes of individual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7BB5-CB1B-A091-C6EC-061B4BFA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While performing all-to-all broadcast on a linear array or a ring, all communication links can be kept busy simultaneously until the operation is complete because each node always has some information that it can pass along to its neighbor.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 node first sends to one of its neighbors the data it needs to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subsequent steps, it forwards the data received from one of its neighbors to its other neighbor.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2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7BB5-CB1B-A091-C6EC-061B4BFA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slides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all-to-all broadcast for an eight-node ring.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same procedure would also work on a linear array with bidirectional links.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 with the previous figures, the integer label of an arrow indicates the time step during which the message is sent.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all-to-all broadcast,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different messages circulate in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ensemble.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figure, each message is identified by its initial source, whose label appears in parentheses along with the time step.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For instance, the arc labeled 2 (7) between nodes 0 and 1 represents the data communicated in time step 2 that node 0 received from node 7 in the preceding step.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 </a:t>
            </a:r>
            <a:r>
              <a:rPr lang="en-US" sz="1800" dirty="0">
                <a:solidFill>
                  <a:srgbClr val="00339A"/>
                </a:solidFill>
                <a:latin typeface="Verdana" panose="020B0604030504040204" pitchFamily="34" charset="0"/>
              </a:rPr>
              <a:t>the figure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shows, if communication is performed circularly in a single direction, then each node receives all 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pieces of information from all other nodes in 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8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 1</a:t>
            </a:r>
            <a:r>
              <a:rPr lang="en-US" sz="3200" b="1" i="0" u="none" strike="noStrike" baseline="30000" dirty="0">
                <a:solidFill>
                  <a:srgbClr val="333333"/>
                </a:solidFill>
                <a:latin typeface="Arial" panose="020B0604020202020204" pitchFamily="34" charset="0"/>
              </a:rPr>
              <a:t>st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 communication step</a:t>
            </a:r>
            <a:endParaRPr lang="en-US" sz="3200" dirty="0"/>
          </a:p>
        </p:txBody>
      </p:sp>
      <p:pic>
        <p:nvPicPr>
          <p:cNvPr id="5" name="Content Placeholder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B88F490E-D2E7-C31A-09FC-C78821223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20" y="1943907"/>
            <a:ext cx="7728160" cy="2591206"/>
          </a:xfrm>
        </p:spPr>
      </p:pic>
    </p:spTree>
    <p:extLst>
      <p:ext uri="{BB962C8B-B14F-4D97-AF65-F5344CB8AC3E}">
        <p14:creationId xmlns:p14="http://schemas.microsoft.com/office/powerpoint/2010/main" val="379712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72" y="660916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 u="none" strike="noStrike" baseline="0" dirty="0"/>
              <a:t>Linear Array and Ring </a:t>
            </a:r>
            <a:r>
              <a:rPr lang="en-US" sz="3400" b="1" dirty="0"/>
              <a:t>2</a:t>
            </a:r>
            <a:r>
              <a:rPr lang="en-US" sz="3400" b="1" baseline="30000" dirty="0"/>
              <a:t>nd</a:t>
            </a:r>
            <a:r>
              <a:rPr lang="en-US" sz="3400" b="1" dirty="0"/>
              <a:t> </a:t>
            </a:r>
            <a:r>
              <a:rPr lang="en-US" sz="3400" b="1" i="0" u="none" strike="noStrike" baseline="0" dirty="0"/>
              <a:t> to nth  communication step</a:t>
            </a:r>
            <a:endParaRPr lang="en-US" sz="3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7B73F42-EED4-47E4-2C42-380EB5F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83" y="806154"/>
            <a:ext cx="7301829" cy="522080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4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7BB5-CB1B-A091-C6EC-061B4BFA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all-to-all reduction, the dual of all-to-all broadcast, each node starts with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messages, each one destined to be accumulated at a distinct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reduction can be performed by reversing the direction and sequence of the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For example, the first communication step for all-to-all reduction on an 8-node ring would correspond to the last step of 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previous slides,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with node 0 sending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msg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[1] to 7 instead of receiving it.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The only additional step required is that upon receiving a message, a node must combine it with the local copy of the message that has the same destination as the received message before forwarding the combined message to the next neighbor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277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F122-1B9F-91BE-152D-51E237C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DE6B3-0215-AA76-E670-23906AC08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Just like one-to-all broadcast, the all-to-all broadcast algorithm for the 2-D mesh is based on the linear array algorithm, treating rows and columns of the mesh as linear arrays.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Once again, communication takes place in two phases.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the first phase, each row of the mesh performs an all-to-all broadcast using the procedure for the linear array. </a:t>
                </a:r>
              </a:p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this phase, all nodes collect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messages corresponding to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nodes of their respective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Each node consolidates this information into a single message of size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g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, and proceeds to the second communication phase of the algorithm.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second communication phase is a column wise all-to-all broadcast of the consolidated messages.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By the end of this phase, each node obtains all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pieces of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-word data that originally resided on different nodes.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distribution of data among the nodes of a 3 x 3 mesh at the beginning of the first and the second phases of the algorithm is shown in </a:t>
                </a:r>
                <a:r>
                  <a:rPr lang="en-US" sz="1800" b="0" i="0" u="none" strike="noStrike" baseline="0" dirty="0">
                    <a:solidFill>
                      <a:srgbClr val="00339A"/>
                    </a:solidFill>
                    <a:latin typeface="Verdana" panose="020B0604030504040204" pitchFamily="34" charset="0"/>
                  </a:rPr>
                  <a:t>Figure in the next slide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DE6B3-0215-AA76-E670-23906AC08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Picture 5" descr="Old radio and an alarm clock on a table">
            <a:extLst>
              <a:ext uri="{FF2B5EF4-FFF2-40B4-BE49-F238E27FC236}">
                <a16:creationId xmlns:a16="http://schemas.microsoft.com/office/drawing/2014/main" id="{DBEF987D-4E95-5F9B-53FF-60759E702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8" b="25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15">
            <a:extLst>
              <a:ext uri="{FF2B5EF4-FFF2-40B4-BE49-F238E27FC236}">
                <a16:creationId xmlns:a16="http://schemas.microsoft.com/office/drawing/2014/main" id="{0A9CD935-5B3A-44F4-9F19-CFFDBD2A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7630-3FF7-4CCB-197E-2F056081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298443"/>
            <a:ext cx="9916996" cy="13231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u="none" strike="noStrike" baseline="0">
                <a:solidFill>
                  <a:srgbClr val="FFFFFF"/>
                </a:solidFill>
              </a:rPr>
              <a:t>One-to-All Broadcast and All-to-One Reduction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A45B5-AA8E-0126-A780-A363E274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374" y="5669181"/>
            <a:ext cx="9916996" cy="80702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r>
              <a:rPr lang="en-US" sz="2400" dirty="0">
                <a:solidFill>
                  <a:srgbClr val="FFFFFF"/>
                </a:solidFill>
              </a:rPr>
              <a:t>Section 4.1</a:t>
            </a: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9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F122-1B9F-91BE-152D-51E237C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/>
          </a:p>
        </p:txBody>
      </p:sp>
      <p:pic>
        <p:nvPicPr>
          <p:cNvPr id="5" name="Content Placeholder 4" descr="A picture containing metalware, chain&#10;&#10;Description automatically generated">
            <a:extLst>
              <a:ext uri="{FF2B5EF4-FFF2-40B4-BE49-F238E27FC236}">
                <a16:creationId xmlns:a16="http://schemas.microsoft.com/office/drawing/2014/main" id="{942C1EA0-3DD9-5E82-A598-A56FF5417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61" y="1207142"/>
            <a:ext cx="8970308" cy="4735678"/>
          </a:xfrm>
        </p:spPr>
      </p:pic>
    </p:spTree>
    <p:extLst>
      <p:ext uri="{BB962C8B-B14F-4D97-AF65-F5344CB8AC3E}">
        <p14:creationId xmlns:p14="http://schemas.microsoft.com/office/powerpoint/2010/main" val="391309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DBC2-9A15-8F03-2783-3E8679F1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13BB-E786-7DC4-8C85-8F97DEBC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hypercube algorithm for all-to-all broadcast is an extension of the mesh algorithm to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dimensions.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procedure requires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Communication takes place along a different dimension of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hypercube in each step.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In every step, pairs of nodes exchange their</a:t>
            </a:r>
            <a:r>
              <a:rPr lang="en-US" sz="1800" b="1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data and double the size of the message to be transmitted in the next step by concatenating the received message with their current data.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these steps for an eight-node hypercube with bidirectional communication channels.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1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DBC2-9A15-8F03-2783-3E8679F1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3C5C83-5601-49F8-B08B-58659FE3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52" y="1690688"/>
            <a:ext cx="9284399" cy="4333832"/>
          </a:xfrm>
        </p:spPr>
      </p:pic>
    </p:spTree>
    <p:extLst>
      <p:ext uri="{BB962C8B-B14F-4D97-AF65-F5344CB8AC3E}">
        <p14:creationId xmlns:p14="http://schemas.microsoft.com/office/powerpoint/2010/main" val="142667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DBC2-9A15-8F03-2783-3E8679F1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600" dirty="0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DC013B04-4478-F771-8B03-22B5DC8A1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03" y="1690688"/>
            <a:ext cx="9640555" cy="4217743"/>
          </a:xfrm>
        </p:spPr>
      </p:pic>
    </p:spTree>
    <p:extLst>
      <p:ext uri="{BB962C8B-B14F-4D97-AF65-F5344CB8AC3E}">
        <p14:creationId xmlns:p14="http://schemas.microsoft.com/office/powerpoint/2010/main" val="2354340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0D4DF291-0C59-0825-5D7F-6B93DAA4D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35383-71BF-C9E4-ECB0-C7E3DAE5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8" y="23576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FFFFFF"/>
                </a:solidFill>
              </a:rPr>
              <a:t>All-Reduce 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73C48-0D6F-7DD6-7E6D-D3497C6B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836" y="2991182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FFFFFF"/>
                </a:solidFill>
              </a:rPr>
              <a:t>Section 4.3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31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DE2-2FFA-63B7-A6A8-B58151A9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All-Reduce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BFF9-2060-71D2-1A72-EF9FBCC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communication pattern of all-to-all broadcast can be used to perform some other operations as well.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of these operations is a third variation of reduction, in which each node starts with a buffer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and the final results of the operation are identical buffers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 each node that are formed by combining the original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buffers using an associative operator.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Semantically, this operation, often referred to as the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all-reduce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operation, is identical to performing an all-to-one reduction followed by a one-to-all broadcast of the result.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</a:t>
            </a:r>
            <a:r>
              <a:rPr lang="en-US" sz="1800" b="1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 is different from all-to-all reduction, in which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simultaneous all-to-one reductions take place, each with a different destination for the 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15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DE2-2FFA-63B7-A6A8-B58151A9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All-Reduce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BFF9-2060-71D2-1A72-EF9FBCC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simple method to perform all-reduce is to perform an all-to-one reduction followed by a one- to- all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However, there is a faster way to perform all-reduce by using the communication pattern of all-to-all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this algorithm for an eight-node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Assume that each integer in parentheses in the figure, instead of denoting a message, denotes a number to be added that originally resided at the node with that integer label.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perform reduction, we follow the communication steps of the all-to-all broadcast procedure, but at the end of each step, add two numbers instead of concatenating two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At the termination of the reduction procedure, each node holds the sum (0 + 1 + 2 + ··· + 7) (rather than eight messages numbered from 0 to 7, as in the case of all-to-all broadcast).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Unlike all-to-all broadcast, each message transferred in the reduction operation has only one word.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size of the messages does not double in each step because the numbers are added instead of being concatenated.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1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0EDE2-2FFA-63B7-A6A8-B58151A9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1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All-Reduce</a:t>
            </a:r>
            <a:endParaRPr lang="en-US" sz="41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401E4A-A651-2971-033F-339EF184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051CE01-0DEC-4211-03AB-8B86D2EC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43" y="710848"/>
            <a:ext cx="6248746" cy="54520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65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721FF-56DF-ACA5-2167-CF00017B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854831"/>
            <a:ext cx="5278995" cy="2156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0" u="none" strike="noStrike" baseline="0" dirty="0"/>
              <a:t>Scatter and Gather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4274A-B3F4-4FB7-2A47-8F16E9A4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182" y="3854830"/>
            <a:ext cx="4700133" cy="2156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3200"/>
              </a:lnSpc>
            </a:pPr>
            <a:r>
              <a:rPr lang="en-US">
                <a:solidFill>
                  <a:schemeClr val="tx2"/>
                </a:solidFill>
              </a:rPr>
              <a:t>Section 4.4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7BA8B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Labyrinth board game with holes">
            <a:extLst>
              <a:ext uri="{FF2B5EF4-FFF2-40B4-BE49-F238E27FC236}">
                <a16:creationId xmlns:a16="http://schemas.microsoft.com/office/drawing/2014/main" id="{DE0F750E-AD74-023C-AFEE-991C7615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60" r="-1" b="21988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4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E628-6F5A-4622-883A-ED52DD0B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scatter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operation, a single node sends a unique message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every other node.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operation is also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personalized communication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personalized communication is different from one-to-all broadcast in that the source node starts with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unique messages, one destined for each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Unlike one-to-all broadcast, one-to-all personalized communication does not involve any duplication of data.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dual of one-to-all personalized communication or the scatter operation is the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gather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operation, or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concatenation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in which a single node collects a unique message from each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gather operation is different from an all-to-one reduce operation in that it does not involve any combination or reduction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78C2C-A745-CF48-5FC8-501A54B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One-to-All Broadcast and All-to-One Reduction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3E522-0C8C-6CE8-3F2D-0164FD2D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Parallel algorithms often require a single process to send identical data to all other processes or to a subset of them.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operation is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broadcast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Initially, only the source process has the data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that needs to be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At the termination of the procedure, there are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copies of the initial data – one belonging to each process.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dual of one-to-all broadcast is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all-to-one reduction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an all-to-one reduction operation, each of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participating processes starts with a buffer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containing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data from all processes are combined through an associative operator and accumulated at a single destination process into one buffer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Reduction can be used to find the sum, product, maximum, or minimum of sets of numbers – the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th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word of the accumulated 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is the sum, product, maximum, or minimum of the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th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words of each of the original buffers.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93D8407-2764-F027-1FCD-CA774096A4E9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4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5285541-7823-3C09-06C4-DCF91B9E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55" y="2070516"/>
            <a:ext cx="9547744" cy="2400680"/>
          </a:xfrm>
        </p:spPr>
      </p:pic>
    </p:spTree>
    <p:extLst>
      <p:ext uri="{BB962C8B-B14F-4D97-AF65-F5344CB8AC3E}">
        <p14:creationId xmlns:p14="http://schemas.microsoft.com/office/powerpoint/2010/main" val="111686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E628-6F5A-4622-883A-ED52DD0B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Although the scatter operation is semantically different from one-to-all broadcast, the scatter algorithm is quite similar to that of the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communication steps for the scatter operation on an eight-node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communication patterns of one-to-all broadcast (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shown previously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 and scatter (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next slide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 are identical.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Only the size and the contents of messages are different.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figure on the next slide, the source node (node 0) contains all the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messages are identified by the labels of their destination nodes.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first communication step, the source transfers half of the messages to one of its neighbors.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In subsequent steps, each node that has some data transfers half of it to a neighbor that has yet to receive any data.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There is a total of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communication steps corresponding to the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dimensions of the hypercube.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14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Scatter 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  <a:t>on 8 node hypercube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F7FEC3-9E14-5288-0E39-FD023BA9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3" y="710848"/>
            <a:ext cx="6007747" cy="54520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40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E628-6F5A-4622-883A-ED52DD0B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gather operation is simply the reverse of scatter.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 node starts with an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 message.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first step, every odd numbered node sends its buffer to an even numbered neighbor behind it, which concatenates the received message with its own buffer.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Only the even numbered nodes participate in the next communication step which results in nodes with multiples of four labels gathering more data and doubling the sizes of their data.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process continues similarly, until node 0 has gathered the entire data.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Just like one-to-all broadcast and all-to-one reduction, the hypercube algorithms for scatter and gather can be applied unaltered to linear array and mesh interconnection topologies without any increase in the communication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49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Multi-coloured dialogue boxes">
            <a:extLst>
              <a:ext uri="{FF2B5EF4-FFF2-40B4-BE49-F238E27FC236}">
                <a16:creationId xmlns:a16="http://schemas.microsoft.com/office/drawing/2014/main" id="{81AE87D9-3BBF-C7EE-5EAC-AB11BE23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41" b="59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7FDA8C-C7CD-25BF-5B7B-D63C4A41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1621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 u="none" strike="noStrike" baseline="0" dirty="0">
                <a:solidFill>
                  <a:srgbClr val="FFFFFF"/>
                </a:solidFill>
              </a:rPr>
              <a:t>All-to-All Personalized Communication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0BEE4-8EEB-FC97-E6D8-5529866A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9" y="2240935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FFFFFF"/>
                </a:solidFill>
              </a:rPr>
              <a:t>Section 4.5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22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BE29-5EAD-ADD8-D367-96A02037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personalized communication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each node sends a distinct message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every other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Each node sends different messages to different nodes, unlike all-to-all broadcast, in which each node sends the same message to all other nodes.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on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the all-to-all personalized communication operation.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careful observation of this figure would reveal that this operation is equivalent to transposing a two-dimensional array of data distributed among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processes using one-dimensional array partitioning.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 - to- all personalized communication is also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total exchange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operation is used in a variety of parallel algorithms such as fast Fourier transform, matrix transpose, sample sort, and some parallel database join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1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</a:t>
            </a:r>
            <a:endParaRPr lang="en-US" sz="3200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FB75510-95F1-AD69-A02E-F516F35C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7" y="2363373"/>
            <a:ext cx="8889517" cy="2711173"/>
          </a:xfrm>
        </p:spPr>
      </p:pic>
    </p:spTree>
    <p:extLst>
      <p:ext uri="{BB962C8B-B14F-4D97-AF65-F5344CB8AC3E}">
        <p14:creationId xmlns:p14="http://schemas.microsoft.com/office/powerpoint/2010/main" val="3111810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Communication-Ring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A294-4677-D71D-2300-C7567A7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steps in an all-to-all personalized communication on a six-node linear array.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perform this operation, every node sends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pieces of data, each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figure, these pieces of data are identified by pairs of integers of the form {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}, where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the source of the message and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its final destination.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First, each node sends all pieces of data as one consolidated message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to one of its neighbors (all nodes communicate in the same direction).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words of data received by a node in this step, one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-word packet belongs to it. </a:t>
            </a:r>
          </a:p>
        </p:txBody>
      </p:sp>
    </p:spTree>
    <p:extLst>
      <p:ext uri="{BB962C8B-B14F-4D97-AF65-F5344CB8AC3E}">
        <p14:creationId xmlns:p14="http://schemas.microsoft.com/office/powerpoint/2010/main" val="1066826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Communication-Ring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A294-4677-D71D-2300-C7567A7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herefore, each node extracts the information meant for it from the data received and forwards the remaining 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- 2) pieces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 to the next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process continues for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total size of data being transferred between nodes decreases by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words in each successive step.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every step, each node adds to its collection one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-word packet originating from a different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Hence, in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steps, every node receives the information from all other nodes in the ensemble.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62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D493A8E8-88A3-4C21-8DD5-382FD240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4369055-AD2B-4E6F-8B6F-FD8A6CA3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72690"/>
            <a:ext cx="471566" cy="3599021"/>
          </a:xfrm>
          <a:prstGeom prst="rect">
            <a:avLst/>
          </a:prstGeom>
          <a:solidFill>
            <a:srgbClr val="7BA8B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C6BC4F02-1D09-4B7C-BF2A-18C1A2A7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6"/>
            <a:ext cx="10198964" cy="1895315"/>
          </a:xfrm>
        </p:spPr>
        <p:txBody>
          <a:bodyPr anchor="t">
            <a:normAutofit/>
          </a:bodyPr>
          <a:lstStyle/>
          <a:p>
            <a:r>
              <a:rPr lang="en-US" sz="3700" b="1" i="0" u="none" strike="noStrike" baseline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Communication-Ring</a:t>
            </a:r>
            <a:endParaRPr lang="en-US" sz="3700">
              <a:solidFill>
                <a:schemeClr val="tx1"/>
              </a:solidFill>
            </a:endParaRP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675AD8F0-E74F-4E7D-ADD3-E7F806C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FF803BC2-F676-49D8-AA7E-58C89757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CF22064-F2AA-6791-B866-17C373BF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1360249"/>
            <a:ext cx="8534562" cy="45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78C2C-A745-CF48-5FC8-501A54B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One-to-All Broadcast and All-to-One Reduction</a:t>
            </a:r>
            <a:endParaRPr lang="en-US" sz="2800" dirty="0"/>
          </a:p>
        </p:txBody>
      </p:sp>
      <p:pic>
        <p:nvPicPr>
          <p:cNvPr id="3" name="Content Placeholder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F61EAB-8FFD-1B03-D6B3-EF5E2FFFE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0" y="2659676"/>
            <a:ext cx="9754519" cy="2252376"/>
          </a:xfr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93D8407-2764-F027-1FCD-CA774096A4E9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2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7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A23CD-C3B3-024C-CCE7-9FD36211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all-to-all personalized communication on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b="0" i="1" u="none" strike="noStrike" baseline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mesh, </a:t>
                </a:r>
                <a:r>
                  <a:rPr lang="en-US" sz="1800" b="1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each node first groups its </a:t>
                </a:r>
                <a:r>
                  <a:rPr lang="en-US" sz="1800" b="1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 </a:t>
                </a:r>
                <a:r>
                  <a:rPr lang="en-US" sz="1800" b="1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messages according to the columns of their destination nodes.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0339A"/>
                    </a:solidFill>
                    <a:latin typeface="Verdana" panose="020B0604030504040204" pitchFamily="34" charset="0"/>
                  </a:rPr>
                  <a:t>Figure on the next slide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shows a 3 x 3 mesh, in which every node initially has nine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-word messages, one meant for each node. </a:t>
                </a:r>
              </a:p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Each node assembles its data into three groups of three messages each (in general,</a:t>
                </a:r>
                <a:r>
                  <a:rPr lang="en-US" sz="1800" b="0" u="none" strike="noStrike" baseline="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groups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messages each).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first group contains the messages destined for nodes labeled 0, 3, and 6; the second group contains the messages for nodes labeled 1, 4, and 7; and the last group has messages for nodes labeled 2, 5, and 8.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A23CD-C3B3-024C-CCE7-9FD36211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203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 u="none" strike="noStrike" baseline="0" dirty="0"/>
              <a:t>All-to-All Personalized Communication-Mesh</a:t>
            </a:r>
            <a:endParaRPr lang="en-US" sz="3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99B4512-78A3-A55A-49B1-A40577BC4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61" y="724783"/>
            <a:ext cx="7205323" cy="540399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57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7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23CD-C3B3-024C-CCE7-9FD36211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After the messages are grouped, all-to-all personalized communication is performed independently in each row with clustered messages of size 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cluster contains the information for all nodes of a particular column.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b</a:t>
            </a:r>
            <a:r>
              <a:rPr lang="en-US" sz="1800" dirty="0">
                <a:solidFill>
                  <a:srgbClr val="00339A"/>
                </a:solidFill>
                <a:latin typeface="Verdana" panose="020B0604030504040204" pitchFamily="34" charset="0"/>
              </a:rPr>
              <a:t> on the previous slide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distribution of data among the nodes at the end of this phase of communication.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Before the second communication phase, the messages in each node are sorted again, this time according to the rows of their destination nodes; then communication similar to the first phase takes place in all the columns of the mesh.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By the end of this phase, each node receives a message from every other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19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23CD-C3B3-024C-CCE7-9FD36211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way of performing all-to-all personalized communication on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hypercube is to simply extend the two-dimensional mesh algorithm to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dimensions.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on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communication steps required to perform this operation on a three-dimensional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</a:t>
            </a:r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shown in the figure, communication takes place in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Pairs of nodes exchange data in a different dimension in each step.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At any stage in all-to- all personalized communication, every node holds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packets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While communicating in a particular dimension, every node sends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/2 of these packets (consolidated as one message).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destinations of these packets are the nodes of the other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subcube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connected by the links in current 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51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5D8D8C-CAD8-E288-1CD5-46B2C576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" y="823183"/>
            <a:ext cx="10269415" cy="5852794"/>
          </a:xfrm>
        </p:spPr>
      </p:pic>
    </p:spTree>
    <p:extLst>
      <p:ext uri="{BB962C8B-B14F-4D97-AF65-F5344CB8AC3E}">
        <p14:creationId xmlns:p14="http://schemas.microsoft.com/office/powerpoint/2010/main" val="3015970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6E3D4B51-AA76-C97C-CE01-DEC7C9A2D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63" y="1338559"/>
            <a:ext cx="9327873" cy="4773354"/>
          </a:xfrm>
        </p:spPr>
      </p:pic>
    </p:spTree>
    <p:extLst>
      <p:ext uri="{BB962C8B-B14F-4D97-AF65-F5344CB8AC3E}">
        <p14:creationId xmlns:p14="http://schemas.microsoft.com/office/powerpoint/2010/main" val="2686582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6CDF2C1D-C899-6CBD-3C31-3A32237EA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8" b="131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75E5D2-B3EA-8C8D-547D-3804899C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-686489"/>
            <a:ext cx="9916996" cy="1811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u="none" strike="noStrike" baseline="0" dirty="0">
                <a:solidFill>
                  <a:srgbClr val="FFFFFF"/>
                </a:solidFill>
              </a:rPr>
              <a:t>Circular Shift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33A01-94DA-2D4E-5E71-C528CF6AB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501" y="3702502"/>
            <a:ext cx="9916996" cy="80702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r>
              <a:rPr lang="en-US" sz="2400">
                <a:solidFill>
                  <a:srgbClr val="FFFFFF"/>
                </a:solidFill>
              </a:rPr>
              <a:t>Section 4.6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84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66FD-19DC-AADE-4A14-CFACAFE8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Circular shift is a member of a broader class of global communication operations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permutation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permutation is a simultaneous, one-to-one data redistribution operation in which each node sends a packet of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words to a unique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We define a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circular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-shift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 the operation in which node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sends a data packet to node (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+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 mod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ensemble (0 &lt;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&lt;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shift operation finds application in some matrix computations and in string and image pattern matching.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17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66FD-19DC-AADE-4A14-CFACAFE8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implementation of a circular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-shift is fairly intuitive on a ring or a bidirectional linear array.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It can be performed by min{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} neighbor-to-neighbor communications in one direction.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Mesh algorithms for circular shift can be derived by using the ring algorithm.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If the nodes of the mesh have row-major labels, a circular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-shift can be performed on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square wraparound mesh in two stages.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is illustrated in 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on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for a circular 5-shift on a 4 x 4 mesh. </a:t>
            </a:r>
          </a:p>
        </p:txBody>
      </p:sp>
    </p:spTree>
    <p:extLst>
      <p:ext uri="{BB962C8B-B14F-4D97-AF65-F5344CB8AC3E}">
        <p14:creationId xmlns:p14="http://schemas.microsoft.com/office/powerpoint/2010/main" val="1136121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166FD-19DC-AADE-4A14-CFACAFE86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First, the entire set of data is shifted simultaneously by (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q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mod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) steps along the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Then it is shifted by (q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)steps along the columns.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During the circular row shifts, some of the data traverse the wraparound connection from the highest to the lowest labeled nodes of the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All such data packets must shift an additional step forward along the columns to compensate for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b="0" i="1" u="none" strike="noStrike" baseline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distance that they lost while traversing the backward edge in their respective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For example, the 5-shift in </a:t>
                </a:r>
                <a:r>
                  <a:rPr lang="en-US" sz="1800" b="0" i="0" u="none" strike="noStrike" baseline="0" dirty="0">
                    <a:solidFill>
                      <a:srgbClr val="00339A"/>
                    </a:solidFill>
                    <a:latin typeface="Verdana" panose="020B0604030504040204" pitchFamily="34" charset="0"/>
                  </a:rPr>
                  <a:t>Figure on the next slide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requires one row shift, a compensatory column shift, and finally one column shift.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166FD-19DC-AADE-4A14-CFACAFE86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20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1077-B752-DB51-22AD-1BA0F046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naive way to perform one-to-all broadcast is to sequentially send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messages from the source to the other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processes.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However, this is inefficient because the source process becomes a bottleneck.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Moreover, the communication network is underutilized because only the connection between a single pair of nodes is used at a time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better broadcast algorithm can be devised using a technique commonly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recursive doubling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source process first sends the message to another process.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Now both these processes can simultaneously send the message to two other processes that are still waiting for the message.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By continuing this procedure until all the processes have received the data, the message can be broadcast in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76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2645AA5-0A4F-756F-B197-342EAB2F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7" y="1587500"/>
            <a:ext cx="8056165" cy="4603522"/>
          </a:xfrm>
        </p:spPr>
      </p:pic>
    </p:spTree>
    <p:extLst>
      <p:ext uri="{BB962C8B-B14F-4D97-AF65-F5344CB8AC3E}">
        <p14:creationId xmlns:p14="http://schemas.microsoft.com/office/powerpoint/2010/main" val="1632601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572CAD6-8432-85BA-DCF2-024573F96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3" y="1409700"/>
            <a:ext cx="8405934" cy="4475679"/>
          </a:xfrm>
        </p:spPr>
      </p:pic>
    </p:spTree>
    <p:extLst>
      <p:ext uri="{BB962C8B-B14F-4D97-AF65-F5344CB8AC3E}">
        <p14:creationId xmlns:p14="http://schemas.microsoft.com/office/powerpoint/2010/main" val="3635544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Hypercube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0E955-0EA6-7EA8-5943-CD84D77E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developing a hypercube algorithm for the shift operation, we map a linear array </a:t>
            </a:r>
            <a:r>
              <a:rPr lang="en-US" sz="1800" b="0" i="0" u="none" strike="noStrike" baseline="0">
                <a:solidFill>
                  <a:srgbClr val="333333"/>
                </a:solidFill>
                <a:latin typeface="Verdana" panose="020B0604030504040204" pitchFamily="34" charset="0"/>
              </a:rPr>
              <a:t>with 2^</a:t>
            </a:r>
            <a:r>
              <a:rPr lang="en-US" sz="1800" b="0" i="1" u="none" strike="noStrike" baseline="0">
                <a:solidFill>
                  <a:srgbClr val="333333"/>
                </a:solidFill>
                <a:latin typeface="Verdana" panose="020B0604030504040204" pitchFamily="34" charset="0"/>
              </a:rPr>
              <a:t>d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nodes onto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-dimensional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We do this by assigning node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 the linear array to node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 the hypercube such that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-bit binary reflected Gray code (RGC) of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</a:t>
            </a:r>
            <a:r>
              <a:rPr lang="en-US" sz="1800" dirty="0">
                <a:solidFill>
                  <a:srgbClr val="00339A"/>
                </a:solidFill>
                <a:latin typeface="Verdana" panose="020B0604030504040204" pitchFamily="34" charset="0"/>
              </a:rPr>
              <a:t> on the next slide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this mapping for eight nodes.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property of this mapping is that any two nodes at a distance of 2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 the linear array are separated by exactly two links on the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An</a:t>
            </a:r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exception is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= 0 (that is, directly-connected nodes on the linear array) when only one hypercube link separates the two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024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Hypercube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40BBF4-CF8F-780D-E0EF-C711C5B40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0" y="1533248"/>
            <a:ext cx="8750299" cy="4476310"/>
          </a:xfrm>
        </p:spPr>
      </p:pic>
    </p:spTree>
    <p:extLst>
      <p:ext uri="{BB962C8B-B14F-4D97-AF65-F5344CB8AC3E}">
        <p14:creationId xmlns:p14="http://schemas.microsoft.com/office/powerpoint/2010/main" val="4269022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39725"/>
            <a:ext cx="10543032" cy="1325563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Hypercube</a:t>
            </a:r>
            <a:endParaRPr lang="en-US" sz="36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7013591-700B-5090-D072-01AAD8526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10" y="1530243"/>
            <a:ext cx="9341780" cy="4172057"/>
          </a:xfrm>
        </p:spPr>
      </p:pic>
    </p:spTree>
    <p:extLst>
      <p:ext uri="{BB962C8B-B14F-4D97-AF65-F5344CB8AC3E}">
        <p14:creationId xmlns:p14="http://schemas.microsoft.com/office/powerpoint/2010/main" val="1553933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9585A-6646-57CD-08E2-A9EA50B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941" y="2766218"/>
            <a:ext cx="389011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</a:t>
            </a:r>
            <a:endParaRPr lang="en-US" sz="40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40F7342-84E7-6AF2-DEFB-A175D0D1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28" y="1409712"/>
            <a:ext cx="7754781" cy="4514218"/>
          </a:xfrm>
        </p:spPr>
      </p:pic>
    </p:spTree>
    <p:extLst>
      <p:ext uri="{BB962C8B-B14F-4D97-AF65-F5344CB8AC3E}">
        <p14:creationId xmlns:p14="http://schemas.microsoft.com/office/powerpoint/2010/main" val="27610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Array- Things to remember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36BE-E131-60EE-6CAA-A408D3EA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Note that on a linear array, the destination node to which the message is sent in each step must be carefully chosen.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Figure (previous slide) , the message is first sent to the farthest node (4) from the source (0).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second step, the distance between the sending and receiving nodes is halved, and so 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message recipients are selected in this manner at each step to avoid congestion on the network.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For example, if node 0 sent the message to node 1 in the first step and then nodes 0 and 1 attempted to send messages to nodes 2 and 3, respectively, in the second step, the link between nodes 1 and 2 would be congested as it would be a part of the shortest route for both the messages in the second step.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82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Array- Reduction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36BE-E131-60EE-6CAA-A408D3EA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Reduction on a linear array can be performed by simply reversing the direction and the sequence of communication, as shown in Figure on the next slide 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first step, each odd numbered node sends its buffer to the even numbered node just before itself, where the contents of the two buffers are combined into one.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After the first step, there are four buffers left to be reduced on nodes 0, 2, 4, and 6, respectively.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second step, the contents of the buffers on nodes 0 and 2 are accumulated on node 0 and those on nodes 6 and 4 are accumulated on node 4.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Finally, node 4 sends its buffer to node 0, which computes the result of the reduction.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7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242741"/>
      </a:dk2>
      <a:lt2>
        <a:srgbClr val="E8E4E2"/>
      </a:lt2>
      <a:accent1>
        <a:srgbClr val="7BA8BC"/>
      </a:accent1>
      <a:accent2>
        <a:srgbClr val="7C8EBD"/>
      </a:accent2>
      <a:accent3>
        <a:srgbClr val="9B94C9"/>
      </a:accent3>
      <a:accent4>
        <a:srgbClr val="A07CBD"/>
      </a:accent4>
      <a:accent5>
        <a:srgbClr val="C691C7"/>
      </a:accent5>
      <a:accent6>
        <a:srgbClr val="BD7CA4"/>
      </a:accent6>
      <a:hlink>
        <a:srgbClr val="A9765F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1381</TotalTime>
  <Words>4279</Words>
  <Application>Microsoft Office PowerPoint</Application>
  <PresentationFormat>Widescreen</PresentationFormat>
  <Paragraphs>248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Dante (Headings)2</vt:lpstr>
      <vt:lpstr>Georgia Pro</vt:lpstr>
      <vt:lpstr>Helvetica Neue Medium</vt:lpstr>
      <vt:lpstr>Verdana</vt:lpstr>
      <vt:lpstr>Wingdings 2</vt:lpstr>
      <vt:lpstr>OffsetVTI</vt:lpstr>
      <vt:lpstr>Basic Communication Operations</vt:lpstr>
      <vt:lpstr>Introduction</vt:lpstr>
      <vt:lpstr>One-to-All Broadcast and All-to-One Reduction</vt:lpstr>
      <vt:lpstr>One-to-All Broadcast and All-to-One Reduction</vt:lpstr>
      <vt:lpstr>One-to-All Broadcast and All-to-One Reduction</vt:lpstr>
      <vt:lpstr>Ring or Linear Array</vt:lpstr>
      <vt:lpstr>Ring or Linear Array</vt:lpstr>
      <vt:lpstr>Ring or Linear Array- Things to remember</vt:lpstr>
      <vt:lpstr>Ring or Linear Array- Reduction</vt:lpstr>
      <vt:lpstr>Ring or Linear Array- Reduction</vt:lpstr>
      <vt:lpstr>Mesh</vt:lpstr>
      <vt:lpstr>Mesh</vt:lpstr>
      <vt:lpstr>Mesh</vt:lpstr>
      <vt:lpstr>Class Activity</vt:lpstr>
      <vt:lpstr>Hypercube</vt:lpstr>
      <vt:lpstr>Hypercube</vt:lpstr>
      <vt:lpstr>Hypercube</vt:lpstr>
      <vt:lpstr>Balanced Binary Tree</vt:lpstr>
      <vt:lpstr>Balanced Binary Tree</vt:lpstr>
      <vt:lpstr>All-to-All Broadcast and Reduction</vt:lpstr>
      <vt:lpstr>All-to-All Broadcast and Reduction</vt:lpstr>
      <vt:lpstr>All-to-All Broadcast and Reduction</vt:lpstr>
      <vt:lpstr>All-to-All Broadcast and Reduction</vt:lpstr>
      <vt:lpstr>Linear Array and Ring</vt:lpstr>
      <vt:lpstr>Linear Array and Ring</vt:lpstr>
      <vt:lpstr>Linear Array and Ring 1st communication step</vt:lpstr>
      <vt:lpstr>Linear Array and Ring 2nd  to nth  communication step</vt:lpstr>
      <vt:lpstr>Linear Array and Ring</vt:lpstr>
      <vt:lpstr>Mesh</vt:lpstr>
      <vt:lpstr>Mesh</vt:lpstr>
      <vt:lpstr>Hypercube</vt:lpstr>
      <vt:lpstr>Hypercube</vt:lpstr>
      <vt:lpstr>Hypercube</vt:lpstr>
      <vt:lpstr>All-Reduce </vt:lpstr>
      <vt:lpstr>All-Reduce </vt:lpstr>
      <vt:lpstr>All-Reduce </vt:lpstr>
      <vt:lpstr>All-Reduce</vt:lpstr>
      <vt:lpstr>Scatter and Gather</vt:lpstr>
      <vt:lpstr>Scatter and Gather</vt:lpstr>
      <vt:lpstr>Scatter and Gather</vt:lpstr>
      <vt:lpstr>Scatter and Gather</vt:lpstr>
      <vt:lpstr>Scatter on 8 node hypercube</vt:lpstr>
      <vt:lpstr>Scatter and Gather</vt:lpstr>
      <vt:lpstr>All-to-All Personalized Communication</vt:lpstr>
      <vt:lpstr>All-to-All Personalized Communication</vt:lpstr>
      <vt:lpstr>All-to-All Personalized Communication</vt:lpstr>
      <vt:lpstr>All-to-All Personalized Communication-Ring</vt:lpstr>
      <vt:lpstr>All-to-All Personalized Communication-Ring</vt:lpstr>
      <vt:lpstr>All-to-All Personalized Communication-Ring</vt:lpstr>
      <vt:lpstr>All-to-All Personalized Communication-Mesh</vt:lpstr>
      <vt:lpstr>All-to-All Personalized Communication-Mesh</vt:lpstr>
      <vt:lpstr>All-to-All Personalized Communication-Mesh</vt:lpstr>
      <vt:lpstr>All-to-All Personalized Communication-Hypercube</vt:lpstr>
      <vt:lpstr>All-to-All Personalized Communication-Hypercube</vt:lpstr>
      <vt:lpstr>All-to-All Personalized Communication-Hypercube</vt:lpstr>
      <vt:lpstr>Circular Shift</vt:lpstr>
      <vt:lpstr>Circular Shift</vt:lpstr>
      <vt:lpstr>Circular Shift - Mesh</vt:lpstr>
      <vt:lpstr>Circular Shift - Mesh</vt:lpstr>
      <vt:lpstr>Circular Shift - Mesh</vt:lpstr>
      <vt:lpstr>Circular Shift - Mesh</vt:lpstr>
      <vt:lpstr>Circular Shift - Hypercube</vt:lpstr>
      <vt:lpstr>Circular Shift - Hypercube</vt:lpstr>
      <vt:lpstr>Circular Shift - Hypercube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Communication Operations</dc:title>
  <dc:creator>Mr.Usman Ghous</dc:creator>
  <cp:lastModifiedBy>Mr.Usman Ghous</cp:lastModifiedBy>
  <cp:revision>14</cp:revision>
  <dcterms:created xsi:type="dcterms:W3CDTF">2022-10-05T16:30:33Z</dcterms:created>
  <dcterms:modified xsi:type="dcterms:W3CDTF">2022-10-18T07:19:04Z</dcterms:modified>
</cp:coreProperties>
</file>