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ED08-79EC-4973-A616-6B74D0603565}"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B5B8F-B816-4F6A-9A36-9CC24F321EEC}" type="slidenum">
              <a:rPr lang="en-US" smtClean="0"/>
              <a:t>‹#›</a:t>
            </a:fld>
            <a:endParaRPr lang="en-US"/>
          </a:p>
        </p:txBody>
      </p:sp>
    </p:spTree>
    <p:extLst>
      <p:ext uri="{BB962C8B-B14F-4D97-AF65-F5344CB8AC3E}">
        <p14:creationId xmlns:p14="http://schemas.microsoft.com/office/powerpoint/2010/main" val="57848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Handshake for a blocking non-buffered send/receive operation. It is easy to see that in cases where sender and receiver do not reach communication point at similar times, there can be considerable idling overheads.</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18</a:t>
            </a:fld>
            <a:endParaRPr lang="en-US"/>
          </a:p>
        </p:txBody>
      </p:sp>
    </p:spTree>
    <p:extLst>
      <p:ext uri="{BB962C8B-B14F-4D97-AF65-F5344CB8AC3E}">
        <p14:creationId xmlns:p14="http://schemas.microsoft.com/office/powerpoint/2010/main" val="1090174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34</a:t>
            </a:fld>
            <a:endParaRPr lang="en-US"/>
          </a:p>
        </p:txBody>
      </p:sp>
    </p:spTree>
    <p:extLst>
      <p:ext uri="{BB962C8B-B14F-4D97-AF65-F5344CB8AC3E}">
        <p14:creationId xmlns:p14="http://schemas.microsoft.com/office/powerpoint/2010/main" val="394603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35</a:t>
            </a:fld>
            <a:endParaRPr lang="en-US"/>
          </a:p>
        </p:txBody>
      </p:sp>
    </p:spTree>
    <p:extLst>
      <p:ext uri="{BB962C8B-B14F-4D97-AF65-F5344CB8AC3E}">
        <p14:creationId xmlns:p14="http://schemas.microsoft.com/office/powerpoint/2010/main" val="278911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36</a:t>
            </a:fld>
            <a:endParaRPr lang="en-US"/>
          </a:p>
        </p:txBody>
      </p:sp>
    </p:spTree>
    <p:extLst>
      <p:ext uri="{BB962C8B-B14F-4D97-AF65-F5344CB8AC3E}">
        <p14:creationId xmlns:p14="http://schemas.microsoft.com/office/powerpoint/2010/main" val="1595679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first parameter, </a:t>
            </a:r>
            <a:r>
              <a:rPr lang="en-US" b="0" i="0" dirty="0" err="1">
                <a:solidFill>
                  <a:srgbClr val="202124"/>
                </a:solidFill>
                <a:effectLst/>
                <a:latin typeface="arial" panose="020B0604020202020204" pitchFamily="34" charset="0"/>
              </a:rPr>
              <a:t>argc</a:t>
            </a:r>
            <a:r>
              <a:rPr lang="en-US" b="0" i="0" dirty="0">
                <a:solidFill>
                  <a:srgbClr val="202124"/>
                </a:solidFill>
                <a:effectLst/>
                <a:latin typeface="arial" panose="020B0604020202020204" pitchFamily="34" charset="0"/>
              </a:rPr>
              <a:t> (argument count) is an integer that indicates how many arguments were entered on the command line when the program was started. The second parameter, </a:t>
            </a:r>
            <a:r>
              <a:rPr lang="en-US" b="0" i="0" dirty="0" err="1">
                <a:solidFill>
                  <a:srgbClr val="202124"/>
                </a:solidFill>
                <a:effectLst/>
                <a:latin typeface="arial" panose="020B0604020202020204" pitchFamily="34" charset="0"/>
              </a:rPr>
              <a:t>argv</a:t>
            </a:r>
            <a:r>
              <a:rPr lang="en-US" b="0" i="0" dirty="0">
                <a:solidFill>
                  <a:srgbClr val="202124"/>
                </a:solidFill>
                <a:effectLst/>
                <a:latin typeface="arial" panose="020B0604020202020204" pitchFamily="34" charset="0"/>
              </a:rPr>
              <a:t> (argument vector), is an array of pointers to arrays of character objects.</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42</a:t>
            </a:fld>
            <a:endParaRPr lang="en-US"/>
          </a:p>
        </p:txBody>
      </p:sp>
    </p:spTree>
    <p:extLst>
      <p:ext uri="{BB962C8B-B14F-4D97-AF65-F5344CB8AC3E}">
        <p14:creationId xmlns:p14="http://schemas.microsoft.com/office/powerpoint/2010/main" val="23252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MPI data types from book</a:t>
            </a:r>
          </a:p>
        </p:txBody>
      </p:sp>
      <p:sp>
        <p:nvSpPr>
          <p:cNvPr id="4" name="Slide Number Placeholder 3"/>
          <p:cNvSpPr>
            <a:spLocks noGrp="1"/>
          </p:cNvSpPr>
          <p:nvPr>
            <p:ph type="sldNum" sz="quarter" idx="5"/>
          </p:nvPr>
        </p:nvSpPr>
        <p:spPr/>
        <p:txBody>
          <a:bodyPr/>
          <a:lstStyle/>
          <a:p>
            <a:fld id="{0EEB5B8F-B816-4F6A-9A36-9CC24F321EEC}" type="slidenum">
              <a:rPr lang="en-US" smtClean="0"/>
              <a:t>50</a:t>
            </a:fld>
            <a:endParaRPr lang="en-US"/>
          </a:p>
        </p:txBody>
      </p:sp>
    </p:spTree>
    <p:extLst>
      <p:ext uri="{BB962C8B-B14F-4D97-AF65-F5344CB8AC3E}">
        <p14:creationId xmlns:p14="http://schemas.microsoft.com/office/powerpoint/2010/main" val="803454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and read table 6.2 from book to read about data types for MPI </a:t>
            </a:r>
            <a:r>
              <a:rPr lang="en-US" dirty="0" err="1"/>
              <a:t>wrt</a:t>
            </a:r>
            <a:r>
              <a:rPr lang="en-US" dirty="0"/>
              <a:t> to their C counterparts</a:t>
            </a:r>
          </a:p>
        </p:txBody>
      </p:sp>
      <p:sp>
        <p:nvSpPr>
          <p:cNvPr id="4" name="Slide Number Placeholder 3"/>
          <p:cNvSpPr>
            <a:spLocks noGrp="1"/>
          </p:cNvSpPr>
          <p:nvPr>
            <p:ph type="sldNum" sz="quarter" idx="5"/>
          </p:nvPr>
        </p:nvSpPr>
        <p:spPr/>
        <p:txBody>
          <a:bodyPr/>
          <a:lstStyle/>
          <a:p>
            <a:fld id="{0EEB5B8F-B816-4F6A-9A36-9CC24F321EEC}" type="slidenum">
              <a:rPr lang="en-US" smtClean="0"/>
              <a:t>54</a:t>
            </a:fld>
            <a:endParaRPr lang="en-US"/>
          </a:p>
        </p:txBody>
      </p:sp>
    </p:spTree>
    <p:extLst>
      <p:ext uri="{BB962C8B-B14F-4D97-AF65-F5344CB8AC3E}">
        <p14:creationId xmlns:p14="http://schemas.microsoft.com/office/powerpoint/2010/main" val="391885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55</a:t>
            </a:fld>
            <a:endParaRPr lang="en-US"/>
          </a:p>
        </p:txBody>
      </p:sp>
    </p:spTree>
    <p:extLst>
      <p:ext uri="{BB962C8B-B14F-4D97-AF65-F5344CB8AC3E}">
        <p14:creationId xmlns:p14="http://schemas.microsoft.com/office/powerpoint/2010/main" val="1361573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56</a:t>
            </a:fld>
            <a:endParaRPr lang="en-US"/>
          </a:p>
        </p:txBody>
      </p:sp>
    </p:spTree>
    <p:extLst>
      <p:ext uri="{BB962C8B-B14F-4D97-AF65-F5344CB8AC3E}">
        <p14:creationId xmlns:p14="http://schemas.microsoft.com/office/powerpoint/2010/main" val="1270224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57</a:t>
            </a:fld>
            <a:endParaRPr lang="en-US"/>
          </a:p>
        </p:txBody>
      </p:sp>
    </p:spTree>
    <p:extLst>
      <p:ext uri="{BB962C8B-B14F-4D97-AF65-F5344CB8AC3E}">
        <p14:creationId xmlns:p14="http://schemas.microsoft.com/office/powerpoint/2010/main" val="211556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58</a:t>
            </a:fld>
            <a:endParaRPr lang="en-US"/>
          </a:p>
        </p:txBody>
      </p:sp>
    </p:spTree>
    <p:extLst>
      <p:ext uri="{BB962C8B-B14F-4D97-AF65-F5344CB8AC3E}">
        <p14:creationId xmlns:p14="http://schemas.microsoft.com/office/powerpoint/2010/main" val="295676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19</a:t>
            </a:fld>
            <a:endParaRPr lang="en-US"/>
          </a:p>
        </p:txBody>
      </p:sp>
    </p:spTree>
    <p:extLst>
      <p:ext uri="{BB962C8B-B14F-4D97-AF65-F5344CB8AC3E}">
        <p14:creationId xmlns:p14="http://schemas.microsoft.com/office/powerpoint/2010/main" val="180271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59</a:t>
            </a:fld>
            <a:endParaRPr lang="en-US"/>
          </a:p>
        </p:txBody>
      </p:sp>
    </p:spTree>
    <p:extLst>
      <p:ext uri="{BB962C8B-B14F-4D97-AF65-F5344CB8AC3E}">
        <p14:creationId xmlns:p14="http://schemas.microsoft.com/office/powerpoint/2010/main" val="158289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20</a:t>
            </a:fld>
            <a:endParaRPr lang="en-US"/>
          </a:p>
        </p:txBody>
      </p:sp>
    </p:spTree>
    <p:extLst>
      <p:ext uri="{BB962C8B-B14F-4D97-AF65-F5344CB8AC3E}">
        <p14:creationId xmlns:p14="http://schemas.microsoft.com/office/powerpoint/2010/main" val="135094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21</a:t>
            </a:fld>
            <a:endParaRPr lang="en-US"/>
          </a:p>
        </p:txBody>
      </p:sp>
    </p:spTree>
    <p:extLst>
      <p:ext uri="{BB962C8B-B14F-4D97-AF65-F5344CB8AC3E}">
        <p14:creationId xmlns:p14="http://schemas.microsoft.com/office/powerpoint/2010/main" val="123474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Blocking buffered transfer protocols: (a) in the presence of communication hardware with buffers at send and receive ends; and</a:t>
            </a:r>
          </a:p>
          <a:p>
            <a:pPr algn="l"/>
            <a:r>
              <a:rPr lang="en-US" sz="1800" b="1" i="0" u="none" strike="noStrike" baseline="0" dirty="0">
                <a:latin typeface="Verdana" panose="020B0604030504040204" pitchFamily="34" charset="0"/>
              </a:rPr>
              <a:t>(b) in the absence of communication hardware, sender interrupts receiver and deposits data in buffer at receiver end.</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24</a:t>
            </a:fld>
            <a:endParaRPr lang="en-US"/>
          </a:p>
        </p:txBody>
      </p:sp>
    </p:spTree>
    <p:extLst>
      <p:ext uri="{BB962C8B-B14F-4D97-AF65-F5344CB8AC3E}">
        <p14:creationId xmlns:p14="http://schemas.microsoft.com/office/powerpoint/2010/main" val="372668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25</a:t>
            </a:fld>
            <a:endParaRPr lang="en-US"/>
          </a:p>
        </p:txBody>
      </p:sp>
    </p:spTree>
    <p:extLst>
      <p:ext uri="{BB962C8B-B14F-4D97-AF65-F5344CB8AC3E}">
        <p14:creationId xmlns:p14="http://schemas.microsoft.com/office/powerpoint/2010/main" val="288024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26</a:t>
            </a:fld>
            <a:endParaRPr lang="en-US"/>
          </a:p>
        </p:txBody>
      </p:sp>
    </p:spTree>
    <p:extLst>
      <p:ext uri="{BB962C8B-B14F-4D97-AF65-F5344CB8AC3E}">
        <p14:creationId xmlns:p14="http://schemas.microsoft.com/office/powerpoint/2010/main" val="354513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Space of possible protocols for send and receive operations.</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32</a:t>
            </a:fld>
            <a:endParaRPr lang="en-US"/>
          </a:p>
        </p:txBody>
      </p:sp>
    </p:spTree>
    <p:extLst>
      <p:ext uri="{BB962C8B-B14F-4D97-AF65-F5344CB8AC3E}">
        <p14:creationId xmlns:p14="http://schemas.microsoft.com/office/powerpoint/2010/main" val="2688634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33</a:t>
            </a:fld>
            <a:endParaRPr lang="en-US"/>
          </a:p>
        </p:txBody>
      </p:sp>
    </p:spTree>
    <p:extLst>
      <p:ext uri="{BB962C8B-B14F-4D97-AF65-F5344CB8AC3E}">
        <p14:creationId xmlns:p14="http://schemas.microsoft.com/office/powerpoint/2010/main" val="340864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87D743-F93C-444F-8B98-AC96E8B35A1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67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7D743-F93C-444F-8B98-AC96E8B35A1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242442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7D743-F93C-444F-8B98-AC96E8B35A1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8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7D743-F93C-444F-8B98-AC96E8B35A1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168021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7D743-F93C-444F-8B98-AC96E8B35A1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7D743-F93C-444F-8B98-AC96E8B35A1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3887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7D743-F93C-444F-8B98-AC96E8B35A1B}"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331925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7D743-F93C-444F-8B98-AC96E8B35A1B}"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339301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7D743-F93C-444F-8B98-AC96E8B35A1B}"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23731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7D743-F93C-444F-8B98-AC96E8B35A1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189912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7D743-F93C-444F-8B98-AC96E8B35A1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7577B-A08F-4772-8E23-D8A9DB2E886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63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87D743-F93C-444F-8B98-AC96E8B35A1B}" type="datetimeFigureOut">
              <a:rPr lang="en-US" smtClean="0"/>
              <a:t>11/24/2022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B7577B-A08F-4772-8E23-D8A9DB2E886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0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8761-D286-39E2-36BE-315E80D1AFF9}"/>
              </a:ext>
            </a:extLst>
          </p:cNvPr>
          <p:cNvSpPr>
            <a:spLocks noGrp="1"/>
          </p:cNvSpPr>
          <p:nvPr>
            <p:ph type="ctrTitle"/>
          </p:nvPr>
        </p:nvSpPr>
        <p:spPr/>
        <p:txBody>
          <a:bodyPr>
            <a:normAutofit/>
          </a:bodyPr>
          <a:lstStyle/>
          <a:p>
            <a:r>
              <a:rPr lang="en-US" sz="2400" b="1" i="0" u="none" strike="noStrike" baseline="0" dirty="0">
                <a:solidFill>
                  <a:srgbClr val="333333"/>
                </a:solidFill>
                <a:latin typeface="Arial" panose="020B0604020202020204" pitchFamily="34" charset="0"/>
              </a:rPr>
              <a:t>Programming Using the Message-Passing Paradigm</a:t>
            </a:r>
            <a:endParaRPr lang="en-US" sz="2400" dirty="0"/>
          </a:p>
        </p:txBody>
      </p:sp>
      <p:sp>
        <p:nvSpPr>
          <p:cNvPr id="3" name="Subtitle 2">
            <a:extLst>
              <a:ext uri="{FF2B5EF4-FFF2-40B4-BE49-F238E27FC236}">
                <a16:creationId xmlns:a16="http://schemas.microsoft.com/office/drawing/2014/main" id="{31A558D8-EDFE-C92B-D8A4-8E2ABB7B9AC8}"/>
              </a:ext>
            </a:extLst>
          </p:cNvPr>
          <p:cNvSpPr>
            <a:spLocks noGrp="1"/>
          </p:cNvSpPr>
          <p:nvPr>
            <p:ph type="subTitle" idx="1"/>
          </p:nvPr>
        </p:nvSpPr>
        <p:spPr/>
        <p:txBody>
          <a:bodyPr/>
          <a:lstStyle/>
          <a:p>
            <a:r>
              <a:rPr lang="en-US" dirty="0"/>
              <a:t>Ch. Usman Ghous</a:t>
            </a:r>
          </a:p>
        </p:txBody>
      </p:sp>
    </p:spTree>
    <p:extLst>
      <p:ext uri="{BB962C8B-B14F-4D97-AF65-F5344CB8AC3E}">
        <p14:creationId xmlns:p14="http://schemas.microsoft.com/office/powerpoint/2010/main" val="147381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1ECC60-10D1-B224-67A5-5A1EEBCB7F10}"/>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The Building Blocks: Send and Receive Operations</a:t>
            </a:r>
            <a:endParaRPr lang="en-US" sz="1600" dirty="0"/>
          </a:p>
        </p:txBody>
      </p:sp>
      <p:sp>
        <p:nvSpPr>
          <p:cNvPr id="5" name="Text Placeholder 4">
            <a:extLst>
              <a:ext uri="{FF2B5EF4-FFF2-40B4-BE49-F238E27FC236}">
                <a16:creationId xmlns:a16="http://schemas.microsoft.com/office/drawing/2014/main" id="{1C443927-3410-DF79-D885-EFAA4C7DCE16}"/>
              </a:ext>
            </a:extLst>
          </p:cNvPr>
          <p:cNvSpPr>
            <a:spLocks noGrp="1"/>
          </p:cNvSpPr>
          <p:nvPr>
            <p:ph type="body" idx="1"/>
          </p:nvPr>
        </p:nvSpPr>
        <p:spPr/>
        <p:txBody>
          <a:bodyPr/>
          <a:lstStyle/>
          <a:p>
            <a:r>
              <a:rPr lang="en-US" dirty="0"/>
              <a:t>Section 6.2</a:t>
            </a:r>
          </a:p>
        </p:txBody>
      </p:sp>
    </p:spTree>
    <p:extLst>
      <p:ext uri="{BB962C8B-B14F-4D97-AF65-F5344CB8AC3E}">
        <p14:creationId xmlns:p14="http://schemas.microsoft.com/office/powerpoint/2010/main" val="150493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Since interactions are accomplished by sending and receiving messages, the basic operations in the message-passing programming paradigm are </a:t>
            </a:r>
            <a:r>
              <a:rPr lang="en-US" sz="1800" b="0" i="0" u="none" strike="noStrike" baseline="0" dirty="0">
                <a:solidFill>
                  <a:srgbClr val="7A0029"/>
                </a:solidFill>
                <a:latin typeface="Courier New" panose="02070309020205020404" pitchFamily="49" charset="0"/>
              </a:rPr>
              <a:t>send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receive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In their simplest form, the prototypes of these operations are defined as follows:</a:t>
            </a:r>
          </a:p>
          <a:p>
            <a:pPr algn="l"/>
            <a:r>
              <a:rPr lang="de-DE" sz="1800" b="0" i="0" u="none" strike="noStrike" baseline="0" dirty="0">
                <a:solidFill>
                  <a:srgbClr val="7A0029"/>
                </a:solidFill>
                <a:latin typeface="Courier New" panose="02070309020205020404" pitchFamily="49" charset="0"/>
              </a:rPr>
              <a:t>send(void *sendbuf, int nelems, int dest)</a:t>
            </a:r>
          </a:p>
          <a:p>
            <a:pPr algn="l"/>
            <a:r>
              <a:rPr lang="en-US" sz="1800" b="0" i="0" u="none" strike="noStrike" baseline="0" dirty="0">
                <a:solidFill>
                  <a:srgbClr val="7A0029"/>
                </a:solidFill>
                <a:latin typeface="Courier New" panose="02070309020205020404" pitchFamily="49" charset="0"/>
              </a:rPr>
              <a:t>receive(void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int </a:t>
            </a:r>
            <a:r>
              <a:rPr lang="en-US" sz="1800" b="0" i="0" u="none" strike="noStrike" baseline="0" dirty="0" err="1">
                <a:solidFill>
                  <a:srgbClr val="7A0029"/>
                </a:solidFill>
                <a:latin typeface="Courier New" panose="02070309020205020404" pitchFamily="49" charset="0"/>
              </a:rPr>
              <a:t>nelems</a:t>
            </a:r>
            <a:r>
              <a:rPr lang="en-US" sz="1800" b="0" i="0" u="none" strike="noStrike" baseline="0" dirty="0">
                <a:solidFill>
                  <a:srgbClr val="7A0029"/>
                </a:solidFill>
                <a:latin typeface="Courier New" panose="02070309020205020404" pitchFamily="49" charset="0"/>
              </a:rPr>
              <a:t>, int source)</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points to a buffer that stores the data to be sent,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points to a buffer that stores the data to be received, </a:t>
            </a:r>
            <a:r>
              <a:rPr lang="en-US" sz="1800" b="0" i="0" u="none" strike="noStrike" baseline="0" dirty="0" err="1">
                <a:solidFill>
                  <a:srgbClr val="7A0029"/>
                </a:solidFill>
                <a:latin typeface="Courier New" panose="02070309020205020404" pitchFamily="49" charset="0"/>
              </a:rPr>
              <a:t>nelems</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the number of data units to be sent and received, </a:t>
            </a:r>
            <a:r>
              <a:rPr lang="en-US" sz="1800" b="0" i="0" u="none" strike="noStrike" baseline="0" dirty="0" err="1">
                <a:solidFill>
                  <a:srgbClr val="7A0029"/>
                </a:solidFill>
                <a:latin typeface="Courier New" panose="02070309020205020404" pitchFamily="49" charset="0"/>
              </a:rPr>
              <a:t>dest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the identifier of the process that receives the data, and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is the identifier of the process that sends the data.</a:t>
            </a:r>
            <a:endParaRPr lang="en-US" dirty="0"/>
          </a:p>
        </p:txBody>
      </p:sp>
    </p:spTree>
    <p:extLst>
      <p:ext uri="{BB962C8B-B14F-4D97-AF65-F5344CB8AC3E}">
        <p14:creationId xmlns:p14="http://schemas.microsoft.com/office/powerpoint/2010/main" val="304092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a:xfrm>
            <a:off x="1024128" y="599284"/>
            <a:ext cx="9720072" cy="1499616"/>
          </a:xfrm>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But let us start with a simple example of a process sending a piece of data to another process as illustrated in the following code-fragment:</a:t>
            </a:r>
          </a:p>
          <a:p>
            <a:pPr algn="l"/>
            <a:r>
              <a:rPr lang="en-US" sz="1800" b="0" i="0" u="none" strike="noStrike" baseline="0" dirty="0">
                <a:solidFill>
                  <a:srgbClr val="7A0029"/>
                </a:solidFill>
                <a:highlight>
                  <a:srgbClr val="FFFF00"/>
                </a:highlight>
                <a:latin typeface="Courier New" panose="02070309020205020404" pitchFamily="49" charset="0"/>
              </a:rPr>
              <a:t>1 P0 							P1</a:t>
            </a:r>
          </a:p>
          <a:p>
            <a:pPr algn="l"/>
            <a:r>
              <a:rPr lang="en-US" sz="1800" b="0" i="0" u="none" strike="noStrike" baseline="0" dirty="0">
                <a:solidFill>
                  <a:srgbClr val="7A0029"/>
                </a:solidFill>
                <a:highlight>
                  <a:srgbClr val="FFFF00"/>
                </a:highlight>
                <a:latin typeface="Courier New" panose="02070309020205020404" pitchFamily="49" charset="0"/>
              </a:rPr>
              <a:t>2</a:t>
            </a:r>
          </a:p>
          <a:p>
            <a:pPr algn="l"/>
            <a:r>
              <a:rPr lang="en-US" sz="1800" b="0" i="0" u="none" strike="noStrike" baseline="0" dirty="0">
                <a:solidFill>
                  <a:srgbClr val="7A0029"/>
                </a:solidFill>
                <a:highlight>
                  <a:srgbClr val="FFFF00"/>
                </a:highlight>
                <a:latin typeface="Courier New" panose="02070309020205020404" pitchFamily="49" charset="0"/>
              </a:rPr>
              <a:t>3 a = 100; 						receive(&amp;a, 1, 0)</a:t>
            </a:r>
          </a:p>
          <a:p>
            <a:pPr algn="l"/>
            <a:r>
              <a:rPr lang="pt-BR" sz="1800" b="0" i="0" u="none" strike="noStrike" baseline="0" dirty="0">
                <a:solidFill>
                  <a:srgbClr val="7A0029"/>
                </a:solidFill>
                <a:highlight>
                  <a:srgbClr val="FFFF00"/>
                </a:highlight>
                <a:latin typeface="Courier New" panose="02070309020205020404" pitchFamily="49" charset="0"/>
              </a:rPr>
              <a:t>4 send(&amp;a, 1, 1); 					printf("%d\n", a);</a:t>
            </a:r>
          </a:p>
          <a:p>
            <a:pPr algn="l"/>
            <a:r>
              <a:rPr lang="en-US" sz="1800" b="0" i="0" u="none" strike="noStrike" baseline="0" dirty="0">
                <a:solidFill>
                  <a:srgbClr val="7A0029"/>
                </a:solidFill>
                <a:highlight>
                  <a:srgbClr val="FFFF00"/>
                </a:highlight>
                <a:latin typeface="Courier New" panose="02070309020205020404" pitchFamily="49" charset="0"/>
              </a:rPr>
              <a:t>5 a=0;</a:t>
            </a:r>
            <a:endParaRPr lang="en-US" dirty="0">
              <a:highlight>
                <a:srgbClr val="FFFF00"/>
              </a:highlight>
            </a:endParaRPr>
          </a:p>
        </p:txBody>
      </p:sp>
    </p:spTree>
    <p:extLst>
      <p:ext uri="{BB962C8B-B14F-4D97-AF65-F5344CB8AC3E}">
        <p14:creationId xmlns:p14="http://schemas.microsoft.com/office/powerpoint/2010/main" val="413759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this simple example, process P0 sends a message to process P1 which receives and prints the message. </a:t>
            </a:r>
          </a:p>
          <a:p>
            <a:pPr algn="l"/>
            <a:r>
              <a:rPr lang="en-US" sz="1800" b="0" i="0" u="none" strike="noStrike" baseline="0" dirty="0">
                <a:solidFill>
                  <a:srgbClr val="333333"/>
                </a:solidFill>
                <a:latin typeface="Verdana" panose="020B0604030504040204" pitchFamily="34" charset="0"/>
              </a:rPr>
              <a:t>The important thing to note is that process P0 changes the value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to 0 immediately following the </a:t>
            </a:r>
            <a:r>
              <a:rPr lang="en-US" sz="1800" b="0" i="0" u="none" strike="noStrike" baseline="0" dirty="0">
                <a:solidFill>
                  <a:srgbClr val="7A0029"/>
                </a:solidFill>
                <a:latin typeface="Courier New" panose="02070309020205020404" pitchFamily="49" charset="0"/>
              </a:rPr>
              <a:t>send </a:t>
            </a:r>
            <a:r>
              <a:rPr lang="en-US" sz="1800" b="0" i="0" u="none" strike="noStrike" baseline="0" dirty="0">
                <a:solidFill>
                  <a:srgbClr val="333333"/>
                </a:solidFill>
                <a:latin typeface="Verdana" panose="020B0604030504040204" pitchFamily="34" charset="0"/>
              </a:rPr>
              <a:t>. </a:t>
            </a:r>
          </a:p>
          <a:p>
            <a:pPr algn="l"/>
            <a:r>
              <a:rPr lang="en-US" sz="1800" b="1" i="0" u="none" strike="noStrike" baseline="0" dirty="0">
                <a:solidFill>
                  <a:srgbClr val="333333"/>
                </a:solidFill>
                <a:latin typeface="Verdana" panose="020B0604030504040204" pitchFamily="34" charset="0"/>
              </a:rPr>
              <a:t>The semantics of the send operation require that the value received by process P1 must be 100 as opposed to 0. </a:t>
            </a:r>
          </a:p>
          <a:p>
            <a:pPr algn="l"/>
            <a:r>
              <a:rPr lang="en-US" sz="1800" b="0" i="0" u="none" strike="noStrike" baseline="0" dirty="0">
                <a:solidFill>
                  <a:srgbClr val="333333"/>
                </a:solidFill>
                <a:latin typeface="Verdana" panose="020B0604030504040204" pitchFamily="34" charset="0"/>
              </a:rPr>
              <a:t>That is, the value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at the time of the send operation must be the value that is received by process </a:t>
            </a:r>
            <a:r>
              <a:rPr lang="en-US" sz="1800" b="0" i="0" u="none" strike="noStrike" baseline="0" dirty="0">
                <a:solidFill>
                  <a:srgbClr val="7A0029"/>
                </a:solidFill>
                <a:latin typeface="Courier New" panose="02070309020205020404" pitchFamily="49" charset="0"/>
              </a:rPr>
              <a:t>P1 </a:t>
            </a:r>
            <a:r>
              <a:rPr lang="en-US" sz="1800" b="0" i="0" u="none" strike="noStrike" baseline="0" dirty="0">
                <a:solidFill>
                  <a:srgbClr val="333333"/>
                </a:solidFill>
                <a:latin typeface="Verdana" panose="020B0604030504040204" pitchFamily="34" charset="0"/>
              </a:rPr>
              <a:t>.</a:t>
            </a:r>
            <a:endParaRPr lang="en-US" dirty="0">
              <a:highlight>
                <a:srgbClr val="FFFF00"/>
              </a:highlight>
            </a:endParaRPr>
          </a:p>
        </p:txBody>
      </p:sp>
    </p:spTree>
    <p:extLst>
      <p:ext uri="{BB962C8B-B14F-4D97-AF65-F5344CB8AC3E}">
        <p14:creationId xmlns:p14="http://schemas.microsoft.com/office/powerpoint/2010/main" val="41515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It may seem that it is quite straightforward to ensure the semantics of the send and receive operations. </a:t>
            </a:r>
          </a:p>
          <a:p>
            <a:pPr algn="l"/>
            <a:r>
              <a:rPr lang="en-US" sz="1800" b="0" i="0" u="none" strike="noStrike" baseline="0" dirty="0">
                <a:solidFill>
                  <a:srgbClr val="333333"/>
                </a:solidFill>
                <a:latin typeface="Verdana" panose="020B0604030504040204" pitchFamily="34" charset="0"/>
              </a:rPr>
              <a:t>However, based on how the send and receive operations are implemented this may not be the case. </a:t>
            </a:r>
          </a:p>
          <a:p>
            <a:pPr algn="l"/>
            <a:r>
              <a:rPr lang="en-US" sz="1800" b="0" i="0" u="none" strike="noStrike" baseline="0" dirty="0">
                <a:solidFill>
                  <a:srgbClr val="333333"/>
                </a:solidFill>
                <a:latin typeface="Verdana" panose="020B0604030504040204" pitchFamily="34" charset="0"/>
              </a:rPr>
              <a:t>Most message passing platforms have additional hardware support for sending and receiving messages. </a:t>
            </a:r>
          </a:p>
          <a:p>
            <a:pPr algn="l"/>
            <a:r>
              <a:rPr lang="en-US" sz="1800" i="0" u="none" strike="noStrike" baseline="0" dirty="0">
                <a:solidFill>
                  <a:srgbClr val="333333"/>
                </a:solidFill>
                <a:latin typeface="Verdana" panose="020B0604030504040204" pitchFamily="34" charset="0"/>
              </a:rPr>
              <a:t>They may support </a:t>
            </a:r>
            <a:r>
              <a:rPr lang="en-US" sz="1800" b="1" i="0" u="none" strike="noStrike" baseline="0" dirty="0">
                <a:solidFill>
                  <a:srgbClr val="333333"/>
                </a:solidFill>
                <a:latin typeface="Verdana" panose="020B0604030504040204" pitchFamily="34" charset="0"/>
              </a:rPr>
              <a:t>DMA (direct memory access)</a:t>
            </a:r>
            <a:r>
              <a:rPr lang="en-US" sz="1800" i="0" u="none" strike="noStrike" baseline="0" dirty="0">
                <a:solidFill>
                  <a:srgbClr val="333333"/>
                </a:solidFill>
                <a:latin typeface="Verdana" panose="020B0604030504040204" pitchFamily="34" charset="0"/>
              </a:rPr>
              <a:t> and </a:t>
            </a:r>
            <a:r>
              <a:rPr lang="en-US" sz="1800" b="1" i="0" u="none" strike="noStrike" baseline="0" dirty="0">
                <a:solidFill>
                  <a:srgbClr val="333333"/>
                </a:solidFill>
                <a:latin typeface="Verdana" panose="020B0604030504040204" pitchFamily="34" charset="0"/>
              </a:rPr>
              <a:t>asynchronous message transfer</a:t>
            </a:r>
            <a:r>
              <a:rPr lang="en-US" sz="1800" i="0" u="none" strike="noStrike" baseline="0" dirty="0">
                <a:solidFill>
                  <a:srgbClr val="333333"/>
                </a:solidFill>
                <a:latin typeface="Verdana" panose="020B0604030504040204" pitchFamily="34" charset="0"/>
              </a:rPr>
              <a:t> using network interface hardware.</a:t>
            </a:r>
          </a:p>
          <a:p>
            <a:pPr algn="l"/>
            <a:r>
              <a:rPr lang="en-US" sz="1800" b="0" i="0" u="none" strike="noStrike" baseline="0" dirty="0">
                <a:solidFill>
                  <a:srgbClr val="333333"/>
                </a:solidFill>
                <a:latin typeface="Verdana" panose="020B0604030504040204" pitchFamily="34" charset="0"/>
              </a:rPr>
              <a:t>Network interfaces allow the transfer of messages from buffer memory to desired location without CPU intervention. </a:t>
            </a:r>
          </a:p>
          <a:p>
            <a:pPr algn="l"/>
            <a:r>
              <a:rPr lang="en-US" sz="1800" b="0" i="0" u="none" strike="noStrike" baseline="0" dirty="0">
                <a:solidFill>
                  <a:srgbClr val="333333"/>
                </a:solidFill>
                <a:latin typeface="Verdana" panose="020B0604030504040204" pitchFamily="34" charset="0"/>
              </a:rPr>
              <a:t>Similarly, DMA allows copying of data from one memory location to another (e.g., communication buffers) without CPU support (once they have been programmed). </a:t>
            </a:r>
          </a:p>
        </p:txBody>
      </p:sp>
    </p:spTree>
    <p:extLst>
      <p:ext uri="{BB962C8B-B14F-4D97-AF65-F5344CB8AC3E}">
        <p14:creationId xmlns:p14="http://schemas.microsoft.com/office/powerpoint/2010/main" val="69936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r>
              <a:rPr lang="en-US" sz="1800" b="0" i="0" u="none" strike="noStrike" baseline="0" dirty="0">
                <a:solidFill>
                  <a:srgbClr val="333333"/>
                </a:solidFill>
                <a:latin typeface="Verdana" panose="020B0604030504040204" pitchFamily="34" charset="0"/>
              </a:rPr>
              <a:t>As a result, if the send operation programs the communication hardware and returns before the communication operation has been accomplished, process </a:t>
            </a:r>
            <a:r>
              <a:rPr lang="en-US" sz="1800" b="0" i="0" u="none" strike="noStrike" baseline="0" dirty="0">
                <a:solidFill>
                  <a:srgbClr val="7A0029"/>
                </a:solidFill>
                <a:latin typeface="Courier New" panose="02070309020205020404" pitchFamily="49" charset="0"/>
              </a:rPr>
              <a:t>P1 </a:t>
            </a:r>
            <a:r>
              <a:rPr lang="en-US" sz="1800" b="0" i="0" u="none" strike="noStrike" baseline="0" dirty="0">
                <a:solidFill>
                  <a:srgbClr val="333333"/>
                </a:solidFill>
                <a:latin typeface="Verdana" panose="020B0604030504040204" pitchFamily="34" charset="0"/>
              </a:rPr>
              <a:t>might receive the value 0 in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instead of 100!</a:t>
            </a:r>
          </a:p>
          <a:p>
            <a:pPr algn="l"/>
            <a:r>
              <a:rPr lang="en-US" sz="1800" b="0" i="0" u="none" strike="noStrike" baseline="0" dirty="0">
                <a:solidFill>
                  <a:srgbClr val="333333"/>
                </a:solidFill>
                <a:latin typeface="Verdana" panose="020B0604030504040204" pitchFamily="34" charset="0"/>
              </a:rPr>
              <a:t>While this is undesirable, there are in fact reasons for supporting such send operations for performance reasons. </a:t>
            </a:r>
          </a:p>
        </p:txBody>
      </p:sp>
    </p:spTree>
    <p:extLst>
      <p:ext uri="{BB962C8B-B14F-4D97-AF65-F5344CB8AC3E}">
        <p14:creationId xmlns:p14="http://schemas.microsoft.com/office/powerpoint/2010/main" val="411492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Message Passing Operations</a:t>
            </a:r>
            <a:endParaRPr lang="en-US" dirty="0"/>
          </a:p>
        </p:txBody>
      </p:sp>
      <p:sp>
        <p:nvSpPr>
          <p:cNvPr id="3" name="Content Placeholder 2">
            <a:extLst>
              <a:ext uri="{FF2B5EF4-FFF2-40B4-BE49-F238E27FC236}">
                <a16:creationId xmlns:a16="http://schemas.microsoft.com/office/drawing/2014/main" id="{709B201E-44F9-7BA1-5BF2-AC9C29FF18D3}"/>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A simple solution to the dilemma presented in the code fragment before is for the send operation to return only when it is semantically safe to do so. </a:t>
            </a:r>
          </a:p>
          <a:p>
            <a:pPr algn="l"/>
            <a:r>
              <a:rPr lang="en-US" sz="1800" b="0" i="0" u="none" strike="noStrike" baseline="0" dirty="0">
                <a:solidFill>
                  <a:srgbClr val="333333"/>
                </a:solidFill>
                <a:latin typeface="Verdana" panose="020B0604030504040204" pitchFamily="34" charset="0"/>
              </a:rPr>
              <a:t>Note that this is not the same as saying that the send operation returns only after the receiver has received the data. </a:t>
            </a:r>
          </a:p>
          <a:p>
            <a:pPr algn="l"/>
            <a:r>
              <a:rPr lang="en-US" sz="1800" b="0" i="0" u="none" strike="noStrike" baseline="0" dirty="0">
                <a:solidFill>
                  <a:srgbClr val="333333"/>
                </a:solidFill>
                <a:latin typeface="Verdana" panose="020B0604030504040204" pitchFamily="34" charset="0"/>
              </a:rPr>
              <a:t>It simply means that the sending operation blocks until it can guarantee that the semantics will not be violated on return irrespective of what happens in the program subsequently. </a:t>
            </a:r>
          </a:p>
          <a:p>
            <a:pPr algn="l"/>
            <a:r>
              <a:rPr lang="en-US" sz="1800" b="0" i="0" u="none" strike="noStrike" baseline="0" dirty="0">
                <a:solidFill>
                  <a:srgbClr val="333333"/>
                </a:solidFill>
                <a:highlight>
                  <a:srgbClr val="FFFF00"/>
                </a:highlight>
                <a:latin typeface="Verdana" panose="020B0604030504040204" pitchFamily="34" charset="0"/>
              </a:rPr>
              <a:t>There are two mechanisms by which this can be achieved.</a:t>
            </a:r>
          </a:p>
          <a:p>
            <a:pPr algn="l"/>
            <a:endParaRPr lang="en-US" sz="1800" dirty="0"/>
          </a:p>
          <a:p>
            <a:pPr algn="l"/>
            <a:endParaRPr lang="en-US" sz="1800" b="0" i="0" u="none" strike="noStrike" baseline="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202508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Non-Buffered Send/Receive</a:t>
            </a:r>
            <a:endParaRPr lang="en-US" dirty="0"/>
          </a:p>
        </p:txBody>
      </p:sp>
      <p:sp>
        <p:nvSpPr>
          <p:cNvPr id="3" name="Content Placeholder 2">
            <a:extLst>
              <a:ext uri="{FF2B5EF4-FFF2-40B4-BE49-F238E27FC236}">
                <a16:creationId xmlns:a16="http://schemas.microsoft.com/office/drawing/2014/main" id="{709B201E-44F9-7BA1-5BF2-AC9C29FF18D3}"/>
              </a:ext>
            </a:extLst>
          </p:cNvPr>
          <p:cNvSpPr>
            <a:spLocks noGrp="1"/>
          </p:cNvSpPr>
          <p:nvPr>
            <p:ph idx="1"/>
          </p:nvPr>
        </p:nvSpPr>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In the first case, the send operation does not return until the matching receive has been encountered at the receiving process. </a:t>
            </a:r>
          </a:p>
          <a:p>
            <a:pPr algn="l"/>
            <a:r>
              <a:rPr lang="en-US" sz="1800" b="0" i="0" u="none" strike="noStrike" baseline="0" dirty="0">
                <a:solidFill>
                  <a:srgbClr val="333333"/>
                </a:solidFill>
                <a:latin typeface="Verdana" panose="020B0604030504040204" pitchFamily="34" charset="0"/>
              </a:rPr>
              <a:t>When this happens, the message is sent and the send operation returns upon completion of the communication operation. </a:t>
            </a:r>
          </a:p>
          <a:p>
            <a:pPr algn="l"/>
            <a:r>
              <a:rPr lang="en-US" sz="1800" b="0" i="0" u="none" strike="noStrike" baseline="0" dirty="0">
                <a:solidFill>
                  <a:srgbClr val="333333"/>
                </a:solidFill>
                <a:latin typeface="Verdana" panose="020B0604030504040204" pitchFamily="34" charset="0"/>
              </a:rPr>
              <a:t>Typically, this process involves a handshake between the sending and receiving processes. </a:t>
            </a:r>
          </a:p>
          <a:p>
            <a:pPr algn="l"/>
            <a:r>
              <a:rPr lang="en-US" sz="1800" b="0" i="0" u="none" strike="noStrike" baseline="0" dirty="0">
                <a:solidFill>
                  <a:srgbClr val="333333"/>
                </a:solidFill>
                <a:latin typeface="Verdana" panose="020B0604030504040204" pitchFamily="34" charset="0"/>
              </a:rPr>
              <a:t>The sending process sends a request to communicate to the receiving process. </a:t>
            </a:r>
          </a:p>
          <a:p>
            <a:pPr algn="l"/>
            <a:r>
              <a:rPr lang="en-US" sz="1800" b="0" i="0" u="none" strike="noStrike" baseline="0" dirty="0">
                <a:solidFill>
                  <a:srgbClr val="333333"/>
                </a:solidFill>
                <a:latin typeface="Verdana" panose="020B0604030504040204" pitchFamily="34" charset="0"/>
              </a:rPr>
              <a:t>When the receiving process encounters the target receive, it responds to the request. </a:t>
            </a:r>
          </a:p>
          <a:p>
            <a:pPr algn="l"/>
            <a:r>
              <a:rPr lang="en-US" sz="1800" b="0" i="0" u="none" strike="noStrike" baseline="0" dirty="0">
                <a:solidFill>
                  <a:srgbClr val="333333"/>
                </a:solidFill>
                <a:latin typeface="Verdana" panose="020B0604030504040204" pitchFamily="34" charset="0"/>
              </a:rPr>
              <a:t>The sending process upon receiving this response initiates a transfer operation. </a:t>
            </a:r>
          </a:p>
          <a:p>
            <a:pPr algn="l"/>
            <a:r>
              <a:rPr lang="en-US" sz="1800" b="0" i="0" u="none" strike="noStrike" baseline="0" dirty="0">
                <a:solidFill>
                  <a:srgbClr val="333333"/>
                </a:solidFill>
                <a:latin typeface="Verdana" panose="020B0604030504040204" pitchFamily="34" charset="0"/>
              </a:rPr>
              <a:t>The operation is illustrated in Figure on next slide . </a:t>
            </a:r>
          </a:p>
          <a:p>
            <a:pPr algn="l"/>
            <a:r>
              <a:rPr lang="en-US" sz="1800" b="0" i="0" u="none" strike="noStrike" baseline="0" dirty="0">
                <a:solidFill>
                  <a:srgbClr val="333333"/>
                </a:solidFill>
                <a:latin typeface="Verdana" panose="020B0604030504040204" pitchFamily="34" charset="0"/>
              </a:rPr>
              <a:t>Since there are no buffers used at either sending or receiving ends, this is also referred to as a </a:t>
            </a:r>
            <a:r>
              <a:rPr lang="en-US" sz="1800" b="1" i="1" u="none" strike="noStrike" baseline="0" dirty="0">
                <a:solidFill>
                  <a:srgbClr val="333333"/>
                </a:solidFill>
                <a:latin typeface="Verdana" panose="020B0604030504040204" pitchFamily="34" charset="0"/>
              </a:rPr>
              <a:t>non-buffered blocking operation </a:t>
            </a:r>
            <a:r>
              <a:rPr lang="en-US" sz="1800" b="0" i="0" u="none" strike="noStrike" baseline="0" dirty="0">
                <a:solidFill>
                  <a:srgbClr val="333333"/>
                </a:solidFill>
                <a:latin typeface="Verdana" panose="020B0604030504040204" pitchFamily="34" charset="0"/>
              </a:rPr>
              <a:t>.</a:t>
            </a:r>
            <a:endParaRPr lang="en-US" sz="1800" dirty="0"/>
          </a:p>
        </p:txBody>
      </p:sp>
    </p:spTree>
    <p:extLst>
      <p:ext uri="{BB962C8B-B14F-4D97-AF65-F5344CB8AC3E}">
        <p14:creationId xmlns:p14="http://schemas.microsoft.com/office/powerpoint/2010/main" val="181668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Non-Buffered Send/Receive</a:t>
            </a:r>
            <a:endParaRPr lang="en-US" dirty="0"/>
          </a:p>
        </p:txBody>
      </p:sp>
      <p:pic>
        <p:nvPicPr>
          <p:cNvPr id="5" name="Content Placeholder 4">
            <a:extLst>
              <a:ext uri="{FF2B5EF4-FFF2-40B4-BE49-F238E27FC236}">
                <a16:creationId xmlns:a16="http://schemas.microsoft.com/office/drawing/2014/main" id="{26601898-333C-8525-9126-C6B94B563F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5598" y="2084832"/>
            <a:ext cx="8800803" cy="4358171"/>
          </a:xfrm>
        </p:spPr>
      </p:pic>
    </p:spTree>
    <p:extLst>
      <p:ext uri="{BB962C8B-B14F-4D97-AF65-F5344CB8AC3E}">
        <p14:creationId xmlns:p14="http://schemas.microsoft.com/office/powerpoint/2010/main" val="24531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Idling Overheads in Blocking Non-Buffered Operations</a:t>
            </a:r>
            <a:endParaRPr lang="en-US" dirty="0"/>
          </a:p>
        </p:txBody>
      </p:sp>
      <p:sp>
        <p:nvSpPr>
          <p:cNvPr id="4" name="Content Placeholder 3">
            <a:extLst>
              <a:ext uri="{FF2B5EF4-FFF2-40B4-BE49-F238E27FC236}">
                <a16:creationId xmlns:a16="http://schemas.microsoft.com/office/drawing/2014/main" id="{6AACB4D4-764D-CC2C-0CDE-4E4B27104F3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Figure on previous slide , we illustrate three scenarios in which the send is reached before the receive is posted, the send and receive are posted around the same time, and the receive is posted before the send is reached. </a:t>
            </a:r>
          </a:p>
          <a:p>
            <a:pPr algn="l"/>
            <a:r>
              <a:rPr lang="en-US" sz="1800" b="0" i="0" u="none" strike="noStrike" baseline="0" dirty="0">
                <a:solidFill>
                  <a:srgbClr val="333333"/>
                </a:solidFill>
                <a:latin typeface="Verdana" panose="020B0604030504040204" pitchFamily="34" charset="0"/>
              </a:rPr>
              <a:t>In cases (a) and (c), we notice that there is considerable idling at the sending and receiving process. </a:t>
            </a:r>
          </a:p>
          <a:p>
            <a:pPr algn="l"/>
            <a:r>
              <a:rPr lang="en-US" sz="1800" b="0" i="0" u="none" strike="noStrike" baseline="0" dirty="0">
                <a:solidFill>
                  <a:srgbClr val="333333"/>
                </a:solidFill>
                <a:latin typeface="Verdana" panose="020B0604030504040204" pitchFamily="34" charset="0"/>
              </a:rPr>
              <a:t>It is also clear from the figures that a blocking non-buffered protocol is suitable when the send and receive are posted at roughly the same time. </a:t>
            </a:r>
          </a:p>
          <a:p>
            <a:pPr algn="l"/>
            <a:r>
              <a:rPr lang="en-US" sz="1800" b="0" i="0" u="none" strike="noStrike" baseline="0" dirty="0">
                <a:solidFill>
                  <a:srgbClr val="333333"/>
                </a:solidFill>
                <a:latin typeface="Verdana" panose="020B0604030504040204" pitchFamily="34" charset="0"/>
              </a:rPr>
              <a:t>However, in an asynchronous environment, this may be impossible to predict. </a:t>
            </a:r>
          </a:p>
          <a:p>
            <a:pPr algn="l"/>
            <a:r>
              <a:rPr lang="en-US" sz="1800" b="0" i="0" u="none" strike="noStrike" baseline="0" dirty="0">
                <a:solidFill>
                  <a:srgbClr val="333333"/>
                </a:solidFill>
                <a:latin typeface="Verdana" panose="020B0604030504040204" pitchFamily="34" charset="0"/>
              </a:rPr>
              <a:t>This idling overhead is one of the major drawbacks of this protocol.</a:t>
            </a:r>
            <a:endParaRPr lang="en-US" dirty="0"/>
          </a:p>
        </p:txBody>
      </p:sp>
    </p:spTree>
    <p:extLst>
      <p:ext uri="{BB962C8B-B14F-4D97-AF65-F5344CB8AC3E}">
        <p14:creationId xmlns:p14="http://schemas.microsoft.com/office/powerpoint/2010/main" val="253667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5E7D-2D1B-9AD7-C7BA-B7C5405D19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C979D90-1370-6617-8778-BC166A0F6A9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Numerous programming languages and libraries have been developed for explicit parallel programming. </a:t>
            </a:r>
          </a:p>
          <a:p>
            <a:pPr algn="l"/>
            <a:r>
              <a:rPr lang="en-US" sz="1800" b="0" i="0" u="none" strike="noStrike" baseline="0" dirty="0">
                <a:solidFill>
                  <a:srgbClr val="333333"/>
                </a:solidFill>
                <a:latin typeface="Verdana" panose="020B0604030504040204" pitchFamily="34" charset="0"/>
              </a:rPr>
              <a:t>These differ in their view of the address space that they make available to the programmer, the degree of synchronization imposed on concurrent activities, and the multiplicity of programs. </a:t>
            </a:r>
          </a:p>
          <a:p>
            <a:pPr algn="l"/>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message-passing programming paradigm </a:t>
            </a:r>
            <a:r>
              <a:rPr lang="en-US" sz="1800" b="0" i="0" u="none" strike="noStrike" baseline="0" dirty="0">
                <a:solidFill>
                  <a:srgbClr val="333333"/>
                </a:solidFill>
                <a:latin typeface="Verdana" panose="020B0604030504040204" pitchFamily="34" charset="0"/>
              </a:rPr>
              <a:t>is one of the oldest and most widely used approaches for programming parallel computers. </a:t>
            </a:r>
          </a:p>
          <a:p>
            <a:pPr algn="l"/>
            <a:r>
              <a:rPr lang="en-US" sz="1800" b="0" i="0" u="none" strike="noStrike" baseline="0" dirty="0">
                <a:solidFill>
                  <a:srgbClr val="333333"/>
                </a:solidFill>
                <a:latin typeface="Verdana" panose="020B0604030504040204" pitchFamily="34" charset="0"/>
              </a:rPr>
              <a:t>Its roots can be traced back in the early days of parallel processing and its wide-spread adoption can be attributed to the fact that it imposes minimal requirements on the underlying hardware.</a:t>
            </a:r>
            <a:endParaRPr lang="en-US" dirty="0"/>
          </a:p>
        </p:txBody>
      </p:sp>
    </p:spTree>
    <p:extLst>
      <p:ext uri="{BB962C8B-B14F-4D97-AF65-F5344CB8AC3E}">
        <p14:creationId xmlns:p14="http://schemas.microsoft.com/office/powerpoint/2010/main" val="2326341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Deadlocks in Blocking Non-Buffered Operations</a:t>
            </a:r>
            <a:endParaRPr lang="en-US" dirty="0"/>
          </a:p>
        </p:txBody>
      </p:sp>
      <p:sp>
        <p:nvSpPr>
          <p:cNvPr id="4" name="Content Placeholder 3">
            <a:extLst>
              <a:ext uri="{FF2B5EF4-FFF2-40B4-BE49-F238E27FC236}">
                <a16:creationId xmlns:a16="http://schemas.microsoft.com/office/drawing/2014/main" id="{6AACB4D4-764D-CC2C-0CDE-4E4B27104F3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Consider the following simple exchange of messages that can lead to a deadlock:</a:t>
            </a:r>
          </a:p>
          <a:p>
            <a:pPr algn="l"/>
            <a:r>
              <a:rPr lang="en-US" sz="1800" b="0" i="0" u="none" strike="noStrike" baseline="0" dirty="0">
                <a:solidFill>
                  <a:srgbClr val="7A0029"/>
                </a:solidFill>
                <a:latin typeface="Courier New" panose="02070309020205020404" pitchFamily="49" charset="0"/>
              </a:rPr>
              <a:t>1 P0 						P1</a:t>
            </a:r>
          </a:p>
          <a:p>
            <a:pPr algn="l"/>
            <a:r>
              <a:rPr lang="en-US" sz="1800" b="0" i="0" u="none" strike="noStrike" baseline="0" dirty="0">
                <a:solidFill>
                  <a:srgbClr val="7A0029"/>
                </a:solidFill>
                <a:latin typeface="Courier New" panose="02070309020205020404" pitchFamily="49" charset="0"/>
              </a:rPr>
              <a:t>2</a:t>
            </a:r>
          </a:p>
          <a:p>
            <a:pPr algn="l"/>
            <a:r>
              <a:rPr lang="en-US" sz="1800" b="0" i="0" u="none" strike="noStrike" baseline="0" dirty="0">
                <a:solidFill>
                  <a:srgbClr val="7A0029"/>
                </a:solidFill>
                <a:latin typeface="Courier New" panose="02070309020205020404" pitchFamily="49" charset="0"/>
              </a:rPr>
              <a:t>3 send(&amp;a, 1, 1); 				send(&amp;a, 1, 0);</a:t>
            </a:r>
          </a:p>
          <a:p>
            <a:pPr algn="l"/>
            <a:r>
              <a:rPr lang="en-US" sz="1800" b="0" i="0" u="none" strike="noStrike" baseline="0" dirty="0">
                <a:solidFill>
                  <a:srgbClr val="7A0029"/>
                </a:solidFill>
                <a:latin typeface="Courier New" panose="02070309020205020404" pitchFamily="49" charset="0"/>
              </a:rPr>
              <a:t>4 receive(&amp;b, 1, 1); 			receive(&amp;b, 1, 0);</a:t>
            </a:r>
          </a:p>
          <a:p>
            <a:pPr algn="l"/>
            <a:r>
              <a:rPr lang="en-US" sz="1800" b="0" i="0" u="none" strike="noStrike" baseline="0" dirty="0">
                <a:solidFill>
                  <a:srgbClr val="333333"/>
                </a:solidFill>
                <a:latin typeface="Verdana" panose="020B0604030504040204" pitchFamily="34" charset="0"/>
              </a:rPr>
              <a:t>The code fragment makes the values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available to both processes P0 and P1. </a:t>
            </a:r>
          </a:p>
          <a:p>
            <a:pPr algn="l"/>
            <a:r>
              <a:rPr lang="en-US" sz="1800" b="0" i="0" u="none" strike="noStrike" baseline="0" dirty="0">
                <a:solidFill>
                  <a:srgbClr val="333333"/>
                </a:solidFill>
                <a:latin typeface="Verdana" panose="020B0604030504040204" pitchFamily="34" charset="0"/>
              </a:rPr>
              <a:t>However, if the send and receive operations are implemented using a blocking non-buffered protocol, the send at P0 waits for the matching receive at P1 whereas the send at process P1 waits for the corresponding receive at P0, resulting in an infinite wait.</a:t>
            </a:r>
            <a:endParaRPr lang="en-US" dirty="0"/>
          </a:p>
        </p:txBody>
      </p:sp>
    </p:spTree>
    <p:extLst>
      <p:ext uri="{BB962C8B-B14F-4D97-AF65-F5344CB8AC3E}">
        <p14:creationId xmlns:p14="http://schemas.microsoft.com/office/powerpoint/2010/main" val="391731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Deadlocks in Blocking Non-Buffered Operations</a:t>
            </a:r>
            <a:endParaRPr lang="en-US" dirty="0"/>
          </a:p>
        </p:txBody>
      </p:sp>
      <p:sp>
        <p:nvSpPr>
          <p:cNvPr id="4" name="Content Placeholder 3">
            <a:extLst>
              <a:ext uri="{FF2B5EF4-FFF2-40B4-BE49-F238E27FC236}">
                <a16:creationId xmlns:a16="http://schemas.microsoft.com/office/drawing/2014/main" id="{6AACB4D4-764D-CC2C-0CDE-4E4B27104F3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As can be inferred, deadlocks are very easy in blocking protocols and care must be taken to break cyclic waits of the nature outlined. </a:t>
            </a:r>
          </a:p>
          <a:p>
            <a:pPr algn="l"/>
            <a:r>
              <a:rPr lang="en-US" sz="1800" b="0" i="0" u="none" strike="noStrike" baseline="0" dirty="0">
                <a:solidFill>
                  <a:srgbClr val="333333"/>
                </a:solidFill>
                <a:latin typeface="Verdana" panose="020B0604030504040204" pitchFamily="34" charset="0"/>
              </a:rPr>
              <a:t>In the above example, this can be corrected by replacing the operation sequence of one of the processes by a </a:t>
            </a:r>
            <a:r>
              <a:rPr lang="en-US" sz="1800" b="0" i="0" u="none" strike="noStrike" baseline="0" dirty="0">
                <a:solidFill>
                  <a:srgbClr val="7A0029"/>
                </a:solidFill>
                <a:latin typeface="Courier New" panose="02070309020205020404" pitchFamily="49" charset="0"/>
              </a:rPr>
              <a:t>receive </a:t>
            </a:r>
            <a:r>
              <a:rPr lang="en-US" sz="1800" b="0" i="0" u="none" strike="noStrike" baseline="0" dirty="0">
                <a:solidFill>
                  <a:srgbClr val="333333"/>
                </a:solidFill>
                <a:latin typeface="Verdana" panose="020B0604030504040204" pitchFamily="34" charset="0"/>
              </a:rPr>
              <a:t>and a </a:t>
            </a:r>
            <a:r>
              <a:rPr lang="en-US" sz="1800" b="0" i="0" u="none" strike="noStrike" baseline="0" dirty="0">
                <a:solidFill>
                  <a:srgbClr val="7A0029"/>
                </a:solidFill>
                <a:latin typeface="Courier New" panose="02070309020205020404" pitchFamily="49" charset="0"/>
              </a:rPr>
              <a:t>send </a:t>
            </a:r>
            <a:r>
              <a:rPr lang="en-US" sz="1800" b="0" i="0" u="none" strike="noStrike" baseline="0" dirty="0">
                <a:solidFill>
                  <a:srgbClr val="333333"/>
                </a:solidFill>
                <a:latin typeface="Verdana" panose="020B0604030504040204" pitchFamily="34" charset="0"/>
              </a:rPr>
              <a:t>as opposed to the other way around. </a:t>
            </a:r>
          </a:p>
          <a:p>
            <a:pPr algn="l"/>
            <a:r>
              <a:rPr lang="en-US" sz="1800" b="0" i="0" u="none" strike="noStrike" baseline="0" dirty="0">
                <a:solidFill>
                  <a:srgbClr val="333333"/>
                </a:solidFill>
                <a:latin typeface="Verdana" panose="020B0604030504040204" pitchFamily="34" charset="0"/>
              </a:rPr>
              <a:t>This often makes the code more cumbersome and buggier.</a:t>
            </a:r>
            <a:endParaRPr lang="en-US" dirty="0"/>
          </a:p>
        </p:txBody>
      </p:sp>
    </p:spTree>
    <p:extLst>
      <p:ext uri="{BB962C8B-B14F-4D97-AF65-F5344CB8AC3E}">
        <p14:creationId xmlns:p14="http://schemas.microsoft.com/office/powerpoint/2010/main" val="266056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3" name="Content Placeholder 2">
            <a:extLst>
              <a:ext uri="{FF2B5EF4-FFF2-40B4-BE49-F238E27FC236}">
                <a16:creationId xmlns:a16="http://schemas.microsoft.com/office/drawing/2014/main" id="{CF16F3C6-39E2-92CF-7F87-EBB622B5F38C}"/>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A simple solution to the idling and deadlocking problem outlined above is to rely on buffers at the sending and receiving ends. </a:t>
            </a:r>
          </a:p>
          <a:p>
            <a:pPr algn="l"/>
            <a:r>
              <a:rPr lang="en-US" sz="1800" b="0" i="0" u="none" strike="noStrike" baseline="0" dirty="0">
                <a:solidFill>
                  <a:srgbClr val="333333"/>
                </a:solidFill>
                <a:latin typeface="Verdana" panose="020B0604030504040204" pitchFamily="34" charset="0"/>
              </a:rPr>
              <a:t>We start with a simple case in which the sender has a buffer pre-allocated for communicating messages. </a:t>
            </a:r>
          </a:p>
          <a:p>
            <a:pPr algn="l"/>
            <a:r>
              <a:rPr lang="en-US" sz="1800" b="0" i="0" u="none" strike="noStrike" baseline="0" dirty="0">
                <a:solidFill>
                  <a:srgbClr val="333333"/>
                </a:solidFill>
                <a:latin typeface="Verdana" panose="020B0604030504040204" pitchFamily="34" charset="0"/>
              </a:rPr>
              <a:t>On encountering a send operation, the sender simply copies the data into the designated buffer and returns after the copy operation has been completed. </a:t>
            </a:r>
          </a:p>
          <a:p>
            <a:pPr algn="l"/>
            <a:r>
              <a:rPr lang="en-US" sz="1800" b="0" i="0" u="none" strike="noStrike" baseline="0" dirty="0">
                <a:solidFill>
                  <a:srgbClr val="333333"/>
                </a:solidFill>
                <a:latin typeface="Verdana" panose="020B0604030504040204" pitchFamily="34" charset="0"/>
              </a:rPr>
              <a:t>The sender process can now continue with the program knowing that any changes to the data will not impact program semantics. </a:t>
            </a:r>
          </a:p>
          <a:p>
            <a:pPr algn="l"/>
            <a:r>
              <a:rPr lang="en-US" sz="1800" b="0" i="0" u="none" strike="noStrike" baseline="0" dirty="0">
                <a:solidFill>
                  <a:srgbClr val="333333"/>
                </a:solidFill>
                <a:latin typeface="Verdana" panose="020B0604030504040204" pitchFamily="34" charset="0"/>
              </a:rPr>
              <a:t>The actual communication can be accomplished in many ways depending on the available hardware resources. </a:t>
            </a:r>
          </a:p>
          <a:p>
            <a:pPr algn="l"/>
            <a:r>
              <a:rPr lang="en-US" sz="1800" b="0" i="0" u="none" strike="noStrike" baseline="0" dirty="0">
                <a:solidFill>
                  <a:srgbClr val="333333"/>
                </a:solidFill>
                <a:latin typeface="Verdana" panose="020B0604030504040204" pitchFamily="34" charset="0"/>
              </a:rPr>
              <a:t>If the hardware supports asynchronous communication (independent of the CPU), then a network transfer can be initiated after the message has been copied into the buffer.</a:t>
            </a:r>
            <a:endParaRPr lang="en-US" dirty="0"/>
          </a:p>
        </p:txBody>
      </p:sp>
    </p:spTree>
    <p:extLst>
      <p:ext uri="{BB962C8B-B14F-4D97-AF65-F5344CB8AC3E}">
        <p14:creationId xmlns:p14="http://schemas.microsoft.com/office/powerpoint/2010/main" val="42880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3" name="Content Placeholder 2">
            <a:extLst>
              <a:ext uri="{FF2B5EF4-FFF2-40B4-BE49-F238E27FC236}">
                <a16:creationId xmlns:a16="http://schemas.microsoft.com/office/drawing/2014/main" id="{CF16F3C6-39E2-92CF-7F87-EBB622B5F38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Note that at the receiving end, the data cannot be stored directly at the target location since this would violate program semantics.</a:t>
            </a:r>
          </a:p>
          <a:p>
            <a:pPr algn="l"/>
            <a:r>
              <a:rPr lang="en-US" sz="1800" b="0" i="0" u="none" strike="noStrike" baseline="0" dirty="0">
                <a:solidFill>
                  <a:srgbClr val="333333"/>
                </a:solidFill>
                <a:latin typeface="Verdana" panose="020B0604030504040204" pitchFamily="34" charset="0"/>
              </a:rPr>
              <a:t>Instead, the data is copied into a buffer at the receiver as well. </a:t>
            </a:r>
          </a:p>
          <a:p>
            <a:pPr algn="l"/>
            <a:r>
              <a:rPr lang="en-US" sz="1800" b="0" i="0" u="none" strike="noStrike" baseline="0" dirty="0">
                <a:solidFill>
                  <a:srgbClr val="333333"/>
                </a:solidFill>
                <a:latin typeface="Verdana" panose="020B0604030504040204" pitchFamily="34" charset="0"/>
              </a:rPr>
              <a:t>When the receiving process encounters a receive operation, it checks to see if the message is available in its receive buffer.</a:t>
            </a:r>
          </a:p>
          <a:p>
            <a:pPr algn="l"/>
            <a:r>
              <a:rPr lang="en-US" sz="1800" b="0" i="0" u="none" strike="noStrike" baseline="0" dirty="0">
                <a:solidFill>
                  <a:srgbClr val="333333"/>
                </a:solidFill>
                <a:latin typeface="Verdana" panose="020B0604030504040204" pitchFamily="34" charset="0"/>
              </a:rPr>
              <a:t>If so, the data is copied into the target location. This operation is illustrated in Figure on the next slide</a:t>
            </a:r>
            <a:endParaRPr lang="en-US" dirty="0"/>
          </a:p>
        </p:txBody>
      </p:sp>
    </p:spTree>
    <p:extLst>
      <p:ext uri="{BB962C8B-B14F-4D97-AF65-F5344CB8AC3E}">
        <p14:creationId xmlns:p14="http://schemas.microsoft.com/office/powerpoint/2010/main" val="3956915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pic>
        <p:nvPicPr>
          <p:cNvPr id="5" name="Content Placeholder 4">
            <a:extLst>
              <a:ext uri="{FF2B5EF4-FFF2-40B4-BE49-F238E27FC236}">
                <a16:creationId xmlns:a16="http://schemas.microsoft.com/office/drawing/2014/main" id="{8BA3C4D9-0A9D-9C28-AF6D-00ECBA8D04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188" y="1941342"/>
            <a:ext cx="9025624" cy="4605786"/>
          </a:xfrm>
        </p:spPr>
      </p:pic>
    </p:spTree>
    <p:extLst>
      <p:ext uri="{BB962C8B-B14F-4D97-AF65-F5344CB8AC3E}">
        <p14:creationId xmlns:p14="http://schemas.microsoft.com/office/powerpoint/2010/main" val="207086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13" name="Content Placeholder 12">
            <a:extLst>
              <a:ext uri="{FF2B5EF4-FFF2-40B4-BE49-F238E27FC236}">
                <a16:creationId xmlns:a16="http://schemas.microsoft.com/office/drawing/2014/main" id="{3B1A4CB9-DC02-53CE-C9B5-8EC4D33F9BC2}"/>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In the protocol illustrated on previous slide, buffers are used at both sender and receiver and communication is handled by dedicated hardware. </a:t>
            </a:r>
          </a:p>
          <a:p>
            <a:pPr algn="l"/>
            <a:r>
              <a:rPr lang="en-US" sz="1800" b="0" i="0" u="none" strike="noStrike" baseline="0" dirty="0">
                <a:solidFill>
                  <a:srgbClr val="333333"/>
                </a:solidFill>
                <a:latin typeface="Verdana" panose="020B0604030504040204" pitchFamily="34" charset="0"/>
              </a:rPr>
              <a:t>Sometimes machines do not have such communication hardware. </a:t>
            </a:r>
          </a:p>
          <a:p>
            <a:pPr algn="l"/>
            <a:r>
              <a:rPr lang="en-US" sz="1800" b="0" i="0" u="none" strike="noStrike" baseline="0" dirty="0">
                <a:solidFill>
                  <a:srgbClr val="333333"/>
                </a:solidFill>
                <a:latin typeface="Verdana" panose="020B0604030504040204" pitchFamily="34" charset="0"/>
              </a:rPr>
              <a:t>In this case, some of the overhead can be saved by buffering only on one side. </a:t>
            </a:r>
          </a:p>
          <a:p>
            <a:pPr algn="l"/>
            <a:r>
              <a:rPr lang="en-US" sz="1800" b="0" i="0" u="none" strike="noStrike" baseline="0" dirty="0">
                <a:solidFill>
                  <a:srgbClr val="333333"/>
                </a:solidFill>
                <a:latin typeface="Verdana" panose="020B0604030504040204" pitchFamily="34" charset="0"/>
              </a:rPr>
              <a:t>For example, on encountering a send operation, the sender interrupts the receiver, both processes participate in a communication operation and the message is deposited in a buffer at the receiver end. </a:t>
            </a:r>
          </a:p>
          <a:p>
            <a:pPr algn="l"/>
            <a:r>
              <a:rPr lang="en-US" sz="1800" b="0" i="0" u="none" strike="noStrike" baseline="0" dirty="0">
                <a:solidFill>
                  <a:srgbClr val="333333"/>
                </a:solidFill>
                <a:latin typeface="Verdana" panose="020B0604030504040204" pitchFamily="34" charset="0"/>
              </a:rPr>
              <a:t>When the receiver eventually encounters a receive operation, the message is copied from the buffer into the target location. </a:t>
            </a:r>
          </a:p>
          <a:p>
            <a:pPr algn="l"/>
            <a:r>
              <a:rPr lang="en-US" sz="1800" b="0" i="0" u="none" strike="noStrike" baseline="0" dirty="0">
                <a:solidFill>
                  <a:srgbClr val="333333"/>
                </a:solidFill>
                <a:latin typeface="Verdana" panose="020B0604030504040204" pitchFamily="34" charset="0"/>
              </a:rPr>
              <a:t>This protocol is illustrated in Figure (b) on previous slide . </a:t>
            </a:r>
          </a:p>
          <a:p>
            <a:pPr algn="l"/>
            <a:r>
              <a:rPr lang="en-US" sz="1800" b="0" i="0" u="none" strike="noStrike" baseline="0" dirty="0">
                <a:solidFill>
                  <a:srgbClr val="333333"/>
                </a:solidFill>
                <a:latin typeface="Verdana" panose="020B0604030504040204" pitchFamily="34" charset="0"/>
              </a:rPr>
              <a:t>It is not difficult to conceive a protocol in which the buffering is done only at the sender and the receiver initiates a transfer by interrupting the sender.</a:t>
            </a:r>
            <a:endParaRPr lang="en-US" dirty="0"/>
          </a:p>
        </p:txBody>
      </p:sp>
    </p:spTree>
    <p:extLst>
      <p:ext uri="{BB962C8B-B14F-4D97-AF65-F5344CB8AC3E}">
        <p14:creationId xmlns:p14="http://schemas.microsoft.com/office/powerpoint/2010/main" val="243548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13" name="Content Placeholder 12">
            <a:extLst>
              <a:ext uri="{FF2B5EF4-FFF2-40B4-BE49-F238E27FC236}">
                <a16:creationId xmlns:a16="http://schemas.microsoft.com/office/drawing/2014/main" id="{3B1A4CB9-DC02-53CE-C9B5-8EC4D33F9BC2}"/>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It is easy to see that buffered protocols alleviate idling overheads at the cost of adding buffer management overheads. </a:t>
            </a:r>
          </a:p>
          <a:p>
            <a:pPr algn="l"/>
            <a:r>
              <a:rPr lang="en-US" sz="1800" b="0" i="0" u="none" strike="noStrike" baseline="0" dirty="0">
                <a:solidFill>
                  <a:srgbClr val="333333"/>
                </a:solidFill>
                <a:latin typeface="Verdana" panose="020B0604030504040204" pitchFamily="34" charset="0"/>
              </a:rPr>
              <a:t>In general, if the parallel program is highly synchronous (i.e., sends and receives are posted around the same time), non-buffered sends may perform better than buffered sends. </a:t>
            </a:r>
          </a:p>
          <a:p>
            <a:pPr algn="l"/>
            <a:r>
              <a:rPr lang="en-US" sz="1800" b="0" i="0" u="none" strike="noStrike" baseline="0" dirty="0">
                <a:solidFill>
                  <a:srgbClr val="333333"/>
                </a:solidFill>
                <a:latin typeface="Verdana" panose="020B0604030504040204" pitchFamily="34" charset="0"/>
              </a:rPr>
              <a:t>However, in general applications, this is not the case and buffered sends are desirable unless buffer capacity becomes an issue.</a:t>
            </a:r>
            <a:endParaRPr lang="en-US" dirty="0"/>
          </a:p>
        </p:txBody>
      </p:sp>
    </p:spTree>
    <p:extLst>
      <p:ext uri="{BB962C8B-B14F-4D97-AF65-F5344CB8AC3E}">
        <p14:creationId xmlns:p14="http://schemas.microsoft.com/office/powerpoint/2010/main" val="3172528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51E0-77DE-AD77-4963-51F605196061}"/>
              </a:ext>
            </a:extLst>
          </p:cNvPr>
          <p:cNvSpPr>
            <a:spLocks noGrp="1"/>
          </p:cNvSpPr>
          <p:nvPr>
            <p:ph type="title"/>
          </p:nvPr>
        </p:nvSpPr>
        <p:spPr/>
        <p:txBody>
          <a:bodyPr/>
          <a:lstStyle/>
          <a:p>
            <a:r>
              <a:rPr lang="en-US" sz="1800" b="1" i="0" u="none" strike="noStrike" baseline="0" dirty="0">
                <a:latin typeface="Verdana" panose="020B0604030504040204" pitchFamily="34" charset="0"/>
              </a:rPr>
              <a:t>Example: Impact of finite buffers in message passing</a:t>
            </a:r>
            <a:endParaRPr lang="en-US" dirty="0"/>
          </a:p>
        </p:txBody>
      </p:sp>
      <p:sp>
        <p:nvSpPr>
          <p:cNvPr id="3" name="Content Placeholder 2">
            <a:extLst>
              <a:ext uri="{FF2B5EF4-FFF2-40B4-BE49-F238E27FC236}">
                <a16:creationId xmlns:a16="http://schemas.microsoft.com/office/drawing/2014/main" id="{C4F14A99-DD3B-989B-477F-25312859587B}"/>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Consider the following code fragment:</a:t>
            </a:r>
          </a:p>
          <a:p>
            <a:pPr algn="l"/>
            <a:r>
              <a:rPr lang="en-US" sz="1800" b="0" i="0" u="none" strike="noStrike" baseline="0" dirty="0">
                <a:solidFill>
                  <a:srgbClr val="7A0029"/>
                </a:solidFill>
                <a:latin typeface="Courier New" panose="02070309020205020404" pitchFamily="49" charset="0"/>
              </a:rPr>
              <a:t>1 P0 						P1</a:t>
            </a:r>
          </a:p>
          <a:p>
            <a:pPr algn="l"/>
            <a:r>
              <a:rPr lang="en-US" sz="1800" b="0" i="0" u="none" strike="noStrike" baseline="0" dirty="0">
                <a:solidFill>
                  <a:srgbClr val="7A0029"/>
                </a:solidFill>
                <a:latin typeface="Courier New" panose="02070309020205020404" pitchFamily="49" charset="0"/>
              </a:rPr>
              <a:t>2</a:t>
            </a:r>
          </a:p>
          <a:p>
            <a:pPr algn="l"/>
            <a:r>
              <a:rPr lang="nn-NO" sz="1800" b="0" i="0" u="none" strike="noStrike" baseline="0" dirty="0">
                <a:solidFill>
                  <a:srgbClr val="7A0029"/>
                </a:solidFill>
                <a:latin typeface="Courier New" panose="02070309020205020404" pitchFamily="49" charset="0"/>
              </a:rPr>
              <a:t>3 for (i = 0; i &lt; 1000; i++){ 	for (i = 0; i &lt; 1000; i++) {</a:t>
            </a:r>
          </a:p>
          <a:p>
            <a:pPr algn="l"/>
            <a:r>
              <a:rPr lang="en-US" sz="1800" b="0" i="0" u="none" strike="noStrike" baseline="0" dirty="0">
                <a:solidFill>
                  <a:srgbClr val="7A0029"/>
                </a:solidFill>
                <a:latin typeface="Courier New" panose="02070309020205020404" pitchFamily="49" charset="0"/>
              </a:rPr>
              <a:t>4 </a:t>
            </a:r>
            <a:r>
              <a:rPr lang="en-US" sz="1800" b="0" i="0" u="none" strike="noStrike" baseline="0" dirty="0" err="1">
                <a:solidFill>
                  <a:srgbClr val="7A0029"/>
                </a:solidFill>
                <a:latin typeface="Courier New" panose="02070309020205020404" pitchFamily="49" charset="0"/>
              </a:rPr>
              <a:t>produce_data</a:t>
            </a:r>
            <a:r>
              <a:rPr lang="en-US" sz="1800" b="0" i="0" u="none" strike="noStrike" baseline="0" dirty="0">
                <a:solidFill>
                  <a:srgbClr val="7A0029"/>
                </a:solidFill>
                <a:latin typeface="Courier New" panose="02070309020205020404" pitchFamily="49" charset="0"/>
              </a:rPr>
              <a:t>(&amp;a); 		receive(&amp;a, 1, 0);</a:t>
            </a:r>
          </a:p>
          <a:p>
            <a:pPr algn="l"/>
            <a:r>
              <a:rPr lang="en-US" sz="1800" b="0" i="0" u="none" strike="noStrike" baseline="0" dirty="0">
                <a:solidFill>
                  <a:srgbClr val="7A0029"/>
                </a:solidFill>
                <a:latin typeface="Courier New" panose="02070309020205020404" pitchFamily="49" charset="0"/>
              </a:rPr>
              <a:t>5 send(&amp;a, 1, 1); 			</a:t>
            </a:r>
            <a:r>
              <a:rPr lang="en-US" sz="1800" b="0" i="0" u="none" strike="noStrike" baseline="0" dirty="0" err="1">
                <a:solidFill>
                  <a:srgbClr val="7A0029"/>
                </a:solidFill>
                <a:latin typeface="Courier New" panose="02070309020205020404" pitchFamily="49" charset="0"/>
              </a:rPr>
              <a:t>consume_data</a:t>
            </a:r>
            <a:r>
              <a:rPr lang="en-US" sz="1800" b="0" i="0" u="none" strike="noStrike" baseline="0" dirty="0">
                <a:solidFill>
                  <a:srgbClr val="7A0029"/>
                </a:solidFill>
                <a:latin typeface="Courier New" panose="02070309020205020404" pitchFamily="49" charset="0"/>
              </a:rPr>
              <a:t>(&amp;a);</a:t>
            </a:r>
          </a:p>
          <a:p>
            <a:pPr algn="l"/>
            <a:r>
              <a:rPr lang="en-US" sz="1800" b="0" i="0" u="none" strike="noStrike" baseline="0" dirty="0">
                <a:solidFill>
                  <a:srgbClr val="7A0029"/>
                </a:solidFill>
                <a:latin typeface="Courier New" panose="02070309020205020404" pitchFamily="49" charset="0"/>
              </a:rPr>
              <a:t>6 } 					}</a:t>
            </a:r>
            <a:endParaRPr lang="en-US" dirty="0"/>
          </a:p>
        </p:txBody>
      </p:sp>
    </p:spTree>
    <p:extLst>
      <p:ext uri="{BB962C8B-B14F-4D97-AF65-F5344CB8AC3E}">
        <p14:creationId xmlns:p14="http://schemas.microsoft.com/office/powerpoint/2010/main" val="1871709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51E0-77DE-AD77-4963-51F605196061}"/>
              </a:ext>
            </a:extLst>
          </p:cNvPr>
          <p:cNvSpPr>
            <a:spLocks noGrp="1"/>
          </p:cNvSpPr>
          <p:nvPr>
            <p:ph type="title"/>
          </p:nvPr>
        </p:nvSpPr>
        <p:spPr/>
        <p:txBody>
          <a:bodyPr/>
          <a:lstStyle/>
          <a:p>
            <a:r>
              <a:rPr lang="en-US" sz="1800" b="1" i="0" u="none" strike="noStrike" baseline="0" dirty="0">
                <a:latin typeface="Verdana" panose="020B0604030504040204" pitchFamily="34" charset="0"/>
              </a:rPr>
              <a:t>Example 6.1 Impact of finite buffers in message passing</a:t>
            </a:r>
            <a:endParaRPr lang="en-US" dirty="0"/>
          </a:p>
        </p:txBody>
      </p:sp>
      <p:sp>
        <p:nvSpPr>
          <p:cNvPr id="3" name="Content Placeholder 2">
            <a:extLst>
              <a:ext uri="{FF2B5EF4-FFF2-40B4-BE49-F238E27FC236}">
                <a16:creationId xmlns:a16="http://schemas.microsoft.com/office/drawing/2014/main" id="{C4F14A99-DD3B-989B-477F-2531285958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this code fragment, process P0 produces 1000 data items and process P1 consumes them. </a:t>
            </a:r>
          </a:p>
          <a:p>
            <a:pPr algn="l"/>
            <a:r>
              <a:rPr lang="en-US" sz="1800" b="0" i="0" u="none" strike="noStrike" baseline="0" dirty="0">
                <a:solidFill>
                  <a:srgbClr val="333333"/>
                </a:solidFill>
                <a:latin typeface="Verdana" panose="020B0604030504040204" pitchFamily="34" charset="0"/>
              </a:rPr>
              <a:t>However, if process P1 was slow getting to this loop, process P0 might have sent all of its data. </a:t>
            </a:r>
          </a:p>
          <a:p>
            <a:pPr algn="l"/>
            <a:r>
              <a:rPr lang="en-US" sz="1800" b="0" i="0" u="none" strike="noStrike" baseline="0" dirty="0">
                <a:solidFill>
                  <a:srgbClr val="333333"/>
                </a:solidFill>
                <a:latin typeface="Verdana" panose="020B0604030504040204" pitchFamily="34" charset="0"/>
              </a:rPr>
              <a:t>If there is enough buffer space, then both processes can proceed; however, if the buffer is not sufficient (i.e., buffer overflow), the sender would have to be blocked until some of the corresponding receive operations had been posted, thus freeing up buffer space.</a:t>
            </a:r>
          </a:p>
          <a:p>
            <a:pPr algn="l"/>
            <a:r>
              <a:rPr lang="en-US" sz="1800" b="1" i="0" u="none" strike="noStrike" baseline="0" dirty="0">
                <a:solidFill>
                  <a:srgbClr val="333333"/>
                </a:solidFill>
                <a:latin typeface="Verdana" panose="020B0604030504040204" pitchFamily="34" charset="0"/>
              </a:rPr>
              <a:t>This can often lead to unforeseen overheads and performance degradation. </a:t>
            </a:r>
          </a:p>
          <a:p>
            <a:pPr algn="l"/>
            <a:r>
              <a:rPr lang="en-US" sz="1800" b="0" i="0" u="none" strike="noStrike" baseline="0" dirty="0">
                <a:solidFill>
                  <a:srgbClr val="333333"/>
                </a:solidFill>
                <a:latin typeface="Verdana" panose="020B0604030504040204" pitchFamily="34" charset="0"/>
              </a:rPr>
              <a:t>In general, it is a good idea to write programs that have bounded buffer requirements.</a:t>
            </a:r>
            <a:endParaRPr lang="en-US" dirty="0"/>
          </a:p>
        </p:txBody>
      </p:sp>
    </p:spTree>
    <p:extLst>
      <p:ext uri="{BB962C8B-B14F-4D97-AF65-F5344CB8AC3E}">
        <p14:creationId xmlns:p14="http://schemas.microsoft.com/office/powerpoint/2010/main" val="3284372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1EA-5AE6-3EB7-6B88-F73D35BE3478}"/>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Deadlocks in Buffered Send and Receive Operations</a:t>
            </a:r>
            <a:endParaRPr lang="en-US" dirty="0"/>
          </a:p>
        </p:txBody>
      </p:sp>
      <p:sp>
        <p:nvSpPr>
          <p:cNvPr id="3" name="Content Placeholder 2">
            <a:extLst>
              <a:ext uri="{FF2B5EF4-FFF2-40B4-BE49-F238E27FC236}">
                <a16:creationId xmlns:a16="http://schemas.microsoft.com/office/drawing/2014/main" id="{181FBB4E-3A4E-BA87-1CB5-F1064FF87025}"/>
              </a:ext>
            </a:extLst>
          </p:cNvPr>
          <p:cNvSpPr>
            <a:spLocks noGrp="1"/>
          </p:cNvSpPr>
          <p:nvPr>
            <p:ph idx="1"/>
          </p:nvPr>
        </p:nvSpPr>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While buffering alleviates many of the deadlock situations, it is still possible to write code that deadlocks. </a:t>
            </a:r>
          </a:p>
          <a:p>
            <a:pPr algn="l"/>
            <a:r>
              <a:rPr lang="en-US" sz="1800" b="0" i="0" u="none" strike="noStrike" baseline="0" dirty="0">
                <a:solidFill>
                  <a:srgbClr val="333333"/>
                </a:solidFill>
                <a:latin typeface="Verdana" panose="020B0604030504040204" pitchFamily="34" charset="0"/>
              </a:rPr>
              <a:t>This is due to the fact that as in the non-buffered case, receive calls are always blocking (to ensure semantic consistency).</a:t>
            </a:r>
          </a:p>
          <a:p>
            <a:pPr algn="l"/>
            <a:r>
              <a:rPr lang="en-US" sz="1800" b="0" i="0" u="none" strike="noStrike" baseline="0" dirty="0">
                <a:solidFill>
                  <a:srgbClr val="333333"/>
                </a:solidFill>
                <a:latin typeface="Verdana" panose="020B0604030504040204" pitchFamily="34" charset="0"/>
              </a:rPr>
              <a:t>Thus, a simple code fragment such as the following deadlocks since both processes wait to receive data but nobody sends it.</a:t>
            </a:r>
          </a:p>
          <a:p>
            <a:pPr algn="l"/>
            <a:r>
              <a:rPr lang="en-US" sz="1800" b="0" i="0" u="none" strike="noStrike" baseline="0" dirty="0">
                <a:solidFill>
                  <a:srgbClr val="7A0029"/>
                </a:solidFill>
                <a:latin typeface="Courier New" panose="02070309020205020404" pitchFamily="49" charset="0"/>
              </a:rPr>
              <a:t>1 P0 						P1</a:t>
            </a:r>
          </a:p>
          <a:p>
            <a:pPr algn="l"/>
            <a:r>
              <a:rPr lang="en-US" sz="1800" b="0" i="0" u="none" strike="noStrike" baseline="0" dirty="0">
                <a:solidFill>
                  <a:srgbClr val="7A0029"/>
                </a:solidFill>
                <a:latin typeface="Courier New" panose="02070309020205020404" pitchFamily="49" charset="0"/>
              </a:rPr>
              <a:t>2</a:t>
            </a:r>
          </a:p>
          <a:p>
            <a:pPr algn="l"/>
            <a:r>
              <a:rPr lang="en-US" sz="1800" b="0" i="0" u="none" strike="noStrike" baseline="0" dirty="0">
                <a:solidFill>
                  <a:srgbClr val="7A0029"/>
                </a:solidFill>
                <a:latin typeface="Courier New" panose="02070309020205020404" pitchFamily="49" charset="0"/>
              </a:rPr>
              <a:t>3 receive(&amp;a, 1, 1); 			receive(&amp;a, 1, 0);</a:t>
            </a:r>
          </a:p>
          <a:p>
            <a:pPr algn="l"/>
            <a:r>
              <a:rPr lang="en-US" sz="1800" b="0" i="0" u="none" strike="noStrike" baseline="0" dirty="0">
                <a:solidFill>
                  <a:srgbClr val="7A0029"/>
                </a:solidFill>
                <a:latin typeface="Courier New" panose="02070309020205020404" pitchFamily="49" charset="0"/>
              </a:rPr>
              <a:t>4 send(&amp;b, 1, 1); 				send(&amp;b, 1, 0);</a:t>
            </a:r>
          </a:p>
          <a:p>
            <a:pPr algn="l"/>
            <a:r>
              <a:rPr lang="en-US" sz="1800" b="0" i="0" u="none" strike="noStrike" baseline="0" dirty="0">
                <a:solidFill>
                  <a:srgbClr val="333333"/>
                </a:solidFill>
                <a:latin typeface="Verdana" panose="020B0604030504040204" pitchFamily="34" charset="0"/>
              </a:rPr>
              <a:t>Once again, such circular waits have to be broken. However, deadlocks are caused only by waits on receive operations in this case.</a:t>
            </a:r>
            <a:endParaRPr lang="en-US" dirty="0"/>
          </a:p>
        </p:txBody>
      </p:sp>
    </p:spTree>
    <p:extLst>
      <p:ext uri="{BB962C8B-B14F-4D97-AF65-F5344CB8AC3E}">
        <p14:creationId xmlns:p14="http://schemas.microsoft.com/office/powerpoint/2010/main" val="279932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A6EA9-D684-8568-28FB-E604C7D147BC}"/>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5" name="Text Placeholder 4">
            <a:extLst>
              <a:ext uri="{FF2B5EF4-FFF2-40B4-BE49-F238E27FC236}">
                <a16:creationId xmlns:a16="http://schemas.microsoft.com/office/drawing/2014/main" id="{70AFC1E8-642F-FEBF-5E67-9FB9DB72A22B}"/>
              </a:ext>
            </a:extLst>
          </p:cNvPr>
          <p:cNvSpPr>
            <a:spLocks noGrp="1"/>
          </p:cNvSpPr>
          <p:nvPr>
            <p:ph type="body" idx="1"/>
          </p:nvPr>
        </p:nvSpPr>
        <p:spPr/>
        <p:txBody>
          <a:bodyPr/>
          <a:lstStyle/>
          <a:p>
            <a:r>
              <a:rPr lang="en-US" dirty="0"/>
              <a:t>Section 6.1</a:t>
            </a:r>
          </a:p>
        </p:txBody>
      </p:sp>
    </p:spTree>
    <p:extLst>
      <p:ext uri="{BB962C8B-B14F-4D97-AF65-F5344CB8AC3E}">
        <p14:creationId xmlns:p14="http://schemas.microsoft.com/office/powerpoint/2010/main" val="4023534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3" name="Content Placeholder 2">
            <a:extLst>
              <a:ext uri="{FF2B5EF4-FFF2-40B4-BE49-F238E27FC236}">
                <a16:creationId xmlns:a16="http://schemas.microsoft.com/office/drawing/2014/main" id="{AF7FBC7F-497E-C718-C208-2EC7140F8BF0}"/>
              </a:ext>
            </a:extLst>
          </p:cNvPr>
          <p:cNvSpPr>
            <a:spLocks noGrp="1"/>
          </p:cNvSpPr>
          <p:nvPr>
            <p:ph idx="1"/>
          </p:nvPr>
        </p:nvSpPr>
        <p:spPr/>
        <p:txBody>
          <a:bodyPr>
            <a:normAutofit fontScale="92500" lnSpcReduction="20000"/>
          </a:bodyPr>
          <a:lstStyle/>
          <a:p>
            <a:pPr algn="l"/>
            <a:r>
              <a:rPr lang="en-US" sz="1800" b="0" i="0" u="none" strike="noStrike" baseline="0" dirty="0">
                <a:solidFill>
                  <a:srgbClr val="333333"/>
                </a:solidFill>
                <a:latin typeface="Verdana" panose="020B0604030504040204" pitchFamily="34" charset="0"/>
              </a:rPr>
              <a:t>In blocking protocols, the overhead of guaranteeing semantic correctness was paid in the form of idling (non-buffered) or buffer management (buffered). </a:t>
            </a:r>
          </a:p>
          <a:p>
            <a:pPr algn="l"/>
            <a:r>
              <a:rPr lang="en-US" sz="1800" b="0" i="0" u="none" strike="noStrike" baseline="0" dirty="0">
                <a:solidFill>
                  <a:srgbClr val="333333"/>
                </a:solidFill>
                <a:latin typeface="Verdana" panose="020B0604030504040204" pitchFamily="34" charset="0"/>
              </a:rPr>
              <a:t>Often, it is possible to require the programmer to ensure semantic correctness and provide a fast send/receive operation that incurs little overhead. </a:t>
            </a:r>
          </a:p>
          <a:p>
            <a:pPr algn="l"/>
            <a:r>
              <a:rPr lang="en-US" sz="1800" b="0" i="0" u="none" strike="noStrike" baseline="0" dirty="0">
                <a:solidFill>
                  <a:srgbClr val="333333"/>
                </a:solidFill>
                <a:latin typeface="Verdana" panose="020B0604030504040204" pitchFamily="34" charset="0"/>
              </a:rPr>
              <a:t>This class of non-blocking protocols returns from the send or receive operation before it is semantically safe to do so. </a:t>
            </a:r>
          </a:p>
          <a:p>
            <a:pPr algn="l"/>
            <a:r>
              <a:rPr lang="en-US" sz="1800" b="0" i="0" u="none" strike="noStrike" baseline="0" dirty="0">
                <a:solidFill>
                  <a:srgbClr val="333333"/>
                </a:solidFill>
                <a:latin typeface="Verdana" panose="020B0604030504040204" pitchFamily="34" charset="0"/>
              </a:rPr>
              <a:t>Consequently, the user must be careful not to alter data that may be potentially participating in a communication operation. </a:t>
            </a:r>
          </a:p>
          <a:p>
            <a:pPr algn="l"/>
            <a:r>
              <a:rPr lang="en-US" sz="1800" b="0" i="0" u="none" strike="noStrike" baseline="0" dirty="0">
                <a:solidFill>
                  <a:srgbClr val="333333"/>
                </a:solidFill>
                <a:latin typeface="Verdana" panose="020B0604030504040204" pitchFamily="34" charset="0"/>
              </a:rPr>
              <a:t>Non-blocking  operations are generally accompanied by a </a:t>
            </a:r>
            <a:r>
              <a:rPr lang="en-US" sz="1800" b="0" i="0" u="none" strike="noStrike" baseline="0" dirty="0">
                <a:solidFill>
                  <a:srgbClr val="7A0029"/>
                </a:solidFill>
                <a:latin typeface="Courier New" panose="02070309020205020404" pitchFamily="49" charset="0"/>
              </a:rPr>
              <a:t>check-status </a:t>
            </a:r>
            <a:r>
              <a:rPr lang="en-US" sz="1800" b="0" i="0" u="none" strike="noStrike" baseline="0" dirty="0">
                <a:solidFill>
                  <a:srgbClr val="333333"/>
                </a:solidFill>
                <a:latin typeface="Verdana" panose="020B0604030504040204" pitchFamily="34" charset="0"/>
              </a:rPr>
              <a:t>operation, which indicates whether the semantics of a previously initiated transfer may be violated or not. </a:t>
            </a:r>
          </a:p>
          <a:p>
            <a:pPr algn="l"/>
            <a:r>
              <a:rPr lang="en-US" sz="1800" b="0" i="0" u="none" strike="noStrike" baseline="0" dirty="0">
                <a:solidFill>
                  <a:srgbClr val="333333"/>
                </a:solidFill>
                <a:latin typeface="Verdana" panose="020B0604030504040204" pitchFamily="34" charset="0"/>
              </a:rPr>
              <a:t>Upon return from a nonblocking send or receive operation, the process is free to perform any computation that does not depend upon the completion of the operation.</a:t>
            </a:r>
          </a:p>
          <a:p>
            <a:pPr algn="l"/>
            <a:r>
              <a:rPr lang="en-US" sz="1800" b="0" i="0" u="none" strike="noStrike" baseline="0" dirty="0">
                <a:solidFill>
                  <a:srgbClr val="333333"/>
                </a:solidFill>
                <a:latin typeface="Verdana" panose="020B0604030504040204" pitchFamily="34" charset="0"/>
              </a:rPr>
              <a:t>Later in the program, the process can check whether or not the non-blocking operation has completed, and, if necessary, wait for its completion.</a:t>
            </a:r>
            <a:endParaRPr lang="en-US" dirty="0"/>
          </a:p>
        </p:txBody>
      </p:sp>
    </p:spTree>
    <p:extLst>
      <p:ext uri="{BB962C8B-B14F-4D97-AF65-F5344CB8AC3E}">
        <p14:creationId xmlns:p14="http://schemas.microsoft.com/office/powerpoint/2010/main" val="190139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3" name="Content Placeholder 2">
            <a:extLst>
              <a:ext uri="{FF2B5EF4-FFF2-40B4-BE49-F238E27FC236}">
                <a16:creationId xmlns:a16="http://schemas.microsoft.com/office/drawing/2014/main" id="{AF7FBC7F-497E-C718-C208-2EC7140F8BF0}"/>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As illustrated in Figure on next slide , non-blocking operations can themselves be buffered or nonbuffered.</a:t>
            </a:r>
          </a:p>
          <a:p>
            <a:pPr algn="l"/>
            <a:r>
              <a:rPr lang="en-US" sz="1800" b="0" i="0" u="none" strike="noStrike" baseline="0" dirty="0">
                <a:solidFill>
                  <a:srgbClr val="333333"/>
                </a:solidFill>
                <a:latin typeface="Verdana" panose="020B0604030504040204" pitchFamily="34" charset="0"/>
              </a:rPr>
              <a:t>In the non-buffered case, a process wishing to send data to another simply posts a pending message and returns to the user program. </a:t>
            </a:r>
          </a:p>
          <a:p>
            <a:pPr algn="l"/>
            <a:r>
              <a:rPr lang="en-US" sz="1800" b="0" i="0" u="none" strike="noStrike" baseline="0" dirty="0">
                <a:solidFill>
                  <a:srgbClr val="333333"/>
                </a:solidFill>
                <a:latin typeface="Verdana" panose="020B0604030504040204" pitchFamily="34" charset="0"/>
              </a:rPr>
              <a:t>The program can then do other useful work.</a:t>
            </a:r>
          </a:p>
          <a:p>
            <a:pPr algn="l"/>
            <a:r>
              <a:rPr lang="en-US" sz="1800" b="0" i="0" u="none" strike="noStrike" baseline="0" dirty="0">
                <a:solidFill>
                  <a:srgbClr val="333333"/>
                </a:solidFill>
                <a:latin typeface="Verdana" panose="020B0604030504040204" pitchFamily="34" charset="0"/>
              </a:rPr>
              <a:t>At some point in the future, when the corresponding receive is posted, the communication operation is initiated. </a:t>
            </a:r>
          </a:p>
          <a:p>
            <a:pPr algn="l"/>
            <a:r>
              <a:rPr lang="en-US" sz="1800" b="0" i="0" u="none" strike="noStrike" baseline="0" dirty="0">
                <a:solidFill>
                  <a:srgbClr val="333333"/>
                </a:solidFill>
                <a:latin typeface="Verdana" panose="020B0604030504040204" pitchFamily="34" charset="0"/>
              </a:rPr>
              <a:t>When this operation is completed, the check-status operation indicates that it is safe for the programmer to touch this data. </a:t>
            </a:r>
          </a:p>
          <a:p>
            <a:pPr algn="l"/>
            <a:r>
              <a:rPr lang="en-US" sz="1800" b="0" i="0" u="none" strike="noStrike" baseline="0" dirty="0">
                <a:solidFill>
                  <a:srgbClr val="333333"/>
                </a:solidFill>
                <a:latin typeface="Verdana" panose="020B0604030504040204" pitchFamily="34" charset="0"/>
              </a:rPr>
              <a:t>This transfer is indicated in Figure in the upcoming slides .</a:t>
            </a:r>
            <a:endParaRPr lang="en-US" dirty="0"/>
          </a:p>
        </p:txBody>
      </p:sp>
    </p:spTree>
    <p:extLst>
      <p:ext uri="{BB962C8B-B14F-4D97-AF65-F5344CB8AC3E}">
        <p14:creationId xmlns:p14="http://schemas.microsoft.com/office/powerpoint/2010/main" val="1010346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pic>
        <p:nvPicPr>
          <p:cNvPr id="5" name="Content Placeholder 4">
            <a:extLst>
              <a:ext uri="{FF2B5EF4-FFF2-40B4-BE49-F238E27FC236}">
                <a16:creationId xmlns:a16="http://schemas.microsoft.com/office/drawing/2014/main" id="{36311DD7-62EF-943D-3F2C-0F8BDB03A8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1535" y="1741686"/>
            <a:ext cx="6008930" cy="4735852"/>
          </a:xfrm>
        </p:spPr>
      </p:pic>
    </p:spTree>
    <p:extLst>
      <p:ext uri="{BB962C8B-B14F-4D97-AF65-F5344CB8AC3E}">
        <p14:creationId xmlns:p14="http://schemas.microsoft.com/office/powerpoint/2010/main" val="624848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pic>
        <p:nvPicPr>
          <p:cNvPr id="7" name="Content Placeholder 6">
            <a:extLst>
              <a:ext uri="{FF2B5EF4-FFF2-40B4-BE49-F238E27FC236}">
                <a16:creationId xmlns:a16="http://schemas.microsoft.com/office/drawing/2014/main" id="{6A447BA4-7992-D775-7C5A-11F2E4CC90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4151" y="2070766"/>
            <a:ext cx="10023698" cy="4276578"/>
          </a:xfrm>
        </p:spPr>
      </p:pic>
    </p:spTree>
    <p:extLst>
      <p:ext uri="{BB962C8B-B14F-4D97-AF65-F5344CB8AC3E}">
        <p14:creationId xmlns:p14="http://schemas.microsoft.com/office/powerpoint/2010/main" val="426720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4" name="Content Placeholder 3">
            <a:extLst>
              <a:ext uri="{FF2B5EF4-FFF2-40B4-BE49-F238E27FC236}">
                <a16:creationId xmlns:a16="http://schemas.microsoft.com/office/drawing/2014/main" id="{B40228B8-64FB-91E5-F5EB-B88E385EB9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Comparing Figures (a) in previous slide and first figure of this lecture (6.1 a) , it is easy to see that the idling time when the process is   waiting for the corresponding receive in a blocking operation can now be utilized for computation, provided it does not update the data being sent. </a:t>
            </a:r>
          </a:p>
          <a:p>
            <a:pPr algn="l"/>
            <a:r>
              <a:rPr lang="en-US" sz="1800" b="0" i="0" u="none" strike="noStrike" baseline="0" dirty="0">
                <a:solidFill>
                  <a:srgbClr val="333333"/>
                </a:solidFill>
                <a:latin typeface="Verdana" panose="020B0604030504040204" pitchFamily="34" charset="0"/>
              </a:rPr>
              <a:t>This alleviates the major bottleneck associated with the former at the expense of some program restructuring. </a:t>
            </a:r>
          </a:p>
          <a:p>
            <a:pPr algn="l"/>
            <a:r>
              <a:rPr lang="en-US" sz="1800" b="0" i="0" u="none" strike="noStrike" baseline="0" dirty="0">
                <a:solidFill>
                  <a:srgbClr val="333333"/>
                </a:solidFill>
                <a:latin typeface="Verdana" panose="020B0604030504040204" pitchFamily="34" charset="0"/>
              </a:rPr>
              <a:t>The benefits of non-blocking operations are further enhanced by the presence of dedicated communication hardware. This is illustrated in Figure (b) on previous slide. </a:t>
            </a:r>
          </a:p>
          <a:p>
            <a:pPr algn="l"/>
            <a:r>
              <a:rPr lang="en-US" sz="1800" b="0" i="0" u="none" strike="noStrike" baseline="0" dirty="0">
                <a:solidFill>
                  <a:srgbClr val="333333"/>
                </a:solidFill>
                <a:latin typeface="Verdana" panose="020B0604030504040204" pitchFamily="34" charset="0"/>
              </a:rPr>
              <a:t>In this case, the communication overhead can be almost entirely masked by non-blocking operations. </a:t>
            </a:r>
          </a:p>
          <a:p>
            <a:pPr algn="l"/>
            <a:r>
              <a:rPr lang="en-US" sz="1800" b="0" i="0" u="none" strike="noStrike" baseline="0" dirty="0">
                <a:solidFill>
                  <a:srgbClr val="333333"/>
                </a:solidFill>
                <a:latin typeface="Verdana" panose="020B0604030504040204" pitchFamily="34" charset="0"/>
              </a:rPr>
              <a:t>In this case, however, the data being received is unsafe for the duration of the receive operation.</a:t>
            </a:r>
            <a:endParaRPr lang="en-US" dirty="0"/>
          </a:p>
        </p:txBody>
      </p:sp>
    </p:spTree>
    <p:extLst>
      <p:ext uri="{BB962C8B-B14F-4D97-AF65-F5344CB8AC3E}">
        <p14:creationId xmlns:p14="http://schemas.microsoft.com/office/powerpoint/2010/main" val="1164677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4" name="Content Placeholder 3">
            <a:extLst>
              <a:ext uri="{FF2B5EF4-FFF2-40B4-BE49-F238E27FC236}">
                <a16:creationId xmlns:a16="http://schemas.microsoft.com/office/drawing/2014/main" id="{B40228B8-64FB-91E5-F5EB-B88E385EB9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Non-blocking operations can also be used with a buffered protocol. In this case, the sender initiates a DMA operation and returns immediately. </a:t>
            </a:r>
          </a:p>
          <a:p>
            <a:pPr algn="l"/>
            <a:r>
              <a:rPr lang="en-US" sz="1800" b="0" i="0" u="none" strike="noStrike" baseline="0" dirty="0">
                <a:solidFill>
                  <a:srgbClr val="333333"/>
                </a:solidFill>
                <a:latin typeface="Verdana" panose="020B0604030504040204" pitchFamily="34" charset="0"/>
              </a:rPr>
              <a:t>The data becomes safe the moment the DMA operation has been completed. </a:t>
            </a:r>
          </a:p>
          <a:p>
            <a:pPr algn="l"/>
            <a:r>
              <a:rPr lang="en-US" sz="1800" b="0" i="0" u="none" strike="noStrike" baseline="0" dirty="0">
                <a:solidFill>
                  <a:srgbClr val="333333"/>
                </a:solidFill>
                <a:latin typeface="Verdana" panose="020B0604030504040204" pitchFamily="34" charset="0"/>
              </a:rPr>
              <a:t>At the receiving end, the receive operation initiates a transfer from the sender's buffer to the receiver's target location. </a:t>
            </a:r>
          </a:p>
          <a:p>
            <a:pPr algn="l"/>
            <a:r>
              <a:rPr lang="en-US" sz="1800" b="0" i="0" u="none" strike="noStrike" baseline="0" dirty="0">
                <a:solidFill>
                  <a:srgbClr val="333333"/>
                </a:solidFill>
                <a:latin typeface="Verdana" panose="020B0604030504040204" pitchFamily="34" charset="0"/>
              </a:rPr>
              <a:t>Using buffers with nonblocking operation has the effect of reducing the time during which the data is unsafe.</a:t>
            </a:r>
            <a:endParaRPr lang="en-US" dirty="0"/>
          </a:p>
        </p:txBody>
      </p:sp>
    </p:spTree>
    <p:extLst>
      <p:ext uri="{BB962C8B-B14F-4D97-AF65-F5344CB8AC3E}">
        <p14:creationId xmlns:p14="http://schemas.microsoft.com/office/powerpoint/2010/main" val="1824955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4" name="Content Placeholder 3">
            <a:extLst>
              <a:ext uri="{FF2B5EF4-FFF2-40B4-BE49-F238E27FC236}">
                <a16:creationId xmlns:a16="http://schemas.microsoft.com/office/drawing/2014/main" id="{B40228B8-64FB-91E5-F5EB-B88E385EB9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Typical message-passing libraries such as Message Passing Interface (MPI) and Parallel Virtual Machine (PVM) implement both blocking and non-blocking operations. </a:t>
            </a:r>
          </a:p>
          <a:p>
            <a:pPr algn="l"/>
            <a:r>
              <a:rPr lang="en-US" sz="1800" b="0" i="0" u="none" strike="noStrike" baseline="0" dirty="0">
                <a:solidFill>
                  <a:srgbClr val="333333"/>
                </a:solidFill>
                <a:latin typeface="Verdana" panose="020B0604030504040204" pitchFamily="34" charset="0"/>
              </a:rPr>
              <a:t>Blocking operations facilitate safe and easier programming and non-blocking operations are useful for performance optimization by masking communication overhead. </a:t>
            </a:r>
          </a:p>
          <a:p>
            <a:pPr algn="l"/>
            <a:r>
              <a:rPr lang="en-US" sz="1800" b="0" i="0" u="none" strike="noStrike" baseline="0" dirty="0">
                <a:solidFill>
                  <a:srgbClr val="333333"/>
                </a:solidFill>
                <a:latin typeface="Verdana" panose="020B0604030504040204" pitchFamily="34" charset="0"/>
              </a:rPr>
              <a:t>One must, however, be careful using nonblocking protocols since errors can result from unsafe access to data that is in the process of being communicated.</a:t>
            </a:r>
            <a:endParaRPr lang="en-US" dirty="0"/>
          </a:p>
        </p:txBody>
      </p:sp>
    </p:spTree>
    <p:extLst>
      <p:ext uri="{BB962C8B-B14F-4D97-AF65-F5344CB8AC3E}">
        <p14:creationId xmlns:p14="http://schemas.microsoft.com/office/powerpoint/2010/main" val="4074711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63BEF-E9F5-ECA0-B7DB-CA3626C2FB8F}"/>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MPI: the Message Passing Interface</a:t>
            </a:r>
            <a:endParaRPr lang="en-US" dirty="0"/>
          </a:p>
        </p:txBody>
      </p:sp>
      <p:sp>
        <p:nvSpPr>
          <p:cNvPr id="5" name="Text Placeholder 4">
            <a:extLst>
              <a:ext uri="{FF2B5EF4-FFF2-40B4-BE49-F238E27FC236}">
                <a16:creationId xmlns:a16="http://schemas.microsoft.com/office/drawing/2014/main" id="{89376D8C-EFFC-6991-2720-EBFF415A9D8E}"/>
              </a:ext>
            </a:extLst>
          </p:cNvPr>
          <p:cNvSpPr>
            <a:spLocks noGrp="1"/>
          </p:cNvSpPr>
          <p:nvPr>
            <p:ph type="body" idx="1"/>
          </p:nvPr>
        </p:nvSpPr>
        <p:spPr/>
        <p:txBody>
          <a:bodyPr/>
          <a:lstStyle/>
          <a:p>
            <a:r>
              <a:rPr lang="en-US" dirty="0"/>
              <a:t>Section 6.3</a:t>
            </a:r>
          </a:p>
        </p:txBody>
      </p:sp>
    </p:spTree>
    <p:extLst>
      <p:ext uri="{BB962C8B-B14F-4D97-AF65-F5344CB8AC3E}">
        <p14:creationId xmlns:p14="http://schemas.microsoft.com/office/powerpoint/2010/main" val="3739759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5E82C-5342-27F0-1FF8-75FAABCFF94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MPI: the Message Passing Interface</a:t>
            </a:r>
            <a:endParaRPr lang="en-US" sz="2400" dirty="0"/>
          </a:p>
        </p:txBody>
      </p:sp>
      <p:sp>
        <p:nvSpPr>
          <p:cNvPr id="5" name="Content Placeholder 4">
            <a:extLst>
              <a:ext uri="{FF2B5EF4-FFF2-40B4-BE49-F238E27FC236}">
                <a16:creationId xmlns:a16="http://schemas.microsoft.com/office/drawing/2014/main" id="{18EB738B-35DF-39F2-D3C7-2D9629E1A65A}"/>
              </a:ext>
            </a:extLst>
          </p:cNvPr>
          <p:cNvSpPr>
            <a:spLocks noGrp="1"/>
          </p:cNvSpPr>
          <p:nvPr>
            <p:ph idx="1"/>
          </p:nvPr>
        </p:nvSpPr>
        <p:spPr/>
        <p:txBody>
          <a:bodyPr/>
          <a:lstStyle/>
          <a:p>
            <a:r>
              <a:rPr lang="en-US" dirty="0"/>
              <a:t>Parallel computers were low cost hence many libraries have been created for parallel programming.</a:t>
            </a:r>
          </a:p>
          <a:p>
            <a:r>
              <a:rPr lang="en-US" dirty="0"/>
              <a:t>It became so popular that it became like a modern-day assembly language where different vendors provided with their own libraries.</a:t>
            </a:r>
          </a:p>
          <a:p>
            <a:r>
              <a:rPr lang="en-US" dirty="0">
                <a:solidFill>
                  <a:srgbClr val="FF0000"/>
                </a:solidFill>
              </a:rPr>
              <a:t>These libraries were compatible with their own hardware  but performed poorly over other hardware.</a:t>
            </a:r>
          </a:p>
          <a:p>
            <a:r>
              <a:rPr lang="en-US" dirty="0">
                <a:solidFill>
                  <a:srgbClr val="FF0000"/>
                </a:solidFill>
              </a:rPr>
              <a:t>And portability of these libraries were poor.</a:t>
            </a:r>
          </a:p>
          <a:p>
            <a:r>
              <a:rPr lang="en-US" dirty="0">
                <a:highlight>
                  <a:srgbClr val="00FF00"/>
                </a:highlight>
              </a:rPr>
              <a:t>MPI was created to solve this problem.</a:t>
            </a:r>
          </a:p>
          <a:p>
            <a:r>
              <a:rPr lang="en-US" dirty="0"/>
              <a:t>MPI was a standard library that can be used to develop parallel programs in C or Fortran.</a:t>
            </a:r>
          </a:p>
          <a:p>
            <a:endParaRPr lang="en-US" dirty="0"/>
          </a:p>
        </p:txBody>
      </p:sp>
    </p:spTree>
    <p:extLst>
      <p:ext uri="{BB962C8B-B14F-4D97-AF65-F5344CB8AC3E}">
        <p14:creationId xmlns:p14="http://schemas.microsoft.com/office/powerpoint/2010/main" val="1049212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5E82C-5342-27F0-1FF8-75FAABCFF94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MPI: the Message Passing Interface</a:t>
            </a:r>
            <a:endParaRPr lang="en-US" sz="2400" dirty="0"/>
          </a:p>
        </p:txBody>
      </p:sp>
      <p:sp>
        <p:nvSpPr>
          <p:cNvPr id="5" name="Content Placeholder 4">
            <a:extLst>
              <a:ext uri="{FF2B5EF4-FFF2-40B4-BE49-F238E27FC236}">
                <a16:creationId xmlns:a16="http://schemas.microsoft.com/office/drawing/2014/main" id="{18EB738B-35DF-39F2-D3C7-2D9629E1A65A}"/>
              </a:ext>
            </a:extLst>
          </p:cNvPr>
          <p:cNvSpPr>
            <a:spLocks noGrp="1"/>
          </p:cNvSpPr>
          <p:nvPr>
            <p:ph idx="1"/>
          </p:nvPr>
        </p:nvSpPr>
        <p:spPr/>
        <p:txBody>
          <a:bodyPr/>
          <a:lstStyle/>
          <a:p>
            <a:r>
              <a:rPr lang="en-US" dirty="0"/>
              <a:t>MPI library has 125 routines, but the number of key components are smaller.</a:t>
            </a:r>
          </a:p>
          <a:p>
            <a:r>
              <a:rPr lang="en-US" dirty="0"/>
              <a:t>Out of them the ones on the next slide are fundamental (You can write a fully functional program using them)</a:t>
            </a:r>
          </a:p>
          <a:p>
            <a:r>
              <a:rPr lang="en-US" dirty="0"/>
              <a:t>What do these six fundamental routines do?</a:t>
            </a:r>
          </a:p>
          <a:p>
            <a:pPr marL="457200" indent="-457200">
              <a:buFont typeface="+mj-lt"/>
              <a:buAutoNum type="arabicPeriod"/>
            </a:pPr>
            <a:r>
              <a:rPr lang="en-US" dirty="0"/>
              <a:t>Initialize and terminate the MPI library</a:t>
            </a:r>
          </a:p>
          <a:p>
            <a:pPr marL="457200" indent="-457200">
              <a:buFont typeface="+mj-lt"/>
              <a:buAutoNum type="arabicPeriod"/>
            </a:pPr>
            <a:r>
              <a:rPr lang="en-US" dirty="0"/>
              <a:t>Get  information about the parallel computing environment</a:t>
            </a:r>
          </a:p>
          <a:p>
            <a:pPr marL="457200" indent="-457200">
              <a:buFont typeface="+mj-lt"/>
              <a:buAutoNum type="arabicPeriod"/>
            </a:pPr>
            <a:r>
              <a:rPr lang="en-US" dirty="0"/>
              <a:t>And obviously: to send and receive a message</a:t>
            </a:r>
          </a:p>
        </p:txBody>
      </p:sp>
    </p:spTree>
    <p:extLst>
      <p:ext uri="{BB962C8B-B14F-4D97-AF65-F5344CB8AC3E}">
        <p14:creationId xmlns:p14="http://schemas.microsoft.com/office/powerpoint/2010/main" val="105312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86EE-3A2D-C19E-82FB-08EE8D0437C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3" name="Content Placeholder 2">
            <a:extLst>
              <a:ext uri="{FF2B5EF4-FFF2-40B4-BE49-F238E27FC236}">
                <a16:creationId xmlns:a16="http://schemas.microsoft.com/office/drawing/2014/main" id="{5C318E61-97BC-4066-62B8-FFA4EACCC633}"/>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There are two key attributes that characterize the message-passing programming paradigm.</a:t>
            </a:r>
          </a:p>
          <a:p>
            <a:pPr algn="l"/>
            <a:r>
              <a:rPr lang="en-US" sz="1800" b="0" i="0" u="none" strike="noStrike" baseline="0" dirty="0">
                <a:solidFill>
                  <a:srgbClr val="333333"/>
                </a:solidFill>
                <a:latin typeface="Verdana" panose="020B0604030504040204" pitchFamily="34" charset="0"/>
              </a:rPr>
              <a:t>The first is that it assumes a </a:t>
            </a:r>
            <a:r>
              <a:rPr lang="en-US" sz="1800" b="1" i="0" u="none" strike="noStrike" baseline="0" dirty="0">
                <a:solidFill>
                  <a:srgbClr val="333333"/>
                </a:solidFill>
                <a:latin typeface="Verdana" panose="020B0604030504040204" pitchFamily="34" charset="0"/>
              </a:rPr>
              <a:t>partitioned address space</a:t>
            </a:r>
            <a:r>
              <a:rPr lang="en-US" sz="1800" b="0" i="0" u="none" strike="noStrike" baseline="0" dirty="0">
                <a:solidFill>
                  <a:srgbClr val="333333"/>
                </a:solidFill>
                <a:latin typeface="Verdana" panose="020B0604030504040204" pitchFamily="34" charset="0"/>
              </a:rPr>
              <a:t> and the second is that it supports only </a:t>
            </a:r>
            <a:r>
              <a:rPr lang="en-US" sz="1800" b="1" i="0" u="none" strike="noStrike" baseline="0" dirty="0">
                <a:solidFill>
                  <a:srgbClr val="333333"/>
                </a:solidFill>
                <a:latin typeface="Verdana" panose="020B0604030504040204" pitchFamily="34" charset="0"/>
              </a:rPr>
              <a:t>explicit parallelization</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The logical view of a machine supporting the message-passing paradigm consists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processes, each with its own exclusive address space. </a:t>
            </a:r>
          </a:p>
          <a:p>
            <a:pPr algn="l"/>
            <a:r>
              <a:rPr lang="en-US" sz="1800" b="0" i="0" u="none" strike="noStrike" baseline="0" dirty="0">
                <a:solidFill>
                  <a:srgbClr val="333333"/>
                </a:solidFill>
                <a:latin typeface="Verdana" panose="020B0604030504040204" pitchFamily="34" charset="0"/>
              </a:rPr>
              <a:t>Instances of such a view come naturally from clustered workstations and non-shared address space </a:t>
            </a:r>
            <a:r>
              <a:rPr lang="en-US" sz="1800" b="0" i="0" u="none" strike="noStrike" baseline="0" dirty="0" err="1">
                <a:solidFill>
                  <a:srgbClr val="333333"/>
                </a:solidFill>
                <a:latin typeface="Verdana" panose="020B0604030504040204" pitchFamily="34" charset="0"/>
              </a:rPr>
              <a:t>multicomputers</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2608120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84B7-4C8E-28ED-4A37-7F138ADEE9A2}"/>
              </a:ext>
            </a:extLst>
          </p:cNvPr>
          <p:cNvSpPr>
            <a:spLocks noGrp="1"/>
          </p:cNvSpPr>
          <p:nvPr>
            <p:ph type="title"/>
          </p:nvPr>
        </p:nvSpPr>
        <p:spPr/>
        <p:txBody>
          <a:bodyPr/>
          <a:lstStyle/>
          <a:p>
            <a:r>
              <a:rPr lang="en-US" dirty="0"/>
              <a:t>Six Fundamental routines</a:t>
            </a:r>
          </a:p>
        </p:txBody>
      </p:sp>
      <p:graphicFrame>
        <p:nvGraphicFramePr>
          <p:cNvPr id="4" name="Table 4">
            <a:extLst>
              <a:ext uri="{FF2B5EF4-FFF2-40B4-BE49-F238E27FC236}">
                <a16:creationId xmlns:a16="http://schemas.microsoft.com/office/drawing/2014/main" id="{D44FA15F-5378-E75D-5B21-0C6B0631BAEB}"/>
              </a:ext>
            </a:extLst>
          </p:cNvPr>
          <p:cNvGraphicFramePr>
            <a:graphicFrameLocks noGrp="1"/>
          </p:cNvGraphicFramePr>
          <p:nvPr>
            <p:ph idx="1"/>
            <p:extLst>
              <p:ext uri="{D42A27DB-BD31-4B8C-83A1-F6EECF244321}">
                <p14:modId xmlns:p14="http://schemas.microsoft.com/office/powerpoint/2010/main" val="3338595694"/>
              </p:ext>
            </p:extLst>
          </p:nvPr>
        </p:nvGraphicFramePr>
        <p:xfrm>
          <a:off x="1024128" y="1640840"/>
          <a:ext cx="9720261" cy="4759960"/>
        </p:xfrm>
        <a:graphic>
          <a:graphicData uri="http://schemas.openxmlformats.org/drawingml/2006/table">
            <a:tbl>
              <a:tblPr firstRow="1" lastCol="1" bandRow="1" bandCol="1">
                <a:tableStyleId>{F2DE63D5-997A-4646-A377-4702673A728D}</a:tableStyleId>
              </a:tblPr>
              <a:tblGrid>
                <a:gridCol w="889268">
                  <a:extLst>
                    <a:ext uri="{9D8B030D-6E8A-4147-A177-3AD203B41FA5}">
                      <a16:colId xmlns:a16="http://schemas.microsoft.com/office/drawing/2014/main" val="756897382"/>
                    </a:ext>
                  </a:extLst>
                </a:gridCol>
                <a:gridCol w="2180302">
                  <a:extLst>
                    <a:ext uri="{9D8B030D-6E8A-4147-A177-3AD203B41FA5}">
                      <a16:colId xmlns:a16="http://schemas.microsoft.com/office/drawing/2014/main" val="1575118950"/>
                    </a:ext>
                  </a:extLst>
                </a:gridCol>
                <a:gridCol w="6650691">
                  <a:extLst>
                    <a:ext uri="{9D8B030D-6E8A-4147-A177-3AD203B41FA5}">
                      <a16:colId xmlns:a16="http://schemas.microsoft.com/office/drawing/2014/main" val="2020392174"/>
                    </a:ext>
                  </a:extLst>
                </a:gridCol>
              </a:tblGrid>
              <a:tr h="370840">
                <a:tc>
                  <a:txBody>
                    <a:bodyPr/>
                    <a:lstStyle/>
                    <a:p>
                      <a:r>
                        <a:rPr lang="en-US" dirty="0"/>
                        <a:t>Sr No:</a:t>
                      </a:r>
                    </a:p>
                  </a:txBody>
                  <a:tcPr/>
                </a:tc>
                <a:tc>
                  <a:txBody>
                    <a:bodyPr/>
                    <a:lstStyle/>
                    <a:p>
                      <a:r>
                        <a:rPr lang="en-US" dirty="0"/>
                        <a:t>Routine name</a:t>
                      </a:r>
                    </a:p>
                  </a:txBody>
                  <a:tcPr/>
                </a:tc>
                <a:tc>
                  <a:txBody>
                    <a:bodyPr/>
                    <a:lstStyle/>
                    <a:p>
                      <a:r>
                        <a:rPr lang="en-US" dirty="0"/>
                        <a:t>Description</a:t>
                      </a:r>
                    </a:p>
                  </a:txBody>
                  <a:tcPr/>
                </a:tc>
                <a:extLst>
                  <a:ext uri="{0D108BD9-81ED-4DB2-BD59-A6C34878D82A}">
                    <a16:rowId xmlns:a16="http://schemas.microsoft.com/office/drawing/2014/main" val="2250888057"/>
                  </a:ext>
                </a:extLst>
              </a:tr>
              <a:tr h="370840">
                <a:tc>
                  <a:txBody>
                    <a:bodyPr/>
                    <a:lstStyle/>
                    <a:p>
                      <a:r>
                        <a:rPr lang="en-US" dirty="0"/>
                        <a:t>1</a:t>
                      </a:r>
                    </a:p>
                  </a:txBody>
                  <a:tcPr/>
                </a:tc>
                <a:tc>
                  <a:txBody>
                    <a:bodyPr/>
                    <a:lstStyle/>
                    <a:p>
                      <a:r>
                        <a:rPr lang="en-US" sz="1800" b="1" u="none" strike="noStrike" kern="1200" baseline="0" dirty="0" err="1">
                          <a:solidFill>
                            <a:schemeClr val="dk1"/>
                          </a:solidFill>
                        </a:rPr>
                        <a:t>MPI_Init</a:t>
                      </a:r>
                      <a:endParaRPr lang="en-US" sz="1800" b="1" i="0" u="none" strike="noStrike" kern="1200" baseline="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Initializes MPI.</a:t>
                      </a:r>
                    </a:p>
                    <a:p>
                      <a:endParaRPr lang="en-US" dirty="0"/>
                    </a:p>
                  </a:txBody>
                  <a:tcPr/>
                </a:tc>
                <a:extLst>
                  <a:ext uri="{0D108BD9-81ED-4DB2-BD59-A6C34878D82A}">
                    <a16:rowId xmlns:a16="http://schemas.microsoft.com/office/drawing/2014/main" val="593626034"/>
                  </a:ext>
                </a:extLst>
              </a:tr>
              <a:tr h="370840">
                <a:tc>
                  <a:txBody>
                    <a:bodyPr/>
                    <a:lstStyle/>
                    <a:p>
                      <a:r>
                        <a:rPr lang="en-US" dirty="0"/>
                        <a:t>2</a:t>
                      </a:r>
                    </a:p>
                  </a:txBody>
                  <a:tcPr/>
                </a:tc>
                <a:tc>
                  <a:txBody>
                    <a:bodyPr/>
                    <a:lstStyle/>
                    <a:p>
                      <a:r>
                        <a:rPr lang="en-US" sz="1800" b="1" u="none" strike="noStrike" kern="1200" baseline="0" dirty="0" err="1">
                          <a:solidFill>
                            <a:schemeClr val="dk1"/>
                          </a:solidFill>
                        </a:rPr>
                        <a:t>MPI_Finalize</a:t>
                      </a:r>
                      <a:endParaRPr lang="en-US" sz="1800" b="1" u="none" strike="noStrike" kern="1200" baseline="0" dirty="0">
                        <a:solidFill>
                          <a:schemeClr val="dk1"/>
                        </a:solidFill>
                      </a:endParaRP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Terminates MPI.</a:t>
                      </a:r>
                    </a:p>
                    <a:p>
                      <a:endParaRPr lang="en-US" dirty="0"/>
                    </a:p>
                  </a:txBody>
                  <a:tcPr/>
                </a:tc>
                <a:extLst>
                  <a:ext uri="{0D108BD9-81ED-4DB2-BD59-A6C34878D82A}">
                    <a16:rowId xmlns:a16="http://schemas.microsoft.com/office/drawing/2014/main" val="2457294592"/>
                  </a:ext>
                </a:extLst>
              </a:tr>
              <a:tr h="0">
                <a:tc>
                  <a:txBody>
                    <a:bodyPr/>
                    <a:lstStyle/>
                    <a:p>
                      <a:r>
                        <a:rPr lang="en-US" dirty="0"/>
                        <a:t>3</a:t>
                      </a:r>
                    </a:p>
                  </a:txBody>
                  <a:tcPr/>
                </a:tc>
                <a:tc>
                  <a:txBody>
                    <a:bodyPr/>
                    <a:lstStyle/>
                    <a:p>
                      <a:r>
                        <a:rPr lang="en-US" sz="1800" b="1" u="none" strike="noStrike" kern="1200" baseline="0" dirty="0" err="1">
                          <a:solidFill>
                            <a:schemeClr val="dk1"/>
                          </a:solidFill>
                        </a:rPr>
                        <a:t>MPI_Comm_size</a:t>
                      </a:r>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b="1" dirty="0"/>
                    </a:p>
                  </a:txBody>
                  <a:tcPr/>
                </a:tc>
                <a:tc>
                  <a:txBody>
                    <a:bodyPr/>
                    <a:lstStyle/>
                    <a:p>
                      <a:r>
                        <a:rPr lang="en-US" sz="1800" b="0" u="none" strike="noStrike" kern="1200" baseline="0" dirty="0">
                          <a:solidFill>
                            <a:schemeClr val="dk1"/>
                          </a:solidFill>
                        </a:rPr>
                        <a:t>Determines the number of processes</a:t>
                      </a:r>
                      <a:endParaRPr lang="en-US" dirty="0"/>
                    </a:p>
                  </a:txBody>
                  <a:tcPr/>
                </a:tc>
                <a:extLst>
                  <a:ext uri="{0D108BD9-81ED-4DB2-BD59-A6C34878D82A}">
                    <a16:rowId xmlns:a16="http://schemas.microsoft.com/office/drawing/2014/main" val="1144604883"/>
                  </a:ext>
                </a:extLst>
              </a:tr>
              <a:tr h="370840">
                <a:tc>
                  <a:txBody>
                    <a:bodyPr/>
                    <a:lstStyle/>
                    <a:p>
                      <a:r>
                        <a:rPr lang="en-US" dirty="0"/>
                        <a:t>4</a:t>
                      </a:r>
                    </a:p>
                  </a:txBody>
                  <a:tcPr/>
                </a:tc>
                <a:tc>
                  <a:txBody>
                    <a:bodyPr/>
                    <a:lstStyle/>
                    <a:p>
                      <a:r>
                        <a:rPr lang="en-US" sz="1800" b="1" u="none" strike="noStrike" kern="1200" baseline="0" dirty="0" err="1">
                          <a:solidFill>
                            <a:schemeClr val="dk1"/>
                          </a:solidFill>
                        </a:rPr>
                        <a:t>MPI_Comm_rank</a:t>
                      </a:r>
                      <a:endParaRPr lang="en-US" sz="1800" b="1" u="none" strike="noStrike" kern="1200" baseline="0"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a:solidFill>
                            <a:schemeClr val="dk1"/>
                          </a:solidFill>
                        </a:rPr>
                        <a:t>.</a:t>
                      </a:r>
                    </a:p>
                    <a:p>
                      <a:endParaRPr lang="en-US" b="1" dirty="0"/>
                    </a:p>
                  </a:txBody>
                  <a:tcPr/>
                </a:tc>
                <a:tc>
                  <a:txBody>
                    <a:bodyPr/>
                    <a:lstStyle/>
                    <a:p>
                      <a:r>
                        <a:rPr lang="en-US" sz="1800" b="0" u="none" strike="noStrike" kern="1200" baseline="0" dirty="0">
                          <a:solidFill>
                            <a:schemeClr val="dk1"/>
                          </a:solidFill>
                        </a:rPr>
                        <a:t>Determines the label of the calling process</a:t>
                      </a:r>
                      <a:endParaRPr lang="en-US" dirty="0"/>
                    </a:p>
                  </a:txBody>
                  <a:tcPr/>
                </a:tc>
                <a:extLst>
                  <a:ext uri="{0D108BD9-81ED-4DB2-BD59-A6C34878D82A}">
                    <a16:rowId xmlns:a16="http://schemas.microsoft.com/office/drawing/2014/main" val="1273807449"/>
                  </a:ext>
                </a:extLst>
              </a:tr>
              <a:tr h="370840">
                <a:tc>
                  <a:txBody>
                    <a:bodyPr/>
                    <a:lstStyle/>
                    <a:p>
                      <a:r>
                        <a:rPr lang="en-US" dirty="0"/>
                        <a:t>5</a:t>
                      </a:r>
                    </a:p>
                  </a:txBody>
                  <a:tcPr/>
                </a:tc>
                <a:tc>
                  <a:txBody>
                    <a:bodyPr/>
                    <a:lstStyle/>
                    <a:p>
                      <a:r>
                        <a:rPr lang="en-US" sz="1800" b="1" i="0" u="none" strike="noStrike" kern="1200" baseline="0" dirty="0" err="1">
                          <a:solidFill>
                            <a:schemeClr val="dk1"/>
                          </a:solidFill>
                          <a:latin typeface="+mn-lt"/>
                          <a:ea typeface="+mn-ea"/>
                          <a:cs typeface="+mn-cs"/>
                        </a:rPr>
                        <a:t>MPI_Send</a:t>
                      </a:r>
                      <a:endParaRPr lang="en-US" sz="1800" b="1" i="0" u="none" strike="noStrike" kern="1200" baseline="0" dirty="0">
                        <a:solidFill>
                          <a:schemeClr val="dk1"/>
                        </a:solidFill>
                        <a:latin typeface="+mn-lt"/>
                        <a:ea typeface="+mn-ea"/>
                        <a:cs typeface="+mn-cs"/>
                      </a:endParaRP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Sends a message.</a:t>
                      </a:r>
                    </a:p>
                    <a:p>
                      <a:endParaRPr lang="en-US" dirty="0"/>
                    </a:p>
                  </a:txBody>
                  <a:tcPr/>
                </a:tc>
                <a:extLst>
                  <a:ext uri="{0D108BD9-81ED-4DB2-BD59-A6C34878D82A}">
                    <a16:rowId xmlns:a16="http://schemas.microsoft.com/office/drawing/2014/main" val="1086809435"/>
                  </a:ext>
                </a:extLst>
              </a:tr>
              <a:tr h="370840">
                <a:tc>
                  <a:txBody>
                    <a:bodyPr/>
                    <a:lstStyle/>
                    <a:p>
                      <a:r>
                        <a:rPr lang="en-US" dirty="0"/>
                        <a:t>6</a:t>
                      </a:r>
                    </a:p>
                  </a:txBody>
                  <a:tcPr/>
                </a:tc>
                <a:tc>
                  <a:txBody>
                    <a:bodyPr/>
                    <a:lstStyle/>
                    <a:p>
                      <a:r>
                        <a:rPr lang="en-US" sz="1800" b="1" u="none" strike="noStrike" kern="1200" baseline="0" dirty="0" err="1">
                          <a:solidFill>
                            <a:schemeClr val="dk1"/>
                          </a:solidFill>
                        </a:rPr>
                        <a:t>MPI_Recv</a:t>
                      </a:r>
                      <a:endParaRPr lang="en-US" sz="1800" b="1" u="none" strike="noStrike" kern="1200" baseline="0" dirty="0">
                        <a:solidFill>
                          <a:schemeClr val="dk1"/>
                        </a:solidFill>
                      </a:endParaRP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Receives a message.</a:t>
                      </a:r>
                      <a:endParaRPr lang="en-US" dirty="0"/>
                    </a:p>
                    <a:p>
                      <a:endParaRPr lang="en-US" dirty="0"/>
                    </a:p>
                  </a:txBody>
                  <a:tcPr/>
                </a:tc>
                <a:extLst>
                  <a:ext uri="{0D108BD9-81ED-4DB2-BD59-A6C34878D82A}">
                    <a16:rowId xmlns:a16="http://schemas.microsoft.com/office/drawing/2014/main" val="2907540851"/>
                  </a:ext>
                </a:extLst>
              </a:tr>
            </a:tbl>
          </a:graphicData>
        </a:graphic>
      </p:graphicFrame>
    </p:spTree>
    <p:extLst>
      <p:ext uri="{BB962C8B-B14F-4D97-AF65-F5344CB8AC3E}">
        <p14:creationId xmlns:p14="http://schemas.microsoft.com/office/powerpoint/2010/main" val="3978566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6DBC-C648-C259-CED0-2A29086D45A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Starting and Terminating the MPI Library</a:t>
            </a:r>
            <a:endParaRPr lang="en-US" dirty="0"/>
          </a:p>
        </p:txBody>
      </p:sp>
      <p:sp>
        <p:nvSpPr>
          <p:cNvPr id="3" name="Content Placeholder 2">
            <a:extLst>
              <a:ext uri="{FF2B5EF4-FFF2-40B4-BE49-F238E27FC236}">
                <a16:creationId xmlns:a16="http://schemas.microsoft.com/office/drawing/2014/main" id="{56631BFF-0C16-C299-2D82-3DE2E48E5ADB}"/>
              </a:ext>
            </a:extLst>
          </p:cNvPr>
          <p:cNvSpPr>
            <a:spLocks noGrp="1"/>
          </p:cNvSpPr>
          <p:nvPr>
            <p:ph idx="1"/>
          </p:nvPr>
        </p:nvSpPr>
        <p:spPr/>
        <p:txBody>
          <a:bodyPr>
            <a:normAutofit/>
          </a:bodyPr>
          <a:lstStyle/>
          <a:p>
            <a:pPr algn="l"/>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called prior to any calls to other MPI routines. </a:t>
            </a:r>
          </a:p>
          <a:p>
            <a:pPr algn="l"/>
            <a:r>
              <a:rPr lang="en-US" sz="1800" b="0" i="0" u="none" strike="noStrike" baseline="0" dirty="0">
                <a:solidFill>
                  <a:srgbClr val="333333"/>
                </a:solidFill>
                <a:latin typeface="Verdana" panose="020B0604030504040204" pitchFamily="34" charset="0"/>
              </a:rPr>
              <a:t>Its purpose is to initialize the MPI environment. </a:t>
            </a:r>
          </a:p>
          <a:p>
            <a:pPr algn="l"/>
            <a:r>
              <a:rPr lang="en-US" sz="1800" b="0" i="0" u="none" strike="noStrike" baseline="0" dirty="0">
                <a:solidFill>
                  <a:srgbClr val="333333"/>
                </a:solidFill>
                <a:highlight>
                  <a:srgbClr val="00FF00"/>
                </a:highlight>
                <a:latin typeface="Verdana" panose="020B0604030504040204" pitchFamily="34" charset="0"/>
              </a:rPr>
              <a:t>Calling </a:t>
            </a:r>
            <a:r>
              <a:rPr lang="en-US" sz="1800" b="0" i="0" u="none" strike="noStrike" baseline="0" dirty="0" err="1">
                <a:solidFill>
                  <a:srgbClr val="7A0029"/>
                </a:solidFill>
                <a:highlight>
                  <a:srgbClr val="00FF00"/>
                </a:highlight>
                <a:latin typeface="Courier New" panose="02070309020205020404" pitchFamily="49" charset="0"/>
              </a:rPr>
              <a:t>MPI_Init</a:t>
            </a:r>
            <a:r>
              <a:rPr lang="en-US" sz="1800" b="0" i="0" u="none" strike="noStrike" baseline="0" dirty="0">
                <a:solidFill>
                  <a:srgbClr val="7A0029"/>
                </a:solidFill>
                <a:highlight>
                  <a:srgbClr val="00FF00"/>
                </a:highlight>
                <a:latin typeface="Courier New" panose="02070309020205020404" pitchFamily="49" charset="0"/>
              </a:rPr>
              <a:t> </a:t>
            </a:r>
            <a:r>
              <a:rPr lang="en-US" sz="1800" b="0" i="0" u="none" strike="noStrike" baseline="0" dirty="0">
                <a:solidFill>
                  <a:srgbClr val="333333"/>
                </a:solidFill>
                <a:highlight>
                  <a:srgbClr val="00FF00"/>
                </a:highlight>
                <a:latin typeface="Verdana" panose="020B0604030504040204" pitchFamily="34" charset="0"/>
              </a:rPr>
              <a:t>more than once during the execution of a program will lead to an error. </a:t>
            </a:r>
          </a:p>
          <a:p>
            <a:pPr algn="l"/>
            <a:r>
              <a:rPr lang="en-US" sz="1800" b="0" i="0" u="none" strike="noStrike" baseline="0" dirty="0" err="1">
                <a:solidFill>
                  <a:srgbClr val="7A0029"/>
                </a:solidFill>
                <a:latin typeface="Courier New" panose="02070309020205020404" pitchFamily="49" charset="0"/>
              </a:rPr>
              <a:t>MPI_Finalize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called at the end of the computation, and it performs various cleanup tasks to terminate the MPI environment. </a:t>
            </a:r>
          </a:p>
          <a:p>
            <a:pPr algn="l"/>
            <a:r>
              <a:rPr lang="en-US" sz="1800" b="0" i="0" u="none" strike="noStrike" baseline="0" dirty="0">
                <a:solidFill>
                  <a:srgbClr val="333333"/>
                </a:solidFill>
                <a:latin typeface="Verdana" panose="020B0604030504040204" pitchFamily="34" charset="0"/>
              </a:rPr>
              <a:t>No MPI calls may be performed after </a:t>
            </a:r>
            <a:r>
              <a:rPr lang="en-US" sz="1800" b="0" i="0" u="none" strike="noStrike" baseline="0" dirty="0" err="1">
                <a:solidFill>
                  <a:srgbClr val="7A0029"/>
                </a:solidFill>
                <a:latin typeface="Courier New" panose="02070309020205020404" pitchFamily="49" charset="0"/>
              </a:rPr>
              <a:t>MPI_Finalize</a:t>
            </a:r>
            <a:r>
              <a:rPr lang="en-US" sz="180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has been called, not even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Both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MPI_Finalize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must be called by all the processes, otherwise MPI's behavior will be undefined.</a:t>
            </a:r>
            <a:endParaRPr lang="en-US" dirty="0"/>
          </a:p>
        </p:txBody>
      </p:sp>
    </p:spTree>
    <p:extLst>
      <p:ext uri="{BB962C8B-B14F-4D97-AF65-F5344CB8AC3E}">
        <p14:creationId xmlns:p14="http://schemas.microsoft.com/office/powerpoint/2010/main" val="1242823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6DBC-C648-C259-CED0-2A29086D45A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Starting and Terminating the MPI Library</a:t>
            </a:r>
            <a:endParaRPr lang="en-US" dirty="0"/>
          </a:p>
        </p:txBody>
      </p:sp>
      <p:sp>
        <p:nvSpPr>
          <p:cNvPr id="3" name="Content Placeholder 2">
            <a:extLst>
              <a:ext uri="{FF2B5EF4-FFF2-40B4-BE49-F238E27FC236}">
                <a16:creationId xmlns:a16="http://schemas.microsoft.com/office/drawing/2014/main" id="{56631BFF-0C16-C299-2D82-3DE2E48E5ADB}"/>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The exact calling sequences of these two routines for C are as follows:</a:t>
            </a:r>
          </a:p>
          <a:p>
            <a:pPr algn="l"/>
            <a:r>
              <a:rPr lang="sv-SE" sz="1800" b="1" i="0" u="none" strike="noStrike" baseline="0" dirty="0">
                <a:solidFill>
                  <a:srgbClr val="7A0029"/>
                </a:solidFill>
                <a:highlight>
                  <a:srgbClr val="FFFF00"/>
                </a:highlight>
                <a:latin typeface="Courier New" panose="02070309020205020404" pitchFamily="49" charset="0"/>
              </a:rPr>
              <a:t>int MPI_Init(int *argc, char ***argv)</a:t>
            </a:r>
          </a:p>
          <a:p>
            <a:pPr algn="l"/>
            <a:r>
              <a:rPr lang="en-US" sz="1800" b="1" i="0" u="none" strike="noStrike" baseline="0" dirty="0">
                <a:solidFill>
                  <a:srgbClr val="7A0029"/>
                </a:solidFill>
                <a:highlight>
                  <a:srgbClr val="FFFF00"/>
                </a:highlight>
                <a:latin typeface="Courier New" panose="02070309020205020404" pitchFamily="49" charset="0"/>
              </a:rPr>
              <a:t>int </a:t>
            </a:r>
            <a:r>
              <a:rPr lang="en-US" sz="1800" b="1" i="0" u="none" strike="noStrike" baseline="0" dirty="0" err="1">
                <a:solidFill>
                  <a:srgbClr val="7A0029"/>
                </a:solidFill>
                <a:highlight>
                  <a:srgbClr val="FFFF00"/>
                </a:highlight>
                <a:latin typeface="Courier New" panose="02070309020205020404" pitchFamily="49" charset="0"/>
              </a:rPr>
              <a:t>MPI_Finalize</a:t>
            </a:r>
            <a:r>
              <a:rPr lang="en-US" sz="1800" b="1" i="0" u="none" strike="noStrike" baseline="0" dirty="0">
                <a:solidFill>
                  <a:srgbClr val="7A0029"/>
                </a:solidFill>
                <a:highlight>
                  <a:srgbClr val="FFFF00"/>
                </a:highlight>
                <a:latin typeface="Courier New" panose="02070309020205020404" pitchFamily="49" charset="0"/>
              </a:rPr>
              <a:t>()</a:t>
            </a:r>
          </a:p>
          <a:p>
            <a:pPr algn="l"/>
            <a:r>
              <a:rPr lang="en-US" sz="1800" b="0" i="0" u="none" strike="noStrike" baseline="0" dirty="0">
                <a:solidFill>
                  <a:srgbClr val="333333"/>
                </a:solidFill>
                <a:latin typeface="Verdana" panose="020B0604030504040204" pitchFamily="34" charset="0"/>
              </a:rPr>
              <a:t>The arguments </a:t>
            </a:r>
            <a:r>
              <a:rPr lang="en-US" sz="1800" b="0" i="0" u="none" strike="noStrike" baseline="0" dirty="0" err="1">
                <a:solidFill>
                  <a:srgbClr val="7A0029"/>
                </a:solidFill>
                <a:latin typeface="Courier New" panose="02070309020205020404" pitchFamily="49" charset="0"/>
              </a:rPr>
              <a:t>argc</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argv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are the command-line arguments of the C program.</a:t>
            </a:r>
          </a:p>
          <a:p>
            <a:pPr algn="l"/>
            <a:r>
              <a:rPr lang="en-US" sz="1800" b="0" i="0" u="none" strike="noStrike" baseline="0" dirty="0">
                <a:solidFill>
                  <a:srgbClr val="333333"/>
                </a:solidFill>
                <a:latin typeface="Verdana" panose="020B0604030504040204" pitchFamily="34" charset="0"/>
              </a:rPr>
              <a:t>An MPI implementation is expected to remove from the </a:t>
            </a:r>
            <a:r>
              <a:rPr lang="en-US" sz="1800" b="0" i="0" u="none" strike="noStrike" baseline="0" dirty="0" err="1">
                <a:solidFill>
                  <a:srgbClr val="7A0029"/>
                </a:solidFill>
                <a:latin typeface="Courier New" panose="02070309020205020404" pitchFamily="49" charset="0"/>
              </a:rPr>
              <a:t>argv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array any command-line arguments that should be processed by the implementation before returning back to the program, and to decrement </a:t>
            </a:r>
            <a:r>
              <a:rPr lang="en-US" sz="1800" b="0" i="0" u="none" strike="noStrike" baseline="0" dirty="0" err="1">
                <a:solidFill>
                  <a:srgbClr val="7A0029"/>
                </a:solidFill>
                <a:latin typeface="Courier New" panose="02070309020205020404" pitchFamily="49" charset="0"/>
              </a:rPr>
              <a:t>argc</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accordingly. </a:t>
            </a:r>
          </a:p>
          <a:p>
            <a:pPr algn="l"/>
            <a:r>
              <a:rPr lang="en-US" sz="1800" b="0" i="0" u="none" strike="noStrike" baseline="0" dirty="0">
                <a:solidFill>
                  <a:srgbClr val="333333"/>
                </a:solidFill>
                <a:latin typeface="Verdana" panose="020B0604030504040204" pitchFamily="34" charset="0"/>
              </a:rPr>
              <a:t>Thus, command-line processing should be performed only after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has been called. </a:t>
            </a:r>
          </a:p>
          <a:p>
            <a:pPr algn="l"/>
            <a:r>
              <a:rPr lang="en-US" sz="1800" b="0" i="0" u="none" strike="noStrike" baseline="0" dirty="0">
                <a:solidFill>
                  <a:srgbClr val="333333"/>
                </a:solidFill>
                <a:latin typeface="Verdana" panose="020B0604030504040204" pitchFamily="34" charset="0"/>
              </a:rPr>
              <a:t>Upon successful execution,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MPI_Finalize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 </a:t>
            </a:r>
            <a:r>
              <a:rPr lang="en-US" sz="1800" b="0" i="0" u="none" strike="noStrike" baseline="0" dirty="0">
                <a:solidFill>
                  <a:srgbClr val="7A0029"/>
                </a:solidFill>
                <a:latin typeface="Courier New" panose="02070309020205020404" pitchFamily="49" charset="0"/>
              </a:rPr>
              <a:t>MPI_SUCCESS </a:t>
            </a:r>
            <a:r>
              <a:rPr lang="en-US" sz="1800" b="0" i="0" u="none" strike="noStrike" baseline="0" dirty="0">
                <a:solidFill>
                  <a:srgbClr val="333333"/>
                </a:solidFill>
                <a:latin typeface="Verdana" panose="020B0604030504040204" pitchFamily="34" charset="0"/>
              </a:rPr>
              <a:t>; otherwise they return an implementation-defined error code.</a:t>
            </a:r>
            <a:endParaRPr lang="en-US" b="1" dirty="0"/>
          </a:p>
        </p:txBody>
      </p:sp>
    </p:spTree>
    <p:extLst>
      <p:ext uri="{BB962C8B-B14F-4D97-AF65-F5344CB8AC3E}">
        <p14:creationId xmlns:p14="http://schemas.microsoft.com/office/powerpoint/2010/main" val="3901288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6DBC-C648-C259-CED0-2A29086D45A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Starting and Terminating the MPI Library</a:t>
            </a:r>
            <a:endParaRPr lang="en-US" dirty="0"/>
          </a:p>
        </p:txBody>
      </p:sp>
      <p:sp>
        <p:nvSpPr>
          <p:cNvPr id="3" name="Content Placeholder 2">
            <a:extLst>
              <a:ext uri="{FF2B5EF4-FFF2-40B4-BE49-F238E27FC236}">
                <a16:creationId xmlns:a16="http://schemas.microsoft.com/office/drawing/2014/main" id="{56631BFF-0C16-C299-2D82-3DE2E48E5AD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bindings and calling sequences of these two functions are illustrative of the naming practices and argument conventions followed by MPI. </a:t>
            </a:r>
          </a:p>
          <a:p>
            <a:pPr algn="l"/>
            <a:r>
              <a:rPr lang="en-US" sz="1800" b="0" i="0" u="none" strike="noStrike" baseline="0" dirty="0">
                <a:solidFill>
                  <a:srgbClr val="333333"/>
                </a:solidFill>
                <a:latin typeface="Verdana" panose="020B0604030504040204" pitchFamily="34" charset="0"/>
              </a:rPr>
              <a:t>All MPI routines, data-types, and constants are prefixed by "</a:t>
            </a:r>
            <a:r>
              <a:rPr lang="en-US" sz="1800" b="0" i="0" u="none" strike="noStrike" baseline="0" dirty="0">
                <a:solidFill>
                  <a:srgbClr val="7A0029"/>
                </a:solidFill>
                <a:latin typeface="Courier New" panose="02070309020205020404" pitchFamily="49" charset="0"/>
              </a:rPr>
              <a:t>MPI_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return code for successful completion is </a:t>
            </a:r>
            <a:r>
              <a:rPr lang="en-US" sz="1800" b="0" i="0" u="none" strike="noStrike" baseline="0" dirty="0">
                <a:solidFill>
                  <a:srgbClr val="7A0029"/>
                </a:solidFill>
                <a:latin typeface="Courier New" panose="02070309020205020404" pitchFamily="49" charset="0"/>
              </a:rPr>
              <a:t>MPI_SUCCESS </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This and other MPI constants and data-structures are defined for C in the file </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mpi.h</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header file must be included in each MPI program.</a:t>
            </a:r>
            <a:endParaRPr lang="en-US" b="1" dirty="0"/>
          </a:p>
        </p:txBody>
      </p:sp>
    </p:spTree>
    <p:extLst>
      <p:ext uri="{BB962C8B-B14F-4D97-AF65-F5344CB8AC3E}">
        <p14:creationId xmlns:p14="http://schemas.microsoft.com/office/powerpoint/2010/main" val="3226189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B886-2F8B-0B1E-78D7-457576D8497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Communicators</a:t>
            </a:r>
            <a:endParaRPr lang="en-US" dirty="0"/>
          </a:p>
        </p:txBody>
      </p:sp>
      <p:sp>
        <p:nvSpPr>
          <p:cNvPr id="3" name="Content Placeholder 2">
            <a:extLst>
              <a:ext uri="{FF2B5EF4-FFF2-40B4-BE49-F238E27FC236}">
                <a16:creationId xmlns:a16="http://schemas.microsoft.com/office/drawing/2014/main" id="{4CBD8408-136E-B474-CCAA-5CF6F4D320F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 key concept used throughout MPI is that of the </a:t>
            </a:r>
            <a:r>
              <a:rPr lang="en-US" sz="1800" b="0" i="1" u="none" strike="noStrike" baseline="0" dirty="0">
                <a:solidFill>
                  <a:srgbClr val="333333"/>
                </a:solidFill>
                <a:latin typeface="Verdana" panose="020B0604030504040204" pitchFamily="34" charset="0"/>
              </a:rPr>
              <a:t>communication domain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A communication domain is a set of processes that are allowed to communicate with each other. </a:t>
            </a:r>
          </a:p>
          <a:p>
            <a:pPr algn="l"/>
            <a:r>
              <a:rPr lang="en-US" sz="1800" b="0" i="0" u="none" strike="noStrike" baseline="0" dirty="0">
                <a:solidFill>
                  <a:srgbClr val="333333"/>
                </a:solidFill>
                <a:latin typeface="Verdana" panose="020B0604030504040204" pitchFamily="34" charset="0"/>
              </a:rPr>
              <a:t>Information about communication domains is stored in variables of type </a:t>
            </a:r>
            <a:r>
              <a:rPr lang="en-US" sz="1800" b="0" i="0" u="none" strike="noStrike" baseline="0" dirty="0" err="1">
                <a:solidFill>
                  <a:srgbClr val="7A0029"/>
                </a:solidFill>
                <a:latin typeface="Courier New" panose="02070309020205020404" pitchFamily="49" charset="0"/>
              </a:rPr>
              <a:t>MPI_Comm</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,that are called </a:t>
            </a:r>
            <a:r>
              <a:rPr lang="en-US" sz="1800" b="1" i="1" u="none" strike="noStrike" baseline="0" dirty="0">
                <a:solidFill>
                  <a:srgbClr val="333333"/>
                </a:solidFill>
                <a:latin typeface="Verdana" panose="020B0604030504040204" pitchFamily="34" charset="0"/>
              </a:rPr>
              <a:t>communicators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These communicators are used as arguments to all message transfer MPI routines, and they uniquely identify the processes participating in the message transfer operation. </a:t>
            </a:r>
          </a:p>
          <a:p>
            <a:pPr algn="l"/>
            <a:r>
              <a:rPr lang="en-US" sz="1800" b="0" i="0" u="none" strike="noStrike" baseline="0" dirty="0">
                <a:solidFill>
                  <a:srgbClr val="333333"/>
                </a:solidFill>
                <a:latin typeface="Verdana" panose="020B0604030504040204" pitchFamily="34" charset="0"/>
              </a:rPr>
              <a:t>Note that each process can belong to many different (possibly overlapping) communication domains.</a:t>
            </a:r>
            <a:endParaRPr lang="en-US" dirty="0"/>
          </a:p>
        </p:txBody>
      </p:sp>
    </p:spTree>
    <p:extLst>
      <p:ext uri="{BB962C8B-B14F-4D97-AF65-F5344CB8AC3E}">
        <p14:creationId xmlns:p14="http://schemas.microsoft.com/office/powerpoint/2010/main" val="2920061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B886-2F8B-0B1E-78D7-457576D8497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Communicators</a:t>
            </a:r>
            <a:endParaRPr lang="en-US" dirty="0"/>
          </a:p>
        </p:txBody>
      </p:sp>
      <p:sp>
        <p:nvSpPr>
          <p:cNvPr id="3" name="Content Placeholder 2">
            <a:extLst>
              <a:ext uri="{FF2B5EF4-FFF2-40B4-BE49-F238E27FC236}">
                <a16:creationId xmlns:a16="http://schemas.microsoft.com/office/drawing/2014/main" id="{4CBD8408-136E-B474-CCAA-5CF6F4D320FB}"/>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The communicator is used to define a set of processes that can communicate with each other. </a:t>
            </a:r>
          </a:p>
          <a:p>
            <a:pPr algn="l"/>
            <a:r>
              <a:rPr lang="en-US" sz="1800" b="0" i="0" u="none" strike="noStrike" baseline="0" dirty="0">
                <a:solidFill>
                  <a:srgbClr val="333333"/>
                </a:solidFill>
                <a:latin typeface="Verdana" panose="020B0604030504040204" pitchFamily="34" charset="0"/>
              </a:rPr>
              <a:t>This set of processes form a </a:t>
            </a:r>
            <a:r>
              <a:rPr lang="en-US" sz="1800" b="1" i="1" u="none" strike="noStrike" baseline="0" dirty="0">
                <a:solidFill>
                  <a:srgbClr val="333333"/>
                </a:solidFill>
                <a:latin typeface="Verdana" panose="020B0604030504040204" pitchFamily="34" charset="0"/>
              </a:rPr>
              <a:t>communication domain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In general, all the processes may need to communicate with each other. </a:t>
            </a:r>
          </a:p>
          <a:p>
            <a:pPr algn="l"/>
            <a:r>
              <a:rPr lang="en-US" sz="1800" b="0" i="0" u="none" strike="noStrike" baseline="0" dirty="0">
                <a:solidFill>
                  <a:srgbClr val="333333"/>
                </a:solidFill>
                <a:highlight>
                  <a:srgbClr val="00FF00"/>
                </a:highlight>
                <a:latin typeface="Verdana" panose="020B0604030504040204" pitchFamily="34" charset="0"/>
              </a:rPr>
              <a:t>For this reason, MPI defines a default communicator called </a:t>
            </a:r>
            <a:r>
              <a:rPr lang="en-US" sz="1800" b="0" i="0" u="none" strike="noStrike" baseline="0" dirty="0">
                <a:solidFill>
                  <a:srgbClr val="7A0029"/>
                </a:solidFill>
                <a:highlight>
                  <a:srgbClr val="00FF00"/>
                </a:highlight>
                <a:latin typeface="Courier New" panose="02070309020205020404" pitchFamily="49" charset="0"/>
              </a:rPr>
              <a:t>MPI_COMM_WORLD </a:t>
            </a:r>
            <a:r>
              <a:rPr lang="en-US" sz="1800" b="0" i="0" u="none" strike="noStrike" baseline="0" dirty="0">
                <a:solidFill>
                  <a:srgbClr val="333333"/>
                </a:solidFill>
                <a:highlight>
                  <a:srgbClr val="00FF00"/>
                </a:highlight>
                <a:latin typeface="Verdana" panose="020B0604030504040204" pitchFamily="34" charset="0"/>
              </a:rPr>
              <a:t>which includes all the processes involved in the parallel execution. </a:t>
            </a:r>
          </a:p>
          <a:p>
            <a:pPr algn="l"/>
            <a:r>
              <a:rPr lang="en-US" sz="1800" b="0" i="0" u="none" strike="noStrike" baseline="0" dirty="0">
                <a:solidFill>
                  <a:srgbClr val="333333"/>
                </a:solidFill>
                <a:latin typeface="Verdana" panose="020B0604030504040204" pitchFamily="34" charset="0"/>
              </a:rPr>
              <a:t>However, in many cases we want to perform communication only within (possibly overlapping) groups of processes. </a:t>
            </a:r>
          </a:p>
          <a:p>
            <a:pPr algn="l"/>
            <a:r>
              <a:rPr lang="en-US" sz="1800" b="0" i="0" u="none" strike="noStrike" baseline="0" dirty="0">
                <a:solidFill>
                  <a:srgbClr val="333333"/>
                </a:solidFill>
                <a:latin typeface="Verdana" panose="020B0604030504040204" pitchFamily="34" charset="0"/>
              </a:rPr>
              <a:t>By using a different communicator for each such group, we can ensure that no messages will ever interfere with messages destined to any other group. </a:t>
            </a:r>
          </a:p>
          <a:p>
            <a:pPr algn="l"/>
            <a:r>
              <a:rPr lang="en-US" sz="1800" b="0" i="0" u="none" strike="noStrike" baseline="0" dirty="0">
                <a:solidFill>
                  <a:srgbClr val="333333"/>
                </a:solidFill>
                <a:latin typeface="Verdana" panose="020B0604030504040204" pitchFamily="34" charset="0"/>
              </a:rPr>
              <a:t>For now, it suffices to use </a:t>
            </a:r>
            <a:r>
              <a:rPr lang="en-US" sz="1800" b="0" i="0" u="none" strike="noStrike" baseline="0" dirty="0">
                <a:solidFill>
                  <a:srgbClr val="7A0029"/>
                </a:solidFill>
                <a:latin typeface="Courier New" panose="02070309020205020404" pitchFamily="49" charset="0"/>
              </a:rPr>
              <a:t>MPI_COMM_WORLD </a:t>
            </a:r>
            <a:r>
              <a:rPr lang="en-US" sz="1800" b="0" i="0" u="none" strike="noStrike" baseline="0" dirty="0">
                <a:solidFill>
                  <a:srgbClr val="333333"/>
                </a:solidFill>
                <a:latin typeface="Verdana" panose="020B0604030504040204" pitchFamily="34" charset="0"/>
              </a:rPr>
              <a:t>as the communicator argument to all the MPI functions that require a communicator.</a:t>
            </a:r>
            <a:endParaRPr lang="en-US" dirty="0"/>
          </a:p>
        </p:txBody>
      </p:sp>
    </p:spTree>
    <p:extLst>
      <p:ext uri="{BB962C8B-B14F-4D97-AF65-F5344CB8AC3E}">
        <p14:creationId xmlns:p14="http://schemas.microsoft.com/office/powerpoint/2010/main" val="573256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35F-8DE4-557E-98EC-069CD353D31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Getting Information</a:t>
            </a:r>
            <a:endParaRPr lang="en-US" dirty="0"/>
          </a:p>
        </p:txBody>
      </p:sp>
      <p:sp>
        <p:nvSpPr>
          <p:cNvPr id="3" name="Content Placeholder 2">
            <a:extLst>
              <a:ext uri="{FF2B5EF4-FFF2-40B4-BE49-F238E27FC236}">
                <a16:creationId xmlns:a16="http://schemas.microsoft.com/office/drawing/2014/main" id="{A4C461F8-A682-E9D6-45B8-759B01258C1B}"/>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MPI_Comm_size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MPI_Comm_rank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functions are used to determine the number of processes and the label of the calling process, respectively. </a:t>
            </a:r>
          </a:p>
          <a:p>
            <a:pPr algn="l"/>
            <a:r>
              <a:rPr lang="en-US" sz="1800" b="0" i="0" u="none" strike="noStrike" baseline="0" dirty="0">
                <a:solidFill>
                  <a:srgbClr val="333333"/>
                </a:solidFill>
                <a:latin typeface="Verdana" panose="020B0604030504040204" pitchFamily="34" charset="0"/>
              </a:rPr>
              <a:t>The calling sequences of these routines are as follows:</a:t>
            </a:r>
          </a:p>
          <a:p>
            <a:pPr algn="l"/>
            <a:r>
              <a:rPr lang="en-US" sz="1800" b="1" i="0" u="none" strike="noStrike" baseline="0" dirty="0">
                <a:solidFill>
                  <a:srgbClr val="7A0029"/>
                </a:solidFill>
                <a:highlight>
                  <a:srgbClr val="FFFF00"/>
                </a:highlight>
                <a:latin typeface="Courier New" panose="02070309020205020404" pitchFamily="49" charset="0"/>
              </a:rPr>
              <a:t>int </a:t>
            </a:r>
            <a:r>
              <a:rPr lang="en-US" sz="1800" b="1" i="0" u="none" strike="noStrike" baseline="0" dirty="0" err="1">
                <a:solidFill>
                  <a:srgbClr val="7A0029"/>
                </a:solidFill>
                <a:highlight>
                  <a:srgbClr val="FFFF00"/>
                </a:highlight>
                <a:latin typeface="Courier New" panose="02070309020205020404" pitchFamily="49" charset="0"/>
              </a:rPr>
              <a:t>MPI_Comm_size</a:t>
            </a:r>
            <a:r>
              <a:rPr lang="en-US" sz="1800" b="1" i="0" u="none" strike="noStrike" baseline="0" dirty="0">
                <a:solidFill>
                  <a:srgbClr val="7A0029"/>
                </a:solidFill>
                <a:highlight>
                  <a:srgbClr val="FFFF00"/>
                </a:highlight>
                <a:latin typeface="Courier New" panose="02070309020205020404" pitchFamily="49" charset="0"/>
              </a:rPr>
              <a:t>(</a:t>
            </a:r>
            <a:r>
              <a:rPr lang="en-US" sz="1800" b="1" i="0" u="none" strike="noStrike" baseline="0" dirty="0" err="1">
                <a:solidFill>
                  <a:srgbClr val="7A0029"/>
                </a:solidFill>
                <a:highlight>
                  <a:srgbClr val="FFFF00"/>
                </a:highlight>
                <a:latin typeface="Courier New" panose="02070309020205020404" pitchFamily="49" charset="0"/>
              </a:rPr>
              <a:t>MPI_Comm</a:t>
            </a:r>
            <a:r>
              <a:rPr lang="en-US" sz="1800" b="1" i="0" u="none" strike="noStrike" baseline="0" dirty="0">
                <a:solidFill>
                  <a:srgbClr val="7A0029"/>
                </a:solidFill>
                <a:highlight>
                  <a:srgbClr val="FFFF00"/>
                </a:highlight>
                <a:latin typeface="Courier New" panose="02070309020205020404" pitchFamily="49" charset="0"/>
              </a:rPr>
              <a:t> comm, int *size)</a:t>
            </a:r>
          </a:p>
          <a:p>
            <a:pPr algn="l"/>
            <a:r>
              <a:rPr lang="en-US" sz="1800" b="1" i="0" u="none" strike="noStrike" baseline="0" dirty="0">
                <a:solidFill>
                  <a:srgbClr val="7A0029"/>
                </a:solidFill>
                <a:highlight>
                  <a:srgbClr val="FFFF00"/>
                </a:highlight>
                <a:latin typeface="Courier New" panose="02070309020205020404" pitchFamily="49" charset="0"/>
              </a:rPr>
              <a:t>int </a:t>
            </a:r>
            <a:r>
              <a:rPr lang="en-US" sz="1800" b="1" i="0" u="none" strike="noStrike" baseline="0" dirty="0" err="1">
                <a:solidFill>
                  <a:srgbClr val="7A0029"/>
                </a:solidFill>
                <a:highlight>
                  <a:srgbClr val="FFFF00"/>
                </a:highlight>
                <a:latin typeface="Courier New" panose="02070309020205020404" pitchFamily="49" charset="0"/>
              </a:rPr>
              <a:t>MPI_Comm_rank</a:t>
            </a:r>
            <a:r>
              <a:rPr lang="en-US" sz="1800" b="1" i="0" u="none" strike="noStrike" baseline="0" dirty="0">
                <a:solidFill>
                  <a:srgbClr val="7A0029"/>
                </a:solidFill>
                <a:highlight>
                  <a:srgbClr val="FFFF00"/>
                </a:highlight>
                <a:latin typeface="Courier New" panose="02070309020205020404" pitchFamily="49" charset="0"/>
              </a:rPr>
              <a:t>(</a:t>
            </a:r>
            <a:r>
              <a:rPr lang="en-US" sz="1800" b="1" i="0" u="none" strike="noStrike" baseline="0" dirty="0" err="1">
                <a:solidFill>
                  <a:srgbClr val="7A0029"/>
                </a:solidFill>
                <a:highlight>
                  <a:srgbClr val="FFFF00"/>
                </a:highlight>
                <a:latin typeface="Courier New" panose="02070309020205020404" pitchFamily="49" charset="0"/>
              </a:rPr>
              <a:t>MPI_Comm</a:t>
            </a:r>
            <a:r>
              <a:rPr lang="en-US" sz="1800" b="1" i="0" u="none" strike="noStrike" baseline="0" dirty="0">
                <a:solidFill>
                  <a:srgbClr val="7A0029"/>
                </a:solidFill>
                <a:highlight>
                  <a:srgbClr val="FFFF00"/>
                </a:highlight>
                <a:latin typeface="Courier New" panose="02070309020205020404" pitchFamily="49" charset="0"/>
              </a:rPr>
              <a:t> comm, int *rank)</a:t>
            </a:r>
            <a:endParaRPr lang="en-US" b="1" dirty="0">
              <a:highlight>
                <a:srgbClr val="FFFF00"/>
              </a:highlight>
            </a:endParaRPr>
          </a:p>
        </p:txBody>
      </p:sp>
      <p:sp>
        <p:nvSpPr>
          <p:cNvPr id="4" name="Title 1">
            <a:extLst>
              <a:ext uri="{FF2B5EF4-FFF2-40B4-BE49-F238E27FC236}">
                <a16:creationId xmlns:a16="http://schemas.microsoft.com/office/drawing/2014/main" id="{A6771E7F-5BC2-2D73-E793-64573AF1E373}"/>
              </a:ext>
            </a:extLst>
          </p:cNvPr>
          <p:cNvSpPr txBox="1">
            <a:spLocks/>
          </p:cNvSpPr>
          <p:nvPr/>
        </p:nvSpPr>
        <p:spPr>
          <a:xfrm>
            <a:off x="1024128" y="54864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a:p>
        </p:txBody>
      </p:sp>
    </p:spTree>
    <p:extLst>
      <p:ext uri="{BB962C8B-B14F-4D97-AF65-F5344CB8AC3E}">
        <p14:creationId xmlns:p14="http://schemas.microsoft.com/office/powerpoint/2010/main" val="2484774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35F-8DE4-557E-98EC-069CD353D31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Getting Information</a:t>
            </a:r>
            <a:endParaRPr lang="en-US" dirty="0"/>
          </a:p>
        </p:txBody>
      </p:sp>
      <p:sp>
        <p:nvSpPr>
          <p:cNvPr id="3" name="Content Placeholder 2">
            <a:extLst>
              <a:ext uri="{FF2B5EF4-FFF2-40B4-BE49-F238E27FC236}">
                <a16:creationId xmlns:a16="http://schemas.microsoft.com/office/drawing/2014/main" id="{A4C461F8-A682-E9D6-45B8-759B01258C1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function </a:t>
            </a:r>
            <a:r>
              <a:rPr lang="en-US" sz="1800" b="0" i="0" u="none" strike="noStrike" baseline="0" dirty="0" err="1">
                <a:solidFill>
                  <a:srgbClr val="7A0029"/>
                </a:solidFill>
                <a:latin typeface="Courier New" panose="02070309020205020404" pitchFamily="49" charset="0"/>
              </a:rPr>
              <a:t>MPI_Comm_size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in the variable </a:t>
            </a:r>
            <a:r>
              <a:rPr lang="en-US" sz="1800" b="0" i="0" u="none" strike="noStrike" baseline="0" dirty="0">
                <a:solidFill>
                  <a:srgbClr val="7A0029"/>
                </a:solidFill>
                <a:latin typeface="Courier New" panose="02070309020205020404" pitchFamily="49" charset="0"/>
              </a:rPr>
              <a:t>size </a:t>
            </a:r>
            <a:r>
              <a:rPr lang="en-US" sz="1800" b="0" i="0" u="none" strike="noStrike" baseline="0" dirty="0">
                <a:solidFill>
                  <a:srgbClr val="333333"/>
                </a:solidFill>
                <a:latin typeface="Verdana" panose="020B0604030504040204" pitchFamily="34" charset="0"/>
              </a:rPr>
              <a:t>the number of processes that belong to the communicator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So, when there is a single process per processor, the call </a:t>
            </a:r>
            <a:r>
              <a:rPr lang="en-US" sz="1800" b="0" i="0" u="none" strike="noStrike" baseline="0" dirty="0" err="1">
                <a:solidFill>
                  <a:srgbClr val="7A0029"/>
                </a:solidFill>
                <a:latin typeface="Courier New" panose="02070309020205020404" pitchFamily="49" charset="0"/>
              </a:rPr>
              <a:t>MPI_Comm_size</a:t>
            </a:r>
            <a:r>
              <a:rPr lang="en-US" sz="1800" b="0" i="0" u="none" strike="noStrike" baseline="0" dirty="0">
                <a:solidFill>
                  <a:srgbClr val="7A0029"/>
                </a:solidFill>
                <a:latin typeface="Courier New" panose="02070309020205020404" pitchFamily="49" charset="0"/>
              </a:rPr>
              <a:t>(MPI_COMM_WORLD, &amp;size) </a:t>
            </a:r>
            <a:r>
              <a:rPr lang="en-US" sz="1800" b="0" i="0" u="none" strike="noStrike" baseline="0" dirty="0">
                <a:solidFill>
                  <a:srgbClr val="333333"/>
                </a:solidFill>
                <a:latin typeface="Verdana" panose="020B0604030504040204" pitchFamily="34" charset="0"/>
              </a:rPr>
              <a:t>will return in </a:t>
            </a:r>
            <a:r>
              <a:rPr lang="en-US" sz="1800" b="0" i="0" u="none" strike="noStrike" baseline="0" dirty="0">
                <a:solidFill>
                  <a:srgbClr val="7A0029"/>
                </a:solidFill>
                <a:latin typeface="Courier New" panose="02070309020205020404" pitchFamily="49" charset="0"/>
              </a:rPr>
              <a:t>size </a:t>
            </a:r>
            <a:r>
              <a:rPr lang="en-US" sz="1800" b="0" i="0" u="none" strike="noStrike" baseline="0" dirty="0">
                <a:solidFill>
                  <a:srgbClr val="333333"/>
                </a:solidFill>
                <a:latin typeface="Verdana" panose="020B0604030504040204" pitchFamily="34" charset="0"/>
              </a:rPr>
              <a:t>the number of processors used by the program. </a:t>
            </a:r>
          </a:p>
          <a:p>
            <a:pPr algn="l"/>
            <a:r>
              <a:rPr lang="en-US" sz="1800" i="0" u="none" strike="noStrike" baseline="0" dirty="0">
                <a:solidFill>
                  <a:srgbClr val="333333"/>
                </a:solidFill>
                <a:highlight>
                  <a:srgbClr val="FFFF00"/>
                </a:highlight>
                <a:latin typeface="Verdana" panose="020B0604030504040204" pitchFamily="34" charset="0"/>
              </a:rPr>
              <a:t>Every process that belongs to a communicator is uniquely identified by its </a:t>
            </a:r>
            <a:r>
              <a:rPr lang="en-US" sz="1800" b="1" i="1" u="none" strike="noStrike" baseline="0" dirty="0">
                <a:solidFill>
                  <a:srgbClr val="333333"/>
                </a:solidFill>
                <a:highlight>
                  <a:srgbClr val="FFFF00"/>
                </a:highlight>
                <a:latin typeface="Verdana" panose="020B0604030504040204" pitchFamily="34" charset="0"/>
              </a:rPr>
              <a:t>rank</a:t>
            </a:r>
            <a:r>
              <a:rPr lang="en-US" sz="1800" i="0" u="none" strike="noStrike" baseline="0" dirty="0">
                <a:solidFill>
                  <a:srgbClr val="333333"/>
                </a:solidFill>
                <a:highlight>
                  <a:srgbClr val="FFFF00"/>
                </a:highlight>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rank of a process is an integer that ranges from zero up to the size of the communicator minus one. </a:t>
            </a:r>
          </a:p>
          <a:p>
            <a:pPr algn="l"/>
            <a:r>
              <a:rPr lang="en-US" sz="1800" b="0" i="0" u="none" strike="noStrike" baseline="0" dirty="0">
                <a:solidFill>
                  <a:srgbClr val="333333"/>
                </a:solidFill>
                <a:latin typeface="Verdana" panose="020B0604030504040204" pitchFamily="34" charset="0"/>
              </a:rPr>
              <a:t>A process can determine its rank in a communicator by using the </a:t>
            </a:r>
            <a:r>
              <a:rPr lang="en-US" sz="1800" b="0" i="0" u="none" strike="noStrike" baseline="0" dirty="0" err="1">
                <a:solidFill>
                  <a:srgbClr val="7A0029"/>
                </a:solidFill>
                <a:latin typeface="Courier New" panose="02070309020205020404" pitchFamily="49" charset="0"/>
              </a:rPr>
              <a:t>MPI_Comm_rank</a:t>
            </a:r>
            <a:r>
              <a:rPr lang="en-US" sz="180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that takes two arguments: the communicator and an integer variable </a:t>
            </a:r>
            <a:r>
              <a:rPr lang="en-US" sz="1800" b="0" i="0" u="none" strike="noStrike" baseline="0" dirty="0">
                <a:solidFill>
                  <a:srgbClr val="7A0029"/>
                </a:solidFill>
                <a:latin typeface="Courier New" panose="02070309020205020404" pitchFamily="49" charset="0"/>
              </a:rPr>
              <a:t>rank </a:t>
            </a:r>
            <a:r>
              <a:rPr lang="en-US" sz="1800" b="0" i="0" u="none" strike="noStrike" baseline="0" dirty="0">
                <a:solidFill>
                  <a:srgbClr val="333333"/>
                </a:solidFill>
                <a:latin typeface="Verdana" panose="020B0604030504040204" pitchFamily="34" charset="0"/>
              </a:rPr>
              <a:t>.</a:t>
            </a:r>
            <a:endParaRPr lang="en-US" b="1" dirty="0">
              <a:highlight>
                <a:srgbClr val="FFFF00"/>
              </a:highlight>
            </a:endParaRPr>
          </a:p>
        </p:txBody>
      </p:sp>
      <p:sp>
        <p:nvSpPr>
          <p:cNvPr id="4" name="Title 1">
            <a:extLst>
              <a:ext uri="{FF2B5EF4-FFF2-40B4-BE49-F238E27FC236}">
                <a16:creationId xmlns:a16="http://schemas.microsoft.com/office/drawing/2014/main" id="{A6771E7F-5BC2-2D73-E793-64573AF1E373}"/>
              </a:ext>
            </a:extLst>
          </p:cNvPr>
          <p:cNvSpPr txBox="1">
            <a:spLocks/>
          </p:cNvSpPr>
          <p:nvPr/>
        </p:nvSpPr>
        <p:spPr>
          <a:xfrm>
            <a:off x="1024128" y="54864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a:p>
        </p:txBody>
      </p:sp>
    </p:spTree>
    <p:extLst>
      <p:ext uri="{BB962C8B-B14F-4D97-AF65-F5344CB8AC3E}">
        <p14:creationId xmlns:p14="http://schemas.microsoft.com/office/powerpoint/2010/main" val="4021031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35F-8DE4-557E-98EC-069CD353D31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Getting Information</a:t>
            </a:r>
            <a:endParaRPr lang="en-US" dirty="0"/>
          </a:p>
        </p:txBody>
      </p:sp>
      <p:sp>
        <p:nvSpPr>
          <p:cNvPr id="3" name="Content Placeholder 2">
            <a:extLst>
              <a:ext uri="{FF2B5EF4-FFF2-40B4-BE49-F238E27FC236}">
                <a16:creationId xmlns:a16="http://schemas.microsoft.com/office/drawing/2014/main" id="{A4C461F8-A682-E9D6-45B8-759B01258C1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Up on return, the variable </a:t>
            </a:r>
            <a:r>
              <a:rPr lang="en-US" sz="1800" b="0" i="0" u="none" strike="noStrike" baseline="0" dirty="0">
                <a:solidFill>
                  <a:srgbClr val="7A0029"/>
                </a:solidFill>
                <a:latin typeface="Courier New" panose="02070309020205020404" pitchFamily="49" charset="0"/>
              </a:rPr>
              <a:t>rank </a:t>
            </a:r>
            <a:r>
              <a:rPr lang="en-US" sz="1800" b="0" i="0" u="none" strike="noStrike" baseline="0" dirty="0">
                <a:solidFill>
                  <a:srgbClr val="333333"/>
                </a:solidFill>
                <a:latin typeface="Verdana" panose="020B0604030504040204" pitchFamily="34" charset="0"/>
              </a:rPr>
              <a:t>stores the rank of the process. </a:t>
            </a:r>
          </a:p>
          <a:p>
            <a:pPr algn="l"/>
            <a:r>
              <a:rPr lang="en-US" sz="1800" b="0" i="0" u="none" strike="noStrike" baseline="0" dirty="0">
                <a:solidFill>
                  <a:srgbClr val="333333"/>
                </a:solidFill>
                <a:latin typeface="Verdana" panose="020B0604030504040204" pitchFamily="34" charset="0"/>
              </a:rPr>
              <a:t>Note that each process that calls either one of these functions must belong in the supplied communicator, otherwise an error will occur.</a:t>
            </a:r>
          </a:p>
          <a:p>
            <a:pPr algn="l"/>
            <a:endParaRPr lang="en-US" sz="1800" dirty="0">
              <a:solidFill>
                <a:srgbClr val="333333"/>
              </a:solidFill>
              <a:highlight>
                <a:srgbClr val="FFFF00"/>
              </a:highlight>
              <a:latin typeface="Verdana" panose="020B0604030504040204" pitchFamily="34" charset="0"/>
            </a:endParaRPr>
          </a:p>
          <a:p>
            <a:pPr algn="ctr"/>
            <a:r>
              <a:rPr lang="en-US" sz="3200" b="1" dirty="0">
                <a:solidFill>
                  <a:srgbClr val="333333"/>
                </a:solidFill>
                <a:highlight>
                  <a:srgbClr val="FFFF00"/>
                </a:highlight>
                <a:latin typeface="Verdana" panose="020B0604030504040204" pitchFamily="34" charset="0"/>
              </a:rPr>
              <a:t>Example 1</a:t>
            </a:r>
            <a:endParaRPr lang="en-US" sz="3200" b="1" dirty="0">
              <a:highlight>
                <a:srgbClr val="FFFF00"/>
              </a:highlight>
            </a:endParaRPr>
          </a:p>
        </p:txBody>
      </p:sp>
      <p:sp>
        <p:nvSpPr>
          <p:cNvPr id="4" name="Title 1">
            <a:extLst>
              <a:ext uri="{FF2B5EF4-FFF2-40B4-BE49-F238E27FC236}">
                <a16:creationId xmlns:a16="http://schemas.microsoft.com/office/drawing/2014/main" id="{A6771E7F-5BC2-2D73-E793-64573AF1E373}"/>
              </a:ext>
            </a:extLst>
          </p:cNvPr>
          <p:cNvSpPr txBox="1">
            <a:spLocks/>
          </p:cNvSpPr>
          <p:nvPr/>
        </p:nvSpPr>
        <p:spPr>
          <a:xfrm>
            <a:off x="1024128" y="54864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a:p>
        </p:txBody>
      </p:sp>
    </p:spTree>
    <p:extLst>
      <p:ext uri="{BB962C8B-B14F-4D97-AF65-F5344CB8AC3E}">
        <p14:creationId xmlns:p14="http://schemas.microsoft.com/office/powerpoint/2010/main" val="2456397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a:solidFill>
                  <a:srgbClr val="7A0029"/>
                </a:solidFill>
                <a:highlight>
                  <a:srgbClr val="FFFF00"/>
                </a:highlight>
                <a:latin typeface="Courier New" panose="02070309020205020404" pitchFamily="49" charset="0"/>
              </a:rPr>
              <a:t>int </a:t>
            </a:r>
            <a:r>
              <a:rPr lang="en-US" sz="1800" b="0" i="0" u="none" strike="noStrike" baseline="0" dirty="0" err="1">
                <a:solidFill>
                  <a:srgbClr val="7A0029"/>
                </a:solidFill>
                <a:highlight>
                  <a:srgbClr val="FFFF00"/>
                </a:highlight>
                <a:latin typeface="Courier New" panose="02070309020205020404" pitchFamily="49" charset="0"/>
              </a:rPr>
              <a:t>MPI_Send</a:t>
            </a:r>
            <a:r>
              <a:rPr lang="en-US" sz="1800" b="0" i="0" u="none" strike="noStrike" baseline="0" dirty="0">
                <a:solidFill>
                  <a:srgbClr val="7A0029"/>
                </a:solidFill>
                <a:highlight>
                  <a:srgbClr val="FFFF00"/>
                </a:highlight>
                <a:latin typeface="Courier New" panose="02070309020205020404" pitchFamily="49" charset="0"/>
              </a:rPr>
              <a:t>(void *</a:t>
            </a:r>
            <a:r>
              <a:rPr lang="en-US" sz="1800" b="0" i="0" u="none" strike="noStrike" baseline="0" dirty="0" err="1">
                <a:solidFill>
                  <a:srgbClr val="7A0029"/>
                </a:solidFill>
                <a:highlight>
                  <a:srgbClr val="FFFF00"/>
                </a:highlight>
                <a:latin typeface="Courier New" panose="02070309020205020404" pitchFamily="49" charset="0"/>
              </a:rPr>
              <a:t>buf</a:t>
            </a:r>
            <a:r>
              <a:rPr lang="en-US" sz="1800" b="0" i="0" u="none" strike="noStrike" baseline="0" dirty="0">
                <a:solidFill>
                  <a:srgbClr val="7A0029"/>
                </a:solidFill>
                <a:highlight>
                  <a:srgbClr val="FFFF00"/>
                </a:highlight>
                <a:latin typeface="Courier New" panose="02070309020205020404" pitchFamily="49" charset="0"/>
              </a:rPr>
              <a:t>, int count, </a:t>
            </a:r>
            <a:r>
              <a:rPr lang="en-US" sz="1800" b="0" i="0" u="none" strike="noStrike" baseline="0" dirty="0" err="1">
                <a:solidFill>
                  <a:srgbClr val="7A0029"/>
                </a:solidFill>
                <a:highlight>
                  <a:srgbClr val="FFFF00"/>
                </a:highlight>
                <a:latin typeface="Courier New" panose="02070309020205020404" pitchFamily="49" charset="0"/>
              </a:rPr>
              <a:t>MPI_Datatype</a:t>
            </a:r>
            <a:r>
              <a:rPr lang="en-US" sz="1800" b="0" i="0" u="none" strike="noStrike" baseline="0" dirty="0">
                <a:solidFill>
                  <a:srgbClr val="7A0029"/>
                </a:solidFill>
                <a:highlight>
                  <a:srgbClr val="FFFF00"/>
                </a:highlight>
                <a:latin typeface="Courier New" panose="02070309020205020404" pitchFamily="49" charset="0"/>
              </a:rPr>
              <a:t> datatype, int </a:t>
            </a:r>
            <a:r>
              <a:rPr lang="en-US" sz="1800" b="0" i="0" u="none" strike="noStrike" baseline="0" dirty="0" err="1">
                <a:solidFill>
                  <a:srgbClr val="7A0029"/>
                </a:solidFill>
                <a:highlight>
                  <a:srgbClr val="FFFF00"/>
                </a:highlight>
                <a:latin typeface="Courier New" panose="02070309020205020404" pitchFamily="49" charset="0"/>
              </a:rPr>
              <a:t>dest</a:t>
            </a:r>
            <a:r>
              <a:rPr lang="en-US" sz="1800" b="0" i="0" u="none" strike="noStrike" baseline="0" dirty="0">
                <a:solidFill>
                  <a:srgbClr val="7A0029"/>
                </a:solidFill>
                <a:highlight>
                  <a:srgbClr val="FFFF00"/>
                </a:highlight>
                <a:latin typeface="Courier New" panose="02070309020205020404" pitchFamily="49" charset="0"/>
              </a:rPr>
              <a:t>, int tag, </a:t>
            </a:r>
            <a:r>
              <a:rPr lang="en-US" sz="1800" b="0" i="0" u="none" strike="noStrike" baseline="0" dirty="0" err="1">
                <a:solidFill>
                  <a:srgbClr val="7A0029"/>
                </a:solidFill>
                <a:highlight>
                  <a:srgbClr val="FFFF00"/>
                </a:highlight>
                <a:latin typeface="Courier New" panose="02070309020205020404" pitchFamily="49" charset="0"/>
              </a:rPr>
              <a:t>MPI_Comm</a:t>
            </a:r>
            <a:r>
              <a:rPr lang="en-US" sz="1800" b="0" i="0" u="none" strike="noStrike" baseline="0" dirty="0">
                <a:solidFill>
                  <a:srgbClr val="7A0029"/>
                </a:solidFill>
                <a:highlight>
                  <a:srgbClr val="FFFF00"/>
                </a:highlight>
                <a:latin typeface="Courier New" panose="02070309020205020404" pitchFamily="49" charset="0"/>
              </a:rPr>
              <a:t> comm)</a:t>
            </a:r>
          </a:p>
          <a:p>
            <a:pPr algn="l"/>
            <a:r>
              <a:rPr lang="en-US" sz="1800" b="0" i="0" u="none" strike="noStrike" baseline="0" dirty="0">
                <a:solidFill>
                  <a:srgbClr val="7A0029"/>
                </a:solidFill>
                <a:highlight>
                  <a:srgbClr val="FFFF00"/>
                </a:highlight>
                <a:latin typeface="Courier New" panose="02070309020205020404" pitchFamily="49" charset="0"/>
              </a:rPr>
              <a:t>int </a:t>
            </a:r>
            <a:r>
              <a:rPr lang="en-US" sz="1800" b="0" i="0" u="none" strike="noStrike" baseline="0" dirty="0" err="1">
                <a:solidFill>
                  <a:srgbClr val="7A0029"/>
                </a:solidFill>
                <a:highlight>
                  <a:srgbClr val="FFFF00"/>
                </a:highlight>
                <a:latin typeface="Courier New" panose="02070309020205020404" pitchFamily="49" charset="0"/>
              </a:rPr>
              <a:t>MPI_Recv</a:t>
            </a:r>
            <a:r>
              <a:rPr lang="en-US" sz="1800" b="0" i="0" u="none" strike="noStrike" baseline="0" dirty="0">
                <a:solidFill>
                  <a:srgbClr val="7A0029"/>
                </a:solidFill>
                <a:highlight>
                  <a:srgbClr val="FFFF00"/>
                </a:highlight>
                <a:latin typeface="Courier New" panose="02070309020205020404" pitchFamily="49" charset="0"/>
              </a:rPr>
              <a:t>(void *</a:t>
            </a:r>
            <a:r>
              <a:rPr lang="en-US" sz="1800" b="0" i="0" u="none" strike="noStrike" baseline="0" dirty="0" err="1">
                <a:solidFill>
                  <a:srgbClr val="7A0029"/>
                </a:solidFill>
                <a:highlight>
                  <a:srgbClr val="FFFF00"/>
                </a:highlight>
                <a:latin typeface="Courier New" panose="02070309020205020404" pitchFamily="49" charset="0"/>
              </a:rPr>
              <a:t>buf</a:t>
            </a:r>
            <a:r>
              <a:rPr lang="en-US" sz="1800" b="0" i="0" u="none" strike="noStrike" baseline="0" dirty="0">
                <a:solidFill>
                  <a:srgbClr val="7A0029"/>
                </a:solidFill>
                <a:highlight>
                  <a:srgbClr val="FFFF00"/>
                </a:highlight>
                <a:latin typeface="Courier New" panose="02070309020205020404" pitchFamily="49" charset="0"/>
              </a:rPr>
              <a:t>, int count, </a:t>
            </a:r>
            <a:r>
              <a:rPr lang="en-US" sz="1800" b="0" i="0" u="none" strike="noStrike" baseline="0" dirty="0" err="1">
                <a:solidFill>
                  <a:srgbClr val="7A0029"/>
                </a:solidFill>
                <a:highlight>
                  <a:srgbClr val="FFFF00"/>
                </a:highlight>
                <a:latin typeface="Courier New" panose="02070309020205020404" pitchFamily="49" charset="0"/>
              </a:rPr>
              <a:t>MPI_Datatype</a:t>
            </a:r>
            <a:r>
              <a:rPr lang="en-US" sz="1800" b="0" i="0" u="none" strike="noStrike" baseline="0" dirty="0">
                <a:solidFill>
                  <a:srgbClr val="7A0029"/>
                </a:solidFill>
                <a:highlight>
                  <a:srgbClr val="FFFF00"/>
                </a:highlight>
                <a:latin typeface="Courier New" panose="02070309020205020404" pitchFamily="49" charset="0"/>
              </a:rPr>
              <a:t> datatype, int source, int tag, </a:t>
            </a:r>
            <a:r>
              <a:rPr lang="en-US" sz="1800" b="0" i="0" u="none" strike="noStrike" baseline="0" dirty="0" err="1">
                <a:solidFill>
                  <a:srgbClr val="7A0029"/>
                </a:solidFill>
                <a:highlight>
                  <a:srgbClr val="FFFF00"/>
                </a:highlight>
                <a:latin typeface="Courier New" panose="02070309020205020404" pitchFamily="49" charset="0"/>
              </a:rPr>
              <a:t>MPI_Comm</a:t>
            </a:r>
            <a:r>
              <a:rPr lang="en-US" sz="1800" b="0" i="0" u="none" strike="noStrike" baseline="0" dirty="0">
                <a:solidFill>
                  <a:srgbClr val="7A0029"/>
                </a:solidFill>
                <a:highlight>
                  <a:srgbClr val="FFFF00"/>
                </a:highlight>
                <a:latin typeface="Courier New" panose="02070309020205020404" pitchFamily="49" charset="0"/>
              </a:rPr>
              <a:t> comm, </a:t>
            </a:r>
            <a:r>
              <a:rPr lang="en-US" sz="1800" b="0" i="0" u="none" strike="noStrike" baseline="0" dirty="0" err="1">
                <a:solidFill>
                  <a:srgbClr val="7A0029"/>
                </a:solidFill>
                <a:highlight>
                  <a:srgbClr val="FFFF00"/>
                </a:highlight>
                <a:latin typeface="Courier New" panose="02070309020205020404" pitchFamily="49" charset="0"/>
              </a:rPr>
              <a:t>MPI_Status</a:t>
            </a:r>
            <a:r>
              <a:rPr lang="en-US" sz="1800" b="0" i="0" u="none" strike="noStrike" baseline="0" dirty="0">
                <a:solidFill>
                  <a:srgbClr val="7A0029"/>
                </a:solidFill>
                <a:highlight>
                  <a:srgbClr val="FFFF00"/>
                </a:highlight>
                <a:latin typeface="Courier New" panose="02070309020205020404" pitchFamily="49" charset="0"/>
              </a:rPr>
              <a:t> *status)</a:t>
            </a:r>
          </a:p>
          <a:p>
            <a:pPr algn="l"/>
            <a:endParaRPr lang="en-US" sz="1800" dirty="0">
              <a:solidFill>
                <a:srgbClr val="7A0029"/>
              </a:solidFill>
              <a:highlight>
                <a:srgbClr val="FFFF00"/>
              </a:highlight>
              <a:latin typeface="Courier New" panose="02070309020205020404" pitchFamily="49" charset="0"/>
            </a:endParaRPr>
          </a:p>
          <a:p>
            <a:pPr algn="l"/>
            <a:endParaRPr lang="en-US" dirty="0">
              <a:highlight>
                <a:srgbClr val="FFFF00"/>
              </a:highlight>
            </a:endParaRPr>
          </a:p>
        </p:txBody>
      </p:sp>
    </p:spTree>
    <p:extLst>
      <p:ext uri="{BB962C8B-B14F-4D97-AF65-F5344CB8AC3E}">
        <p14:creationId xmlns:p14="http://schemas.microsoft.com/office/powerpoint/2010/main" val="398250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86EE-3A2D-C19E-82FB-08EE8D0437C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3" name="Content Placeholder 2">
            <a:extLst>
              <a:ext uri="{FF2B5EF4-FFF2-40B4-BE49-F238E27FC236}">
                <a16:creationId xmlns:a16="http://schemas.microsoft.com/office/drawing/2014/main" id="{5C318E61-97BC-4066-62B8-FFA4EACCC633}"/>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highlight>
                  <a:srgbClr val="FFFF00"/>
                </a:highlight>
                <a:latin typeface="Verdana" panose="020B0604030504040204" pitchFamily="34" charset="0"/>
              </a:rPr>
              <a:t>There are two immediate implications of a partitioned address space. </a:t>
            </a:r>
          </a:p>
          <a:p>
            <a:pPr algn="l"/>
            <a:r>
              <a:rPr lang="en-US" sz="1800" b="0" i="0" u="none" strike="noStrike" baseline="0" dirty="0">
                <a:solidFill>
                  <a:srgbClr val="333333"/>
                </a:solidFill>
                <a:latin typeface="Verdana" panose="020B0604030504040204" pitchFamily="34" charset="0"/>
              </a:rPr>
              <a:t>First, each data element must belong to one of the partitions of the space; hence, data must be </a:t>
            </a:r>
            <a:r>
              <a:rPr lang="en-US" sz="1800" b="1" i="0" u="none" strike="noStrike" baseline="0" dirty="0">
                <a:solidFill>
                  <a:srgbClr val="333333"/>
                </a:solidFill>
                <a:latin typeface="Verdana" panose="020B0604030504040204" pitchFamily="34" charset="0"/>
              </a:rPr>
              <a:t>explicitly partitioned and placed</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adds complexity to programming but encourages locality of access that is critical for achieving high performance on non-UMA architecture, since a processor can access its local data much faster than non-local data on such architectures.</a:t>
            </a:r>
          </a:p>
          <a:p>
            <a:pPr algn="l"/>
            <a:r>
              <a:rPr lang="en-US" sz="1800" b="0" i="0" u="none" strike="noStrike" baseline="0" dirty="0">
                <a:solidFill>
                  <a:srgbClr val="333333"/>
                </a:solidFill>
                <a:latin typeface="Verdana" panose="020B0604030504040204" pitchFamily="34" charset="0"/>
              </a:rPr>
              <a:t>The second implication is that all interactions (read-only or read/write) require </a:t>
            </a:r>
            <a:r>
              <a:rPr lang="en-US" sz="1800" b="1" i="0" u="none" strike="noStrike" baseline="0" dirty="0">
                <a:solidFill>
                  <a:srgbClr val="333333"/>
                </a:solidFill>
                <a:latin typeface="Verdana" panose="020B0604030504040204" pitchFamily="34" charset="0"/>
              </a:rPr>
              <a:t>cooperation of two processes </a:t>
            </a:r>
            <a:r>
              <a:rPr lang="en-US" sz="1800" b="0" i="0" u="none" strike="noStrike" baseline="0" dirty="0">
                <a:solidFill>
                  <a:srgbClr val="333333"/>
                </a:solidFill>
                <a:latin typeface="Verdana" panose="020B0604030504040204" pitchFamily="34" charset="0"/>
              </a:rPr>
              <a:t>– the process that has the data and the process that wants to access the data. </a:t>
            </a:r>
          </a:p>
          <a:p>
            <a:pPr algn="l"/>
            <a:r>
              <a:rPr lang="en-US" sz="1800" b="0" i="0" u="none" strike="noStrike" baseline="0" dirty="0">
                <a:solidFill>
                  <a:srgbClr val="333333"/>
                </a:solidFill>
                <a:latin typeface="Verdana" panose="020B0604030504040204" pitchFamily="34" charset="0"/>
              </a:rPr>
              <a:t>This requirement for cooperation adds a great deal of complexity for a number of reasons. </a:t>
            </a:r>
          </a:p>
          <a:p>
            <a:pPr algn="l"/>
            <a:r>
              <a:rPr lang="en-US" sz="1800" b="0" i="0" u="none" strike="noStrike" baseline="0" dirty="0">
                <a:solidFill>
                  <a:srgbClr val="333333"/>
                </a:solidFill>
                <a:latin typeface="Verdana" panose="020B0604030504040204" pitchFamily="34" charset="0"/>
              </a:rPr>
              <a:t>The process that has the data must participate in the interaction even if it has no logical connection to the events at the requesting process.</a:t>
            </a:r>
            <a:endParaRPr lang="en-US" dirty="0"/>
          </a:p>
        </p:txBody>
      </p:sp>
    </p:spTree>
    <p:extLst>
      <p:ext uri="{BB962C8B-B14F-4D97-AF65-F5344CB8AC3E}">
        <p14:creationId xmlns:p14="http://schemas.microsoft.com/office/powerpoint/2010/main" val="3121556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sends the data stored in the buffer pointed by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buffer consists of consecutive entries of the type specified by the parameter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number of entries in the buffer is given by the parameter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For all C datatypes, an equivalent MPI datatype is provided. </a:t>
            </a:r>
          </a:p>
          <a:p>
            <a:pPr algn="l"/>
            <a:r>
              <a:rPr lang="en-US" sz="1800" b="0" i="0" u="none" strike="noStrike" baseline="0" dirty="0">
                <a:solidFill>
                  <a:srgbClr val="333333"/>
                </a:solidFill>
                <a:latin typeface="Verdana" panose="020B0604030504040204" pitchFamily="34" charset="0"/>
              </a:rPr>
              <a:t>However, MPI allows two additional datatypes that are not part of the C language.</a:t>
            </a:r>
          </a:p>
          <a:p>
            <a:pPr algn="l"/>
            <a:r>
              <a:rPr lang="en-US" sz="1800" b="0" i="0" u="none" strike="noStrike" baseline="0" dirty="0">
                <a:solidFill>
                  <a:srgbClr val="333333"/>
                </a:solidFill>
                <a:latin typeface="Verdana" panose="020B0604030504040204" pitchFamily="34" charset="0"/>
              </a:rPr>
              <a:t>These are </a:t>
            </a:r>
            <a:r>
              <a:rPr lang="en-US" sz="1800" b="0" i="0" u="none" strike="noStrike" baseline="0" dirty="0">
                <a:solidFill>
                  <a:srgbClr val="7A0029"/>
                </a:solidFill>
                <a:latin typeface="Courier New" panose="02070309020205020404" pitchFamily="49" charset="0"/>
              </a:rPr>
              <a:t>MPI_BYTE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MPI_PACKED </a:t>
            </a:r>
            <a:r>
              <a:rPr lang="en-US" sz="1800" b="0" i="0" u="none" strike="noStrike" baseline="0" dirty="0">
                <a:solidFill>
                  <a:srgbClr val="333333"/>
                </a:solidFill>
                <a:latin typeface="Verdana" panose="020B0604030504040204" pitchFamily="34" charset="0"/>
              </a:rPr>
              <a:t>.</a:t>
            </a:r>
            <a:endParaRPr lang="en-US" dirty="0">
              <a:highlight>
                <a:srgbClr val="FFFF00"/>
              </a:highlight>
            </a:endParaRPr>
          </a:p>
        </p:txBody>
      </p:sp>
    </p:spTree>
    <p:extLst>
      <p:ext uri="{BB962C8B-B14F-4D97-AF65-F5344CB8AC3E}">
        <p14:creationId xmlns:p14="http://schemas.microsoft.com/office/powerpoint/2010/main" val="1779294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a:solidFill>
                  <a:srgbClr val="7A0029"/>
                </a:solidFill>
                <a:latin typeface="Courier New" panose="02070309020205020404" pitchFamily="49" charset="0"/>
              </a:rPr>
              <a:t>MPI_BYTE </a:t>
            </a:r>
            <a:r>
              <a:rPr lang="en-US" sz="1800" b="0" i="0" u="none" strike="noStrike" baseline="0" dirty="0">
                <a:solidFill>
                  <a:srgbClr val="333333"/>
                </a:solidFill>
                <a:latin typeface="Verdana" panose="020B0604030504040204" pitchFamily="34" charset="0"/>
              </a:rPr>
              <a:t>corresponds to a byte (8 bits) and </a:t>
            </a:r>
            <a:r>
              <a:rPr lang="en-US" sz="1800" b="0" i="0" u="none" strike="noStrike" baseline="0" dirty="0">
                <a:solidFill>
                  <a:srgbClr val="7A0029"/>
                </a:solidFill>
                <a:latin typeface="Courier New" panose="02070309020205020404" pitchFamily="49" charset="0"/>
              </a:rPr>
              <a:t>MPI_PACKED </a:t>
            </a:r>
            <a:r>
              <a:rPr lang="en-US" sz="1800" b="0" i="0" u="none" strike="noStrike" baseline="0" dirty="0">
                <a:solidFill>
                  <a:srgbClr val="333333"/>
                </a:solidFill>
                <a:latin typeface="Verdana" panose="020B0604030504040204" pitchFamily="34" charset="0"/>
              </a:rPr>
              <a:t>corresponds to a collection of data items that has been created by packing non-contiguous data. </a:t>
            </a:r>
          </a:p>
          <a:p>
            <a:pPr algn="l"/>
            <a:r>
              <a:rPr lang="en-US" sz="1800" b="0" i="0" u="none" strike="noStrike" baseline="0" dirty="0">
                <a:solidFill>
                  <a:srgbClr val="333333"/>
                </a:solidFill>
                <a:highlight>
                  <a:srgbClr val="FFFF00"/>
                </a:highlight>
                <a:latin typeface="Verdana" panose="020B0604030504040204" pitchFamily="34" charset="0"/>
              </a:rPr>
              <a:t>Note that the length of the message in </a:t>
            </a:r>
            <a:r>
              <a:rPr lang="en-US" sz="1800" b="0" i="0" u="none" strike="noStrike" baseline="0" dirty="0" err="1">
                <a:solidFill>
                  <a:srgbClr val="7A0029"/>
                </a:solidFill>
                <a:highlight>
                  <a:srgbClr val="FFFF00"/>
                </a:highlight>
                <a:latin typeface="Courier New" panose="02070309020205020404" pitchFamily="49" charset="0"/>
              </a:rPr>
              <a:t>MPI_Send</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 as well as in other MPI routines, is specified in terms of the number of entries being sent and not in terms of the number of bytes. </a:t>
            </a:r>
          </a:p>
          <a:p>
            <a:pPr algn="l"/>
            <a:r>
              <a:rPr lang="en-US" sz="1800" b="0" i="0" u="none" strike="noStrike" baseline="0" dirty="0">
                <a:solidFill>
                  <a:srgbClr val="333333"/>
                </a:solidFill>
                <a:latin typeface="Verdana" panose="020B0604030504040204" pitchFamily="34" charset="0"/>
              </a:rPr>
              <a:t>Specifying the length in terms of the number of entries has the advantage of making the MPI code </a:t>
            </a:r>
            <a:r>
              <a:rPr lang="en-US" sz="1800" b="1" i="0" u="none" strike="noStrike" baseline="0" dirty="0">
                <a:solidFill>
                  <a:srgbClr val="333333"/>
                </a:solidFill>
                <a:latin typeface="Verdana" panose="020B0604030504040204" pitchFamily="34" charset="0"/>
              </a:rPr>
              <a:t>portable</a:t>
            </a:r>
            <a:r>
              <a:rPr lang="en-US" sz="1800" b="0" i="0" u="none" strike="noStrike" baseline="0" dirty="0">
                <a:solidFill>
                  <a:srgbClr val="333333"/>
                </a:solidFill>
                <a:latin typeface="Verdana" panose="020B0604030504040204" pitchFamily="34" charset="0"/>
              </a:rPr>
              <a:t>, since the number of bytes used to store various datatypes can be different for different architectures.</a:t>
            </a:r>
          </a:p>
          <a:p>
            <a:pPr algn="l"/>
            <a:endParaRPr lang="en-US" dirty="0">
              <a:highlight>
                <a:srgbClr val="FFFF00"/>
              </a:highlight>
            </a:endParaRPr>
          </a:p>
        </p:txBody>
      </p:sp>
    </p:spTree>
    <p:extLst>
      <p:ext uri="{BB962C8B-B14F-4D97-AF65-F5344CB8AC3E}">
        <p14:creationId xmlns:p14="http://schemas.microsoft.com/office/powerpoint/2010/main" val="3923665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destination of the message sent by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uniquely specified by the </a:t>
            </a:r>
            <a:r>
              <a:rPr lang="en-US" sz="1800" b="0" i="0" u="none" strike="noStrike" baseline="0" dirty="0" err="1">
                <a:solidFill>
                  <a:srgbClr val="7A0029"/>
                </a:solidFill>
                <a:latin typeface="Courier New" panose="02070309020205020404" pitchFamily="49" charset="0"/>
              </a:rPr>
              <a:t>dest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arguments.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dest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argument is the rank of the destination process in the communication domain specified by the communicator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Each message has an integer-valued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associated with it. </a:t>
            </a:r>
          </a:p>
          <a:p>
            <a:pPr algn="l"/>
            <a:r>
              <a:rPr lang="en-US" sz="1800" b="0" i="0" u="none" strike="noStrike" baseline="0" dirty="0">
                <a:solidFill>
                  <a:srgbClr val="333333"/>
                </a:solidFill>
                <a:latin typeface="Verdana" panose="020B0604030504040204" pitchFamily="34" charset="0"/>
              </a:rPr>
              <a:t>This is used to distinguish different types of messages. </a:t>
            </a:r>
          </a:p>
          <a:p>
            <a:pPr algn="l"/>
            <a:r>
              <a:rPr lang="en-US" sz="1800" b="0" i="0" u="none" strike="noStrike" baseline="0" dirty="0">
                <a:solidFill>
                  <a:srgbClr val="333333"/>
                </a:solidFill>
                <a:latin typeface="Verdana" panose="020B0604030504040204" pitchFamily="34" charset="0"/>
              </a:rPr>
              <a:t>The message-</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can take values ranging from zero up to the MPI defined constant </a:t>
            </a:r>
            <a:r>
              <a:rPr lang="en-US" sz="1800" b="0" i="0" u="none" strike="noStrike" baseline="0" dirty="0">
                <a:solidFill>
                  <a:srgbClr val="7A0029"/>
                </a:solidFill>
                <a:latin typeface="Courier New" panose="02070309020205020404" pitchFamily="49" charset="0"/>
              </a:rPr>
              <a:t>MPI_TAG_UB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Even though the value of </a:t>
            </a:r>
            <a:r>
              <a:rPr lang="en-US" sz="1800" b="0" i="0" u="none" strike="noStrike" baseline="0" dirty="0">
                <a:solidFill>
                  <a:srgbClr val="7A0029"/>
                </a:solidFill>
                <a:latin typeface="Courier New" panose="02070309020205020404" pitchFamily="49" charset="0"/>
              </a:rPr>
              <a:t>MPI_TAG_UB </a:t>
            </a:r>
            <a:r>
              <a:rPr lang="en-US" sz="1800" b="0" i="0" u="none" strike="noStrike" baseline="0" dirty="0">
                <a:solidFill>
                  <a:srgbClr val="333333"/>
                </a:solidFill>
                <a:latin typeface="Verdana" panose="020B0604030504040204" pitchFamily="34" charset="0"/>
              </a:rPr>
              <a:t>is implementation specific, it is at least 32,767.</a:t>
            </a:r>
            <a:endParaRPr lang="en-US" dirty="0">
              <a:highlight>
                <a:srgbClr val="FFFF00"/>
              </a:highlight>
            </a:endParaRPr>
          </a:p>
        </p:txBody>
      </p:sp>
    </p:spTree>
    <p:extLst>
      <p:ext uri="{BB962C8B-B14F-4D97-AF65-F5344CB8AC3E}">
        <p14:creationId xmlns:p14="http://schemas.microsoft.com/office/powerpoint/2010/main" val="3180769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receives a message sent by a process whose rank is given by the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in the communication domain specified by the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argument. </a:t>
            </a:r>
          </a:p>
          <a:p>
            <a:pPr algn="l"/>
            <a:r>
              <a:rPr lang="en-US" sz="1800" b="0" i="0" u="none" strike="noStrike" baseline="0" dirty="0">
                <a:solidFill>
                  <a:srgbClr val="333333"/>
                </a:solidFill>
                <a:latin typeface="Verdana" panose="020B0604030504040204" pitchFamily="34" charset="0"/>
              </a:rPr>
              <a:t>The tag of the sent message must be that specified by the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argument. </a:t>
            </a:r>
          </a:p>
          <a:p>
            <a:pPr algn="l"/>
            <a:r>
              <a:rPr lang="en-US" sz="1800" b="0" i="0" u="none" strike="noStrike" baseline="0" dirty="0">
                <a:solidFill>
                  <a:srgbClr val="333333"/>
                </a:solidFill>
                <a:latin typeface="Verdana" panose="020B0604030504040204" pitchFamily="34" charset="0"/>
              </a:rPr>
              <a:t>If there are many messages with identical tag from the same process, then any one of these messages is received. </a:t>
            </a:r>
          </a:p>
          <a:p>
            <a:pPr algn="l"/>
            <a:r>
              <a:rPr lang="en-US" sz="1800" b="0" i="0" u="none" strike="noStrike" baseline="0" dirty="0">
                <a:solidFill>
                  <a:srgbClr val="333333"/>
                </a:solidFill>
                <a:highlight>
                  <a:srgbClr val="FFFF00"/>
                </a:highlight>
                <a:latin typeface="Verdana" panose="020B0604030504040204" pitchFamily="34" charset="0"/>
              </a:rPr>
              <a:t>MPI allows specification of wildcard arguments for both </a:t>
            </a:r>
            <a:r>
              <a:rPr lang="en-US" sz="1800" b="0" i="0" u="none" strike="noStrike" baseline="0" dirty="0">
                <a:solidFill>
                  <a:srgbClr val="7A0029"/>
                </a:solidFill>
                <a:highlight>
                  <a:srgbClr val="FFFF00"/>
                </a:highlight>
                <a:latin typeface="Courier New" panose="02070309020205020404" pitchFamily="49" charset="0"/>
              </a:rPr>
              <a:t>source </a:t>
            </a:r>
            <a:r>
              <a:rPr lang="en-US" sz="1800" b="0" i="0" u="none" strike="noStrike" baseline="0" dirty="0">
                <a:solidFill>
                  <a:srgbClr val="333333"/>
                </a:solidFill>
                <a:highlight>
                  <a:srgbClr val="FFFF00"/>
                </a:highlight>
                <a:latin typeface="Verdana" panose="020B0604030504040204" pitchFamily="34" charset="0"/>
              </a:rPr>
              <a:t>and </a:t>
            </a:r>
            <a:r>
              <a:rPr lang="en-US" sz="1800" b="0" i="0" u="none" strike="noStrike" baseline="0" dirty="0">
                <a:solidFill>
                  <a:srgbClr val="7A0029"/>
                </a:solidFill>
                <a:highlight>
                  <a:srgbClr val="FFFF00"/>
                </a:highlight>
                <a:latin typeface="Courier New" panose="02070309020205020404" pitchFamily="49" charset="0"/>
              </a:rPr>
              <a:t>tag </a:t>
            </a:r>
            <a:r>
              <a:rPr lang="en-US" sz="1800" b="0" i="0" u="none" strike="noStrike" baseline="0" dirty="0">
                <a:solidFill>
                  <a:srgbClr val="333333"/>
                </a:solidFill>
                <a:highlight>
                  <a:srgbClr val="FFFF00"/>
                </a:highlight>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is set to </a:t>
            </a:r>
            <a:r>
              <a:rPr lang="en-US" sz="1800" b="0" i="0" u="none" strike="noStrike" baseline="0" dirty="0">
                <a:solidFill>
                  <a:srgbClr val="7A0029"/>
                </a:solidFill>
                <a:latin typeface="Courier New" panose="02070309020205020404" pitchFamily="49" charset="0"/>
              </a:rPr>
              <a:t>MPI_ANY_SOURCE </a:t>
            </a:r>
            <a:r>
              <a:rPr lang="en-US" sz="1800" b="0" i="0" u="none" strike="noStrike" baseline="0" dirty="0">
                <a:solidFill>
                  <a:srgbClr val="333333"/>
                </a:solidFill>
                <a:latin typeface="Verdana" panose="020B0604030504040204" pitchFamily="34" charset="0"/>
              </a:rPr>
              <a:t>, then any process of the communication domain can be the source of the message. </a:t>
            </a:r>
          </a:p>
          <a:p>
            <a:pPr algn="l"/>
            <a:r>
              <a:rPr lang="en-US" sz="1800" b="0" i="0" u="none" strike="noStrike" baseline="0" dirty="0">
                <a:solidFill>
                  <a:srgbClr val="333333"/>
                </a:solidFill>
                <a:latin typeface="Verdana" panose="020B0604030504040204" pitchFamily="34" charset="0"/>
              </a:rPr>
              <a:t>Similarly, if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is set to </a:t>
            </a:r>
            <a:r>
              <a:rPr lang="en-US" sz="1800" b="0" i="0" u="none" strike="noStrike" baseline="0" dirty="0">
                <a:solidFill>
                  <a:srgbClr val="7A0029"/>
                </a:solidFill>
                <a:latin typeface="Courier New" panose="02070309020205020404" pitchFamily="49" charset="0"/>
              </a:rPr>
              <a:t>MPI_ANY_TAG </a:t>
            </a:r>
            <a:r>
              <a:rPr lang="en-US" sz="1800" b="0" i="0" u="none" strike="noStrike" baseline="0" dirty="0">
                <a:solidFill>
                  <a:srgbClr val="333333"/>
                </a:solidFill>
                <a:latin typeface="Verdana" panose="020B0604030504040204" pitchFamily="34" charset="0"/>
              </a:rPr>
              <a:t>, then messages with any tag are accepted. </a:t>
            </a:r>
          </a:p>
        </p:txBody>
      </p:sp>
    </p:spTree>
    <p:extLst>
      <p:ext uri="{BB962C8B-B14F-4D97-AF65-F5344CB8AC3E}">
        <p14:creationId xmlns:p14="http://schemas.microsoft.com/office/powerpoint/2010/main" val="2323812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received message is stored in continuous locations in the buffer pointed to by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arguments of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are used to specify the length of the supplied buffer. </a:t>
            </a:r>
          </a:p>
          <a:p>
            <a:pPr algn="l"/>
            <a:r>
              <a:rPr lang="en-US" sz="1800" b="0" i="0" u="none" strike="noStrike" baseline="0" dirty="0">
                <a:solidFill>
                  <a:srgbClr val="333333"/>
                </a:solidFill>
                <a:highlight>
                  <a:srgbClr val="FFFF00"/>
                </a:highlight>
                <a:latin typeface="Verdana" panose="020B0604030504040204" pitchFamily="34" charset="0"/>
              </a:rPr>
              <a:t>The received message should be of length equal to or less than this length. </a:t>
            </a:r>
          </a:p>
          <a:p>
            <a:pPr algn="l"/>
            <a:r>
              <a:rPr lang="en-US" sz="1800" b="0" i="0" u="none" strike="noStrike" baseline="0" dirty="0">
                <a:solidFill>
                  <a:srgbClr val="333333"/>
                </a:solidFill>
                <a:latin typeface="Verdana" panose="020B0604030504040204" pitchFamily="34" charset="0"/>
              </a:rPr>
              <a:t>This allows the receiving process to not know the exact size of the message being sent. </a:t>
            </a:r>
          </a:p>
          <a:p>
            <a:pPr algn="l"/>
            <a:r>
              <a:rPr lang="en-US" sz="1800" b="0" i="0" u="none" strike="noStrike" baseline="0" dirty="0">
                <a:solidFill>
                  <a:srgbClr val="333333"/>
                </a:solidFill>
                <a:latin typeface="Verdana" panose="020B0604030504040204" pitchFamily="34" charset="0"/>
              </a:rPr>
              <a:t>If the received message is larger than the supplied buffer, then an overflow error will occur, and the routine will return the error </a:t>
            </a:r>
            <a:r>
              <a:rPr lang="en-US" sz="1800" b="0" i="0" u="none" strike="noStrike" baseline="0" dirty="0">
                <a:solidFill>
                  <a:srgbClr val="7A0029"/>
                </a:solidFill>
                <a:latin typeface="Courier New" panose="02070309020205020404" pitchFamily="49" charset="0"/>
              </a:rPr>
              <a:t>MPI_ERR_TRUNCATE </a:t>
            </a:r>
            <a:r>
              <a:rPr lang="en-US" sz="1800" b="0" i="0" u="none" strike="noStrike" baseline="0" dirty="0">
                <a:solidFill>
                  <a:srgbClr val="333333"/>
                </a:solidFill>
                <a:latin typeface="Verdana" panose="020B0604030504040204" pitchFamily="34" charset="0"/>
              </a:rPr>
              <a:t>.</a:t>
            </a:r>
            <a:endParaRPr lang="en-US" dirty="0">
              <a:highlight>
                <a:srgbClr val="FFFF00"/>
              </a:highlight>
            </a:endParaRPr>
          </a:p>
        </p:txBody>
      </p:sp>
    </p:spTree>
    <p:extLst>
      <p:ext uri="{BB962C8B-B14F-4D97-AF65-F5344CB8AC3E}">
        <p14:creationId xmlns:p14="http://schemas.microsoft.com/office/powerpoint/2010/main" val="108146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After a message has been received, the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variable can be used to get information about the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operation. </a:t>
            </a:r>
          </a:p>
          <a:p>
            <a:pPr algn="l"/>
            <a:r>
              <a:rPr lang="en-US" sz="1800" b="0" i="0" u="none" strike="noStrike" baseline="0" dirty="0">
                <a:solidFill>
                  <a:srgbClr val="333333"/>
                </a:solidFill>
                <a:latin typeface="Verdana" panose="020B0604030504040204" pitchFamily="34" charset="0"/>
              </a:rPr>
              <a:t>In C,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is stored using the </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data-structure. </a:t>
            </a:r>
          </a:p>
          <a:p>
            <a:pPr algn="l"/>
            <a:r>
              <a:rPr lang="en-US" sz="1800" b="0" i="0" u="none" strike="noStrike" baseline="0" dirty="0">
                <a:solidFill>
                  <a:srgbClr val="333333"/>
                </a:solidFill>
                <a:latin typeface="Verdana" panose="020B0604030504040204" pitchFamily="34" charset="0"/>
              </a:rPr>
              <a:t>This is implemented as a structure with three fields, as follows:</a:t>
            </a:r>
          </a:p>
          <a:p>
            <a:pPr marL="0" indent="0" algn="l">
              <a:buNone/>
            </a:pPr>
            <a:r>
              <a:rPr lang="en-US" sz="1800" b="0" i="0" u="none" strike="noStrike" baseline="0" dirty="0">
                <a:solidFill>
                  <a:srgbClr val="7A0029"/>
                </a:solidFill>
                <a:latin typeface="Courier New" panose="02070309020205020404" pitchFamily="49" charset="0"/>
              </a:rPr>
              <a:t>typedef struct </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a:t>
            </a:r>
          </a:p>
          <a:p>
            <a:pPr marL="0" indent="0" algn="l">
              <a:buNone/>
            </a:pPr>
            <a:r>
              <a:rPr lang="en-US" sz="1800" b="0" i="0" u="none" strike="noStrike" baseline="0" dirty="0">
                <a:solidFill>
                  <a:srgbClr val="7A0029"/>
                </a:solidFill>
                <a:latin typeface="Courier New" panose="02070309020205020404" pitchFamily="49" charset="0"/>
              </a:rPr>
              <a:t>{</a:t>
            </a:r>
          </a:p>
          <a:p>
            <a:pPr marL="0" indent="0" algn="l">
              <a:buNone/>
            </a:pPr>
            <a:r>
              <a:rPr lang="en-US" b="0" i="0" u="none" strike="noStrike" baseline="0" dirty="0">
                <a:solidFill>
                  <a:srgbClr val="7A0029"/>
                </a:solidFill>
                <a:latin typeface="Courier New" panose="02070309020205020404" pitchFamily="49" charset="0"/>
              </a:rPr>
              <a:t>	int MPI_SOURCE;</a:t>
            </a:r>
          </a:p>
          <a:p>
            <a:pPr marL="0" indent="0" algn="l">
              <a:buNone/>
            </a:pPr>
            <a:r>
              <a:rPr lang="en-US" sz="1800" b="0" i="0" u="none" strike="noStrike" baseline="0" dirty="0">
                <a:solidFill>
                  <a:srgbClr val="7A0029"/>
                </a:solidFill>
                <a:latin typeface="Courier New" panose="02070309020205020404" pitchFamily="49" charset="0"/>
              </a:rPr>
              <a:t>	int MPI_TAG;</a:t>
            </a:r>
          </a:p>
          <a:p>
            <a:pPr marL="0" indent="0" algn="l">
              <a:buNone/>
            </a:pPr>
            <a:r>
              <a:rPr lang="en-US" sz="1800" b="0" i="0" u="none" strike="noStrike" baseline="0" dirty="0">
                <a:solidFill>
                  <a:srgbClr val="7A0029"/>
                </a:solidFill>
                <a:latin typeface="Courier New" panose="02070309020205020404" pitchFamily="49" charset="0"/>
              </a:rPr>
              <a:t>	int MPI_ERROR;</a:t>
            </a:r>
          </a:p>
          <a:p>
            <a:pPr marL="0" indent="0" algn="l">
              <a:buNone/>
            </a:pPr>
            <a:r>
              <a:rPr lang="en-US" sz="1800" b="0" i="0" u="none" strike="noStrike" baseline="0" dirty="0">
                <a:solidFill>
                  <a:srgbClr val="7A0029"/>
                </a:solidFill>
                <a:latin typeface="Courier New" panose="02070309020205020404" pitchFamily="49" charset="0"/>
              </a:rPr>
              <a:t>};</a:t>
            </a:r>
            <a:endParaRPr lang="en-US" dirty="0">
              <a:highlight>
                <a:srgbClr val="FFFF00"/>
              </a:highlight>
            </a:endParaRPr>
          </a:p>
        </p:txBody>
      </p:sp>
    </p:spTree>
    <p:extLst>
      <p:ext uri="{BB962C8B-B14F-4D97-AF65-F5344CB8AC3E}">
        <p14:creationId xmlns:p14="http://schemas.microsoft.com/office/powerpoint/2010/main" val="1477919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7A0029"/>
                </a:solidFill>
                <a:latin typeface="Courier New" panose="02070309020205020404" pitchFamily="49" charset="0"/>
              </a:rPr>
              <a:t>MPI_SOURCE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MPI_TAG </a:t>
            </a:r>
            <a:r>
              <a:rPr lang="en-US" sz="1800" b="0" i="0" u="none" strike="noStrike" baseline="0" dirty="0">
                <a:solidFill>
                  <a:srgbClr val="333333"/>
                </a:solidFill>
                <a:latin typeface="Verdana" panose="020B0604030504040204" pitchFamily="34" charset="0"/>
              </a:rPr>
              <a:t>store the source and the tag of the received message. </a:t>
            </a:r>
          </a:p>
          <a:p>
            <a:pPr algn="l"/>
            <a:r>
              <a:rPr lang="en-US" sz="1800" b="0" i="0" u="none" strike="noStrike" baseline="0" dirty="0">
                <a:solidFill>
                  <a:srgbClr val="333333"/>
                </a:solidFill>
                <a:latin typeface="Verdana" panose="020B0604030504040204" pitchFamily="34" charset="0"/>
              </a:rPr>
              <a:t>They are particularly useful when </a:t>
            </a:r>
            <a:r>
              <a:rPr lang="en-US" sz="1800" b="0" i="0" u="none" strike="noStrike" baseline="0" dirty="0">
                <a:solidFill>
                  <a:srgbClr val="7A0029"/>
                </a:solidFill>
                <a:latin typeface="Courier New" panose="02070309020205020404" pitchFamily="49" charset="0"/>
              </a:rPr>
              <a:t>MPI_ANY_SOURCE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MPI_ANY_TAG </a:t>
            </a:r>
            <a:r>
              <a:rPr lang="en-US" sz="1800" b="0" i="0" u="none" strike="noStrike" baseline="0" dirty="0">
                <a:solidFill>
                  <a:srgbClr val="333333"/>
                </a:solidFill>
                <a:latin typeface="Verdana" panose="020B0604030504040204" pitchFamily="34" charset="0"/>
              </a:rPr>
              <a:t>are used for the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arguments. </a:t>
            </a:r>
          </a:p>
          <a:p>
            <a:pPr algn="l"/>
            <a:r>
              <a:rPr lang="en-US" sz="1800" b="0" i="0" u="none" strike="noStrike" baseline="0" dirty="0">
                <a:solidFill>
                  <a:srgbClr val="7A0029"/>
                </a:solidFill>
                <a:latin typeface="Courier New" panose="02070309020205020404" pitchFamily="49" charset="0"/>
              </a:rPr>
              <a:t>MPI_ERROR </a:t>
            </a:r>
            <a:r>
              <a:rPr lang="en-US" sz="1800" b="0" i="0" u="none" strike="noStrike" baseline="0" dirty="0">
                <a:solidFill>
                  <a:srgbClr val="333333"/>
                </a:solidFill>
                <a:latin typeface="Verdana" panose="020B0604030504040204" pitchFamily="34" charset="0"/>
              </a:rPr>
              <a:t>stores the error-code of the received message.</a:t>
            </a:r>
          </a:p>
          <a:p>
            <a:pPr algn="l"/>
            <a:r>
              <a:rPr lang="en-US" sz="1800" b="0" i="0" u="none" strike="noStrike" baseline="0" dirty="0">
                <a:solidFill>
                  <a:srgbClr val="333333"/>
                </a:solidFill>
                <a:latin typeface="Verdana" panose="020B0604030504040204" pitchFamily="34" charset="0"/>
              </a:rPr>
              <a:t>The status argument also returns information about the length of the received message. </a:t>
            </a:r>
          </a:p>
          <a:p>
            <a:pPr algn="l"/>
            <a:r>
              <a:rPr lang="en-US" sz="1800" b="0" i="0" u="none" strike="noStrike" baseline="0" dirty="0">
                <a:solidFill>
                  <a:srgbClr val="333333"/>
                </a:solidFill>
                <a:latin typeface="Verdana" panose="020B0604030504040204" pitchFamily="34" charset="0"/>
              </a:rPr>
              <a:t>This information is not directly accessible from the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variable, but it can be retrieved by calling the </a:t>
            </a:r>
            <a:r>
              <a:rPr lang="en-US" sz="1800" b="0" i="0" u="none" strike="noStrike" baseline="0" dirty="0" err="1">
                <a:solidFill>
                  <a:srgbClr val="7A0029"/>
                </a:solidFill>
                <a:latin typeface="Courier New" panose="02070309020205020404" pitchFamily="49" charset="0"/>
              </a:rPr>
              <a:t>MPI_Get_count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a:t>
            </a:r>
            <a:endParaRPr lang="en-US" dirty="0">
              <a:highlight>
                <a:srgbClr val="FFFF00"/>
              </a:highlight>
            </a:endParaRPr>
          </a:p>
        </p:txBody>
      </p:sp>
    </p:spTree>
    <p:extLst>
      <p:ext uri="{BB962C8B-B14F-4D97-AF65-F5344CB8AC3E}">
        <p14:creationId xmlns:p14="http://schemas.microsoft.com/office/powerpoint/2010/main" val="4132196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calling sequence of this function is as follows:</a:t>
            </a:r>
          </a:p>
          <a:p>
            <a:pPr algn="l"/>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MPI_Get_count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*status, </a:t>
            </a:r>
            <a:r>
              <a:rPr lang="en-US" sz="1800" b="0" i="0" u="none" strike="noStrike" baseline="0" dirty="0" err="1">
                <a:solidFill>
                  <a:srgbClr val="7A0029"/>
                </a:solidFill>
                <a:latin typeface="Courier New" panose="02070309020205020404" pitchFamily="49" charset="0"/>
              </a:rPr>
              <a:t>MPI_Datatype</a:t>
            </a:r>
            <a:r>
              <a:rPr lang="en-US" sz="1800" b="0" i="0" u="none" strike="noStrike" baseline="0" dirty="0">
                <a:solidFill>
                  <a:srgbClr val="7A0029"/>
                </a:solidFill>
                <a:latin typeface="Courier New" panose="02070309020205020404" pitchFamily="49" charset="0"/>
              </a:rPr>
              <a:t> datatype, int *count)</a:t>
            </a:r>
          </a:p>
          <a:p>
            <a:pPr algn="l"/>
            <a:r>
              <a:rPr lang="en-US" sz="1800" b="0" i="0" u="none" strike="noStrike" baseline="0" dirty="0" err="1">
                <a:solidFill>
                  <a:srgbClr val="7A0029"/>
                </a:solidFill>
                <a:latin typeface="Courier New" panose="02070309020205020404" pitchFamily="49" charset="0"/>
              </a:rPr>
              <a:t>MPI_Get_count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takes as arguments the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returned by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the type of the received data in </a:t>
            </a:r>
            <a:r>
              <a:rPr lang="en-US" sz="1800" b="0" i="0" u="none" strike="noStrike" baseline="0" dirty="0">
                <a:solidFill>
                  <a:srgbClr val="7A0029"/>
                </a:solidFill>
                <a:latin typeface="Courier New" panose="02070309020205020404" pitchFamily="49" charset="0"/>
              </a:rPr>
              <a:t>datatype</a:t>
            </a:r>
            <a:r>
              <a:rPr lang="en-US" sz="1800" b="0" i="0" u="none" strike="noStrike" baseline="0" dirty="0">
                <a:solidFill>
                  <a:srgbClr val="333333"/>
                </a:solidFill>
                <a:latin typeface="Verdana" panose="020B0604030504040204" pitchFamily="34" charset="0"/>
              </a:rPr>
              <a:t> and returns the number of entries that were actually received in the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variable.</a:t>
            </a:r>
            <a:endParaRPr lang="en-US" dirty="0">
              <a:highlight>
                <a:srgbClr val="FFFF00"/>
              </a:highlight>
            </a:endParaRPr>
          </a:p>
        </p:txBody>
      </p:sp>
    </p:spTree>
    <p:extLst>
      <p:ext uri="{BB962C8B-B14F-4D97-AF65-F5344CB8AC3E}">
        <p14:creationId xmlns:p14="http://schemas.microsoft.com/office/powerpoint/2010/main" val="1108477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only after the requested message has been received and copied into the buffer. </a:t>
            </a:r>
          </a:p>
          <a:p>
            <a:pPr algn="l"/>
            <a:r>
              <a:rPr lang="en-US" sz="1800" b="0" i="0" u="none" strike="noStrike" baseline="0" dirty="0">
                <a:solidFill>
                  <a:srgbClr val="333333"/>
                </a:solidFill>
                <a:highlight>
                  <a:srgbClr val="FFFF00"/>
                </a:highlight>
                <a:latin typeface="Verdana" panose="020B0604030504040204" pitchFamily="34" charset="0"/>
              </a:rPr>
              <a:t>That is, </a:t>
            </a:r>
            <a:r>
              <a:rPr lang="en-US" sz="1800" b="0" i="0" u="none" strike="noStrike" baseline="0" dirty="0" err="1">
                <a:solidFill>
                  <a:srgbClr val="7A0029"/>
                </a:solidFill>
                <a:highlight>
                  <a:srgbClr val="FFFF00"/>
                </a:highlight>
                <a:latin typeface="Courier New" panose="02070309020205020404" pitchFamily="49" charset="0"/>
              </a:rPr>
              <a:t>MPI_Recv</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is a blocking receive operation. </a:t>
            </a:r>
          </a:p>
          <a:p>
            <a:pPr algn="l"/>
            <a:r>
              <a:rPr lang="en-US" sz="1800" b="0" i="0" u="none" strike="noStrike" baseline="0" dirty="0">
                <a:solidFill>
                  <a:srgbClr val="333333"/>
                </a:solidFill>
                <a:latin typeface="Verdana" panose="020B0604030504040204" pitchFamily="34" charset="0"/>
              </a:rPr>
              <a:t>However, MPI allows two different implementations for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In the first implementation,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only after the corresponding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have been issued and the message has been sent to the receiver. </a:t>
            </a:r>
          </a:p>
          <a:p>
            <a:pPr algn="l"/>
            <a:r>
              <a:rPr lang="en-US" sz="1800" b="0" i="0" u="none" strike="noStrike" baseline="0" dirty="0">
                <a:solidFill>
                  <a:srgbClr val="333333"/>
                </a:solidFill>
                <a:latin typeface="Verdana" panose="020B0604030504040204" pitchFamily="34" charset="0"/>
              </a:rPr>
              <a:t>In the second implementation,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first copies the message into a buffer and then returns, without waiting for the corresponding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to be executed. </a:t>
            </a:r>
          </a:p>
        </p:txBody>
      </p:sp>
    </p:spTree>
    <p:extLst>
      <p:ext uri="{BB962C8B-B14F-4D97-AF65-F5344CB8AC3E}">
        <p14:creationId xmlns:p14="http://schemas.microsoft.com/office/powerpoint/2010/main" val="3731717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either implementation, the buffer that is pointed by the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argument of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can be safely reused and overwritten.</a:t>
            </a:r>
          </a:p>
          <a:p>
            <a:pPr algn="l"/>
            <a:r>
              <a:rPr lang="en-US" sz="1800" b="0" i="0" u="none" strike="noStrike" baseline="0" dirty="0">
                <a:solidFill>
                  <a:srgbClr val="333333"/>
                </a:solidFill>
                <a:latin typeface="Verdana" panose="020B0604030504040204" pitchFamily="34" charset="0"/>
              </a:rPr>
              <a:t>MPI programs must be able to run correctly regardless of which of the two methods is used for implementing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Such programs are called </a:t>
            </a:r>
            <a:r>
              <a:rPr lang="en-US" sz="1800" b="1" i="1" u="none" strike="noStrike" baseline="0" dirty="0">
                <a:solidFill>
                  <a:srgbClr val="333333"/>
                </a:solidFill>
                <a:latin typeface="Verdana" panose="020B0604030504040204" pitchFamily="34" charset="0"/>
              </a:rPr>
              <a:t>safe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highlight>
                  <a:srgbClr val="FFFF00"/>
                </a:highlight>
                <a:latin typeface="Verdana" panose="020B0604030504040204" pitchFamily="34" charset="0"/>
              </a:rPr>
              <a:t>In writing safe MPI programs, sometimes it is helpful to forget about the alternate implementation of </a:t>
            </a:r>
            <a:r>
              <a:rPr lang="en-US" sz="1800" b="0" i="0" u="none" strike="noStrike" baseline="0" dirty="0" err="1">
                <a:solidFill>
                  <a:srgbClr val="7A0029"/>
                </a:solidFill>
                <a:highlight>
                  <a:srgbClr val="FFFF00"/>
                </a:highlight>
                <a:latin typeface="Courier New" panose="02070309020205020404" pitchFamily="49" charset="0"/>
              </a:rPr>
              <a:t>MPI_Send</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and just think of it as being a blocking send operation.</a:t>
            </a:r>
            <a:endParaRPr lang="en-US" sz="1800" dirty="0">
              <a:highlight>
                <a:srgbClr val="FFFF00"/>
              </a:highlight>
            </a:endParaRPr>
          </a:p>
        </p:txBody>
      </p:sp>
    </p:spTree>
    <p:extLst>
      <p:ext uri="{BB962C8B-B14F-4D97-AF65-F5344CB8AC3E}">
        <p14:creationId xmlns:p14="http://schemas.microsoft.com/office/powerpoint/2010/main" val="426067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86EE-3A2D-C19E-82FB-08EE8D0437C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3" name="Content Placeholder 2">
            <a:extLst>
              <a:ext uri="{FF2B5EF4-FFF2-40B4-BE49-F238E27FC236}">
                <a16:creationId xmlns:a16="http://schemas.microsoft.com/office/drawing/2014/main" id="{5C318E61-97BC-4066-62B8-FFA4EACCC633}"/>
              </a:ext>
            </a:extLst>
          </p:cNvPr>
          <p:cNvSpPr>
            <a:spLocks noGrp="1"/>
          </p:cNvSpPr>
          <p:nvPr>
            <p:ph idx="1"/>
          </p:nvPr>
        </p:nvSpPr>
        <p:spPr/>
        <p:txBody>
          <a:bodyPr>
            <a:normAutofit/>
          </a:bodyPr>
          <a:lstStyle/>
          <a:p>
            <a:pPr algn="l"/>
            <a:r>
              <a:rPr lang="en-US" sz="1800" b="0" i="0" u="none" strike="noStrike" baseline="0" dirty="0">
                <a:solidFill>
                  <a:srgbClr val="333333"/>
                </a:solidFill>
                <a:highlight>
                  <a:srgbClr val="FFFF00"/>
                </a:highlight>
                <a:latin typeface="Verdana" panose="020B0604030504040204" pitchFamily="34" charset="0"/>
              </a:rPr>
              <a:t>In certain circumstances, this requirement leads to unnatural programs. </a:t>
            </a:r>
          </a:p>
          <a:p>
            <a:pPr algn="l"/>
            <a:r>
              <a:rPr lang="en-US" sz="1800" b="0" i="0" u="none" strike="noStrike" baseline="0" dirty="0">
                <a:solidFill>
                  <a:srgbClr val="333333"/>
                </a:solidFill>
                <a:latin typeface="Verdana" panose="020B0604030504040204" pitchFamily="34" charset="0"/>
              </a:rPr>
              <a:t>However, a primary advantage of explicit two-way interactions is that the programmer is fully aware of all the costs of non-local interactions, and is more likely to think about algorithms (and mappings) that minimize interactions.</a:t>
            </a:r>
          </a:p>
          <a:p>
            <a:pPr algn="l"/>
            <a:r>
              <a:rPr lang="en-US" sz="1800" b="0" i="0" u="none" strike="noStrike" baseline="0" dirty="0">
                <a:solidFill>
                  <a:srgbClr val="333333"/>
                </a:solidFill>
                <a:latin typeface="Verdana" panose="020B0604030504040204" pitchFamily="34" charset="0"/>
              </a:rPr>
              <a:t>Another major advantage of this type of programming paradigm is that it can be efficiently implemented on a wide variety of architectures.</a:t>
            </a:r>
            <a:endParaRPr lang="en-US" dirty="0"/>
          </a:p>
        </p:txBody>
      </p:sp>
    </p:spTree>
    <p:extLst>
      <p:ext uri="{BB962C8B-B14F-4D97-AF65-F5344CB8AC3E}">
        <p14:creationId xmlns:p14="http://schemas.microsoft.com/office/powerpoint/2010/main" val="3558970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semantics of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place some restrictions on how we can mix and match send and receive operations. </a:t>
            </a:r>
          </a:p>
          <a:p>
            <a:pPr algn="l"/>
            <a:r>
              <a:rPr lang="en-US" sz="1800" b="0" i="0" u="none" strike="noStrike" baseline="0" dirty="0">
                <a:solidFill>
                  <a:srgbClr val="333333"/>
                </a:solidFill>
                <a:latin typeface="Verdana" panose="020B0604030504040204" pitchFamily="34" charset="0"/>
              </a:rPr>
              <a:t>For example, consider the following piece of code in which process 0 sends two messages with different tags to process 1, and process 1 receives them in the reverse order.</a:t>
            </a:r>
            <a:endParaRPr lang="en-US" dirty="0"/>
          </a:p>
        </p:txBody>
      </p:sp>
    </p:spTree>
    <p:extLst>
      <p:ext uri="{BB962C8B-B14F-4D97-AF65-F5344CB8AC3E}">
        <p14:creationId xmlns:p14="http://schemas.microsoft.com/office/powerpoint/2010/main" val="15548009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normAutofit fontScale="85000" lnSpcReduction="20000"/>
          </a:bodyPr>
          <a:lstStyle/>
          <a:p>
            <a:pPr algn="l"/>
            <a:r>
              <a:rPr lang="en-US" sz="1800" b="0" i="0" u="none" strike="noStrike" baseline="0" dirty="0">
                <a:solidFill>
                  <a:srgbClr val="7A0029"/>
                </a:solidFill>
                <a:latin typeface="Courier New" panose="02070309020205020404" pitchFamily="49" charset="0"/>
              </a:rPr>
              <a:t>1 int a[10], b[10],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a:t>
            </a:r>
          </a:p>
          <a:p>
            <a:pPr algn="l"/>
            <a:r>
              <a:rPr lang="en-US" sz="1800" b="0" i="0" u="none" strike="noStrike" baseline="0" dirty="0">
                <a:solidFill>
                  <a:srgbClr val="7A0029"/>
                </a:solidFill>
                <a:latin typeface="Courier New" panose="02070309020205020404" pitchFamily="49" charset="0"/>
              </a:rPr>
              <a:t>2 </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status;</a:t>
            </a:r>
          </a:p>
          <a:p>
            <a:pPr algn="l"/>
            <a:r>
              <a:rPr lang="en-US" sz="1800" b="0" i="0" u="none" strike="noStrike" baseline="0" dirty="0">
                <a:solidFill>
                  <a:srgbClr val="7A0029"/>
                </a:solidFill>
                <a:latin typeface="Courier New" panose="02070309020205020404" pitchFamily="49" charset="0"/>
              </a:rPr>
              <a:t>3 ...</a:t>
            </a:r>
          </a:p>
          <a:p>
            <a:pPr algn="l"/>
            <a:r>
              <a:rPr lang="en-US" sz="1800" b="0" i="0" u="none" strike="noStrike" baseline="0" dirty="0">
                <a:solidFill>
                  <a:srgbClr val="7A0029"/>
                </a:solidFill>
                <a:latin typeface="Courier New" panose="02070309020205020404" pitchFamily="49" charset="0"/>
              </a:rPr>
              <a:t>4 </a:t>
            </a:r>
            <a:r>
              <a:rPr lang="en-US" sz="1800" b="0" i="0" u="none" strike="noStrike" baseline="0" dirty="0" err="1">
                <a:solidFill>
                  <a:srgbClr val="7A0029"/>
                </a:solidFill>
                <a:latin typeface="Courier New" panose="02070309020205020404" pitchFamily="49" charset="0"/>
              </a:rPr>
              <a:t>MPI_Comm_rank</a:t>
            </a:r>
            <a:r>
              <a:rPr lang="en-US" sz="1800" b="0" i="0" u="none" strike="noStrike" baseline="0" dirty="0">
                <a:solidFill>
                  <a:srgbClr val="7A0029"/>
                </a:solidFill>
                <a:latin typeface="Courier New" panose="02070309020205020404" pitchFamily="49" charset="0"/>
              </a:rPr>
              <a:t>(MPI_COMM_WORLD, &amp;</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a:t>
            </a:r>
          </a:p>
          <a:p>
            <a:pPr algn="l"/>
            <a:r>
              <a:rPr lang="en-US" sz="1800" b="0" i="0" u="none" strike="noStrike" baseline="0" dirty="0">
                <a:solidFill>
                  <a:srgbClr val="7A0029"/>
                </a:solidFill>
                <a:latin typeface="Courier New" panose="02070309020205020404" pitchFamily="49" charset="0"/>
              </a:rPr>
              <a:t>5 if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 == 0) {</a:t>
            </a:r>
          </a:p>
          <a:p>
            <a:pPr algn="l"/>
            <a:r>
              <a:rPr lang="en-US" sz="1800" b="0" i="0" u="none" strike="noStrike" baseline="0" dirty="0">
                <a:solidFill>
                  <a:srgbClr val="7A0029"/>
                </a:solidFill>
                <a:latin typeface="Courier New" panose="02070309020205020404" pitchFamily="49" charset="0"/>
              </a:rPr>
              <a:t>6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(a, 10, MPI_INT, 1, 1, MPI_COMM_WORLD);</a:t>
            </a:r>
          </a:p>
          <a:p>
            <a:pPr algn="l"/>
            <a:r>
              <a:rPr lang="en-US" sz="1800" b="0" i="0" u="none" strike="noStrike" baseline="0" dirty="0">
                <a:solidFill>
                  <a:srgbClr val="7A0029"/>
                </a:solidFill>
                <a:latin typeface="Courier New" panose="02070309020205020404" pitchFamily="49" charset="0"/>
              </a:rPr>
              <a:t>7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(b, 10, MPI_INT, 1, 2, MPI_COMM_WORLD);</a:t>
            </a:r>
          </a:p>
          <a:p>
            <a:pPr algn="l"/>
            <a:r>
              <a:rPr lang="en-US" sz="1800" b="0" i="0" u="none" strike="noStrike" baseline="0" dirty="0">
                <a:solidFill>
                  <a:srgbClr val="7A0029"/>
                </a:solidFill>
                <a:latin typeface="Courier New" panose="02070309020205020404" pitchFamily="49" charset="0"/>
              </a:rPr>
              <a:t>8 }</a:t>
            </a:r>
          </a:p>
          <a:p>
            <a:pPr algn="l"/>
            <a:r>
              <a:rPr lang="en-US" sz="1800" b="0" i="0" u="none" strike="noStrike" baseline="0" dirty="0">
                <a:solidFill>
                  <a:srgbClr val="7A0029"/>
                </a:solidFill>
                <a:latin typeface="Courier New" panose="02070309020205020404" pitchFamily="49" charset="0"/>
              </a:rPr>
              <a:t>9 else if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 == 1) {</a:t>
            </a:r>
          </a:p>
          <a:p>
            <a:pPr algn="l"/>
            <a:r>
              <a:rPr lang="en-US" sz="1800" b="0" i="0" u="none" strike="noStrike" baseline="0" dirty="0">
                <a:solidFill>
                  <a:srgbClr val="7A0029"/>
                </a:solidFill>
                <a:latin typeface="Courier New" panose="02070309020205020404" pitchFamily="49" charset="0"/>
              </a:rPr>
              <a:t>10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(b, 10, MPI_INT, 0, 2, MPI_COMM_WORLD);</a:t>
            </a:r>
          </a:p>
          <a:p>
            <a:pPr algn="l"/>
            <a:r>
              <a:rPr lang="en-US" sz="1800" b="0" i="0" u="none" strike="noStrike" baseline="0" dirty="0">
                <a:solidFill>
                  <a:srgbClr val="7A0029"/>
                </a:solidFill>
                <a:latin typeface="Courier New" panose="02070309020205020404" pitchFamily="49" charset="0"/>
              </a:rPr>
              <a:t>11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(a, 10, MPI_INT, 0, 1, MPI_COMM_WORLD);</a:t>
            </a:r>
          </a:p>
          <a:p>
            <a:pPr algn="l"/>
            <a:r>
              <a:rPr lang="en-US" sz="1800" b="0" i="0" u="none" strike="noStrike" baseline="0" dirty="0">
                <a:solidFill>
                  <a:srgbClr val="7A0029"/>
                </a:solidFill>
                <a:latin typeface="Courier New" panose="02070309020205020404" pitchFamily="49" charset="0"/>
              </a:rPr>
              <a:t>12 }</a:t>
            </a:r>
          </a:p>
          <a:p>
            <a:pPr marL="0" indent="0" algn="l">
              <a:buNone/>
            </a:pPr>
            <a:endParaRPr lang="en-US" dirty="0"/>
          </a:p>
        </p:txBody>
      </p:sp>
    </p:spTree>
    <p:extLst>
      <p:ext uri="{BB962C8B-B14F-4D97-AF65-F5344CB8AC3E}">
        <p14:creationId xmlns:p14="http://schemas.microsoft.com/office/powerpoint/2010/main" val="2354526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implemented using buffering, then this code will run correctly provided that sufficient buffer space is available. </a:t>
            </a:r>
          </a:p>
          <a:p>
            <a:pPr algn="l"/>
            <a:r>
              <a:rPr lang="en-US" sz="1800" b="0" i="0" u="none" strike="noStrike" baseline="0" dirty="0">
                <a:solidFill>
                  <a:srgbClr val="333333"/>
                </a:solidFill>
                <a:latin typeface="Verdana" panose="020B0604030504040204" pitchFamily="34" charset="0"/>
              </a:rPr>
              <a:t>However, if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implemented by blocking until the matching receive has been issued, then neither of the two processes will be able to proceed.</a:t>
            </a:r>
          </a:p>
          <a:p>
            <a:pPr algn="l"/>
            <a:r>
              <a:rPr lang="en-US" sz="1800" b="0" i="0" u="none" strike="noStrike" baseline="0" dirty="0">
                <a:solidFill>
                  <a:srgbClr val="333333"/>
                </a:solidFill>
                <a:latin typeface="Verdana" panose="020B0604030504040204" pitchFamily="34" charset="0"/>
              </a:rPr>
              <a:t>This is because process zero (i.e.,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 == 0 </a:t>
            </a:r>
            <a:r>
              <a:rPr lang="en-US" sz="1800" b="0" i="0" u="none" strike="noStrike" baseline="0" dirty="0">
                <a:solidFill>
                  <a:srgbClr val="333333"/>
                </a:solidFill>
                <a:latin typeface="Verdana" panose="020B0604030504040204" pitchFamily="34" charset="0"/>
              </a:rPr>
              <a:t>) will wait until process one issues the matching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(i.e., the one with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equal to 1), and at the same time process one will wait until process zero performs the matching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(i.e., the one with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equal to 2).</a:t>
            </a:r>
            <a:endParaRPr lang="en-US" dirty="0"/>
          </a:p>
        </p:txBody>
      </p:sp>
    </p:spTree>
    <p:extLst>
      <p:ext uri="{BB962C8B-B14F-4D97-AF65-F5344CB8AC3E}">
        <p14:creationId xmlns:p14="http://schemas.microsoft.com/office/powerpoint/2010/main" val="1296161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This code fragment is not safe, as its behavior is implementation dependent. </a:t>
            </a:r>
          </a:p>
          <a:p>
            <a:pPr algn="l"/>
            <a:r>
              <a:rPr lang="en-US" sz="1800" b="0" i="0" u="none" strike="noStrike" baseline="0" dirty="0">
                <a:solidFill>
                  <a:srgbClr val="333333"/>
                </a:solidFill>
                <a:latin typeface="Verdana" panose="020B0604030504040204" pitchFamily="34" charset="0"/>
              </a:rPr>
              <a:t>It is up to the programmer to ensure that his or her program will run correctly on any MPI implementation. </a:t>
            </a:r>
          </a:p>
          <a:p>
            <a:pPr algn="l"/>
            <a:r>
              <a:rPr lang="en-US" sz="1800" b="0" i="0" u="none" strike="noStrike" baseline="0" dirty="0">
                <a:solidFill>
                  <a:srgbClr val="333333"/>
                </a:solidFill>
                <a:latin typeface="Verdana" panose="020B0604030504040204" pitchFamily="34" charset="0"/>
              </a:rPr>
              <a:t>The problem in this program can be corrected by </a:t>
            </a:r>
            <a:r>
              <a:rPr lang="en-US" sz="1800" b="0" i="1" u="none" strike="noStrike" baseline="0" dirty="0">
                <a:solidFill>
                  <a:srgbClr val="333333"/>
                </a:solidFill>
                <a:latin typeface="Verdana" panose="020B0604030504040204" pitchFamily="34" charset="0"/>
              </a:rPr>
              <a:t>matching the order in which the send and receive operations are issued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Similar deadlock situations can also occur when a process sends a message to itself.</a:t>
            </a:r>
          </a:p>
          <a:p>
            <a:pPr algn="l"/>
            <a:r>
              <a:rPr lang="en-US" sz="1800" b="0" i="0" u="none" strike="noStrike" baseline="0" dirty="0">
                <a:solidFill>
                  <a:srgbClr val="333333"/>
                </a:solidFill>
                <a:latin typeface="Verdana" panose="020B0604030504040204" pitchFamily="34" charset="0"/>
              </a:rPr>
              <a:t>Even though this is legal, its behavior is implementation dependent and must be avoided.</a:t>
            </a:r>
          </a:p>
          <a:p>
            <a:pPr algn="ctr"/>
            <a:r>
              <a:rPr lang="en-US" sz="1800" b="1" i="0" u="none" strike="noStrike" baseline="0" dirty="0">
                <a:solidFill>
                  <a:srgbClr val="333333"/>
                </a:solidFill>
                <a:highlight>
                  <a:srgbClr val="FFFF00"/>
                </a:highlight>
                <a:latin typeface="Arial" panose="020B0604020202020204" pitchFamily="34" charset="0"/>
              </a:rPr>
              <a:t>Example: Odd-Even Sort</a:t>
            </a:r>
            <a:endParaRPr lang="en-US" dirty="0">
              <a:highlight>
                <a:srgbClr val="FFFF00"/>
              </a:highlight>
            </a:endParaRPr>
          </a:p>
        </p:txBody>
      </p:sp>
    </p:spTree>
    <p:extLst>
      <p:ext uri="{BB962C8B-B14F-4D97-AF65-F5344CB8AC3E}">
        <p14:creationId xmlns:p14="http://schemas.microsoft.com/office/powerpoint/2010/main" val="2116529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427FC-5E16-11B8-35FF-0832CBA99325}"/>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5" name="Text Placeholder 4">
            <a:extLst>
              <a:ext uri="{FF2B5EF4-FFF2-40B4-BE49-F238E27FC236}">
                <a16:creationId xmlns:a16="http://schemas.microsoft.com/office/drawing/2014/main" id="{2BACF19A-A839-7024-53E7-0BBF174CD968}"/>
              </a:ext>
            </a:extLst>
          </p:cNvPr>
          <p:cNvSpPr>
            <a:spLocks noGrp="1"/>
          </p:cNvSpPr>
          <p:nvPr>
            <p:ph type="body" idx="1"/>
          </p:nvPr>
        </p:nvSpPr>
        <p:spPr/>
        <p:txBody>
          <a:bodyPr/>
          <a:lstStyle/>
          <a:p>
            <a:r>
              <a:rPr lang="en-US" dirty="0"/>
              <a:t>Section 6.4</a:t>
            </a:r>
          </a:p>
        </p:txBody>
      </p:sp>
    </p:spTree>
    <p:extLst>
      <p:ext uri="{BB962C8B-B14F-4D97-AF65-F5344CB8AC3E}">
        <p14:creationId xmlns:p14="http://schemas.microsoft.com/office/powerpoint/2010/main" val="2167789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MPI views the processes as being arranged in a one-dimensional topology and uses a linear ordering to number the processes. </a:t>
            </a:r>
          </a:p>
          <a:p>
            <a:pPr algn="l"/>
            <a:r>
              <a:rPr lang="en-US" sz="1800" b="0" i="0" u="none" strike="noStrike" baseline="0" dirty="0">
                <a:solidFill>
                  <a:srgbClr val="333333"/>
                </a:solidFill>
                <a:latin typeface="Verdana" panose="020B0604030504040204" pitchFamily="34" charset="0"/>
              </a:rPr>
              <a:t>However, in many parallel programs, processes are naturally arranged in higher-dimensional topologies (e.g., two- or three-dimensional). </a:t>
            </a:r>
          </a:p>
          <a:p>
            <a:pPr algn="l"/>
            <a:r>
              <a:rPr lang="en-US" sz="1800" b="0" i="0" u="none" strike="noStrike" baseline="0" dirty="0">
                <a:solidFill>
                  <a:srgbClr val="333333"/>
                </a:solidFill>
                <a:latin typeface="Verdana" panose="020B0604030504040204" pitchFamily="34" charset="0"/>
              </a:rPr>
              <a:t>In such programs, both the computation and the set of interacting processes are naturally identified by their coordinates in that topology. </a:t>
            </a:r>
          </a:p>
          <a:p>
            <a:pPr algn="l"/>
            <a:r>
              <a:rPr lang="en-US" sz="1800" b="0" i="0" u="none" strike="noStrike" baseline="0" dirty="0">
                <a:solidFill>
                  <a:srgbClr val="333333"/>
                </a:solidFill>
                <a:latin typeface="Verdana" panose="020B0604030504040204" pitchFamily="34" charset="0"/>
              </a:rPr>
              <a:t>For example, in a parallel program in which the processes are arranged in a two-dimensional topology, process (</a:t>
            </a:r>
            <a:r>
              <a:rPr lang="en-US" sz="1800" b="0" i="1" u="none" strike="noStrike" baseline="0" dirty="0" err="1">
                <a:solidFill>
                  <a:srgbClr val="333333"/>
                </a:solidFill>
                <a:latin typeface="Verdana" panose="020B0604030504040204" pitchFamily="34" charset="0"/>
              </a:rPr>
              <a:t>i</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j </a:t>
            </a:r>
            <a:r>
              <a:rPr lang="en-US" sz="1800" b="0" i="0" u="none" strike="noStrike" baseline="0" dirty="0">
                <a:solidFill>
                  <a:srgbClr val="333333"/>
                </a:solidFill>
                <a:latin typeface="Verdana" panose="020B0604030504040204" pitchFamily="34" charset="0"/>
              </a:rPr>
              <a:t>) may need to send message to (or receive message from) process (</a:t>
            </a:r>
            <a:r>
              <a:rPr lang="en-US" sz="1800" b="0" i="1" u="none" strike="noStrike" baseline="0" dirty="0">
                <a:solidFill>
                  <a:srgbClr val="333333"/>
                </a:solidFill>
                <a:latin typeface="Verdana" panose="020B0604030504040204" pitchFamily="34" charset="0"/>
              </a:rPr>
              <a:t>k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l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To implement these programs in MPI, we need to map each MPI process to a process in that higher-dimensional topology.</a:t>
            </a:r>
            <a:endParaRPr lang="en-US" dirty="0"/>
          </a:p>
        </p:txBody>
      </p:sp>
    </p:spTree>
    <p:extLst>
      <p:ext uri="{BB962C8B-B14F-4D97-AF65-F5344CB8AC3E}">
        <p14:creationId xmlns:p14="http://schemas.microsoft.com/office/powerpoint/2010/main" val="3361091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pic>
        <p:nvPicPr>
          <p:cNvPr id="5" name="Content Placeholder 4" descr="Text, calendar&#10;&#10;Description automatically generated with medium confidence">
            <a:extLst>
              <a:ext uri="{FF2B5EF4-FFF2-40B4-BE49-F238E27FC236}">
                <a16:creationId xmlns:a16="http://schemas.microsoft.com/office/drawing/2014/main" id="{AB77BB30-80FE-4E23-A9B3-2827999A2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071" y="2300374"/>
            <a:ext cx="10250185" cy="3012683"/>
          </a:xfrm>
        </p:spPr>
      </p:pic>
    </p:spTree>
    <p:extLst>
      <p:ext uri="{BB962C8B-B14F-4D97-AF65-F5344CB8AC3E}">
        <p14:creationId xmlns:p14="http://schemas.microsoft.com/office/powerpoint/2010/main" val="267266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highlight>
                  <a:srgbClr val="FFFF00"/>
                </a:highlight>
                <a:latin typeface="Verdana" panose="020B0604030504040204" pitchFamily="34" charset="0"/>
              </a:rPr>
              <a:t>In general, the goodness of a mapping is determined by the pattern of interaction among the processes in the higher-dimensional topology, the connectivity of physical processors, and the mapping of MPI processes to physical processors. </a:t>
            </a:r>
          </a:p>
          <a:p>
            <a:pPr algn="l"/>
            <a:r>
              <a:rPr lang="en-US" sz="1800" b="0" i="0" u="none" strike="noStrike" baseline="0" dirty="0">
                <a:solidFill>
                  <a:srgbClr val="333333"/>
                </a:solidFill>
                <a:latin typeface="Verdana" panose="020B0604030504040204" pitchFamily="34" charset="0"/>
              </a:rPr>
              <a:t>For example, consider a program that uses a two-dimensional topology and each process needs to communicate with its neighboring processes along the </a:t>
            </a:r>
            <a:r>
              <a:rPr lang="en-US" sz="1800" b="0" i="1" u="none" strike="noStrike" baseline="0" dirty="0">
                <a:solidFill>
                  <a:srgbClr val="333333"/>
                </a:solidFill>
                <a:latin typeface="Verdana" panose="020B0604030504040204" pitchFamily="34" charset="0"/>
              </a:rPr>
              <a:t>x </a:t>
            </a:r>
            <a:r>
              <a:rPr lang="en-US" sz="1800" b="0" i="0" u="none" strike="noStrike" baseline="0" dirty="0">
                <a:solidFill>
                  <a:srgbClr val="333333"/>
                </a:solidFill>
                <a:latin typeface="Verdana" panose="020B0604030504040204" pitchFamily="34" charset="0"/>
              </a:rPr>
              <a:t>and </a:t>
            </a:r>
            <a:r>
              <a:rPr lang="en-US" sz="1800" b="0" i="1" u="none" strike="noStrike" baseline="0" dirty="0">
                <a:solidFill>
                  <a:srgbClr val="333333"/>
                </a:solidFill>
                <a:latin typeface="Verdana" panose="020B0604030504040204" pitchFamily="34" charset="0"/>
              </a:rPr>
              <a:t>y </a:t>
            </a:r>
            <a:r>
              <a:rPr lang="en-US" sz="1800" b="0" i="0" u="none" strike="noStrike" baseline="0" dirty="0">
                <a:solidFill>
                  <a:srgbClr val="333333"/>
                </a:solidFill>
                <a:latin typeface="Verdana" panose="020B0604030504040204" pitchFamily="34" charset="0"/>
              </a:rPr>
              <a:t>directions of this topology. </a:t>
            </a:r>
          </a:p>
          <a:p>
            <a:pPr algn="l"/>
            <a:r>
              <a:rPr lang="en-US" sz="1800" b="0" i="0" u="none" strike="noStrike" baseline="0" dirty="0">
                <a:solidFill>
                  <a:srgbClr val="333333"/>
                </a:solidFill>
                <a:latin typeface="Verdana" panose="020B0604030504040204" pitchFamily="34" charset="0"/>
              </a:rPr>
              <a:t>Now, if the processors of the underlying  parallel system are connected using a hypercube interconnection network, then the mapping shown in Figure on previous slide (d) is better, since neighboring processes in the grid are also neighboring processors in the hypercube topology.</a:t>
            </a:r>
            <a:endParaRPr lang="en-US" dirty="0"/>
          </a:p>
        </p:txBody>
      </p:sp>
    </p:spTree>
    <p:extLst>
      <p:ext uri="{BB962C8B-B14F-4D97-AF65-F5344CB8AC3E}">
        <p14:creationId xmlns:p14="http://schemas.microsoft.com/office/powerpoint/2010/main" val="4204622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highlight>
                  <a:srgbClr val="00FFFF"/>
                </a:highlight>
                <a:latin typeface="Verdana" panose="020B0604030504040204" pitchFamily="34" charset="0"/>
              </a:rPr>
              <a:t>However, the mechanism used by MPI to assign ranks to the processes in a communication domain does not use any information about the interconnection network, making it impossible to perform topology embeddings in an intelligent manner. </a:t>
            </a:r>
          </a:p>
          <a:p>
            <a:pPr algn="l"/>
            <a:r>
              <a:rPr lang="en-US" sz="1800" b="0" i="0" u="none" strike="noStrike" baseline="0" dirty="0">
                <a:solidFill>
                  <a:srgbClr val="333333"/>
                </a:solidFill>
                <a:latin typeface="Verdana" panose="020B0604030504040204" pitchFamily="34" charset="0"/>
              </a:rPr>
              <a:t>Furthermore, even if we had that information, we will need to specify different mappings for different interconnection networks, diminishing the architecture independent advantages of MPI. </a:t>
            </a:r>
          </a:p>
          <a:p>
            <a:pPr algn="l"/>
            <a:r>
              <a:rPr lang="en-US" sz="1800" b="0" i="0" u="none" strike="noStrike" baseline="0" dirty="0">
                <a:solidFill>
                  <a:srgbClr val="333333"/>
                </a:solidFill>
                <a:latin typeface="Verdana" panose="020B0604030504040204" pitchFamily="34" charset="0"/>
              </a:rPr>
              <a:t>A better approach is to let the library itself compute the most appropriate embedding of a given topology to the processors of the underlying parallel computer. </a:t>
            </a:r>
          </a:p>
        </p:txBody>
      </p:sp>
    </p:spTree>
    <p:extLst>
      <p:ext uri="{BB962C8B-B14F-4D97-AF65-F5344CB8AC3E}">
        <p14:creationId xmlns:p14="http://schemas.microsoft.com/office/powerpoint/2010/main" val="1126270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This is exactly the approach facilitated by MPI.</a:t>
            </a:r>
          </a:p>
          <a:p>
            <a:pPr algn="l"/>
            <a:r>
              <a:rPr lang="en-US" sz="1800" b="0" i="0" u="none" strike="noStrike" baseline="0" dirty="0">
                <a:solidFill>
                  <a:srgbClr val="333333"/>
                </a:solidFill>
                <a:latin typeface="Verdana" panose="020B0604030504040204" pitchFamily="34" charset="0"/>
              </a:rPr>
              <a:t>MPI provides a set of routines that allows the programmer to arrange the processes in different topologies without having to explicitly specify how these processes are mapped onto the processors. </a:t>
            </a:r>
          </a:p>
          <a:p>
            <a:pPr algn="l"/>
            <a:r>
              <a:rPr lang="en-US" sz="1800" b="0" i="0" u="none" strike="noStrike" baseline="0" dirty="0">
                <a:solidFill>
                  <a:srgbClr val="333333"/>
                </a:solidFill>
                <a:latin typeface="Verdana" panose="020B0604030504040204" pitchFamily="34" charset="0"/>
              </a:rPr>
              <a:t>It is up to the MPI library to find the most appropriate mapping that reduces the cost of sending and receiving messages.</a:t>
            </a:r>
            <a:endParaRPr lang="en-US" dirty="0"/>
          </a:p>
        </p:txBody>
      </p:sp>
    </p:spTree>
    <p:extLst>
      <p:ext uri="{BB962C8B-B14F-4D97-AF65-F5344CB8AC3E}">
        <p14:creationId xmlns:p14="http://schemas.microsoft.com/office/powerpoint/2010/main" val="148935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1D48-2706-55C6-F6C4-F5BAF95C4254}"/>
              </a:ext>
            </a:extLst>
          </p:cNvPr>
          <p:cNvSpPr>
            <a:spLocks noGrp="1"/>
          </p:cNvSpPr>
          <p:nvPr>
            <p:ph type="title"/>
          </p:nvPr>
        </p:nvSpPr>
        <p:spPr/>
        <p:txBody>
          <a:bodyPr/>
          <a:lstStyle/>
          <a:p>
            <a:r>
              <a:rPr lang="en-US" dirty="0"/>
              <a:t>Message passing paradigm. pros and cons</a:t>
            </a:r>
          </a:p>
        </p:txBody>
      </p:sp>
      <p:sp>
        <p:nvSpPr>
          <p:cNvPr id="3" name="Content Placeholder 2">
            <a:extLst>
              <a:ext uri="{FF2B5EF4-FFF2-40B4-BE49-F238E27FC236}">
                <a16:creationId xmlns:a16="http://schemas.microsoft.com/office/drawing/2014/main" id="{A5B0C3CE-A000-C162-7CCC-AB4065F542D5}"/>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message-passing programming paradigm requires that the </a:t>
            </a:r>
            <a:r>
              <a:rPr lang="en-US" sz="1800" b="1" i="0" u="none" strike="noStrike" baseline="0" dirty="0">
                <a:solidFill>
                  <a:srgbClr val="333333"/>
                </a:solidFill>
                <a:latin typeface="Verdana" panose="020B0604030504040204" pitchFamily="34" charset="0"/>
              </a:rPr>
              <a:t>parallelism is coded explicitly by the programmer. </a:t>
            </a:r>
          </a:p>
          <a:p>
            <a:pPr algn="l"/>
            <a:r>
              <a:rPr lang="en-US" sz="1800" b="0" i="0" u="none" strike="noStrike" baseline="0" dirty="0">
                <a:solidFill>
                  <a:srgbClr val="333333"/>
                </a:solidFill>
                <a:latin typeface="Verdana" panose="020B0604030504040204" pitchFamily="34" charset="0"/>
              </a:rPr>
              <a:t>That is, the programmer is responsible for analyzing the underlying serial algorithm/application and identifying ways by which he or she can decompose the computations and extract concurrency. </a:t>
            </a:r>
          </a:p>
          <a:p>
            <a:pPr algn="l"/>
            <a:r>
              <a:rPr lang="en-US" sz="1800" b="0" i="0" u="none" strike="noStrike" baseline="0" dirty="0">
                <a:solidFill>
                  <a:srgbClr val="333333"/>
                </a:solidFill>
                <a:latin typeface="Verdana" panose="020B0604030504040204" pitchFamily="34" charset="0"/>
              </a:rPr>
              <a:t>As a result, programming using the message-passing paradigm tends to be </a:t>
            </a:r>
            <a:r>
              <a:rPr lang="en-US" sz="1800" b="1" i="0" u="none" strike="noStrike" baseline="0" dirty="0">
                <a:solidFill>
                  <a:srgbClr val="333333"/>
                </a:solidFill>
                <a:latin typeface="Verdana" panose="020B0604030504040204" pitchFamily="34" charset="0"/>
              </a:rPr>
              <a:t>hard</a:t>
            </a:r>
            <a:r>
              <a:rPr lang="en-US" sz="1800" b="0" i="0" u="none" strike="noStrike" baseline="0" dirty="0">
                <a:solidFill>
                  <a:srgbClr val="333333"/>
                </a:solidFill>
                <a:latin typeface="Verdana" panose="020B0604030504040204" pitchFamily="34" charset="0"/>
              </a:rPr>
              <a:t> and </a:t>
            </a:r>
            <a:r>
              <a:rPr lang="en-US" sz="1800" b="1" i="0" u="none" strike="noStrike" baseline="0" dirty="0">
                <a:solidFill>
                  <a:srgbClr val="333333"/>
                </a:solidFill>
                <a:latin typeface="Verdana" panose="020B0604030504040204" pitchFamily="34" charset="0"/>
              </a:rPr>
              <a:t>intellectually demanding</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However, on the other hand, properly written message-passing programs can often achieve very </a:t>
            </a:r>
            <a:r>
              <a:rPr lang="en-US" sz="1800" b="1" i="0" u="none" strike="noStrike" baseline="0" dirty="0">
                <a:solidFill>
                  <a:srgbClr val="333333"/>
                </a:solidFill>
                <a:latin typeface="Verdana" panose="020B0604030504040204" pitchFamily="34" charset="0"/>
              </a:rPr>
              <a:t>high performance and scale to a very large number of processes.</a:t>
            </a:r>
            <a:endParaRPr lang="en-US" b="1" dirty="0"/>
          </a:p>
        </p:txBody>
      </p:sp>
    </p:spTree>
    <p:extLst>
      <p:ext uri="{BB962C8B-B14F-4D97-AF65-F5344CB8AC3E}">
        <p14:creationId xmlns:p14="http://schemas.microsoft.com/office/powerpoint/2010/main" val="37586794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713C-D8B3-4D4D-E509-2951B9C0299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Broadcast</a:t>
            </a:r>
            <a:endParaRPr lang="en-US" dirty="0"/>
          </a:p>
        </p:txBody>
      </p:sp>
      <p:sp>
        <p:nvSpPr>
          <p:cNvPr id="3" name="Content Placeholder 2">
            <a:extLst>
              <a:ext uri="{FF2B5EF4-FFF2-40B4-BE49-F238E27FC236}">
                <a16:creationId xmlns:a16="http://schemas.microsoft.com/office/drawing/2014/main" id="{14A4A90B-1121-8E37-D7C4-90DD45AAFF05}"/>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one-to-all broadcast operation described in Section 4.1 is performed in MPI using the </a:t>
            </a:r>
            <a:r>
              <a:rPr lang="en-US" sz="1800" b="0" i="0" u="none" strike="noStrike" baseline="0" dirty="0" err="1">
                <a:solidFill>
                  <a:srgbClr val="7A0029"/>
                </a:solidFill>
                <a:latin typeface="Courier New" panose="02070309020205020404" pitchFamily="49" charset="0"/>
              </a:rPr>
              <a:t>MPI_Bcast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a:t>
            </a:r>
          </a:p>
          <a:p>
            <a:pPr algn="l"/>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MPI_Bcast</a:t>
            </a:r>
            <a:r>
              <a:rPr lang="en-US" sz="1800" b="0" i="0" u="none" strike="noStrike" baseline="0" dirty="0">
                <a:solidFill>
                  <a:srgbClr val="7A0029"/>
                </a:solidFill>
                <a:latin typeface="Courier New" panose="02070309020205020404" pitchFamily="49" charset="0"/>
              </a:rPr>
              <a:t>(void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int count, </a:t>
            </a:r>
            <a:r>
              <a:rPr lang="en-US" sz="1800" b="0" i="0" u="none" strike="noStrike" baseline="0" dirty="0" err="1">
                <a:solidFill>
                  <a:srgbClr val="7A0029"/>
                </a:solidFill>
                <a:latin typeface="Courier New" panose="02070309020205020404" pitchFamily="49" charset="0"/>
              </a:rPr>
              <a:t>MPI_Datatype</a:t>
            </a:r>
            <a:r>
              <a:rPr lang="en-US" sz="1800" b="0" i="0" u="none" strike="noStrike" baseline="0" dirty="0">
                <a:solidFill>
                  <a:srgbClr val="7A0029"/>
                </a:solidFill>
                <a:latin typeface="Courier New" panose="02070309020205020404" pitchFamily="49" charset="0"/>
              </a:rPr>
              <a:t> datatype, </a:t>
            </a:r>
            <a:r>
              <a:rPr lang="fr-FR" sz="1800" b="0" i="0" u="none" strike="noStrike" baseline="0" dirty="0" err="1">
                <a:solidFill>
                  <a:srgbClr val="7A0029"/>
                </a:solidFill>
                <a:latin typeface="Courier New" panose="02070309020205020404" pitchFamily="49" charset="0"/>
              </a:rPr>
              <a:t>int</a:t>
            </a:r>
            <a:r>
              <a:rPr lang="fr-FR" sz="1800" b="0" i="0" u="none" strike="noStrike" baseline="0" dirty="0">
                <a:solidFill>
                  <a:srgbClr val="7A0029"/>
                </a:solidFill>
                <a:latin typeface="Courier New" panose="02070309020205020404" pitchFamily="49" charset="0"/>
              </a:rPr>
              <a:t> source, </a:t>
            </a:r>
            <a:r>
              <a:rPr lang="fr-FR" sz="1800" b="0" i="0" u="none" strike="noStrike" baseline="0" dirty="0" err="1">
                <a:solidFill>
                  <a:srgbClr val="7A0029"/>
                </a:solidFill>
                <a:latin typeface="Courier New" panose="02070309020205020404" pitchFamily="49" charset="0"/>
              </a:rPr>
              <a:t>MPI_Comm</a:t>
            </a:r>
            <a:r>
              <a:rPr lang="fr-FR" sz="1800" b="0" i="0" u="none" strike="noStrike" baseline="0" dirty="0">
                <a:solidFill>
                  <a:srgbClr val="7A0029"/>
                </a:solidFill>
                <a:latin typeface="Courier New" panose="02070309020205020404" pitchFamily="49" charset="0"/>
              </a:rPr>
              <a:t> </a:t>
            </a:r>
            <a:r>
              <a:rPr lang="fr-FR" sz="1800" b="0" i="0" u="none" strike="noStrike" baseline="0" dirty="0" err="1">
                <a:solidFill>
                  <a:srgbClr val="7A0029"/>
                </a:solidFill>
                <a:latin typeface="Courier New" panose="02070309020205020404" pitchFamily="49" charset="0"/>
              </a:rPr>
              <a:t>comm</a:t>
            </a:r>
            <a:r>
              <a:rPr lang="fr-FR" sz="1800" b="0" i="0" u="none" strike="noStrike" baseline="0" dirty="0">
                <a:solidFill>
                  <a:srgbClr val="7A0029"/>
                </a:solidFill>
                <a:latin typeface="Courier New" panose="02070309020205020404" pitchFamily="49" charset="0"/>
              </a:rPr>
              <a:t>)</a:t>
            </a:r>
          </a:p>
          <a:p>
            <a:pPr algn="l"/>
            <a:r>
              <a:rPr lang="en-US" sz="1800" b="0" i="0" u="none" strike="noStrike" baseline="0" dirty="0" err="1">
                <a:solidFill>
                  <a:srgbClr val="7A0029"/>
                </a:solidFill>
                <a:latin typeface="Courier New" panose="02070309020205020404" pitchFamily="49" charset="0"/>
              </a:rPr>
              <a:t>MPI_Bcast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sends the data stored in the buffer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process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to all the other processes in the group. </a:t>
            </a:r>
          </a:p>
          <a:p>
            <a:pPr algn="l"/>
            <a:r>
              <a:rPr lang="en-US" sz="1800" b="0" i="0" u="none" strike="noStrike" baseline="0" dirty="0">
                <a:solidFill>
                  <a:srgbClr val="333333"/>
                </a:solidFill>
                <a:latin typeface="Verdana" panose="020B0604030504040204" pitchFamily="34" charset="0"/>
              </a:rPr>
              <a:t>The data received by each process is stored in the buffer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data that is broadcast consist of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entries of type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amount of data sent by the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process must be equal to the amount of data that is being received by each process; i.e., the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fields must match on all processes.</a:t>
            </a:r>
            <a:endParaRPr lang="en-US" dirty="0"/>
          </a:p>
        </p:txBody>
      </p:sp>
    </p:spTree>
    <p:extLst>
      <p:ext uri="{BB962C8B-B14F-4D97-AF65-F5344CB8AC3E}">
        <p14:creationId xmlns:p14="http://schemas.microsoft.com/office/powerpoint/2010/main" val="4009531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5A5A-258E-4682-5846-D60B0DF1D87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Reduction</a:t>
            </a:r>
            <a:endParaRPr lang="en-US" dirty="0"/>
          </a:p>
        </p:txBody>
      </p:sp>
      <p:sp>
        <p:nvSpPr>
          <p:cNvPr id="3" name="Content Placeholder 2">
            <a:extLst>
              <a:ext uri="{FF2B5EF4-FFF2-40B4-BE49-F238E27FC236}">
                <a16:creationId xmlns:a16="http://schemas.microsoft.com/office/drawing/2014/main" id="{A3376AF9-6FB6-EC83-CE2B-2350117F7E1C}"/>
              </a:ext>
            </a:extLst>
          </p:cNvPr>
          <p:cNvSpPr>
            <a:spLocks noGrp="1"/>
          </p:cNvSpPr>
          <p:nvPr>
            <p:ph idx="1"/>
          </p:nvPr>
        </p:nvSpPr>
        <p:spPr/>
        <p:txBody>
          <a:bodyPr>
            <a:normAutofit fontScale="92500" lnSpcReduction="20000"/>
          </a:bodyPr>
          <a:lstStyle/>
          <a:p>
            <a:pPr algn="l"/>
            <a:r>
              <a:rPr lang="en-US" sz="1800" b="0" i="0" u="none" strike="noStrike" baseline="0" dirty="0">
                <a:solidFill>
                  <a:srgbClr val="333333"/>
                </a:solidFill>
                <a:latin typeface="Verdana" panose="020B0604030504040204" pitchFamily="34" charset="0"/>
              </a:rPr>
              <a:t>The all-to-one reduction operation described in Section 4.1 is performed in MPI using the </a:t>
            </a:r>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a:t>
            </a:r>
          </a:p>
          <a:p>
            <a:pPr algn="l"/>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(void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void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int count, </a:t>
            </a:r>
            <a:r>
              <a:rPr lang="en-US" sz="1800" b="0" i="0" u="none" strike="noStrike" baseline="0" dirty="0" err="1">
                <a:solidFill>
                  <a:srgbClr val="7A0029"/>
                </a:solidFill>
                <a:latin typeface="Courier New" panose="02070309020205020404" pitchFamily="49" charset="0"/>
              </a:rPr>
              <a:t>MPI_Datatype</a:t>
            </a:r>
            <a:r>
              <a:rPr lang="en-US" sz="1800" b="0" i="0" u="none" strike="noStrike" baseline="0" dirty="0">
                <a:solidFill>
                  <a:srgbClr val="7A0029"/>
                </a:solidFill>
                <a:latin typeface="Courier New" panose="02070309020205020404" pitchFamily="49" charset="0"/>
              </a:rPr>
              <a:t> datatype, </a:t>
            </a:r>
            <a:r>
              <a:rPr lang="en-US" sz="1800" b="0" i="0" u="none" strike="noStrike" baseline="0" dirty="0" err="1">
                <a:solidFill>
                  <a:srgbClr val="7A0029"/>
                </a:solidFill>
                <a:latin typeface="Courier New" panose="02070309020205020404" pitchFamily="49" charset="0"/>
              </a:rPr>
              <a:t>MPI_Op</a:t>
            </a:r>
            <a:r>
              <a:rPr lang="en-US" sz="1800" b="0" i="0" u="none" strike="noStrike" baseline="0" dirty="0">
                <a:solidFill>
                  <a:srgbClr val="7A0029"/>
                </a:solidFill>
                <a:latin typeface="Courier New" panose="02070309020205020404" pitchFamily="49" charset="0"/>
              </a:rPr>
              <a:t> op, int target, </a:t>
            </a:r>
            <a:r>
              <a:rPr lang="en-US" sz="1800" b="0" i="0" u="none" strike="noStrike" baseline="0" dirty="0" err="1">
                <a:solidFill>
                  <a:srgbClr val="7A0029"/>
                </a:solidFill>
                <a:latin typeface="Courier New" panose="02070309020205020404" pitchFamily="49" charset="0"/>
              </a:rPr>
              <a:t>MPI_Comm</a:t>
            </a:r>
            <a:r>
              <a:rPr lang="en-US" sz="1800" b="0" i="0" u="none" strike="noStrike" baseline="0" dirty="0">
                <a:solidFill>
                  <a:srgbClr val="7A0029"/>
                </a:solidFill>
                <a:latin typeface="Courier New" panose="02070309020205020404" pitchFamily="49" charset="0"/>
              </a:rPr>
              <a:t> comm)</a:t>
            </a:r>
          </a:p>
          <a:p>
            <a:pPr algn="l"/>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combines the elements stored in the buffer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each process in the group, using the operation specified in </a:t>
            </a:r>
            <a:r>
              <a:rPr lang="en-US" sz="1800" b="0" i="0" u="none" strike="noStrike" baseline="0" dirty="0">
                <a:solidFill>
                  <a:srgbClr val="7A0029"/>
                </a:solidFill>
                <a:latin typeface="Courier New" panose="02070309020205020404" pitchFamily="49" charset="0"/>
              </a:rPr>
              <a:t>op</a:t>
            </a:r>
            <a:r>
              <a:rPr lang="en-US" sz="1800" b="0" i="0" u="none" strike="noStrike" baseline="0" dirty="0">
                <a:solidFill>
                  <a:srgbClr val="333333"/>
                </a:solidFill>
                <a:latin typeface="Verdana" panose="020B0604030504040204" pitchFamily="34" charset="0"/>
              </a:rPr>
              <a:t> and returns the combined values in the buffer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the process with rank </a:t>
            </a:r>
            <a:r>
              <a:rPr lang="en-US" sz="1800" b="0" i="0" u="none" strike="noStrike" baseline="0" dirty="0">
                <a:solidFill>
                  <a:srgbClr val="7A0029"/>
                </a:solidFill>
                <a:latin typeface="Courier New" panose="02070309020205020404" pitchFamily="49" charset="0"/>
              </a:rPr>
              <a:t>target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Both the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must have the same number of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items of type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Note that all processes must provide a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array, even if they are not the </a:t>
            </a:r>
            <a:r>
              <a:rPr lang="en-US" sz="1800" b="0" i="1" u="none" strike="noStrike" baseline="0" dirty="0">
                <a:solidFill>
                  <a:srgbClr val="333333"/>
                </a:solidFill>
                <a:latin typeface="Verdana" panose="020B0604030504040204" pitchFamily="34" charset="0"/>
              </a:rPr>
              <a:t>target </a:t>
            </a:r>
            <a:r>
              <a:rPr lang="en-US" sz="1800" b="0" i="0" u="none" strike="noStrike" baseline="0" dirty="0">
                <a:solidFill>
                  <a:srgbClr val="333333"/>
                </a:solidFill>
                <a:latin typeface="Verdana" panose="020B0604030504040204" pitchFamily="34" charset="0"/>
              </a:rPr>
              <a:t>of the reduction operation. </a:t>
            </a:r>
          </a:p>
          <a:p>
            <a:pPr algn="l"/>
            <a:r>
              <a:rPr lang="en-US" sz="1800" b="0" i="0" u="none" strike="noStrike" baseline="0" dirty="0">
                <a:solidFill>
                  <a:srgbClr val="333333"/>
                </a:solidFill>
                <a:latin typeface="Verdana" panose="020B0604030504040204" pitchFamily="34" charset="0"/>
              </a:rPr>
              <a:t>When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is more than one, then the combine operation is applied element-wise on each entry of the sequence. </a:t>
            </a:r>
          </a:p>
          <a:p>
            <a:pPr algn="l"/>
            <a:r>
              <a:rPr lang="en-US" sz="1800" b="0" i="0" u="none" strike="noStrike" baseline="0" dirty="0">
                <a:solidFill>
                  <a:srgbClr val="333333"/>
                </a:solidFill>
                <a:latin typeface="Verdana" panose="020B0604030504040204" pitchFamily="34" charset="0"/>
              </a:rPr>
              <a:t>All the processes must call </a:t>
            </a:r>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with the same value for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r>
              <a:rPr lang="en-US" sz="1800" b="0" i="0" u="none" strike="noStrike" baseline="0" dirty="0">
                <a:solidFill>
                  <a:srgbClr val="7A0029"/>
                </a:solidFill>
                <a:latin typeface="Courier New" panose="02070309020205020404" pitchFamily="49" charset="0"/>
              </a:rPr>
              <a:t>op </a:t>
            </a:r>
            <a:r>
              <a:rPr lang="en-US" sz="1800" b="0" i="0" u="none" strike="noStrike" baseline="0" dirty="0">
                <a:solidFill>
                  <a:srgbClr val="333333"/>
                </a:solidFill>
                <a:latin typeface="Verdana" panose="020B0604030504040204" pitchFamily="34" charset="0"/>
              </a:rPr>
              <a:t>, </a:t>
            </a:r>
            <a:r>
              <a:rPr lang="en-US" sz="1800" b="0" i="0" u="none" strike="noStrike" baseline="0" dirty="0">
                <a:solidFill>
                  <a:srgbClr val="7A0029"/>
                </a:solidFill>
                <a:latin typeface="Courier New" panose="02070309020205020404" pitchFamily="49" charset="0"/>
              </a:rPr>
              <a:t>target </a:t>
            </a:r>
            <a:r>
              <a:rPr lang="en-US" sz="1800" b="0" i="0" u="none" strike="noStrike" baseline="0" dirty="0">
                <a:solidFill>
                  <a:srgbClr val="333333"/>
                </a:solidFill>
                <a:latin typeface="Verdana" panose="020B0604030504040204" pitchFamily="34" charset="0"/>
              </a:rPr>
              <a:t>, and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619209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2251-9036-6B36-0297-07D44E3D5DF2}"/>
              </a:ext>
            </a:extLst>
          </p:cNvPr>
          <p:cNvSpPr>
            <a:spLocks noGrp="1"/>
          </p:cNvSpPr>
          <p:nvPr>
            <p:ph type="title"/>
          </p:nvPr>
        </p:nvSpPr>
        <p:spPr/>
        <p:txBody>
          <a:bodyPr/>
          <a:lstStyle/>
          <a:p>
            <a:r>
              <a:rPr lang="en-US" dirty="0"/>
              <a:t>Reading assignment </a:t>
            </a:r>
          </a:p>
        </p:txBody>
      </p:sp>
      <p:sp>
        <p:nvSpPr>
          <p:cNvPr id="3" name="Content Placeholder 2">
            <a:extLst>
              <a:ext uri="{FF2B5EF4-FFF2-40B4-BE49-F238E27FC236}">
                <a16:creationId xmlns:a16="http://schemas.microsoft.com/office/drawing/2014/main" id="{B4FB707F-7C8A-6E91-D87E-F02CC4435CB4}"/>
              </a:ext>
            </a:extLst>
          </p:cNvPr>
          <p:cNvSpPr>
            <a:spLocks noGrp="1"/>
          </p:cNvSpPr>
          <p:nvPr>
            <p:ph idx="1"/>
          </p:nvPr>
        </p:nvSpPr>
        <p:spPr/>
        <p:txBody>
          <a:bodyPr/>
          <a:lstStyle/>
          <a:p>
            <a:r>
              <a:rPr lang="en-US" dirty="0"/>
              <a:t>Look for </a:t>
            </a:r>
          </a:p>
          <a:p>
            <a:r>
              <a:rPr lang="en-US" dirty="0"/>
              <a:t>predefined reduction operations</a:t>
            </a:r>
          </a:p>
          <a:p>
            <a:r>
              <a:rPr lang="en-US" dirty="0" err="1"/>
              <a:t>MinLoc</a:t>
            </a:r>
            <a:r>
              <a:rPr lang="en-US" dirty="0"/>
              <a:t> and </a:t>
            </a:r>
            <a:r>
              <a:rPr lang="en-US" dirty="0" err="1"/>
              <a:t>MaxLoc</a:t>
            </a:r>
            <a:endParaRPr lang="en-US" dirty="0"/>
          </a:p>
          <a:p>
            <a:r>
              <a:rPr lang="en-US" dirty="0"/>
              <a:t>Gather Scatter</a:t>
            </a:r>
          </a:p>
          <a:p>
            <a:r>
              <a:rPr lang="en-US" dirty="0"/>
              <a:t>All to All personalized communication for MPI</a:t>
            </a:r>
          </a:p>
          <a:p>
            <a:endParaRPr lang="en-US" dirty="0"/>
          </a:p>
        </p:txBody>
      </p:sp>
    </p:spTree>
    <p:extLst>
      <p:ext uri="{BB962C8B-B14F-4D97-AF65-F5344CB8AC3E}">
        <p14:creationId xmlns:p14="http://schemas.microsoft.com/office/powerpoint/2010/main" val="2644976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8BA7-374B-71A4-264F-E205543FA5C4}"/>
              </a:ext>
            </a:extLst>
          </p:cNvPr>
          <p:cNvSpPr>
            <a:spLocks noGrp="1"/>
          </p:cNvSpPr>
          <p:nvPr>
            <p:ph type="title"/>
          </p:nvPr>
        </p:nvSpPr>
        <p:spPr/>
        <p:txBody>
          <a:bodyPr/>
          <a:lstStyle/>
          <a:p>
            <a:r>
              <a:rPr lang="en-US" dirty="0"/>
              <a:t>Coding Demos</a:t>
            </a:r>
          </a:p>
        </p:txBody>
      </p:sp>
      <p:sp>
        <p:nvSpPr>
          <p:cNvPr id="3" name="Content Placeholder 2">
            <a:extLst>
              <a:ext uri="{FF2B5EF4-FFF2-40B4-BE49-F238E27FC236}">
                <a16:creationId xmlns:a16="http://schemas.microsoft.com/office/drawing/2014/main" id="{3E7A8FF0-C3C3-F6E2-8300-F1ADE643B70D}"/>
              </a:ext>
            </a:extLst>
          </p:cNvPr>
          <p:cNvSpPr>
            <a:spLocks noGrp="1"/>
          </p:cNvSpPr>
          <p:nvPr>
            <p:ph idx="1"/>
          </p:nvPr>
        </p:nvSpPr>
        <p:spPr/>
        <p:txBody>
          <a:bodyPr/>
          <a:lstStyle/>
          <a:p>
            <a:r>
              <a:rPr lang="en-US" dirty="0"/>
              <a:t>Matrix Vector Multiplication</a:t>
            </a:r>
          </a:p>
          <a:p>
            <a:r>
              <a:rPr lang="en-US" dirty="0"/>
              <a:t>Broadcast</a:t>
            </a:r>
          </a:p>
          <a:p>
            <a:r>
              <a:rPr lang="en-US"/>
              <a:t>Reduce</a:t>
            </a:r>
          </a:p>
          <a:p>
            <a:r>
              <a:rPr lang="en-US" dirty="0"/>
              <a:t>Sample Sort</a:t>
            </a:r>
          </a:p>
          <a:p>
            <a:r>
              <a:rPr lang="en-US" dirty="0"/>
              <a:t>Scatter </a:t>
            </a:r>
          </a:p>
          <a:p>
            <a:r>
              <a:rPr lang="en-US" dirty="0"/>
              <a:t>Gather</a:t>
            </a:r>
          </a:p>
          <a:p>
            <a:r>
              <a:rPr lang="en-US" dirty="0"/>
              <a:t>All to ALL personalized communication</a:t>
            </a:r>
          </a:p>
        </p:txBody>
      </p:sp>
    </p:spTree>
    <p:extLst>
      <p:ext uri="{BB962C8B-B14F-4D97-AF65-F5344CB8AC3E}">
        <p14:creationId xmlns:p14="http://schemas.microsoft.com/office/powerpoint/2010/main" val="39992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EC9D-09D4-923E-A162-3BEFFD2E713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Structure of Message-Passing Programs</a:t>
            </a:r>
            <a:endParaRPr lang="en-US" dirty="0"/>
          </a:p>
        </p:txBody>
      </p:sp>
      <p:sp>
        <p:nvSpPr>
          <p:cNvPr id="3" name="Content Placeholder 2">
            <a:extLst>
              <a:ext uri="{FF2B5EF4-FFF2-40B4-BE49-F238E27FC236}">
                <a16:creationId xmlns:a16="http://schemas.microsoft.com/office/drawing/2014/main" id="{AA8D2AA6-89B5-4F61-D73B-F9CE1D8FB2A8}"/>
              </a:ext>
            </a:extLst>
          </p:cNvPr>
          <p:cNvSpPr>
            <a:spLocks noGrp="1"/>
          </p:cNvSpPr>
          <p:nvPr>
            <p:ph idx="1"/>
          </p:nvPr>
        </p:nvSpPr>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Message-passing programs are often written using the </a:t>
            </a:r>
            <a:r>
              <a:rPr lang="en-US" sz="1800" b="1" i="1" u="none" strike="noStrike" baseline="0" dirty="0">
                <a:solidFill>
                  <a:srgbClr val="333333"/>
                </a:solidFill>
                <a:latin typeface="Verdana" panose="020B0604030504040204" pitchFamily="34" charset="0"/>
              </a:rPr>
              <a:t>asynchronous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loosely synchronous </a:t>
            </a:r>
            <a:r>
              <a:rPr lang="en-US" sz="1800" b="0" i="0" u="none" strike="noStrike" baseline="0" dirty="0">
                <a:solidFill>
                  <a:srgbClr val="333333"/>
                </a:solidFill>
                <a:latin typeface="Verdana" panose="020B0604030504040204" pitchFamily="34" charset="0"/>
              </a:rPr>
              <a:t>paradigms. </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In the asynchronous paradigm, all concurrent tasks execute asynchronously. </a:t>
            </a:r>
          </a:p>
          <a:p>
            <a:pPr algn="l"/>
            <a:r>
              <a:rPr lang="en-US" sz="1800" b="0" i="0" u="none" strike="noStrike" baseline="0" dirty="0">
                <a:solidFill>
                  <a:srgbClr val="333333"/>
                </a:solidFill>
                <a:latin typeface="Verdana" panose="020B0604030504040204" pitchFamily="34" charset="0"/>
              </a:rPr>
              <a:t>This makes it possible to implement any parallel algorithm. </a:t>
            </a:r>
          </a:p>
          <a:p>
            <a:pPr algn="l"/>
            <a:r>
              <a:rPr lang="en-US" sz="1800" b="0" i="0" u="none" strike="noStrike" baseline="0" dirty="0">
                <a:solidFill>
                  <a:srgbClr val="333333"/>
                </a:solidFill>
                <a:latin typeface="Verdana" panose="020B0604030504040204" pitchFamily="34" charset="0"/>
              </a:rPr>
              <a:t>However, such programs can be harder to reason about, and can have </a:t>
            </a:r>
            <a:r>
              <a:rPr lang="en-US" sz="1800" b="1" i="0" u="none" strike="noStrike" baseline="0" dirty="0">
                <a:solidFill>
                  <a:srgbClr val="333333"/>
                </a:solidFill>
                <a:latin typeface="Verdana" panose="020B0604030504040204" pitchFamily="34" charset="0"/>
              </a:rPr>
              <a:t>nondeterministic behavior due to race conditions</a:t>
            </a:r>
            <a:r>
              <a:rPr lang="en-US" sz="1800" b="0" i="0" u="none" strike="noStrike" baseline="0" dirty="0">
                <a:solidFill>
                  <a:srgbClr val="333333"/>
                </a:solidFill>
                <a:latin typeface="Verdana" panose="020B0604030504040204" pitchFamily="34" charset="0"/>
              </a:rPr>
              <a:t>. </a:t>
            </a:r>
          </a:p>
          <a:p>
            <a:pPr marL="342900" indent="-342900" algn="l">
              <a:buFont typeface="+mj-lt"/>
              <a:buAutoNum type="arabicPeriod" startAt="2"/>
            </a:pPr>
            <a:r>
              <a:rPr lang="en-US" sz="1800" b="0" i="0" u="none" strike="noStrike" baseline="0" dirty="0">
                <a:solidFill>
                  <a:srgbClr val="333333"/>
                </a:solidFill>
                <a:latin typeface="Verdana" panose="020B0604030504040204" pitchFamily="34" charset="0"/>
              </a:rPr>
              <a:t>Loosely synchronous programs are a good compromise between these two extremes. </a:t>
            </a:r>
          </a:p>
          <a:p>
            <a:pPr marL="0" indent="0" algn="l">
              <a:buNone/>
            </a:pPr>
            <a:r>
              <a:rPr lang="en-US" sz="1800" b="0" i="0" u="none" strike="noStrike" baseline="0" dirty="0">
                <a:solidFill>
                  <a:srgbClr val="333333"/>
                </a:solidFill>
                <a:latin typeface="Verdana" panose="020B0604030504040204" pitchFamily="34" charset="0"/>
              </a:rPr>
              <a:t>In such programs, tasks or subsets of tasks synchronize to perform interactions. </a:t>
            </a:r>
          </a:p>
          <a:p>
            <a:pPr marL="0" indent="0" algn="l">
              <a:buNone/>
            </a:pPr>
            <a:r>
              <a:rPr lang="en-US" sz="1800" b="0" i="0" u="none" strike="noStrike" baseline="0" dirty="0">
                <a:solidFill>
                  <a:srgbClr val="333333"/>
                </a:solidFill>
                <a:latin typeface="Verdana" panose="020B0604030504040204" pitchFamily="34" charset="0"/>
              </a:rPr>
              <a:t>However, between these interactions, tasks execute completely asynchronously. </a:t>
            </a:r>
          </a:p>
          <a:p>
            <a:pPr marL="0" indent="0" algn="l">
              <a:buNone/>
            </a:pPr>
            <a:r>
              <a:rPr lang="en-US" sz="1800" b="0" i="0" u="none" strike="noStrike" baseline="0" dirty="0">
                <a:solidFill>
                  <a:srgbClr val="333333"/>
                </a:solidFill>
                <a:latin typeface="Verdana" panose="020B0604030504040204" pitchFamily="34" charset="0"/>
              </a:rPr>
              <a:t>Since the interaction happens synchronously, it is still quite easy to reason about the program. </a:t>
            </a:r>
          </a:p>
          <a:p>
            <a:pPr marL="0" indent="0" algn="l">
              <a:buNone/>
            </a:pPr>
            <a:endParaRPr lang="en-US" dirty="0"/>
          </a:p>
        </p:txBody>
      </p:sp>
    </p:spTree>
    <p:extLst>
      <p:ext uri="{BB962C8B-B14F-4D97-AF65-F5344CB8AC3E}">
        <p14:creationId xmlns:p14="http://schemas.microsoft.com/office/powerpoint/2010/main" val="170957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EC9D-09D4-923E-A162-3BEFFD2E713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Structure of Message-Passing Programs</a:t>
            </a:r>
            <a:endParaRPr lang="en-US" dirty="0"/>
          </a:p>
        </p:txBody>
      </p:sp>
      <p:sp>
        <p:nvSpPr>
          <p:cNvPr id="3" name="Content Placeholder 2">
            <a:extLst>
              <a:ext uri="{FF2B5EF4-FFF2-40B4-BE49-F238E27FC236}">
                <a16:creationId xmlns:a16="http://schemas.microsoft.com/office/drawing/2014/main" id="{AA8D2AA6-89B5-4F61-D73B-F9CE1D8FB2A8}"/>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In its most general form, the message-passing paradigm supports execution of a different program on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processes. </a:t>
            </a:r>
          </a:p>
          <a:p>
            <a:pPr algn="l"/>
            <a:r>
              <a:rPr lang="en-US" sz="1800" b="0" i="0" u="none" strike="noStrike" baseline="0" dirty="0">
                <a:solidFill>
                  <a:srgbClr val="333333"/>
                </a:solidFill>
                <a:latin typeface="Verdana" panose="020B0604030504040204" pitchFamily="34" charset="0"/>
              </a:rPr>
              <a:t>This provides the ultimate flexibility in parallel programming but makes the job of writing parallel programs effectively unscalable. </a:t>
            </a:r>
          </a:p>
          <a:p>
            <a:pPr algn="l"/>
            <a:r>
              <a:rPr lang="en-US" sz="1800" b="0" i="0" u="none" strike="noStrike" baseline="0" dirty="0">
                <a:solidFill>
                  <a:srgbClr val="333333"/>
                </a:solidFill>
                <a:latin typeface="Verdana" panose="020B0604030504040204" pitchFamily="34" charset="0"/>
              </a:rPr>
              <a:t>For this reason, most message-passing programs are written using the </a:t>
            </a:r>
            <a:r>
              <a:rPr lang="en-US" sz="1800" b="1" i="1" u="none" strike="noStrike" baseline="0" dirty="0">
                <a:solidFill>
                  <a:srgbClr val="333333"/>
                </a:solidFill>
                <a:latin typeface="Verdana" panose="020B0604030504040204" pitchFamily="34" charset="0"/>
              </a:rPr>
              <a:t>single program multiple data </a:t>
            </a:r>
            <a:r>
              <a:rPr lang="en-US" sz="1800" b="0" i="0" u="none" strike="noStrike" baseline="0" dirty="0">
                <a:solidFill>
                  <a:srgbClr val="333333"/>
                </a:solidFill>
                <a:latin typeface="Verdana" panose="020B0604030504040204" pitchFamily="34" charset="0"/>
              </a:rPr>
              <a:t>(SPMD) approach. </a:t>
            </a:r>
          </a:p>
          <a:p>
            <a:pPr algn="l"/>
            <a:r>
              <a:rPr lang="en-US" sz="1800" b="0" i="0" u="none" strike="noStrike" baseline="0" dirty="0">
                <a:solidFill>
                  <a:srgbClr val="333333"/>
                </a:solidFill>
                <a:latin typeface="Verdana" panose="020B0604030504040204" pitchFamily="34" charset="0"/>
              </a:rPr>
              <a:t>In SPMD programs the code executed by different processes is identical except for a small number of processes (e.g., the "root" process). </a:t>
            </a:r>
          </a:p>
          <a:p>
            <a:pPr algn="l"/>
            <a:r>
              <a:rPr lang="en-US" sz="1800" b="0" i="0" u="none" strike="noStrike" baseline="0" dirty="0">
                <a:solidFill>
                  <a:srgbClr val="333333"/>
                </a:solidFill>
                <a:latin typeface="Verdana" panose="020B0604030504040204" pitchFamily="34" charset="0"/>
              </a:rPr>
              <a:t>In an extreme case, even in an SPMD program, each process could execute a different code (the program contains a large case statement with code for each process). </a:t>
            </a:r>
          </a:p>
          <a:p>
            <a:pPr algn="l"/>
            <a:r>
              <a:rPr lang="en-US" sz="1800" b="0" i="0" u="none" strike="noStrike" baseline="0" dirty="0">
                <a:solidFill>
                  <a:srgbClr val="333333"/>
                </a:solidFill>
                <a:latin typeface="Verdana" panose="020B0604030504040204" pitchFamily="34" charset="0"/>
              </a:rPr>
              <a:t>But except for this degenerate case, most processes execute the same code. </a:t>
            </a:r>
          </a:p>
          <a:p>
            <a:pPr algn="l"/>
            <a:r>
              <a:rPr lang="en-US" sz="1800" b="0" i="0" u="none" strike="noStrike" baseline="0" dirty="0">
                <a:solidFill>
                  <a:srgbClr val="333333"/>
                </a:solidFill>
                <a:latin typeface="Verdana" panose="020B0604030504040204" pitchFamily="34" charset="0"/>
              </a:rPr>
              <a:t>SPMD programs can be loosely synchronous or completely asynchronous.</a:t>
            </a:r>
            <a:endParaRPr lang="en-US" dirty="0"/>
          </a:p>
        </p:txBody>
      </p:sp>
    </p:spTree>
    <p:extLst>
      <p:ext uri="{BB962C8B-B14F-4D97-AF65-F5344CB8AC3E}">
        <p14:creationId xmlns:p14="http://schemas.microsoft.com/office/powerpoint/2010/main" val="183572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1715</TotalTime>
  <Words>6898</Words>
  <Application>Microsoft Office PowerPoint</Application>
  <PresentationFormat>Widescreen</PresentationFormat>
  <Paragraphs>453</Paragraphs>
  <Slides>73</Slides>
  <Notes>20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Arial</vt:lpstr>
      <vt:lpstr>Calibri</vt:lpstr>
      <vt:lpstr>Courier New</vt:lpstr>
      <vt:lpstr>Tw Cen MT</vt:lpstr>
      <vt:lpstr>Tw Cen MT Condensed</vt:lpstr>
      <vt:lpstr>Verdana</vt:lpstr>
      <vt:lpstr>Wingdings 3</vt:lpstr>
      <vt:lpstr>Integral</vt:lpstr>
      <vt:lpstr>Programming Using the Message-Passing Paradigm</vt:lpstr>
      <vt:lpstr>Introduction</vt:lpstr>
      <vt:lpstr>Principles of Message-Passing Programming</vt:lpstr>
      <vt:lpstr>Principles of Message-Passing Programming</vt:lpstr>
      <vt:lpstr>Principles of Message-Passing Programming</vt:lpstr>
      <vt:lpstr>Principles of Message-Passing Programming</vt:lpstr>
      <vt:lpstr>Message passing paradigm. pros and cons</vt:lpstr>
      <vt:lpstr>Structure of Message-Passing Programs</vt:lpstr>
      <vt:lpstr>Structure of Message-Passing Programs</vt:lpstr>
      <vt:lpstr>The Building Blocks: Send and Receive Operations</vt:lpstr>
      <vt:lpstr>The Building Blocks: Send and Receive Operations</vt:lpstr>
      <vt:lpstr>The Building Blocks: Send and Receive Operations</vt:lpstr>
      <vt:lpstr>The Building Blocks: Send and Receive Operations</vt:lpstr>
      <vt:lpstr>The Building Blocks: Send and Receive Operations</vt:lpstr>
      <vt:lpstr>The Building Blocks: Send and Receive Operations</vt:lpstr>
      <vt:lpstr>Blocking Message Passing Operations</vt:lpstr>
      <vt:lpstr>Blocking Non-Buffered Send/Receive</vt:lpstr>
      <vt:lpstr>Blocking Non-Buffered Send/Receive</vt:lpstr>
      <vt:lpstr>Idling Overheads in Blocking Non-Buffered Operations</vt:lpstr>
      <vt:lpstr>Deadlocks in Blocking Non-Buffered Operations</vt:lpstr>
      <vt:lpstr>Deadlocks in Blocking Non-Buffered Operations</vt:lpstr>
      <vt:lpstr>Blocking Buffered Send/Receive</vt:lpstr>
      <vt:lpstr>Blocking Buffered Send/Receive</vt:lpstr>
      <vt:lpstr>Blocking Buffered Send/Receive</vt:lpstr>
      <vt:lpstr>Blocking Buffered Send/Receive</vt:lpstr>
      <vt:lpstr>Blocking Buffered Send/Receive</vt:lpstr>
      <vt:lpstr>Example: Impact of finite buffers in message passing</vt:lpstr>
      <vt:lpstr>Example 6.1 Impact of finite buffers in message passing</vt:lpstr>
      <vt:lpstr>Deadlocks in Buffered Send and Receive Operations</vt:lpstr>
      <vt:lpstr>Non-Blocking Message Passing Operations</vt:lpstr>
      <vt:lpstr>Non-Blocking Message Passing Operations</vt:lpstr>
      <vt:lpstr>Non-Blocking Message Passing Operations</vt:lpstr>
      <vt:lpstr>Non-Blocking Message Passing Operations</vt:lpstr>
      <vt:lpstr>Non-Blocking Message Passing Operations</vt:lpstr>
      <vt:lpstr>Non-Blocking Message Passing Operations</vt:lpstr>
      <vt:lpstr>Non-Blocking Message Passing Operations</vt:lpstr>
      <vt:lpstr>MPI: the Message Passing Interface</vt:lpstr>
      <vt:lpstr>MPI: the Message Passing Interface</vt:lpstr>
      <vt:lpstr>MPI: the Message Passing Interface</vt:lpstr>
      <vt:lpstr>Six Fundamental routines</vt:lpstr>
      <vt:lpstr>Starting and Terminating the MPI Library</vt:lpstr>
      <vt:lpstr>Starting and Terminating the MPI Library</vt:lpstr>
      <vt:lpstr>Starting and Terminating the MPI Library</vt:lpstr>
      <vt:lpstr>Communicators</vt:lpstr>
      <vt:lpstr>Communicators</vt:lpstr>
      <vt:lpstr>Getting Information</vt:lpstr>
      <vt:lpstr>Getting Information</vt:lpstr>
      <vt:lpstr>Getting Information</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Avoiding Deadlocks</vt:lpstr>
      <vt:lpstr>Avoiding Deadlocks</vt:lpstr>
      <vt:lpstr>Avoiding Deadlocks</vt:lpstr>
      <vt:lpstr>Avoiding Deadlocks</vt:lpstr>
      <vt:lpstr>Topologies and Embedding</vt:lpstr>
      <vt:lpstr>Topologies and Embedding</vt:lpstr>
      <vt:lpstr>Topologies and Embedding</vt:lpstr>
      <vt:lpstr>Topologies and Embedding</vt:lpstr>
      <vt:lpstr>Topologies and Embedding</vt:lpstr>
      <vt:lpstr>Topologies and Embedding</vt:lpstr>
      <vt:lpstr>Broadcast</vt:lpstr>
      <vt:lpstr>Reduction</vt:lpstr>
      <vt:lpstr>Reading assignment </vt:lpstr>
      <vt:lpstr>Coding 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the Message-Passing Paradigm</dc:title>
  <dc:creator>Mr.Usman Ghous</dc:creator>
  <cp:lastModifiedBy>Mr.Usman Ghous</cp:lastModifiedBy>
  <cp:revision>14</cp:revision>
  <dcterms:created xsi:type="dcterms:W3CDTF">2022-10-31T07:00:10Z</dcterms:created>
  <dcterms:modified xsi:type="dcterms:W3CDTF">2022-11-24T06:29:42Z</dcterms:modified>
</cp:coreProperties>
</file>