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9"/>
  </p:notesMasterIdLst>
  <p:handoutMasterIdLst>
    <p:handoutMasterId r:id="rId20"/>
  </p:handoutMasterIdLst>
  <p:sldIdLst>
    <p:sldId id="257" r:id="rId3"/>
    <p:sldId id="258" r:id="rId4"/>
    <p:sldId id="270" r:id="rId5"/>
    <p:sldId id="259" r:id="rId6"/>
    <p:sldId id="260" r:id="rId7"/>
    <p:sldId id="261" r:id="rId8"/>
    <p:sldId id="262" r:id="rId9"/>
    <p:sldId id="263" r:id="rId10"/>
    <p:sldId id="267" r:id="rId11"/>
    <p:sldId id="272" r:id="rId12"/>
    <p:sldId id="264" r:id="rId13"/>
    <p:sldId id="265" r:id="rId14"/>
    <p:sldId id="266" r:id="rId15"/>
    <p:sldId id="268" r:id="rId16"/>
    <p:sldId id="273"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83" d="100"/>
          <a:sy n="83" d="100"/>
        </p:scale>
        <p:origin x="140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FE7F33-2322-4D47-92C5-BDF079D4C26E}" type="datetimeFigureOut">
              <a:rPr lang="tr-TR" smtClean="0"/>
              <a:pPr/>
              <a:t>21.03.2018</a:t>
            </a:fld>
            <a:endParaRPr lang="tr-TR" dirty="0"/>
          </a:p>
        </p:txBody>
      </p:sp>
      <p:sp>
        <p:nvSpPr>
          <p:cNvPr id="4" name="Alt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6DDCE3-E483-44ED-BB43-1D9176DEA819}" type="slidenum">
              <a:rPr lang="tr-TR" smtClean="0"/>
              <a:pPr/>
              <a:t>‹#›</a:t>
            </a:fld>
            <a:endParaRPr lang="tr-TR" dirty="0"/>
          </a:p>
        </p:txBody>
      </p:sp>
    </p:spTree>
    <p:extLst>
      <p:ext uri="{BB962C8B-B14F-4D97-AF65-F5344CB8AC3E}">
        <p14:creationId xmlns:p14="http://schemas.microsoft.com/office/powerpoint/2010/main" val="658379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F679E-2551-43AB-90F8-85E320B440F5}" type="datetimeFigureOut">
              <a:rPr lang="tr-TR" smtClean="0"/>
              <a:pPr/>
              <a:t>21.03.2018</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tr-TR" dirty="0"/>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CA5D5-EFA7-4175-BF21-8F743A57C036}" type="slidenum">
              <a:rPr lang="tr-TR" smtClean="0"/>
              <a:pPr/>
              <a:t>‹#›</a:t>
            </a:fld>
            <a:endParaRPr lang="tr-TR" dirty="0"/>
          </a:p>
        </p:txBody>
      </p:sp>
    </p:spTree>
    <p:extLst>
      <p:ext uri="{BB962C8B-B14F-4D97-AF65-F5344CB8AC3E}">
        <p14:creationId xmlns:p14="http://schemas.microsoft.com/office/powerpoint/2010/main" val="193399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620CA5D5-EFA7-4175-BF21-8F743A57C036}" type="slidenum">
              <a:rPr lang="tr-TR" smtClean="0"/>
              <a:pPr/>
              <a:t>1</a:t>
            </a:fld>
            <a:endParaRPr lang="tr-TR" dirty="0"/>
          </a:p>
        </p:txBody>
      </p:sp>
    </p:spTree>
    <p:extLst>
      <p:ext uri="{BB962C8B-B14F-4D97-AF65-F5344CB8AC3E}">
        <p14:creationId xmlns:p14="http://schemas.microsoft.com/office/powerpoint/2010/main" val="109360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620CA5D5-EFA7-4175-BF21-8F743A57C036}" type="slidenum">
              <a:rPr lang="tr-TR" smtClean="0"/>
              <a:pPr/>
              <a:t>11</a:t>
            </a:fld>
            <a:endParaRPr lang="tr-TR" dirty="0"/>
          </a:p>
        </p:txBody>
      </p:sp>
    </p:spTree>
    <p:extLst>
      <p:ext uri="{BB962C8B-B14F-4D97-AF65-F5344CB8AC3E}">
        <p14:creationId xmlns:p14="http://schemas.microsoft.com/office/powerpoint/2010/main" val="3820978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ctrTitle"/>
          </p:nvPr>
        </p:nvSpPr>
        <p:spPr>
          <a:xfrm>
            <a:off x="1981200" y="1764094"/>
            <a:ext cx="8229600" cy="2309327"/>
          </a:xfrm>
        </p:spPr>
        <p:txBody>
          <a:bodyPr anchor="b">
            <a:normAutofit/>
          </a:bodyPr>
          <a:lstStyle>
            <a:lvl1pPr algn="ctr">
              <a:defRPr sz="6600">
                <a:solidFill>
                  <a:schemeClr val="bg1"/>
                </a:solidFill>
                <a:effectLst>
                  <a:outerShdw blurRad="63500" algn="ctr" rotWithShape="0">
                    <a:prstClr val="black">
                      <a:alpha val="25000"/>
                    </a:prstClr>
                  </a:outerShdw>
                </a:effectLst>
              </a:defRPr>
            </a:lvl1pPr>
          </a:lstStyle>
          <a:p>
            <a:r>
              <a:rPr lang="tr-TR" smtClean="0"/>
              <a:t>Asıl başlık stili için tıklatın</a:t>
            </a:r>
            <a:endParaRPr lang="tr-TR" dirty="0"/>
          </a:p>
        </p:txBody>
      </p:sp>
      <p:sp>
        <p:nvSpPr>
          <p:cNvPr id="3" name="Alt Başlık 2"/>
          <p:cNvSpPr>
            <a:spLocks noGrp="1"/>
          </p:cNvSpPr>
          <p:nvPr>
            <p:ph type="subTitle" idx="1"/>
          </p:nvPr>
        </p:nvSpPr>
        <p:spPr>
          <a:xfrm>
            <a:off x="1981200" y="4213380"/>
            <a:ext cx="8229600" cy="1208314"/>
          </a:xfrm>
        </p:spPr>
        <p:txBody>
          <a:bodyPr>
            <a:normAutofit/>
          </a:bodyPr>
          <a:lstStyle>
            <a:lvl1pPr marL="0" indent="0" algn="ctr">
              <a:spcBef>
                <a:spcPts val="1200"/>
              </a:spcBef>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dirty="0"/>
          </a:p>
        </p:txBody>
      </p:sp>
    </p:spTree>
    <p:extLst>
      <p:ext uri="{BB962C8B-B14F-4D97-AF65-F5344CB8AC3E}">
        <p14:creationId xmlns:p14="http://schemas.microsoft.com/office/powerpoint/2010/main" val="148833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dirty="0"/>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dirty="0"/>
          </a:p>
        </p:txBody>
      </p:sp>
      <p:sp>
        <p:nvSpPr>
          <p:cNvPr id="4" name="Veri Yer Tutucusu 3"/>
          <p:cNvSpPr>
            <a:spLocks noGrp="1"/>
          </p:cNvSpPr>
          <p:nvPr>
            <p:ph type="dt" sz="half" idx="10"/>
          </p:nvPr>
        </p:nvSpPr>
        <p:spPr/>
        <p:txBody>
          <a:bodyPr/>
          <a:lstStyle/>
          <a:p>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8E41E28F-C526-4978-8D63-D21257ECD59D}" type="slidenum">
              <a:rPr lang="tr-TR" smtClean="0"/>
              <a:pPr/>
              <a:t>‹#›</a:t>
            </a:fld>
            <a:endParaRPr lang="tr-TR" dirty="0"/>
          </a:p>
        </p:txBody>
      </p:sp>
    </p:spTree>
    <p:extLst>
      <p:ext uri="{BB962C8B-B14F-4D97-AF65-F5344CB8AC3E}">
        <p14:creationId xmlns:p14="http://schemas.microsoft.com/office/powerpoint/2010/main" val="315387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9666415" y="365125"/>
            <a:ext cx="1234440" cy="5811838"/>
          </a:xfrm>
        </p:spPr>
        <p:txBody>
          <a:bodyPr vert="eaVert"/>
          <a:lstStyle>
            <a:lvl1pPr>
              <a:defRPr/>
            </a:lvl1pPr>
          </a:lstStyle>
          <a:p>
            <a:r>
              <a:rPr lang="tr-TR" dirty="0" smtClean="0"/>
              <a:t>Asıl başlık stili için tıklatın</a:t>
            </a:r>
            <a:endParaRPr lang="tr-TR" dirty="0"/>
          </a:p>
        </p:txBody>
      </p:sp>
      <p:sp>
        <p:nvSpPr>
          <p:cNvPr id="3" name="Dikey Metin Yer Tutucusu 2"/>
          <p:cNvSpPr>
            <a:spLocks noGrp="1"/>
          </p:cNvSpPr>
          <p:nvPr>
            <p:ph type="body" orient="vert" idx="1"/>
          </p:nvPr>
        </p:nvSpPr>
        <p:spPr>
          <a:xfrm>
            <a:off x="1295399" y="365125"/>
            <a:ext cx="7991475"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dirty="0"/>
          </a:p>
        </p:txBody>
      </p:sp>
      <p:sp>
        <p:nvSpPr>
          <p:cNvPr id="4" name="Veri Yer Tutucusu 3"/>
          <p:cNvSpPr>
            <a:spLocks noGrp="1"/>
          </p:cNvSpPr>
          <p:nvPr>
            <p:ph type="dt" sz="half" idx="10"/>
          </p:nvPr>
        </p:nvSpPr>
        <p:spPr/>
        <p:txBody>
          <a:bodyPr/>
          <a:lstStyle/>
          <a:p>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8E41E28F-C526-4978-8D63-D21257ECD59D}" type="slidenum">
              <a:rPr lang="tr-TR" smtClean="0"/>
              <a:pPr/>
              <a:t>‹#›</a:t>
            </a:fld>
            <a:endParaRPr lang="tr-TR" dirty="0"/>
          </a:p>
        </p:txBody>
      </p:sp>
    </p:spTree>
    <p:extLst>
      <p:ext uri="{BB962C8B-B14F-4D97-AF65-F5344CB8AC3E}">
        <p14:creationId xmlns:p14="http://schemas.microsoft.com/office/powerpoint/2010/main" val="190870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dirty="0"/>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dirty="0"/>
          </a:p>
        </p:txBody>
      </p:sp>
      <p:sp>
        <p:nvSpPr>
          <p:cNvPr id="4" name="Veri Yer Tutucusu 3"/>
          <p:cNvSpPr>
            <a:spLocks noGrp="1"/>
          </p:cNvSpPr>
          <p:nvPr>
            <p:ph type="dt" sz="half" idx="10"/>
          </p:nvPr>
        </p:nvSpPr>
        <p:spPr/>
        <p:txBody>
          <a:bodyPr/>
          <a:lstStyle/>
          <a:p>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8E41E28F-C526-4978-8D63-D21257ECD59D}" type="slidenum">
              <a:rPr lang="tr-TR" smtClean="0"/>
              <a:pPr/>
              <a:t>‹#›</a:t>
            </a:fld>
            <a:endParaRPr lang="tr-TR" dirty="0"/>
          </a:p>
        </p:txBody>
      </p:sp>
    </p:spTree>
    <p:extLst>
      <p:ext uri="{BB962C8B-B14F-4D97-AF65-F5344CB8AC3E}">
        <p14:creationId xmlns:p14="http://schemas.microsoft.com/office/powerpoint/2010/main" val="112424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9" name="Resi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 y="6492332"/>
            <a:ext cx="12188952" cy="365668"/>
          </a:xfrm>
          <a:prstGeom prst="rect">
            <a:avLst/>
          </a:prstGeom>
        </p:spPr>
      </p:pic>
      <p:sp>
        <p:nvSpPr>
          <p:cNvPr id="2" name="Başlık 1"/>
          <p:cNvSpPr>
            <a:spLocks noGrp="1"/>
          </p:cNvSpPr>
          <p:nvPr>
            <p:ph type="title"/>
          </p:nvPr>
        </p:nvSpPr>
        <p:spPr>
          <a:xfrm>
            <a:off x="1981200" y="1764094"/>
            <a:ext cx="8229600" cy="2309327"/>
          </a:xfrm>
        </p:spPr>
        <p:txBody>
          <a:bodyPr anchor="b">
            <a:normAutofit/>
          </a:bodyPr>
          <a:lstStyle>
            <a:lvl1pPr algn="ctr">
              <a:defRPr sz="4800"/>
            </a:lvl1pPr>
          </a:lstStyle>
          <a:p>
            <a:r>
              <a:rPr lang="tr-TR" smtClean="0"/>
              <a:t>Asıl başlık stili için tıklatın</a:t>
            </a:r>
            <a:endParaRPr lang="tr-TR" dirty="0"/>
          </a:p>
        </p:txBody>
      </p:sp>
      <p:sp>
        <p:nvSpPr>
          <p:cNvPr id="3" name="Metin Yer Tutucusu 2"/>
          <p:cNvSpPr>
            <a:spLocks noGrp="1"/>
          </p:cNvSpPr>
          <p:nvPr>
            <p:ph type="body" idx="1"/>
          </p:nvPr>
        </p:nvSpPr>
        <p:spPr>
          <a:xfrm>
            <a:off x="1981200" y="4213380"/>
            <a:ext cx="8229600" cy="1208314"/>
          </a:xfrm>
        </p:spPr>
        <p:txBody>
          <a:bodyPr/>
          <a:lstStyle>
            <a:lvl1pPr marL="0" indent="0" algn="ctr">
              <a:spcBef>
                <a:spcPts val="1200"/>
              </a:spcBef>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Tree>
    <p:extLst>
      <p:ext uri="{BB962C8B-B14F-4D97-AF65-F5344CB8AC3E}">
        <p14:creationId xmlns:p14="http://schemas.microsoft.com/office/powerpoint/2010/main" val="180918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dirty="0"/>
          </a:p>
        </p:txBody>
      </p:sp>
      <p:sp>
        <p:nvSpPr>
          <p:cNvPr id="3" name="İçerik Yer Tutucusu 2"/>
          <p:cNvSpPr>
            <a:spLocks noGrp="1"/>
          </p:cNvSpPr>
          <p:nvPr>
            <p:ph sz="half" idx="1"/>
          </p:nvPr>
        </p:nvSpPr>
        <p:spPr>
          <a:xfrm>
            <a:off x="1295400" y="1943100"/>
            <a:ext cx="4572000" cy="4233861"/>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dirty="0"/>
          </a:p>
        </p:txBody>
      </p:sp>
      <p:sp>
        <p:nvSpPr>
          <p:cNvPr id="4" name="İçerik Yer Tutucusu 3"/>
          <p:cNvSpPr>
            <a:spLocks noGrp="1"/>
          </p:cNvSpPr>
          <p:nvPr>
            <p:ph sz="half" idx="2"/>
          </p:nvPr>
        </p:nvSpPr>
        <p:spPr>
          <a:xfrm>
            <a:off x="6324600" y="1943100"/>
            <a:ext cx="4572000" cy="4233861"/>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dirty="0"/>
          </a:p>
        </p:txBody>
      </p:sp>
      <p:sp>
        <p:nvSpPr>
          <p:cNvPr id="5" name="Veri Yer Tutucusu 4"/>
          <p:cNvSpPr>
            <a:spLocks noGrp="1"/>
          </p:cNvSpPr>
          <p:nvPr>
            <p:ph type="dt" sz="half" idx="10"/>
          </p:nvPr>
        </p:nvSpPr>
        <p:spPr/>
        <p:txBody>
          <a:bodyPr/>
          <a:lstStyle/>
          <a:p>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8E41E28F-C526-4978-8D63-D21257ECD59D}" type="slidenum">
              <a:rPr lang="tr-TR" smtClean="0"/>
              <a:pPr/>
              <a:t>‹#›</a:t>
            </a:fld>
            <a:endParaRPr lang="tr-TR" dirty="0"/>
          </a:p>
        </p:txBody>
      </p:sp>
    </p:spTree>
    <p:extLst>
      <p:ext uri="{BB962C8B-B14F-4D97-AF65-F5344CB8AC3E}">
        <p14:creationId xmlns:p14="http://schemas.microsoft.com/office/powerpoint/2010/main" val="129047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dirty="0"/>
          </a:p>
        </p:txBody>
      </p:sp>
      <p:sp>
        <p:nvSpPr>
          <p:cNvPr id="3" name="Metin Yer Tutucusu 2"/>
          <p:cNvSpPr>
            <a:spLocks noGrp="1"/>
          </p:cNvSpPr>
          <p:nvPr>
            <p:ph type="body" idx="1"/>
          </p:nvPr>
        </p:nvSpPr>
        <p:spPr>
          <a:xfrm>
            <a:off x="1298448" y="1776066"/>
            <a:ext cx="4572000" cy="72228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1298448" y="2565919"/>
            <a:ext cx="4572000" cy="360628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dirty="0"/>
          </a:p>
        </p:txBody>
      </p:sp>
      <p:sp>
        <p:nvSpPr>
          <p:cNvPr id="5" name="Metin Yer Tutucusu 4"/>
          <p:cNvSpPr>
            <a:spLocks noGrp="1"/>
          </p:cNvSpPr>
          <p:nvPr>
            <p:ph type="body" sz="quarter" idx="3"/>
          </p:nvPr>
        </p:nvSpPr>
        <p:spPr>
          <a:xfrm>
            <a:off x="6327648" y="1776066"/>
            <a:ext cx="4572000" cy="72228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327648" y="2565919"/>
            <a:ext cx="4572000" cy="360628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dirty="0"/>
          </a:p>
        </p:txBody>
      </p:sp>
      <p:sp>
        <p:nvSpPr>
          <p:cNvPr id="7" name="Veri Yer Tutucusu 6"/>
          <p:cNvSpPr>
            <a:spLocks noGrp="1"/>
          </p:cNvSpPr>
          <p:nvPr>
            <p:ph type="dt" sz="half" idx="10"/>
          </p:nvPr>
        </p:nvSpPr>
        <p:spPr/>
        <p:txBody>
          <a:bodyPr/>
          <a:lstStyle/>
          <a:p>
            <a:endParaRPr lang="tr-TR" dirty="0"/>
          </a:p>
        </p:txBody>
      </p:sp>
      <p:sp>
        <p:nvSpPr>
          <p:cNvPr id="8" name="Altbilgi Yer Tutucusu 7"/>
          <p:cNvSpPr>
            <a:spLocks noGrp="1"/>
          </p:cNvSpPr>
          <p:nvPr>
            <p:ph type="ftr" sz="quarter" idx="11"/>
          </p:nvPr>
        </p:nvSpPr>
        <p:spPr/>
        <p:txBody>
          <a:bodyPr/>
          <a:lstStyle/>
          <a:p>
            <a:endParaRPr lang="tr-TR" dirty="0"/>
          </a:p>
        </p:txBody>
      </p:sp>
      <p:sp>
        <p:nvSpPr>
          <p:cNvPr id="9" name="Slayt Numarası Yer Tutucusu 8"/>
          <p:cNvSpPr>
            <a:spLocks noGrp="1"/>
          </p:cNvSpPr>
          <p:nvPr>
            <p:ph type="sldNum" sz="quarter" idx="12"/>
          </p:nvPr>
        </p:nvSpPr>
        <p:spPr/>
        <p:txBody>
          <a:bodyPr/>
          <a:lstStyle/>
          <a:p>
            <a:fld id="{8E41E28F-C526-4978-8D63-D21257ECD59D}" type="slidenum">
              <a:rPr lang="tr-TR" smtClean="0"/>
              <a:pPr/>
              <a:t>‹#›</a:t>
            </a:fld>
            <a:endParaRPr lang="tr-TR" dirty="0"/>
          </a:p>
        </p:txBody>
      </p:sp>
    </p:spTree>
    <p:extLst>
      <p:ext uri="{BB962C8B-B14F-4D97-AF65-F5344CB8AC3E}">
        <p14:creationId xmlns:p14="http://schemas.microsoft.com/office/powerpoint/2010/main" val="380300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dirty="0"/>
          </a:p>
        </p:txBody>
      </p:sp>
      <p:sp>
        <p:nvSpPr>
          <p:cNvPr id="3" name="Veri Yer Tutucusu 2"/>
          <p:cNvSpPr>
            <a:spLocks noGrp="1"/>
          </p:cNvSpPr>
          <p:nvPr>
            <p:ph type="dt" sz="half" idx="10"/>
          </p:nvPr>
        </p:nvSpPr>
        <p:spPr/>
        <p:txBody>
          <a:bodyPr/>
          <a:lstStyle/>
          <a:p>
            <a:endParaRPr lang="tr-TR" dirty="0"/>
          </a:p>
        </p:txBody>
      </p:sp>
      <p:sp>
        <p:nvSpPr>
          <p:cNvPr id="4" name="Altbilgi Yer Tutucusu 3"/>
          <p:cNvSpPr>
            <a:spLocks noGrp="1"/>
          </p:cNvSpPr>
          <p:nvPr>
            <p:ph type="ftr" sz="quarter" idx="11"/>
          </p:nvPr>
        </p:nvSpPr>
        <p:spPr/>
        <p:txBody>
          <a:bodyPr/>
          <a:lstStyle/>
          <a:p>
            <a:endParaRPr lang="tr-TR" dirty="0"/>
          </a:p>
        </p:txBody>
      </p:sp>
      <p:sp>
        <p:nvSpPr>
          <p:cNvPr id="5" name="Slayt Numarası Yer Tutucusu 4"/>
          <p:cNvSpPr>
            <a:spLocks noGrp="1"/>
          </p:cNvSpPr>
          <p:nvPr>
            <p:ph type="sldNum" sz="quarter" idx="12"/>
          </p:nvPr>
        </p:nvSpPr>
        <p:spPr/>
        <p:txBody>
          <a:bodyPr/>
          <a:lstStyle/>
          <a:p>
            <a:fld id="{8E41E28F-C526-4978-8D63-D21257ECD59D}" type="slidenum">
              <a:rPr lang="tr-TR" smtClean="0"/>
              <a:pPr/>
              <a:t>‹#›</a:t>
            </a:fld>
            <a:endParaRPr lang="tr-TR" dirty="0"/>
          </a:p>
        </p:txBody>
      </p:sp>
    </p:spTree>
    <p:extLst>
      <p:ext uri="{BB962C8B-B14F-4D97-AF65-F5344CB8AC3E}">
        <p14:creationId xmlns:p14="http://schemas.microsoft.com/office/powerpoint/2010/main" val="370442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endParaRPr lang="tr-TR" dirty="0"/>
          </a:p>
        </p:txBody>
      </p:sp>
      <p:sp>
        <p:nvSpPr>
          <p:cNvPr id="3" name="Altbilgi Yer Tutucusu 2"/>
          <p:cNvSpPr>
            <a:spLocks noGrp="1"/>
          </p:cNvSpPr>
          <p:nvPr>
            <p:ph type="ftr" sz="quarter" idx="11"/>
          </p:nvPr>
        </p:nvSpPr>
        <p:spPr/>
        <p:txBody>
          <a:bodyPr/>
          <a:lstStyle/>
          <a:p>
            <a:endParaRPr lang="tr-TR" dirty="0"/>
          </a:p>
        </p:txBody>
      </p:sp>
      <p:sp>
        <p:nvSpPr>
          <p:cNvPr id="4" name="Slayt Numarası Yer Tutucusu 3"/>
          <p:cNvSpPr>
            <a:spLocks noGrp="1"/>
          </p:cNvSpPr>
          <p:nvPr>
            <p:ph type="sldNum" sz="quarter" idx="12"/>
          </p:nvPr>
        </p:nvSpPr>
        <p:spPr/>
        <p:txBody>
          <a:bodyPr/>
          <a:lstStyle/>
          <a:p>
            <a:fld id="{8E41E28F-C526-4978-8D63-D21257ECD59D}" type="slidenum">
              <a:rPr lang="tr-TR" smtClean="0"/>
              <a:pPr/>
              <a:t>‹#›</a:t>
            </a:fld>
            <a:endParaRPr lang="tr-TR" dirty="0"/>
          </a:p>
        </p:txBody>
      </p:sp>
    </p:spTree>
    <p:extLst>
      <p:ext uri="{BB962C8B-B14F-4D97-AF65-F5344CB8AC3E}">
        <p14:creationId xmlns:p14="http://schemas.microsoft.com/office/powerpoint/2010/main" val="266076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1981200"/>
            <a:ext cx="4114800" cy="1828800"/>
          </a:xfrm>
        </p:spPr>
        <p:txBody>
          <a:bodyPr anchor="b"/>
          <a:lstStyle>
            <a:lvl1pPr>
              <a:defRPr sz="3200"/>
            </a:lvl1pPr>
          </a:lstStyle>
          <a:p>
            <a:r>
              <a:rPr lang="tr-TR" smtClean="0"/>
              <a:t>Asıl başlık stili için tıklatın</a:t>
            </a:r>
            <a:endParaRPr lang="tr-TR" dirty="0"/>
          </a:p>
        </p:txBody>
      </p:sp>
      <p:sp>
        <p:nvSpPr>
          <p:cNvPr id="3" name="İçerik Yer Tutucusu 2"/>
          <p:cNvSpPr>
            <a:spLocks noGrp="1"/>
          </p:cNvSpPr>
          <p:nvPr>
            <p:ph idx="1"/>
          </p:nvPr>
        </p:nvSpPr>
        <p:spPr>
          <a:xfrm>
            <a:off x="5181600" y="685800"/>
            <a:ext cx="640080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dirty="0"/>
          </a:p>
        </p:txBody>
      </p:sp>
      <p:sp>
        <p:nvSpPr>
          <p:cNvPr id="4" name="Metin Yer Tutucusu 3"/>
          <p:cNvSpPr>
            <a:spLocks noGrp="1"/>
          </p:cNvSpPr>
          <p:nvPr>
            <p:ph type="body" sz="half" idx="2"/>
          </p:nvPr>
        </p:nvSpPr>
        <p:spPr>
          <a:xfrm>
            <a:off x="609600" y="3943441"/>
            <a:ext cx="4114800" cy="18288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8E41E28F-C526-4978-8D63-D21257ECD59D}" type="slidenum">
              <a:rPr lang="tr-TR" smtClean="0"/>
              <a:pPr/>
              <a:t>‹#›</a:t>
            </a:fld>
            <a:endParaRPr lang="tr-TR" dirty="0"/>
          </a:p>
        </p:txBody>
      </p:sp>
    </p:spTree>
    <p:extLst>
      <p:ext uri="{BB962C8B-B14F-4D97-AF65-F5344CB8AC3E}">
        <p14:creationId xmlns:p14="http://schemas.microsoft.com/office/powerpoint/2010/main" val="40866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612648" y="1984248"/>
            <a:ext cx="4114800" cy="1828800"/>
          </a:xfrm>
        </p:spPr>
        <p:txBody>
          <a:bodyPr anchor="b"/>
          <a:lstStyle>
            <a:lvl1pPr>
              <a:defRPr sz="3200"/>
            </a:lvl1pPr>
          </a:lstStyle>
          <a:p>
            <a:r>
              <a:rPr lang="tr-TR" smtClean="0"/>
              <a:t>Asıl başlık stili için tıklatın</a:t>
            </a:r>
            <a:endParaRPr lang="tr-TR" dirty="0"/>
          </a:p>
        </p:txBody>
      </p:sp>
      <p:sp>
        <p:nvSpPr>
          <p:cNvPr id="3" name="Resim Yer Tutucusu 2"/>
          <p:cNvSpPr>
            <a:spLocks noGrp="1"/>
          </p:cNvSpPr>
          <p:nvPr>
            <p:ph type="pic" idx="1"/>
          </p:nvPr>
        </p:nvSpPr>
        <p:spPr>
          <a:xfrm>
            <a:off x="5797419" y="457200"/>
            <a:ext cx="5943600" cy="5943600"/>
          </a:xfrm>
        </p:spPr>
        <p:txBody>
          <a:bodyPr>
            <a:normAutofit/>
          </a:bodyPr>
          <a:lstStyle>
            <a:lvl1pPr marL="0" indent="0" algn="ctr">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dirty="0"/>
          </a:p>
        </p:txBody>
      </p:sp>
      <p:sp>
        <p:nvSpPr>
          <p:cNvPr id="4" name="Metin Yer Tutucusu 3"/>
          <p:cNvSpPr>
            <a:spLocks noGrp="1"/>
          </p:cNvSpPr>
          <p:nvPr>
            <p:ph type="body" sz="half" idx="2"/>
          </p:nvPr>
        </p:nvSpPr>
        <p:spPr>
          <a:xfrm>
            <a:off x="612648" y="3941064"/>
            <a:ext cx="411480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Tree>
    <p:extLst>
      <p:ext uri="{BB962C8B-B14F-4D97-AF65-F5344CB8AC3E}">
        <p14:creationId xmlns:p14="http://schemas.microsoft.com/office/powerpoint/2010/main" val="231621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295400" y="365125"/>
            <a:ext cx="9601200" cy="1235075"/>
          </a:xfrm>
          <a:prstGeom prst="rect">
            <a:avLst/>
          </a:prstGeom>
        </p:spPr>
        <p:txBody>
          <a:bodyPr vert="horz" lIns="91440" tIns="45720" rIns="91440" bIns="45720" rtlCol="0" anchor="b">
            <a:normAutofit/>
          </a:bodyPr>
          <a:lstStyle/>
          <a:p>
            <a:r>
              <a:rPr lang="tr-TR" dirty="0" smtClean="0"/>
              <a:t>Asıl başlık stili için tıklatın</a:t>
            </a:r>
            <a:endParaRPr lang="tr-TR" dirty="0"/>
          </a:p>
        </p:txBody>
      </p:sp>
      <p:sp>
        <p:nvSpPr>
          <p:cNvPr id="3" name="Metin Yer Tutucusu 2"/>
          <p:cNvSpPr>
            <a:spLocks noGrp="1"/>
          </p:cNvSpPr>
          <p:nvPr>
            <p:ph type="body" idx="1"/>
          </p:nvPr>
        </p:nvSpPr>
        <p:spPr>
          <a:xfrm>
            <a:off x="1295400" y="1943100"/>
            <a:ext cx="9601200" cy="4229100"/>
          </a:xfrm>
          <a:prstGeom prst="rect">
            <a:avLst/>
          </a:prstGeom>
        </p:spPr>
        <p:txBody>
          <a:bodyPr vert="horz" lIns="91440" tIns="45720" rIns="91440" bIns="45720" rtlCol="0">
            <a:normAutofit/>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p>
        </p:txBody>
      </p:sp>
      <p:sp>
        <p:nvSpPr>
          <p:cNvPr id="4" name="Veri Yer Tutucusu 3"/>
          <p:cNvSpPr>
            <a:spLocks noGrp="1"/>
          </p:cNvSpPr>
          <p:nvPr>
            <p:ph type="dt" sz="half" idx="2"/>
          </p:nvPr>
        </p:nvSpPr>
        <p:spPr>
          <a:xfrm>
            <a:off x="8501741" y="6397368"/>
            <a:ext cx="1147665" cy="233266"/>
          </a:xfrm>
          <a:prstGeom prst="rect">
            <a:avLst/>
          </a:prstGeom>
        </p:spPr>
        <p:txBody>
          <a:bodyPr vert="horz" lIns="91440" tIns="45720" rIns="91440" bIns="45720" rtlCol="0" anchor="ctr"/>
          <a:lstStyle>
            <a:lvl1pPr algn="r">
              <a:defRPr sz="800">
                <a:solidFill>
                  <a:schemeClr val="tx1"/>
                </a:solidFill>
              </a:defRPr>
            </a:lvl1pPr>
          </a:lstStyle>
          <a:p>
            <a:endParaRPr lang="tr-TR" dirty="0"/>
          </a:p>
        </p:txBody>
      </p:sp>
      <p:sp>
        <p:nvSpPr>
          <p:cNvPr id="5" name="Altbilgi Yer Tutucusu 4"/>
          <p:cNvSpPr>
            <a:spLocks noGrp="1"/>
          </p:cNvSpPr>
          <p:nvPr>
            <p:ph type="ftr" sz="quarter" idx="3"/>
          </p:nvPr>
        </p:nvSpPr>
        <p:spPr>
          <a:xfrm>
            <a:off x="1295400" y="6397368"/>
            <a:ext cx="4800600" cy="233266"/>
          </a:xfrm>
          <a:prstGeom prst="rect">
            <a:avLst/>
          </a:prstGeom>
        </p:spPr>
        <p:txBody>
          <a:bodyPr vert="horz" lIns="91440" tIns="45720" rIns="91440" bIns="45720" rtlCol="0" anchor="ctr"/>
          <a:lstStyle>
            <a:lvl1pPr algn="l">
              <a:defRPr sz="800">
                <a:solidFill>
                  <a:schemeClr val="tx1"/>
                </a:solidFill>
              </a:defRPr>
            </a:lvl1pPr>
          </a:lstStyle>
          <a:p>
            <a:endParaRPr lang="tr-TR" dirty="0"/>
          </a:p>
        </p:txBody>
      </p:sp>
      <p:sp>
        <p:nvSpPr>
          <p:cNvPr id="6" name="Slayt Numarası Yer Tutucusu 5"/>
          <p:cNvSpPr>
            <a:spLocks noGrp="1"/>
          </p:cNvSpPr>
          <p:nvPr>
            <p:ph type="sldNum" sz="quarter" idx="4"/>
          </p:nvPr>
        </p:nvSpPr>
        <p:spPr>
          <a:xfrm>
            <a:off x="9797142" y="6397368"/>
            <a:ext cx="1099457" cy="233266"/>
          </a:xfrm>
          <a:prstGeom prst="rect">
            <a:avLst/>
          </a:prstGeom>
        </p:spPr>
        <p:txBody>
          <a:bodyPr vert="horz" lIns="91440" tIns="45720" rIns="91440" bIns="45720" rtlCol="0" anchor="ctr"/>
          <a:lstStyle>
            <a:lvl1pPr algn="r">
              <a:defRPr sz="800">
                <a:solidFill>
                  <a:schemeClr val="tx1"/>
                </a:solidFill>
              </a:defRPr>
            </a:lvl1pPr>
          </a:lstStyle>
          <a:p>
            <a:fld id="{8E41E28F-C526-4978-8D63-D21257ECD59D}" type="slidenum">
              <a:rPr lang="tr-TR" smtClean="0"/>
              <a:pPr/>
              <a:t>‹#›</a:t>
            </a:fld>
            <a:endParaRPr lang="tr-TR" dirty="0"/>
          </a:p>
        </p:txBody>
      </p:sp>
    </p:spTree>
    <p:extLst>
      <p:ext uri="{BB962C8B-B14F-4D97-AF65-F5344CB8AC3E}">
        <p14:creationId xmlns:p14="http://schemas.microsoft.com/office/powerpoint/2010/main" val="554194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112802" y="1528531"/>
            <a:ext cx="7591246" cy="2309327"/>
          </a:xfrm>
        </p:spPr>
        <p:txBody>
          <a:bodyPr>
            <a:noAutofit/>
          </a:bodyPr>
          <a:lstStyle/>
          <a:p>
            <a:pPr algn="l" defTabSz="914400">
              <a:lnSpc>
                <a:spcPct val="90000"/>
              </a:lnSpc>
              <a:spcBef>
                <a:spcPts val="0"/>
              </a:spcBef>
              <a:buNone/>
            </a:pPr>
            <a:r>
              <a:rPr lang="tr-TR" sz="3600" dirty="0" smtClean="0">
                <a:effectLst>
                  <a:outerShdw blurRad="50800" dist="38100" dir="8100000" algn="tr" rotWithShape="0">
                    <a:prstClr val="black">
                      <a:alpha val="40000"/>
                    </a:prstClr>
                  </a:outerShdw>
                </a:effectLst>
              </a:rPr>
              <a:t>Eskişehir Osmangazi Üniversitesi</a:t>
            </a:r>
            <a:r>
              <a:rPr lang="tr-TR" sz="3600" b="0" i="0" dirty="0" smtClean="0">
                <a:solidFill>
                  <a:schemeClr val="bg1"/>
                </a:solidFill>
                <a:effectLst>
                  <a:outerShdw blurRad="50800" dist="38100" dir="8100000" algn="tr" rotWithShape="0">
                    <a:prstClr val="black">
                      <a:alpha val="40000"/>
                    </a:prstClr>
                  </a:outerShdw>
                </a:effectLst>
                <a:latin typeface="Times New Roman"/>
              </a:rPr>
              <a:t/>
            </a:r>
            <a:br>
              <a:rPr lang="tr-TR" sz="3600" b="0" i="0" dirty="0" smtClean="0">
                <a:solidFill>
                  <a:schemeClr val="bg1"/>
                </a:solidFill>
                <a:effectLst>
                  <a:outerShdw blurRad="50800" dist="38100" dir="8100000" algn="tr" rotWithShape="0">
                    <a:prstClr val="black">
                      <a:alpha val="40000"/>
                    </a:prstClr>
                  </a:outerShdw>
                </a:effectLst>
                <a:latin typeface="Times New Roman"/>
              </a:rPr>
            </a:br>
            <a:r>
              <a:rPr lang="tr-TR" sz="3600" b="0" i="0" dirty="0" smtClean="0">
                <a:solidFill>
                  <a:schemeClr val="bg1"/>
                </a:solidFill>
                <a:effectLst>
                  <a:outerShdw blurRad="50800" dist="38100" dir="8100000" algn="tr" rotWithShape="0">
                    <a:prstClr val="black">
                      <a:alpha val="40000"/>
                    </a:prstClr>
                  </a:outerShdw>
                </a:effectLst>
                <a:latin typeface="Times New Roman"/>
              </a:rPr>
              <a:t>Bilgisayar Mühendisliği Bölümü</a:t>
            </a:r>
            <a:br>
              <a:rPr lang="tr-TR" sz="3600" b="0" i="0" dirty="0" smtClean="0">
                <a:solidFill>
                  <a:schemeClr val="bg1"/>
                </a:solidFill>
                <a:effectLst>
                  <a:outerShdw blurRad="50800" dist="38100" dir="8100000" algn="tr" rotWithShape="0">
                    <a:prstClr val="black">
                      <a:alpha val="40000"/>
                    </a:prstClr>
                  </a:outerShdw>
                </a:effectLst>
                <a:latin typeface="Times New Roman"/>
              </a:rPr>
            </a:br>
            <a:r>
              <a:rPr lang="tr-TR" sz="3600" dirty="0" smtClean="0">
                <a:effectLst>
                  <a:outerShdw blurRad="50800" dist="38100" dir="8100000" algn="tr" rotWithShape="0">
                    <a:prstClr val="black">
                      <a:alpha val="40000"/>
                    </a:prstClr>
                  </a:outerShdw>
                </a:effectLst>
                <a:latin typeface="Times New Roman"/>
              </a:rPr>
              <a:t>Tasarım Süreçleri Dersi</a:t>
            </a:r>
            <a:r>
              <a:rPr lang="tr-TR" sz="3200" dirty="0" smtClean="0">
                <a:effectLst>
                  <a:outerShdw blurRad="50800" dist="38100" dir="8100000" algn="tr" rotWithShape="0">
                    <a:prstClr val="black">
                      <a:alpha val="40000"/>
                    </a:prstClr>
                  </a:outerShdw>
                </a:effectLst>
                <a:latin typeface="Times New Roman"/>
              </a:rPr>
              <a:t/>
            </a:r>
            <a:br>
              <a:rPr lang="tr-TR" sz="3200" dirty="0" smtClean="0">
                <a:effectLst>
                  <a:outerShdw blurRad="50800" dist="38100" dir="8100000" algn="tr" rotWithShape="0">
                    <a:prstClr val="black">
                      <a:alpha val="40000"/>
                    </a:prstClr>
                  </a:outerShdw>
                </a:effectLst>
                <a:latin typeface="Times New Roman"/>
              </a:rPr>
            </a:br>
            <a:r>
              <a:rPr lang="tr-TR" sz="3200" dirty="0" smtClean="0">
                <a:effectLst>
                  <a:outerShdw blurRad="50800" dist="38100" dir="8100000" algn="tr" rotWithShape="0">
                    <a:prstClr val="black">
                      <a:alpha val="40000"/>
                    </a:prstClr>
                  </a:outerShdw>
                </a:effectLst>
                <a:latin typeface="Times New Roman"/>
              </a:rPr>
              <a:t>Akıllı Ev Projesi – Planlama Aşaması</a:t>
            </a:r>
            <a:endParaRPr lang="tr-TR" sz="3200" b="0" i="0" dirty="0">
              <a:solidFill>
                <a:schemeClr val="bg1"/>
              </a:solidFill>
              <a:effectLst>
                <a:outerShdw blurRad="50800" dist="38100" dir="8100000" algn="tr" rotWithShape="0">
                  <a:prstClr val="black">
                    <a:alpha val="40000"/>
                  </a:prstClr>
                </a:outerShdw>
              </a:effectLst>
              <a:latin typeface="Times New Roman"/>
            </a:endParaRPr>
          </a:p>
        </p:txBody>
      </p:sp>
      <p:sp>
        <p:nvSpPr>
          <p:cNvPr id="3" name="Alt Başlık 2"/>
          <p:cNvSpPr>
            <a:spLocks noGrp="1"/>
          </p:cNvSpPr>
          <p:nvPr>
            <p:ph type="subTitle" idx="1"/>
          </p:nvPr>
        </p:nvSpPr>
        <p:spPr>
          <a:xfrm>
            <a:off x="1112802" y="4222006"/>
            <a:ext cx="8229600" cy="1208314"/>
          </a:xfrm>
        </p:spPr>
        <p:txBody>
          <a:bodyPr>
            <a:normAutofit/>
          </a:bodyPr>
          <a:lstStyle/>
          <a:p>
            <a:pPr marL="0" indent="0" algn="l">
              <a:spcBef>
                <a:spcPts val="12"/>
              </a:spcBef>
              <a:buNone/>
            </a:pPr>
            <a:r>
              <a:rPr lang="tr-TR" sz="2000" b="0" i="0" dirty="0" smtClean="0">
                <a:solidFill>
                  <a:schemeClr val="bg1"/>
                </a:solidFill>
                <a:effectLst>
                  <a:outerShdw blurRad="50800" dist="38100" dir="5400000" algn="t" rotWithShape="0">
                    <a:prstClr val="black">
                      <a:alpha val="40000"/>
                    </a:prstClr>
                  </a:outerShdw>
                </a:effectLst>
              </a:rPr>
              <a:t>152120131062 - Havva Ülker</a:t>
            </a:r>
          </a:p>
          <a:p>
            <a:pPr marL="0" indent="0" algn="l">
              <a:spcBef>
                <a:spcPts val="12"/>
              </a:spcBef>
              <a:buNone/>
            </a:pPr>
            <a:r>
              <a:rPr lang="tr-TR" sz="2000" dirty="0" smtClean="0">
                <a:solidFill>
                  <a:schemeClr val="bg1"/>
                </a:solidFill>
                <a:effectLst>
                  <a:outerShdw blurRad="50800" dist="38100" dir="5400000" algn="t" rotWithShape="0">
                    <a:prstClr val="black">
                      <a:alpha val="40000"/>
                    </a:prstClr>
                  </a:outerShdw>
                </a:effectLst>
              </a:rPr>
              <a:t>152120141001 - Cansu </a:t>
            </a:r>
            <a:r>
              <a:rPr lang="tr-TR" sz="2000" dirty="0" err="1" smtClean="0">
                <a:solidFill>
                  <a:schemeClr val="bg1"/>
                </a:solidFill>
                <a:effectLst>
                  <a:outerShdw blurRad="50800" dist="38100" dir="5400000" algn="t" rotWithShape="0">
                    <a:prstClr val="black">
                      <a:alpha val="40000"/>
                    </a:prstClr>
                  </a:outerShdw>
                </a:effectLst>
              </a:rPr>
              <a:t>Akca</a:t>
            </a:r>
            <a:endParaRPr lang="tr-TR" sz="2000" dirty="0" smtClean="0">
              <a:solidFill>
                <a:schemeClr val="bg1"/>
              </a:solidFill>
              <a:effectLst>
                <a:outerShdw blurRad="50800" dist="38100" dir="5400000" algn="t" rotWithShape="0">
                  <a:prstClr val="black">
                    <a:alpha val="40000"/>
                  </a:prstClr>
                </a:outerShdw>
              </a:effectLst>
            </a:endParaRPr>
          </a:p>
          <a:p>
            <a:pPr marL="0" indent="0" algn="l">
              <a:spcBef>
                <a:spcPts val="12"/>
              </a:spcBef>
              <a:buNone/>
            </a:pPr>
            <a:r>
              <a:rPr lang="tr-TR" sz="2000" b="0" i="0" dirty="0" smtClean="0">
                <a:solidFill>
                  <a:schemeClr val="bg1"/>
                </a:solidFill>
                <a:effectLst>
                  <a:outerShdw blurRad="50800" dist="38100" dir="5400000" algn="t" rotWithShape="0">
                    <a:prstClr val="black">
                      <a:alpha val="40000"/>
                    </a:prstClr>
                  </a:outerShdw>
                </a:effectLst>
              </a:rPr>
              <a:t>152120141012 - Tayfun Bayındır</a:t>
            </a:r>
          </a:p>
          <a:p>
            <a:pPr marL="0" indent="0" algn="l">
              <a:spcBef>
                <a:spcPts val="12"/>
              </a:spcBef>
              <a:buNone/>
            </a:pPr>
            <a:r>
              <a:rPr lang="tr-TR" sz="2000" dirty="0" smtClean="0">
                <a:solidFill>
                  <a:schemeClr val="bg1"/>
                </a:solidFill>
                <a:effectLst>
                  <a:outerShdw blurRad="50800" dist="38100" dir="5400000" algn="t" rotWithShape="0">
                    <a:prstClr val="black">
                      <a:alpha val="40000"/>
                    </a:prstClr>
                  </a:outerShdw>
                </a:effectLst>
              </a:rPr>
              <a:t>152120141064 - Zeynep Teke</a:t>
            </a:r>
            <a:endParaRPr lang="tr-TR" sz="2000" b="0" i="0" dirty="0">
              <a:solidFill>
                <a:schemeClr val="bg1"/>
              </a:solidFill>
              <a:effectLst>
                <a:outerShdw blurRad="50800" dist="38100" dir="5400000" algn="t" rotWithShape="0">
                  <a:prstClr val="black">
                    <a:alpha val="40000"/>
                  </a:prstClr>
                </a:outerShdw>
              </a:effectLst>
            </a:endParaRPr>
          </a:p>
        </p:txBody>
      </p:sp>
      <p:pic>
        <p:nvPicPr>
          <p:cNvPr id="4" name="Resi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6250" y="1684630"/>
            <a:ext cx="2566824" cy="2520000"/>
          </a:xfrm>
          <a:prstGeom prst="rect">
            <a:avLst/>
          </a:prstGeom>
        </p:spPr>
      </p:pic>
      <p:sp>
        <p:nvSpPr>
          <p:cNvPr id="5" name="Metin kutusu 4"/>
          <p:cNvSpPr txBox="1"/>
          <p:nvPr/>
        </p:nvSpPr>
        <p:spPr>
          <a:xfrm>
            <a:off x="1112802" y="5814468"/>
            <a:ext cx="1354348" cy="338554"/>
          </a:xfrm>
          <a:prstGeom prst="rect">
            <a:avLst/>
          </a:prstGeom>
          <a:noFill/>
        </p:spPr>
        <p:txBody>
          <a:bodyPr wrap="square" rtlCol="0">
            <a:spAutoFit/>
          </a:bodyPr>
          <a:lstStyle/>
          <a:p>
            <a:r>
              <a:rPr lang="tr-TR" sz="1600" dirty="0" smtClean="0">
                <a:solidFill>
                  <a:schemeClr val="bg1"/>
                </a:solidFill>
                <a:effectLst>
                  <a:outerShdw blurRad="50800" dist="38100" dir="5400000" algn="t" rotWithShape="0">
                    <a:prstClr val="black">
                      <a:alpha val="40000"/>
                    </a:prstClr>
                  </a:outerShdw>
                </a:effectLst>
              </a:rPr>
              <a:t>MART 2018</a:t>
            </a:r>
            <a:endParaRPr lang="tr-TR" sz="1600" dirty="0">
              <a:solidFill>
                <a:schemeClr val="bg1"/>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3203695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612648" y="2397600"/>
            <a:ext cx="4114800" cy="1958400"/>
          </a:xfrm>
        </p:spPr>
        <p:txBody>
          <a:bodyPr>
            <a:normAutofit/>
          </a:bodyPr>
          <a:lstStyle/>
          <a:p>
            <a:pPr algn="ctr"/>
            <a:r>
              <a:rPr lang="tr-TR" dirty="0"/>
              <a:t>3</a:t>
            </a:r>
            <a:r>
              <a:rPr lang="tr-TR" dirty="0" smtClean="0"/>
              <a:t>. Fizibilite (Yapılabilirlik) Raporları</a:t>
            </a:r>
            <a:br>
              <a:rPr lang="tr-TR" dirty="0" smtClean="0"/>
            </a:br>
            <a:r>
              <a:rPr lang="tr-TR" sz="2000" dirty="0">
                <a:solidFill>
                  <a:srgbClr val="852367"/>
                </a:solidFill>
              </a:rPr>
              <a:t>3</a:t>
            </a:r>
            <a:r>
              <a:rPr lang="tr-TR" sz="2000" dirty="0" smtClean="0">
                <a:solidFill>
                  <a:srgbClr val="852367"/>
                </a:solidFill>
              </a:rPr>
              <a:t>.2.     Teknolojik Kaynak Fizibilitesi</a:t>
            </a:r>
            <a:br>
              <a:rPr lang="tr-TR" sz="2000" dirty="0" smtClean="0">
                <a:solidFill>
                  <a:srgbClr val="852367"/>
                </a:solidFill>
              </a:rPr>
            </a:br>
            <a:endParaRPr lang="tr-TR" sz="2000" dirty="0"/>
          </a:p>
        </p:txBody>
      </p:sp>
      <p:sp>
        <p:nvSpPr>
          <p:cNvPr id="6" name="İçerik Yer Tutucusu 5"/>
          <p:cNvSpPr>
            <a:spLocks noGrp="1"/>
          </p:cNvSpPr>
          <p:nvPr>
            <p:ph idx="1"/>
          </p:nvPr>
        </p:nvSpPr>
        <p:spPr>
          <a:xfrm>
            <a:off x="5181600" y="1867629"/>
            <a:ext cx="6400800" cy="2894162"/>
          </a:xfrm>
        </p:spPr>
        <p:txBody>
          <a:bodyPr/>
          <a:lstStyle/>
          <a:p>
            <a:pPr marL="0" indent="0">
              <a:buNone/>
            </a:pPr>
            <a:r>
              <a:rPr lang="tr-TR" b="1" dirty="0" smtClean="0"/>
              <a:t>    Yazılımlar</a:t>
            </a:r>
            <a:r>
              <a:rPr lang="tr-TR" b="1" dirty="0"/>
              <a:t>:</a:t>
            </a:r>
          </a:p>
          <a:p>
            <a:pPr lvl="0"/>
            <a:r>
              <a:rPr lang="tr-TR" dirty="0"/>
              <a:t>Microsoft Visual </a:t>
            </a:r>
            <a:r>
              <a:rPr lang="tr-TR" dirty="0" err="1"/>
              <a:t>Studio</a:t>
            </a:r>
            <a:r>
              <a:rPr lang="tr-TR" dirty="0"/>
              <a:t> 2017 Asp.NET MVC Mimarisi</a:t>
            </a:r>
          </a:p>
          <a:p>
            <a:pPr lvl="0"/>
            <a:r>
              <a:rPr lang="tr-TR" dirty="0" err="1"/>
              <a:t>MsSQL</a:t>
            </a:r>
            <a:endParaRPr lang="tr-TR" dirty="0"/>
          </a:p>
          <a:p>
            <a:pPr lvl="0"/>
            <a:r>
              <a:rPr lang="tr-TR" dirty="0"/>
              <a:t>Windows Lisansı</a:t>
            </a:r>
          </a:p>
          <a:p>
            <a:pPr lvl="0"/>
            <a:r>
              <a:rPr lang="tr-TR" dirty="0"/>
              <a:t>Windows Server Lisansı</a:t>
            </a:r>
          </a:p>
          <a:p>
            <a:pPr lvl="0"/>
            <a:r>
              <a:rPr lang="tr-TR" dirty="0" err="1"/>
              <a:t>Veritabanı</a:t>
            </a:r>
            <a:r>
              <a:rPr lang="tr-TR" dirty="0"/>
              <a:t> Yazılım </a:t>
            </a:r>
            <a:r>
              <a:rPr lang="tr-TR" dirty="0" smtClean="0"/>
              <a:t>Lisansları</a:t>
            </a:r>
            <a:endParaRPr lang="tr-TR" dirty="0"/>
          </a:p>
        </p:txBody>
      </p:sp>
    </p:spTree>
    <p:extLst>
      <p:ext uri="{BB962C8B-B14F-4D97-AF65-F5344CB8AC3E}">
        <p14:creationId xmlns:p14="http://schemas.microsoft.com/office/powerpoint/2010/main" val="5012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612648" y="2397600"/>
            <a:ext cx="4114800" cy="1958400"/>
          </a:xfrm>
        </p:spPr>
        <p:txBody>
          <a:bodyPr>
            <a:normAutofit/>
          </a:bodyPr>
          <a:lstStyle/>
          <a:p>
            <a:pPr algn="ctr"/>
            <a:r>
              <a:rPr lang="tr-TR" dirty="0"/>
              <a:t>3</a:t>
            </a:r>
            <a:r>
              <a:rPr lang="tr-TR" dirty="0" smtClean="0"/>
              <a:t>. Fizibilite (Yapılabilirlik) Raporları</a:t>
            </a:r>
            <a:br>
              <a:rPr lang="tr-TR" dirty="0" smtClean="0"/>
            </a:br>
            <a:r>
              <a:rPr lang="tr-TR" sz="2000" dirty="0">
                <a:solidFill>
                  <a:srgbClr val="852367"/>
                </a:solidFill>
              </a:rPr>
              <a:t>3</a:t>
            </a:r>
            <a:r>
              <a:rPr lang="tr-TR" sz="2000" dirty="0" smtClean="0">
                <a:solidFill>
                  <a:srgbClr val="852367"/>
                </a:solidFill>
              </a:rPr>
              <a:t>.3.     Yasal Fizibilite</a:t>
            </a:r>
            <a:br>
              <a:rPr lang="tr-TR" sz="2000" dirty="0" smtClean="0">
                <a:solidFill>
                  <a:srgbClr val="852367"/>
                </a:solidFill>
              </a:rPr>
            </a:br>
            <a:endParaRPr lang="tr-TR" sz="2000" dirty="0"/>
          </a:p>
        </p:txBody>
      </p:sp>
      <p:sp>
        <p:nvSpPr>
          <p:cNvPr id="6" name="İçerik Yer Tutucusu 5"/>
          <p:cNvSpPr>
            <a:spLocks noGrp="1"/>
          </p:cNvSpPr>
          <p:nvPr>
            <p:ph idx="1"/>
          </p:nvPr>
        </p:nvSpPr>
        <p:spPr>
          <a:xfrm>
            <a:off x="5181600" y="1582949"/>
            <a:ext cx="6400800" cy="3937958"/>
          </a:xfrm>
        </p:spPr>
        <p:txBody>
          <a:bodyPr/>
          <a:lstStyle/>
          <a:p>
            <a:r>
              <a:rPr lang="tr-TR" dirty="0"/>
              <a:t>Yasal </a:t>
            </a:r>
            <a:r>
              <a:rPr lang="tr-TR" dirty="0" smtClean="0"/>
              <a:t>fizibilitede </a:t>
            </a:r>
            <a:r>
              <a:rPr lang="tr-TR" dirty="0"/>
              <a:t>yapılan teknolojik değişimin ülke yasalarına uygun olup olmadığı elektronik ortamda yapılan işlemlerin yasalar önünde manuel olarak yapılanlara eşdeğer olup olmadığı araştırılmalıdır.</a:t>
            </a:r>
          </a:p>
          <a:p>
            <a:r>
              <a:rPr lang="tr-TR" dirty="0"/>
              <a:t>Kişisel veri kavramı Türk Hukukunda da düzenlemeler çerçevesinde ele alınmıştır. Türk Ceza Kanununun “Kişisel Verilerin Kaydedilmesi” başlıklı 135. Maddesinin gerekçesinde gerçek kişi ile ilgili her türlü bilginin kişisel veri olarak kabul edilmesi gerekliliği açıkça ortaya konulmuştur. </a:t>
            </a:r>
          </a:p>
          <a:p>
            <a:r>
              <a:rPr lang="tr-TR" dirty="0"/>
              <a:t>Kullanıcılar ve firmamız arasındaki sözleşme her iki tarafı da </a:t>
            </a:r>
            <a:r>
              <a:rPr lang="tr-TR" dirty="0" smtClean="0"/>
              <a:t>bağlayıcıdır.</a:t>
            </a:r>
            <a:endParaRPr lang="tr-TR" dirty="0"/>
          </a:p>
        </p:txBody>
      </p:sp>
    </p:spTree>
    <p:extLst>
      <p:ext uri="{BB962C8B-B14F-4D97-AF65-F5344CB8AC3E}">
        <p14:creationId xmlns:p14="http://schemas.microsoft.com/office/powerpoint/2010/main" val="3412991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612648" y="2397600"/>
            <a:ext cx="4114800" cy="1958400"/>
          </a:xfrm>
        </p:spPr>
        <p:txBody>
          <a:bodyPr>
            <a:normAutofit/>
          </a:bodyPr>
          <a:lstStyle/>
          <a:p>
            <a:pPr algn="ctr"/>
            <a:r>
              <a:rPr lang="tr-TR" dirty="0"/>
              <a:t>3</a:t>
            </a:r>
            <a:r>
              <a:rPr lang="tr-TR" dirty="0" smtClean="0"/>
              <a:t>. Fizibilite (Yapılabilirlik) Raporları</a:t>
            </a:r>
            <a:br>
              <a:rPr lang="tr-TR" dirty="0" smtClean="0"/>
            </a:br>
            <a:r>
              <a:rPr lang="tr-TR" sz="2000" dirty="0">
                <a:solidFill>
                  <a:srgbClr val="852367"/>
                </a:solidFill>
              </a:rPr>
              <a:t>3</a:t>
            </a:r>
            <a:r>
              <a:rPr lang="tr-TR" sz="2000" dirty="0" smtClean="0">
                <a:solidFill>
                  <a:srgbClr val="852367"/>
                </a:solidFill>
              </a:rPr>
              <a:t>.4.     Finansal Fizibilite</a:t>
            </a:r>
            <a:br>
              <a:rPr lang="tr-TR" sz="2000" dirty="0" smtClean="0">
                <a:solidFill>
                  <a:srgbClr val="852367"/>
                </a:solidFill>
              </a:rPr>
            </a:br>
            <a:endParaRPr lang="tr-TR" sz="2000" dirty="0"/>
          </a:p>
        </p:txBody>
      </p:sp>
      <p:graphicFrame>
        <p:nvGraphicFramePr>
          <p:cNvPr id="2" name="İçerik Yer Tutucusu 1"/>
          <p:cNvGraphicFramePr>
            <a:graphicFrameLocks noGrp="1"/>
          </p:cNvGraphicFramePr>
          <p:nvPr>
            <p:ph idx="1"/>
            <p:extLst>
              <p:ext uri="{D42A27DB-BD31-4B8C-83A1-F6EECF244321}">
                <p14:modId xmlns:p14="http://schemas.microsoft.com/office/powerpoint/2010/main" val="1360493912"/>
              </p:ext>
            </p:extLst>
          </p:nvPr>
        </p:nvGraphicFramePr>
        <p:xfrm>
          <a:off x="4873924" y="0"/>
          <a:ext cx="7318075" cy="6861059"/>
        </p:xfrm>
        <a:graphic>
          <a:graphicData uri="http://schemas.openxmlformats.org/drawingml/2006/table">
            <a:tbl>
              <a:tblPr firstRow="1" firstCol="1" bandRow="1">
                <a:tableStyleId>{5C22544A-7EE6-4342-B048-85BDC9FD1C3A}</a:tableStyleId>
              </a:tblPr>
              <a:tblGrid>
                <a:gridCol w="1640498"/>
                <a:gridCol w="1355922"/>
                <a:gridCol w="836990"/>
                <a:gridCol w="1096455"/>
                <a:gridCol w="996018"/>
                <a:gridCol w="1392192"/>
              </a:tblGrid>
              <a:tr h="388231">
                <a:tc>
                  <a:txBody>
                    <a:bodyPr/>
                    <a:lstStyle/>
                    <a:p>
                      <a:pPr algn="ctr">
                        <a:lnSpc>
                          <a:spcPct val="107000"/>
                        </a:lnSpc>
                        <a:spcAft>
                          <a:spcPts val="0"/>
                        </a:spcAft>
                      </a:pPr>
                      <a:endParaRPr lang="tr-TR" sz="800" dirty="0" smtClean="0">
                        <a:effectLst/>
                      </a:endParaRPr>
                    </a:p>
                    <a:p>
                      <a:pPr algn="ctr">
                        <a:lnSpc>
                          <a:spcPct val="107000"/>
                        </a:lnSpc>
                        <a:spcAft>
                          <a:spcPts val="0"/>
                        </a:spcAft>
                      </a:pPr>
                      <a:r>
                        <a:rPr lang="tr-TR" sz="800" dirty="0" smtClean="0">
                          <a:effectLst/>
                        </a:rPr>
                        <a:t>ÜRÜN </a:t>
                      </a:r>
                      <a:r>
                        <a:rPr lang="tr-TR" sz="800" dirty="0">
                          <a:effectLst/>
                        </a:rPr>
                        <a:t>HİZMET</a:t>
                      </a:r>
                    </a:p>
                    <a:p>
                      <a:pPr algn="ctr">
                        <a:lnSpc>
                          <a:spcPct val="107000"/>
                        </a:lnSpc>
                        <a:spcAft>
                          <a:spcPts val="0"/>
                        </a:spcAft>
                      </a:pPr>
                      <a:r>
                        <a:rPr lang="tr-TR" sz="800" dirty="0">
                          <a:effectLst/>
                        </a:rPr>
                        <a:t>GRUBU</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endParaRPr lang="tr-TR" sz="800" dirty="0" smtClean="0">
                        <a:effectLst/>
                      </a:endParaRPr>
                    </a:p>
                    <a:p>
                      <a:pPr algn="ctr">
                        <a:lnSpc>
                          <a:spcPct val="107000"/>
                        </a:lnSpc>
                        <a:spcAft>
                          <a:spcPts val="0"/>
                        </a:spcAft>
                      </a:pPr>
                      <a:r>
                        <a:rPr lang="tr-TR" sz="800" dirty="0" smtClean="0">
                          <a:effectLst/>
                        </a:rPr>
                        <a:t>ÜRÜN</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endParaRPr lang="tr-TR" sz="800" dirty="0" smtClean="0">
                        <a:effectLst/>
                      </a:endParaRPr>
                    </a:p>
                    <a:p>
                      <a:pPr algn="ctr">
                        <a:lnSpc>
                          <a:spcPct val="107000"/>
                        </a:lnSpc>
                        <a:spcAft>
                          <a:spcPts val="0"/>
                        </a:spcAft>
                      </a:pPr>
                      <a:r>
                        <a:rPr lang="tr-TR" sz="800" dirty="0" smtClean="0">
                          <a:effectLst/>
                        </a:rPr>
                        <a:t>ADET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endParaRPr lang="tr-TR" sz="800" dirty="0" smtClean="0">
                        <a:effectLst/>
                      </a:endParaRPr>
                    </a:p>
                    <a:p>
                      <a:pPr algn="ctr">
                        <a:lnSpc>
                          <a:spcPct val="107000"/>
                        </a:lnSpc>
                        <a:spcAft>
                          <a:spcPts val="0"/>
                        </a:spcAft>
                      </a:pPr>
                      <a:r>
                        <a:rPr lang="tr-TR" sz="800" dirty="0" smtClean="0">
                          <a:effectLst/>
                        </a:rPr>
                        <a:t>BİRİM </a:t>
                      </a:r>
                      <a:r>
                        <a:rPr lang="tr-TR" sz="800" dirty="0">
                          <a:effectLst/>
                        </a:rPr>
                        <a:t>FİYATI</a:t>
                      </a:r>
                    </a:p>
                    <a:p>
                      <a:pPr algn="ctr">
                        <a:lnSpc>
                          <a:spcPct val="107000"/>
                        </a:lnSpc>
                        <a:spcAft>
                          <a:spcPts val="0"/>
                        </a:spcAft>
                      </a:pPr>
                      <a:r>
                        <a:rPr lang="tr-TR" sz="800" dirty="0">
                          <a:effectLst/>
                        </a:rPr>
                        <a:t>(TL)</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endParaRPr lang="tr-TR" sz="800" dirty="0" smtClean="0">
                        <a:effectLst/>
                      </a:endParaRPr>
                    </a:p>
                    <a:p>
                      <a:pPr algn="ctr">
                        <a:lnSpc>
                          <a:spcPct val="107000"/>
                        </a:lnSpc>
                        <a:spcAft>
                          <a:spcPts val="0"/>
                        </a:spcAft>
                      </a:pPr>
                      <a:r>
                        <a:rPr lang="tr-TR" sz="800" dirty="0" smtClean="0">
                          <a:effectLst/>
                        </a:rPr>
                        <a:t>TOPLAM</a:t>
                      </a:r>
                      <a:endParaRPr lang="tr-TR" sz="800" dirty="0">
                        <a:effectLst/>
                      </a:endParaRPr>
                    </a:p>
                    <a:p>
                      <a:pPr algn="ctr">
                        <a:lnSpc>
                          <a:spcPct val="107000"/>
                        </a:lnSpc>
                        <a:spcAft>
                          <a:spcPts val="0"/>
                        </a:spcAft>
                      </a:pPr>
                      <a:r>
                        <a:rPr lang="tr-TR" sz="800" dirty="0">
                          <a:effectLst/>
                        </a:rPr>
                        <a:t>(TL)</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endParaRPr lang="tr-TR" sz="800" dirty="0" smtClean="0">
                        <a:effectLst/>
                      </a:endParaRPr>
                    </a:p>
                    <a:p>
                      <a:pPr algn="ctr">
                        <a:lnSpc>
                          <a:spcPct val="107000"/>
                        </a:lnSpc>
                        <a:spcAft>
                          <a:spcPts val="0"/>
                        </a:spcAft>
                      </a:pPr>
                      <a:r>
                        <a:rPr lang="tr-TR" sz="800" dirty="0" smtClean="0">
                          <a:effectLst/>
                        </a:rPr>
                        <a:t>GRUP </a:t>
                      </a:r>
                      <a:r>
                        <a:rPr lang="tr-TR" sz="800" dirty="0">
                          <a:effectLst/>
                        </a:rPr>
                        <a:t>TOPLAMI</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r>
              <a:tr h="326119">
                <a:tc rowSpan="12">
                  <a:txBody>
                    <a:bodyPr/>
                    <a:lstStyle/>
                    <a:p>
                      <a:pPr algn="ctr">
                        <a:lnSpc>
                          <a:spcPct val="107000"/>
                        </a:lnSpc>
                        <a:spcAft>
                          <a:spcPts val="0"/>
                        </a:spcAft>
                      </a:pPr>
                      <a:r>
                        <a:rPr lang="tr-TR" sz="800" dirty="0">
                          <a:effectLst/>
                        </a:rPr>
                        <a:t> </a:t>
                      </a:r>
                    </a:p>
                    <a:p>
                      <a:pPr algn="ctr">
                        <a:lnSpc>
                          <a:spcPct val="107000"/>
                        </a:lnSpc>
                        <a:spcAft>
                          <a:spcPts val="0"/>
                        </a:spcAft>
                      </a:pPr>
                      <a:r>
                        <a:rPr lang="tr-TR" sz="800" dirty="0">
                          <a:effectLst/>
                        </a:rPr>
                        <a:t> </a:t>
                      </a:r>
                    </a:p>
                    <a:p>
                      <a:pPr algn="ctr">
                        <a:lnSpc>
                          <a:spcPct val="107000"/>
                        </a:lnSpc>
                        <a:spcAft>
                          <a:spcPts val="0"/>
                        </a:spcAft>
                      </a:pPr>
                      <a:r>
                        <a:rPr lang="tr-TR" sz="800" dirty="0">
                          <a:effectLst/>
                        </a:rPr>
                        <a:t> </a:t>
                      </a:r>
                    </a:p>
                    <a:p>
                      <a:pPr algn="ctr">
                        <a:lnSpc>
                          <a:spcPct val="107000"/>
                        </a:lnSpc>
                        <a:spcAft>
                          <a:spcPts val="0"/>
                        </a:spcAft>
                      </a:pPr>
                      <a:r>
                        <a:rPr lang="tr-TR" sz="800" dirty="0">
                          <a:effectLst/>
                        </a:rPr>
                        <a:t> </a:t>
                      </a:r>
                    </a:p>
                    <a:p>
                      <a:pPr algn="ctr">
                        <a:lnSpc>
                          <a:spcPct val="107000"/>
                        </a:lnSpc>
                        <a:spcAft>
                          <a:spcPts val="0"/>
                        </a:spcAft>
                      </a:pPr>
                      <a:r>
                        <a:rPr lang="tr-TR" sz="800" dirty="0">
                          <a:effectLst/>
                        </a:rPr>
                        <a:t> </a:t>
                      </a:r>
                    </a:p>
                    <a:p>
                      <a:pPr algn="ctr">
                        <a:lnSpc>
                          <a:spcPct val="107000"/>
                        </a:lnSpc>
                        <a:spcAft>
                          <a:spcPts val="0"/>
                        </a:spcAft>
                      </a:pPr>
                      <a:r>
                        <a:rPr lang="tr-TR" sz="800" dirty="0">
                          <a:effectLst/>
                        </a:rPr>
                        <a:t> </a:t>
                      </a:r>
                    </a:p>
                    <a:p>
                      <a:pPr algn="ctr">
                        <a:lnSpc>
                          <a:spcPct val="107000"/>
                        </a:lnSpc>
                        <a:spcAft>
                          <a:spcPts val="0"/>
                        </a:spcAft>
                      </a:pPr>
                      <a:r>
                        <a:rPr lang="tr-TR" sz="800" dirty="0">
                          <a:effectLst/>
                        </a:rPr>
                        <a:t> </a:t>
                      </a:r>
                    </a:p>
                    <a:p>
                      <a:pPr algn="ctr">
                        <a:lnSpc>
                          <a:spcPct val="107000"/>
                        </a:lnSpc>
                        <a:spcAft>
                          <a:spcPts val="0"/>
                        </a:spcAft>
                      </a:pPr>
                      <a:r>
                        <a:rPr lang="tr-TR" sz="800" dirty="0">
                          <a:effectLst/>
                        </a:rPr>
                        <a:t> </a:t>
                      </a:r>
                    </a:p>
                    <a:p>
                      <a:pPr algn="ctr">
                        <a:lnSpc>
                          <a:spcPct val="107000"/>
                        </a:lnSpc>
                        <a:spcAft>
                          <a:spcPts val="0"/>
                        </a:spcAft>
                      </a:pPr>
                      <a:r>
                        <a:rPr lang="tr-TR" sz="800" dirty="0">
                          <a:effectLst/>
                        </a:rPr>
                        <a:t> </a:t>
                      </a:r>
                    </a:p>
                    <a:p>
                      <a:pPr algn="ctr">
                        <a:lnSpc>
                          <a:spcPct val="107000"/>
                        </a:lnSpc>
                        <a:spcAft>
                          <a:spcPts val="0"/>
                        </a:spcAft>
                      </a:pPr>
                      <a:r>
                        <a:rPr lang="tr-TR" sz="800" dirty="0">
                          <a:effectLst/>
                        </a:rPr>
                        <a:t> </a:t>
                      </a:r>
                    </a:p>
                    <a:p>
                      <a:pPr algn="ctr">
                        <a:lnSpc>
                          <a:spcPct val="107000"/>
                        </a:lnSpc>
                        <a:spcAft>
                          <a:spcPts val="0"/>
                        </a:spcAft>
                      </a:pPr>
                      <a:r>
                        <a:rPr lang="tr-TR" sz="800" dirty="0">
                          <a:effectLst/>
                        </a:rPr>
                        <a:t> </a:t>
                      </a:r>
                    </a:p>
                    <a:p>
                      <a:pPr algn="ctr">
                        <a:lnSpc>
                          <a:spcPct val="107000"/>
                        </a:lnSpc>
                        <a:spcAft>
                          <a:spcPts val="0"/>
                        </a:spcAft>
                      </a:pPr>
                      <a:r>
                        <a:rPr lang="tr-TR" sz="800" dirty="0">
                          <a:effectLst/>
                        </a:rPr>
                        <a:t> </a:t>
                      </a:r>
                    </a:p>
                    <a:p>
                      <a:pPr algn="ctr">
                        <a:lnSpc>
                          <a:spcPct val="107000"/>
                        </a:lnSpc>
                        <a:spcAft>
                          <a:spcPts val="0"/>
                        </a:spcAft>
                      </a:pPr>
                      <a:r>
                        <a:rPr lang="tr-TR" sz="800" dirty="0">
                          <a:effectLst/>
                        </a:rPr>
                        <a:t> </a:t>
                      </a:r>
                    </a:p>
                    <a:p>
                      <a:pPr algn="ctr">
                        <a:lnSpc>
                          <a:spcPct val="107000"/>
                        </a:lnSpc>
                        <a:spcAft>
                          <a:spcPts val="0"/>
                        </a:spcAft>
                      </a:pPr>
                      <a:r>
                        <a:rPr lang="tr-TR" sz="800" dirty="0">
                          <a:effectLst/>
                        </a:rPr>
                        <a:t>DONANIM</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ARDUİNO UNO</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20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40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rowSpan="12">
                  <a:txBody>
                    <a:bodyPr/>
                    <a:lstStyle/>
                    <a:p>
                      <a:pPr algn="ctr">
                        <a:lnSpc>
                          <a:spcPct val="107000"/>
                        </a:lnSpc>
                        <a:spcAft>
                          <a:spcPts val="0"/>
                        </a:spcAft>
                      </a:pPr>
                      <a:r>
                        <a:rPr lang="tr-TR" sz="800">
                          <a:effectLst/>
                        </a:rPr>
                        <a:t> </a:t>
                      </a:r>
                    </a:p>
                    <a:p>
                      <a:pPr algn="ctr">
                        <a:lnSpc>
                          <a:spcPct val="107000"/>
                        </a:lnSpc>
                        <a:spcAft>
                          <a:spcPts val="0"/>
                        </a:spcAft>
                      </a:pPr>
                      <a:r>
                        <a:rPr lang="tr-TR" sz="800">
                          <a:effectLst/>
                        </a:rPr>
                        <a:t> </a:t>
                      </a:r>
                    </a:p>
                    <a:p>
                      <a:pPr algn="ctr">
                        <a:lnSpc>
                          <a:spcPct val="107000"/>
                        </a:lnSpc>
                        <a:spcAft>
                          <a:spcPts val="0"/>
                        </a:spcAft>
                      </a:pPr>
                      <a:r>
                        <a:rPr lang="tr-TR" sz="800">
                          <a:effectLst/>
                        </a:rPr>
                        <a:t> </a:t>
                      </a:r>
                    </a:p>
                    <a:p>
                      <a:pPr algn="ctr">
                        <a:lnSpc>
                          <a:spcPct val="107000"/>
                        </a:lnSpc>
                        <a:spcAft>
                          <a:spcPts val="0"/>
                        </a:spcAft>
                      </a:pPr>
                      <a:r>
                        <a:rPr lang="tr-TR" sz="800">
                          <a:effectLst/>
                        </a:rPr>
                        <a:t> </a:t>
                      </a:r>
                    </a:p>
                    <a:p>
                      <a:pPr algn="ctr">
                        <a:lnSpc>
                          <a:spcPct val="107000"/>
                        </a:lnSpc>
                        <a:spcAft>
                          <a:spcPts val="0"/>
                        </a:spcAft>
                      </a:pPr>
                      <a:r>
                        <a:rPr lang="tr-TR" sz="800">
                          <a:effectLst/>
                        </a:rPr>
                        <a:t> </a:t>
                      </a:r>
                    </a:p>
                    <a:p>
                      <a:pPr algn="ctr">
                        <a:lnSpc>
                          <a:spcPct val="107000"/>
                        </a:lnSpc>
                        <a:spcAft>
                          <a:spcPts val="0"/>
                        </a:spcAft>
                      </a:pPr>
                      <a:r>
                        <a:rPr lang="tr-TR" sz="800">
                          <a:effectLst/>
                        </a:rPr>
                        <a:t> </a:t>
                      </a:r>
                    </a:p>
                    <a:p>
                      <a:pPr algn="ctr">
                        <a:lnSpc>
                          <a:spcPct val="107000"/>
                        </a:lnSpc>
                        <a:spcAft>
                          <a:spcPts val="0"/>
                        </a:spcAft>
                      </a:pPr>
                      <a:r>
                        <a:rPr lang="tr-TR" sz="800">
                          <a:effectLst/>
                        </a:rPr>
                        <a:t> </a:t>
                      </a:r>
                    </a:p>
                    <a:p>
                      <a:pPr algn="ctr">
                        <a:lnSpc>
                          <a:spcPct val="107000"/>
                        </a:lnSpc>
                        <a:spcAft>
                          <a:spcPts val="0"/>
                        </a:spcAft>
                      </a:pPr>
                      <a:r>
                        <a:rPr lang="tr-TR" sz="800">
                          <a:effectLst/>
                        </a:rPr>
                        <a:t> </a:t>
                      </a:r>
                    </a:p>
                    <a:p>
                      <a:pPr algn="ctr">
                        <a:lnSpc>
                          <a:spcPct val="107000"/>
                        </a:lnSpc>
                        <a:spcAft>
                          <a:spcPts val="0"/>
                        </a:spcAft>
                      </a:pPr>
                      <a:r>
                        <a:rPr lang="tr-TR" sz="800">
                          <a:effectLst/>
                        </a:rPr>
                        <a:t> </a:t>
                      </a:r>
                    </a:p>
                    <a:p>
                      <a:pPr algn="ctr">
                        <a:lnSpc>
                          <a:spcPct val="107000"/>
                        </a:lnSpc>
                        <a:spcAft>
                          <a:spcPts val="0"/>
                        </a:spcAft>
                      </a:pPr>
                      <a:r>
                        <a:rPr lang="tr-TR" sz="800">
                          <a:effectLst/>
                        </a:rPr>
                        <a:t> </a:t>
                      </a:r>
                    </a:p>
                    <a:p>
                      <a:pPr algn="ctr">
                        <a:lnSpc>
                          <a:spcPct val="107000"/>
                        </a:lnSpc>
                        <a:spcAft>
                          <a:spcPts val="0"/>
                        </a:spcAft>
                      </a:pPr>
                      <a:r>
                        <a:rPr lang="tr-TR" sz="800">
                          <a:effectLst/>
                        </a:rPr>
                        <a:t> </a:t>
                      </a:r>
                    </a:p>
                    <a:p>
                      <a:pPr algn="ctr">
                        <a:lnSpc>
                          <a:spcPct val="107000"/>
                        </a:lnSpc>
                        <a:spcAft>
                          <a:spcPts val="0"/>
                        </a:spcAft>
                      </a:pPr>
                      <a:r>
                        <a:rPr lang="tr-TR" sz="800">
                          <a:effectLst/>
                        </a:rPr>
                        <a:t> </a:t>
                      </a:r>
                    </a:p>
                    <a:p>
                      <a:pPr algn="ctr">
                        <a:lnSpc>
                          <a:spcPct val="107000"/>
                        </a:lnSpc>
                        <a:spcAft>
                          <a:spcPts val="0"/>
                        </a:spcAft>
                      </a:pPr>
                      <a:r>
                        <a:rPr lang="tr-TR" sz="800">
                          <a:effectLst/>
                        </a:rPr>
                        <a:t> </a:t>
                      </a:r>
                    </a:p>
                    <a:p>
                      <a:pPr algn="ctr">
                        <a:lnSpc>
                          <a:spcPct val="107000"/>
                        </a:lnSpc>
                        <a:spcAft>
                          <a:spcPts val="0"/>
                        </a:spcAft>
                      </a:pPr>
                      <a:r>
                        <a:rPr lang="tr-TR" sz="800">
                          <a:effectLst/>
                        </a:rPr>
                        <a:t>196,43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r>
              <a:tr h="340793">
                <a:tc vMerge="1">
                  <a:txBody>
                    <a:bodyPr/>
                    <a:lstStyle/>
                    <a:p>
                      <a:endParaRPr lang="tr-TR"/>
                    </a:p>
                  </a:txBody>
                  <a:tcPr/>
                </a:tc>
                <a:tc>
                  <a:txBody>
                    <a:bodyPr/>
                    <a:lstStyle/>
                    <a:p>
                      <a:pPr algn="ctr">
                        <a:lnSpc>
                          <a:spcPct val="107000"/>
                        </a:lnSpc>
                        <a:spcAft>
                          <a:spcPts val="0"/>
                        </a:spcAft>
                      </a:pPr>
                      <a:r>
                        <a:rPr lang="tr-TR" sz="800">
                          <a:effectLst/>
                        </a:rPr>
                        <a:t>JUMPER</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4,55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dirty="0">
                          <a:effectLst/>
                        </a:rPr>
                        <a:t>13,65</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vMerge="1">
                  <a:txBody>
                    <a:bodyPr/>
                    <a:lstStyle/>
                    <a:p>
                      <a:endParaRPr lang="tr-TR"/>
                    </a:p>
                  </a:txBody>
                  <a:tcPr/>
                </a:tc>
              </a:tr>
              <a:tr h="401142">
                <a:tc vMerge="1">
                  <a:txBody>
                    <a:bodyPr/>
                    <a:lstStyle/>
                    <a:p>
                      <a:endParaRPr lang="tr-TR"/>
                    </a:p>
                  </a:txBody>
                  <a:tcPr/>
                </a:tc>
                <a:tc>
                  <a:txBody>
                    <a:bodyPr/>
                    <a:lstStyle/>
                    <a:p>
                      <a:pPr algn="ctr">
                        <a:lnSpc>
                          <a:spcPct val="107000"/>
                        </a:lnSpc>
                        <a:spcAft>
                          <a:spcPts val="0"/>
                        </a:spcAft>
                      </a:pPr>
                      <a:r>
                        <a:rPr lang="tr-TR" sz="800">
                          <a:effectLst/>
                        </a:rPr>
                        <a:t>ESP8266 WİFİ Modülü</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16</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16</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vMerge="1">
                  <a:txBody>
                    <a:bodyPr/>
                    <a:lstStyle/>
                    <a:p>
                      <a:endParaRPr lang="tr-TR"/>
                    </a:p>
                  </a:txBody>
                  <a:tcPr/>
                </a:tc>
              </a:tr>
              <a:tr h="534854">
                <a:tc vMerge="1">
                  <a:txBody>
                    <a:bodyPr/>
                    <a:lstStyle/>
                    <a:p>
                      <a:endParaRPr lang="tr-TR"/>
                    </a:p>
                  </a:txBody>
                  <a:tcPr/>
                </a:tc>
                <a:tc>
                  <a:txBody>
                    <a:bodyPr/>
                    <a:lstStyle/>
                    <a:p>
                      <a:pPr algn="ctr">
                        <a:lnSpc>
                          <a:spcPct val="107000"/>
                        </a:lnSpc>
                        <a:spcAft>
                          <a:spcPts val="0"/>
                        </a:spcAft>
                      </a:pPr>
                      <a:r>
                        <a:rPr lang="tr-TR" sz="800">
                          <a:effectLst/>
                        </a:rPr>
                        <a:t>HC-SR04 Ultrasonik</a:t>
                      </a:r>
                    </a:p>
                    <a:p>
                      <a:pPr algn="ctr">
                        <a:lnSpc>
                          <a:spcPct val="107000"/>
                        </a:lnSpc>
                        <a:spcAft>
                          <a:spcPts val="0"/>
                        </a:spcAft>
                      </a:pPr>
                      <a:r>
                        <a:rPr lang="tr-TR" sz="800">
                          <a:effectLst/>
                        </a:rPr>
                        <a:t>Mesafe Sensörü</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5,40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5,40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vMerge="1">
                  <a:txBody>
                    <a:bodyPr/>
                    <a:lstStyle/>
                    <a:p>
                      <a:endParaRPr lang="tr-TR"/>
                    </a:p>
                  </a:txBody>
                  <a:tcPr/>
                </a:tc>
              </a:tr>
              <a:tr h="401142">
                <a:tc vMerge="1">
                  <a:txBody>
                    <a:bodyPr/>
                    <a:lstStyle/>
                    <a:p>
                      <a:endParaRPr lang="tr-TR"/>
                    </a:p>
                  </a:txBody>
                  <a:tcPr/>
                </a:tc>
                <a:tc>
                  <a:txBody>
                    <a:bodyPr/>
                    <a:lstStyle/>
                    <a:p>
                      <a:pPr algn="ctr">
                        <a:lnSpc>
                          <a:spcPct val="107000"/>
                        </a:lnSpc>
                        <a:spcAft>
                          <a:spcPts val="0"/>
                        </a:spcAft>
                      </a:pPr>
                      <a:r>
                        <a:rPr lang="tr-TR" sz="800" dirty="0">
                          <a:effectLst/>
                        </a:rPr>
                        <a:t>MQ-4 Gaz </a:t>
                      </a:r>
                      <a:r>
                        <a:rPr lang="tr-TR" sz="800" dirty="0" err="1">
                          <a:effectLst/>
                        </a:rPr>
                        <a:t>Sensörü</a:t>
                      </a:r>
                      <a:r>
                        <a:rPr lang="tr-TR" sz="800" dirty="0">
                          <a:effectLst/>
                        </a:rPr>
                        <a:t> Kartı</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6,75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6,75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vMerge="1">
                  <a:txBody>
                    <a:bodyPr/>
                    <a:lstStyle/>
                    <a:p>
                      <a:endParaRPr lang="tr-TR"/>
                    </a:p>
                  </a:txBody>
                  <a:tcPr/>
                </a:tc>
              </a:tr>
              <a:tr h="326119">
                <a:tc vMerge="1">
                  <a:txBody>
                    <a:bodyPr/>
                    <a:lstStyle/>
                    <a:p>
                      <a:endParaRPr lang="tr-TR"/>
                    </a:p>
                  </a:txBody>
                  <a:tcPr/>
                </a:tc>
                <a:tc>
                  <a:txBody>
                    <a:bodyPr/>
                    <a:lstStyle/>
                    <a:p>
                      <a:pPr algn="ctr">
                        <a:lnSpc>
                          <a:spcPct val="107000"/>
                        </a:lnSpc>
                        <a:spcAft>
                          <a:spcPts val="0"/>
                        </a:spcAft>
                      </a:pPr>
                      <a:r>
                        <a:rPr lang="tr-TR" sz="800">
                          <a:effectLst/>
                        </a:rPr>
                        <a:t>Buzzer Kartı</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5,20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5,20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vMerge="1">
                  <a:txBody>
                    <a:bodyPr/>
                    <a:lstStyle/>
                    <a:p>
                      <a:endParaRPr lang="tr-TR"/>
                    </a:p>
                  </a:txBody>
                  <a:tcPr/>
                </a:tc>
              </a:tr>
              <a:tr h="340793">
                <a:tc vMerge="1">
                  <a:txBody>
                    <a:bodyPr/>
                    <a:lstStyle/>
                    <a:p>
                      <a:endParaRPr lang="tr-TR"/>
                    </a:p>
                  </a:txBody>
                  <a:tcPr/>
                </a:tc>
                <a:tc>
                  <a:txBody>
                    <a:bodyPr/>
                    <a:lstStyle/>
                    <a:p>
                      <a:pPr algn="ctr">
                        <a:lnSpc>
                          <a:spcPct val="107000"/>
                        </a:lnSpc>
                        <a:spcAft>
                          <a:spcPts val="0"/>
                        </a:spcAft>
                      </a:pPr>
                      <a:r>
                        <a:rPr lang="tr-TR" sz="800">
                          <a:effectLst/>
                        </a:rPr>
                        <a:t>RGB Led Kartı</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27</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27</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vMerge="1">
                  <a:txBody>
                    <a:bodyPr/>
                    <a:lstStyle/>
                    <a:p>
                      <a:endParaRPr lang="tr-TR"/>
                    </a:p>
                  </a:txBody>
                  <a:tcPr/>
                </a:tc>
              </a:tr>
              <a:tr h="401142">
                <a:tc vMerge="1">
                  <a:txBody>
                    <a:bodyPr/>
                    <a:lstStyle/>
                    <a:p>
                      <a:endParaRPr lang="tr-TR"/>
                    </a:p>
                  </a:txBody>
                  <a:tcPr/>
                </a:tc>
                <a:tc>
                  <a:txBody>
                    <a:bodyPr/>
                    <a:lstStyle/>
                    <a:p>
                      <a:pPr algn="ctr">
                        <a:lnSpc>
                          <a:spcPct val="107000"/>
                        </a:lnSpc>
                        <a:spcAft>
                          <a:spcPts val="0"/>
                        </a:spcAft>
                      </a:pPr>
                      <a:r>
                        <a:rPr lang="tr-TR" sz="800">
                          <a:effectLst/>
                        </a:rPr>
                        <a:t>DHT11 Sıcaklık Sensörü</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8,55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8,55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vMerge="1">
                  <a:txBody>
                    <a:bodyPr/>
                    <a:lstStyle/>
                    <a:p>
                      <a:endParaRPr lang="tr-TR"/>
                    </a:p>
                  </a:txBody>
                  <a:tcPr/>
                </a:tc>
              </a:tr>
              <a:tr h="326119">
                <a:tc vMerge="1">
                  <a:txBody>
                    <a:bodyPr/>
                    <a:lstStyle/>
                    <a:p>
                      <a:endParaRPr lang="tr-TR"/>
                    </a:p>
                  </a:txBody>
                  <a:tcPr/>
                </a:tc>
                <a:tc>
                  <a:txBody>
                    <a:bodyPr/>
                    <a:lstStyle/>
                    <a:p>
                      <a:pPr algn="ctr">
                        <a:lnSpc>
                          <a:spcPct val="107000"/>
                        </a:lnSpc>
                        <a:spcAft>
                          <a:spcPts val="0"/>
                        </a:spcAft>
                      </a:pPr>
                      <a:r>
                        <a:rPr lang="tr-TR" sz="800">
                          <a:effectLst/>
                        </a:rPr>
                        <a:t>LDR</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1,35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1,35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vMerge="1">
                  <a:txBody>
                    <a:bodyPr/>
                    <a:lstStyle/>
                    <a:p>
                      <a:endParaRPr lang="tr-TR"/>
                    </a:p>
                  </a:txBody>
                  <a:tcPr/>
                </a:tc>
              </a:tr>
              <a:tr h="326119">
                <a:tc vMerge="1">
                  <a:txBody>
                    <a:bodyPr/>
                    <a:lstStyle/>
                    <a:p>
                      <a:endParaRPr lang="tr-TR"/>
                    </a:p>
                  </a:txBody>
                  <a:tcPr/>
                </a:tc>
                <a:tc>
                  <a:txBody>
                    <a:bodyPr/>
                    <a:lstStyle/>
                    <a:p>
                      <a:pPr algn="ctr">
                        <a:lnSpc>
                          <a:spcPct val="107000"/>
                        </a:lnSpc>
                        <a:spcAft>
                          <a:spcPts val="0"/>
                        </a:spcAft>
                      </a:pPr>
                      <a:r>
                        <a:rPr lang="tr-TR" sz="800">
                          <a:effectLst/>
                        </a:rPr>
                        <a:t>LCD Ekran</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18,84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18,84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vMerge="1">
                  <a:txBody>
                    <a:bodyPr/>
                    <a:lstStyle/>
                    <a:p>
                      <a:endParaRPr lang="tr-TR"/>
                    </a:p>
                  </a:txBody>
                  <a:tcPr/>
                </a:tc>
              </a:tr>
              <a:tr h="534854">
                <a:tc vMerge="1">
                  <a:txBody>
                    <a:bodyPr/>
                    <a:lstStyle/>
                    <a:p>
                      <a:endParaRPr lang="tr-TR"/>
                    </a:p>
                  </a:txBody>
                  <a:tcPr/>
                </a:tc>
                <a:tc>
                  <a:txBody>
                    <a:bodyPr/>
                    <a:lstStyle/>
                    <a:p>
                      <a:pPr algn="ctr">
                        <a:lnSpc>
                          <a:spcPct val="107000"/>
                        </a:lnSpc>
                        <a:spcAft>
                          <a:spcPts val="0"/>
                        </a:spcAft>
                      </a:pPr>
                      <a:r>
                        <a:rPr lang="tr-TR" sz="800">
                          <a:effectLst/>
                        </a:rPr>
                        <a:t>Toprak Nem Algılama Sensörü</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10,03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10,03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vMerge="1">
                  <a:txBody>
                    <a:bodyPr/>
                    <a:lstStyle/>
                    <a:p>
                      <a:endParaRPr lang="tr-TR"/>
                    </a:p>
                  </a:txBody>
                  <a:tcPr/>
                </a:tc>
              </a:tr>
              <a:tr h="401142">
                <a:tc vMerge="1">
                  <a:txBody>
                    <a:bodyPr/>
                    <a:lstStyle/>
                    <a:p>
                      <a:endParaRPr lang="tr-TR"/>
                    </a:p>
                  </a:txBody>
                  <a:tcPr/>
                </a:tc>
                <a:tc>
                  <a:txBody>
                    <a:bodyPr/>
                    <a:lstStyle/>
                    <a:p>
                      <a:pPr algn="ctr">
                        <a:lnSpc>
                          <a:spcPct val="107000"/>
                        </a:lnSpc>
                        <a:spcAft>
                          <a:spcPts val="0"/>
                        </a:spcAft>
                      </a:pPr>
                      <a:r>
                        <a:rPr lang="tr-TR" sz="800">
                          <a:effectLst/>
                        </a:rPr>
                        <a:t>TSL2591 Işık Ölçüm Sensörü</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43,66</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43,66</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vMerge="1">
                  <a:txBody>
                    <a:bodyPr/>
                    <a:lstStyle/>
                    <a:p>
                      <a:endParaRPr lang="tr-TR"/>
                    </a:p>
                  </a:txBody>
                  <a:tcPr/>
                </a:tc>
              </a:tr>
              <a:tr h="444152">
                <a:tc>
                  <a:txBody>
                    <a:bodyPr/>
                    <a:lstStyle/>
                    <a:p>
                      <a:pPr>
                        <a:lnSpc>
                          <a:spcPct val="107000"/>
                        </a:lnSpc>
                        <a:spcAft>
                          <a:spcPts val="0"/>
                        </a:spcAft>
                      </a:pPr>
                      <a:r>
                        <a:rPr lang="tr-TR" sz="800" dirty="0">
                          <a:effectLst/>
                        </a:rPr>
                        <a:t> </a:t>
                      </a:r>
                    </a:p>
                    <a:p>
                      <a:pPr>
                        <a:lnSpc>
                          <a:spcPct val="107000"/>
                        </a:lnSpc>
                        <a:spcAft>
                          <a:spcPts val="0"/>
                        </a:spcAft>
                      </a:pPr>
                      <a:r>
                        <a:rPr lang="tr-TR" sz="800" dirty="0">
                          <a:effectLst/>
                        </a:rPr>
                        <a:t> </a:t>
                      </a:r>
                    </a:p>
                    <a:p>
                      <a:pPr algn="ctr">
                        <a:lnSpc>
                          <a:spcPct val="107000"/>
                        </a:lnSpc>
                        <a:spcAft>
                          <a:spcPts val="0"/>
                        </a:spcAft>
                      </a:pPr>
                      <a:r>
                        <a:rPr lang="tr-TR" sz="800" dirty="0">
                          <a:effectLst/>
                        </a:rPr>
                        <a:t>Sunucu Ekipmanı</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dirty="0">
                          <a:effectLst/>
                        </a:rPr>
                        <a:t>DELL POWEREDGE T430 Server+ Yedek Güç Kaynağı</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dirty="0">
                          <a:effectLst/>
                        </a:rPr>
                        <a:t>1</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dirty="0">
                          <a:effectLst/>
                        </a:rPr>
                        <a:t>4500</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dirty="0">
                          <a:effectLst/>
                        </a:rPr>
                        <a:t>4500</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 </a:t>
                      </a:r>
                    </a:p>
                    <a:p>
                      <a:pPr algn="ctr">
                        <a:lnSpc>
                          <a:spcPct val="107000"/>
                        </a:lnSpc>
                        <a:spcAft>
                          <a:spcPts val="0"/>
                        </a:spcAft>
                      </a:pPr>
                      <a:r>
                        <a:rPr lang="tr-TR" sz="800">
                          <a:effectLst/>
                        </a:rPr>
                        <a:t> </a:t>
                      </a:r>
                    </a:p>
                    <a:p>
                      <a:pPr algn="ctr">
                        <a:lnSpc>
                          <a:spcPct val="107000"/>
                        </a:lnSpc>
                        <a:spcAft>
                          <a:spcPts val="0"/>
                        </a:spcAft>
                      </a:pPr>
                      <a:r>
                        <a:rPr lang="tr-TR" sz="800">
                          <a:effectLst/>
                        </a:rPr>
                        <a:t>4500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r>
              <a:tr h="455253">
                <a:tc rowSpan="3">
                  <a:txBody>
                    <a:bodyPr/>
                    <a:lstStyle/>
                    <a:p>
                      <a:pPr>
                        <a:lnSpc>
                          <a:spcPct val="107000"/>
                        </a:lnSpc>
                        <a:spcAft>
                          <a:spcPts val="0"/>
                        </a:spcAft>
                      </a:pPr>
                      <a:r>
                        <a:rPr lang="tr-TR" sz="800" dirty="0">
                          <a:effectLst/>
                        </a:rPr>
                        <a:t> </a:t>
                      </a:r>
                    </a:p>
                    <a:p>
                      <a:pPr>
                        <a:lnSpc>
                          <a:spcPct val="107000"/>
                        </a:lnSpc>
                        <a:spcAft>
                          <a:spcPts val="0"/>
                        </a:spcAft>
                      </a:pPr>
                      <a:r>
                        <a:rPr lang="tr-TR" sz="800" dirty="0">
                          <a:effectLst/>
                        </a:rPr>
                        <a:t> </a:t>
                      </a:r>
                    </a:p>
                    <a:p>
                      <a:pPr>
                        <a:lnSpc>
                          <a:spcPct val="107000"/>
                        </a:lnSpc>
                        <a:spcAft>
                          <a:spcPts val="0"/>
                        </a:spcAft>
                      </a:pPr>
                      <a:r>
                        <a:rPr lang="tr-TR" sz="800" dirty="0">
                          <a:effectLst/>
                        </a:rPr>
                        <a:t> </a:t>
                      </a:r>
                    </a:p>
                    <a:p>
                      <a:pPr algn="ctr">
                        <a:lnSpc>
                          <a:spcPct val="107000"/>
                        </a:lnSpc>
                        <a:spcAft>
                          <a:spcPts val="0"/>
                        </a:spcAft>
                      </a:pPr>
                      <a:r>
                        <a:rPr lang="tr-TR" sz="800" dirty="0">
                          <a:effectLst/>
                        </a:rPr>
                        <a:t>Yazılım Lisansları</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MICROSOFT WINDOWS 10</a:t>
                      </a:r>
                    </a:p>
                    <a:p>
                      <a:pPr algn="ctr">
                        <a:lnSpc>
                          <a:spcPct val="107000"/>
                        </a:lnSpc>
                        <a:spcAft>
                          <a:spcPts val="0"/>
                        </a:spcAft>
                      </a:pPr>
                      <a:r>
                        <a:rPr lang="tr-TR" sz="800">
                          <a:effectLst/>
                        </a:rPr>
                        <a:t>PRO</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300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300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rowSpan="3">
                  <a:txBody>
                    <a:bodyPr/>
                    <a:lstStyle/>
                    <a:p>
                      <a:pPr algn="ctr">
                        <a:lnSpc>
                          <a:spcPct val="107000"/>
                        </a:lnSpc>
                        <a:spcAft>
                          <a:spcPts val="0"/>
                        </a:spcAft>
                      </a:pPr>
                      <a:r>
                        <a:rPr lang="tr-TR" sz="800">
                          <a:effectLst/>
                        </a:rPr>
                        <a:t> </a:t>
                      </a:r>
                    </a:p>
                    <a:p>
                      <a:pPr algn="ctr">
                        <a:lnSpc>
                          <a:spcPct val="107000"/>
                        </a:lnSpc>
                        <a:spcAft>
                          <a:spcPts val="0"/>
                        </a:spcAft>
                      </a:pPr>
                      <a:r>
                        <a:rPr lang="tr-TR" sz="800">
                          <a:effectLst/>
                        </a:rPr>
                        <a:t> </a:t>
                      </a:r>
                    </a:p>
                    <a:p>
                      <a:pPr algn="ctr">
                        <a:lnSpc>
                          <a:spcPct val="107000"/>
                        </a:lnSpc>
                        <a:spcAft>
                          <a:spcPts val="0"/>
                        </a:spcAft>
                      </a:pPr>
                      <a:r>
                        <a:rPr lang="tr-TR" sz="800">
                          <a:effectLst/>
                        </a:rPr>
                        <a:t> </a:t>
                      </a:r>
                    </a:p>
                    <a:p>
                      <a:pPr algn="ctr">
                        <a:lnSpc>
                          <a:spcPct val="107000"/>
                        </a:lnSpc>
                        <a:spcAft>
                          <a:spcPts val="0"/>
                        </a:spcAft>
                      </a:pPr>
                      <a:r>
                        <a:rPr lang="tr-TR" sz="800">
                          <a:effectLst/>
                        </a:rPr>
                        <a:t> </a:t>
                      </a:r>
                    </a:p>
                    <a:p>
                      <a:pPr algn="ctr">
                        <a:lnSpc>
                          <a:spcPct val="107000"/>
                        </a:lnSpc>
                        <a:spcAft>
                          <a:spcPts val="0"/>
                        </a:spcAft>
                      </a:pPr>
                      <a:r>
                        <a:rPr lang="tr-TR" sz="800">
                          <a:effectLst/>
                        </a:rPr>
                        <a:t>29.600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r>
              <a:tr h="296903">
                <a:tc vMerge="1">
                  <a:txBody>
                    <a:bodyPr/>
                    <a:lstStyle/>
                    <a:p>
                      <a:endParaRPr lang="tr-TR"/>
                    </a:p>
                  </a:txBody>
                  <a:tcPr/>
                </a:tc>
                <a:tc>
                  <a:txBody>
                    <a:bodyPr/>
                    <a:lstStyle/>
                    <a:p>
                      <a:pPr algn="ctr">
                        <a:lnSpc>
                          <a:spcPct val="107000"/>
                        </a:lnSpc>
                        <a:spcAft>
                          <a:spcPts val="0"/>
                        </a:spcAft>
                      </a:pPr>
                      <a:r>
                        <a:rPr lang="tr-TR" sz="800">
                          <a:effectLst/>
                        </a:rPr>
                        <a:t>MICROSOFT SERVER 2012 64 BIT</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800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800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vMerge="1">
                  <a:txBody>
                    <a:bodyPr/>
                    <a:lstStyle/>
                    <a:p>
                      <a:endParaRPr lang="tr-TR"/>
                    </a:p>
                  </a:txBody>
                  <a:tcPr/>
                </a:tc>
              </a:tr>
              <a:tr h="287007">
                <a:tc vMerge="1">
                  <a:txBody>
                    <a:bodyPr/>
                    <a:lstStyle/>
                    <a:p>
                      <a:endParaRPr lang="tr-TR"/>
                    </a:p>
                  </a:txBody>
                  <a:tcPr/>
                </a:tc>
                <a:tc>
                  <a:txBody>
                    <a:bodyPr/>
                    <a:lstStyle/>
                    <a:p>
                      <a:pPr algn="ctr">
                        <a:lnSpc>
                          <a:spcPct val="107000"/>
                        </a:lnSpc>
                        <a:spcAft>
                          <a:spcPts val="0"/>
                        </a:spcAft>
                      </a:pPr>
                      <a:r>
                        <a:rPr lang="tr-TR" sz="800">
                          <a:effectLst/>
                        </a:rPr>
                        <a:t>SQL SERVER 2016</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14,250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a:txBody>
                    <a:bodyPr/>
                    <a:lstStyle/>
                    <a:p>
                      <a:pPr algn="ctr">
                        <a:lnSpc>
                          <a:spcPct val="107000"/>
                        </a:lnSpc>
                        <a:spcAft>
                          <a:spcPts val="0"/>
                        </a:spcAft>
                      </a:pPr>
                      <a:r>
                        <a:rPr lang="tr-TR" sz="800">
                          <a:effectLst/>
                        </a:rPr>
                        <a:t>14,250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vMerge="1">
                  <a:txBody>
                    <a:bodyPr/>
                    <a:lstStyle/>
                    <a:p>
                      <a:endParaRPr lang="tr-TR"/>
                    </a:p>
                  </a:txBody>
                  <a:tcPr/>
                </a:tc>
              </a:tr>
              <a:tr h="326119">
                <a:tc gridSpan="5">
                  <a:txBody>
                    <a:bodyPr/>
                    <a:lstStyle/>
                    <a:p>
                      <a:pPr algn="ctr">
                        <a:lnSpc>
                          <a:spcPct val="107000"/>
                        </a:lnSpc>
                        <a:spcAft>
                          <a:spcPts val="0"/>
                        </a:spcAft>
                      </a:pPr>
                      <a:r>
                        <a:rPr lang="tr-TR" sz="800" dirty="0">
                          <a:effectLst/>
                        </a:rPr>
                        <a:t> </a:t>
                      </a:r>
                    </a:p>
                    <a:p>
                      <a:pPr algn="ctr">
                        <a:lnSpc>
                          <a:spcPct val="107000"/>
                        </a:lnSpc>
                        <a:spcAft>
                          <a:spcPts val="0"/>
                        </a:spcAft>
                      </a:pPr>
                      <a:r>
                        <a:rPr lang="tr-TR" sz="800" dirty="0">
                          <a:effectLst/>
                        </a:rPr>
                        <a:t>PROJE TOPLAM BEDELİ</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ctr">
                        <a:lnSpc>
                          <a:spcPct val="107000"/>
                        </a:lnSpc>
                        <a:spcAft>
                          <a:spcPts val="0"/>
                        </a:spcAft>
                      </a:pPr>
                      <a:r>
                        <a:rPr lang="tr-TR" sz="800" dirty="0">
                          <a:effectLst/>
                        </a:rPr>
                        <a:t> </a:t>
                      </a:r>
                    </a:p>
                    <a:p>
                      <a:pPr algn="ctr">
                        <a:lnSpc>
                          <a:spcPct val="107000"/>
                        </a:lnSpc>
                        <a:spcAft>
                          <a:spcPts val="0"/>
                        </a:spcAft>
                      </a:pPr>
                      <a:r>
                        <a:rPr lang="tr-TR" sz="800" dirty="0">
                          <a:effectLst/>
                        </a:rPr>
                        <a:t>34.296,43</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8018" marR="38018" marT="0" marB="0"/>
                </a:tc>
              </a:tr>
            </a:tbl>
          </a:graphicData>
        </a:graphic>
      </p:graphicFrame>
    </p:spTree>
    <p:extLst>
      <p:ext uri="{BB962C8B-B14F-4D97-AF65-F5344CB8AC3E}">
        <p14:creationId xmlns:p14="http://schemas.microsoft.com/office/powerpoint/2010/main" val="663964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612648" y="2397600"/>
            <a:ext cx="4114800" cy="1958400"/>
          </a:xfrm>
        </p:spPr>
        <p:txBody>
          <a:bodyPr>
            <a:normAutofit/>
          </a:bodyPr>
          <a:lstStyle/>
          <a:p>
            <a:pPr algn="ctr"/>
            <a:r>
              <a:rPr lang="tr-TR" dirty="0"/>
              <a:t>3</a:t>
            </a:r>
            <a:r>
              <a:rPr lang="tr-TR" dirty="0" smtClean="0"/>
              <a:t>. Fizibilite (Yapılabilirlik) Raporları</a:t>
            </a:r>
            <a:br>
              <a:rPr lang="tr-TR" dirty="0" smtClean="0"/>
            </a:br>
            <a:r>
              <a:rPr lang="tr-TR" sz="2000" dirty="0">
                <a:solidFill>
                  <a:srgbClr val="852367"/>
                </a:solidFill>
              </a:rPr>
              <a:t>3</a:t>
            </a:r>
            <a:r>
              <a:rPr lang="tr-TR" sz="2000" dirty="0" smtClean="0">
                <a:solidFill>
                  <a:srgbClr val="852367"/>
                </a:solidFill>
              </a:rPr>
              <a:t>.5.     Zaman Fizibilitesi</a:t>
            </a:r>
            <a:br>
              <a:rPr lang="tr-TR" sz="2000" dirty="0" smtClean="0">
                <a:solidFill>
                  <a:srgbClr val="852367"/>
                </a:solidFill>
              </a:rPr>
            </a:br>
            <a:endParaRPr lang="tr-TR" sz="2000" dirty="0"/>
          </a:p>
        </p:txBody>
      </p:sp>
      <p:sp>
        <p:nvSpPr>
          <p:cNvPr id="6" name="İçerik Yer Tutucusu 5"/>
          <p:cNvSpPr>
            <a:spLocks noGrp="1"/>
          </p:cNvSpPr>
          <p:nvPr>
            <p:ph idx="1"/>
          </p:nvPr>
        </p:nvSpPr>
        <p:spPr>
          <a:xfrm>
            <a:off x="5181600" y="2160918"/>
            <a:ext cx="6400800" cy="2488721"/>
          </a:xfrm>
        </p:spPr>
        <p:txBody>
          <a:bodyPr/>
          <a:lstStyle/>
          <a:p>
            <a:pPr marL="457200" lvl="0" indent="-457200">
              <a:buFont typeface="+mj-lt"/>
              <a:buAutoNum type="arabicPeriod"/>
            </a:pPr>
            <a:r>
              <a:rPr lang="tr-TR" dirty="0"/>
              <a:t>Donanım Temin Süreleri</a:t>
            </a:r>
          </a:p>
          <a:p>
            <a:pPr marL="457200" lvl="0" indent="-457200">
              <a:buFont typeface="+mj-lt"/>
              <a:buAutoNum type="arabicPeriod"/>
            </a:pPr>
            <a:r>
              <a:rPr lang="tr-TR" dirty="0"/>
              <a:t>Yazılım Temin Süreleri</a:t>
            </a:r>
          </a:p>
          <a:p>
            <a:pPr marL="457200" lvl="0" indent="-457200">
              <a:buFont typeface="+mj-lt"/>
              <a:buAutoNum type="arabicPeriod"/>
            </a:pPr>
            <a:r>
              <a:rPr lang="tr-TR" dirty="0"/>
              <a:t>Kurulum ve Montaj Süreleri</a:t>
            </a:r>
          </a:p>
          <a:p>
            <a:pPr marL="457200" lvl="0" indent="-457200">
              <a:buFont typeface="+mj-lt"/>
              <a:buAutoNum type="arabicPeriod"/>
            </a:pPr>
            <a:r>
              <a:rPr lang="tr-TR" dirty="0"/>
              <a:t>Belgelerin Temin </a:t>
            </a:r>
            <a:r>
              <a:rPr lang="tr-TR" dirty="0" smtClean="0"/>
              <a:t>Süreleri</a:t>
            </a:r>
          </a:p>
          <a:p>
            <a:pPr marL="0" lvl="0" indent="0">
              <a:buNone/>
            </a:pPr>
            <a:r>
              <a:rPr lang="tr-TR" dirty="0" smtClean="0"/>
              <a:t>Bu </a:t>
            </a:r>
            <a:r>
              <a:rPr lang="tr-TR" dirty="0"/>
              <a:t>koşullara göre GANTT şeması oluşturulacaktır</a:t>
            </a:r>
            <a:r>
              <a:rPr lang="tr-TR" dirty="0" smtClean="0"/>
              <a:t>.</a:t>
            </a:r>
            <a:endParaRPr lang="tr-TR" dirty="0"/>
          </a:p>
        </p:txBody>
      </p:sp>
    </p:spTree>
    <p:extLst>
      <p:ext uri="{BB962C8B-B14F-4D97-AF65-F5344CB8AC3E}">
        <p14:creationId xmlns:p14="http://schemas.microsoft.com/office/powerpoint/2010/main" val="2096605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612648" y="2397600"/>
            <a:ext cx="4114800" cy="1958400"/>
          </a:xfrm>
        </p:spPr>
        <p:txBody>
          <a:bodyPr>
            <a:normAutofit/>
          </a:bodyPr>
          <a:lstStyle/>
          <a:p>
            <a:pPr algn="ctr"/>
            <a:r>
              <a:rPr lang="tr-TR" dirty="0" smtClean="0"/>
              <a:t>4. Proje Zaman Çizelgesinin Hazırlanması</a:t>
            </a:r>
            <a:br>
              <a:rPr lang="tr-TR" dirty="0" smtClean="0"/>
            </a:br>
            <a:r>
              <a:rPr lang="tr-TR" sz="2000" dirty="0">
                <a:solidFill>
                  <a:srgbClr val="852367"/>
                </a:solidFill>
              </a:rPr>
              <a:t>3.1. </a:t>
            </a:r>
            <a:r>
              <a:rPr lang="tr-TR" sz="2000" dirty="0" smtClean="0">
                <a:solidFill>
                  <a:srgbClr val="852367"/>
                </a:solidFill>
              </a:rPr>
              <a:t>    GANNT Şeması</a:t>
            </a:r>
            <a:br>
              <a:rPr lang="tr-TR" sz="2000" dirty="0" smtClean="0">
                <a:solidFill>
                  <a:srgbClr val="852367"/>
                </a:solidFill>
              </a:rPr>
            </a:br>
            <a:endParaRPr lang="tr-TR" sz="2000" dirty="0"/>
          </a:p>
        </p:txBody>
      </p:sp>
      <p:sp>
        <p:nvSpPr>
          <p:cNvPr id="6" name="İçerik Yer Tutucusu 5"/>
          <p:cNvSpPr>
            <a:spLocks noGrp="1"/>
          </p:cNvSpPr>
          <p:nvPr>
            <p:ph idx="1"/>
          </p:nvPr>
        </p:nvSpPr>
        <p:spPr>
          <a:xfrm>
            <a:off x="4787658" y="3648972"/>
            <a:ext cx="7039156" cy="3088258"/>
          </a:xfrm>
        </p:spPr>
        <p:txBody>
          <a:bodyPr>
            <a:noAutofit/>
          </a:bodyPr>
          <a:lstStyle/>
          <a:p>
            <a:pPr marL="0" indent="0">
              <a:spcBef>
                <a:spcPts val="600"/>
              </a:spcBef>
              <a:buNone/>
            </a:pPr>
            <a:r>
              <a:rPr lang="tr-TR" sz="1600" dirty="0" smtClean="0"/>
              <a:t>A:     Bilgi </a:t>
            </a:r>
            <a:r>
              <a:rPr lang="tr-TR" sz="1600" dirty="0"/>
              <a:t>Gereksinim Belirleme, Problemin </a:t>
            </a:r>
            <a:r>
              <a:rPr lang="tr-TR" sz="1600" dirty="0" smtClean="0"/>
              <a:t>Tanımlanması</a:t>
            </a:r>
          </a:p>
          <a:p>
            <a:pPr marL="0" indent="0">
              <a:spcBef>
                <a:spcPts val="600"/>
              </a:spcBef>
              <a:buNone/>
            </a:pPr>
            <a:r>
              <a:rPr lang="tr-TR" sz="1600" dirty="0" smtClean="0"/>
              <a:t>B:     Fizibilite (</a:t>
            </a:r>
            <a:r>
              <a:rPr lang="tr-TR" sz="1600" dirty="0"/>
              <a:t>Yapılabilirlik) Raporları</a:t>
            </a:r>
            <a:r>
              <a:rPr lang="tr-TR" sz="1600" dirty="0" smtClean="0"/>
              <a:t>, Proje </a:t>
            </a:r>
            <a:r>
              <a:rPr lang="tr-TR" sz="1600" dirty="0"/>
              <a:t>Zaman Çizelgesinin Hazırlanması, Projede Çalışacak Personel</a:t>
            </a:r>
          </a:p>
          <a:p>
            <a:pPr marL="0" indent="0">
              <a:spcBef>
                <a:spcPts val="600"/>
              </a:spcBef>
              <a:buNone/>
            </a:pPr>
            <a:r>
              <a:rPr lang="tr-TR" sz="1600" dirty="0"/>
              <a:t>C: </a:t>
            </a:r>
            <a:r>
              <a:rPr lang="tr-TR" sz="1600" dirty="0" smtClean="0"/>
              <a:t>    Sistem </a:t>
            </a:r>
            <a:r>
              <a:rPr lang="tr-TR" sz="1600" dirty="0"/>
              <a:t>Gereksinimlerini Ortaya Çıkarma Yöntem ve Teknikleri, Gereksinimler(Analiz</a:t>
            </a:r>
            <a:r>
              <a:rPr lang="tr-TR" sz="1600" dirty="0" smtClean="0"/>
              <a:t>)</a:t>
            </a:r>
          </a:p>
          <a:p>
            <a:pPr marL="0" indent="0">
              <a:spcBef>
                <a:spcPts val="600"/>
              </a:spcBef>
              <a:buNone/>
            </a:pPr>
            <a:r>
              <a:rPr lang="tr-TR" sz="1600" dirty="0"/>
              <a:t>D: </a:t>
            </a:r>
            <a:r>
              <a:rPr lang="tr-TR" sz="1600" dirty="0" smtClean="0"/>
              <a:t>    Kullanıcı </a:t>
            </a:r>
            <a:r>
              <a:rPr lang="tr-TR" sz="1600" dirty="0"/>
              <a:t>ve Sistem Ara yüzü </a:t>
            </a:r>
            <a:r>
              <a:rPr lang="tr-TR" sz="1600" dirty="0" smtClean="0"/>
              <a:t>Tasarımları</a:t>
            </a:r>
          </a:p>
          <a:p>
            <a:pPr marL="0" indent="0">
              <a:spcBef>
                <a:spcPts val="600"/>
              </a:spcBef>
              <a:buNone/>
            </a:pPr>
            <a:r>
              <a:rPr lang="tr-TR" sz="1600" dirty="0"/>
              <a:t>E: </a:t>
            </a:r>
            <a:r>
              <a:rPr lang="tr-TR" sz="1600" dirty="0" smtClean="0"/>
              <a:t>    Veri </a:t>
            </a:r>
            <a:r>
              <a:rPr lang="tr-TR" sz="1600" dirty="0"/>
              <a:t>Tabanı Tasarımı	</a:t>
            </a:r>
          </a:p>
          <a:p>
            <a:pPr marL="0" indent="0">
              <a:spcBef>
                <a:spcPts val="600"/>
              </a:spcBef>
              <a:buNone/>
            </a:pPr>
            <a:r>
              <a:rPr lang="tr-TR" sz="1600" dirty="0" smtClean="0"/>
              <a:t>F:     </a:t>
            </a:r>
            <a:r>
              <a:rPr lang="tr-TR" sz="1600" dirty="0"/>
              <a:t>Gömülü Sistem Tasarımı,</a:t>
            </a:r>
          </a:p>
          <a:p>
            <a:pPr marL="0" indent="0">
              <a:spcBef>
                <a:spcPts val="600"/>
              </a:spcBef>
              <a:buNone/>
            </a:pPr>
            <a:r>
              <a:rPr lang="tr-TR" sz="1600" dirty="0"/>
              <a:t>G</a:t>
            </a:r>
            <a:r>
              <a:rPr lang="tr-TR" sz="1600" dirty="0" smtClean="0"/>
              <a:t>:     Yazılım </a:t>
            </a:r>
            <a:r>
              <a:rPr lang="tr-TR" sz="1600" dirty="0"/>
              <a:t>Tasarımı</a:t>
            </a:r>
          </a:p>
          <a:p>
            <a:pPr marL="0" indent="0">
              <a:spcBef>
                <a:spcPts val="600"/>
              </a:spcBef>
              <a:buNone/>
            </a:pPr>
            <a:r>
              <a:rPr lang="tr-TR" sz="1600" dirty="0"/>
              <a:t>H: </a:t>
            </a:r>
            <a:r>
              <a:rPr lang="tr-TR" sz="1600" dirty="0" smtClean="0"/>
              <a:t>    Test </a:t>
            </a:r>
            <a:r>
              <a:rPr lang="tr-TR" sz="1600" dirty="0"/>
              <a:t>Tasarımı</a:t>
            </a:r>
          </a:p>
          <a:p>
            <a:pPr marL="0" indent="0">
              <a:spcBef>
                <a:spcPts val="600"/>
              </a:spcBef>
              <a:buNone/>
            </a:pPr>
            <a:r>
              <a:rPr lang="tr-TR" sz="1600" dirty="0" smtClean="0"/>
              <a:t> I:     Sistemin Uygulanması</a:t>
            </a:r>
            <a:endParaRPr lang="tr-TR" sz="1600" dirty="0"/>
          </a:p>
        </p:txBody>
      </p:sp>
      <p:pic>
        <p:nvPicPr>
          <p:cNvPr id="4" name="Resim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7131" y="127361"/>
            <a:ext cx="5860211" cy="3400844"/>
          </a:xfrm>
          <a:prstGeom prst="rect">
            <a:avLst/>
          </a:prstGeom>
          <a:noFill/>
        </p:spPr>
      </p:pic>
    </p:spTree>
    <p:extLst>
      <p:ext uri="{BB962C8B-B14F-4D97-AF65-F5344CB8AC3E}">
        <p14:creationId xmlns:p14="http://schemas.microsoft.com/office/powerpoint/2010/main" val="426563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612648" y="2397600"/>
            <a:ext cx="4114800" cy="1958400"/>
          </a:xfrm>
        </p:spPr>
        <p:txBody>
          <a:bodyPr>
            <a:normAutofit/>
          </a:bodyPr>
          <a:lstStyle/>
          <a:p>
            <a:pPr algn="ctr"/>
            <a:r>
              <a:rPr lang="tr-TR" dirty="0" smtClean="0"/>
              <a:t>4. Proje Zaman Çizelgesinin Hazırlanması</a:t>
            </a:r>
            <a:br>
              <a:rPr lang="tr-TR" dirty="0" smtClean="0"/>
            </a:br>
            <a:r>
              <a:rPr lang="tr-TR" sz="2000" dirty="0" smtClean="0">
                <a:solidFill>
                  <a:srgbClr val="852367"/>
                </a:solidFill>
              </a:rPr>
              <a:t>3.2.     PERT/CPM</a:t>
            </a:r>
            <a:br>
              <a:rPr lang="tr-TR" sz="2000" dirty="0" smtClean="0">
                <a:solidFill>
                  <a:srgbClr val="852367"/>
                </a:solidFill>
              </a:rPr>
            </a:br>
            <a:endParaRPr lang="tr-TR" sz="2000"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4754" y="937986"/>
            <a:ext cx="7168378" cy="5100505"/>
          </a:xfrm>
        </p:spPr>
      </p:pic>
      <p:graphicFrame>
        <p:nvGraphicFramePr>
          <p:cNvPr id="8" name="Tablo 7"/>
          <p:cNvGraphicFramePr>
            <a:graphicFrameLocks noGrp="1"/>
          </p:cNvGraphicFramePr>
          <p:nvPr>
            <p:extLst/>
          </p:nvPr>
        </p:nvGraphicFramePr>
        <p:xfrm>
          <a:off x="319177" y="4234469"/>
          <a:ext cx="4968816" cy="2461032"/>
        </p:xfrm>
        <a:graphic>
          <a:graphicData uri="http://schemas.openxmlformats.org/drawingml/2006/table">
            <a:tbl>
              <a:tblPr firstRow="1" bandRow="1">
                <a:tableStyleId>{5C22544A-7EE6-4342-B048-85BDC9FD1C3A}</a:tableStyleId>
              </a:tblPr>
              <a:tblGrid>
                <a:gridCol w="1656272"/>
                <a:gridCol w="1656272"/>
                <a:gridCol w="1656272"/>
              </a:tblGrid>
              <a:tr h="372083">
                <a:tc>
                  <a:txBody>
                    <a:bodyPr/>
                    <a:lstStyle/>
                    <a:p>
                      <a:pPr algn="ctr">
                        <a:lnSpc>
                          <a:spcPct val="115000"/>
                        </a:lnSpc>
                        <a:spcAft>
                          <a:spcPts val="0"/>
                        </a:spcAft>
                      </a:pPr>
                      <a:r>
                        <a:rPr lang="tr-TR" sz="1200" dirty="0">
                          <a:solidFill>
                            <a:srgbClr val="000000"/>
                          </a:solidFill>
                          <a:effectLst/>
                          <a:latin typeface="Times New Roman" panose="02020603050405020304" pitchFamily="18" charset="0"/>
                          <a:ea typeface="Times New Roman" panose="02020603050405020304" pitchFamily="18" charset="0"/>
                        </a:rPr>
                        <a:t>FAALİYET</a:t>
                      </a:r>
                      <a:endParaRPr lang="tr-TR" sz="1100" dirty="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dirty="0" smtClean="0">
                          <a:solidFill>
                            <a:srgbClr val="000000"/>
                          </a:solidFill>
                          <a:effectLst/>
                          <a:latin typeface="Times New Roman" panose="02020603050405020304" pitchFamily="18" charset="0"/>
                          <a:ea typeface="Times New Roman" panose="02020603050405020304" pitchFamily="18" charset="0"/>
                        </a:rPr>
                        <a:t>SÜRESİ(HAFTA)</a:t>
                      </a:r>
                      <a:endParaRPr lang="tr-TR" sz="1100" dirty="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rPr>
                        <a:t>BAĞLI OLDUĞU FAALİYET</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r>
              <a:tr h="226712">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A</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1</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r>
              <a:tr h="226712">
                <a:tc>
                  <a:txBody>
                    <a:bodyPr/>
                    <a:lstStyle/>
                    <a:p>
                      <a:pPr algn="ctr">
                        <a:lnSpc>
                          <a:spcPct val="115000"/>
                        </a:lnSpc>
                        <a:spcAft>
                          <a:spcPts val="0"/>
                        </a:spcAft>
                      </a:pPr>
                      <a:r>
                        <a:rPr lang="tr-TR" sz="1200" b="1" dirty="0">
                          <a:solidFill>
                            <a:srgbClr val="000000"/>
                          </a:solidFill>
                          <a:effectLst/>
                          <a:latin typeface="Times New Roman" panose="02020603050405020304" pitchFamily="18" charset="0"/>
                          <a:ea typeface="Times New Roman" panose="02020603050405020304" pitchFamily="18" charset="0"/>
                        </a:rPr>
                        <a:t>B</a:t>
                      </a:r>
                      <a:endParaRPr lang="tr-TR" sz="1100" dirty="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1</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A</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r>
              <a:tr h="226712">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C</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2</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B</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r>
              <a:tr h="226712">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D</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1</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C</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r>
              <a:tr h="226712">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E</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1</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D</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r>
              <a:tr h="226712">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F</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2</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E</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r>
              <a:tr h="226712">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G</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2</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E</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r>
              <a:tr h="226712">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H</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1</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F,G</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r>
              <a:tr h="226712">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I</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rPr>
                        <a:t>1</a:t>
                      </a:r>
                      <a:endParaRPr lang="tr-TR" sz="1100">
                        <a:solidFill>
                          <a:srgbClr val="00000A"/>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tr-TR" sz="1200" b="1" dirty="0">
                          <a:solidFill>
                            <a:srgbClr val="000000"/>
                          </a:solidFill>
                          <a:effectLst/>
                          <a:latin typeface="Times New Roman" panose="02020603050405020304" pitchFamily="18" charset="0"/>
                          <a:ea typeface="Times New Roman" panose="02020603050405020304" pitchFamily="18" charset="0"/>
                        </a:rPr>
                        <a:t>H</a:t>
                      </a:r>
                      <a:endParaRPr lang="tr-TR" sz="1100" dirty="0">
                        <a:solidFill>
                          <a:srgbClr val="00000A"/>
                        </a:solidFill>
                        <a:effectLst/>
                        <a:latin typeface="Calibri" panose="020F0502020204030204" pitchFamily="34" charset="0"/>
                        <a:ea typeface="Calibri" panose="020F0502020204030204" pitchFamily="34" charset="0"/>
                      </a:endParaRPr>
                    </a:p>
                  </a:txBody>
                  <a:tcPr marL="68580" marR="68580" marT="0" marB="0"/>
                </a:tc>
              </a:tr>
            </a:tbl>
          </a:graphicData>
        </a:graphic>
      </p:graphicFrame>
      <p:sp>
        <p:nvSpPr>
          <p:cNvPr id="9" name="Metin kutusu 8"/>
          <p:cNvSpPr txBox="1"/>
          <p:nvPr/>
        </p:nvSpPr>
        <p:spPr>
          <a:xfrm>
            <a:off x="0" y="-3057"/>
            <a:ext cx="5978105" cy="2400657"/>
          </a:xfrm>
          <a:prstGeom prst="rect">
            <a:avLst/>
          </a:prstGeom>
          <a:noFill/>
        </p:spPr>
        <p:txBody>
          <a:bodyPr wrap="square" rtlCol="0">
            <a:spAutoFit/>
          </a:bodyPr>
          <a:lstStyle/>
          <a:p>
            <a:pPr>
              <a:spcBef>
                <a:spcPts val="600"/>
              </a:spcBef>
            </a:pPr>
            <a:r>
              <a:rPr lang="tr-TR" sz="1100" dirty="0"/>
              <a:t>A:     Bilgi Gereksinim Belirleme, Problemin Tanımlanması</a:t>
            </a:r>
          </a:p>
          <a:p>
            <a:pPr>
              <a:spcBef>
                <a:spcPts val="600"/>
              </a:spcBef>
            </a:pPr>
            <a:r>
              <a:rPr lang="tr-TR" sz="1100" dirty="0"/>
              <a:t>B:     Fizibilite (Yapılabilirlik) Raporları, Proje Zaman Çizelgesinin Hazırlanması, Projede Çalışacak Personel</a:t>
            </a:r>
          </a:p>
          <a:p>
            <a:pPr>
              <a:spcBef>
                <a:spcPts val="600"/>
              </a:spcBef>
            </a:pPr>
            <a:r>
              <a:rPr lang="tr-TR" sz="1100" dirty="0"/>
              <a:t>C:     Sistem Gereksinimlerini Ortaya Çıkarma Yöntem ve Teknikleri, Gereksinimler(Analiz)</a:t>
            </a:r>
          </a:p>
          <a:p>
            <a:pPr>
              <a:spcBef>
                <a:spcPts val="600"/>
              </a:spcBef>
            </a:pPr>
            <a:r>
              <a:rPr lang="tr-TR" sz="1100" dirty="0"/>
              <a:t>D:     Kullanıcı ve Sistem Ara yüzü Tasarımları</a:t>
            </a:r>
          </a:p>
          <a:p>
            <a:pPr>
              <a:spcBef>
                <a:spcPts val="600"/>
              </a:spcBef>
            </a:pPr>
            <a:r>
              <a:rPr lang="tr-TR" sz="1100" dirty="0"/>
              <a:t>E:     Veri Tabanı Tasarımı	</a:t>
            </a:r>
          </a:p>
          <a:p>
            <a:pPr>
              <a:spcBef>
                <a:spcPts val="600"/>
              </a:spcBef>
            </a:pPr>
            <a:r>
              <a:rPr lang="tr-TR" sz="1100" dirty="0"/>
              <a:t>F:     Gömülü Sistem Tasarımı,</a:t>
            </a:r>
          </a:p>
          <a:p>
            <a:pPr>
              <a:spcBef>
                <a:spcPts val="600"/>
              </a:spcBef>
            </a:pPr>
            <a:r>
              <a:rPr lang="tr-TR" sz="1100" dirty="0"/>
              <a:t>G:     Yazılım Tasarımı</a:t>
            </a:r>
          </a:p>
          <a:p>
            <a:pPr>
              <a:spcBef>
                <a:spcPts val="600"/>
              </a:spcBef>
            </a:pPr>
            <a:r>
              <a:rPr lang="tr-TR" sz="1100" dirty="0"/>
              <a:t>H:     Test Tasarımı</a:t>
            </a:r>
          </a:p>
          <a:p>
            <a:pPr>
              <a:spcBef>
                <a:spcPts val="600"/>
              </a:spcBef>
            </a:pPr>
            <a:r>
              <a:rPr lang="tr-TR" sz="1100" dirty="0"/>
              <a:t> I:     Sistemin Uygulanması</a:t>
            </a:r>
          </a:p>
        </p:txBody>
      </p:sp>
    </p:spTree>
    <p:extLst>
      <p:ext uri="{BB962C8B-B14F-4D97-AF65-F5344CB8AC3E}">
        <p14:creationId xmlns:p14="http://schemas.microsoft.com/office/powerpoint/2010/main" val="41352256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612648" y="2397600"/>
            <a:ext cx="4114800" cy="1958400"/>
          </a:xfrm>
        </p:spPr>
        <p:txBody>
          <a:bodyPr>
            <a:normAutofit/>
          </a:bodyPr>
          <a:lstStyle/>
          <a:p>
            <a:pPr algn="ctr"/>
            <a:r>
              <a:rPr lang="tr-TR" dirty="0"/>
              <a:t>5</a:t>
            </a:r>
            <a:r>
              <a:rPr lang="tr-TR" dirty="0" smtClean="0"/>
              <a:t>. Projede Çalışacak Personel ve İş/Zaman Çizelgesi</a:t>
            </a:r>
            <a:br>
              <a:rPr lang="tr-TR" dirty="0" smtClean="0"/>
            </a:br>
            <a:r>
              <a:rPr lang="tr-TR" sz="2000" dirty="0" smtClean="0">
                <a:solidFill>
                  <a:srgbClr val="852367"/>
                </a:solidFill>
              </a:rPr>
              <a:t/>
            </a:r>
            <a:br>
              <a:rPr lang="tr-TR" sz="2000" dirty="0" smtClean="0">
                <a:solidFill>
                  <a:srgbClr val="852367"/>
                </a:solidFill>
              </a:rPr>
            </a:br>
            <a:endParaRPr lang="tr-TR" sz="2000" dirty="0"/>
          </a:p>
        </p:txBody>
      </p:sp>
      <p:graphicFrame>
        <p:nvGraphicFramePr>
          <p:cNvPr id="2" name="İçerik Yer Tutucusu 1"/>
          <p:cNvGraphicFramePr>
            <a:graphicFrameLocks noGrp="1"/>
          </p:cNvGraphicFramePr>
          <p:nvPr>
            <p:ph idx="1"/>
            <p:extLst>
              <p:ext uri="{D42A27DB-BD31-4B8C-83A1-F6EECF244321}">
                <p14:modId xmlns:p14="http://schemas.microsoft.com/office/powerpoint/2010/main" val="1880687568"/>
              </p:ext>
            </p:extLst>
          </p:nvPr>
        </p:nvGraphicFramePr>
        <p:xfrm>
          <a:off x="5218980" y="7"/>
          <a:ext cx="6973021" cy="6897420"/>
        </p:xfrm>
        <a:graphic>
          <a:graphicData uri="http://schemas.openxmlformats.org/drawingml/2006/table">
            <a:tbl>
              <a:tblPr firstRow="1" firstCol="1" bandRow="1">
                <a:tableStyleId>{5C22544A-7EE6-4342-B048-85BDC9FD1C3A}</a:tableStyleId>
              </a:tblPr>
              <a:tblGrid>
                <a:gridCol w="3003170"/>
                <a:gridCol w="1715992"/>
                <a:gridCol w="556415"/>
                <a:gridCol w="848722"/>
                <a:gridCol w="848722"/>
              </a:tblGrid>
              <a:tr h="139960">
                <a:tc>
                  <a:txBody>
                    <a:bodyPr/>
                    <a:lstStyle/>
                    <a:p>
                      <a:pPr algn="ctr">
                        <a:lnSpc>
                          <a:spcPct val="107000"/>
                        </a:lnSpc>
                        <a:spcAft>
                          <a:spcPts val="0"/>
                        </a:spcAft>
                      </a:pPr>
                      <a:r>
                        <a:rPr lang="tr-TR" sz="1100">
                          <a:effectLst/>
                        </a:rPr>
                        <a:t>Açıklama</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Personel</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Süre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Başlangıç</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Bitiş</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Planlama</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nSpc>
                          <a:spcPct val="107000"/>
                        </a:lnSpc>
                      </a:pPr>
                      <a:endParaRPr lang="tr-TR" sz="1100">
                        <a:effectLst/>
                        <a:latin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19.02.2018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05.03.2018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Problemin Tanımlanması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19.02.2018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26.02.2018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Fizibilite Raporları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26.02.2016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01.03.2018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Proje Zaman Çizelgesinin Hazırlanması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01.03.2018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05.03.2018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Analiz</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nSpc>
                          <a:spcPct val="107000"/>
                        </a:lnSpc>
                      </a:pPr>
                      <a:endParaRPr lang="tr-TR" sz="1100">
                        <a:effectLst/>
                        <a:latin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05.03.2018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19.03.2018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Yüz yüze görüşmeler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05.03.2018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07.03.2018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Gözlem ve Belge Toplanılması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07.03.2018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09.03.2018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Raporların değerlendirilmesi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09.03.2018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11.03.2018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Veri akış diyagramlarının hazırlanması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11.03.2018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13.03.2018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Prototip Hazırlanması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13.03.2018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15.03.2018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Prototip Geri Bildirimlerinin Değerlendirilmesi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15.03.2018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17.03.2018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dirty="0">
                          <a:effectLst/>
                        </a:rPr>
                        <a:t>Düzletmeler</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17.03.2018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18.03.2018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Prototip Geri Bildirimlerinin Değerlendirilmesi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18.03.2018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19.03.2018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Tasarım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nSpc>
                          <a:spcPct val="107000"/>
                        </a:lnSpc>
                      </a:pPr>
                      <a:endParaRPr lang="tr-TR" sz="1100">
                        <a:effectLst/>
                        <a:latin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49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19.03.2018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07.05.2018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Ara Yüzler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19.03.2018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28.03.2018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Yazılım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19.03.2018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28.03.2018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Veri tabanı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28.03.2018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02.04.2018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Bütünleştirme toplantıları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02.04.2018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07.04.2018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Ağ Tasarımı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07.04.2018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12.04.2018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Bütünleştirme toplantıları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12.04.2018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17.04.2018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Donanım Planı onayı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17.04.2018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22.04.2018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Belgelendirme Çalışmalarının Koordinasyonu</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22.04.2018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27.04.2016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Uygulama</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H.Ü,C.A,T.B,Z.T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10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27.04.2018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07.05.2018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r h="279918">
                <a:tc>
                  <a:txBody>
                    <a:bodyPr/>
                    <a:lstStyle/>
                    <a:p>
                      <a:pPr algn="ctr">
                        <a:lnSpc>
                          <a:spcPct val="107000"/>
                        </a:lnSpc>
                        <a:spcAft>
                          <a:spcPts val="0"/>
                        </a:spcAft>
                      </a:pPr>
                      <a:r>
                        <a:rPr lang="tr-TR" sz="1100">
                          <a:effectLst/>
                        </a:rPr>
                        <a:t>Uygulama Geliştirme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nSpc>
                          <a:spcPct val="107000"/>
                        </a:lnSpc>
                      </a:pPr>
                      <a:endParaRPr lang="tr-TR" sz="1100">
                        <a:effectLst/>
                        <a:latin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a:effectLst/>
                        </a:rPr>
                        <a:t>07.05.2018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c>
                  <a:txBody>
                    <a:bodyPr/>
                    <a:lstStyle/>
                    <a:p>
                      <a:pPr algn="ctr">
                        <a:lnSpc>
                          <a:spcPct val="107000"/>
                        </a:lnSpc>
                        <a:spcAft>
                          <a:spcPts val="0"/>
                        </a:spcAft>
                      </a:pPr>
                      <a:r>
                        <a:rPr lang="tr-TR" sz="1100" dirty="0">
                          <a:effectLst/>
                        </a:rPr>
                        <a:t>14.05.2018</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744" marR="27744" marT="0" marB="0" anchor="b"/>
                </a:tc>
              </a:tr>
            </a:tbl>
          </a:graphicData>
        </a:graphic>
      </p:graphicFrame>
    </p:spTree>
    <p:extLst>
      <p:ext uri="{BB962C8B-B14F-4D97-AF65-F5344CB8AC3E}">
        <p14:creationId xmlns:p14="http://schemas.microsoft.com/office/powerpoint/2010/main" val="321363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295400" y="327806"/>
            <a:ext cx="9601200" cy="797943"/>
          </a:xfrm>
        </p:spPr>
        <p:txBody>
          <a:bodyPr/>
          <a:lstStyle/>
          <a:p>
            <a:pPr algn="l" defTabSz="914400">
              <a:lnSpc>
                <a:spcPct val="90000"/>
              </a:lnSpc>
              <a:spcBef>
                <a:spcPts val="0"/>
              </a:spcBef>
              <a:buNone/>
            </a:pPr>
            <a:r>
              <a:rPr lang="tr-TR" dirty="0" smtClean="0">
                <a:solidFill>
                  <a:srgbClr val="852367"/>
                </a:solidFill>
                <a:latin typeface="Times New Roman"/>
              </a:rPr>
              <a:t>İçindekiler</a:t>
            </a:r>
            <a:endParaRPr lang="tr-TR" sz="3600" i="0" dirty="0">
              <a:solidFill>
                <a:srgbClr val="852367"/>
              </a:solidFill>
              <a:latin typeface="Times New Roman"/>
            </a:endParaRPr>
          </a:p>
        </p:txBody>
      </p:sp>
      <p:sp>
        <p:nvSpPr>
          <p:cNvPr id="3" name="İçerik Yer Tutucusu 2"/>
          <p:cNvSpPr>
            <a:spLocks noGrp="1"/>
          </p:cNvSpPr>
          <p:nvPr>
            <p:ph idx="1"/>
          </p:nvPr>
        </p:nvSpPr>
        <p:spPr>
          <a:xfrm>
            <a:off x="1295400" y="1382376"/>
            <a:ext cx="9601200" cy="5248257"/>
          </a:xfrm>
        </p:spPr>
        <p:txBody>
          <a:bodyPr>
            <a:noAutofit/>
          </a:bodyPr>
          <a:lstStyle/>
          <a:p>
            <a:pPr marL="457200" indent="-457200" algn="l" defTabSz="914400">
              <a:lnSpc>
                <a:spcPct val="90000"/>
              </a:lnSpc>
              <a:spcBef>
                <a:spcPts val="1000"/>
              </a:spcBef>
              <a:buClr>
                <a:srgbClr val="323232"/>
              </a:buClr>
              <a:buFont typeface="+mj-lt"/>
              <a:buAutoNum type="arabicPeriod"/>
            </a:pPr>
            <a:r>
              <a:rPr lang="tr-TR" sz="1400" i="0" dirty="0" smtClean="0">
                <a:solidFill>
                  <a:srgbClr val="323232"/>
                </a:solidFill>
                <a:latin typeface="+mj-lt"/>
              </a:rPr>
              <a:t>Giriş</a:t>
            </a:r>
          </a:p>
          <a:p>
            <a:pPr marL="457200" indent="-457200" algn="l" defTabSz="914400">
              <a:lnSpc>
                <a:spcPct val="90000"/>
              </a:lnSpc>
              <a:spcBef>
                <a:spcPts val="1000"/>
              </a:spcBef>
              <a:buClr>
                <a:srgbClr val="323232"/>
              </a:buClr>
              <a:buFont typeface="+mj-lt"/>
              <a:buAutoNum type="arabicPeriod"/>
            </a:pPr>
            <a:r>
              <a:rPr lang="tr-TR" sz="1400" i="0" dirty="0" smtClean="0">
                <a:solidFill>
                  <a:srgbClr val="323232"/>
                </a:solidFill>
                <a:latin typeface="+mj-lt"/>
              </a:rPr>
              <a:t>Bilgi Gereksinim Belirleme, Problemin Tanımlanması</a:t>
            </a:r>
            <a:endParaRPr lang="tr-TR" sz="1400" dirty="0">
              <a:solidFill>
                <a:srgbClr val="323232"/>
              </a:solidFill>
              <a:latin typeface="+mj-lt"/>
            </a:endParaRPr>
          </a:p>
          <a:p>
            <a:pPr marL="0" indent="0">
              <a:spcBef>
                <a:spcPts val="1000"/>
              </a:spcBef>
              <a:buNone/>
            </a:pPr>
            <a:r>
              <a:rPr lang="tr-TR" sz="1400" dirty="0">
                <a:latin typeface="+mj-lt"/>
              </a:rPr>
              <a:t>	</a:t>
            </a:r>
            <a:r>
              <a:rPr lang="tr-TR" sz="1400" dirty="0" smtClean="0">
                <a:latin typeface="+mj-lt"/>
              </a:rPr>
              <a:t>1.1.     Yönetim </a:t>
            </a:r>
            <a:r>
              <a:rPr lang="tr-TR" sz="1400" dirty="0">
                <a:latin typeface="+mj-lt"/>
              </a:rPr>
              <a:t>ve </a:t>
            </a:r>
            <a:r>
              <a:rPr lang="tr-TR" sz="1400" dirty="0" smtClean="0">
                <a:latin typeface="+mj-lt"/>
              </a:rPr>
              <a:t>İşletme </a:t>
            </a:r>
            <a:r>
              <a:rPr lang="tr-TR" sz="1400" dirty="0">
                <a:latin typeface="+mj-lt"/>
              </a:rPr>
              <a:t>P</a:t>
            </a:r>
            <a:r>
              <a:rPr lang="tr-TR" sz="1400" dirty="0" smtClean="0">
                <a:latin typeface="+mj-lt"/>
              </a:rPr>
              <a:t>ersoneli </a:t>
            </a:r>
            <a:r>
              <a:rPr lang="tr-TR" sz="1400" dirty="0">
                <a:latin typeface="+mj-lt"/>
              </a:rPr>
              <a:t>ile G</a:t>
            </a:r>
            <a:r>
              <a:rPr lang="tr-TR" sz="1400" dirty="0" smtClean="0">
                <a:latin typeface="+mj-lt"/>
              </a:rPr>
              <a:t>örüşme</a:t>
            </a:r>
            <a:endParaRPr lang="tr-TR" sz="1400" dirty="0">
              <a:latin typeface="+mj-lt"/>
            </a:endParaRPr>
          </a:p>
          <a:p>
            <a:pPr marL="0" indent="0">
              <a:spcBef>
                <a:spcPts val="1000"/>
              </a:spcBef>
              <a:buNone/>
            </a:pPr>
            <a:r>
              <a:rPr lang="tr-TR" sz="1400" dirty="0">
                <a:latin typeface="+mj-lt"/>
              </a:rPr>
              <a:t>	</a:t>
            </a:r>
            <a:r>
              <a:rPr lang="tr-TR" sz="1400" dirty="0" smtClean="0">
                <a:latin typeface="+mj-lt"/>
              </a:rPr>
              <a:t>1.2.     Sistem/Operasyon </a:t>
            </a:r>
            <a:r>
              <a:rPr lang="tr-TR" sz="1400" dirty="0">
                <a:latin typeface="+mj-lt"/>
              </a:rPr>
              <a:t>B</a:t>
            </a:r>
            <a:r>
              <a:rPr lang="tr-TR" sz="1400" dirty="0" smtClean="0">
                <a:latin typeface="+mj-lt"/>
              </a:rPr>
              <a:t>elgelerinin </a:t>
            </a:r>
            <a:r>
              <a:rPr lang="tr-TR" sz="1400" dirty="0">
                <a:latin typeface="+mj-lt"/>
              </a:rPr>
              <a:t>T</a:t>
            </a:r>
            <a:r>
              <a:rPr lang="tr-TR" sz="1400" dirty="0" smtClean="0">
                <a:latin typeface="+mj-lt"/>
              </a:rPr>
              <a:t>oplanması </a:t>
            </a:r>
            <a:endParaRPr lang="tr-TR" sz="1400" dirty="0">
              <a:latin typeface="+mj-lt"/>
            </a:endParaRPr>
          </a:p>
          <a:p>
            <a:pPr marL="0" indent="0">
              <a:spcBef>
                <a:spcPts val="1000"/>
              </a:spcBef>
              <a:buNone/>
            </a:pPr>
            <a:r>
              <a:rPr lang="tr-TR" sz="1400" dirty="0">
                <a:latin typeface="+mj-lt"/>
              </a:rPr>
              <a:t>	</a:t>
            </a:r>
            <a:r>
              <a:rPr lang="tr-TR" sz="1400" dirty="0" smtClean="0">
                <a:latin typeface="+mj-lt"/>
              </a:rPr>
              <a:t>1.3.     Anket </a:t>
            </a:r>
            <a:r>
              <a:rPr lang="tr-TR" sz="1400" dirty="0">
                <a:latin typeface="+mj-lt"/>
              </a:rPr>
              <a:t>F</a:t>
            </a:r>
            <a:r>
              <a:rPr lang="tr-TR" sz="1400" dirty="0" smtClean="0">
                <a:latin typeface="+mj-lt"/>
              </a:rPr>
              <a:t>ormlarının Kullanımı </a:t>
            </a:r>
            <a:endParaRPr lang="tr-TR" sz="1400" dirty="0">
              <a:latin typeface="+mj-lt"/>
            </a:endParaRPr>
          </a:p>
          <a:p>
            <a:pPr marL="0" indent="0">
              <a:spcBef>
                <a:spcPts val="1000"/>
              </a:spcBef>
              <a:buNone/>
            </a:pPr>
            <a:r>
              <a:rPr lang="tr-TR" sz="1400" dirty="0">
                <a:latin typeface="+mj-lt"/>
              </a:rPr>
              <a:t>	</a:t>
            </a:r>
            <a:r>
              <a:rPr lang="tr-TR" sz="1400" dirty="0" smtClean="0">
                <a:latin typeface="+mj-lt"/>
              </a:rPr>
              <a:t>1.4.     Sistemin </a:t>
            </a:r>
            <a:r>
              <a:rPr lang="tr-TR" sz="1400" dirty="0">
                <a:latin typeface="+mj-lt"/>
              </a:rPr>
              <a:t>ve P</a:t>
            </a:r>
            <a:r>
              <a:rPr lang="tr-TR" sz="1400" dirty="0" smtClean="0">
                <a:latin typeface="+mj-lt"/>
              </a:rPr>
              <a:t>ersonelin </a:t>
            </a:r>
            <a:r>
              <a:rPr lang="tr-TR" sz="1400" dirty="0">
                <a:latin typeface="+mj-lt"/>
              </a:rPr>
              <a:t>G</a:t>
            </a:r>
            <a:r>
              <a:rPr lang="tr-TR" sz="1400" dirty="0" smtClean="0">
                <a:latin typeface="+mj-lt"/>
              </a:rPr>
              <a:t>özlemlenmesi</a:t>
            </a:r>
          </a:p>
          <a:p>
            <a:pPr marL="342900" indent="-342900">
              <a:spcBef>
                <a:spcPts val="1000"/>
              </a:spcBef>
              <a:buFont typeface="+mj-lt"/>
              <a:buAutoNum type="arabicPeriod" startAt="2"/>
            </a:pPr>
            <a:r>
              <a:rPr lang="tr-TR" sz="1400" dirty="0" smtClean="0">
                <a:latin typeface="+mj-lt"/>
              </a:rPr>
              <a:t>Fizibilite (</a:t>
            </a:r>
            <a:r>
              <a:rPr lang="tr-TR" sz="1400" dirty="0">
                <a:latin typeface="+mj-lt"/>
              </a:rPr>
              <a:t>Yapılabilirlik) Raporları</a:t>
            </a:r>
          </a:p>
          <a:p>
            <a:pPr marL="0" indent="0">
              <a:spcBef>
                <a:spcPts val="1000"/>
              </a:spcBef>
              <a:buNone/>
            </a:pPr>
            <a:r>
              <a:rPr lang="tr-TR" sz="1400" dirty="0" smtClean="0">
                <a:latin typeface="+mj-lt"/>
              </a:rPr>
              <a:t>	2.1.     Kurumsal </a:t>
            </a:r>
            <a:r>
              <a:rPr lang="tr-TR" sz="1400" dirty="0">
                <a:latin typeface="+mj-lt"/>
              </a:rPr>
              <a:t>ve Kültürel </a:t>
            </a:r>
            <a:r>
              <a:rPr lang="tr-TR" sz="1400" dirty="0" smtClean="0">
                <a:latin typeface="+mj-lt"/>
              </a:rPr>
              <a:t>Fizibilite</a:t>
            </a:r>
          </a:p>
          <a:p>
            <a:pPr marL="0" indent="0">
              <a:spcBef>
                <a:spcPts val="1000"/>
              </a:spcBef>
              <a:buNone/>
            </a:pPr>
            <a:r>
              <a:rPr lang="tr-TR" sz="1400" dirty="0" smtClean="0">
                <a:latin typeface="+mj-lt"/>
              </a:rPr>
              <a:t>	2.2.     Teknolojik Kaynak Fizibilitesi</a:t>
            </a:r>
          </a:p>
          <a:p>
            <a:pPr marL="0" indent="0">
              <a:spcBef>
                <a:spcPts val="1000"/>
              </a:spcBef>
              <a:buNone/>
            </a:pPr>
            <a:r>
              <a:rPr lang="tr-TR" sz="1400" dirty="0" smtClean="0">
                <a:latin typeface="+mj-lt"/>
              </a:rPr>
              <a:t>	2.3.     Yasal </a:t>
            </a:r>
            <a:r>
              <a:rPr lang="tr-TR" sz="1400" dirty="0">
                <a:latin typeface="+mj-lt"/>
              </a:rPr>
              <a:t>Fizibilite	</a:t>
            </a:r>
          </a:p>
          <a:p>
            <a:pPr marL="0" indent="0">
              <a:spcBef>
                <a:spcPts val="1000"/>
              </a:spcBef>
              <a:buNone/>
            </a:pPr>
            <a:r>
              <a:rPr lang="tr-TR" sz="1400" dirty="0" smtClean="0">
                <a:latin typeface="+mj-lt"/>
              </a:rPr>
              <a:t>	2.4.     Finansal </a:t>
            </a:r>
            <a:r>
              <a:rPr lang="tr-TR" sz="1400" dirty="0">
                <a:latin typeface="+mj-lt"/>
              </a:rPr>
              <a:t>Fizibilite</a:t>
            </a:r>
          </a:p>
          <a:p>
            <a:pPr marL="0" indent="0">
              <a:spcBef>
                <a:spcPts val="1000"/>
              </a:spcBef>
              <a:buNone/>
            </a:pPr>
            <a:r>
              <a:rPr lang="tr-TR" sz="1400" dirty="0" smtClean="0">
                <a:latin typeface="+mj-lt"/>
              </a:rPr>
              <a:t>	2.5.     Zaman Fizibilitesi</a:t>
            </a:r>
          </a:p>
          <a:p>
            <a:pPr marL="342900" indent="-342900">
              <a:spcBef>
                <a:spcPts val="1000"/>
              </a:spcBef>
              <a:buFont typeface="+mj-lt"/>
              <a:buAutoNum type="arabicPeriod" startAt="3"/>
            </a:pPr>
            <a:r>
              <a:rPr lang="tr-TR" sz="1400" dirty="0" smtClean="0">
                <a:latin typeface="+mj-lt"/>
              </a:rPr>
              <a:t>Proje Zaman Çizelgesinin Hazırlanması</a:t>
            </a:r>
          </a:p>
          <a:p>
            <a:pPr marL="0" indent="0">
              <a:spcBef>
                <a:spcPts val="1000"/>
              </a:spcBef>
              <a:buNone/>
            </a:pPr>
            <a:r>
              <a:rPr lang="tr-TR" sz="1400" dirty="0" smtClean="0">
                <a:latin typeface="+mj-lt"/>
              </a:rPr>
              <a:t>	3.1.     GANNT Şeması</a:t>
            </a:r>
          </a:p>
          <a:p>
            <a:pPr marL="731520" lvl="3" indent="0">
              <a:spcBef>
                <a:spcPts val="1000"/>
              </a:spcBef>
              <a:buNone/>
            </a:pPr>
            <a:r>
              <a:rPr lang="tr-TR" sz="800" dirty="0" smtClean="0">
                <a:latin typeface="+mj-lt"/>
              </a:rPr>
              <a:t>	</a:t>
            </a:r>
            <a:r>
              <a:rPr lang="tr-TR" dirty="0" smtClean="0">
                <a:latin typeface="+mj-lt"/>
              </a:rPr>
              <a:t>3</a:t>
            </a:r>
            <a:r>
              <a:rPr lang="tr-TR" dirty="0" smtClean="0"/>
              <a:t>.2.     PERT/CPM</a:t>
            </a:r>
            <a:endParaRPr lang="tr-TR" dirty="0" smtClean="0">
              <a:latin typeface="+mj-lt"/>
            </a:endParaRPr>
          </a:p>
          <a:p>
            <a:pPr marL="342900" indent="-342900">
              <a:spcBef>
                <a:spcPts val="1000"/>
              </a:spcBef>
              <a:buFont typeface="+mj-lt"/>
              <a:buAutoNum type="arabicPeriod" startAt="4"/>
            </a:pPr>
            <a:r>
              <a:rPr lang="tr-TR" sz="1400" dirty="0" smtClean="0">
                <a:latin typeface="+mj-lt"/>
              </a:rPr>
              <a:t>Projede Çalışacak Personel ve İş/Zaman Çizelgesi</a:t>
            </a:r>
            <a:endParaRPr lang="tr-TR" sz="1400" dirty="0">
              <a:latin typeface="+mj-lt"/>
            </a:endParaRPr>
          </a:p>
        </p:txBody>
      </p:sp>
      <p:pic>
        <p:nvPicPr>
          <p:cNvPr id="5" name="İçerik Yer Tutucusu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9816" y="1690777"/>
            <a:ext cx="5647132" cy="4192438"/>
          </a:xfrm>
          <a:prstGeom prst="rect">
            <a:avLst/>
          </a:prstGeom>
        </p:spPr>
      </p:pic>
    </p:spTree>
    <p:extLst>
      <p:ext uri="{BB962C8B-B14F-4D97-AF65-F5344CB8AC3E}">
        <p14:creationId xmlns:p14="http://schemas.microsoft.com/office/powerpoint/2010/main" val="4054828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612648" y="2398143"/>
            <a:ext cx="4114800" cy="1959657"/>
          </a:xfrm>
        </p:spPr>
        <p:txBody>
          <a:bodyPr>
            <a:normAutofit/>
          </a:bodyPr>
          <a:lstStyle/>
          <a:p>
            <a:pPr algn="ctr"/>
            <a:r>
              <a:rPr lang="tr-TR" dirty="0" smtClean="0"/>
              <a:t>1.  Giriş</a:t>
            </a:r>
            <a:r>
              <a:rPr lang="tr-TR" dirty="0"/>
              <a:t/>
            </a:r>
            <a:br>
              <a:rPr lang="tr-TR" dirty="0"/>
            </a:br>
            <a:r>
              <a:rPr lang="tr-TR" dirty="0" smtClean="0"/>
              <a:t/>
            </a:r>
            <a:br>
              <a:rPr lang="tr-TR" dirty="0" smtClean="0"/>
            </a:br>
            <a:r>
              <a:rPr lang="tr-TR" dirty="0"/>
              <a:t/>
            </a:r>
            <a:br>
              <a:rPr lang="tr-TR" dirty="0"/>
            </a:br>
            <a:r>
              <a:rPr lang="tr-TR" sz="2000" dirty="0">
                <a:solidFill>
                  <a:srgbClr val="852367"/>
                </a:solidFill>
              </a:rPr>
              <a:t/>
            </a:r>
            <a:br>
              <a:rPr lang="tr-TR" sz="2000" dirty="0">
                <a:solidFill>
                  <a:srgbClr val="852367"/>
                </a:solidFill>
              </a:rPr>
            </a:br>
            <a:endParaRPr lang="tr-TR" sz="2000" dirty="0"/>
          </a:p>
        </p:txBody>
      </p:sp>
      <p:sp>
        <p:nvSpPr>
          <p:cNvPr id="6" name="İçerik Yer Tutucusu 5"/>
          <p:cNvSpPr>
            <a:spLocks noGrp="1"/>
          </p:cNvSpPr>
          <p:nvPr>
            <p:ph idx="1"/>
          </p:nvPr>
        </p:nvSpPr>
        <p:spPr>
          <a:xfrm>
            <a:off x="5181600" y="1488062"/>
            <a:ext cx="6400800" cy="4274389"/>
          </a:xfrm>
        </p:spPr>
        <p:txBody>
          <a:bodyPr/>
          <a:lstStyle/>
          <a:p>
            <a:pPr marL="0" indent="0">
              <a:buNone/>
            </a:pPr>
            <a:r>
              <a:rPr lang="tr-TR" dirty="0"/>
              <a:t> </a:t>
            </a:r>
            <a:r>
              <a:rPr lang="tr-TR" dirty="0" smtClean="0"/>
              <a:t>    Teknolojinin </a:t>
            </a:r>
            <a:r>
              <a:rPr lang="tr-TR" dirty="0"/>
              <a:t>hızlı gelişimine bağlı olarak </a:t>
            </a:r>
            <a:r>
              <a:rPr lang="tr-TR" dirty="0" smtClean="0"/>
              <a:t>insanlar, </a:t>
            </a:r>
            <a:r>
              <a:rPr lang="tr-TR" dirty="0"/>
              <a:t>hayatlarını kolaylaştıran, ihtiyaçlarına cevap verebilen, </a:t>
            </a:r>
            <a:r>
              <a:rPr lang="tr-TR" dirty="0" smtClean="0"/>
              <a:t>daha </a:t>
            </a:r>
            <a:r>
              <a:rPr lang="tr-TR" dirty="0"/>
              <a:t>güvenli, daha konforlu ve en önemlisi daha tasarruflu bir yaşam sunan evlere sahip olmak istemektedirler. Akıllı ev otomasyon </a:t>
            </a:r>
            <a:r>
              <a:rPr lang="tr-TR" dirty="0" smtClean="0"/>
              <a:t>sisteminde, </a:t>
            </a:r>
            <a:r>
              <a:rPr lang="tr-TR" dirty="0"/>
              <a:t>kullanılan parçalar yardımıyla </a:t>
            </a:r>
            <a:r>
              <a:rPr lang="tr-TR" dirty="0" smtClean="0"/>
              <a:t>ev sakinlerinin </a:t>
            </a:r>
            <a:r>
              <a:rPr lang="tr-TR" dirty="0"/>
              <a:t>ihtiyaçlarına cevap </a:t>
            </a:r>
            <a:r>
              <a:rPr lang="tr-TR" dirty="0" smtClean="0"/>
              <a:t>vererek hayatlarının </a:t>
            </a:r>
            <a:r>
              <a:rPr lang="tr-TR" dirty="0"/>
              <a:t>kolaylaştırılması </a:t>
            </a:r>
            <a:r>
              <a:rPr lang="tr-TR" dirty="0" smtClean="0"/>
              <a:t>amaçlanmaktadır.</a:t>
            </a:r>
          </a:p>
          <a:p>
            <a:pPr marL="0" indent="0">
              <a:buNone/>
            </a:pPr>
            <a:r>
              <a:rPr lang="tr-TR" dirty="0"/>
              <a:t> </a:t>
            </a:r>
            <a:r>
              <a:rPr lang="tr-TR" dirty="0" smtClean="0"/>
              <a:t>    Ev yaşamında, eve </a:t>
            </a:r>
            <a:r>
              <a:rPr lang="tr-TR" dirty="0"/>
              <a:t>hırsız </a:t>
            </a:r>
            <a:r>
              <a:rPr lang="tr-TR" dirty="0" smtClean="0"/>
              <a:t>girmesi, gaz kaçağı, açık </a:t>
            </a:r>
            <a:r>
              <a:rPr lang="tr-TR" dirty="0"/>
              <a:t>unutulan ocak gibi problemler ile karşı karşıya </a:t>
            </a:r>
            <a:r>
              <a:rPr lang="tr-TR" dirty="0" smtClean="0"/>
              <a:t>kalınabilmektedir. </a:t>
            </a:r>
            <a:r>
              <a:rPr lang="tr-TR" dirty="0"/>
              <a:t>B</a:t>
            </a:r>
            <a:r>
              <a:rPr lang="tr-TR" dirty="0" smtClean="0"/>
              <a:t>unun </a:t>
            </a:r>
            <a:r>
              <a:rPr lang="tr-TR" dirty="0"/>
              <a:t>yanında zaman ve enerji kayıpları da insan </a:t>
            </a:r>
            <a:r>
              <a:rPr lang="tr-TR" dirty="0" smtClean="0"/>
              <a:t>hayatındaki </a:t>
            </a:r>
            <a:r>
              <a:rPr lang="tr-TR" dirty="0"/>
              <a:t>istenmeyen durumlarındandır</a:t>
            </a:r>
            <a:r>
              <a:rPr lang="tr-TR" dirty="0" smtClean="0"/>
              <a:t>. Akıllı </a:t>
            </a:r>
            <a:r>
              <a:rPr lang="tr-TR" dirty="0"/>
              <a:t>ev otomasyon sisteminde ile bu problemlerin önüne geçilerek ev güvenliğini </a:t>
            </a:r>
            <a:r>
              <a:rPr lang="tr-TR" dirty="0" smtClean="0"/>
              <a:t>sağlanabilecek, zaman </a:t>
            </a:r>
            <a:r>
              <a:rPr lang="tr-TR" dirty="0"/>
              <a:t>ve enerji tasarrufu sağlanacaktır</a:t>
            </a:r>
            <a:r>
              <a:rPr lang="tr-TR" dirty="0" smtClean="0"/>
              <a:t>.</a:t>
            </a:r>
            <a:endParaRPr lang="tr-TR" dirty="0"/>
          </a:p>
        </p:txBody>
      </p:sp>
      <p:pic>
        <p:nvPicPr>
          <p:cNvPr id="3" name="Resim 2"/>
          <p:cNvPicPr>
            <a:picLocks noChangeAspect="1"/>
          </p:cNvPicPr>
          <p:nvPr/>
        </p:nvPicPr>
        <p:blipFill rotWithShape="1">
          <a:blip r:embed="rId2" cstate="print">
            <a:extLst>
              <a:ext uri="{28A0092B-C50C-407E-A947-70E740481C1C}">
                <a14:useLocalDpi xmlns:a14="http://schemas.microsoft.com/office/drawing/2010/main" val="0"/>
              </a:ext>
            </a:extLst>
          </a:blip>
          <a:srcRect b="10434"/>
          <a:stretch/>
        </p:blipFill>
        <p:spPr>
          <a:xfrm>
            <a:off x="811050" y="2700068"/>
            <a:ext cx="3968151" cy="3554083"/>
          </a:xfrm>
          <a:prstGeom prst="rect">
            <a:avLst/>
          </a:prstGeom>
        </p:spPr>
      </p:pic>
    </p:spTree>
    <p:extLst>
      <p:ext uri="{BB962C8B-B14F-4D97-AF65-F5344CB8AC3E}">
        <p14:creationId xmlns:p14="http://schemas.microsoft.com/office/powerpoint/2010/main" val="2269439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612648" y="2398143"/>
            <a:ext cx="4114800" cy="1959657"/>
          </a:xfrm>
        </p:spPr>
        <p:txBody>
          <a:bodyPr>
            <a:normAutofit/>
          </a:bodyPr>
          <a:lstStyle/>
          <a:p>
            <a:pPr algn="ctr"/>
            <a:r>
              <a:rPr lang="tr-TR" dirty="0"/>
              <a:t>2</a:t>
            </a:r>
            <a:r>
              <a:rPr lang="tr-TR" dirty="0" smtClean="0"/>
              <a:t>. Bilgi Gereksinim Belirleme, Problemin Tanımlanması</a:t>
            </a:r>
            <a:br>
              <a:rPr lang="tr-TR" dirty="0" smtClean="0"/>
            </a:br>
            <a:r>
              <a:rPr lang="tr-TR" sz="2000" dirty="0" smtClean="0">
                <a:solidFill>
                  <a:srgbClr val="852367"/>
                </a:solidFill>
              </a:rPr>
              <a:t>2.1</a:t>
            </a:r>
            <a:r>
              <a:rPr lang="tr-TR" sz="2000" dirty="0">
                <a:solidFill>
                  <a:srgbClr val="852367"/>
                </a:solidFill>
              </a:rPr>
              <a:t>.     Yönetim ve İşletme Personeli ile </a:t>
            </a:r>
            <a:r>
              <a:rPr lang="tr-TR" sz="2000" dirty="0" smtClean="0">
                <a:solidFill>
                  <a:srgbClr val="852367"/>
                </a:solidFill>
              </a:rPr>
              <a:t>Görüşme</a:t>
            </a:r>
            <a:endParaRPr lang="tr-TR" sz="2000" dirty="0"/>
          </a:p>
        </p:txBody>
      </p:sp>
      <p:sp>
        <p:nvSpPr>
          <p:cNvPr id="6" name="İçerik Yer Tutucusu 5"/>
          <p:cNvSpPr>
            <a:spLocks noGrp="1"/>
          </p:cNvSpPr>
          <p:nvPr>
            <p:ph idx="1"/>
          </p:nvPr>
        </p:nvSpPr>
        <p:spPr/>
        <p:txBody>
          <a:bodyPr>
            <a:normAutofit lnSpcReduction="10000"/>
          </a:bodyPr>
          <a:lstStyle/>
          <a:p>
            <a:r>
              <a:rPr lang="tr-TR" dirty="0" smtClean="0"/>
              <a:t>Evde </a:t>
            </a:r>
            <a:r>
              <a:rPr lang="tr-TR" dirty="0"/>
              <a:t>bulunmayan ev sahibi tarafından evdeki ışıkların açık kapalı durumunun kontrol </a:t>
            </a:r>
            <a:r>
              <a:rPr lang="tr-TR" dirty="0" smtClean="0"/>
              <a:t>edilmesi, dışarıdaki </a:t>
            </a:r>
            <a:r>
              <a:rPr lang="tr-TR" dirty="0"/>
              <a:t>ışık durumuna göre evin içindeki ışık şiddeti ayarlanması.</a:t>
            </a:r>
          </a:p>
          <a:p>
            <a:r>
              <a:rPr lang="tr-TR" dirty="0" smtClean="0"/>
              <a:t>Oda </a:t>
            </a:r>
            <a:r>
              <a:rPr lang="tr-TR" dirty="0"/>
              <a:t>sıcaklığına klima ve kombi sıcaklığı kontrol edilmesi</a:t>
            </a:r>
            <a:r>
              <a:rPr lang="tr-TR" dirty="0" smtClean="0"/>
              <a:t>, herhangi </a:t>
            </a:r>
            <a:r>
              <a:rPr lang="tr-TR" dirty="0"/>
              <a:t>bir tehlike durumunda uyarı olarak kullanıcının haberdar edilmesi.</a:t>
            </a:r>
          </a:p>
          <a:p>
            <a:r>
              <a:rPr lang="tr-TR" dirty="0" smtClean="0"/>
              <a:t>Evde </a:t>
            </a:r>
            <a:r>
              <a:rPr lang="tr-TR" dirty="0"/>
              <a:t>saksıda bulunan topraktaki nem durumu belirli aralıklarla ölçülerek nem durumu azaldığında otomatik sulama yapılabilmesi ya da nem durumu kullanıcıya aktarılarak kullanıcı kontrolünde sulama yapılması.</a:t>
            </a:r>
          </a:p>
          <a:p>
            <a:r>
              <a:rPr lang="tr-TR" dirty="0" smtClean="0"/>
              <a:t>Ev </a:t>
            </a:r>
            <a:r>
              <a:rPr lang="tr-TR" dirty="0"/>
              <a:t>kapısı açıldığında kullanıcıya bildirim gitmesi sağlanması.</a:t>
            </a:r>
          </a:p>
          <a:p>
            <a:r>
              <a:rPr lang="tr-TR" dirty="0" smtClean="0"/>
              <a:t>Işıkların </a:t>
            </a:r>
            <a:r>
              <a:rPr lang="tr-TR" dirty="0"/>
              <a:t>uzaktan kontrol edilebilmesi ve bu sayede elektrik tasarrufu yapılabilmesi</a:t>
            </a:r>
            <a:r>
              <a:rPr lang="tr-TR" dirty="0" smtClean="0"/>
              <a:t>. Işık </a:t>
            </a:r>
            <a:r>
              <a:rPr lang="tr-TR" dirty="0"/>
              <a:t>şiddetinin kullanıcının isteğine göre kontrol edilmesi.</a:t>
            </a:r>
          </a:p>
          <a:p>
            <a:r>
              <a:rPr lang="tr-TR" dirty="0" smtClean="0"/>
              <a:t>Doğalgaz </a:t>
            </a:r>
            <a:r>
              <a:rPr lang="tr-TR" dirty="0"/>
              <a:t>kaçakları ve yangın olayları tespit edilebilmesi bu şekilde insanların zarar görmesinin engellenmesi.</a:t>
            </a:r>
          </a:p>
          <a:p>
            <a:endParaRPr lang="tr-TR" dirty="0"/>
          </a:p>
        </p:txBody>
      </p:sp>
    </p:spTree>
    <p:extLst>
      <p:ext uri="{BB962C8B-B14F-4D97-AF65-F5344CB8AC3E}">
        <p14:creationId xmlns:p14="http://schemas.microsoft.com/office/powerpoint/2010/main" val="296103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612648" y="2397600"/>
            <a:ext cx="4114800" cy="1958400"/>
          </a:xfrm>
        </p:spPr>
        <p:txBody>
          <a:bodyPr>
            <a:normAutofit/>
          </a:bodyPr>
          <a:lstStyle/>
          <a:p>
            <a:pPr algn="ctr"/>
            <a:r>
              <a:rPr lang="tr-TR" dirty="0"/>
              <a:t>2</a:t>
            </a:r>
            <a:r>
              <a:rPr lang="tr-TR" dirty="0" smtClean="0"/>
              <a:t>. Bilgi Gereksinim Belirleme, Problemin Tanımlanması</a:t>
            </a:r>
            <a:br>
              <a:rPr lang="tr-TR" dirty="0" smtClean="0"/>
            </a:br>
            <a:r>
              <a:rPr lang="tr-TR" sz="2000" dirty="0">
                <a:solidFill>
                  <a:srgbClr val="852367"/>
                </a:solidFill>
              </a:rPr>
              <a:t>2</a:t>
            </a:r>
            <a:r>
              <a:rPr lang="tr-TR" sz="2000" dirty="0" smtClean="0">
                <a:solidFill>
                  <a:srgbClr val="852367"/>
                </a:solidFill>
              </a:rPr>
              <a:t>.2.     Sistem/Operasyon Belgelerinin Toplanması</a:t>
            </a:r>
            <a:endParaRPr lang="tr-TR" sz="2000" dirty="0"/>
          </a:p>
        </p:txBody>
      </p:sp>
      <p:sp>
        <p:nvSpPr>
          <p:cNvPr id="6" name="İçerik Yer Tutucusu 5"/>
          <p:cNvSpPr>
            <a:spLocks noGrp="1"/>
          </p:cNvSpPr>
          <p:nvPr>
            <p:ph idx="1"/>
          </p:nvPr>
        </p:nvSpPr>
        <p:spPr>
          <a:xfrm>
            <a:off x="5181600" y="961842"/>
            <a:ext cx="6400800" cy="5486400"/>
          </a:xfrm>
        </p:spPr>
        <p:txBody>
          <a:bodyPr>
            <a:normAutofit fontScale="92500" lnSpcReduction="20000"/>
          </a:bodyPr>
          <a:lstStyle/>
          <a:p>
            <a:r>
              <a:rPr lang="tr-TR" dirty="0" smtClean="0"/>
              <a:t>Ev </a:t>
            </a:r>
            <a:r>
              <a:rPr lang="tr-TR" dirty="0"/>
              <a:t>güvenliğinin sağlanmasına yönelik donanımsal sistemin tasarlanması için uygun olabilecek hareket</a:t>
            </a:r>
            <a:r>
              <a:rPr lang="tr-TR" dirty="0" smtClean="0"/>
              <a:t>, duman, gaz </a:t>
            </a:r>
            <a:r>
              <a:rPr lang="tr-TR" dirty="0" err="1"/>
              <a:t>sensörlerinin</a:t>
            </a:r>
            <a:r>
              <a:rPr lang="tr-TR" dirty="0"/>
              <a:t> ve </a:t>
            </a:r>
            <a:r>
              <a:rPr lang="tr-TR" dirty="0" err="1"/>
              <a:t>Arduino</a:t>
            </a:r>
            <a:r>
              <a:rPr lang="tr-TR" dirty="0"/>
              <a:t> </a:t>
            </a:r>
            <a:r>
              <a:rPr lang="tr-TR" dirty="0" err="1" smtClean="0"/>
              <a:t>IDE’si</a:t>
            </a:r>
            <a:r>
              <a:rPr lang="tr-TR" dirty="0" smtClean="0"/>
              <a:t> </a:t>
            </a:r>
            <a:r>
              <a:rPr lang="tr-TR" dirty="0"/>
              <a:t>gibi ekipman araçları konusunda araştırmalar yapılması.</a:t>
            </a:r>
          </a:p>
          <a:p>
            <a:r>
              <a:rPr lang="tr-TR" dirty="0" smtClean="0"/>
              <a:t>Oda </a:t>
            </a:r>
            <a:r>
              <a:rPr lang="tr-TR" dirty="0" err="1"/>
              <a:t>sıcaklığınının</a:t>
            </a:r>
            <a:r>
              <a:rPr lang="tr-TR" dirty="0"/>
              <a:t> kontrolü için donanımsal </a:t>
            </a:r>
            <a:r>
              <a:rPr lang="tr-TR" dirty="0" smtClean="0"/>
              <a:t>tasarımda sıcaklık </a:t>
            </a:r>
            <a:r>
              <a:rPr lang="tr-TR" dirty="0" err="1"/>
              <a:t>sensörünün</a:t>
            </a:r>
            <a:r>
              <a:rPr lang="tr-TR" dirty="0"/>
              <a:t> kullanımına karar verilmesi.</a:t>
            </a:r>
          </a:p>
          <a:p>
            <a:r>
              <a:rPr lang="tr-TR" dirty="0" smtClean="0"/>
              <a:t>Ev </a:t>
            </a:r>
            <a:r>
              <a:rPr lang="tr-TR" dirty="0"/>
              <a:t>kapısı açıldı bilgisinin elde edilebilmesi için </a:t>
            </a:r>
            <a:r>
              <a:rPr lang="tr-TR" dirty="0" err="1"/>
              <a:t>Ultrasonik</a:t>
            </a:r>
            <a:r>
              <a:rPr lang="tr-TR" dirty="0"/>
              <a:t> </a:t>
            </a:r>
            <a:r>
              <a:rPr lang="tr-TR" dirty="0" err="1" smtClean="0"/>
              <a:t>sensörün</a:t>
            </a:r>
            <a:r>
              <a:rPr lang="tr-TR" dirty="0" smtClean="0"/>
              <a:t> kullanımına karar </a:t>
            </a:r>
            <a:r>
              <a:rPr lang="tr-TR" dirty="0"/>
              <a:t>verilmesi.</a:t>
            </a:r>
          </a:p>
          <a:p>
            <a:r>
              <a:rPr lang="tr-TR" dirty="0" smtClean="0"/>
              <a:t>Gerekli </a:t>
            </a:r>
            <a:r>
              <a:rPr lang="tr-TR" dirty="0"/>
              <a:t>donanımların kullanıcının ev ortamına kurulabilmesi için gerekli izinlerin alınması ve sözleşme belgelerinin imzalanması.</a:t>
            </a:r>
          </a:p>
          <a:p>
            <a:r>
              <a:rPr lang="tr-TR" dirty="0" smtClean="0"/>
              <a:t>Kullanıcının </a:t>
            </a:r>
            <a:r>
              <a:rPr lang="tr-TR" dirty="0"/>
              <a:t>ev otomasyon sistemini kontrol edebileceği bir web </a:t>
            </a:r>
            <a:r>
              <a:rPr lang="tr-TR" dirty="0" err="1"/>
              <a:t>arayüzü</a:t>
            </a:r>
            <a:r>
              <a:rPr lang="tr-TR" dirty="0"/>
              <a:t> tasarımına karar verilmesi.</a:t>
            </a:r>
          </a:p>
          <a:p>
            <a:r>
              <a:rPr lang="tr-TR" dirty="0" smtClean="0"/>
              <a:t>Ev </a:t>
            </a:r>
            <a:r>
              <a:rPr lang="tr-TR" dirty="0"/>
              <a:t>otomasyon sisteminden gelen verilerin saklanması için uygun olan veri tabanına karar verilmesi.</a:t>
            </a:r>
          </a:p>
          <a:p>
            <a:r>
              <a:rPr lang="tr-TR" dirty="0" smtClean="0"/>
              <a:t>Donanımsal </a:t>
            </a:r>
            <a:r>
              <a:rPr lang="tr-TR" dirty="0"/>
              <a:t>ve </a:t>
            </a:r>
            <a:r>
              <a:rPr lang="tr-TR" dirty="0" err="1"/>
              <a:t>yazılımsal</a:t>
            </a:r>
            <a:r>
              <a:rPr lang="tr-TR" dirty="0"/>
              <a:t> anlamda gerekli olabilecek </a:t>
            </a:r>
            <a:r>
              <a:rPr lang="tr-TR" dirty="0" err="1"/>
              <a:t>tool</a:t>
            </a:r>
            <a:r>
              <a:rPr lang="tr-TR" dirty="0"/>
              <a:t> ve teknolojiler ile ilgili araştırmalar </a:t>
            </a:r>
            <a:r>
              <a:rPr lang="tr-TR" dirty="0" smtClean="0"/>
              <a:t>yapılması, ekipman </a:t>
            </a:r>
            <a:r>
              <a:rPr lang="tr-TR" dirty="0"/>
              <a:t>araçlarına ve kullanılacak teknolojilere karar verilmesi</a:t>
            </a:r>
            <a:r>
              <a:rPr lang="tr-TR" dirty="0" smtClean="0"/>
              <a:t>.</a:t>
            </a:r>
            <a:endParaRPr lang="tr-TR" dirty="0"/>
          </a:p>
        </p:txBody>
      </p:sp>
    </p:spTree>
    <p:extLst>
      <p:ext uri="{BB962C8B-B14F-4D97-AF65-F5344CB8AC3E}">
        <p14:creationId xmlns:p14="http://schemas.microsoft.com/office/powerpoint/2010/main" val="1470733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612648" y="2397600"/>
            <a:ext cx="4114800" cy="1958400"/>
          </a:xfrm>
        </p:spPr>
        <p:txBody>
          <a:bodyPr>
            <a:normAutofit/>
          </a:bodyPr>
          <a:lstStyle/>
          <a:p>
            <a:pPr algn="ctr"/>
            <a:r>
              <a:rPr lang="tr-TR" dirty="0"/>
              <a:t>2</a:t>
            </a:r>
            <a:r>
              <a:rPr lang="tr-TR" dirty="0" smtClean="0"/>
              <a:t>. Bilgi Gereksinim Belirleme, Problemin Tanımlanması</a:t>
            </a:r>
            <a:br>
              <a:rPr lang="tr-TR" dirty="0" smtClean="0"/>
            </a:br>
            <a:r>
              <a:rPr lang="tr-TR" sz="2000" dirty="0">
                <a:solidFill>
                  <a:srgbClr val="852367"/>
                </a:solidFill>
              </a:rPr>
              <a:t>2</a:t>
            </a:r>
            <a:r>
              <a:rPr lang="tr-TR" sz="2000" dirty="0" smtClean="0">
                <a:solidFill>
                  <a:srgbClr val="852367"/>
                </a:solidFill>
              </a:rPr>
              <a:t>.3.     Anket Formlarının Kullanımı</a:t>
            </a:r>
            <a:br>
              <a:rPr lang="tr-TR" sz="2000" dirty="0" smtClean="0">
                <a:solidFill>
                  <a:srgbClr val="852367"/>
                </a:solidFill>
              </a:rPr>
            </a:br>
            <a:endParaRPr lang="tr-TR" sz="2000" dirty="0"/>
          </a:p>
        </p:txBody>
      </p:sp>
      <p:sp>
        <p:nvSpPr>
          <p:cNvPr id="6" name="İçerik Yer Tutucusu 5"/>
          <p:cNvSpPr>
            <a:spLocks noGrp="1"/>
          </p:cNvSpPr>
          <p:nvPr>
            <p:ph idx="1"/>
          </p:nvPr>
        </p:nvSpPr>
        <p:spPr>
          <a:xfrm>
            <a:off x="5121215" y="2048775"/>
            <a:ext cx="6400800" cy="1025821"/>
          </a:xfrm>
        </p:spPr>
        <p:txBody>
          <a:bodyPr>
            <a:normAutofit/>
          </a:bodyPr>
          <a:lstStyle/>
          <a:p>
            <a:r>
              <a:rPr lang="tr-TR" dirty="0"/>
              <a:t>Uygulanacak </a:t>
            </a:r>
            <a:r>
              <a:rPr lang="tr-TR" dirty="0" smtClean="0"/>
              <a:t>projede, analiz aşamasında </a:t>
            </a:r>
            <a:r>
              <a:rPr lang="tr-TR" dirty="0"/>
              <a:t>projenin </a:t>
            </a:r>
            <a:r>
              <a:rPr lang="tr-TR" dirty="0" err="1"/>
              <a:t>muhattapları</a:t>
            </a:r>
            <a:r>
              <a:rPr lang="tr-TR" dirty="0"/>
              <a:t> ile ilgili bir anket çalışması yapılması amaçlanmaktadır</a:t>
            </a:r>
            <a:r>
              <a:rPr lang="tr-TR" dirty="0" smtClean="0"/>
              <a:t>.</a:t>
            </a:r>
            <a:endParaRPr lang="tr-TR" dirty="0"/>
          </a:p>
        </p:txBody>
      </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9830" y="3074597"/>
            <a:ext cx="2683570" cy="2683570"/>
          </a:xfrm>
          <a:prstGeom prst="rect">
            <a:avLst/>
          </a:prstGeom>
        </p:spPr>
      </p:pic>
    </p:spTree>
    <p:extLst>
      <p:ext uri="{BB962C8B-B14F-4D97-AF65-F5344CB8AC3E}">
        <p14:creationId xmlns:p14="http://schemas.microsoft.com/office/powerpoint/2010/main" val="565606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612648" y="2397600"/>
            <a:ext cx="4114800" cy="1958400"/>
          </a:xfrm>
        </p:spPr>
        <p:txBody>
          <a:bodyPr>
            <a:normAutofit/>
          </a:bodyPr>
          <a:lstStyle/>
          <a:p>
            <a:pPr algn="ctr"/>
            <a:r>
              <a:rPr lang="tr-TR" dirty="0"/>
              <a:t>2</a:t>
            </a:r>
            <a:r>
              <a:rPr lang="tr-TR" dirty="0" smtClean="0"/>
              <a:t>. Bilgi Gereksinim Belirleme, Problemin Tanımlanması</a:t>
            </a:r>
            <a:br>
              <a:rPr lang="tr-TR" dirty="0" smtClean="0"/>
            </a:br>
            <a:r>
              <a:rPr lang="tr-TR" sz="2000" dirty="0">
                <a:solidFill>
                  <a:srgbClr val="852367"/>
                </a:solidFill>
              </a:rPr>
              <a:t>2</a:t>
            </a:r>
            <a:r>
              <a:rPr lang="tr-TR" sz="2000" dirty="0" smtClean="0">
                <a:solidFill>
                  <a:srgbClr val="852367"/>
                </a:solidFill>
              </a:rPr>
              <a:t>.4.     Sistemin ve Personelin Gözlemlenmesi</a:t>
            </a:r>
            <a:endParaRPr lang="tr-TR" sz="2000" dirty="0"/>
          </a:p>
        </p:txBody>
      </p:sp>
      <p:sp>
        <p:nvSpPr>
          <p:cNvPr id="6" name="İçerik Yer Tutucusu 5"/>
          <p:cNvSpPr>
            <a:spLocks noGrp="1"/>
          </p:cNvSpPr>
          <p:nvPr>
            <p:ph idx="1"/>
          </p:nvPr>
        </p:nvSpPr>
        <p:spPr/>
        <p:txBody>
          <a:bodyPr>
            <a:normAutofit fontScale="92500" lnSpcReduction="20000"/>
          </a:bodyPr>
          <a:lstStyle/>
          <a:p>
            <a:pPr marL="0" indent="0">
              <a:buNone/>
            </a:pPr>
            <a:r>
              <a:rPr lang="tr-TR" dirty="0"/>
              <a:t> </a:t>
            </a:r>
            <a:r>
              <a:rPr lang="tr-TR" dirty="0" smtClean="0"/>
              <a:t>   Mevcut </a:t>
            </a:r>
            <a:r>
              <a:rPr lang="tr-TR" dirty="0"/>
              <a:t>kullanılan sistemde sıcaklık, nem, gaz kaçağı,  kapı ve camların </a:t>
            </a:r>
            <a:r>
              <a:rPr lang="tr-TR" dirty="0" smtClean="0"/>
              <a:t>kontrolünü yapmayı planlıyoruz. Bu kontroller belirlenirken şu durumlar gözlemlenmiştir:</a:t>
            </a:r>
            <a:endParaRPr lang="tr-TR" dirty="0"/>
          </a:p>
          <a:p>
            <a:r>
              <a:rPr lang="tr-TR" dirty="0" smtClean="0"/>
              <a:t>İnsanların </a:t>
            </a:r>
            <a:r>
              <a:rPr lang="tr-TR" dirty="0"/>
              <a:t>telaş halinde evden çıkarken kombiyi açık </a:t>
            </a:r>
            <a:r>
              <a:rPr lang="tr-TR" dirty="0" smtClean="0"/>
              <a:t>unutması veya derecesinin fazla olması.(Faturaların gereğinden </a:t>
            </a:r>
            <a:r>
              <a:rPr lang="tr-TR" dirty="0"/>
              <a:t>yüksek </a:t>
            </a:r>
            <a:r>
              <a:rPr lang="tr-TR" dirty="0" smtClean="0"/>
              <a:t>gelmesine sebep oluyor.)</a:t>
            </a:r>
          </a:p>
          <a:p>
            <a:r>
              <a:rPr lang="tr-TR" dirty="0" smtClean="0"/>
              <a:t>Herhangi bir sebepten dolayı yangın çıktığında bu durumun farkına varılamaması ve bu durum maddi ve manevi zararların artmasına sebep olması.</a:t>
            </a:r>
          </a:p>
          <a:p>
            <a:r>
              <a:rPr lang="tr-TR" dirty="0" smtClean="0"/>
              <a:t>Bacanın çeşitli </a:t>
            </a:r>
            <a:r>
              <a:rPr lang="tr-TR" dirty="0"/>
              <a:t>sebeplerden </a:t>
            </a:r>
            <a:r>
              <a:rPr lang="tr-TR" dirty="0" smtClean="0"/>
              <a:t>dolayı  tıkanması ile temiz hava girişinin engellenmesi ve bu durumdan  </a:t>
            </a:r>
            <a:r>
              <a:rPr lang="tr-TR" dirty="0"/>
              <a:t>kaynaklanan gaz </a:t>
            </a:r>
            <a:r>
              <a:rPr lang="tr-TR" dirty="0" smtClean="0"/>
              <a:t>zehirlenmeleri.</a:t>
            </a:r>
            <a:endParaRPr lang="tr-TR" dirty="0"/>
          </a:p>
          <a:p>
            <a:r>
              <a:rPr lang="tr-TR" dirty="0" smtClean="0"/>
              <a:t>Evdeki </a:t>
            </a:r>
            <a:r>
              <a:rPr lang="tr-TR" dirty="0"/>
              <a:t>bitkilerin </a:t>
            </a:r>
            <a:r>
              <a:rPr lang="tr-TR" dirty="0" smtClean="0"/>
              <a:t>sulanmasının unutulması </a:t>
            </a:r>
            <a:r>
              <a:rPr lang="tr-TR" dirty="0"/>
              <a:t>veya </a:t>
            </a:r>
            <a:r>
              <a:rPr lang="tr-TR" dirty="0" smtClean="0"/>
              <a:t>bitkilerin </a:t>
            </a:r>
            <a:r>
              <a:rPr lang="tr-TR" dirty="0"/>
              <a:t>gereğinden fazla </a:t>
            </a:r>
            <a:r>
              <a:rPr lang="tr-TR" dirty="0" smtClean="0"/>
              <a:t>sulanabiliyor olması.</a:t>
            </a:r>
          </a:p>
          <a:p>
            <a:r>
              <a:rPr lang="tr-TR" dirty="0" smtClean="0"/>
              <a:t>Bebek odalarının nem dengelerinin normal değerde tutulmaya çalışılması.</a:t>
            </a:r>
            <a:endParaRPr lang="tr-TR" dirty="0"/>
          </a:p>
          <a:p>
            <a:r>
              <a:rPr lang="tr-TR" dirty="0" smtClean="0"/>
              <a:t>Eve </a:t>
            </a:r>
            <a:r>
              <a:rPr lang="tr-TR" dirty="0"/>
              <a:t>hırsız girdiğinde ev sahiplerinin </a:t>
            </a:r>
            <a:r>
              <a:rPr lang="tr-TR" dirty="0" smtClean="0"/>
              <a:t>haberinin </a:t>
            </a:r>
            <a:r>
              <a:rPr lang="tr-TR" dirty="0"/>
              <a:t>olması ve hırsızlar için bu eylemi caydırıcı önlem alınması </a:t>
            </a:r>
            <a:r>
              <a:rPr lang="tr-TR" dirty="0" smtClean="0"/>
              <a:t>gerekir.</a:t>
            </a:r>
            <a:endParaRPr lang="tr-TR" dirty="0"/>
          </a:p>
        </p:txBody>
      </p:sp>
    </p:spTree>
    <p:extLst>
      <p:ext uri="{BB962C8B-B14F-4D97-AF65-F5344CB8AC3E}">
        <p14:creationId xmlns:p14="http://schemas.microsoft.com/office/powerpoint/2010/main" val="2594859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612648" y="2397600"/>
            <a:ext cx="4114800" cy="1958400"/>
          </a:xfrm>
        </p:spPr>
        <p:txBody>
          <a:bodyPr>
            <a:normAutofit/>
          </a:bodyPr>
          <a:lstStyle/>
          <a:p>
            <a:pPr algn="ctr"/>
            <a:r>
              <a:rPr lang="tr-TR" dirty="0"/>
              <a:t>3</a:t>
            </a:r>
            <a:r>
              <a:rPr lang="tr-TR" dirty="0" smtClean="0"/>
              <a:t>. Fizibilite (Yapılabilirlik) Raporları</a:t>
            </a:r>
            <a:br>
              <a:rPr lang="tr-TR" dirty="0" smtClean="0"/>
            </a:br>
            <a:r>
              <a:rPr lang="tr-TR" sz="2000" dirty="0">
                <a:solidFill>
                  <a:srgbClr val="852367"/>
                </a:solidFill>
              </a:rPr>
              <a:t>3</a:t>
            </a:r>
            <a:r>
              <a:rPr lang="tr-TR" sz="2000" dirty="0" smtClean="0">
                <a:solidFill>
                  <a:srgbClr val="852367"/>
                </a:solidFill>
              </a:rPr>
              <a:t>.1.     Kurumsal ve Kültürel Fizibilite</a:t>
            </a:r>
            <a:br>
              <a:rPr lang="tr-TR" sz="2000" dirty="0" smtClean="0">
                <a:solidFill>
                  <a:srgbClr val="852367"/>
                </a:solidFill>
              </a:rPr>
            </a:br>
            <a:endParaRPr lang="tr-TR" sz="2000" dirty="0"/>
          </a:p>
        </p:txBody>
      </p:sp>
      <p:sp>
        <p:nvSpPr>
          <p:cNvPr id="6" name="İçerik Yer Tutucusu 5"/>
          <p:cNvSpPr>
            <a:spLocks noGrp="1"/>
          </p:cNvSpPr>
          <p:nvPr>
            <p:ph idx="1"/>
          </p:nvPr>
        </p:nvSpPr>
        <p:spPr>
          <a:xfrm>
            <a:off x="5181600" y="1220639"/>
            <a:ext cx="6400800" cy="4748842"/>
          </a:xfrm>
        </p:spPr>
        <p:txBody>
          <a:bodyPr/>
          <a:lstStyle/>
          <a:p>
            <a:r>
              <a:rPr lang="tr-TR" dirty="0"/>
              <a:t>Bu projenin uygulamasında kullanıcıların sistemi kullanırken herhangi bir sıkıntı yaşamayacağı öngörülmektedir. </a:t>
            </a:r>
            <a:endParaRPr lang="tr-TR" dirty="0" smtClean="0"/>
          </a:p>
          <a:p>
            <a:r>
              <a:rPr lang="tr-TR" dirty="0" smtClean="0"/>
              <a:t>Bu </a:t>
            </a:r>
            <a:r>
              <a:rPr lang="tr-TR" dirty="0"/>
              <a:t>sistemi kullanacak kişilerin orta dereceli bilgisayar okuryazarlığına sahip olmaları yeterlidir. </a:t>
            </a:r>
            <a:endParaRPr lang="tr-TR" dirty="0" smtClean="0"/>
          </a:p>
          <a:p>
            <a:r>
              <a:rPr lang="tr-TR" dirty="0" smtClean="0"/>
              <a:t>Sistem </a:t>
            </a:r>
            <a:r>
              <a:rPr lang="tr-TR" dirty="0"/>
              <a:t>4 mühendis tarafından yönetilecek biçimde tasarlanacaktır. </a:t>
            </a:r>
            <a:endParaRPr lang="tr-TR" dirty="0" smtClean="0"/>
          </a:p>
          <a:p>
            <a:r>
              <a:rPr lang="tr-TR" dirty="0" smtClean="0"/>
              <a:t>Proje </a:t>
            </a:r>
            <a:r>
              <a:rPr lang="tr-TR" dirty="0"/>
              <a:t>bitiminde verilecek eğitimlerle kolay, uyumlu bir bütünleşme sağlanması ve iş yükünün hafifleyeceği düşüncesinin yerleştirilmesine özen gösterilmelidir. </a:t>
            </a:r>
            <a:endParaRPr lang="tr-TR" dirty="0" smtClean="0"/>
          </a:p>
          <a:p>
            <a:r>
              <a:rPr lang="tr-TR" dirty="0" smtClean="0"/>
              <a:t>Türkiye’nin </a:t>
            </a:r>
            <a:r>
              <a:rPr lang="tr-TR" dirty="0"/>
              <a:t>teknolojik altyapısı göz önüne alınarak sistemin kullanımı iyi bir tanıtım süreci ile tüm kullanıcılara anlatılmalıdır</a:t>
            </a:r>
            <a:r>
              <a:rPr lang="tr-TR" dirty="0" smtClean="0"/>
              <a:t>.</a:t>
            </a:r>
            <a:endParaRPr lang="tr-TR" dirty="0"/>
          </a:p>
        </p:txBody>
      </p:sp>
    </p:spTree>
    <p:extLst>
      <p:ext uri="{BB962C8B-B14F-4D97-AF65-F5344CB8AC3E}">
        <p14:creationId xmlns:p14="http://schemas.microsoft.com/office/powerpoint/2010/main" val="761552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612648" y="2397600"/>
            <a:ext cx="4114800" cy="1958400"/>
          </a:xfrm>
        </p:spPr>
        <p:txBody>
          <a:bodyPr>
            <a:normAutofit/>
          </a:bodyPr>
          <a:lstStyle/>
          <a:p>
            <a:pPr algn="ctr"/>
            <a:r>
              <a:rPr lang="tr-TR" dirty="0"/>
              <a:t>3</a:t>
            </a:r>
            <a:r>
              <a:rPr lang="tr-TR" dirty="0" smtClean="0"/>
              <a:t>. Fizibilite (Yapılabilirlik) Raporları</a:t>
            </a:r>
            <a:br>
              <a:rPr lang="tr-TR" dirty="0" smtClean="0"/>
            </a:br>
            <a:r>
              <a:rPr lang="tr-TR" sz="2000" dirty="0">
                <a:solidFill>
                  <a:srgbClr val="852367"/>
                </a:solidFill>
              </a:rPr>
              <a:t>3</a:t>
            </a:r>
            <a:r>
              <a:rPr lang="tr-TR" sz="2000" dirty="0" smtClean="0">
                <a:solidFill>
                  <a:srgbClr val="852367"/>
                </a:solidFill>
              </a:rPr>
              <a:t>.2.     Teknolojik Kaynak Fizibilitesi</a:t>
            </a:r>
            <a:br>
              <a:rPr lang="tr-TR" sz="2000" dirty="0" smtClean="0">
                <a:solidFill>
                  <a:srgbClr val="852367"/>
                </a:solidFill>
              </a:rPr>
            </a:br>
            <a:endParaRPr lang="tr-TR" sz="2000" dirty="0"/>
          </a:p>
        </p:txBody>
      </p:sp>
      <p:sp>
        <p:nvSpPr>
          <p:cNvPr id="6" name="İçerik Yer Tutucusu 5"/>
          <p:cNvSpPr>
            <a:spLocks noGrp="1"/>
          </p:cNvSpPr>
          <p:nvPr>
            <p:ph idx="1"/>
          </p:nvPr>
        </p:nvSpPr>
        <p:spPr>
          <a:xfrm>
            <a:off x="5181600" y="715992"/>
            <a:ext cx="6400800" cy="5681376"/>
          </a:xfrm>
        </p:spPr>
        <p:txBody>
          <a:bodyPr>
            <a:normAutofit fontScale="70000" lnSpcReduction="20000"/>
          </a:bodyPr>
          <a:lstStyle/>
          <a:p>
            <a:pPr marL="0" indent="0">
              <a:buNone/>
            </a:pPr>
            <a:r>
              <a:rPr lang="tr-TR" b="1" dirty="0" smtClean="0"/>
              <a:t>     Donanımlar</a:t>
            </a:r>
            <a:r>
              <a:rPr lang="tr-TR" b="1" dirty="0"/>
              <a:t>:</a:t>
            </a:r>
          </a:p>
          <a:p>
            <a:pPr lvl="0"/>
            <a:r>
              <a:rPr lang="tr-TR" dirty="0" err="1"/>
              <a:t>Arduino</a:t>
            </a:r>
            <a:r>
              <a:rPr lang="tr-TR" dirty="0"/>
              <a:t> UNO</a:t>
            </a:r>
          </a:p>
          <a:p>
            <a:pPr lvl="0"/>
            <a:r>
              <a:rPr lang="tr-TR" dirty="0" err="1"/>
              <a:t>Jumper</a:t>
            </a:r>
            <a:endParaRPr lang="tr-TR" dirty="0"/>
          </a:p>
          <a:p>
            <a:pPr lvl="0"/>
            <a:r>
              <a:rPr lang="tr-TR" dirty="0"/>
              <a:t>ESP8266 WİFİ Modülü</a:t>
            </a:r>
          </a:p>
          <a:p>
            <a:pPr lvl="0"/>
            <a:r>
              <a:rPr lang="tr-TR" dirty="0"/>
              <a:t>HC-SR04 </a:t>
            </a:r>
            <a:r>
              <a:rPr lang="tr-TR" dirty="0" err="1"/>
              <a:t>Ultrasonik</a:t>
            </a:r>
            <a:r>
              <a:rPr lang="tr-TR" dirty="0"/>
              <a:t> Mesafe </a:t>
            </a:r>
            <a:r>
              <a:rPr lang="tr-TR" dirty="0" err="1"/>
              <a:t>Sensörü</a:t>
            </a:r>
            <a:endParaRPr lang="tr-TR" dirty="0"/>
          </a:p>
          <a:p>
            <a:pPr lvl="0"/>
            <a:r>
              <a:rPr lang="tr-TR" dirty="0"/>
              <a:t>MQ-4 Gaz </a:t>
            </a:r>
            <a:r>
              <a:rPr lang="tr-TR" dirty="0" err="1"/>
              <a:t>Sensörü</a:t>
            </a:r>
            <a:r>
              <a:rPr lang="tr-TR" dirty="0"/>
              <a:t> Kartı</a:t>
            </a:r>
          </a:p>
          <a:p>
            <a:pPr lvl="0"/>
            <a:r>
              <a:rPr lang="tr-TR" dirty="0"/>
              <a:t>Toprak Nemi Algılama </a:t>
            </a:r>
            <a:r>
              <a:rPr lang="tr-TR" dirty="0" err="1"/>
              <a:t>Sensörü</a:t>
            </a:r>
            <a:endParaRPr lang="tr-TR" dirty="0"/>
          </a:p>
          <a:p>
            <a:pPr lvl="0"/>
            <a:r>
              <a:rPr lang="tr-TR" dirty="0"/>
              <a:t>TSL2591 Işık Ölçüm </a:t>
            </a:r>
            <a:r>
              <a:rPr lang="tr-TR" dirty="0" err="1"/>
              <a:t>Sensörü</a:t>
            </a:r>
            <a:endParaRPr lang="tr-TR" dirty="0"/>
          </a:p>
          <a:p>
            <a:pPr lvl="0"/>
            <a:r>
              <a:rPr lang="tr-TR" dirty="0" err="1"/>
              <a:t>Buzzer</a:t>
            </a:r>
            <a:r>
              <a:rPr lang="tr-TR" dirty="0"/>
              <a:t> Kartı</a:t>
            </a:r>
          </a:p>
          <a:p>
            <a:pPr lvl="0"/>
            <a:r>
              <a:rPr lang="tr-TR" dirty="0"/>
              <a:t>RGB </a:t>
            </a:r>
            <a:r>
              <a:rPr lang="tr-TR" dirty="0" err="1"/>
              <a:t>Led</a:t>
            </a:r>
            <a:r>
              <a:rPr lang="tr-TR" dirty="0"/>
              <a:t> Kartı</a:t>
            </a:r>
          </a:p>
          <a:p>
            <a:pPr lvl="0"/>
            <a:r>
              <a:rPr lang="tr-TR" dirty="0"/>
              <a:t>DHT11 Sıcaklık </a:t>
            </a:r>
            <a:r>
              <a:rPr lang="tr-TR" dirty="0" err="1"/>
              <a:t>Sensörü</a:t>
            </a:r>
            <a:r>
              <a:rPr lang="tr-TR" dirty="0"/>
              <a:t> veya LM35 Sıcaklık </a:t>
            </a:r>
            <a:r>
              <a:rPr lang="tr-TR" dirty="0" err="1"/>
              <a:t>Sensörü</a:t>
            </a:r>
            <a:endParaRPr lang="tr-TR" dirty="0"/>
          </a:p>
          <a:p>
            <a:pPr lvl="0"/>
            <a:r>
              <a:rPr lang="tr-TR" dirty="0"/>
              <a:t>LDR </a:t>
            </a:r>
          </a:p>
          <a:p>
            <a:pPr lvl="0"/>
            <a:r>
              <a:rPr lang="tr-TR" dirty="0"/>
              <a:t>LCD Ekran</a:t>
            </a:r>
          </a:p>
          <a:p>
            <a:pPr lvl="0"/>
            <a:r>
              <a:rPr lang="tr-TR" dirty="0" err="1"/>
              <a:t>Veritabanının</a:t>
            </a:r>
            <a:r>
              <a:rPr lang="tr-TR" dirty="0"/>
              <a:t> tutulabilmesi için genel sunucu</a:t>
            </a:r>
          </a:p>
          <a:p>
            <a:pPr lvl="0"/>
            <a:r>
              <a:rPr lang="tr-TR" dirty="0"/>
              <a:t>Sistem erişimi için kullanılacak </a:t>
            </a:r>
            <a:r>
              <a:rPr lang="tr-TR" dirty="0" smtClean="0"/>
              <a:t>bilgisayarlar</a:t>
            </a:r>
            <a:endParaRPr lang="tr-TR" dirty="0"/>
          </a:p>
        </p:txBody>
      </p:sp>
    </p:spTree>
    <p:extLst>
      <p:ext uri="{BB962C8B-B14F-4D97-AF65-F5344CB8AC3E}">
        <p14:creationId xmlns:p14="http://schemas.microsoft.com/office/powerpoint/2010/main" val="2723019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PINKFLORALBROCADE_16X9">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PinkFloralBrocade">
      <a:dk1>
        <a:srgbClr val="323232"/>
      </a:dk1>
      <a:lt1>
        <a:sysClr val="window" lastClr="FFFFFF"/>
      </a:lt1>
      <a:dk2>
        <a:srgbClr val="000000"/>
      </a:dk2>
      <a:lt2>
        <a:srgbClr val="E8E3E7"/>
      </a:lt2>
      <a:accent1>
        <a:srgbClr val="852367"/>
      </a:accent1>
      <a:accent2>
        <a:srgbClr val="079097"/>
      </a:accent2>
      <a:accent3>
        <a:srgbClr val="D54658"/>
      </a:accent3>
      <a:accent4>
        <a:srgbClr val="EA8B4A"/>
      </a:accent4>
      <a:accent5>
        <a:srgbClr val="E3BB49"/>
      </a:accent5>
      <a:accent6>
        <a:srgbClr val="79AD5F"/>
      </a:accent6>
      <a:hlink>
        <a:srgbClr val="079097"/>
      </a:hlink>
      <a:folHlink>
        <a:srgbClr val="808080"/>
      </a:folHlink>
    </a:clrScheme>
    <a:fontScheme name="PinkFloralBrocad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inkFloralBrocade">
      <a:dk1>
        <a:srgbClr val="323232"/>
      </a:dk1>
      <a:lt1>
        <a:sysClr val="window" lastClr="FFFFFF"/>
      </a:lt1>
      <a:dk2>
        <a:srgbClr val="000000"/>
      </a:dk2>
      <a:lt2>
        <a:srgbClr val="E8E3E7"/>
      </a:lt2>
      <a:accent1>
        <a:srgbClr val="852367"/>
      </a:accent1>
      <a:accent2>
        <a:srgbClr val="079097"/>
      </a:accent2>
      <a:accent3>
        <a:srgbClr val="D54658"/>
      </a:accent3>
      <a:accent4>
        <a:srgbClr val="EA8B4A"/>
      </a:accent4>
      <a:accent5>
        <a:srgbClr val="E3BB49"/>
      </a:accent5>
      <a:accent6>
        <a:srgbClr val="79AD5F"/>
      </a:accent6>
      <a:hlink>
        <a:srgbClr val="079097"/>
      </a:hlink>
      <a:folHlink>
        <a:srgbClr val="808080"/>
      </a:folHlink>
    </a:clrScheme>
    <a:fontScheme name="PinkFloralBrocad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C30D95C-3EF8-44E8-B33B-528BD41806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Pembe çiçekli kumaş tasarımlı sunu (geniş ekran)</Template>
  <TotalTime>0</TotalTime>
  <Words>1222</Words>
  <Application>Microsoft Office PowerPoint</Application>
  <PresentationFormat>Geniş ekran</PresentationFormat>
  <Paragraphs>393</Paragraphs>
  <Slides>16</Slides>
  <Notes>2</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Arial</vt:lpstr>
      <vt:lpstr>Calibri</vt:lpstr>
      <vt:lpstr>Times New Roman</vt:lpstr>
      <vt:lpstr>PINKFLORALBROCADE_16X9</vt:lpstr>
      <vt:lpstr>Eskişehir Osmangazi Üniversitesi Bilgisayar Mühendisliği Bölümü Tasarım Süreçleri Dersi Akıllı Ev Projesi – Planlama Aşaması</vt:lpstr>
      <vt:lpstr>İçindekiler</vt:lpstr>
      <vt:lpstr>1.  Giriş    </vt:lpstr>
      <vt:lpstr>2. Bilgi Gereksinim Belirleme, Problemin Tanımlanması 2.1.     Yönetim ve İşletme Personeli ile Görüşme</vt:lpstr>
      <vt:lpstr>2. Bilgi Gereksinim Belirleme, Problemin Tanımlanması 2.2.     Sistem/Operasyon Belgelerinin Toplanması</vt:lpstr>
      <vt:lpstr>2. Bilgi Gereksinim Belirleme, Problemin Tanımlanması 2.3.     Anket Formlarının Kullanımı </vt:lpstr>
      <vt:lpstr>2. Bilgi Gereksinim Belirleme, Problemin Tanımlanması 2.4.     Sistemin ve Personelin Gözlemlenmesi</vt:lpstr>
      <vt:lpstr>3. Fizibilite (Yapılabilirlik) Raporları 3.1.     Kurumsal ve Kültürel Fizibilite </vt:lpstr>
      <vt:lpstr>3. Fizibilite (Yapılabilirlik) Raporları 3.2.     Teknolojik Kaynak Fizibilitesi </vt:lpstr>
      <vt:lpstr>3. Fizibilite (Yapılabilirlik) Raporları 3.2.     Teknolojik Kaynak Fizibilitesi </vt:lpstr>
      <vt:lpstr>3. Fizibilite (Yapılabilirlik) Raporları 3.3.     Yasal Fizibilite </vt:lpstr>
      <vt:lpstr>3. Fizibilite (Yapılabilirlik) Raporları 3.4.     Finansal Fizibilite </vt:lpstr>
      <vt:lpstr>3. Fizibilite (Yapılabilirlik) Raporları 3.5.     Zaman Fizibilitesi </vt:lpstr>
      <vt:lpstr>4. Proje Zaman Çizelgesinin Hazırlanması 3.1.     GANNT Şeması </vt:lpstr>
      <vt:lpstr>4. Proje Zaman Çizelgesinin Hazırlanması 3.2.     PERT/CPM </vt:lpstr>
      <vt:lpstr>5. Projede Çalışacak Personel ve İş/Zaman Çizelgesi  </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2018-03-16T10:15:06Z</dcterms:created>
  <dcterms:modified xsi:type="dcterms:W3CDTF">2018-03-21T08:21:57Z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TC034173939991</vt:lpwstr>
  </property>
</Properties>
</file>