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256" r:id="rId2"/>
    <p:sldId id="395" r:id="rId3"/>
    <p:sldId id="396" r:id="rId4"/>
    <p:sldId id="258" r:id="rId5"/>
    <p:sldId id="404" r:id="rId6"/>
    <p:sldId id="405" r:id="rId7"/>
    <p:sldId id="397" r:id="rId8"/>
    <p:sldId id="398" r:id="rId9"/>
    <p:sldId id="399" r:id="rId10"/>
    <p:sldId id="400" r:id="rId11"/>
    <p:sldId id="401" r:id="rId12"/>
    <p:sldId id="406" r:id="rId13"/>
    <p:sldId id="438" r:id="rId14"/>
    <p:sldId id="436" r:id="rId15"/>
    <p:sldId id="43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0" r:id="rId39"/>
    <p:sldId id="431" r:id="rId40"/>
    <p:sldId id="432" r:id="rId41"/>
    <p:sldId id="435" r:id="rId42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C7B4"/>
    <a:srgbClr val="EAEFFE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38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7" d="100"/>
        <a:sy n="97" d="100"/>
      </p:scale>
      <p:origin x="0" y="-42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420" cy="349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9" tIns="46560" rIns="93119" bIns="46560" numCol="1" anchor="t" anchorCtr="0" compatLnSpc="1">
            <a:prstTxWarp prst="textNoShape">
              <a:avLst/>
            </a:prstTxWarp>
          </a:bodyPr>
          <a:lstStyle>
            <a:lvl1pPr defTabSz="932046">
              <a:defRPr sz="1200"/>
            </a:lvl1pPr>
          </a:lstStyle>
          <a:p>
            <a:endParaRPr lang="en-US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982" y="0"/>
            <a:ext cx="4029419" cy="349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9" tIns="46560" rIns="93119" bIns="46560" numCol="1" anchor="t" anchorCtr="0" compatLnSpc="1">
            <a:prstTxWarp prst="textNoShape">
              <a:avLst/>
            </a:prstTxWarp>
          </a:bodyPr>
          <a:lstStyle>
            <a:lvl1pPr algn="r" defTabSz="932046">
              <a:defRPr sz="1200"/>
            </a:lvl1pPr>
          </a:lstStyle>
          <a:p>
            <a:endParaRPr lang="en-US" alt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0598"/>
            <a:ext cx="4029420" cy="349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9" tIns="46560" rIns="93119" bIns="46560" numCol="1" anchor="b" anchorCtr="0" compatLnSpc="1">
            <a:prstTxWarp prst="textNoShape">
              <a:avLst/>
            </a:prstTxWarp>
          </a:bodyPr>
          <a:lstStyle>
            <a:lvl1pPr defTabSz="932046">
              <a:defRPr sz="1200"/>
            </a:lvl1pPr>
          </a:lstStyle>
          <a:p>
            <a:endParaRPr lang="en-US" alt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982" y="6660598"/>
            <a:ext cx="4029419" cy="349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9" tIns="46560" rIns="93119" bIns="46560" numCol="1" anchor="b" anchorCtr="0" compatLnSpc="1">
            <a:prstTxWarp prst="textNoShape">
              <a:avLst/>
            </a:prstTxWarp>
          </a:bodyPr>
          <a:lstStyle>
            <a:lvl1pPr algn="r" defTabSz="932046">
              <a:defRPr sz="1200"/>
            </a:lvl1pPr>
          </a:lstStyle>
          <a:p>
            <a:fld id="{292CA63C-3C64-4DF5-A4E0-4F2D4BB24B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031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420" cy="349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9" tIns="46560" rIns="93119" bIns="46560" numCol="1" anchor="t" anchorCtr="0" compatLnSpc="1">
            <a:prstTxWarp prst="textNoShape">
              <a:avLst/>
            </a:prstTxWarp>
          </a:bodyPr>
          <a:lstStyle>
            <a:lvl1pPr defTabSz="932046">
              <a:defRPr sz="1200"/>
            </a:lvl1pPr>
          </a:lstStyle>
          <a:p>
            <a:endParaRPr lang="en-US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6982" y="0"/>
            <a:ext cx="4029419" cy="349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9" tIns="46560" rIns="93119" bIns="46560" numCol="1" anchor="t" anchorCtr="0" compatLnSpc="1">
            <a:prstTxWarp prst="textNoShape">
              <a:avLst/>
            </a:prstTxWarp>
          </a:bodyPr>
          <a:lstStyle>
            <a:lvl1pPr algn="r" defTabSz="932046">
              <a:defRPr sz="1200"/>
            </a:lvl1pPr>
          </a:lstStyle>
          <a:p>
            <a:endParaRPr lang="en-US" alt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6788" cy="2630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661" y="3329703"/>
            <a:ext cx="6817080" cy="3155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9" tIns="46560" rIns="93119" bIns="465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0598"/>
            <a:ext cx="4029420" cy="349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9" tIns="46560" rIns="93119" bIns="46560" numCol="1" anchor="b" anchorCtr="0" compatLnSpc="1">
            <a:prstTxWarp prst="textNoShape">
              <a:avLst/>
            </a:prstTxWarp>
          </a:bodyPr>
          <a:lstStyle>
            <a:lvl1pPr defTabSz="932046">
              <a:defRPr sz="1200"/>
            </a:lvl1pPr>
          </a:lstStyle>
          <a:p>
            <a:endParaRPr lang="en-US" alt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6982" y="6660598"/>
            <a:ext cx="4029419" cy="349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9" tIns="46560" rIns="93119" bIns="46560" numCol="1" anchor="b" anchorCtr="0" compatLnSpc="1">
            <a:prstTxWarp prst="textNoShape">
              <a:avLst/>
            </a:prstTxWarp>
          </a:bodyPr>
          <a:lstStyle>
            <a:lvl1pPr algn="r" defTabSz="932046">
              <a:defRPr sz="1200"/>
            </a:lvl1pPr>
          </a:lstStyle>
          <a:p>
            <a:fld id="{501FBC34-E275-4670-AAF8-A044F11942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1116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65" charset="0"/>
        <a:ea typeface="ヒラギノ角ゴ Pro W3" pitchFamily="-65" charset="-128"/>
        <a:cs typeface="ヒラギノ角ゴ Pro W3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65" charset="0"/>
        <a:ea typeface="ヒラギノ角ゴ Pro W3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65" charset="0"/>
        <a:ea typeface="ヒラギノ角ゴ Pro W3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65" charset="0"/>
        <a:ea typeface="ヒラギノ角ゴ Pro W3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65" charset="0"/>
        <a:ea typeface="ヒラギノ角ゴ Pro W3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52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8248943" indent="-37787919" defTabSz="931652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6102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2204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8307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440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fld id="{E17B8B9F-4667-4816-A75D-A58EDA285F2A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676" tIns="45839" rIns="91676" bIns="45839"/>
          <a:lstStyle/>
          <a:p>
            <a:pPr eaLnBrk="1" hangingPunct="1"/>
            <a:r>
              <a:rPr lang="en-US" altLang="en-US" smtClean="0"/>
              <a:t>ASK: Why is it in [0,1]?</a:t>
            </a:r>
          </a:p>
        </p:txBody>
      </p:sp>
    </p:spTree>
    <p:extLst>
      <p:ext uri="{BB962C8B-B14F-4D97-AF65-F5344CB8AC3E}">
        <p14:creationId xmlns:p14="http://schemas.microsoft.com/office/powerpoint/2010/main" val="3169340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810343" indent="-37354607"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57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1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672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29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fld id="{2FB770B8-06DE-42BA-84CC-9109DC9943B4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ASK: What is a quadratic program? Quadratic cost function with many linear constraints</a:t>
            </a:r>
          </a:p>
        </p:txBody>
      </p:sp>
    </p:spTree>
    <p:extLst>
      <p:ext uri="{BB962C8B-B14F-4D97-AF65-F5344CB8AC3E}">
        <p14:creationId xmlns:p14="http://schemas.microsoft.com/office/powerpoint/2010/main" val="986974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810343" indent="-37354607"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57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1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672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29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fld id="{2FB770B8-06DE-42BA-84CC-9109DC9943B4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ASK: What is a quadratic program? Quadratic cost function with many linear constraints</a:t>
            </a:r>
          </a:p>
        </p:txBody>
      </p:sp>
    </p:spTree>
    <p:extLst>
      <p:ext uri="{BB962C8B-B14F-4D97-AF65-F5344CB8AC3E}">
        <p14:creationId xmlns:p14="http://schemas.microsoft.com/office/powerpoint/2010/main" val="2840565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810343" indent="-37354607"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57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1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672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29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fld id="{2FB770B8-06DE-42BA-84CC-9109DC9943B4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ASK: What is a quadratic program? Quadratic cost function with many linear constraints</a:t>
            </a:r>
          </a:p>
        </p:txBody>
      </p:sp>
    </p:spTree>
    <p:extLst>
      <p:ext uri="{BB962C8B-B14F-4D97-AF65-F5344CB8AC3E}">
        <p14:creationId xmlns:p14="http://schemas.microsoft.com/office/powerpoint/2010/main" val="339789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810343" indent="-37354607"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57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1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672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29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fld id="{2FB770B8-06DE-42BA-84CC-9109DC9943B4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ASK: What is a quadratic program? Quadratic cost function with many linear constraints</a:t>
            </a:r>
          </a:p>
        </p:txBody>
      </p:sp>
    </p:spTree>
    <p:extLst>
      <p:ext uri="{BB962C8B-B14F-4D97-AF65-F5344CB8AC3E}">
        <p14:creationId xmlns:p14="http://schemas.microsoft.com/office/powerpoint/2010/main" val="2402638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810343" indent="-37354607"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57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1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672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29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fld id="{F01E17BB-957B-4589-A2B0-2FE19B604F68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90" tIns="45095" rIns="90190" bIns="45095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8370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810343" indent="-37354607"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57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1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672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29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fld id="{6DCE9924-0567-4B1F-8A6D-447EEDC5EE6A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90" tIns="45095" rIns="90190" bIns="45095"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2886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810343" indent="-37354607"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57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1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672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29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fld id="{6C050C12-F3CF-41E3-8ADC-F4EB3E275FC1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90" tIns="45095" rIns="90190" bIns="45095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6555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810343" indent="-37354607"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57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1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672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29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fld id="{6C050C12-F3CF-41E3-8ADC-F4EB3E275FC1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90" tIns="45095" rIns="90190" bIns="45095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98900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810343" indent="-37354607"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57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1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672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29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fld id="{6C050C12-F3CF-41E3-8ADC-F4EB3E275FC1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90" tIns="45095" rIns="90190" bIns="45095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3054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810343" indent="-37354607"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57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1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672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29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fld id="{05BAC407-9207-4C43-B7A8-B93AD3F3F721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ASK: What would perceptron do? Any of the zero error solutions it would stop. Want better… SVM</a:t>
            </a:r>
          </a:p>
        </p:txBody>
      </p:sp>
    </p:spTree>
    <p:extLst>
      <p:ext uri="{BB962C8B-B14F-4D97-AF65-F5344CB8AC3E}">
        <p14:creationId xmlns:p14="http://schemas.microsoft.com/office/powerpoint/2010/main" val="1187450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52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8248943" indent="-37787919" defTabSz="931652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6102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2204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8307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440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fld id="{D9B80010-96AE-49EB-ABAF-F0B81F044DB1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74358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810343" indent="-37354607"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57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1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672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29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fld id="{05BAC407-9207-4C43-B7A8-B93AD3F3F721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ASK: What would perceptron do? Any of the zero error solutions it would stop. Want better… SVM</a:t>
            </a:r>
          </a:p>
        </p:txBody>
      </p:sp>
    </p:spTree>
    <p:extLst>
      <p:ext uri="{BB962C8B-B14F-4D97-AF65-F5344CB8AC3E}">
        <p14:creationId xmlns:p14="http://schemas.microsoft.com/office/powerpoint/2010/main" val="1335043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810343" indent="-37354607"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57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1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672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29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fld id="{05BAC407-9207-4C43-B7A8-B93AD3F3F721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ASK: What would perceptron do? Any of the zero error solutions it would stop. Want better… SVM</a:t>
            </a:r>
          </a:p>
        </p:txBody>
      </p:sp>
    </p:spTree>
    <p:extLst>
      <p:ext uri="{BB962C8B-B14F-4D97-AF65-F5344CB8AC3E}">
        <p14:creationId xmlns:p14="http://schemas.microsoft.com/office/powerpoint/2010/main" val="1325597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810343" indent="-37354607"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57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1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672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29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fld id="{05BAC407-9207-4C43-B7A8-B93AD3F3F721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ASK: What would perceptron do? Any of the zero error solutions it would stop. Want better… SVM</a:t>
            </a:r>
          </a:p>
        </p:txBody>
      </p:sp>
    </p:spTree>
    <p:extLst>
      <p:ext uri="{BB962C8B-B14F-4D97-AF65-F5344CB8AC3E}">
        <p14:creationId xmlns:p14="http://schemas.microsoft.com/office/powerpoint/2010/main" val="3696526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810343" indent="-37354607"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57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1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672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29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fld id="{A47E372D-9934-47AD-B762-8B63DB2A5414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ASK: What would perceptron do? Any of the zero error solutions it would stop. Want better… SVM</a:t>
            </a:r>
          </a:p>
        </p:txBody>
      </p:sp>
    </p:spTree>
    <p:extLst>
      <p:ext uri="{BB962C8B-B14F-4D97-AF65-F5344CB8AC3E}">
        <p14:creationId xmlns:p14="http://schemas.microsoft.com/office/powerpoint/2010/main" val="756240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810343" indent="-37354607"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57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1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672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29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fld id="{A47E372D-9934-47AD-B762-8B63DB2A5414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ASK: What would perceptron do? Any of the zero error solutions it would stop. Want better… SVM</a:t>
            </a:r>
          </a:p>
        </p:txBody>
      </p:sp>
    </p:spTree>
    <p:extLst>
      <p:ext uri="{BB962C8B-B14F-4D97-AF65-F5344CB8AC3E}">
        <p14:creationId xmlns:p14="http://schemas.microsoft.com/office/powerpoint/2010/main" val="267909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810343" indent="-37354607"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57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1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672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29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fld id="{A47E372D-9934-47AD-B762-8B63DB2A5414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ASK: What would perceptron do? Any of the zero error solutions it would stop. Want better… SVM</a:t>
            </a:r>
          </a:p>
        </p:txBody>
      </p:sp>
    </p:spTree>
    <p:extLst>
      <p:ext uri="{BB962C8B-B14F-4D97-AF65-F5344CB8AC3E}">
        <p14:creationId xmlns:p14="http://schemas.microsoft.com/office/powerpoint/2010/main" val="3789333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810343" indent="-37354607"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57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1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672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29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fld id="{6C050C12-F3CF-41E3-8ADC-F4EB3E275FC1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90" tIns="45095" rIns="90190" bIns="45095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34441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810343" indent="-37354607"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57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1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672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29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fld id="{6ED6B9AC-A234-4D3F-87AD-501D615D0A14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  <p:sp>
        <p:nvSpPr>
          <p:cNvPr id="52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ASK: What is a convex program? MORE general than convex function (I.e. e-family) and STILL UNIQUE!</a:t>
            </a:r>
          </a:p>
          <a:p>
            <a:pPr eaLnBrk="1" hangingPunct="1"/>
            <a:r>
              <a:rPr lang="en-US" altLang="en-US" smtClean="0"/>
              <a:t>ASK: To get LD, we note we have 1/2 w^2 and - w^2 from Lagrange, it just works out…</a:t>
            </a:r>
          </a:p>
          <a:p>
            <a:pPr eaLnBrk="1" hangingPunct="1"/>
            <a:r>
              <a:rPr lang="en-US" altLang="en-US" smtClean="0"/>
              <a:t>ASK: why positive alphas? Because INEQUALITIES,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505162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810343" indent="-37354607"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57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1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672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29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fld id="{6ED6B9AC-A234-4D3F-87AD-501D615D0A14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  <p:sp>
        <p:nvSpPr>
          <p:cNvPr id="52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ASK: What is a convex program? MORE general than convex function (I.e. e-family) and STILL UNIQUE!</a:t>
            </a:r>
          </a:p>
          <a:p>
            <a:pPr eaLnBrk="1" hangingPunct="1"/>
            <a:r>
              <a:rPr lang="en-US" altLang="en-US" smtClean="0"/>
              <a:t>ASK: To get LD, we note we have 1/2 w^2 and - w^2 from Lagrange, it just works out…</a:t>
            </a:r>
          </a:p>
          <a:p>
            <a:pPr eaLnBrk="1" hangingPunct="1"/>
            <a:r>
              <a:rPr lang="en-US" altLang="en-US" smtClean="0"/>
              <a:t>ASK: why positive alphas? Because INEQUALITIES,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4039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810343" indent="-37354607"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57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1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672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29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fld id="{6ED6B9AC-A234-4D3F-87AD-501D615D0A14}" type="slidenum">
              <a:rPr lang="en-US" altLang="en-US" sz="1200"/>
              <a:pPr eaLnBrk="1" hangingPunct="1"/>
              <a:t>35</a:t>
            </a:fld>
            <a:endParaRPr lang="en-US" altLang="en-US" sz="1200"/>
          </a:p>
        </p:txBody>
      </p:sp>
      <p:sp>
        <p:nvSpPr>
          <p:cNvPr id="52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ASK: What is a convex program? MORE general than convex function (I.e. e-family) and STILL UNIQUE!</a:t>
            </a:r>
          </a:p>
          <a:p>
            <a:pPr eaLnBrk="1" hangingPunct="1"/>
            <a:r>
              <a:rPr lang="en-US" altLang="en-US" smtClean="0"/>
              <a:t>ASK: To get LD, we note we have 1/2 w^2 and - w^2 from Lagrange, it just works out…</a:t>
            </a:r>
          </a:p>
          <a:p>
            <a:pPr eaLnBrk="1" hangingPunct="1"/>
            <a:r>
              <a:rPr lang="en-US" altLang="en-US" smtClean="0"/>
              <a:t>ASK: why positive alphas? Because INEQUALITIES,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78722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52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8248943" indent="-37787919" defTabSz="931652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6102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2204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8307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440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fld id="{D9B80010-96AE-49EB-ABAF-F0B81F044DB1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710052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810343" indent="-37354607"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57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1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672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29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fld id="{6ED6B9AC-A234-4D3F-87AD-501D615D0A14}" type="slidenum">
              <a:rPr lang="en-US" altLang="en-US" sz="1200"/>
              <a:pPr eaLnBrk="1" hangingPunct="1"/>
              <a:t>36</a:t>
            </a:fld>
            <a:endParaRPr lang="en-US" altLang="en-US" sz="1200"/>
          </a:p>
        </p:txBody>
      </p:sp>
      <p:sp>
        <p:nvSpPr>
          <p:cNvPr id="52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ASK: What is a convex program? MORE general than convex function (I.e. e-family) and STILL UNIQUE!</a:t>
            </a:r>
          </a:p>
          <a:p>
            <a:pPr eaLnBrk="1" hangingPunct="1"/>
            <a:r>
              <a:rPr lang="en-US" altLang="en-US" smtClean="0"/>
              <a:t>ASK: To get LD, we note we have 1/2 w^2 and - w^2 from Lagrange, it just works out…</a:t>
            </a:r>
          </a:p>
          <a:p>
            <a:pPr eaLnBrk="1" hangingPunct="1"/>
            <a:r>
              <a:rPr lang="en-US" altLang="en-US" smtClean="0"/>
              <a:t>ASK: why positive alphas? Because INEQUALITIES,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901680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810343" indent="-37354607"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57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1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672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29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fld id="{6ED6B9AC-A234-4D3F-87AD-501D615D0A14}" type="slidenum">
              <a:rPr lang="en-US" altLang="en-US" sz="1200"/>
              <a:pPr eaLnBrk="1" hangingPunct="1"/>
              <a:t>37</a:t>
            </a:fld>
            <a:endParaRPr lang="en-US" altLang="en-US" sz="1200"/>
          </a:p>
        </p:txBody>
      </p:sp>
      <p:sp>
        <p:nvSpPr>
          <p:cNvPr id="52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ASK: What is a convex program? MORE general than convex function (I.e. e-family) and STILL UNIQUE!</a:t>
            </a:r>
          </a:p>
          <a:p>
            <a:pPr eaLnBrk="1" hangingPunct="1"/>
            <a:r>
              <a:rPr lang="en-US" altLang="en-US" smtClean="0"/>
              <a:t>ASK: To get LD, we note we have 1/2 w^2 and - w^2 from Lagrange, it just works out…</a:t>
            </a:r>
          </a:p>
          <a:p>
            <a:pPr eaLnBrk="1" hangingPunct="1"/>
            <a:r>
              <a:rPr lang="en-US" altLang="en-US" smtClean="0"/>
              <a:t>ASK: why positive alphas? Because INEQUALITIES,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5444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52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8248943" indent="-37787919" defTabSz="931652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6102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2204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8307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440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fld id="{D9B80010-96AE-49EB-ABAF-F0B81F044DB1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56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52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8248943" indent="-37787919" defTabSz="931652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6102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2204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8307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440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fld id="{3EA2F089-4B3C-41AE-BA49-D383514B2BD3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ASK: is bound truly guaranteed?</a:t>
            </a:r>
          </a:p>
          <a:p>
            <a:pPr eaLnBrk="1" hangingPunct="1"/>
            <a:r>
              <a:rPr lang="en-US" altLang="en-US" smtClean="0"/>
              <a:t>ASK: what if we want eta to be 0 so that it is? C() term goes to infinity…</a:t>
            </a:r>
          </a:p>
        </p:txBody>
      </p:sp>
    </p:spTree>
    <p:extLst>
      <p:ext uri="{BB962C8B-B14F-4D97-AF65-F5344CB8AC3E}">
        <p14:creationId xmlns:p14="http://schemas.microsoft.com/office/powerpoint/2010/main" val="378777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810343" indent="-37354607"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57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1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672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29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fld id="{0063618C-EA9B-4054-A49D-8E36A70AB5FC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ASK: What would perceptron do? Any of the zero error solutions it would stop. Want better… SVM</a:t>
            </a:r>
          </a:p>
        </p:txBody>
      </p:sp>
    </p:spTree>
    <p:extLst>
      <p:ext uri="{BB962C8B-B14F-4D97-AF65-F5344CB8AC3E}">
        <p14:creationId xmlns:p14="http://schemas.microsoft.com/office/powerpoint/2010/main" val="3828483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810343" indent="-37354607"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57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1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672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29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fld id="{0063618C-EA9B-4054-A49D-8E36A70AB5FC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ASK: What would perceptron do? Any of the zero error solutions it would stop. Want better… SVM</a:t>
            </a:r>
          </a:p>
        </p:txBody>
      </p:sp>
    </p:spTree>
    <p:extLst>
      <p:ext uri="{BB962C8B-B14F-4D97-AF65-F5344CB8AC3E}">
        <p14:creationId xmlns:p14="http://schemas.microsoft.com/office/powerpoint/2010/main" val="3214097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810343" indent="-37354607"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57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1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672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29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fld id="{0063618C-EA9B-4054-A49D-8E36A70AB5FC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ASK: What would perceptron do? Any of the zero error solutions it would stop. Want better… SVM</a:t>
            </a:r>
          </a:p>
        </p:txBody>
      </p:sp>
    </p:spTree>
    <p:extLst>
      <p:ext uri="{BB962C8B-B14F-4D97-AF65-F5344CB8AC3E}">
        <p14:creationId xmlns:p14="http://schemas.microsoft.com/office/powerpoint/2010/main" val="189671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810343" indent="-37354607" defTabSz="920968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57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1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672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29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fld id="{0063618C-EA9B-4054-A49D-8E36A70AB5FC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ASK: What would perceptron do? Any of the zero error solutions it would stop. Want better… SVM</a:t>
            </a:r>
          </a:p>
        </p:txBody>
      </p:sp>
    </p:spTree>
    <p:extLst>
      <p:ext uri="{BB962C8B-B14F-4D97-AF65-F5344CB8AC3E}">
        <p14:creationId xmlns:p14="http://schemas.microsoft.com/office/powerpoint/2010/main" val="89987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3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6" name="Group 4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19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20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21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22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2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24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25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26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27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28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29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30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31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32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33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34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35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36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37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38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39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40" name="Line 27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41" name="Line 28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42" name="Line 29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43" name="Line 30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44" name="Line 31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45" name="Line 32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46" name="Line 33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47" name="Line 34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48" name="Line 35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49" name="Line 36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50" name="Line 37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51" name="Line 38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52" name="Line 39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53" name="Line 40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54" name="Line 41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55" name="Line 42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56" name="Line 43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57" name="Line 44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58" name="Line 45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59" name="Line 46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60" name="Line 47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61" name="Line 48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62" name="Line 49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63" name="Line 50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64" name="Line 51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65" name="Line 52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66" name="Line 53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67" name="Line 54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  <p:sp>
              <p:nvSpPr>
                <p:cNvPr id="68" name="Line 55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-65" charset="0"/>
                    <a:ea typeface="+mn-ea"/>
                  </a:endParaRPr>
                </a:p>
              </p:txBody>
            </p:sp>
          </p:grpSp>
          <p:sp>
            <p:nvSpPr>
              <p:cNvPr id="17" name="Line 56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-65" charset="0"/>
                  <a:ea typeface="+mn-ea"/>
                </a:endParaRPr>
              </a:p>
            </p:txBody>
          </p:sp>
        </p:grpSp>
        <p:grpSp>
          <p:nvGrpSpPr>
            <p:cNvPr id="6" name="Group 76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65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-65" charset="0"/>
                  <a:ea typeface="+mn-ea"/>
                </a:endParaRPr>
              </a:p>
            </p:txBody>
          </p:sp>
          <p:sp>
            <p:nvSpPr>
              <p:cNvPr id="12" name="Line 63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-65" charset="0"/>
                  <a:ea typeface="+mn-ea"/>
                </a:endParaRPr>
              </a:p>
            </p:txBody>
          </p:sp>
          <p:sp>
            <p:nvSpPr>
              <p:cNvPr id="13" name="Line 64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-65" charset="0"/>
                  <a:ea typeface="+mn-ea"/>
                </a:endParaRPr>
              </a:p>
            </p:txBody>
          </p:sp>
          <p:sp>
            <p:nvSpPr>
              <p:cNvPr id="14" name="Arc 6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7" name="Group 75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7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-65" charset="0"/>
                  <a:ea typeface="+mn-ea"/>
                </a:endParaRPr>
              </a:p>
            </p:txBody>
          </p:sp>
          <p:sp>
            <p:nvSpPr>
              <p:cNvPr id="9" name="Line 68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-65" charset="0"/>
                  <a:ea typeface="+mn-ea"/>
                </a:endParaRPr>
              </a:p>
            </p:txBody>
          </p:sp>
          <p:sp>
            <p:nvSpPr>
              <p:cNvPr id="10" name="Arc 69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6201" name="Rectangle 5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-65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Itsik Pe'er, Columbia University</a:t>
            </a:r>
            <a:endParaRPr lang="en-US" altLang="en-US"/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8A0B2-1523-4C08-9470-E1E795EEE9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58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Itsik Pe'er, Columbia University</a:t>
            </a:r>
            <a:endParaRPr lang="en-US" alt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36277-ADE2-47D9-9494-4081FDB650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59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Itsik Pe'er, Columbia University</a:t>
            </a:r>
            <a:endParaRPr lang="en-US" alt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8CB67-4605-46BC-A9EA-FB490D9FF7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25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Itsik Pe'er, Columbia University</a:t>
            </a:r>
            <a:endParaRPr lang="en-US" alt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A73305-E0D2-453F-BB82-FC864C8951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15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Itsik Pe'er, Columbia University</a:t>
            </a:r>
            <a:endParaRPr lang="en-US" alt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5F7AA-44F3-457A-AEE0-AEAD4BCD84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86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Itsik Pe'er, Columbia University</a:t>
            </a:r>
            <a:endParaRPr lang="en-US" altLang="en-US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27D0A-FAC6-4166-87C3-88BF79F09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26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Itsik Pe'er, Columbia University</a:t>
            </a:r>
            <a:endParaRPr lang="en-US" altLang="en-US"/>
          </a:p>
        </p:txBody>
      </p:sp>
      <p:sp>
        <p:nvSpPr>
          <p:cNvPr id="9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2C501E-A7B0-4CC9-B2A0-A585CABCAF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6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Itsik Pe'er, Columbia University</a:t>
            </a:r>
            <a:endParaRPr lang="en-US" alt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38AF9F-E5AB-4CCE-8071-3C4642C958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02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Itsik Pe'er, Columbia University</a:t>
            </a:r>
            <a:endParaRPr lang="en-US" alt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E229EC-03A0-4CC5-848F-DE1A8B056E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9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Itsik Pe'er, Columbia University</a:t>
            </a:r>
            <a:endParaRPr lang="en-US" altLang="en-US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7B9A27-482A-4B53-A77C-F1CCA543A1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16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Itsik Pe'er, Columbia University</a:t>
            </a:r>
            <a:endParaRPr lang="en-US" altLang="en-US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AF1AB-3CAC-49CA-8097-A7F4B3ABC9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63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93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-228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 smtClean="0"/>
              <a:t>Itsik Pe'er, Columbia University</a:t>
            </a:r>
            <a:endParaRPr lang="en-US" altLang="en-US"/>
          </a:p>
        </p:txBody>
      </p:sp>
      <p:sp>
        <p:nvSpPr>
          <p:cNvPr id="1094" name="Rectangle 7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7A9E513-0D4C-426F-AECF-5649580AE5B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ヒラギノ角ゴ Pro W3" pitchFamily="-65" charset="-128"/>
          <a:cs typeface="ヒラギノ角ゴ Pro W3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5" charset="0"/>
          <a:ea typeface="ヒラギノ角ゴ Pro W3" pitchFamily="-65" charset="-128"/>
          <a:cs typeface="ヒラギノ角ゴ Pro W3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5" charset="0"/>
          <a:ea typeface="ヒラギノ角ゴ Pro W3" pitchFamily="-65" charset="-128"/>
          <a:cs typeface="ヒラギノ角ゴ Pro W3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5" charset="0"/>
          <a:ea typeface="ヒラギノ角ゴ Pro W3" pitchFamily="-65" charset="-128"/>
          <a:cs typeface="ヒラギノ角ゴ Pro W3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5" charset="0"/>
          <a:ea typeface="ヒラギノ角ゴ Pro W3" pitchFamily="-65" charset="-128"/>
          <a:cs typeface="ヒラギノ角ゴ Pro W3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2"/>
        <a:buBlip>
          <a:blip r:embed="rId13"/>
        </a:buBlip>
        <a:defRPr sz="3200">
          <a:solidFill>
            <a:schemeClr val="tx1"/>
          </a:solidFill>
          <a:latin typeface="+mn-lt"/>
          <a:ea typeface="ヒラギノ角ゴ Pro W3" pitchFamily="-65" charset="-128"/>
          <a:cs typeface="ヒラギノ角ゴ Pro W3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2"/>
        <a:buChar char="n"/>
        <a:defRPr sz="2800">
          <a:solidFill>
            <a:schemeClr val="tx1"/>
          </a:solidFill>
          <a:latin typeface="+mn-lt"/>
          <a:ea typeface="ヒラギノ角ゴ Pro W3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2"/>
        <a:buChar char="w"/>
        <a:defRPr sz="2400">
          <a:solidFill>
            <a:schemeClr val="tx1"/>
          </a:solidFill>
          <a:latin typeface="+mn-lt"/>
          <a:ea typeface="ヒラギノ角ゴ Pro W3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n"/>
        <a:defRPr sz="2000">
          <a:solidFill>
            <a:schemeClr val="tx1"/>
          </a:solidFill>
          <a:latin typeface="+mn-lt"/>
          <a:ea typeface="ヒラギノ角ゴ Pro W3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000">
          <a:solidFill>
            <a:schemeClr val="tx1"/>
          </a:solidFill>
          <a:latin typeface="+mn-lt"/>
          <a:ea typeface="ヒラギノ角ゴ Pro W3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65" charset="2"/>
        <a:buChar char="n"/>
        <a:defRPr sz="2000">
          <a:solidFill>
            <a:schemeClr val="tx1"/>
          </a:solidFill>
          <a:latin typeface="+mn-lt"/>
          <a:ea typeface="ヒラギノ角ゴ Pro W3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65" charset="2"/>
        <a:buChar char="n"/>
        <a:defRPr sz="2000">
          <a:solidFill>
            <a:schemeClr val="tx1"/>
          </a:solidFill>
          <a:latin typeface="+mn-lt"/>
          <a:ea typeface="ヒラギノ角ゴ Pro W3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65" charset="2"/>
        <a:buChar char="n"/>
        <a:defRPr sz="2000">
          <a:solidFill>
            <a:schemeClr val="tx1"/>
          </a:solidFill>
          <a:latin typeface="+mn-lt"/>
          <a:ea typeface="ヒラギノ角ゴ Pro W3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65" charset="2"/>
        <a:buChar char="n"/>
        <a:defRPr sz="2000">
          <a:solidFill>
            <a:schemeClr val="tx1"/>
          </a:solidFill>
          <a:latin typeface="+mn-lt"/>
          <a:ea typeface="ヒラギノ角ゴ Pro W3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2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11" Type="http://schemas.openxmlformats.org/officeDocument/2006/relationships/image" Target="../media/image94.png"/><Relationship Id="rId5" Type="http://schemas.openxmlformats.org/officeDocument/2006/relationships/image" Target="../media/image74.png"/><Relationship Id="rId10" Type="http://schemas.openxmlformats.org/officeDocument/2006/relationships/image" Target="../media/image93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9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emf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4.emf"/><Relationship Id="rId4" Type="http://schemas.openxmlformats.org/officeDocument/2006/relationships/image" Target="../media/image12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11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5.emf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4.emf"/><Relationship Id="rId4" Type="http://schemas.openxmlformats.org/officeDocument/2006/relationships/image" Target="../media/image14.png"/><Relationship Id="rId9" Type="http://schemas.openxmlformats.org/officeDocument/2006/relationships/oleObject" Target="../embeddings/oleObject9.bin"/><Relationship Id="rId1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17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5.emf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4.e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10.emf"/><Relationship Id="rId5" Type="http://schemas.openxmlformats.org/officeDocument/2006/relationships/image" Target="../media/image16.png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11.png"/><Relationship Id="rId9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10.emf"/><Relationship Id="rId5" Type="http://schemas.openxmlformats.org/officeDocument/2006/relationships/image" Target="../media/image17.png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11.png"/><Relationship Id="rId9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10.emf"/><Relationship Id="rId5" Type="http://schemas.openxmlformats.org/officeDocument/2006/relationships/image" Target="../media/image190.png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11.png"/><Relationship Id="rId9" Type="http://schemas.openxmlformats.org/officeDocument/2006/relationships/image" Target="../media/image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29.png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8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30.png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2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28.png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28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5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ea typeface="ヒラギノ角ゴ Pro W3" charset="-128"/>
              </a:rPr>
              <a:t>Machine Learning</a:t>
            </a:r>
            <a:endParaRPr lang="en-US" altLang="en-US" smtClean="0">
              <a:ea typeface="ヒラギノ角ゴ Pro W3" charset="-128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85800" y="2409825"/>
            <a:ext cx="56705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4400" dirty="0">
                <a:solidFill>
                  <a:schemeClr val="tx2"/>
                </a:solidFill>
              </a:rPr>
              <a:t>4771					</a:t>
            </a:r>
            <a:br>
              <a:rPr lang="en-US" altLang="en-US" sz="4400" dirty="0">
                <a:solidFill>
                  <a:schemeClr val="tx2"/>
                </a:solidFill>
              </a:rPr>
            </a:br>
            <a:r>
              <a:rPr lang="en-US" altLang="en-US" sz="4400" dirty="0">
                <a:solidFill>
                  <a:schemeClr val="tx2"/>
                </a:solidFill>
              </a:rPr>
              <a:t> </a:t>
            </a:r>
            <a:br>
              <a:rPr lang="en-US" altLang="en-US" sz="4400" dirty="0">
                <a:solidFill>
                  <a:schemeClr val="tx2"/>
                </a:solidFill>
              </a:rPr>
            </a:br>
            <a:r>
              <a:rPr lang="en-US" altLang="en-US" sz="4400" dirty="0">
                <a:solidFill>
                  <a:schemeClr val="tx2"/>
                </a:solidFill>
              </a:rPr>
              <a:t>	</a:t>
            </a:r>
            <a:br>
              <a:rPr lang="en-US" altLang="en-US" sz="4400" dirty="0">
                <a:solidFill>
                  <a:schemeClr val="tx2"/>
                </a:solidFill>
              </a:rPr>
            </a:br>
            <a:r>
              <a:rPr lang="en-US" altLang="en-US" sz="3600" dirty="0">
                <a:solidFill>
                  <a:schemeClr val="tx2"/>
                </a:solidFill>
              </a:rPr>
              <a:t>Instructor: </a:t>
            </a:r>
            <a:r>
              <a:rPr lang="en-US" altLang="en-US" sz="3600" dirty="0" smtClean="0">
                <a:solidFill>
                  <a:schemeClr val="tx2"/>
                </a:solidFill>
              </a:rPr>
              <a:t>Itsik Pe’er</a:t>
            </a:r>
            <a:endParaRPr lang="en-US" altLang="en-US" sz="3600" dirty="0">
              <a:solidFill>
                <a:schemeClr val="tx2"/>
              </a:solidFill>
            </a:endParaRPr>
          </a:p>
          <a:p>
            <a:pPr eaLnBrk="1" hangingPunct="1"/>
            <a:endParaRPr lang="en-US" altLang="en-US" sz="3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25" name="Rectangle 3"/>
              <p:cNvSpPr>
                <a:spLocks noChangeArrowheads="1"/>
              </p:cNvSpPr>
              <p:nvPr/>
            </p:nvSpPr>
            <p:spPr bwMode="auto">
              <a:xfrm>
                <a:off x="609600" y="1143000"/>
                <a:ext cx="8534400" cy="6027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ERM’s risk is not</a:t>
                </a:r>
              </a:p>
              <a:p>
                <a:pPr eaLnBrk="1" hangingPunct="1"/>
                <a:r>
                  <a:rPr lang="en-US" altLang="en-US" dirty="0">
                    <a:cs typeface="Times New Roman" charset="0"/>
                    <a:sym typeface="Wingdings" charset="2"/>
                  </a:rPr>
                  <a:t>   guaranteed since</a:t>
                </a:r>
              </a:p>
              <a:p>
                <a:pPr eaLnBrk="1" hangingPunct="1"/>
                <a:endParaRPr lang="en-US" altLang="en-US" sz="500" dirty="0">
                  <a:cs typeface="Times New Roman" charset="0"/>
                  <a:sym typeface="Wingdings" charset="2"/>
                </a:endParaRPr>
              </a:p>
              <a:p>
                <a:pPr eaLnBrk="1" hangingPunct="1"/>
                <a:r>
                  <a:rPr lang="en-US" altLang="en-US" dirty="0">
                    <a:cs typeface="Times New Roman" charset="0"/>
                    <a:sym typeface="Wingdings" charset="2"/>
                  </a:rPr>
                  <a:t>   it may do better</a:t>
                </a:r>
              </a:p>
              <a:p>
                <a:pPr eaLnBrk="1" hangingPunct="1"/>
                <a:r>
                  <a:rPr lang="en-US" altLang="en-US" dirty="0">
                    <a:cs typeface="Times New Roman" charset="0"/>
                    <a:sym typeface="Wingdings" charset="2"/>
                  </a:rPr>
                  <a:t>   on training than</a:t>
                </a:r>
              </a:p>
              <a:p>
                <a:pPr eaLnBrk="1" hangingPunct="1"/>
                <a:r>
                  <a:rPr lang="en-US" altLang="en-US" dirty="0">
                    <a:cs typeface="Times New Roman" charset="0"/>
                    <a:sym typeface="Wingdings" charset="2"/>
                  </a:rPr>
                  <a:t>   on test!</a:t>
                </a:r>
              </a:p>
              <a:p>
                <a:pPr eaLnBrk="1" hangingPunct="1"/>
                <a:endParaRPr lang="en-US" altLang="en-US" sz="500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Idea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: add a </a:t>
                </a:r>
                <a:r>
                  <a:rPr lang="en-US" altLang="en-US" dirty="0">
                    <a:solidFill>
                      <a:srgbClr val="33CC33"/>
                    </a:solidFill>
                    <a:cs typeface="Times New Roman" charset="0"/>
                    <a:sym typeface="Wingdings" charset="2"/>
                  </a:rPr>
                  <a:t>prior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 or </a:t>
                </a:r>
                <a:r>
                  <a:rPr lang="en-US" altLang="en-US" dirty="0" err="1">
                    <a:solidFill>
                      <a:srgbClr val="33CC33"/>
                    </a:solidFill>
                    <a:cs typeface="Times New Roman" charset="0"/>
                    <a:sym typeface="Wingdings" charset="2"/>
                  </a:rPr>
                  <a:t>regularizer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𝑒𝑚𝑝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Define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capacity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or confidence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which favors simpler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en-US" altLang="en-US" dirty="0">
                    <a:cs typeface="Times New Roman" charset="0"/>
                    <a:sym typeface="Wingdings" charset="2"/>
                  </a:rPr>
                  <a:t> 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dirty="0" smtClean="0">
                    <a:cs typeface="Times New Roman" charset="0"/>
                    <a:sym typeface="Wingdings" charset="2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𝑒𝑚𝑝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, then it is </a:t>
                </a:r>
                <a:r>
                  <a:rPr lang="en-US" altLang="en-US" dirty="0">
                    <a:solidFill>
                      <a:srgbClr val="33CC33"/>
                    </a:solidFill>
                    <a:cs typeface="Times New Roman" charset="0"/>
                    <a:sym typeface="Wingdings" charset="2"/>
                  </a:rPr>
                  <a:t>guaranteed risk</a:t>
                </a:r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sz="2000" dirty="0">
                  <a:cs typeface="Times New Roman" charset="0"/>
                  <a:sym typeface="Wingdings" charset="2"/>
                </a:endParaRPr>
              </a:p>
              <a:p>
                <a:pPr eaLnBrk="1" hangingPunct="1"/>
                <a:r>
                  <a:rPr lang="en-US" altLang="en-US" sz="2000" dirty="0">
                    <a:cs typeface="Times New Roman" charset="0"/>
                    <a:sym typeface="Wingdings" charset="2"/>
                  </a:rPr>
                  <a:t/>
                </a:r>
                <a:br>
                  <a:rPr lang="en-US" altLang="en-US" sz="2000" dirty="0">
                    <a:cs typeface="Times New Roman" charset="0"/>
                    <a:sym typeface="Wingdings" charset="2"/>
                  </a:rPr>
                </a:br>
                <a:endParaRPr lang="en-US" altLang="en-US" sz="2000" dirty="0">
                  <a:cs typeface="Times New Roman" charset="0"/>
                  <a:sym typeface="Wingdings" charset="2"/>
                </a:endParaRPr>
              </a:p>
              <a:p>
                <a:pPr eaLnBrk="1" hangingPunct="1"/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After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train, can guarantee future error rate is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</a:rPr>
                          <m:t>𝐽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solidFill>
                      <a:srgbClr val="33CC33"/>
                    </a:solidFill>
                    <a:cs typeface="Times New Roman" charset="0"/>
                    <a:sym typeface="Wingdings" charset="2"/>
                  </a:rPr>
                  <a:t> Structural Risk Minimization: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 minimize risk bound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J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(</a:t>
                </a:r>
                <a:r>
                  <a:rPr lang="el-GR" altLang="en-US" dirty="0">
                    <a:latin typeface="Times New Roman" panose="02020603050405020304" pitchFamily="18" charset="0"/>
                    <a:ea typeface="SimSun"/>
                    <a:cs typeface="Times New Roman" panose="02020603050405020304" pitchFamily="18" charset="0"/>
                    <a:sym typeface="Wingdings" charset="2"/>
                  </a:rPr>
                  <a:t>θ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)</a:t>
                </a:r>
              </a:p>
              <a:p>
                <a:pPr eaLnBrk="1" hangingPunct="1">
                  <a:buFontTx/>
                  <a:buChar char="•"/>
                </a:pPr>
                <a:endParaRPr lang="en-US" altLang="en-US" dirty="0">
                  <a:cs typeface="Times New Roman" charset="0"/>
                  <a:sym typeface="Wingdings" charset="2"/>
                </a:endParaRPr>
              </a:p>
            </p:txBody>
          </p:sp>
        </mc:Choice>
        <mc:Fallback xmlns="">
          <p:sp>
            <p:nvSpPr>
              <p:cNvPr id="2152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143000"/>
                <a:ext cx="8534400" cy="6027932"/>
              </a:xfrm>
              <a:prstGeom prst="rect">
                <a:avLst/>
              </a:prstGeom>
              <a:blipFill rotWithShape="1">
                <a:blip r:embed="rId3"/>
                <a:stretch>
                  <a:fillRect l="-1071" t="-8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Bounding the True Risk</a:t>
            </a:r>
          </a:p>
        </p:txBody>
      </p:sp>
      <p:sp>
        <p:nvSpPr>
          <p:cNvPr id="21527" name="Freeform 4"/>
          <p:cNvSpPr>
            <a:spLocks/>
          </p:cNvSpPr>
          <p:nvPr/>
        </p:nvSpPr>
        <p:spPr bwMode="auto">
          <a:xfrm>
            <a:off x="4076700" y="1385549"/>
            <a:ext cx="4410075" cy="652463"/>
          </a:xfrm>
          <a:custGeom>
            <a:avLst/>
            <a:gdLst>
              <a:gd name="T0" fmla="*/ 0 w 2778"/>
              <a:gd name="T1" fmla="*/ 0 h 411"/>
              <a:gd name="T2" fmla="*/ 2147483647 w 2778"/>
              <a:gd name="T3" fmla="*/ 2147483647 h 411"/>
              <a:gd name="T4" fmla="*/ 2147483647 w 2778"/>
              <a:gd name="T5" fmla="*/ 2147483647 h 411"/>
              <a:gd name="T6" fmla="*/ 2147483647 w 2778"/>
              <a:gd name="T7" fmla="*/ 2147483647 h 411"/>
              <a:gd name="T8" fmla="*/ 2147483647 w 2778"/>
              <a:gd name="T9" fmla="*/ 2147483647 h 4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8"/>
              <a:gd name="T16" fmla="*/ 0 h 411"/>
              <a:gd name="T17" fmla="*/ 2778 w 2778"/>
              <a:gd name="T18" fmla="*/ 411 h 4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8" h="411">
                <a:moveTo>
                  <a:pt x="0" y="0"/>
                </a:moveTo>
                <a:cubicBezTo>
                  <a:pt x="69" y="64"/>
                  <a:pt x="244" y="357"/>
                  <a:pt x="414" y="384"/>
                </a:cubicBezTo>
                <a:cubicBezTo>
                  <a:pt x="584" y="411"/>
                  <a:pt x="788" y="186"/>
                  <a:pt x="1020" y="162"/>
                </a:cubicBezTo>
                <a:cubicBezTo>
                  <a:pt x="1252" y="138"/>
                  <a:pt x="1513" y="255"/>
                  <a:pt x="1806" y="240"/>
                </a:cubicBezTo>
                <a:cubicBezTo>
                  <a:pt x="2099" y="225"/>
                  <a:pt x="2576" y="107"/>
                  <a:pt x="2778" y="7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8" name="Line 5"/>
          <p:cNvSpPr>
            <a:spLocks noChangeShapeType="1"/>
          </p:cNvSpPr>
          <p:nvPr/>
        </p:nvSpPr>
        <p:spPr bwMode="auto">
          <a:xfrm flipV="1">
            <a:off x="4000500" y="1199812"/>
            <a:ext cx="3175" cy="1119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Freeform 9"/>
          <p:cNvSpPr>
            <a:spLocks/>
          </p:cNvSpPr>
          <p:nvPr/>
        </p:nvSpPr>
        <p:spPr bwMode="auto">
          <a:xfrm>
            <a:off x="4229100" y="1276012"/>
            <a:ext cx="4229100" cy="819150"/>
          </a:xfrm>
          <a:custGeom>
            <a:avLst/>
            <a:gdLst>
              <a:gd name="T0" fmla="*/ 0 w 2664"/>
              <a:gd name="T1" fmla="*/ 0 h 516"/>
              <a:gd name="T2" fmla="*/ 2147483647 w 2664"/>
              <a:gd name="T3" fmla="*/ 2147483647 h 516"/>
              <a:gd name="T4" fmla="*/ 2147483647 w 2664"/>
              <a:gd name="T5" fmla="*/ 2147483647 h 516"/>
              <a:gd name="T6" fmla="*/ 2147483647 w 2664"/>
              <a:gd name="T7" fmla="*/ 2147483647 h 516"/>
              <a:gd name="T8" fmla="*/ 2147483647 w 2664"/>
              <a:gd name="T9" fmla="*/ 2147483647 h 5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4"/>
              <a:gd name="T16" fmla="*/ 0 h 516"/>
              <a:gd name="T17" fmla="*/ 2664 w 2664"/>
              <a:gd name="T18" fmla="*/ 516 h 5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4" h="516">
                <a:moveTo>
                  <a:pt x="0" y="0"/>
                </a:moveTo>
                <a:cubicBezTo>
                  <a:pt x="132" y="82"/>
                  <a:pt x="574" y="468"/>
                  <a:pt x="792" y="492"/>
                </a:cubicBezTo>
                <a:cubicBezTo>
                  <a:pt x="1010" y="516"/>
                  <a:pt x="1166" y="186"/>
                  <a:pt x="1308" y="144"/>
                </a:cubicBezTo>
                <a:cubicBezTo>
                  <a:pt x="1450" y="102"/>
                  <a:pt x="1418" y="251"/>
                  <a:pt x="1644" y="240"/>
                </a:cubicBezTo>
                <a:cubicBezTo>
                  <a:pt x="1870" y="229"/>
                  <a:pt x="2452" y="112"/>
                  <a:pt x="2664" y="78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0" name="Line 16"/>
          <p:cNvSpPr>
            <a:spLocks noChangeShapeType="1"/>
          </p:cNvSpPr>
          <p:nvPr/>
        </p:nvSpPr>
        <p:spPr bwMode="auto">
          <a:xfrm>
            <a:off x="3924300" y="2190412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31" name="Freeform 25"/>
          <p:cNvSpPr>
            <a:spLocks/>
          </p:cNvSpPr>
          <p:nvPr/>
        </p:nvSpPr>
        <p:spPr bwMode="auto">
          <a:xfrm>
            <a:off x="4135438" y="4805065"/>
            <a:ext cx="4410075" cy="652462"/>
          </a:xfrm>
          <a:custGeom>
            <a:avLst/>
            <a:gdLst>
              <a:gd name="T0" fmla="*/ 0 w 2778"/>
              <a:gd name="T1" fmla="*/ 0 h 411"/>
              <a:gd name="T2" fmla="*/ 2147483647 w 2778"/>
              <a:gd name="T3" fmla="*/ 2147483647 h 411"/>
              <a:gd name="T4" fmla="*/ 2147483647 w 2778"/>
              <a:gd name="T5" fmla="*/ 2147483647 h 411"/>
              <a:gd name="T6" fmla="*/ 2147483647 w 2778"/>
              <a:gd name="T7" fmla="*/ 2147483647 h 411"/>
              <a:gd name="T8" fmla="*/ 2147483647 w 2778"/>
              <a:gd name="T9" fmla="*/ 2147483647 h 4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8"/>
              <a:gd name="T16" fmla="*/ 0 h 411"/>
              <a:gd name="T17" fmla="*/ 2778 w 2778"/>
              <a:gd name="T18" fmla="*/ 411 h 4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8" h="411">
                <a:moveTo>
                  <a:pt x="0" y="0"/>
                </a:moveTo>
                <a:cubicBezTo>
                  <a:pt x="69" y="64"/>
                  <a:pt x="244" y="357"/>
                  <a:pt x="414" y="384"/>
                </a:cubicBezTo>
                <a:cubicBezTo>
                  <a:pt x="584" y="411"/>
                  <a:pt x="788" y="186"/>
                  <a:pt x="1020" y="162"/>
                </a:cubicBezTo>
                <a:cubicBezTo>
                  <a:pt x="1252" y="138"/>
                  <a:pt x="1513" y="255"/>
                  <a:pt x="1806" y="240"/>
                </a:cubicBezTo>
                <a:cubicBezTo>
                  <a:pt x="2099" y="225"/>
                  <a:pt x="2576" y="107"/>
                  <a:pt x="2778" y="7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2" name="Line 26"/>
          <p:cNvSpPr>
            <a:spLocks noChangeShapeType="1"/>
          </p:cNvSpPr>
          <p:nvPr/>
        </p:nvSpPr>
        <p:spPr bwMode="auto">
          <a:xfrm flipV="1">
            <a:off x="4059238" y="4619327"/>
            <a:ext cx="3175" cy="1119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Freeform 27"/>
          <p:cNvSpPr>
            <a:spLocks/>
          </p:cNvSpPr>
          <p:nvPr/>
        </p:nvSpPr>
        <p:spPr bwMode="auto">
          <a:xfrm>
            <a:off x="4215870" y="4394202"/>
            <a:ext cx="4181475" cy="772287"/>
          </a:xfrm>
          <a:custGeom>
            <a:avLst/>
            <a:gdLst>
              <a:gd name="T0" fmla="*/ 0 w 2634"/>
              <a:gd name="T1" fmla="*/ 2147483647 h 344"/>
              <a:gd name="T2" fmla="*/ 2147483647 w 2634"/>
              <a:gd name="T3" fmla="*/ 2147483647 h 344"/>
              <a:gd name="T4" fmla="*/ 2147483647 w 2634"/>
              <a:gd name="T5" fmla="*/ 2147483647 h 344"/>
              <a:gd name="T6" fmla="*/ 2147483647 w 2634"/>
              <a:gd name="T7" fmla="*/ 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2634"/>
              <a:gd name="T13" fmla="*/ 0 h 344"/>
              <a:gd name="T14" fmla="*/ 2634 w 2634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34" h="344">
                <a:moveTo>
                  <a:pt x="0" y="90"/>
                </a:moveTo>
                <a:cubicBezTo>
                  <a:pt x="78" y="128"/>
                  <a:pt x="258" y="292"/>
                  <a:pt x="467" y="318"/>
                </a:cubicBezTo>
                <a:cubicBezTo>
                  <a:pt x="676" y="344"/>
                  <a:pt x="893" y="299"/>
                  <a:pt x="1254" y="246"/>
                </a:cubicBezTo>
                <a:cubicBezTo>
                  <a:pt x="1615" y="193"/>
                  <a:pt x="2347" y="51"/>
                  <a:pt x="2634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>
            <a:off x="3750628" y="5609927"/>
            <a:ext cx="51130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14597" y="2197463"/>
                <a:ext cx="590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597" y="2197463"/>
                <a:ext cx="590803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0" y="2222881"/>
                <a:ext cx="463011" cy="477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222881"/>
                <a:ext cx="463011" cy="47711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20927" y="1476334"/>
                <a:ext cx="9230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927" y="1476334"/>
                <a:ext cx="923073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315200" y="990600"/>
                <a:ext cx="1397177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𝑒𝑚𝑝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990600"/>
                <a:ext cx="1397177" cy="490199"/>
              </a:xfrm>
              <a:prstGeom prst="rect">
                <a:avLst/>
              </a:prstGeom>
              <a:blipFill rotWithShape="1"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724400" y="1040383"/>
                <a:ext cx="2483244" cy="516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𝑒𝑚𝑝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040383"/>
                <a:ext cx="2483244" cy="51661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624146" y="4974927"/>
                <a:ext cx="9230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146" y="4974927"/>
                <a:ext cx="923073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378689" y="4343400"/>
                <a:ext cx="750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689" y="4343400"/>
                <a:ext cx="750526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12097" t="-12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458200" y="2090399"/>
                <a:ext cx="4630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2090399"/>
                <a:ext cx="463011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580464" y="5539191"/>
                <a:ext cx="590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464" y="5539191"/>
                <a:ext cx="590803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961464" y="5599938"/>
                <a:ext cx="463011" cy="477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464" y="5599938"/>
                <a:ext cx="463011" cy="47711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680989" y="5543656"/>
                <a:ext cx="4630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989" y="5543656"/>
                <a:ext cx="46301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76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Bound the True Risk with VCD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8" name="Rectangle 3"/>
              <p:cNvSpPr>
                <a:spLocks noChangeArrowheads="1"/>
              </p:cNvSpPr>
              <p:nvPr/>
            </p:nvSpPr>
            <p:spPr bwMode="auto">
              <a:xfrm>
                <a:off x="228600" y="1219200"/>
                <a:ext cx="8850307" cy="5524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Idea: Rely on the capacity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of the classifier class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𝑓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.;</m:t>
                        </m:r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𝜃</m:t>
                        </m:r>
                      </m:e>
                    </m:d>
                  </m:oMath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lvl="1"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h </a:t>
                </a:r>
                <a:r>
                  <a:rPr lang="en-US" altLang="en-US" dirty="0" smtClean="0">
                    <a:latin typeface="Times New Roman" panose="02020603050405020304" pitchFamily="18" charset="0"/>
                    <a:ea typeface="SimSun"/>
                    <a:cs typeface="Times New Roman" panose="02020603050405020304" pitchFamily="18" charset="0"/>
                    <a:sym typeface="Wingdings" charset="2"/>
                  </a:rPr>
                  <a:t>≌</a:t>
                </a:r>
                <a:r>
                  <a:rPr lang="en-US" altLang="en-US" i="1" dirty="0" smtClean="0">
                    <a:latin typeface="Times New Roman" panose="02020603050405020304" pitchFamily="18" charset="0"/>
                    <a:ea typeface="SimSun"/>
                    <a:cs typeface="Times New Roman" panose="02020603050405020304" pitchFamily="18" charset="0"/>
                    <a:sym typeface="Wingdings" charset="2"/>
                  </a:rPr>
                  <a:t>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# of datasets it can perfectly classify (</a:t>
                </a:r>
                <a:r>
                  <a:rPr lang="en-US" altLang="en-US" dirty="0" smtClean="0">
                    <a:latin typeface="SimSun"/>
                    <a:ea typeface="SimSun"/>
                    <a:cs typeface="Times New Roman" charset="0"/>
                    <a:sym typeface="Wingdings" charset="2"/>
                  </a:rPr>
                  <a:t>≠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#parameters!)</a:t>
                </a:r>
              </a:p>
              <a:p>
                <a:pPr lvl="1"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Independent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of the true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P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(</a:t>
                </a:r>
                <a:r>
                  <a:rPr lang="en-US" alt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x,y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)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so gives </a:t>
                </a:r>
                <a:r>
                  <a:rPr lang="en-US" altLang="en-US" i="1" dirty="0" smtClean="0">
                    <a:cs typeface="Times New Roman" charset="0"/>
                    <a:sym typeface="Wingdings" charset="2"/>
                  </a:rPr>
                  <a:t>worst case bound</a:t>
                </a:r>
                <a:endParaRPr lang="en-US" altLang="en-US" dirty="0" smtClean="0">
                  <a:cs typeface="Times New Roman" charset="0"/>
                  <a:sym typeface="Wingdings" charset="2"/>
                </a:endParaRPr>
              </a:p>
              <a:p>
                <a:pPr eaLnBrk="1" hangingPunct="1"/>
                <a:endParaRPr lang="en-US" altLang="en-US" dirty="0" smtClean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solidFill>
                      <a:srgbClr val="33CC33"/>
                    </a:solidFill>
                    <a:cs typeface="Times New Roman" charset="0"/>
                    <a:sym typeface="Wingdings" charset="2"/>
                  </a:rPr>
                  <a:t>Theorem (</a:t>
                </a:r>
                <a:r>
                  <a:rPr lang="en-US" altLang="en-US" dirty="0" err="1">
                    <a:solidFill>
                      <a:srgbClr val="33CC33"/>
                    </a:solidFill>
                    <a:cs typeface="Times New Roman" charset="0"/>
                    <a:sym typeface="Wingdings" charset="2"/>
                  </a:rPr>
                  <a:t>Vapnik</a:t>
                </a:r>
                <a:r>
                  <a:rPr lang="en-US" altLang="en-US" dirty="0">
                    <a:solidFill>
                      <a:srgbClr val="33CC33"/>
                    </a:solidFill>
                    <a:cs typeface="Times New Roman" charset="0"/>
                    <a:sym typeface="Wingdings" charset="2"/>
                  </a:rPr>
                  <a:t>):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/>
                </a:r>
                <a:br>
                  <a:rPr lang="en-US" altLang="en-US" dirty="0" smtClean="0">
                    <a:cs typeface="Times New Roman" charset="0"/>
                    <a:sym typeface="Wingdings" charset="2"/>
                  </a:rPr>
                </a:b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With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probability 1-</a:t>
                </a:r>
                <a:r>
                  <a:rPr lang="en-US" altLang="en-US" i="1" dirty="0">
                    <a:latin typeface="Symbol" charset="2"/>
                    <a:cs typeface="Times New Roman" charset="0"/>
                    <a:sym typeface="Wingdings" charset="2"/>
                  </a:rPr>
                  <a:t>h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𝜂</m:t>
                    </m:r>
                    <m:r>
                      <a:rPr lang="en-US" b="0" i="1" smtClean="0">
                        <a:latin typeface="Cambria Math"/>
                      </a:rPr>
                      <m:t>∈[0,1]</m:t>
                    </m:r>
                  </m:oMath>
                </a14:m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where:</a:t>
                </a:r>
              </a:p>
              <a:p>
                <a:pPr lvl="1" eaLnBrk="1" hangingPunct="1"/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lvl="1" eaLnBrk="1" hangingPunct="1"/>
                <a:endParaRPr lang="en-US" altLang="en-US" dirty="0" smtClean="0">
                  <a:cs typeface="Times New Roman" charset="0"/>
                  <a:sym typeface="Wingdings" charset="2"/>
                </a:endParaRPr>
              </a:p>
              <a:p>
                <a:pPr lvl="1" eaLnBrk="1" hangingPunct="1"/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sz="2800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sz="2800" dirty="0">
                  <a:cs typeface="Times New Roman" charset="0"/>
                  <a:sym typeface="Wingdings" charset="2"/>
                </a:endParaRPr>
              </a:p>
              <a:p>
                <a:pPr eaLnBrk="1" hangingPunct="1"/>
                <a:r>
                  <a:rPr lang="en-US" altLang="en-US" dirty="0">
                    <a:cs typeface="Times New Roman" charset="0"/>
                    <a:sym typeface="Wingdings" charset="2"/>
                  </a:rPr>
                  <a:t>     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N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 	= number of data points</a:t>
                </a:r>
              </a:p>
              <a:p>
                <a:pPr eaLnBrk="1" hangingPunct="1"/>
                <a:r>
                  <a:rPr lang="en-US" altLang="en-US" dirty="0">
                    <a:cs typeface="Times New Roman" charset="0"/>
                    <a:sym typeface="Wingdings" charset="2"/>
                  </a:rPr>
                  <a:t>     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h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	= </a:t>
                </a:r>
                <a:r>
                  <a:rPr lang="en-US" altLang="en-US" dirty="0" err="1">
                    <a:solidFill>
                      <a:srgbClr val="33CC33"/>
                    </a:solidFill>
                    <a:cs typeface="Times New Roman" charset="0"/>
                    <a:sym typeface="Wingdings" charset="2"/>
                  </a:rPr>
                  <a:t>Vapnik-Chervonenkis</a:t>
                </a:r>
                <a:r>
                  <a:rPr lang="en-US" altLang="en-US" dirty="0">
                    <a:solidFill>
                      <a:srgbClr val="33CC33"/>
                    </a:solidFill>
                    <a:cs typeface="Times New Roman" charset="0"/>
                    <a:sym typeface="Wingdings" charset="2"/>
                  </a:rPr>
                  <a:t>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(VC) dimension (1970’s)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/>
                </a:r>
                <a:br>
                  <a:rPr lang="en-US" altLang="en-US" dirty="0" smtClean="0">
                    <a:cs typeface="Times New Roman" charset="0"/>
                    <a:sym typeface="Wingdings" charset="2"/>
                  </a:rPr>
                </a:b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             measure classifying ability of a function family</a:t>
                </a:r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/>
                <a:endParaRPr lang="en-US" altLang="en-US" sz="900" dirty="0">
                  <a:cs typeface="Times New Roman" charset="0"/>
                  <a:sym typeface="Wingdings" charset="2"/>
                </a:endParaRPr>
              </a:p>
            </p:txBody>
          </p:sp>
        </mc:Choice>
        <mc:Fallback xmlns="">
          <p:sp>
            <p:nvSpPr>
              <p:cNvPr id="23558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219200"/>
                <a:ext cx="8850307" cy="5524589"/>
              </a:xfrm>
              <a:prstGeom prst="rect">
                <a:avLst/>
              </a:prstGeom>
              <a:blipFill rotWithShape="1">
                <a:blip r:embed="rId3"/>
                <a:stretch>
                  <a:fillRect l="-1103" t="-993" r="-6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72084" y="3773882"/>
                <a:ext cx="8871916" cy="1281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𝑒𝑚𝑝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ox>
                                        <m:box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𝑒𝑁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box>
                                            <m:box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4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𝜂</m:t>
                                                  </m:r>
                                                </m:den>
                                              </m:f>
                                            </m:e>
                                          </m:box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box>
                                <m:box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𝑒𝑚𝑝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box>
                                                <m:box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boxPr>
                                                <m:e>
                                                  <m:argPr>
                                                    <m:argSz m:val="-1"/>
                                                  </m:argPr>
                                                  <m:f>
                                                    <m:f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𝑒𝑁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h</m:t>
                                                      </m:r>
                                                    </m:den>
                                                  </m:f>
                                                </m:e>
                                              </m:box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box>
                                                    <m:box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boxPr>
                                                    <m:e>
                                                      <m:argPr>
                                                        <m:argSz m:val="-1"/>
                                                      </m:argPr>
                                                      <m:f>
                                                        <m:f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  <m:t>4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  <m:t>𝜂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box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func>
                                    </m:den>
                                  </m:f>
                                </m:e>
                              </m:box>
                            </m:e>
                          </m:ra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4" y="3773882"/>
                <a:ext cx="8871916" cy="12813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86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p:sp>
        <p:nvSpPr>
          <p:cNvPr id="348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Support </a:t>
            </a:r>
            <a:r>
              <a:rPr lang="en-US" altLang="en-US" dirty="0"/>
              <a:t>Vector Machines</a:t>
            </a:r>
            <a:endParaRPr lang="en-US" altLang="en-US" dirty="0" smtClean="0"/>
          </a:p>
        </p:txBody>
      </p:sp>
      <p:sp>
        <p:nvSpPr>
          <p:cNvPr id="34824" name="Rectangle 3"/>
          <p:cNvSpPr>
            <a:spLocks noChangeArrowheads="1"/>
          </p:cNvSpPr>
          <p:nvPr/>
        </p:nvSpPr>
        <p:spPr bwMode="auto">
          <a:xfrm>
            <a:off x="609600" y="1520825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dirty="0" smtClean="0">
                <a:cs typeface="Times New Roman" charset="0"/>
                <a:sym typeface="Wingdings" charset="2"/>
              </a:rPr>
              <a:t>Support vector machines are (in the simplest case)</a:t>
            </a:r>
          </a:p>
          <a:p>
            <a:pPr eaLnBrk="1" hangingPunct="1"/>
            <a:r>
              <a:rPr lang="en-US" altLang="en-US" dirty="0">
                <a:cs typeface="Times New Roman" charset="0"/>
                <a:sym typeface="Wingdings" charset="2"/>
              </a:rPr>
              <a:t>  linear classifiers that do structural risk minimization (SRM)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Times New Roman" charset="0"/>
                <a:sym typeface="Wingdings" charset="2"/>
              </a:rPr>
              <a:t>Directly maximize margin to reduce guaranteed risk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charset="2"/>
              </a:rPr>
              <a:t>J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charset="2"/>
              </a:rPr>
              <a:t>(</a:t>
            </a:r>
            <a:r>
              <a:rPr lang="el-GR" altLang="en-US" i="1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  <a:sym typeface="Wingdings" charset="2"/>
              </a:rPr>
              <a:t>θ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charset="2"/>
              </a:rPr>
              <a:t>)</a:t>
            </a:r>
            <a:endParaRPr lang="en-US" altLang="en-US" dirty="0">
              <a:cs typeface="Times New Roman" charset="0"/>
              <a:sym typeface="Wingdings" charset="2"/>
            </a:endParaRPr>
          </a:p>
        </p:txBody>
      </p:sp>
      <p:sp>
        <p:nvSpPr>
          <p:cNvPr id="34825" name="Oval 7"/>
          <p:cNvSpPr>
            <a:spLocks noChangeArrowheads="1"/>
          </p:cNvSpPr>
          <p:nvPr/>
        </p:nvSpPr>
        <p:spPr bwMode="auto">
          <a:xfrm>
            <a:off x="1981200" y="609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6" name="Oval 8"/>
          <p:cNvSpPr>
            <a:spLocks noChangeArrowheads="1"/>
          </p:cNvSpPr>
          <p:nvPr/>
        </p:nvSpPr>
        <p:spPr bwMode="auto">
          <a:xfrm>
            <a:off x="2971800" y="59436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7" name="Oval 9"/>
          <p:cNvSpPr>
            <a:spLocks noChangeArrowheads="1"/>
          </p:cNvSpPr>
          <p:nvPr/>
        </p:nvSpPr>
        <p:spPr bwMode="auto">
          <a:xfrm>
            <a:off x="2590800" y="64008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8" name="Oval 10"/>
          <p:cNvSpPr>
            <a:spLocks noChangeArrowheads="1"/>
          </p:cNvSpPr>
          <p:nvPr/>
        </p:nvSpPr>
        <p:spPr bwMode="auto">
          <a:xfrm>
            <a:off x="2667000" y="60960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9" name="Oval 11"/>
          <p:cNvSpPr>
            <a:spLocks noChangeArrowheads="1"/>
          </p:cNvSpPr>
          <p:nvPr/>
        </p:nvSpPr>
        <p:spPr bwMode="auto">
          <a:xfrm>
            <a:off x="22098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0" name="Oval 12"/>
          <p:cNvSpPr>
            <a:spLocks noChangeArrowheads="1"/>
          </p:cNvSpPr>
          <p:nvPr/>
        </p:nvSpPr>
        <p:spPr bwMode="auto">
          <a:xfrm>
            <a:off x="25908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 flipH="1">
            <a:off x="2438400" y="5410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2" name="Line 15"/>
          <p:cNvSpPr>
            <a:spLocks noChangeShapeType="1"/>
          </p:cNvSpPr>
          <p:nvPr/>
        </p:nvSpPr>
        <p:spPr bwMode="auto">
          <a:xfrm flipH="1">
            <a:off x="1905000" y="5562600"/>
            <a:ext cx="1219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 flipH="1">
            <a:off x="2057400" y="54102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 flipH="1">
            <a:off x="1981200" y="5486400"/>
            <a:ext cx="1219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5" name="Oval 18"/>
          <p:cNvSpPr>
            <a:spLocks noChangeArrowheads="1"/>
          </p:cNvSpPr>
          <p:nvPr/>
        </p:nvSpPr>
        <p:spPr bwMode="auto">
          <a:xfrm>
            <a:off x="5410200" y="609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6" name="Oval 19"/>
          <p:cNvSpPr>
            <a:spLocks noChangeArrowheads="1"/>
          </p:cNvSpPr>
          <p:nvPr/>
        </p:nvSpPr>
        <p:spPr bwMode="auto">
          <a:xfrm>
            <a:off x="6400800" y="59436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7" name="Oval 20"/>
          <p:cNvSpPr>
            <a:spLocks noChangeArrowheads="1"/>
          </p:cNvSpPr>
          <p:nvPr/>
        </p:nvSpPr>
        <p:spPr bwMode="auto">
          <a:xfrm>
            <a:off x="6019800" y="64008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8" name="Oval 21"/>
          <p:cNvSpPr>
            <a:spLocks noChangeArrowheads="1"/>
          </p:cNvSpPr>
          <p:nvPr/>
        </p:nvSpPr>
        <p:spPr bwMode="auto">
          <a:xfrm>
            <a:off x="6096000" y="60960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9" name="Oval 22"/>
          <p:cNvSpPr>
            <a:spLocks noChangeArrowheads="1"/>
          </p:cNvSpPr>
          <p:nvPr/>
        </p:nvSpPr>
        <p:spPr bwMode="auto">
          <a:xfrm>
            <a:off x="56388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40" name="Oval 23"/>
          <p:cNvSpPr>
            <a:spLocks noChangeArrowheads="1"/>
          </p:cNvSpPr>
          <p:nvPr/>
        </p:nvSpPr>
        <p:spPr bwMode="auto">
          <a:xfrm>
            <a:off x="60198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41" name="Line 27"/>
          <p:cNvSpPr>
            <a:spLocks noChangeShapeType="1"/>
          </p:cNvSpPr>
          <p:nvPr/>
        </p:nvSpPr>
        <p:spPr bwMode="auto">
          <a:xfrm flipH="1">
            <a:off x="5410200" y="5486400"/>
            <a:ext cx="1219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42" name="Line 28"/>
          <p:cNvSpPr>
            <a:spLocks noChangeShapeType="1"/>
          </p:cNvSpPr>
          <p:nvPr/>
        </p:nvSpPr>
        <p:spPr bwMode="auto">
          <a:xfrm flipH="1">
            <a:off x="5514975" y="5581650"/>
            <a:ext cx="12192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43" name="Line 29"/>
          <p:cNvSpPr>
            <a:spLocks noChangeShapeType="1"/>
          </p:cNvSpPr>
          <p:nvPr/>
        </p:nvSpPr>
        <p:spPr bwMode="auto">
          <a:xfrm flipH="1">
            <a:off x="5305425" y="5391150"/>
            <a:ext cx="12192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" name="Right Arrow 27"/>
          <p:cNvSpPr/>
          <p:nvPr/>
        </p:nvSpPr>
        <p:spPr bwMode="auto">
          <a:xfrm>
            <a:off x="3733800" y="5581650"/>
            <a:ext cx="1066800" cy="8191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8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p:sp>
        <p:nvSpPr>
          <p:cNvPr id="348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SVM Notation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4" name="Rectangle 3"/>
              <p:cNvSpPr>
                <a:spLocks noChangeArrowheads="1"/>
              </p:cNvSpPr>
              <p:nvPr/>
            </p:nvSpPr>
            <p:spPr bwMode="auto">
              <a:xfrm>
                <a:off x="533400" y="1486218"/>
                <a:ext cx="8382000" cy="20928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9pPr>
              </a:lstStyle>
              <a:p>
                <a:pPr eaLnBrk="1" hangingPunct="1"/>
                <a:endParaRPr lang="en-US" altLang="en-US" dirty="0" smtClean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Assume first the 2-class data is linearly separable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:</a:t>
                </a:r>
                <a:br>
                  <a:rPr lang="en-US" altLang="en-US" dirty="0" smtClean="0">
                    <a:cs typeface="Times New Roman" charset="0"/>
                    <a:sym typeface="Wingdings" charset="2"/>
                  </a:rPr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Times New Roman" charset="0"/>
                                    <a:sym typeface="Wingdings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1" i="1" smtClean="0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b="0" i="1" smtClean="0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Times New Roman" charset="0"/>
                                    <a:sym typeface="Wingdings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en-US" b="0" i="1" smtClean="0">
                            <a:latin typeface="Cambria Math"/>
                            <a:cs typeface="Times New Roman" charset="0"/>
                            <a:sym typeface="Wingdings" charset="2"/>
                          </a:rPr>
                          <m:t>,…,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cs typeface="Times New Roman" charset="0"/>
                                    <a:sym typeface="Wingdings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1" i="1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cs typeface="Times New Roman" charset="0"/>
                                    <a:sym typeface="Wingdings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en-US" b="0" i="1" smtClean="0">
                        <a:latin typeface="Cambria Math"/>
                        <a:cs typeface="Times New Roman" charset="0"/>
                        <a:sym typeface="Wingdings" charset="2"/>
                      </a:rPr>
                      <m:t> </m:t>
                    </m:r>
                  </m:oMath>
                </a14:m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bPr>
                      <m:e>
                        <m:r>
                          <a:rPr lang="en-US" altLang="en-US" b="1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𝒙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∈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𝑹</m:t>
                        </m:r>
                      </m:e>
                      <m:sup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∈</m:t>
                    </m:r>
                    <m:r>
                      <a:rPr lang="en-US" altLang="en-US" i="1" smtClean="0">
                        <a:latin typeface="Cambria Math"/>
                        <a:cs typeface="Times New Roman" charset="0"/>
                        <a:sym typeface="Wingdings" charset="2"/>
                      </a:rPr>
                      <m:t>{</m:t>
                    </m:r>
                    <m:r>
                      <a:rPr lang="en-US" altLang="en-US" b="0" i="1" smtClean="0">
                        <a:latin typeface="Cambria Math"/>
                        <a:cs typeface="Times New Roman" charset="0"/>
                        <a:sym typeface="Wingdings" charset="2"/>
                      </a:rPr>
                      <m:t>−1,1}</m:t>
                    </m:r>
                  </m:oMath>
                </a14:m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and</a:t>
                </a:r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𝑓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dPr>
                        <m:e>
                          <m:r>
                            <a:rPr lang="en-US" altLang="en-US" b="1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𝒙</m:t>
                          </m:r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;</m:t>
                          </m:r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𝜃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  <m:t>=(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  <m:t>𝑤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  <m:t>,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  <m:t>𝑏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  <m:t>)</m:t>
                          </m:r>
                        </m:e>
                      </m:d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=</m:t>
                      </m:r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𝑠𝑖𝑔𝑛</m:t>
                      </m:r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(</m:t>
                      </m:r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𝑤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𝑇</m:t>
                          </m:r>
                        </m:sup>
                      </m:sSup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𝑥</m:t>
                      </m:r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+</m:t>
                      </m:r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𝑏</m:t>
                      </m:r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 )</m:t>
                      </m:r>
                    </m:oMath>
                  </m:oMathPara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/>
                <a:endParaRPr lang="en-US" altLang="en-US" sz="1000" dirty="0">
                  <a:cs typeface="Times New Roman" charset="0"/>
                  <a:sym typeface="Wingdings" charset="2"/>
                </a:endParaRPr>
              </a:p>
              <a:p>
                <a:pPr eaLnBrk="1" hangingPunct="1"/>
                <a:endParaRPr lang="en-US" altLang="en-US" dirty="0">
                  <a:cs typeface="Times New Roman" charset="0"/>
                  <a:sym typeface="Wingdings" charset="2"/>
                </a:endParaRPr>
              </a:p>
            </p:txBody>
          </p:sp>
        </mc:Choice>
        <mc:Fallback xmlns="">
          <p:sp>
            <p:nvSpPr>
              <p:cNvPr id="3482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486218"/>
                <a:ext cx="8382000" cy="2092881"/>
              </a:xfrm>
              <a:prstGeom prst="rect">
                <a:avLst/>
              </a:prstGeom>
              <a:blipFill rotWithShape="0">
                <a:blip r:embed="rId3"/>
                <a:stretch>
                  <a:fillRect l="-11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25" name="Oval 7"/>
          <p:cNvSpPr>
            <a:spLocks noChangeArrowheads="1"/>
          </p:cNvSpPr>
          <p:nvPr/>
        </p:nvSpPr>
        <p:spPr bwMode="auto">
          <a:xfrm>
            <a:off x="1981200" y="609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6" name="Oval 8"/>
          <p:cNvSpPr>
            <a:spLocks noChangeArrowheads="1"/>
          </p:cNvSpPr>
          <p:nvPr/>
        </p:nvSpPr>
        <p:spPr bwMode="auto">
          <a:xfrm>
            <a:off x="2971800" y="59436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7" name="Oval 9"/>
          <p:cNvSpPr>
            <a:spLocks noChangeArrowheads="1"/>
          </p:cNvSpPr>
          <p:nvPr/>
        </p:nvSpPr>
        <p:spPr bwMode="auto">
          <a:xfrm>
            <a:off x="2590800" y="64008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8" name="Oval 10"/>
          <p:cNvSpPr>
            <a:spLocks noChangeArrowheads="1"/>
          </p:cNvSpPr>
          <p:nvPr/>
        </p:nvSpPr>
        <p:spPr bwMode="auto">
          <a:xfrm>
            <a:off x="2667000" y="60960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9" name="Oval 11"/>
          <p:cNvSpPr>
            <a:spLocks noChangeArrowheads="1"/>
          </p:cNvSpPr>
          <p:nvPr/>
        </p:nvSpPr>
        <p:spPr bwMode="auto">
          <a:xfrm>
            <a:off x="22098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0" name="Oval 12"/>
          <p:cNvSpPr>
            <a:spLocks noChangeArrowheads="1"/>
          </p:cNvSpPr>
          <p:nvPr/>
        </p:nvSpPr>
        <p:spPr bwMode="auto">
          <a:xfrm>
            <a:off x="25908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 flipH="1">
            <a:off x="2438400" y="5410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2" name="Line 15"/>
          <p:cNvSpPr>
            <a:spLocks noChangeShapeType="1"/>
          </p:cNvSpPr>
          <p:nvPr/>
        </p:nvSpPr>
        <p:spPr bwMode="auto">
          <a:xfrm flipH="1">
            <a:off x="1905000" y="5562600"/>
            <a:ext cx="1219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 flipH="1">
            <a:off x="2057400" y="54102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 flipH="1">
            <a:off x="1981200" y="5486400"/>
            <a:ext cx="1219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5" name="Oval 18"/>
          <p:cNvSpPr>
            <a:spLocks noChangeArrowheads="1"/>
          </p:cNvSpPr>
          <p:nvPr/>
        </p:nvSpPr>
        <p:spPr bwMode="auto">
          <a:xfrm>
            <a:off x="5410200" y="609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6" name="Oval 19"/>
          <p:cNvSpPr>
            <a:spLocks noChangeArrowheads="1"/>
          </p:cNvSpPr>
          <p:nvPr/>
        </p:nvSpPr>
        <p:spPr bwMode="auto">
          <a:xfrm>
            <a:off x="6400800" y="59436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7" name="Oval 20"/>
          <p:cNvSpPr>
            <a:spLocks noChangeArrowheads="1"/>
          </p:cNvSpPr>
          <p:nvPr/>
        </p:nvSpPr>
        <p:spPr bwMode="auto">
          <a:xfrm>
            <a:off x="6019800" y="64008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8" name="Oval 21"/>
          <p:cNvSpPr>
            <a:spLocks noChangeArrowheads="1"/>
          </p:cNvSpPr>
          <p:nvPr/>
        </p:nvSpPr>
        <p:spPr bwMode="auto">
          <a:xfrm>
            <a:off x="6096000" y="60960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9" name="Oval 22"/>
          <p:cNvSpPr>
            <a:spLocks noChangeArrowheads="1"/>
          </p:cNvSpPr>
          <p:nvPr/>
        </p:nvSpPr>
        <p:spPr bwMode="auto">
          <a:xfrm>
            <a:off x="56388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40" name="Oval 23"/>
          <p:cNvSpPr>
            <a:spLocks noChangeArrowheads="1"/>
          </p:cNvSpPr>
          <p:nvPr/>
        </p:nvSpPr>
        <p:spPr bwMode="auto">
          <a:xfrm>
            <a:off x="60198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41" name="Line 27"/>
          <p:cNvSpPr>
            <a:spLocks noChangeShapeType="1"/>
          </p:cNvSpPr>
          <p:nvPr/>
        </p:nvSpPr>
        <p:spPr bwMode="auto">
          <a:xfrm flipH="1">
            <a:off x="5410200" y="5486400"/>
            <a:ext cx="1219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42" name="Line 28"/>
          <p:cNvSpPr>
            <a:spLocks noChangeShapeType="1"/>
          </p:cNvSpPr>
          <p:nvPr/>
        </p:nvSpPr>
        <p:spPr bwMode="auto">
          <a:xfrm flipH="1">
            <a:off x="5514975" y="5581650"/>
            <a:ext cx="12192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43" name="Line 29"/>
          <p:cNvSpPr>
            <a:spLocks noChangeShapeType="1"/>
          </p:cNvSpPr>
          <p:nvPr/>
        </p:nvSpPr>
        <p:spPr bwMode="auto">
          <a:xfrm flipH="1">
            <a:off x="5305425" y="5391150"/>
            <a:ext cx="12192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" name="Right Arrow 27"/>
          <p:cNvSpPr/>
          <p:nvPr/>
        </p:nvSpPr>
        <p:spPr bwMode="auto">
          <a:xfrm>
            <a:off x="3733800" y="5581650"/>
            <a:ext cx="1066800" cy="8191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93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p:sp>
        <p:nvSpPr>
          <p:cNvPr id="348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SVM Notation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4" name="Rectangle 3"/>
              <p:cNvSpPr>
                <a:spLocks noChangeArrowheads="1"/>
              </p:cNvSpPr>
              <p:nvPr/>
            </p:nvSpPr>
            <p:spPr bwMode="auto">
              <a:xfrm>
                <a:off x="609600" y="1520825"/>
                <a:ext cx="8382000" cy="3570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9pPr>
              </a:lstStyle>
              <a:p>
                <a:pPr eaLnBrk="1" hangingPunct="1"/>
                <a:endParaRPr lang="en-US" altLang="en-US" dirty="0" smtClean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Assume first the 2-class data is linearly separable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:</a:t>
                </a:r>
                <a:br>
                  <a:rPr lang="en-US" altLang="en-US" dirty="0" smtClean="0">
                    <a:cs typeface="Times New Roman" charset="0"/>
                    <a:sym typeface="Wingdings" charset="2"/>
                  </a:rPr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Times New Roman" charset="0"/>
                                    <a:sym typeface="Wingdings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1" i="1" smtClean="0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b="0" i="1" smtClean="0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Times New Roman" charset="0"/>
                                    <a:sym typeface="Wingdings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en-US" b="0" i="1" smtClean="0">
                            <a:latin typeface="Cambria Math"/>
                            <a:cs typeface="Times New Roman" charset="0"/>
                            <a:sym typeface="Wingdings" charset="2"/>
                          </a:rPr>
                          <m:t>,…,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cs typeface="Times New Roman" charset="0"/>
                                    <a:sym typeface="Wingdings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1" i="1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cs typeface="Times New Roman" charset="0"/>
                                    <a:sym typeface="Wingdings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en-US" b="0" i="1" smtClean="0">
                        <a:latin typeface="Cambria Math"/>
                        <a:cs typeface="Times New Roman" charset="0"/>
                        <a:sym typeface="Wingdings" charset="2"/>
                      </a:rPr>
                      <m:t> </m:t>
                    </m:r>
                  </m:oMath>
                </a14:m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bPr>
                      <m:e>
                        <m:r>
                          <a:rPr lang="en-US" altLang="en-US" b="1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𝒙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∈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𝑹</m:t>
                        </m:r>
                      </m:e>
                      <m:sup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∈</m:t>
                    </m:r>
                    <m:r>
                      <a:rPr lang="en-US" altLang="en-US" i="1" smtClean="0">
                        <a:latin typeface="Cambria Math"/>
                        <a:cs typeface="Times New Roman" charset="0"/>
                        <a:sym typeface="Wingdings" charset="2"/>
                      </a:rPr>
                      <m:t>{</m:t>
                    </m:r>
                    <m:r>
                      <a:rPr lang="en-US" altLang="en-US" b="0" i="1" smtClean="0">
                        <a:latin typeface="Cambria Math"/>
                        <a:cs typeface="Times New Roman" charset="0"/>
                        <a:sym typeface="Wingdings" charset="2"/>
                      </a:rPr>
                      <m:t>−1,1}</m:t>
                    </m:r>
                  </m:oMath>
                </a14:m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and</a:t>
                </a:r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𝑓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dPr>
                        <m:e>
                          <m:r>
                            <a:rPr lang="en-US" altLang="en-US" b="1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𝒙</m:t>
                          </m:r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;</m:t>
                          </m:r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𝜃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  <m:t>=(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  <m:t>𝑤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  <m:t>,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  <m:t>𝑏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  <m:t>)</m:t>
                          </m:r>
                        </m:e>
                      </m:d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=</m:t>
                      </m:r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𝑠𝑖𝑔𝑛</m:t>
                      </m:r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(</m:t>
                      </m:r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𝑤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𝑇</m:t>
                          </m:r>
                        </m:sup>
                      </m:sSup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𝑥</m:t>
                      </m:r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+</m:t>
                      </m:r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𝑏</m:t>
                      </m:r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 )</m:t>
                      </m:r>
                    </m:oMath>
                  </m:oMathPara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/>
                <a:endParaRPr lang="en-US" altLang="en-US" sz="1000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Decision boundary or </a:t>
                </a:r>
                <a:r>
                  <a:rPr lang="en-US" altLang="en-US" dirty="0" err="1">
                    <a:cs typeface="Times New Roman" charset="0"/>
                    <a:sym typeface="Wingdings" charset="2"/>
                  </a:rPr>
                  <a:t>hyperplane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 given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𝑤</m:t>
                        </m:r>
                      </m:e>
                      <m:sup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𝑇</m:t>
                        </m:r>
                      </m:sup>
                    </m:sSup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𝑥</m:t>
                    </m:r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+</m:t>
                    </m:r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𝑏</m:t>
                    </m:r>
                    <m:r>
                      <a:rPr lang="en-US" altLang="en-US" b="0" i="1" smtClean="0">
                        <a:latin typeface="Cambria Math"/>
                        <a:cs typeface="Times New Roman" charset="0"/>
                        <a:sym typeface="Wingdings" charset="2"/>
                      </a:rPr>
                      <m:t>=0</m:t>
                    </m:r>
                  </m:oMath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Many solutions exist which have empirical error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R</a:t>
                </a:r>
                <a:r>
                  <a:rPr lang="en-US" alt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emp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(</a:t>
                </a:r>
                <a:r>
                  <a:rPr lang="el-GR" altLang="en-US" i="1" dirty="0">
                    <a:latin typeface="Times New Roman" panose="02020603050405020304" pitchFamily="18" charset="0"/>
                    <a:ea typeface="SimSun"/>
                    <a:cs typeface="Times New Roman" panose="02020603050405020304" pitchFamily="18" charset="0"/>
                    <a:sym typeface="Wingdings" charset="2"/>
                  </a:rPr>
                  <a:t>θ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)=0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Want widest or thickest one (max margin), also it’s unique!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Define margins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𝑤</m:t>
                        </m:r>
                      </m:e>
                      <m:sup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𝑇</m:t>
                        </m:r>
                      </m:sup>
                    </m:sSup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𝑥</m:t>
                    </m:r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+</m:t>
                    </m:r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𝑏</m:t>
                    </m:r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=+</m:t>
                    </m:r>
                    <m:r>
                      <a:rPr lang="en-US" altLang="en-US" b="0" i="1" smtClean="0">
                        <a:latin typeface="Cambria Math"/>
                        <a:cs typeface="Times New Roman" charset="0"/>
                        <a:sym typeface="Wingdings" charset="2"/>
                      </a:rPr>
                      <m:t>𝐶</m:t>
                    </m:r>
                  </m:oMath>
                </a14:m>
                <a:r>
                  <a:rPr lang="en-US" altLang="en-US" dirty="0">
                    <a:cs typeface="Times New Roman" charset="0"/>
                    <a:sym typeface="Wingdings" charset="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𝑤</m:t>
                        </m:r>
                      </m:e>
                      <m:sup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𝑇</m:t>
                        </m:r>
                      </m:sup>
                    </m:sSup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𝑥</m:t>
                    </m:r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+</m:t>
                    </m:r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𝑏</m:t>
                    </m:r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=−</m:t>
                    </m:r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𝐶</m:t>
                    </m:r>
                  </m:oMath>
                </a14:m>
                <a:endParaRPr lang="en-US" altLang="en-US" dirty="0" smtClean="0">
                  <a:cs typeface="Times New Roman" charset="0"/>
                  <a:sym typeface="Wingdings" charset="2"/>
                </a:endParaRPr>
              </a:p>
              <a:p>
                <a:pPr eaLnBrk="1" hangingPunct="1"/>
                <a:endParaRPr lang="en-US" altLang="en-US" dirty="0">
                  <a:cs typeface="Times New Roman" charset="0"/>
                  <a:sym typeface="Wingdings" charset="2"/>
                </a:endParaRPr>
              </a:p>
            </p:txBody>
          </p:sp>
        </mc:Choice>
        <mc:Fallback xmlns="">
          <p:sp>
            <p:nvSpPr>
              <p:cNvPr id="3482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520825"/>
                <a:ext cx="8382000" cy="3570208"/>
              </a:xfrm>
              <a:prstGeom prst="rect">
                <a:avLst/>
              </a:prstGeom>
              <a:blipFill rotWithShape="0">
                <a:blip r:embed="rId3"/>
                <a:stretch>
                  <a:fillRect l="-10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25" name="Oval 7"/>
          <p:cNvSpPr>
            <a:spLocks noChangeArrowheads="1"/>
          </p:cNvSpPr>
          <p:nvPr/>
        </p:nvSpPr>
        <p:spPr bwMode="auto">
          <a:xfrm>
            <a:off x="1981200" y="609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6" name="Oval 8"/>
          <p:cNvSpPr>
            <a:spLocks noChangeArrowheads="1"/>
          </p:cNvSpPr>
          <p:nvPr/>
        </p:nvSpPr>
        <p:spPr bwMode="auto">
          <a:xfrm>
            <a:off x="2971800" y="59436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7" name="Oval 9"/>
          <p:cNvSpPr>
            <a:spLocks noChangeArrowheads="1"/>
          </p:cNvSpPr>
          <p:nvPr/>
        </p:nvSpPr>
        <p:spPr bwMode="auto">
          <a:xfrm>
            <a:off x="2590800" y="64008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8" name="Oval 10"/>
          <p:cNvSpPr>
            <a:spLocks noChangeArrowheads="1"/>
          </p:cNvSpPr>
          <p:nvPr/>
        </p:nvSpPr>
        <p:spPr bwMode="auto">
          <a:xfrm>
            <a:off x="2667000" y="60960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9" name="Oval 11"/>
          <p:cNvSpPr>
            <a:spLocks noChangeArrowheads="1"/>
          </p:cNvSpPr>
          <p:nvPr/>
        </p:nvSpPr>
        <p:spPr bwMode="auto">
          <a:xfrm>
            <a:off x="22098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0" name="Oval 12"/>
          <p:cNvSpPr>
            <a:spLocks noChangeArrowheads="1"/>
          </p:cNvSpPr>
          <p:nvPr/>
        </p:nvSpPr>
        <p:spPr bwMode="auto">
          <a:xfrm>
            <a:off x="25908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 flipH="1">
            <a:off x="2438400" y="5410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2" name="Line 15"/>
          <p:cNvSpPr>
            <a:spLocks noChangeShapeType="1"/>
          </p:cNvSpPr>
          <p:nvPr/>
        </p:nvSpPr>
        <p:spPr bwMode="auto">
          <a:xfrm flipH="1">
            <a:off x="1905000" y="5562600"/>
            <a:ext cx="1219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 flipH="1">
            <a:off x="2057400" y="54102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 flipH="1">
            <a:off x="1981200" y="5486400"/>
            <a:ext cx="1219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5" name="Oval 18"/>
          <p:cNvSpPr>
            <a:spLocks noChangeArrowheads="1"/>
          </p:cNvSpPr>
          <p:nvPr/>
        </p:nvSpPr>
        <p:spPr bwMode="auto">
          <a:xfrm>
            <a:off x="5410200" y="609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6" name="Oval 19"/>
          <p:cNvSpPr>
            <a:spLocks noChangeArrowheads="1"/>
          </p:cNvSpPr>
          <p:nvPr/>
        </p:nvSpPr>
        <p:spPr bwMode="auto">
          <a:xfrm>
            <a:off x="6400800" y="59436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7" name="Oval 20"/>
          <p:cNvSpPr>
            <a:spLocks noChangeArrowheads="1"/>
          </p:cNvSpPr>
          <p:nvPr/>
        </p:nvSpPr>
        <p:spPr bwMode="auto">
          <a:xfrm>
            <a:off x="6019800" y="64008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8" name="Oval 21"/>
          <p:cNvSpPr>
            <a:spLocks noChangeArrowheads="1"/>
          </p:cNvSpPr>
          <p:nvPr/>
        </p:nvSpPr>
        <p:spPr bwMode="auto">
          <a:xfrm>
            <a:off x="6096000" y="60960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9" name="Oval 22"/>
          <p:cNvSpPr>
            <a:spLocks noChangeArrowheads="1"/>
          </p:cNvSpPr>
          <p:nvPr/>
        </p:nvSpPr>
        <p:spPr bwMode="auto">
          <a:xfrm>
            <a:off x="56388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40" name="Oval 23"/>
          <p:cNvSpPr>
            <a:spLocks noChangeArrowheads="1"/>
          </p:cNvSpPr>
          <p:nvPr/>
        </p:nvSpPr>
        <p:spPr bwMode="auto">
          <a:xfrm>
            <a:off x="60198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41" name="Line 27"/>
          <p:cNvSpPr>
            <a:spLocks noChangeShapeType="1"/>
          </p:cNvSpPr>
          <p:nvPr/>
        </p:nvSpPr>
        <p:spPr bwMode="auto">
          <a:xfrm flipH="1">
            <a:off x="5410200" y="5486400"/>
            <a:ext cx="1219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42" name="Line 28"/>
          <p:cNvSpPr>
            <a:spLocks noChangeShapeType="1"/>
          </p:cNvSpPr>
          <p:nvPr/>
        </p:nvSpPr>
        <p:spPr bwMode="auto">
          <a:xfrm flipH="1">
            <a:off x="5514975" y="5581650"/>
            <a:ext cx="12192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43" name="Line 29"/>
          <p:cNvSpPr>
            <a:spLocks noChangeShapeType="1"/>
          </p:cNvSpPr>
          <p:nvPr/>
        </p:nvSpPr>
        <p:spPr bwMode="auto">
          <a:xfrm flipH="1">
            <a:off x="5305425" y="5391150"/>
            <a:ext cx="12192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" name="Right Arrow 27"/>
          <p:cNvSpPr/>
          <p:nvPr/>
        </p:nvSpPr>
        <p:spPr bwMode="auto">
          <a:xfrm>
            <a:off x="3733800" y="5581650"/>
            <a:ext cx="1066800" cy="8191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8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8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p:sp>
        <p:nvSpPr>
          <p:cNvPr id="348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SVM Notation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4" name="Rectangle 3"/>
              <p:cNvSpPr>
                <a:spLocks noChangeArrowheads="1"/>
              </p:cNvSpPr>
              <p:nvPr/>
            </p:nvSpPr>
            <p:spPr bwMode="auto">
              <a:xfrm>
                <a:off x="609600" y="1520825"/>
                <a:ext cx="8382000" cy="3939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9pPr>
              </a:lstStyle>
              <a:p>
                <a:pPr eaLnBrk="1" hangingPunct="1"/>
                <a:endParaRPr lang="en-US" altLang="en-US" dirty="0" smtClean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Assume first the 2-class data is linearly separable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:</a:t>
                </a:r>
                <a:br>
                  <a:rPr lang="en-US" altLang="en-US" dirty="0" smtClean="0">
                    <a:cs typeface="Times New Roman" charset="0"/>
                    <a:sym typeface="Wingdings" charset="2"/>
                  </a:rPr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Times New Roman" charset="0"/>
                                    <a:sym typeface="Wingdings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1" i="1" smtClean="0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b="0" i="1" smtClean="0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Times New Roman" charset="0"/>
                                    <a:sym typeface="Wingdings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en-US" b="0" i="1" smtClean="0">
                            <a:latin typeface="Cambria Math"/>
                            <a:cs typeface="Times New Roman" charset="0"/>
                            <a:sym typeface="Wingdings" charset="2"/>
                          </a:rPr>
                          <m:t>,…,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cs typeface="Times New Roman" charset="0"/>
                                    <a:sym typeface="Wingdings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1" i="1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cs typeface="Times New Roman" charset="0"/>
                                    <a:sym typeface="Wingdings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en-US" b="0" i="1" smtClean="0">
                        <a:latin typeface="Cambria Math"/>
                        <a:cs typeface="Times New Roman" charset="0"/>
                        <a:sym typeface="Wingdings" charset="2"/>
                      </a:rPr>
                      <m:t> </m:t>
                    </m:r>
                  </m:oMath>
                </a14:m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bPr>
                      <m:e>
                        <m:r>
                          <a:rPr lang="en-US" altLang="en-US" b="1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𝒙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∈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𝑹</m:t>
                        </m:r>
                      </m:e>
                      <m:sup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∈</m:t>
                    </m:r>
                    <m:r>
                      <a:rPr lang="en-US" altLang="en-US" i="1" smtClean="0">
                        <a:latin typeface="Cambria Math"/>
                        <a:cs typeface="Times New Roman" charset="0"/>
                        <a:sym typeface="Wingdings" charset="2"/>
                      </a:rPr>
                      <m:t>{</m:t>
                    </m:r>
                    <m:r>
                      <a:rPr lang="en-US" altLang="en-US" b="0" i="1" smtClean="0">
                        <a:latin typeface="Cambria Math"/>
                        <a:cs typeface="Times New Roman" charset="0"/>
                        <a:sym typeface="Wingdings" charset="2"/>
                      </a:rPr>
                      <m:t>−1,1}</m:t>
                    </m:r>
                  </m:oMath>
                </a14:m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and</a:t>
                </a:r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𝑓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dPr>
                        <m:e>
                          <m:r>
                            <a:rPr lang="en-US" altLang="en-US" b="1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𝒙</m:t>
                          </m:r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;</m:t>
                          </m:r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𝜃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  <m:t>=(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  <m:t>𝑤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  <m:t>,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  <m:t>𝑏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  <m:t>)</m:t>
                          </m:r>
                        </m:e>
                      </m:d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=</m:t>
                      </m:r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𝑠𝑖𝑔𝑛</m:t>
                      </m:r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(</m:t>
                      </m:r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𝑤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𝑇</m:t>
                          </m:r>
                        </m:sup>
                      </m:sSup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𝑥</m:t>
                      </m:r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+</m:t>
                      </m:r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𝑏</m:t>
                      </m:r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 )</m:t>
                      </m:r>
                    </m:oMath>
                  </m:oMathPara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/>
                <a:endParaRPr lang="en-US" altLang="en-US" sz="1000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Decision boundary or </a:t>
                </a:r>
                <a:r>
                  <a:rPr lang="en-US" altLang="en-US" dirty="0" err="1">
                    <a:cs typeface="Times New Roman" charset="0"/>
                    <a:sym typeface="Wingdings" charset="2"/>
                  </a:rPr>
                  <a:t>hyperplane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 given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𝑤</m:t>
                        </m:r>
                      </m:e>
                      <m:sup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𝑇</m:t>
                        </m:r>
                      </m:sup>
                    </m:sSup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𝑥</m:t>
                    </m:r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+</m:t>
                    </m:r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𝑏</m:t>
                    </m:r>
                    <m:r>
                      <a:rPr lang="en-US" altLang="en-US" b="0" i="1" smtClean="0">
                        <a:latin typeface="Cambria Math"/>
                        <a:cs typeface="Times New Roman" charset="0"/>
                        <a:sym typeface="Wingdings" charset="2"/>
                      </a:rPr>
                      <m:t>=0</m:t>
                    </m:r>
                  </m:oMath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Many solutions exist which have empirical error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R</a:t>
                </a:r>
                <a:r>
                  <a:rPr lang="en-US" alt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emp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(</a:t>
                </a:r>
                <a:r>
                  <a:rPr lang="el-GR" altLang="en-US" i="1" dirty="0">
                    <a:latin typeface="Times New Roman" panose="02020603050405020304" pitchFamily="18" charset="0"/>
                    <a:ea typeface="SimSun"/>
                    <a:cs typeface="Times New Roman" panose="02020603050405020304" pitchFamily="18" charset="0"/>
                    <a:sym typeface="Wingdings" charset="2"/>
                  </a:rPr>
                  <a:t>θ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)=0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Want widest or thickest one (max margin), also it’s unique!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Define margins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𝑤</m:t>
                        </m:r>
                      </m:e>
                      <m:sup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𝑇</m:t>
                        </m:r>
                      </m:sup>
                    </m:sSup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𝑥</m:t>
                    </m:r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+</m:t>
                    </m:r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𝑏</m:t>
                    </m:r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=+</m:t>
                    </m:r>
                    <m:r>
                      <a:rPr lang="en-US" altLang="en-US" b="0" i="1" smtClean="0">
                        <a:latin typeface="Cambria Math"/>
                        <a:cs typeface="Times New Roman" charset="0"/>
                        <a:sym typeface="Wingdings" charset="2"/>
                      </a:rPr>
                      <m:t>𝐶</m:t>
                    </m:r>
                  </m:oMath>
                </a14:m>
                <a:r>
                  <a:rPr lang="en-US" altLang="en-US" dirty="0">
                    <a:cs typeface="Times New Roman" charset="0"/>
                    <a:sym typeface="Wingdings" charset="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𝑤</m:t>
                        </m:r>
                      </m:e>
                      <m:sup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𝑇</m:t>
                        </m:r>
                      </m:sup>
                    </m:sSup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𝑥</m:t>
                    </m:r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+</m:t>
                    </m:r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𝑏</m:t>
                    </m:r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=−</m:t>
                    </m:r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𝐶</m:t>
                    </m:r>
                  </m:oMath>
                </a14:m>
                <a:endParaRPr lang="en-US" altLang="en-US" dirty="0" smtClean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Note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: can scale </a:t>
                </a:r>
                <a:r>
                  <a:rPr lang="en-US" alt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w</a:t>
                </a:r>
                <a:r>
                  <a:rPr lang="en-US" altLang="en-US" dirty="0" err="1" smtClean="0">
                    <a:cs typeface="Times New Roman" charset="0"/>
                    <a:sym typeface="Wingdings" charset="2"/>
                  </a:rPr>
                  <a:t>,</a:t>
                </a:r>
                <a:r>
                  <a:rPr lang="en-US" alt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b,C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WLOG so set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𝐶</m:t>
                    </m:r>
                    <m:r>
                      <a:rPr lang="en-US" altLang="en-US" b="0" i="1" smtClean="0">
                        <a:latin typeface="Cambria Math"/>
                        <a:cs typeface="Times New Roman" charset="0"/>
                        <a:sym typeface="Wingdings" charset="2"/>
                      </a:rPr>
                      <m:t>=1</m:t>
                    </m:r>
                  </m:oMath>
                </a14:m>
                <a:endParaRPr lang="en-US" altLang="en-US" dirty="0" smtClean="0">
                  <a:cs typeface="Times New Roman" charset="0"/>
                  <a:sym typeface="Wingdings" charset="2"/>
                </a:endParaRPr>
              </a:p>
              <a:p>
                <a:pPr eaLnBrk="1" hangingPunct="1"/>
                <a:endParaRPr lang="en-US" altLang="en-US" dirty="0">
                  <a:cs typeface="Times New Roman" charset="0"/>
                  <a:sym typeface="Wingdings" charset="2"/>
                </a:endParaRPr>
              </a:p>
            </p:txBody>
          </p:sp>
        </mc:Choice>
        <mc:Fallback xmlns="">
          <p:sp>
            <p:nvSpPr>
              <p:cNvPr id="3482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520825"/>
                <a:ext cx="8382000" cy="3939540"/>
              </a:xfrm>
              <a:prstGeom prst="rect">
                <a:avLst/>
              </a:prstGeom>
              <a:blipFill rotWithShape="0">
                <a:blip r:embed="rId3"/>
                <a:stretch>
                  <a:fillRect l="-10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25" name="Oval 7"/>
          <p:cNvSpPr>
            <a:spLocks noChangeArrowheads="1"/>
          </p:cNvSpPr>
          <p:nvPr/>
        </p:nvSpPr>
        <p:spPr bwMode="auto">
          <a:xfrm>
            <a:off x="1981200" y="609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6" name="Oval 8"/>
          <p:cNvSpPr>
            <a:spLocks noChangeArrowheads="1"/>
          </p:cNvSpPr>
          <p:nvPr/>
        </p:nvSpPr>
        <p:spPr bwMode="auto">
          <a:xfrm>
            <a:off x="2971800" y="59436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7" name="Oval 9"/>
          <p:cNvSpPr>
            <a:spLocks noChangeArrowheads="1"/>
          </p:cNvSpPr>
          <p:nvPr/>
        </p:nvSpPr>
        <p:spPr bwMode="auto">
          <a:xfrm>
            <a:off x="2590800" y="64008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8" name="Oval 10"/>
          <p:cNvSpPr>
            <a:spLocks noChangeArrowheads="1"/>
          </p:cNvSpPr>
          <p:nvPr/>
        </p:nvSpPr>
        <p:spPr bwMode="auto">
          <a:xfrm>
            <a:off x="2667000" y="60960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9" name="Oval 11"/>
          <p:cNvSpPr>
            <a:spLocks noChangeArrowheads="1"/>
          </p:cNvSpPr>
          <p:nvPr/>
        </p:nvSpPr>
        <p:spPr bwMode="auto">
          <a:xfrm>
            <a:off x="22098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0" name="Oval 12"/>
          <p:cNvSpPr>
            <a:spLocks noChangeArrowheads="1"/>
          </p:cNvSpPr>
          <p:nvPr/>
        </p:nvSpPr>
        <p:spPr bwMode="auto">
          <a:xfrm>
            <a:off x="25908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 flipH="1">
            <a:off x="2438400" y="5410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2" name="Line 15"/>
          <p:cNvSpPr>
            <a:spLocks noChangeShapeType="1"/>
          </p:cNvSpPr>
          <p:nvPr/>
        </p:nvSpPr>
        <p:spPr bwMode="auto">
          <a:xfrm flipH="1">
            <a:off x="1905000" y="5562600"/>
            <a:ext cx="1219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 flipH="1">
            <a:off x="2057400" y="54102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 flipH="1">
            <a:off x="1981200" y="5486400"/>
            <a:ext cx="1219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5" name="Oval 18"/>
          <p:cNvSpPr>
            <a:spLocks noChangeArrowheads="1"/>
          </p:cNvSpPr>
          <p:nvPr/>
        </p:nvSpPr>
        <p:spPr bwMode="auto">
          <a:xfrm>
            <a:off x="5410200" y="609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6" name="Oval 19"/>
          <p:cNvSpPr>
            <a:spLocks noChangeArrowheads="1"/>
          </p:cNvSpPr>
          <p:nvPr/>
        </p:nvSpPr>
        <p:spPr bwMode="auto">
          <a:xfrm>
            <a:off x="6400800" y="59436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7" name="Oval 20"/>
          <p:cNvSpPr>
            <a:spLocks noChangeArrowheads="1"/>
          </p:cNvSpPr>
          <p:nvPr/>
        </p:nvSpPr>
        <p:spPr bwMode="auto">
          <a:xfrm>
            <a:off x="6019800" y="64008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8" name="Oval 21"/>
          <p:cNvSpPr>
            <a:spLocks noChangeArrowheads="1"/>
          </p:cNvSpPr>
          <p:nvPr/>
        </p:nvSpPr>
        <p:spPr bwMode="auto">
          <a:xfrm>
            <a:off x="6096000" y="60960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9" name="Oval 22"/>
          <p:cNvSpPr>
            <a:spLocks noChangeArrowheads="1"/>
          </p:cNvSpPr>
          <p:nvPr/>
        </p:nvSpPr>
        <p:spPr bwMode="auto">
          <a:xfrm>
            <a:off x="56388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40" name="Oval 23"/>
          <p:cNvSpPr>
            <a:spLocks noChangeArrowheads="1"/>
          </p:cNvSpPr>
          <p:nvPr/>
        </p:nvSpPr>
        <p:spPr bwMode="auto">
          <a:xfrm>
            <a:off x="60198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41" name="Line 27"/>
          <p:cNvSpPr>
            <a:spLocks noChangeShapeType="1"/>
          </p:cNvSpPr>
          <p:nvPr/>
        </p:nvSpPr>
        <p:spPr bwMode="auto">
          <a:xfrm flipH="1">
            <a:off x="5410200" y="5486400"/>
            <a:ext cx="1219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42" name="Line 28"/>
          <p:cNvSpPr>
            <a:spLocks noChangeShapeType="1"/>
          </p:cNvSpPr>
          <p:nvPr/>
        </p:nvSpPr>
        <p:spPr bwMode="auto">
          <a:xfrm flipH="1">
            <a:off x="5514975" y="5581650"/>
            <a:ext cx="12192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43" name="Line 29"/>
          <p:cNvSpPr>
            <a:spLocks noChangeShapeType="1"/>
          </p:cNvSpPr>
          <p:nvPr/>
        </p:nvSpPr>
        <p:spPr bwMode="auto">
          <a:xfrm flipH="1">
            <a:off x="5305425" y="5391150"/>
            <a:ext cx="12192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" name="Right Arrow 27"/>
          <p:cNvSpPr/>
          <p:nvPr/>
        </p:nvSpPr>
        <p:spPr bwMode="auto">
          <a:xfrm>
            <a:off x="3733800" y="5581650"/>
            <a:ext cx="1066800" cy="8191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56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8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8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p:sp>
        <p:nvSpPr>
          <p:cNvPr id="43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Support Vector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31" name="Rectangle 3"/>
              <p:cNvSpPr>
                <a:spLocks noChangeArrowheads="1"/>
              </p:cNvSpPr>
              <p:nvPr/>
            </p:nvSpPr>
            <p:spPr bwMode="auto">
              <a:xfrm>
                <a:off x="228600" y="1520825"/>
                <a:ext cx="8915400" cy="1938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The constraints on the SVM</a:t>
                </a:r>
              </a:p>
              <a:p>
                <a:pPr eaLnBrk="1" hangingPunct="1"/>
                <a:r>
                  <a:rPr lang="en-US" altLang="en-US" dirty="0">
                    <a:cs typeface="Times New Roman" charset="0"/>
                    <a:sym typeface="Wingdings" charset="2"/>
                  </a:rPr>
                  <a:t>   for </a:t>
                </a:r>
                <a:r>
                  <a:rPr lang="en-US" alt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R</a:t>
                </a:r>
                <a:r>
                  <a:rPr lang="en-US" alt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emp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(</a:t>
                </a:r>
                <a:r>
                  <a:rPr lang="en-US" altLang="en-US" i="1" dirty="0" smtClean="0">
                    <a:latin typeface="Symbol" charset="2"/>
                    <a:cs typeface="Times New Roman" charset="0"/>
                    <a:sym typeface="Wingdings" charset="2"/>
                  </a:rPr>
                  <a:t>q 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)=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0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 are thus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:</a:t>
                </a:r>
              </a:p>
              <a:p>
                <a:pPr eaLnBrk="1" hangingPunct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≥+1   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=+1 </m:t>
                    </m:r>
                  </m:oMath>
                </a14:m>
                <a:r>
                  <a:rPr lang="en-US" dirty="0"/>
                  <a:t> </a:t>
                </a:r>
                <a:endParaRPr lang="en-US" i="1" dirty="0" smtClean="0">
                  <a:latin typeface="Cambria Math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≤−</m:t>
                      </m:r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i="1">
                          <a:latin typeface="Cambria Math"/>
                        </a:rPr>
                        <m:t>1 </m:t>
                      </m:r>
                    </m:oMath>
                  </m:oMathPara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Or more simply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−1</m:t>
                    </m:r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</p:txBody>
          </p:sp>
        </mc:Choice>
        <mc:Fallback xmlns="">
          <p:sp>
            <p:nvSpPr>
              <p:cNvPr id="43031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520825"/>
                <a:ext cx="8915400" cy="1938992"/>
              </a:xfrm>
              <a:prstGeom prst="rect">
                <a:avLst/>
              </a:prstGeom>
              <a:blipFill rotWithShape="1">
                <a:blip r:embed="rId3"/>
                <a:stretch>
                  <a:fillRect l="-1094" t="-2508" b="-56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32" name="Oval 4"/>
          <p:cNvSpPr>
            <a:spLocks noChangeArrowheads="1"/>
          </p:cNvSpPr>
          <p:nvPr/>
        </p:nvSpPr>
        <p:spPr bwMode="auto">
          <a:xfrm>
            <a:off x="6677025" y="191928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3" name="Oval 5"/>
          <p:cNvSpPr>
            <a:spLocks noChangeArrowheads="1"/>
          </p:cNvSpPr>
          <p:nvPr/>
        </p:nvSpPr>
        <p:spPr bwMode="auto">
          <a:xfrm>
            <a:off x="7896225" y="1995488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4" name="Oval 6"/>
          <p:cNvSpPr>
            <a:spLocks noChangeArrowheads="1"/>
          </p:cNvSpPr>
          <p:nvPr/>
        </p:nvSpPr>
        <p:spPr bwMode="auto">
          <a:xfrm>
            <a:off x="7515225" y="2452688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5" name="Oval 7"/>
          <p:cNvSpPr>
            <a:spLocks noChangeArrowheads="1"/>
          </p:cNvSpPr>
          <p:nvPr/>
        </p:nvSpPr>
        <p:spPr bwMode="auto">
          <a:xfrm>
            <a:off x="7591425" y="2147888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6" name="Oval 8"/>
          <p:cNvSpPr>
            <a:spLocks noChangeArrowheads="1"/>
          </p:cNvSpPr>
          <p:nvPr/>
        </p:nvSpPr>
        <p:spPr bwMode="auto">
          <a:xfrm>
            <a:off x="6905625" y="146208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7" name="Oval 9"/>
          <p:cNvSpPr>
            <a:spLocks noChangeArrowheads="1"/>
          </p:cNvSpPr>
          <p:nvPr/>
        </p:nvSpPr>
        <p:spPr bwMode="auto">
          <a:xfrm>
            <a:off x="7286625" y="138588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8" name="Line 10"/>
          <p:cNvSpPr>
            <a:spLocks noChangeShapeType="1"/>
          </p:cNvSpPr>
          <p:nvPr/>
        </p:nvSpPr>
        <p:spPr bwMode="auto">
          <a:xfrm flipH="1">
            <a:off x="6511925" y="1041400"/>
            <a:ext cx="1905000" cy="1666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39" name="Line 11"/>
          <p:cNvSpPr>
            <a:spLocks noChangeShapeType="1"/>
          </p:cNvSpPr>
          <p:nvPr/>
        </p:nvSpPr>
        <p:spPr bwMode="auto">
          <a:xfrm flipH="1">
            <a:off x="6981825" y="1633538"/>
            <a:ext cx="12192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0" name="Line 12"/>
          <p:cNvSpPr>
            <a:spLocks noChangeShapeType="1"/>
          </p:cNvSpPr>
          <p:nvPr/>
        </p:nvSpPr>
        <p:spPr bwMode="auto">
          <a:xfrm flipH="1">
            <a:off x="6562725" y="1195388"/>
            <a:ext cx="12192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1" name="Line 13"/>
          <p:cNvSpPr>
            <a:spLocks noChangeShapeType="1"/>
          </p:cNvSpPr>
          <p:nvPr/>
        </p:nvSpPr>
        <p:spPr bwMode="auto">
          <a:xfrm>
            <a:off x="6359525" y="2376488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2" name="Line 14"/>
          <p:cNvSpPr>
            <a:spLocks noChangeShapeType="1"/>
          </p:cNvSpPr>
          <p:nvPr/>
        </p:nvSpPr>
        <p:spPr bwMode="auto">
          <a:xfrm flipV="1">
            <a:off x="7235825" y="1081088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3" name="Line 15"/>
          <p:cNvSpPr>
            <a:spLocks noChangeShapeType="1"/>
          </p:cNvSpPr>
          <p:nvPr/>
        </p:nvSpPr>
        <p:spPr bwMode="auto">
          <a:xfrm>
            <a:off x="7896225" y="148113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4" name="Line 16"/>
          <p:cNvSpPr>
            <a:spLocks noChangeShapeType="1"/>
          </p:cNvSpPr>
          <p:nvPr/>
        </p:nvSpPr>
        <p:spPr bwMode="auto">
          <a:xfrm>
            <a:off x="7667625" y="124301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6" name="Line 20"/>
          <p:cNvSpPr>
            <a:spLocks noChangeShapeType="1"/>
          </p:cNvSpPr>
          <p:nvPr/>
        </p:nvSpPr>
        <p:spPr bwMode="auto">
          <a:xfrm flipH="1">
            <a:off x="6664325" y="2224088"/>
            <a:ext cx="762000" cy="6667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p:sp>
        <p:nvSpPr>
          <p:cNvPr id="43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Support Vector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31" name="Rectangle 3"/>
              <p:cNvSpPr>
                <a:spLocks noChangeArrowheads="1"/>
              </p:cNvSpPr>
              <p:nvPr/>
            </p:nvSpPr>
            <p:spPr bwMode="auto">
              <a:xfrm>
                <a:off x="228600" y="1520825"/>
                <a:ext cx="8915400" cy="2816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The constraints on the SVM</a:t>
                </a:r>
              </a:p>
              <a:p>
                <a:pPr eaLnBrk="1" hangingPunct="1"/>
                <a:r>
                  <a:rPr lang="en-US" altLang="en-US" dirty="0">
                    <a:cs typeface="Times New Roman" charset="0"/>
                    <a:sym typeface="Wingdings" charset="2"/>
                  </a:rPr>
                  <a:t>   for </a:t>
                </a:r>
                <a:r>
                  <a:rPr lang="en-US" alt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R</a:t>
                </a:r>
                <a:r>
                  <a:rPr lang="en-US" alt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emp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(</a:t>
                </a:r>
                <a:r>
                  <a:rPr lang="en-US" altLang="en-US" i="1" dirty="0" smtClean="0">
                    <a:latin typeface="Symbol" charset="2"/>
                    <a:cs typeface="Times New Roman" charset="0"/>
                    <a:sym typeface="Wingdings" charset="2"/>
                  </a:rPr>
                  <a:t>q 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)=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0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 are thus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:</a:t>
                </a:r>
              </a:p>
              <a:p>
                <a:pPr eaLnBrk="1" hangingPunct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≥+1   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=+1 </m:t>
                    </m:r>
                  </m:oMath>
                </a14:m>
                <a:r>
                  <a:rPr lang="en-US" dirty="0"/>
                  <a:t> </a:t>
                </a:r>
                <a:endParaRPr lang="en-US" i="1" dirty="0" smtClean="0">
                  <a:latin typeface="Cambria Math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≤−</m:t>
                      </m:r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i="1">
                          <a:latin typeface="Cambria Math"/>
                        </a:rPr>
                        <m:t>1 </m:t>
                      </m:r>
                    </m:oMath>
                  </m:oMathPara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Or more simply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−1</m:t>
                    </m:r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The margin of the SVM is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  <a:cs typeface="Times New Roman" charset="0"/>
                        <a:sym typeface="Wingdings" charset="2"/>
                      </a:rPr>
                      <m:t>𝑚</m:t>
                    </m:r>
                    <m:r>
                      <a:rPr lang="en-US" altLang="en-US" b="0" i="1" smtClean="0">
                        <a:latin typeface="Cambria Math"/>
                        <a:cs typeface="Times New Roman" charset="0"/>
                        <a:sym typeface="Wingdings" charset="2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+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  <a:cs typeface="Times New Roman" charset="0"/>
                        <a:sym typeface="Wingdings" charset="2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  <a:cs typeface="Times New Roman" charset="0"/>
                            <a:sym typeface="Wingdings" charset="2"/>
                          </a:rPr>
                          <m:t>−</m:t>
                        </m:r>
                      </m:sub>
                    </m:sSub>
                  </m:oMath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Distance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to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origin:</a:t>
                </a:r>
              </a:p>
              <a:p>
                <a:pPr eaLnBrk="1" hangingPunct="1">
                  <a:buFontTx/>
                  <a:buChar char="•"/>
                </a:pPr>
                <a:endParaRPr lang="en-US" altLang="en-US" sz="900" dirty="0">
                  <a:cs typeface="Times New Roman" charset="0"/>
                  <a:sym typeface="Wingdings" charset="2"/>
                </a:endParaRPr>
              </a:p>
            </p:txBody>
          </p:sp>
        </mc:Choice>
        <mc:Fallback xmlns="">
          <p:sp>
            <p:nvSpPr>
              <p:cNvPr id="43031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520825"/>
                <a:ext cx="8915400" cy="2816156"/>
              </a:xfrm>
              <a:prstGeom prst="rect">
                <a:avLst/>
              </a:prstGeom>
              <a:blipFill rotWithShape="1">
                <a:blip r:embed="rId4"/>
                <a:stretch>
                  <a:fillRect l="-1094" t="-1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32" name="Oval 4"/>
          <p:cNvSpPr>
            <a:spLocks noChangeArrowheads="1"/>
          </p:cNvSpPr>
          <p:nvPr/>
        </p:nvSpPr>
        <p:spPr bwMode="auto">
          <a:xfrm>
            <a:off x="6677025" y="191928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3" name="Oval 5"/>
          <p:cNvSpPr>
            <a:spLocks noChangeArrowheads="1"/>
          </p:cNvSpPr>
          <p:nvPr/>
        </p:nvSpPr>
        <p:spPr bwMode="auto">
          <a:xfrm>
            <a:off x="7896225" y="1995488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4" name="Oval 6"/>
          <p:cNvSpPr>
            <a:spLocks noChangeArrowheads="1"/>
          </p:cNvSpPr>
          <p:nvPr/>
        </p:nvSpPr>
        <p:spPr bwMode="auto">
          <a:xfrm>
            <a:off x="7515225" y="2452688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5" name="Oval 7"/>
          <p:cNvSpPr>
            <a:spLocks noChangeArrowheads="1"/>
          </p:cNvSpPr>
          <p:nvPr/>
        </p:nvSpPr>
        <p:spPr bwMode="auto">
          <a:xfrm>
            <a:off x="7591425" y="2147888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6" name="Oval 8"/>
          <p:cNvSpPr>
            <a:spLocks noChangeArrowheads="1"/>
          </p:cNvSpPr>
          <p:nvPr/>
        </p:nvSpPr>
        <p:spPr bwMode="auto">
          <a:xfrm>
            <a:off x="6905625" y="146208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7" name="Oval 9"/>
          <p:cNvSpPr>
            <a:spLocks noChangeArrowheads="1"/>
          </p:cNvSpPr>
          <p:nvPr/>
        </p:nvSpPr>
        <p:spPr bwMode="auto">
          <a:xfrm>
            <a:off x="7286625" y="138588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8" name="Line 10"/>
          <p:cNvSpPr>
            <a:spLocks noChangeShapeType="1"/>
          </p:cNvSpPr>
          <p:nvPr/>
        </p:nvSpPr>
        <p:spPr bwMode="auto">
          <a:xfrm flipH="1">
            <a:off x="6511925" y="1041400"/>
            <a:ext cx="1905000" cy="1666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39" name="Line 11"/>
          <p:cNvSpPr>
            <a:spLocks noChangeShapeType="1"/>
          </p:cNvSpPr>
          <p:nvPr/>
        </p:nvSpPr>
        <p:spPr bwMode="auto">
          <a:xfrm flipH="1">
            <a:off x="6981825" y="1633538"/>
            <a:ext cx="12192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0" name="Line 12"/>
          <p:cNvSpPr>
            <a:spLocks noChangeShapeType="1"/>
          </p:cNvSpPr>
          <p:nvPr/>
        </p:nvSpPr>
        <p:spPr bwMode="auto">
          <a:xfrm flipH="1">
            <a:off x="6562725" y="1195388"/>
            <a:ext cx="12192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1" name="Line 13"/>
          <p:cNvSpPr>
            <a:spLocks noChangeShapeType="1"/>
          </p:cNvSpPr>
          <p:nvPr/>
        </p:nvSpPr>
        <p:spPr bwMode="auto">
          <a:xfrm>
            <a:off x="6359525" y="2376488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2" name="Line 14"/>
          <p:cNvSpPr>
            <a:spLocks noChangeShapeType="1"/>
          </p:cNvSpPr>
          <p:nvPr/>
        </p:nvSpPr>
        <p:spPr bwMode="auto">
          <a:xfrm flipV="1">
            <a:off x="7235825" y="1081088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3" name="Line 15"/>
          <p:cNvSpPr>
            <a:spLocks noChangeShapeType="1"/>
          </p:cNvSpPr>
          <p:nvPr/>
        </p:nvSpPr>
        <p:spPr bwMode="auto">
          <a:xfrm>
            <a:off x="7896225" y="148113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4" name="Line 16"/>
          <p:cNvSpPr>
            <a:spLocks noChangeShapeType="1"/>
          </p:cNvSpPr>
          <p:nvPr/>
        </p:nvSpPr>
        <p:spPr bwMode="auto">
          <a:xfrm>
            <a:off x="7667625" y="124301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7807325" y="928688"/>
          <a:ext cx="3698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6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7325" y="928688"/>
                        <a:ext cx="36988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8072438" y="1347788"/>
          <a:ext cx="3444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7" name="Equation" r:id="rId7" imgW="177480" imgH="203040" progId="Equation.DSMT4">
                  <p:embed/>
                </p:oleObj>
              </mc:Choice>
              <mc:Fallback>
                <p:oleObj name="Equation" r:id="rId7" imgW="177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2438" y="1347788"/>
                        <a:ext cx="3444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5" name="Line 19"/>
          <p:cNvSpPr>
            <a:spLocks noChangeShapeType="1"/>
          </p:cNvSpPr>
          <p:nvPr/>
        </p:nvSpPr>
        <p:spPr bwMode="auto">
          <a:xfrm>
            <a:off x="6435725" y="2757488"/>
            <a:ext cx="200025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6" name="Line 20"/>
          <p:cNvSpPr>
            <a:spLocks noChangeShapeType="1"/>
          </p:cNvSpPr>
          <p:nvPr/>
        </p:nvSpPr>
        <p:spPr bwMode="auto">
          <a:xfrm flipH="1">
            <a:off x="6664325" y="2224088"/>
            <a:ext cx="762000" cy="6667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6283325" y="2862263"/>
          <a:ext cx="22225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8" name="Equation" r:id="rId9" imgW="114120" imgH="164880" progId="Equation.DSMT4">
                  <p:embed/>
                </p:oleObj>
              </mc:Choice>
              <mc:Fallback>
                <p:oleObj name="Equation" r:id="rId9" imgW="114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5" y="2862263"/>
                        <a:ext cx="222250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6207125" y="1843088"/>
          <a:ext cx="4683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9" name="Equation" r:id="rId11" imgW="241200" imgH="228600" progId="Equation.DSMT4">
                  <p:embed/>
                </p:oleObj>
              </mc:Choice>
              <mc:Fallback>
                <p:oleObj name="Equation" r:id="rId11" imgW="24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1843088"/>
                        <a:ext cx="4683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7045325" y="2528888"/>
          <a:ext cx="4429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0" name="Equation" r:id="rId13" imgW="228600" imgH="203040" progId="Equation.DSMT4">
                  <p:embed/>
                </p:oleObj>
              </mc:Choice>
              <mc:Fallback>
                <p:oleObj name="Equation" r:id="rId13" imgW="228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325" y="2528888"/>
                        <a:ext cx="4429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8416925" y="762000"/>
          <a:ext cx="34607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1" name="Equation" r:id="rId15" imgW="177480" imgH="164880" progId="Equation.DSMT4">
                  <p:embed/>
                </p:oleObj>
              </mc:Choice>
              <mc:Fallback>
                <p:oleObj name="Equation" r:id="rId15" imgW="177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6925" y="762000"/>
                        <a:ext cx="346075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187052" y="3048000"/>
                <a:ext cx="300800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r>
                        <a:rPr lang="en-US" i="1">
                          <a:latin typeface="Cambria Math"/>
                        </a:rPr>
                        <m:t>=+1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r>
                        <a:rPr lang="en-US" i="1">
                          <a:latin typeface="Cambria Math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052" y="3048000"/>
                <a:ext cx="3008003" cy="120032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44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p:sp>
        <p:nvSpPr>
          <p:cNvPr id="43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Support Vector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31" name="Rectangle 3"/>
              <p:cNvSpPr>
                <a:spLocks noChangeArrowheads="1"/>
              </p:cNvSpPr>
              <p:nvPr/>
            </p:nvSpPr>
            <p:spPr bwMode="auto">
              <a:xfrm>
                <a:off x="228600" y="1520825"/>
                <a:ext cx="8915400" cy="3844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The constraints on the SVM</a:t>
                </a:r>
              </a:p>
              <a:p>
                <a:pPr eaLnBrk="1" hangingPunct="1"/>
                <a:r>
                  <a:rPr lang="en-US" altLang="en-US" dirty="0">
                    <a:cs typeface="Times New Roman" charset="0"/>
                    <a:sym typeface="Wingdings" charset="2"/>
                  </a:rPr>
                  <a:t>   for </a:t>
                </a:r>
                <a:r>
                  <a:rPr lang="en-US" alt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R</a:t>
                </a:r>
                <a:r>
                  <a:rPr lang="en-US" alt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emp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(</a:t>
                </a:r>
                <a:r>
                  <a:rPr lang="en-US" altLang="en-US" i="1" dirty="0" smtClean="0">
                    <a:latin typeface="Symbol" charset="2"/>
                    <a:cs typeface="Times New Roman" charset="0"/>
                    <a:sym typeface="Wingdings" charset="2"/>
                  </a:rPr>
                  <a:t>q 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)=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0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 are thus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:</a:t>
                </a:r>
              </a:p>
              <a:p>
                <a:pPr eaLnBrk="1" hangingPunct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≥+1   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=+1 </m:t>
                    </m:r>
                  </m:oMath>
                </a14:m>
                <a:r>
                  <a:rPr lang="en-US" dirty="0"/>
                  <a:t> </a:t>
                </a:r>
                <a:endParaRPr lang="en-US" i="1" dirty="0" smtClean="0">
                  <a:latin typeface="Cambria Math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≤−</m:t>
                      </m:r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i="1">
                          <a:latin typeface="Cambria Math"/>
                        </a:rPr>
                        <m:t>1 </m:t>
                      </m:r>
                    </m:oMath>
                  </m:oMathPara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Or more simply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−1</m:t>
                    </m:r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The margin of the SVM is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  <a:cs typeface="Times New Roman" charset="0"/>
                        <a:sym typeface="Wingdings" charset="2"/>
                      </a:rPr>
                      <m:t>𝑚</m:t>
                    </m:r>
                    <m:r>
                      <a:rPr lang="en-US" altLang="en-US" b="0" i="1" smtClean="0">
                        <a:latin typeface="Cambria Math"/>
                        <a:cs typeface="Times New Roman" charset="0"/>
                        <a:sym typeface="Wingdings" charset="2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+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  <a:cs typeface="Times New Roman" charset="0"/>
                        <a:sym typeface="Wingdings" charset="2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  <a:cs typeface="Times New Roman" charset="0"/>
                            <a:sym typeface="Wingdings" charset="2"/>
                          </a:rPr>
                          <m:t>−</m:t>
                        </m:r>
                      </m:sub>
                    </m:sSub>
                  </m:oMath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Distance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to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origin:</a:t>
                </a: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/>
                          <a:cs typeface="Times New Roman" charset="0"/>
                          <a:sym typeface="Wingdings" charset="2"/>
                        </a:rPr>
                        <m:t>𝐻</m:t>
                      </m:r>
                      <m:r>
                        <a:rPr lang="en-US" altLang="en-US" i="1">
                          <a:latin typeface="Cambria Math"/>
                          <a:ea typeface="Cambria Math"/>
                          <a:cs typeface="Times New Roman" charset="0"/>
                          <a:sym typeface="Wingdings" charset="2"/>
                        </a:rPr>
                        <m:t>→</m:t>
                      </m:r>
                      <m:r>
                        <a:rPr lang="en-US" altLang="en-US" i="1">
                          <a:latin typeface="Cambria Math"/>
                          <a:ea typeface="Cambria Math"/>
                          <a:cs typeface="Times New Roman" charset="0"/>
                          <a:sym typeface="Wingdings" charset="2"/>
                        </a:rPr>
                        <m:t>𝑞</m:t>
                      </m:r>
                      <m:r>
                        <a:rPr lang="en-US" altLang="en-US" i="1">
                          <a:latin typeface="Cambria Math"/>
                          <a:ea typeface="Cambria Math"/>
                          <a:cs typeface="Times New Roman" charset="0"/>
                          <a:sym typeface="Wingdings" charset="2"/>
                        </a:rPr>
                        <m:t>=</m:t>
                      </m:r>
                      <m:box>
                        <m:box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/>
                              <a:cs typeface="Times New Roman" charset="0"/>
                              <a:sym typeface="Wingdings" charset="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/>
                                  <a:cs typeface="Times New Roman" charset="0"/>
                                  <a:sym typeface="Wingdings" charset="2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charset="0"/>
                                      <a:sym typeface="Wingdings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/>
                                      <a:ea typeface="Cambria Math"/>
                                      <a:cs typeface="Times New Roman" charset="0"/>
                                      <a:sym typeface="Wingdings" charset="2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charset="0"/>
                                      <a:sym typeface="Wingdings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/>
                                      <a:ea typeface="Cambria Math"/>
                                      <a:cs typeface="Times New Roman" charset="0"/>
                                      <a:sym typeface="Wingdings" charset="2"/>
                                    </a:rPr>
                                    <m:t>𝑤</m:t>
                                  </m:r>
                                </m:e>
                              </m:d>
                            </m:den>
                          </m:f>
                        </m:e>
                      </m:box>
                      <m:r>
                        <m:rPr>
                          <m:nor/>
                        </m:rPr>
                        <a:rPr lang="en-US" altLang="en-US" b="0" i="0" smtClean="0">
                          <a:latin typeface="Cambria Math"/>
                          <a:ea typeface="Cambria Math"/>
                          <a:cs typeface="Times New Roman" charset="0"/>
                          <a:sym typeface="Wingdings" charset="2"/>
                        </a:rPr>
                        <m:t>        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/>
                              <a:cs typeface="Times New Roman" charset="0"/>
                              <a:sym typeface="Wingdings" charset="2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𝐻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+</m:t>
                          </m:r>
                        </m:sub>
                      </m:sSub>
                      <m:r>
                        <a:rPr lang="en-US" altLang="en-US" i="1">
                          <a:latin typeface="Cambria Math"/>
                          <a:ea typeface="Cambria Math"/>
                          <a:cs typeface="Times New Roman" charset="0"/>
                          <a:sym typeface="Wingdings" charset="2"/>
                        </a:rPr>
                        <m:t>→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/>
                              <a:cs typeface="Times New Roman" charset="0"/>
                              <a:sym typeface="Wingdings" charset="2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/>
                              <a:ea typeface="Cambria Math"/>
                              <a:cs typeface="Times New Roman" charset="0"/>
                              <a:sym typeface="Wingdings" charset="2"/>
                            </a:rPr>
                            <m:t>𝑞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cs typeface="Times New Roman" charset="0"/>
                              <a:sym typeface="Wingdings" charset="2"/>
                            </a:rPr>
                            <m:t>+</m:t>
                          </m:r>
                        </m:sub>
                      </m:sSub>
                      <m:r>
                        <a:rPr lang="en-US" altLang="en-US" i="1">
                          <a:latin typeface="Cambria Math"/>
                          <a:ea typeface="Cambria Math"/>
                          <a:cs typeface="Times New Roman" charset="0"/>
                          <a:sym typeface="Wingdings" charset="2"/>
                        </a:rPr>
                        <m:t>=</m:t>
                      </m:r>
                      <m:box>
                        <m:box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/>
                              <a:cs typeface="Times New Roman" charset="0"/>
                              <a:sym typeface="Wingdings" charset="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/>
                                  <a:cs typeface="Times New Roman" charset="0"/>
                                  <a:sym typeface="Wingdings" charset="2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charset="0"/>
                                      <a:sym typeface="Wingdings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/>
                                      <a:ea typeface="Cambria Math"/>
                                      <a:cs typeface="Times New Roman" charset="0"/>
                                      <a:sym typeface="Wingdings" charset="2"/>
                                    </a:rPr>
                                    <m:t>𝑏</m:t>
                                  </m:r>
                                  <m:r>
                                    <a:rPr lang="en-US" altLang="en-US" b="0" i="1" smtClean="0">
                                      <a:latin typeface="Cambria Math"/>
                                      <a:ea typeface="Cambria Math"/>
                                      <a:cs typeface="Times New Roman" charset="0"/>
                                      <a:sym typeface="Wingdings" charset="2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charset="0"/>
                                      <a:sym typeface="Wingdings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/>
                                      <a:ea typeface="Cambria Math"/>
                                      <a:cs typeface="Times New Roman" charset="0"/>
                                      <a:sym typeface="Wingdings" charset="2"/>
                                    </a:rPr>
                                    <m:t>𝑤</m:t>
                                  </m:r>
                                </m:e>
                              </m:d>
                            </m:den>
                          </m:f>
                        </m:e>
                      </m:box>
                      <m:r>
                        <a:rPr lang="en-US" altLang="en-US" b="0" i="1" smtClean="0">
                          <a:latin typeface="Cambria Math"/>
                          <a:ea typeface="Cambria Math"/>
                          <a:cs typeface="Times New Roman" charset="0"/>
                          <a:sym typeface="Wingdings" charset="2"/>
                        </a:rPr>
                        <m:t>             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/>
                              <a:cs typeface="Times New Roman" charset="0"/>
                              <a:sym typeface="Wingdings" charset="2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𝐻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−</m:t>
                          </m:r>
                        </m:sub>
                      </m:sSub>
                      <m:r>
                        <a:rPr lang="en-US" altLang="en-US" i="1">
                          <a:latin typeface="Cambria Math"/>
                          <a:ea typeface="Cambria Math"/>
                          <a:cs typeface="Times New Roman" charset="0"/>
                          <a:sym typeface="Wingdings" charset="2"/>
                        </a:rPr>
                        <m:t>→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/>
                              <a:cs typeface="Times New Roman" charset="0"/>
                              <a:sym typeface="Wingdings" charset="2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/>
                              <a:ea typeface="Cambria Math"/>
                              <a:cs typeface="Times New Roman" charset="0"/>
                              <a:sym typeface="Wingdings" charset="2"/>
                            </a:rPr>
                            <m:t>𝑞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cs typeface="Times New Roman" charset="0"/>
                              <a:sym typeface="Wingdings" charset="2"/>
                            </a:rPr>
                            <m:t>−</m:t>
                          </m:r>
                        </m:sub>
                      </m:sSub>
                      <m:r>
                        <a:rPr lang="en-US" altLang="en-US" i="1">
                          <a:latin typeface="Cambria Math"/>
                          <a:ea typeface="Cambria Math"/>
                          <a:cs typeface="Times New Roman" charset="0"/>
                          <a:sym typeface="Wingdings" charset="2"/>
                        </a:rPr>
                        <m:t>=</m:t>
                      </m:r>
                      <m:box>
                        <m:box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/>
                              <a:cs typeface="Times New Roman" charset="0"/>
                              <a:sym typeface="Wingdings" charset="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/>
                                  <a:cs typeface="Times New Roman" charset="0"/>
                                  <a:sym typeface="Wingdings" charset="2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charset="0"/>
                                      <a:sym typeface="Wingdings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latin typeface="Cambria Math"/>
                                      <a:ea typeface="Cambria Math"/>
                                      <a:cs typeface="Times New Roman" charset="0"/>
                                      <a:sym typeface="Wingdings" charset="2"/>
                                    </a:rPr>
                                    <m:t>−1−</m:t>
                                  </m:r>
                                  <m:r>
                                    <a:rPr lang="en-US" altLang="en-US" i="1">
                                      <a:latin typeface="Cambria Math"/>
                                      <a:ea typeface="Cambria Math"/>
                                      <a:cs typeface="Times New Roman" charset="0"/>
                                      <a:sym typeface="Wingdings" charset="2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charset="0"/>
                                      <a:sym typeface="Wingdings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/>
                                      <a:ea typeface="Cambria Math"/>
                                      <a:cs typeface="Times New Roman" charset="0"/>
                                      <a:sym typeface="Wingdings" charset="2"/>
                                    </a:rPr>
                                    <m:t>𝑤</m:t>
                                  </m:r>
                                </m:e>
                              </m:d>
                            </m:den>
                          </m:f>
                        </m:e>
                      </m:box>
                    </m:oMath>
                  </m:oMathPara>
                </a14:m>
                <a:endParaRPr lang="en-US" altLang="en-US" sz="1000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sz="1000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Therefore: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+</m:t>
                        </m:r>
                      </m:sub>
                    </m:sSub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  <a:cs typeface="Times New Roman" charset="0"/>
                            <a:sym typeface="Wingdings" charset="2"/>
                          </a:rPr>
                          <m:t>−</m:t>
                        </m:r>
                      </m:sub>
                    </m:sSub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/>
                            <a:cs typeface="Times New Roman" charset="0"/>
                            <a:sym typeface="Wingdings" charset="2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and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margin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  <a:cs typeface="Times New Roman" charset="0"/>
                        <a:sym typeface="Wingdings" charset="2"/>
                      </a:rPr>
                      <m:t>𝑚</m:t>
                    </m:r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/>
                            <a:cs typeface="Times New Roman" charset="0"/>
                            <a:sym typeface="Wingdings" charset="2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lang="en-US" altLang="en-US" sz="900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sz="900" dirty="0">
                  <a:cs typeface="Times New Roman" charset="0"/>
                  <a:sym typeface="Wingdings" charset="2"/>
                </a:endParaRPr>
              </a:p>
            </p:txBody>
          </p:sp>
        </mc:Choice>
        <mc:Fallback xmlns="">
          <p:sp>
            <p:nvSpPr>
              <p:cNvPr id="43031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520825"/>
                <a:ext cx="8915400" cy="3844066"/>
              </a:xfrm>
              <a:prstGeom prst="rect">
                <a:avLst/>
              </a:prstGeom>
              <a:blipFill rotWithShape="1">
                <a:blip r:embed="rId4"/>
                <a:stretch>
                  <a:fillRect l="-1094" t="-1268" b="-188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32" name="Oval 4"/>
          <p:cNvSpPr>
            <a:spLocks noChangeArrowheads="1"/>
          </p:cNvSpPr>
          <p:nvPr/>
        </p:nvSpPr>
        <p:spPr bwMode="auto">
          <a:xfrm>
            <a:off x="6677025" y="191928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3" name="Oval 5"/>
          <p:cNvSpPr>
            <a:spLocks noChangeArrowheads="1"/>
          </p:cNvSpPr>
          <p:nvPr/>
        </p:nvSpPr>
        <p:spPr bwMode="auto">
          <a:xfrm>
            <a:off x="7896225" y="1995488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4" name="Oval 6"/>
          <p:cNvSpPr>
            <a:spLocks noChangeArrowheads="1"/>
          </p:cNvSpPr>
          <p:nvPr/>
        </p:nvSpPr>
        <p:spPr bwMode="auto">
          <a:xfrm>
            <a:off x="7515225" y="2452688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5" name="Oval 7"/>
          <p:cNvSpPr>
            <a:spLocks noChangeArrowheads="1"/>
          </p:cNvSpPr>
          <p:nvPr/>
        </p:nvSpPr>
        <p:spPr bwMode="auto">
          <a:xfrm>
            <a:off x="7591425" y="2147888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6" name="Oval 8"/>
          <p:cNvSpPr>
            <a:spLocks noChangeArrowheads="1"/>
          </p:cNvSpPr>
          <p:nvPr/>
        </p:nvSpPr>
        <p:spPr bwMode="auto">
          <a:xfrm>
            <a:off x="6905625" y="146208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7" name="Oval 9"/>
          <p:cNvSpPr>
            <a:spLocks noChangeArrowheads="1"/>
          </p:cNvSpPr>
          <p:nvPr/>
        </p:nvSpPr>
        <p:spPr bwMode="auto">
          <a:xfrm>
            <a:off x="7286625" y="138588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8" name="Line 10"/>
          <p:cNvSpPr>
            <a:spLocks noChangeShapeType="1"/>
          </p:cNvSpPr>
          <p:nvPr/>
        </p:nvSpPr>
        <p:spPr bwMode="auto">
          <a:xfrm flipH="1">
            <a:off x="6511925" y="1041400"/>
            <a:ext cx="1905000" cy="1666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39" name="Line 11"/>
          <p:cNvSpPr>
            <a:spLocks noChangeShapeType="1"/>
          </p:cNvSpPr>
          <p:nvPr/>
        </p:nvSpPr>
        <p:spPr bwMode="auto">
          <a:xfrm flipH="1">
            <a:off x="6981825" y="1633538"/>
            <a:ext cx="12192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0" name="Line 12"/>
          <p:cNvSpPr>
            <a:spLocks noChangeShapeType="1"/>
          </p:cNvSpPr>
          <p:nvPr/>
        </p:nvSpPr>
        <p:spPr bwMode="auto">
          <a:xfrm flipH="1">
            <a:off x="6562725" y="1195388"/>
            <a:ext cx="12192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1" name="Line 13"/>
          <p:cNvSpPr>
            <a:spLocks noChangeShapeType="1"/>
          </p:cNvSpPr>
          <p:nvPr/>
        </p:nvSpPr>
        <p:spPr bwMode="auto">
          <a:xfrm>
            <a:off x="6359525" y="2376488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2" name="Line 14"/>
          <p:cNvSpPr>
            <a:spLocks noChangeShapeType="1"/>
          </p:cNvSpPr>
          <p:nvPr/>
        </p:nvSpPr>
        <p:spPr bwMode="auto">
          <a:xfrm flipV="1">
            <a:off x="7235825" y="1081088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3" name="Line 15"/>
          <p:cNvSpPr>
            <a:spLocks noChangeShapeType="1"/>
          </p:cNvSpPr>
          <p:nvPr/>
        </p:nvSpPr>
        <p:spPr bwMode="auto">
          <a:xfrm>
            <a:off x="7896225" y="148113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4" name="Line 16"/>
          <p:cNvSpPr>
            <a:spLocks noChangeShapeType="1"/>
          </p:cNvSpPr>
          <p:nvPr/>
        </p:nvSpPr>
        <p:spPr bwMode="auto">
          <a:xfrm>
            <a:off x="7667625" y="124301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7807325" y="928688"/>
          <a:ext cx="3698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0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7325" y="928688"/>
                        <a:ext cx="36988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8072438" y="1347788"/>
          <a:ext cx="3444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1" name="Equation" r:id="rId7" imgW="177480" imgH="203040" progId="Equation.DSMT4">
                  <p:embed/>
                </p:oleObj>
              </mc:Choice>
              <mc:Fallback>
                <p:oleObj name="Equation" r:id="rId7" imgW="177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2438" y="1347788"/>
                        <a:ext cx="3444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5" name="Line 19"/>
          <p:cNvSpPr>
            <a:spLocks noChangeShapeType="1"/>
          </p:cNvSpPr>
          <p:nvPr/>
        </p:nvSpPr>
        <p:spPr bwMode="auto">
          <a:xfrm>
            <a:off x="6435725" y="2757488"/>
            <a:ext cx="200025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6" name="Line 20"/>
          <p:cNvSpPr>
            <a:spLocks noChangeShapeType="1"/>
          </p:cNvSpPr>
          <p:nvPr/>
        </p:nvSpPr>
        <p:spPr bwMode="auto">
          <a:xfrm flipH="1">
            <a:off x="6664325" y="2224088"/>
            <a:ext cx="762000" cy="6667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6283325" y="2862263"/>
          <a:ext cx="22225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2" name="Equation" r:id="rId9" imgW="114120" imgH="164880" progId="Equation.DSMT4">
                  <p:embed/>
                </p:oleObj>
              </mc:Choice>
              <mc:Fallback>
                <p:oleObj name="Equation" r:id="rId9" imgW="114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5" y="2862263"/>
                        <a:ext cx="222250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6207125" y="1843088"/>
          <a:ext cx="4683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3" name="Equation" r:id="rId11" imgW="241200" imgH="228600" progId="Equation.DSMT4">
                  <p:embed/>
                </p:oleObj>
              </mc:Choice>
              <mc:Fallback>
                <p:oleObj name="Equation" r:id="rId11" imgW="24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1843088"/>
                        <a:ext cx="4683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7045325" y="2528888"/>
          <a:ext cx="4429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4" name="Equation" r:id="rId13" imgW="228600" imgH="203040" progId="Equation.DSMT4">
                  <p:embed/>
                </p:oleObj>
              </mc:Choice>
              <mc:Fallback>
                <p:oleObj name="Equation" r:id="rId13" imgW="228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325" y="2528888"/>
                        <a:ext cx="4429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8416925" y="762000"/>
          <a:ext cx="34607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5" name="Equation" r:id="rId15" imgW="177480" imgH="164880" progId="Equation.DSMT4">
                  <p:embed/>
                </p:oleObj>
              </mc:Choice>
              <mc:Fallback>
                <p:oleObj name="Equation" r:id="rId15" imgW="177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6925" y="762000"/>
                        <a:ext cx="346075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187052" y="3048000"/>
                <a:ext cx="300800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r>
                        <a:rPr lang="en-US" i="1">
                          <a:latin typeface="Cambria Math"/>
                        </a:rPr>
                        <m:t>=+1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r>
                        <a:rPr lang="en-US" i="1">
                          <a:latin typeface="Cambria Math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052" y="3048000"/>
                <a:ext cx="3008003" cy="120032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6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p:sp>
        <p:nvSpPr>
          <p:cNvPr id="43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Support Vector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31" name="Rectangle 3"/>
              <p:cNvSpPr>
                <a:spLocks noChangeArrowheads="1"/>
              </p:cNvSpPr>
              <p:nvPr/>
            </p:nvSpPr>
            <p:spPr bwMode="auto">
              <a:xfrm>
                <a:off x="228600" y="1520825"/>
                <a:ext cx="8915400" cy="53648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The constraints on the SVM</a:t>
                </a:r>
              </a:p>
              <a:p>
                <a:pPr eaLnBrk="1" hangingPunct="1"/>
                <a:r>
                  <a:rPr lang="en-US" altLang="en-US" dirty="0">
                    <a:cs typeface="Times New Roman" charset="0"/>
                    <a:sym typeface="Wingdings" charset="2"/>
                  </a:rPr>
                  <a:t>   for </a:t>
                </a:r>
                <a:r>
                  <a:rPr lang="en-US" alt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R</a:t>
                </a:r>
                <a:r>
                  <a:rPr lang="en-US" alt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emp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(</a:t>
                </a:r>
                <a:r>
                  <a:rPr lang="en-US" altLang="en-US" i="1" dirty="0" smtClean="0">
                    <a:latin typeface="Symbol" charset="2"/>
                    <a:cs typeface="Times New Roman" charset="0"/>
                    <a:sym typeface="Wingdings" charset="2"/>
                  </a:rPr>
                  <a:t>q 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)=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0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 are thus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:</a:t>
                </a:r>
              </a:p>
              <a:p>
                <a:pPr eaLnBrk="1" hangingPunct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≥+1   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=+1 </m:t>
                    </m:r>
                  </m:oMath>
                </a14:m>
                <a:r>
                  <a:rPr lang="en-US" dirty="0"/>
                  <a:t> </a:t>
                </a:r>
                <a:endParaRPr lang="en-US" i="1" dirty="0" smtClean="0">
                  <a:latin typeface="Cambria Math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≤−</m:t>
                      </m:r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i="1">
                          <a:latin typeface="Cambria Math"/>
                        </a:rPr>
                        <m:t>1 </m:t>
                      </m:r>
                    </m:oMath>
                  </m:oMathPara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Or more simply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−1</m:t>
                    </m:r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The margin of the SVM is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  <a:cs typeface="Times New Roman" charset="0"/>
                        <a:sym typeface="Wingdings" charset="2"/>
                      </a:rPr>
                      <m:t>𝑚</m:t>
                    </m:r>
                    <m:r>
                      <a:rPr lang="en-US" altLang="en-US" b="0" i="1" smtClean="0">
                        <a:latin typeface="Cambria Math"/>
                        <a:cs typeface="Times New Roman" charset="0"/>
                        <a:sym typeface="Wingdings" charset="2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+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  <a:cs typeface="Times New Roman" charset="0"/>
                        <a:sym typeface="Wingdings" charset="2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  <a:cs typeface="Times New Roman" charset="0"/>
                            <a:sym typeface="Wingdings" charset="2"/>
                          </a:rPr>
                          <m:t>−</m:t>
                        </m:r>
                      </m:sub>
                    </m:sSub>
                  </m:oMath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Distance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to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origin:</a:t>
                </a: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/>
                          <a:cs typeface="Times New Roman" charset="0"/>
                          <a:sym typeface="Wingdings" charset="2"/>
                        </a:rPr>
                        <m:t>𝐻</m:t>
                      </m:r>
                      <m:r>
                        <a:rPr lang="en-US" altLang="en-US" i="1">
                          <a:latin typeface="Cambria Math"/>
                          <a:ea typeface="Cambria Math"/>
                          <a:cs typeface="Times New Roman" charset="0"/>
                          <a:sym typeface="Wingdings" charset="2"/>
                        </a:rPr>
                        <m:t>→</m:t>
                      </m:r>
                      <m:r>
                        <a:rPr lang="en-US" altLang="en-US" i="1">
                          <a:latin typeface="Cambria Math"/>
                          <a:ea typeface="Cambria Math"/>
                          <a:cs typeface="Times New Roman" charset="0"/>
                          <a:sym typeface="Wingdings" charset="2"/>
                        </a:rPr>
                        <m:t>𝑞</m:t>
                      </m:r>
                      <m:r>
                        <a:rPr lang="en-US" altLang="en-US" i="1">
                          <a:latin typeface="Cambria Math"/>
                          <a:ea typeface="Cambria Math"/>
                          <a:cs typeface="Times New Roman" charset="0"/>
                          <a:sym typeface="Wingdings" charset="2"/>
                        </a:rPr>
                        <m:t>=</m:t>
                      </m:r>
                      <m:box>
                        <m:box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/>
                              <a:cs typeface="Times New Roman" charset="0"/>
                              <a:sym typeface="Wingdings" charset="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/>
                                  <a:cs typeface="Times New Roman" charset="0"/>
                                  <a:sym typeface="Wingdings" charset="2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charset="0"/>
                                      <a:sym typeface="Wingdings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/>
                                      <a:ea typeface="Cambria Math"/>
                                      <a:cs typeface="Times New Roman" charset="0"/>
                                      <a:sym typeface="Wingdings" charset="2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charset="0"/>
                                      <a:sym typeface="Wingdings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/>
                                      <a:ea typeface="Cambria Math"/>
                                      <a:cs typeface="Times New Roman" charset="0"/>
                                      <a:sym typeface="Wingdings" charset="2"/>
                                    </a:rPr>
                                    <m:t>𝑤</m:t>
                                  </m:r>
                                </m:e>
                              </m:d>
                            </m:den>
                          </m:f>
                        </m:e>
                      </m:box>
                      <m:r>
                        <m:rPr>
                          <m:nor/>
                        </m:rPr>
                        <a:rPr lang="en-US" altLang="en-US" b="0" i="0" smtClean="0">
                          <a:latin typeface="Cambria Math"/>
                          <a:ea typeface="Cambria Math"/>
                          <a:cs typeface="Times New Roman" charset="0"/>
                          <a:sym typeface="Wingdings" charset="2"/>
                        </a:rPr>
                        <m:t>        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/>
                              <a:cs typeface="Times New Roman" charset="0"/>
                              <a:sym typeface="Wingdings" charset="2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𝐻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+</m:t>
                          </m:r>
                        </m:sub>
                      </m:sSub>
                      <m:r>
                        <a:rPr lang="en-US" altLang="en-US" i="1">
                          <a:latin typeface="Cambria Math"/>
                          <a:ea typeface="Cambria Math"/>
                          <a:cs typeface="Times New Roman" charset="0"/>
                          <a:sym typeface="Wingdings" charset="2"/>
                        </a:rPr>
                        <m:t>→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/>
                              <a:cs typeface="Times New Roman" charset="0"/>
                              <a:sym typeface="Wingdings" charset="2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/>
                              <a:ea typeface="Cambria Math"/>
                              <a:cs typeface="Times New Roman" charset="0"/>
                              <a:sym typeface="Wingdings" charset="2"/>
                            </a:rPr>
                            <m:t>𝑞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cs typeface="Times New Roman" charset="0"/>
                              <a:sym typeface="Wingdings" charset="2"/>
                            </a:rPr>
                            <m:t>+</m:t>
                          </m:r>
                        </m:sub>
                      </m:sSub>
                      <m:r>
                        <a:rPr lang="en-US" altLang="en-US" i="1">
                          <a:latin typeface="Cambria Math"/>
                          <a:ea typeface="Cambria Math"/>
                          <a:cs typeface="Times New Roman" charset="0"/>
                          <a:sym typeface="Wingdings" charset="2"/>
                        </a:rPr>
                        <m:t>=</m:t>
                      </m:r>
                      <m:box>
                        <m:box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/>
                              <a:cs typeface="Times New Roman" charset="0"/>
                              <a:sym typeface="Wingdings" charset="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/>
                                  <a:cs typeface="Times New Roman" charset="0"/>
                                  <a:sym typeface="Wingdings" charset="2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charset="0"/>
                                      <a:sym typeface="Wingdings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/>
                                      <a:ea typeface="Cambria Math"/>
                                      <a:cs typeface="Times New Roman" charset="0"/>
                                      <a:sym typeface="Wingdings" charset="2"/>
                                    </a:rPr>
                                    <m:t>𝑏</m:t>
                                  </m:r>
                                  <m:r>
                                    <a:rPr lang="en-US" altLang="en-US" b="0" i="1" smtClean="0">
                                      <a:latin typeface="Cambria Math"/>
                                      <a:ea typeface="Cambria Math"/>
                                      <a:cs typeface="Times New Roman" charset="0"/>
                                      <a:sym typeface="Wingdings" charset="2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charset="0"/>
                                      <a:sym typeface="Wingdings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/>
                                      <a:ea typeface="Cambria Math"/>
                                      <a:cs typeface="Times New Roman" charset="0"/>
                                      <a:sym typeface="Wingdings" charset="2"/>
                                    </a:rPr>
                                    <m:t>𝑤</m:t>
                                  </m:r>
                                </m:e>
                              </m:d>
                            </m:den>
                          </m:f>
                        </m:e>
                      </m:box>
                      <m:r>
                        <a:rPr lang="en-US" altLang="en-US" b="0" i="1" smtClean="0">
                          <a:latin typeface="Cambria Math"/>
                          <a:ea typeface="Cambria Math"/>
                          <a:cs typeface="Times New Roman" charset="0"/>
                          <a:sym typeface="Wingdings" charset="2"/>
                        </a:rPr>
                        <m:t>             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/>
                              <a:cs typeface="Times New Roman" charset="0"/>
                              <a:sym typeface="Wingdings" charset="2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𝐻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−</m:t>
                          </m:r>
                        </m:sub>
                      </m:sSub>
                      <m:r>
                        <a:rPr lang="en-US" altLang="en-US" i="1">
                          <a:latin typeface="Cambria Math"/>
                          <a:ea typeface="Cambria Math"/>
                          <a:cs typeface="Times New Roman" charset="0"/>
                          <a:sym typeface="Wingdings" charset="2"/>
                        </a:rPr>
                        <m:t>→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/>
                              <a:cs typeface="Times New Roman" charset="0"/>
                              <a:sym typeface="Wingdings" charset="2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/>
                              <a:ea typeface="Cambria Math"/>
                              <a:cs typeface="Times New Roman" charset="0"/>
                              <a:sym typeface="Wingdings" charset="2"/>
                            </a:rPr>
                            <m:t>𝑞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cs typeface="Times New Roman" charset="0"/>
                              <a:sym typeface="Wingdings" charset="2"/>
                            </a:rPr>
                            <m:t>−</m:t>
                          </m:r>
                        </m:sub>
                      </m:sSub>
                      <m:r>
                        <a:rPr lang="en-US" altLang="en-US" i="1">
                          <a:latin typeface="Cambria Math"/>
                          <a:ea typeface="Cambria Math"/>
                          <a:cs typeface="Times New Roman" charset="0"/>
                          <a:sym typeface="Wingdings" charset="2"/>
                        </a:rPr>
                        <m:t>=</m:t>
                      </m:r>
                      <m:box>
                        <m:box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/>
                              <a:cs typeface="Times New Roman" charset="0"/>
                              <a:sym typeface="Wingdings" charset="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/>
                                  <a:cs typeface="Times New Roman" charset="0"/>
                                  <a:sym typeface="Wingdings" charset="2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charset="0"/>
                                      <a:sym typeface="Wingdings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latin typeface="Cambria Math"/>
                                      <a:ea typeface="Cambria Math"/>
                                      <a:cs typeface="Times New Roman" charset="0"/>
                                      <a:sym typeface="Wingdings" charset="2"/>
                                    </a:rPr>
                                    <m:t>−1−</m:t>
                                  </m:r>
                                  <m:r>
                                    <a:rPr lang="en-US" altLang="en-US" i="1">
                                      <a:latin typeface="Cambria Math"/>
                                      <a:ea typeface="Cambria Math"/>
                                      <a:cs typeface="Times New Roman" charset="0"/>
                                      <a:sym typeface="Wingdings" charset="2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charset="0"/>
                                      <a:sym typeface="Wingdings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/>
                                      <a:ea typeface="Cambria Math"/>
                                      <a:cs typeface="Times New Roman" charset="0"/>
                                      <a:sym typeface="Wingdings" charset="2"/>
                                    </a:rPr>
                                    <m:t>𝑤</m:t>
                                  </m:r>
                                </m:e>
                              </m:d>
                            </m:den>
                          </m:f>
                        </m:e>
                      </m:box>
                    </m:oMath>
                  </m:oMathPara>
                </a14:m>
                <a:endParaRPr lang="en-US" altLang="en-US" sz="1000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sz="1000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Therefore: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+</m:t>
                        </m:r>
                      </m:sub>
                    </m:sSub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  <a:cs typeface="Times New Roman" charset="0"/>
                            <a:sym typeface="Wingdings" charset="2"/>
                          </a:rPr>
                          <m:t>−</m:t>
                        </m:r>
                      </m:sub>
                    </m:sSub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/>
                            <a:cs typeface="Times New Roman" charset="0"/>
                            <a:sym typeface="Wingdings" charset="2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and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margin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  <a:cs typeface="Times New Roman" charset="0"/>
                        <a:sym typeface="Wingdings" charset="2"/>
                      </a:rPr>
                      <m:t>𝑚</m:t>
                    </m:r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/>
                            <a:cs typeface="Times New Roman" charset="0"/>
                            <a:sym typeface="Wingdings" charset="2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lang="en-US" altLang="en-US" sz="900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sz="900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Want to max margin, or equivalently minimize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𝑤</m:t>
                        </m:r>
                      </m:e>
                    </m:d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/>
                            <a:cs typeface="Times New Roman" charset="0"/>
                            <a:sym typeface="Wingdings" charset="2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altLang="en-US" dirty="0">
                            <a:cs typeface="Times New Roman" charset="0"/>
                            <a:sym typeface="Wingdings" charset="2"/>
                          </a:rPr>
                          <m:t>or</m:t>
                        </m:r>
                        <m:r>
                          <a:rPr lang="en-US" altLang="en-US" b="0" i="1" dirty="0" smtClean="0">
                            <a:latin typeface="Cambria Math"/>
                            <a:cs typeface="Times New Roman" charset="0"/>
                            <a:sym typeface="Wingdings" charset="2"/>
                          </a:rPr>
                          <m:t>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altLang="en-US" b="0" i="1" smtClean="0">
                            <a:latin typeface="Cambria Math"/>
                            <a:cs typeface="Times New Roman" charset="0"/>
                            <a:sym typeface="Wingdings" charset="2"/>
                          </a:rPr>
                          <m:t>2</m:t>
                        </m:r>
                      </m:sup>
                    </m:sSup>
                  </m:oMath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SVM Problem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: 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>
                            <a:latin typeface="Cambria Math"/>
                            <a:cs typeface="Times New Roman" charset="0"/>
                            <a:sym typeface="Wingdings" charset="2"/>
                          </a:rPr>
                          <m:t> </m:t>
                        </m:r>
                        <m:box>
                          <m:box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  <a:cs typeface="Times New Roman" charset="0"/>
                                    <a:sym typeface="Wingdings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en-US" b="0" i="1" smtClean="0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en-US" b="0" i="1" smtClean="0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d>
                          <m:dPr>
                            <m:begChr m:val="‖"/>
                            <m:endChr m:val="‖"/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−1≥0</m:t>
                    </m:r>
                  </m:oMath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This is a quadratic program!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Python: </a:t>
                </a:r>
                <a:r>
                  <a:rPr lang="en-US" altLang="en-US" dirty="0" err="1" smtClean="0">
                    <a:cs typeface="Times New Roman" charset="0"/>
                    <a:sym typeface="Wingdings" charset="2"/>
                  </a:rPr>
                  <a:t>cvxopt</a:t>
                </a:r>
                <a:endParaRPr lang="en-US" altLang="en-US" dirty="0">
                  <a:cs typeface="Times New Roman" charset="0"/>
                  <a:sym typeface="Wingdings" charset="2"/>
                </a:endParaRPr>
              </a:p>
            </p:txBody>
          </p:sp>
        </mc:Choice>
        <mc:Fallback xmlns="">
          <p:sp>
            <p:nvSpPr>
              <p:cNvPr id="43031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520825"/>
                <a:ext cx="8915400" cy="5364802"/>
              </a:xfrm>
              <a:prstGeom prst="rect">
                <a:avLst/>
              </a:prstGeom>
              <a:blipFill rotWithShape="1">
                <a:blip r:embed="rId4"/>
                <a:stretch>
                  <a:fillRect l="-1094" t="-908" b="-14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32" name="Oval 4"/>
          <p:cNvSpPr>
            <a:spLocks noChangeArrowheads="1"/>
          </p:cNvSpPr>
          <p:nvPr/>
        </p:nvSpPr>
        <p:spPr bwMode="auto">
          <a:xfrm>
            <a:off x="6677025" y="191928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3" name="Oval 5"/>
          <p:cNvSpPr>
            <a:spLocks noChangeArrowheads="1"/>
          </p:cNvSpPr>
          <p:nvPr/>
        </p:nvSpPr>
        <p:spPr bwMode="auto">
          <a:xfrm>
            <a:off x="7896225" y="1995488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4" name="Oval 6"/>
          <p:cNvSpPr>
            <a:spLocks noChangeArrowheads="1"/>
          </p:cNvSpPr>
          <p:nvPr/>
        </p:nvSpPr>
        <p:spPr bwMode="auto">
          <a:xfrm>
            <a:off x="7515225" y="2452688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5" name="Oval 7"/>
          <p:cNvSpPr>
            <a:spLocks noChangeArrowheads="1"/>
          </p:cNvSpPr>
          <p:nvPr/>
        </p:nvSpPr>
        <p:spPr bwMode="auto">
          <a:xfrm>
            <a:off x="7591425" y="2147888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6" name="Oval 8"/>
          <p:cNvSpPr>
            <a:spLocks noChangeArrowheads="1"/>
          </p:cNvSpPr>
          <p:nvPr/>
        </p:nvSpPr>
        <p:spPr bwMode="auto">
          <a:xfrm>
            <a:off x="6905625" y="146208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7" name="Oval 9"/>
          <p:cNvSpPr>
            <a:spLocks noChangeArrowheads="1"/>
          </p:cNvSpPr>
          <p:nvPr/>
        </p:nvSpPr>
        <p:spPr bwMode="auto">
          <a:xfrm>
            <a:off x="7286625" y="138588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8" name="Line 10"/>
          <p:cNvSpPr>
            <a:spLocks noChangeShapeType="1"/>
          </p:cNvSpPr>
          <p:nvPr/>
        </p:nvSpPr>
        <p:spPr bwMode="auto">
          <a:xfrm flipH="1">
            <a:off x="6511925" y="1041400"/>
            <a:ext cx="1905000" cy="1666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39" name="Line 11"/>
          <p:cNvSpPr>
            <a:spLocks noChangeShapeType="1"/>
          </p:cNvSpPr>
          <p:nvPr/>
        </p:nvSpPr>
        <p:spPr bwMode="auto">
          <a:xfrm flipH="1">
            <a:off x="6981825" y="1633538"/>
            <a:ext cx="12192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0" name="Line 12"/>
          <p:cNvSpPr>
            <a:spLocks noChangeShapeType="1"/>
          </p:cNvSpPr>
          <p:nvPr/>
        </p:nvSpPr>
        <p:spPr bwMode="auto">
          <a:xfrm flipH="1">
            <a:off x="6562725" y="1195388"/>
            <a:ext cx="12192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1" name="Line 13"/>
          <p:cNvSpPr>
            <a:spLocks noChangeShapeType="1"/>
          </p:cNvSpPr>
          <p:nvPr/>
        </p:nvSpPr>
        <p:spPr bwMode="auto">
          <a:xfrm>
            <a:off x="6359525" y="2376488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2" name="Line 14"/>
          <p:cNvSpPr>
            <a:spLocks noChangeShapeType="1"/>
          </p:cNvSpPr>
          <p:nvPr/>
        </p:nvSpPr>
        <p:spPr bwMode="auto">
          <a:xfrm flipV="1">
            <a:off x="7235825" y="1081088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3" name="Line 15"/>
          <p:cNvSpPr>
            <a:spLocks noChangeShapeType="1"/>
          </p:cNvSpPr>
          <p:nvPr/>
        </p:nvSpPr>
        <p:spPr bwMode="auto">
          <a:xfrm>
            <a:off x="7896225" y="148113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4" name="Line 16"/>
          <p:cNvSpPr>
            <a:spLocks noChangeShapeType="1"/>
          </p:cNvSpPr>
          <p:nvPr/>
        </p:nvSpPr>
        <p:spPr bwMode="auto">
          <a:xfrm>
            <a:off x="7667625" y="124301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7807325" y="928688"/>
          <a:ext cx="3698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4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7325" y="928688"/>
                        <a:ext cx="36988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8072438" y="1347788"/>
          <a:ext cx="3444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5" name="Equation" r:id="rId7" imgW="177480" imgH="203040" progId="Equation.DSMT4">
                  <p:embed/>
                </p:oleObj>
              </mc:Choice>
              <mc:Fallback>
                <p:oleObj name="Equation" r:id="rId7" imgW="177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2438" y="1347788"/>
                        <a:ext cx="3444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5" name="Line 19"/>
          <p:cNvSpPr>
            <a:spLocks noChangeShapeType="1"/>
          </p:cNvSpPr>
          <p:nvPr/>
        </p:nvSpPr>
        <p:spPr bwMode="auto">
          <a:xfrm>
            <a:off x="6435725" y="2757488"/>
            <a:ext cx="200025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6" name="Line 20"/>
          <p:cNvSpPr>
            <a:spLocks noChangeShapeType="1"/>
          </p:cNvSpPr>
          <p:nvPr/>
        </p:nvSpPr>
        <p:spPr bwMode="auto">
          <a:xfrm flipH="1">
            <a:off x="6664325" y="2224088"/>
            <a:ext cx="762000" cy="6667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6283325" y="2862263"/>
          <a:ext cx="22225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6" name="Equation" r:id="rId9" imgW="114120" imgH="164880" progId="Equation.DSMT4">
                  <p:embed/>
                </p:oleObj>
              </mc:Choice>
              <mc:Fallback>
                <p:oleObj name="Equation" r:id="rId9" imgW="114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5" y="2862263"/>
                        <a:ext cx="222250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6207125" y="1843088"/>
          <a:ext cx="4683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7" name="Equation" r:id="rId11" imgW="241200" imgH="228600" progId="Equation.DSMT4">
                  <p:embed/>
                </p:oleObj>
              </mc:Choice>
              <mc:Fallback>
                <p:oleObj name="Equation" r:id="rId11" imgW="24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1843088"/>
                        <a:ext cx="4683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7045325" y="2528888"/>
          <a:ext cx="4429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8" name="Equation" r:id="rId13" imgW="228600" imgH="203040" progId="Equation.DSMT4">
                  <p:embed/>
                </p:oleObj>
              </mc:Choice>
              <mc:Fallback>
                <p:oleObj name="Equation" r:id="rId13" imgW="228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325" y="2528888"/>
                        <a:ext cx="4429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8416925" y="762000"/>
          <a:ext cx="34607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9" name="Equation" r:id="rId15" imgW="177480" imgH="164880" progId="Equation.DSMT4">
                  <p:embed/>
                </p:oleObj>
              </mc:Choice>
              <mc:Fallback>
                <p:oleObj name="Equation" r:id="rId15" imgW="177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6925" y="762000"/>
                        <a:ext cx="346075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187052" y="3048000"/>
                <a:ext cx="300800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r>
                        <a:rPr lang="en-US" i="1">
                          <a:latin typeface="Cambria Math"/>
                        </a:rPr>
                        <m:t>=+1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r>
                        <a:rPr lang="en-US" i="1">
                          <a:latin typeface="Cambria Math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052" y="3048000"/>
                <a:ext cx="3008003" cy="120032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2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quiz question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perceptron loss function</a:t>
            </a:r>
          </a:p>
          <a:p>
            <a:pPr lvl="1"/>
            <a:r>
              <a:rPr lang="en-US" dirty="0" smtClean="0"/>
              <a:t>induces a discontinuous</a:t>
            </a:r>
            <a:r>
              <a:rPr lang="en-US" dirty="0"/>
              <a:t>, stair-like empirical risk function </a:t>
            </a:r>
            <a:endParaRPr lang="en-US" dirty="0" smtClean="0"/>
          </a:p>
          <a:p>
            <a:pPr lvl="1"/>
            <a:r>
              <a:rPr lang="en-US" dirty="0"/>
              <a:t>is differentiable anywhere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the number of misclassified </a:t>
            </a:r>
            <a:r>
              <a:rPr lang="en-US" dirty="0" err="1" smtClean="0"/>
              <a:t>datapoints</a:t>
            </a:r>
            <a:endParaRPr lang="en-US" dirty="0" smtClean="0"/>
          </a:p>
          <a:p>
            <a:pPr lvl="1"/>
            <a:r>
              <a:rPr lang="en-US" dirty="0" smtClean="0"/>
              <a:t>penalizes </a:t>
            </a:r>
            <a:r>
              <a:rPr lang="en-US" dirty="0"/>
              <a:t>misclassified </a:t>
            </a:r>
            <a:r>
              <a:rPr lang="en-US" dirty="0" err="1"/>
              <a:t>datapoints</a:t>
            </a:r>
            <a:r>
              <a:rPr lang="en-US" dirty="0"/>
              <a:t> proportionally to |f(x</a:t>
            </a:r>
            <a:r>
              <a:rPr lang="en-US" dirty="0" smtClean="0"/>
              <a:t>;</a:t>
            </a:r>
            <a:r>
              <a:rPr lang="en-US" i="1" dirty="0" smtClean="0">
                <a:sym typeface="Symbol" panose="05050102010706020507" pitchFamily="18" charset="2"/>
              </a:rPr>
              <a:t></a:t>
            </a:r>
            <a:r>
              <a:rPr lang="en-US" dirty="0" smtClean="0"/>
              <a:t>)|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Itsik Pe'er, Columbia University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6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609600" y="1520825"/>
            <a:ext cx="83820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>
                <a:cs typeface="Times New Roman" charset="0"/>
                <a:sym typeface="Wingdings" charset="2"/>
              </a:rPr>
              <a:t>A hierarchy of optimization packages to use:</a:t>
            </a:r>
          </a:p>
          <a:p>
            <a:pPr eaLnBrk="1" hangingPunct="1">
              <a:buFontTx/>
              <a:buChar char="•"/>
            </a:pPr>
            <a:endParaRPr lang="en-US" altLang="en-US">
              <a:cs typeface="Times New Roman" charset="0"/>
              <a:sym typeface="Wingdings" charset="2"/>
            </a:endParaRPr>
          </a:p>
          <a:p>
            <a:pPr eaLnBrk="1" hangingPunct="1"/>
            <a:r>
              <a:rPr lang="en-US" altLang="en-US">
                <a:cs typeface="Times New Roman" charset="0"/>
                <a:sym typeface="Wingdings" charset="2"/>
              </a:rPr>
              <a:t>Linear Programming (LP)</a:t>
            </a:r>
          </a:p>
          <a:p>
            <a:pPr lvl="1" eaLnBrk="1" hangingPunct="1"/>
            <a:r>
              <a:rPr lang="en-US" altLang="en-US">
                <a:cs typeface="Times New Roman" charset="0"/>
                <a:sym typeface="Wingdings" charset="2"/>
              </a:rPr>
              <a:t>&lt;Quadratic Programming (QP)</a:t>
            </a:r>
          </a:p>
          <a:p>
            <a:pPr lvl="1" eaLnBrk="1" hangingPunct="1"/>
            <a:r>
              <a:rPr lang="en-US" altLang="en-US">
                <a:cs typeface="Times New Roman" charset="0"/>
                <a:sym typeface="Wingdings" charset="2"/>
              </a:rPr>
              <a:t>	&lt;Quadratically Constrained Quadratic Programming</a:t>
            </a:r>
          </a:p>
          <a:p>
            <a:pPr lvl="1" eaLnBrk="1" hangingPunct="1"/>
            <a:r>
              <a:rPr lang="en-US" altLang="en-US">
                <a:cs typeface="Times New Roman" charset="0"/>
                <a:sym typeface="Wingdings" charset="2"/>
              </a:rPr>
              <a:t>		&lt;Semidefinite Programming (SDP)</a:t>
            </a:r>
          </a:p>
          <a:p>
            <a:pPr lvl="1" eaLnBrk="1" hangingPunct="1"/>
            <a:r>
              <a:rPr lang="en-US" altLang="en-US">
                <a:cs typeface="Times New Roman" charset="0"/>
                <a:sym typeface="Wingdings" charset="2"/>
              </a:rPr>
              <a:t>			&lt;Convex Programming (CP)</a:t>
            </a:r>
          </a:p>
          <a:p>
            <a:pPr lvl="1" eaLnBrk="1" hangingPunct="1"/>
            <a:r>
              <a:rPr lang="en-US" altLang="en-US">
                <a:cs typeface="Times New Roman" charset="0"/>
                <a:sym typeface="Wingdings" charset="2"/>
              </a:rPr>
              <a:t>				&lt;Polynomial Time Algorithms (P)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Note: Quadratic Programming</a:t>
            </a:r>
          </a:p>
        </p:txBody>
      </p:sp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762000" y="4724400"/>
            <a:ext cx="7696200" cy="1828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2" name="Oval 5"/>
          <p:cNvSpPr>
            <a:spLocks noChangeArrowheads="1"/>
          </p:cNvSpPr>
          <p:nvPr/>
        </p:nvSpPr>
        <p:spPr bwMode="auto">
          <a:xfrm>
            <a:off x="914400" y="4987925"/>
            <a:ext cx="6324600" cy="1336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3" name="Oval 6"/>
          <p:cNvSpPr>
            <a:spLocks noChangeArrowheads="1"/>
          </p:cNvSpPr>
          <p:nvPr/>
        </p:nvSpPr>
        <p:spPr bwMode="auto">
          <a:xfrm>
            <a:off x="1066800" y="5140325"/>
            <a:ext cx="4876800" cy="1031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4" name="Oval 7"/>
          <p:cNvSpPr>
            <a:spLocks noChangeArrowheads="1"/>
          </p:cNvSpPr>
          <p:nvPr/>
        </p:nvSpPr>
        <p:spPr bwMode="auto">
          <a:xfrm>
            <a:off x="1219200" y="5257800"/>
            <a:ext cx="3581400" cy="787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5" name="Oval 8"/>
          <p:cNvSpPr>
            <a:spLocks noChangeArrowheads="1"/>
          </p:cNvSpPr>
          <p:nvPr/>
        </p:nvSpPr>
        <p:spPr bwMode="auto">
          <a:xfrm>
            <a:off x="1371600" y="5383213"/>
            <a:ext cx="2438400" cy="534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6" name="Rectangle 9"/>
          <p:cNvSpPr>
            <a:spLocks noChangeArrowheads="1"/>
          </p:cNvSpPr>
          <p:nvPr/>
        </p:nvSpPr>
        <p:spPr bwMode="auto">
          <a:xfrm>
            <a:off x="7496175" y="54483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>
                <a:sym typeface="Wingdings" charset="2"/>
              </a:rPr>
              <a:t>P</a:t>
            </a:r>
          </a:p>
        </p:txBody>
      </p:sp>
      <p:sp>
        <p:nvSpPr>
          <p:cNvPr id="45067" name="Rectangle 10"/>
          <p:cNvSpPr>
            <a:spLocks noChangeArrowheads="1"/>
          </p:cNvSpPr>
          <p:nvPr/>
        </p:nvSpPr>
        <p:spPr bwMode="auto">
          <a:xfrm>
            <a:off x="6172200" y="5448300"/>
            <a:ext cx="534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>
                <a:sym typeface="Wingdings" charset="2"/>
              </a:rPr>
              <a:t>CP</a:t>
            </a:r>
          </a:p>
        </p:txBody>
      </p:sp>
      <p:sp>
        <p:nvSpPr>
          <p:cNvPr id="45068" name="Rectangle 11"/>
          <p:cNvSpPr>
            <a:spLocks noChangeArrowheads="1"/>
          </p:cNvSpPr>
          <p:nvPr/>
        </p:nvSpPr>
        <p:spPr bwMode="auto">
          <a:xfrm>
            <a:off x="4986338" y="5448300"/>
            <a:ext cx="728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>
                <a:sym typeface="Wingdings" charset="2"/>
              </a:rPr>
              <a:t>SDP</a:t>
            </a:r>
          </a:p>
        </p:txBody>
      </p:sp>
      <p:sp>
        <p:nvSpPr>
          <p:cNvPr id="45069" name="Rectangle 12"/>
          <p:cNvSpPr>
            <a:spLocks noChangeArrowheads="1"/>
          </p:cNvSpPr>
          <p:nvPr/>
        </p:nvSpPr>
        <p:spPr bwMode="auto">
          <a:xfrm>
            <a:off x="3757613" y="5448300"/>
            <a:ext cx="966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>
                <a:sym typeface="Wingdings" charset="2"/>
              </a:rPr>
              <a:t>QCQP</a:t>
            </a:r>
          </a:p>
        </p:txBody>
      </p:sp>
      <p:sp>
        <p:nvSpPr>
          <p:cNvPr id="45070" name="Oval 13"/>
          <p:cNvSpPr>
            <a:spLocks noChangeArrowheads="1"/>
          </p:cNvSpPr>
          <p:nvPr/>
        </p:nvSpPr>
        <p:spPr bwMode="auto">
          <a:xfrm>
            <a:off x="1524000" y="5503863"/>
            <a:ext cx="1371600" cy="325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71" name="Rectangle 14"/>
          <p:cNvSpPr>
            <a:spLocks noChangeArrowheads="1"/>
          </p:cNvSpPr>
          <p:nvPr/>
        </p:nvSpPr>
        <p:spPr bwMode="auto">
          <a:xfrm>
            <a:off x="2936875" y="544830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>
                <a:sym typeface="Wingdings" charset="2"/>
              </a:rPr>
              <a:t>QP</a:t>
            </a:r>
          </a:p>
        </p:txBody>
      </p:sp>
      <p:sp>
        <p:nvSpPr>
          <p:cNvPr id="45072" name="Rectangle 15"/>
          <p:cNvSpPr>
            <a:spLocks noChangeArrowheads="1"/>
          </p:cNvSpPr>
          <p:nvPr/>
        </p:nvSpPr>
        <p:spPr bwMode="auto">
          <a:xfrm>
            <a:off x="1946275" y="544830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>
                <a:sym typeface="Wingdings" charset="2"/>
              </a:rPr>
              <a:t>LP</a:t>
            </a:r>
          </a:p>
        </p:txBody>
      </p:sp>
    </p:spTree>
    <p:extLst>
      <p:ext uri="{BB962C8B-B14F-4D97-AF65-F5344CB8AC3E}">
        <p14:creationId xmlns:p14="http://schemas.microsoft.com/office/powerpoint/2010/main" val="20309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p:sp>
        <p:nvSpPr>
          <p:cNvPr id="47110" name="Rectangle 2"/>
          <p:cNvSpPr>
            <a:spLocks noChangeArrowheads="1"/>
          </p:cNvSpPr>
          <p:nvPr/>
        </p:nvSpPr>
        <p:spPr bwMode="auto">
          <a:xfrm>
            <a:off x="609600" y="1520825"/>
            <a:ext cx="8382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dirty="0">
                <a:cs typeface="Times New Roman" charset="0"/>
                <a:sym typeface="Wingdings" charset="2"/>
              </a:rPr>
              <a:t>LP &lt; QP &lt; QCQP &lt; SDP &lt; Convex Programming</a:t>
            </a:r>
          </a:p>
          <a:p>
            <a:pPr eaLnBrk="1" hangingPunct="1">
              <a:buFontTx/>
              <a:buChar char="•"/>
            </a:pPr>
            <a:endParaRPr lang="en-US" altLang="en-US" dirty="0" smtClean="0">
              <a:cs typeface="Times New Roman" charset="0"/>
              <a:sym typeface="Wingdings" charset="2"/>
            </a:endParaRPr>
          </a:p>
          <a:p>
            <a:pPr eaLnBrk="1" hangingPunct="1">
              <a:buFontTx/>
              <a:buChar char="•"/>
            </a:pPr>
            <a:r>
              <a:rPr lang="en-US" altLang="en-US" dirty="0" smtClean="0">
                <a:cs typeface="Times New Roman" charset="0"/>
                <a:sym typeface="Wingdings" charset="2"/>
              </a:rPr>
              <a:t>LP</a:t>
            </a:r>
            <a:endParaRPr lang="en-US" altLang="en-US" dirty="0">
              <a:cs typeface="Times New Roman" charset="0"/>
              <a:sym typeface="Wingdings" charset="2"/>
            </a:endParaRPr>
          </a:p>
          <a:p>
            <a:pPr eaLnBrk="1" hangingPunct="1">
              <a:buFontTx/>
              <a:buChar char="•"/>
            </a:pPr>
            <a:endParaRPr lang="en-US" altLang="en-US" dirty="0">
              <a:cs typeface="Times New Roman" charset="0"/>
              <a:sym typeface="Wingdings" charset="2"/>
            </a:endParaRP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Times New Roman" charset="0"/>
                <a:sym typeface="Wingdings" charset="2"/>
              </a:rPr>
              <a:t>QP</a:t>
            </a:r>
          </a:p>
          <a:p>
            <a:pPr eaLnBrk="1" hangingPunct="1">
              <a:buFontTx/>
              <a:buChar char="•"/>
            </a:pPr>
            <a:endParaRPr lang="en-US" altLang="en-US" dirty="0">
              <a:cs typeface="Times New Roman" charset="0"/>
              <a:sym typeface="Wingdings" charset="2"/>
            </a:endParaRP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Times New Roman" charset="0"/>
                <a:sym typeface="Wingdings" charset="2"/>
              </a:rPr>
              <a:t>QCQP</a:t>
            </a:r>
          </a:p>
          <a:p>
            <a:pPr eaLnBrk="1" hangingPunct="1">
              <a:buFontTx/>
              <a:buChar char="•"/>
            </a:pPr>
            <a:endParaRPr lang="en-US" altLang="en-US" dirty="0">
              <a:cs typeface="Times New Roman" charset="0"/>
              <a:sym typeface="Wingdings" charset="2"/>
            </a:endParaRP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Times New Roman" charset="0"/>
                <a:sym typeface="Wingdings" charset="2"/>
              </a:rPr>
              <a:t>SDP</a:t>
            </a:r>
          </a:p>
          <a:p>
            <a:pPr eaLnBrk="1" hangingPunct="1">
              <a:buFontTx/>
              <a:buChar char="•"/>
            </a:pPr>
            <a:endParaRPr lang="en-US" altLang="en-US" dirty="0">
              <a:cs typeface="Times New Roman" charset="0"/>
              <a:sym typeface="Wingdings" charset="2"/>
            </a:endParaRPr>
          </a:p>
          <a:p>
            <a:pPr eaLnBrk="1" hangingPunct="1">
              <a:buFontTx/>
              <a:buChar char="•"/>
            </a:pPr>
            <a:endParaRPr lang="en-US" altLang="en-US" dirty="0">
              <a:cs typeface="Times New Roman" charset="0"/>
              <a:sym typeface="Wingdings" charset="2"/>
            </a:endParaRP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Times New Roman" charset="0"/>
                <a:sym typeface="Wingdings" charset="2"/>
              </a:rPr>
              <a:t>CP</a:t>
            </a:r>
          </a:p>
        </p:txBody>
      </p:sp>
      <p:sp>
        <p:nvSpPr>
          <p:cNvPr id="4711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Note: Quadratic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302133" y="2286000"/>
                <a:ext cx="3639010" cy="651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func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   </m:t>
                          </m:r>
                          <m:r>
                            <m:rPr>
                              <m:nor/>
                            </m:rPr>
                            <a:rPr lang="en-US" dirty="0"/>
                            <m:t>s</m:t>
                          </m:r>
                          <m:r>
                            <m:rPr>
                              <m:nor/>
                            </m:rPr>
                            <a:rPr lang="en-US" dirty="0"/>
                            <m:t>.</m:t>
                          </m:r>
                          <m:r>
                            <m:rPr>
                              <m:nor/>
                            </m:rPr>
                            <a:rPr lang="en-US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dirty="0"/>
                            <m:t>.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   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133" y="2286000"/>
                <a:ext cx="3639010" cy="6517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86000" y="3005819"/>
                <a:ext cx="4878900" cy="651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lim>
                          </m:limLow>
                          <m:box>
                            <m:box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func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   </m:t>
                          </m:r>
                          <m:r>
                            <m:rPr>
                              <m:nor/>
                            </m:rPr>
                            <a:rPr lang="en-US" dirty="0"/>
                            <m:t>s</m:t>
                          </m:r>
                          <m:r>
                            <m:rPr>
                              <m:nor/>
                            </m:rPr>
                            <a:rPr lang="en-US" dirty="0"/>
                            <m:t>.</m:t>
                          </m:r>
                          <m:r>
                            <m:rPr>
                              <m:nor/>
                            </m:rPr>
                            <a:rPr lang="en-US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dirty="0"/>
                            <m:t>.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   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005819"/>
                <a:ext cx="4878900" cy="65178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86000" y="5791200"/>
                <a:ext cx="3415807" cy="588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 </m:t>
                          </m:r>
                        </m:e>
                      </m:func>
                      <m:r>
                        <m:rPr>
                          <m:nor/>
                        </m:rPr>
                        <a:rPr lang="en-US" dirty="0"/>
                        <m:t>s</m:t>
                      </m:r>
                      <m:r>
                        <m:rPr>
                          <m:nor/>
                        </m:rPr>
                        <a:rPr lang="en-US" dirty="0"/>
                        <m:t>.</m:t>
                      </m:r>
                      <m:r>
                        <m:rPr>
                          <m:nor/>
                        </m:rPr>
                        <a:rPr lang="en-US" dirty="0"/>
                        <m:t>t</m:t>
                      </m:r>
                      <m:r>
                        <m:rPr>
                          <m:nor/>
                        </m:rPr>
                        <a:rPr lang="en-US" dirty="0"/>
                        <m:t>.</m:t>
                      </m:r>
                      <m:r>
                        <a:rPr lang="en-US" b="0" i="1" dirty="0" smtClean="0">
                          <a:latin typeface="Cambria Math"/>
                        </a:rPr>
                        <m:t>   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791200"/>
                <a:ext cx="3415807" cy="588687"/>
              </a:xfrm>
              <a:prstGeom prst="rect">
                <a:avLst/>
              </a:prstGeom>
              <a:blipFill rotWithShape="1">
                <a:blip r:embed="rId6"/>
                <a:stretch>
                  <a:fillRect t="-14433" b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2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60" name="Rectangle 2"/>
              <p:cNvSpPr>
                <a:spLocks noChangeArrowheads="1"/>
              </p:cNvSpPr>
              <p:nvPr/>
            </p:nvSpPr>
            <p:spPr bwMode="auto">
              <a:xfrm>
                <a:off x="381000" y="1712416"/>
                <a:ext cx="8382000" cy="1287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endParaRPr lang="en-US" b="0" dirty="0" smtClean="0"/>
              </a:p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Minimizing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endParaRPr lang="en-US" b="0" dirty="0" smtClean="0"/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Satisfying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r>
                              <a:rPr lang="en-US" i="1">
                                <a:latin typeface="Cambria Math"/>
                              </a:rPr>
                              <m:t>∀</m:t>
                            </m:r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: </m:t>
                            </m:r>
                          </m:e>
                        </m:box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−1≥0</m:t>
                    </m:r>
                  </m:oMath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</p:txBody>
          </p:sp>
        </mc:Choice>
        <mc:Fallback xmlns="">
          <p:sp>
            <p:nvSpPr>
              <p:cNvPr id="49160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712416"/>
                <a:ext cx="8382000" cy="1287532"/>
              </a:xfrm>
              <a:prstGeom prst="rect">
                <a:avLst/>
              </a:prstGeom>
              <a:blipFill rotWithShape="1">
                <a:blip r:embed="rId3"/>
                <a:stretch>
                  <a:fillRect l="-1164" t="-4265" b="-61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16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SVM Quadratic Program</a:t>
            </a:r>
          </a:p>
        </p:txBody>
      </p:sp>
    </p:spTree>
    <p:extLst>
      <p:ext uri="{BB962C8B-B14F-4D97-AF65-F5344CB8AC3E}">
        <p14:creationId xmlns:p14="http://schemas.microsoft.com/office/powerpoint/2010/main" val="208167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p:pic>
        <p:nvPicPr>
          <p:cNvPr id="49159" name="Picture 7" descr="convexpr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4"/>
          <a:stretch>
            <a:fillRect/>
          </a:stretch>
        </p:blipFill>
        <p:spPr bwMode="auto">
          <a:xfrm>
            <a:off x="5105400" y="1676400"/>
            <a:ext cx="40386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160" name="Rectangle 2"/>
              <p:cNvSpPr>
                <a:spLocks noChangeArrowheads="1"/>
              </p:cNvSpPr>
              <p:nvPr/>
            </p:nvSpPr>
            <p:spPr bwMode="auto">
              <a:xfrm>
                <a:off x="381000" y="1712416"/>
                <a:ext cx="8382000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Each data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point adds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−1≥0</m:t>
                    </m:r>
                  </m:oMath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/>
                <a:r>
                  <a:rPr lang="en-US" altLang="en-US" dirty="0">
                    <a:cs typeface="Times New Roman" charset="0"/>
                    <a:sym typeface="Wingdings" charset="2"/>
                  </a:rPr>
                  <a:t>  linear inequality to QP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Each point cuts a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half plane of</a:t>
                </a:r>
                <a:br>
                  <a:rPr lang="en-US" altLang="en-US" dirty="0" smtClean="0">
                    <a:cs typeface="Times New Roman" charset="0"/>
                    <a:sym typeface="Wingdings" charset="2"/>
                  </a:rPr>
                </a:b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 allowable SVMs,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reduces green region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The SVM is closest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point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to the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origin</a:t>
                </a:r>
                <a:br>
                  <a:rPr lang="en-US" altLang="en-US" dirty="0" smtClean="0">
                    <a:cs typeface="Times New Roman" charset="0"/>
                    <a:sym typeface="Wingdings" charset="2"/>
                  </a:rPr>
                </a:b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 that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is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still in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the green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region</a:t>
                </a:r>
                <a:endParaRPr lang="en-US" altLang="en-US" dirty="0">
                  <a:cs typeface="Times New Roman" charset="0"/>
                  <a:sym typeface="Wingdings" charset="2"/>
                </a:endParaRPr>
              </a:p>
            </p:txBody>
          </p:sp>
        </mc:Choice>
        <mc:Fallback xmlns="">
          <p:sp>
            <p:nvSpPr>
              <p:cNvPr id="49160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712416"/>
                <a:ext cx="8382000" cy="2308324"/>
              </a:xfrm>
              <a:prstGeom prst="rect">
                <a:avLst/>
              </a:prstGeom>
              <a:blipFill rotWithShape="1">
                <a:blip r:embed="rId5"/>
                <a:stretch>
                  <a:fillRect l="-1164" t="-2375" b="-50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16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SVM Quadratic Program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6705600" y="1481138"/>
          <a:ext cx="7254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0" name="Equation" r:id="rId6" imgW="419100" imgH="279400" progId="Equation.DSMT4">
                  <p:embed/>
                </p:oleObj>
              </mc:Choice>
              <mc:Fallback>
                <p:oleObj name="Equation" r:id="rId6" imgW="419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481138"/>
                        <a:ext cx="7254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8382000" y="3886200"/>
          <a:ext cx="571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1" name="Equation" r:id="rId8" imgW="330120" imgH="228600" progId="Equation.DSMT4">
                  <p:embed/>
                </p:oleObj>
              </mc:Choice>
              <mc:Fallback>
                <p:oleObj name="Equation" r:id="rId8" imgW="33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3886200"/>
                        <a:ext cx="571500" cy="392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5410200" y="4941888"/>
          <a:ext cx="5937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2" name="Equation" r:id="rId10" imgW="342720" imgH="228600" progId="Equation.DSMT4">
                  <p:embed/>
                </p:oleObj>
              </mc:Choice>
              <mc:Fallback>
                <p:oleObj name="Equation" r:id="rId10" imgW="342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941888"/>
                        <a:ext cx="593725" cy="3921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087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p:pic>
        <p:nvPicPr>
          <p:cNvPr id="49159" name="Picture 7" descr="convexpr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4"/>
          <a:stretch>
            <a:fillRect/>
          </a:stretch>
        </p:blipFill>
        <p:spPr bwMode="auto">
          <a:xfrm>
            <a:off x="5105400" y="1676400"/>
            <a:ext cx="40386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160" name="Rectangle 2"/>
              <p:cNvSpPr>
                <a:spLocks noChangeArrowheads="1"/>
              </p:cNvSpPr>
              <p:nvPr/>
            </p:nvSpPr>
            <p:spPr bwMode="auto">
              <a:xfrm>
                <a:off x="381000" y="1712416"/>
                <a:ext cx="8382000" cy="4154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Each data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point adds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−1≥0</m:t>
                    </m:r>
                  </m:oMath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/>
                <a:r>
                  <a:rPr lang="en-US" altLang="en-US" dirty="0">
                    <a:cs typeface="Times New Roman" charset="0"/>
                    <a:sym typeface="Wingdings" charset="2"/>
                  </a:rPr>
                  <a:t>  linear inequality to QP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Each point cuts a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half plane of</a:t>
                </a:r>
                <a:br>
                  <a:rPr lang="en-US" altLang="en-US" dirty="0" smtClean="0">
                    <a:cs typeface="Times New Roman" charset="0"/>
                    <a:sym typeface="Wingdings" charset="2"/>
                  </a:rPr>
                </a:b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 allowable SVMs,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reduces green region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The SVM is closest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point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to the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origin</a:t>
                </a:r>
                <a:br>
                  <a:rPr lang="en-US" altLang="en-US" dirty="0" smtClean="0">
                    <a:cs typeface="Times New Roman" charset="0"/>
                    <a:sym typeface="Wingdings" charset="2"/>
                  </a:rPr>
                </a:b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 that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is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still in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the green region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The </a:t>
                </a:r>
                <a:r>
                  <a:rPr lang="en-US" altLang="en-US" dirty="0" err="1">
                    <a:cs typeface="Times New Roman" charset="0"/>
                    <a:sym typeface="Wingdings" charset="2"/>
                  </a:rPr>
                  <a:t>preceptron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 algorithm just</a:t>
                </a:r>
              </a:p>
              <a:p>
                <a:pPr eaLnBrk="1" hangingPunct="1"/>
                <a:r>
                  <a:rPr lang="en-US" altLang="en-US" dirty="0">
                    <a:cs typeface="Times New Roman" charset="0"/>
                    <a:sym typeface="Wingdings" charset="2"/>
                  </a:rPr>
                  <a:t>  puts us randomly in green region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QP runs in cubic polynomial time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There are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D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 values in the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w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 vector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Needs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O(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D</a:t>
                </a:r>
                <a:r>
                  <a:rPr lang="en-US" alt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3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)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 run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time</a:t>
                </a:r>
                <a:endParaRPr lang="en-US" altLang="en-US" dirty="0">
                  <a:cs typeface="Times New Roman" charset="0"/>
                  <a:sym typeface="Wingdings" charset="2"/>
                </a:endParaRPr>
              </a:p>
            </p:txBody>
          </p:sp>
        </mc:Choice>
        <mc:Fallback xmlns="">
          <p:sp>
            <p:nvSpPr>
              <p:cNvPr id="49160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712416"/>
                <a:ext cx="8382000" cy="4154984"/>
              </a:xfrm>
              <a:prstGeom prst="rect">
                <a:avLst/>
              </a:prstGeom>
              <a:blipFill rotWithShape="1">
                <a:blip r:embed="rId5"/>
                <a:stretch>
                  <a:fillRect l="-1164" t="-1320" b="-24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16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SVM Quadratic Program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6705600" y="1481138"/>
          <a:ext cx="7254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4" name="Equation" r:id="rId6" imgW="419100" imgH="279400" progId="Equation.DSMT4">
                  <p:embed/>
                </p:oleObj>
              </mc:Choice>
              <mc:Fallback>
                <p:oleObj name="Equation" r:id="rId6" imgW="419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481138"/>
                        <a:ext cx="7254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8382000" y="3886200"/>
          <a:ext cx="571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5" name="Equation" r:id="rId8" imgW="330120" imgH="228600" progId="Equation.DSMT4">
                  <p:embed/>
                </p:oleObj>
              </mc:Choice>
              <mc:Fallback>
                <p:oleObj name="Equation" r:id="rId8" imgW="33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3886200"/>
                        <a:ext cx="571500" cy="392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5410200" y="4941888"/>
          <a:ext cx="5937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6" name="Equation" r:id="rId10" imgW="342720" imgH="228600" progId="Equation.DSMT4">
                  <p:embed/>
                </p:oleObj>
              </mc:Choice>
              <mc:Fallback>
                <p:oleObj name="Equation" r:id="rId10" imgW="342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941888"/>
                        <a:ext cx="593725" cy="3921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57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Note: Lagrange Multipliers</a:t>
            </a:r>
          </a:p>
        </p:txBody>
      </p:sp>
      <p:sp>
        <p:nvSpPr>
          <p:cNvPr id="36870" name="Rectangle 3"/>
          <p:cNvSpPr>
            <a:spLocks noChangeArrowheads="1"/>
          </p:cNvSpPr>
          <p:nvPr/>
        </p:nvSpPr>
        <p:spPr bwMode="auto">
          <a:xfrm>
            <a:off x="0" y="1484039"/>
            <a:ext cx="89916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dirty="0" smtClean="0">
                <a:cs typeface="Times New Roman" charset="0"/>
                <a:sym typeface="Wingdings" charset="2"/>
              </a:rPr>
              <a:t>How to minimize a function subject to equality constraints?</a:t>
            </a:r>
          </a:p>
          <a:p>
            <a:pPr eaLnBrk="1" hangingPunct="1">
              <a:buFontTx/>
              <a:buChar char="•"/>
            </a:pPr>
            <a:endParaRPr lang="en-US" altLang="en-US" dirty="0">
              <a:cs typeface="Times New Roman" charset="0"/>
              <a:sym typeface="Wingdings" charset="2"/>
            </a:endParaRPr>
          </a:p>
          <a:p>
            <a:pPr eaLnBrk="1" hangingPunct="1">
              <a:buFontTx/>
              <a:buChar char="•"/>
            </a:pPr>
            <a:endParaRPr lang="en-US" altLang="en-US" dirty="0">
              <a:cs typeface="Times New Roman" charset="0"/>
              <a:sym typeface="Wingdings" charset="2"/>
            </a:endParaRPr>
          </a:p>
          <a:p>
            <a:pPr eaLnBrk="1" hangingPunct="1">
              <a:buFontTx/>
              <a:buChar char="•"/>
            </a:pPr>
            <a:endParaRPr lang="en-US" altLang="en-US" dirty="0">
              <a:cs typeface="Times New Roman" charset="0"/>
              <a:sym typeface="Wingdings" charset="2"/>
            </a:endParaRPr>
          </a:p>
          <a:p>
            <a:pPr eaLnBrk="1" hangingPunct="1">
              <a:buFontTx/>
              <a:buChar char="•"/>
            </a:pPr>
            <a:endParaRPr lang="en-US" altLang="en-US" dirty="0">
              <a:cs typeface="Times New Roman" charset="0"/>
              <a:sym typeface="Wingdings" charset="2"/>
            </a:endParaRPr>
          </a:p>
          <a:p>
            <a:pPr eaLnBrk="1" hangingPunct="1">
              <a:buFontTx/>
              <a:buChar char="•"/>
            </a:pPr>
            <a:endParaRPr lang="en-US" altLang="en-US" dirty="0">
              <a:cs typeface="Times New Roman" charset="0"/>
              <a:sym typeface="Wingdings" charset="2"/>
            </a:endParaRPr>
          </a:p>
          <a:p>
            <a:pPr eaLnBrk="1" hangingPunct="1">
              <a:buFontTx/>
              <a:buChar char="•"/>
            </a:pPr>
            <a:endParaRPr lang="en-US" altLang="en-US" dirty="0">
              <a:cs typeface="Times New Roman" charset="0"/>
              <a:sym typeface="Wingdings" charset="2"/>
            </a:endParaRPr>
          </a:p>
          <a:p>
            <a:pPr eaLnBrk="1" hangingPunct="1">
              <a:buFontTx/>
              <a:buChar char="•"/>
            </a:pPr>
            <a:endParaRPr lang="en-US" altLang="en-US" dirty="0" smtClean="0">
              <a:cs typeface="Times New Roman" charset="0"/>
              <a:sym typeface="Wingdings" charset="2"/>
            </a:endParaRPr>
          </a:p>
          <a:p>
            <a:pPr eaLnBrk="1" hangingPunct="1">
              <a:buFontTx/>
              <a:buChar char="•"/>
            </a:pPr>
            <a:r>
              <a:rPr lang="en-US" altLang="en-US" dirty="0" smtClean="0">
                <a:cs typeface="Times New Roman" charset="0"/>
                <a:sym typeface="Wingdings" charset="2"/>
              </a:rPr>
              <a:t>Only </a:t>
            </a:r>
            <a:r>
              <a:rPr lang="en-US" altLang="en-US" dirty="0">
                <a:cs typeface="Times New Roman" charset="0"/>
                <a:sym typeface="Wingdings" charset="2"/>
              </a:rPr>
              <a:t>walk on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charset="2"/>
              </a:rPr>
              <a:t>x</a:t>
            </a:r>
            <a:r>
              <a:rPr lang="en-US" alt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charset="2"/>
              </a:rPr>
              <a:t>1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charset="2"/>
              </a:rPr>
              <a:t>=2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charset="2"/>
              </a:rPr>
              <a:t>x</a:t>
            </a:r>
            <a:r>
              <a:rPr lang="en-US" alt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charset="2"/>
              </a:rPr>
              <a:t>2</a:t>
            </a:r>
            <a:endParaRPr lang="en-US" altLang="en-US" dirty="0">
              <a:cs typeface="Times New Roman" charset="0"/>
              <a:sym typeface="Wingdings" charset="2"/>
            </a:endParaRPr>
          </a:p>
        </p:txBody>
      </p:sp>
      <p:sp>
        <p:nvSpPr>
          <p:cNvPr id="36871" name="AutoShape 31"/>
          <p:cNvSpPr>
            <a:spLocks noChangeArrowheads="1"/>
          </p:cNvSpPr>
          <p:nvPr/>
        </p:nvSpPr>
        <p:spPr bwMode="auto">
          <a:xfrm rot="5400000">
            <a:off x="7096125" y="2609850"/>
            <a:ext cx="838200" cy="112395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2" name="Oval 30"/>
          <p:cNvSpPr>
            <a:spLocks noChangeArrowheads="1"/>
          </p:cNvSpPr>
          <p:nvPr/>
        </p:nvSpPr>
        <p:spPr bwMode="auto">
          <a:xfrm>
            <a:off x="6934200" y="2667000"/>
            <a:ext cx="1143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3" name="Line 32"/>
          <p:cNvSpPr>
            <a:spLocks noChangeShapeType="1"/>
          </p:cNvSpPr>
          <p:nvPr/>
        </p:nvSpPr>
        <p:spPr bwMode="auto">
          <a:xfrm flipV="1">
            <a:off x="6781800" y="2514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4" name="Line 33"/>
          <p:cNvSpPr>
            <a:spLocks noChangeShapeType="1"/>
          </p:cNvSpPr>
          <p:nvPr/>
        </p:nvSpPr>
        <p:spPr bwMode="auto">
          <a:xfrm flipV="1">
            <a:off x="6781800" y="3657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5" name="Line 34"/>
          <p:cNvSpPr>
            <a:spLocks noChangeShapeType="1"/>
          </p:cNvSpPr>
          <p:nvPr/>
        </p:nvSpPr>
        <p:spPr bwMode="auto">
          <a:xfrm flipH="1">
            <a:off x="6477000" y="3657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6" name="Line 35"/>
          <p:cNvSpPr>
            <a:spLocks noChangeShapeType="1"/>
          </p:cNvSpPr>
          <p:nvPr/>
        </p:nvSpPr>
        <p:spPr bwMode="auto">
          <a:xfrm>
            <a:off x="6553200" y="3638550"/>
            <a:ext cx="1371600" cy="152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1780770"/>
                <a:ext cx="9102300" cy="1501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0770"/>
                <a:ext cx="9102300" cy="15015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7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Note: Lagrange Multipliers</a:t>
            </a:r>
          </a:p>
        </p:txBody>
      </p:sp>
      <p:sp>
        <p:nvSpPr>
          <p:cNvPr id="36870" name="Rectangle 3"/>
          <p:cNvSpPr>
            <a:spLocks noChangeArrowheads="1"/>
          </p:cNvSpPr>
          <p:nvPr/>
        </p:nvSpPr>
        <p:spPr bwMode="auto">
          <a:xfrm>
            <a:off x="0" y="1484039"/>
            <a:ext cx="89916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dirty="0" smtClean="0">
                <a:cs typeface="Times New Roman" charset="0"/>
                <a:sym typeface="Wingdings" charset="2"/>
              </a:rPr>
              <a:t>How to minimize a function subject to equality constraints?</a:t>
            </a:r>
          </a:p>
          <a:p>
            <a:pPr eaLnBrk="1" hangingPunct="1">
              <a:buFontTx/>
              <a:buChar char="•"/>
            </a:pPr>
            <a:endParaRPr lang="en-US" altLang="en-US" dirty="0">
              <a:cs typeface="Times New Roman" charset="0"/>
              <a:sym typeface="Wingdings" charset="2"/>
            </a:endParaRPr>
          </a:p>
          <a:p>
            <a:pPr eaLnBrk="1" hangingPunct="1">
              <a:buFontTx/>
              <a:buChar char="•"/>
            </a:pPr>
            <a:endParaRPr lang="en-US" altLang="en-US" dirty="0">
              <a:cs typeface="Times New Roman" charset="0"/>
              <a:sym typeface="Wingdings" charset="2"/>
            </a:endParaRPr>
          </a:p>
          <a:p>
            <a:pPr eaLnBrk="1" hangingPunct="1">
              <a:buFontTx/>
              <a:buChar char="•"/>
            </a:pPr>
            <a:endParaRPr lang="en-US" altLang="en-US" dirty="0">
              <a:cs typeface="Times New Roman" charset="0"/>
              <a:sym typeface="Wingdings" charset="2"/>
            </a:endParaRPr>
          </a:p>
          <a:p>
            <a:pPr eaLnBrk="1" hangingPunct="1">
              <a:buFontTx/>
              <a:buChar char="•"/>
            </a:pPr>
            <a:endParaRPr lang="en-US" altLang="en-US" dirty="0">
              <a:cs typeface="Times New Roman" charset="0"/>
              <a:sym typeface="Wingdings" charset="2"/>
            </a:endParaRPr>
          </a:p>
          <a:p>
            <a:pPr eaLnBrk="1" hangingPunct="1">
              <a:buFontTx/>
              <a:buChar char="•"/>
            </a:pPr>
            <a:endParaRPr lang="en-US" altLang="en-US" dirty="0">
              <a:cs typeface="Times New Roman" charset="0"/>
              <a:sym typeface="Wingdings" charset="2"/>
            </a:endParaRPr>
          </a:p>
          <a:p>
            <a:pPr eaLnBrk="1" hangingPunct="1">
              <a:buFontTx/>
              <a:buChar char="•"/>
            </a:pPr>
            <a:endParaRPr lang="en-US" altLang="en-US" dirty="0">
              <a:cs typeface="Times New Roman" charset="0"/>
              <a:sym typeface="Wingdings" charset="2"/>
            </a:endParaRPr>
          </a:p>
          <a:p>
            <a:pPr eaLnBrk="1" hangingPunct="1">
              <a:buFontTx/>
              <a:buChar char="•"/>
            </a:pPr>
            <a:endParaRPr lang="en-US" altLang="en-US" dirty="0" smtClean="0">
              <a:cs typeface="Times New Roman" charset="0"/>
              <a:sym typeface="Wingdings" charset="2"/>
            </a:endParaRPr>
          </a:p>
          <a:p>
            <a:pPr eaLnBrk="1" hangingPunct="1">
              <a:buFontTx/>
              <a:buChar char="•"/>
            </a:pPr>
            <a:r>
              <a:rPr lang="en-US" altLang="en-US" dirty="0" smtClean="0">
                <a:cs typeface="Times New Roman" charset="0"/>
                <a:sym typeface="Wingdings" charset="2"/>
              </a:rPr>
              <a:t>Only </a:t>
            </a:r>
            <a:r>
              <a:rPr lang="en-US" altLang="en-US" dirty="0">
                <a:cs typeface="Times New Roman" charset="0"/>
                <a:sym typeface="Wingdings" charset="2"/>
              </a:rPr>
              <a:t>walk on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charset="2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charset="2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charset="2"/>
              </a:rPr>
              <a:t>=2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charset="2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charset="2"/>
              </a:rPr>
              <a:t>2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charset="2"/>
              </a:rPr>
              <a:t> </a:t>
            </a:r>
            <a:r>
              <a:rPr lang="en-US" altLang="en-US" dirty="0">
                <a:cs typeface="Times New Roman" charset="0"/>
                <a:sym typeface="Wingdings" charset="2"/>
              </a:rPr>
              <a:t>or…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charset="2"/>
              </a:rPr>
              <a:t>x</a:t>
            </a:r>
            <a:r>
              <a:rPr lang="en-US" alt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charset="2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charset="2"/>
              </a:rPr>
              <a:t>-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charset="2"/>
              </a:rPr>
              <a:t>2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charset="2"/>
              </a:rPr>
              <a:t>x</a:t>
            </a:r>
            <a:r>
              <a:rPr lang="en-US" alt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charset="2"/>
              </a:rPr>
              <a:t>2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charset="2"/>
              </a:rPr>
              <a:t>=0</a:t>
            </a:r>
            <a:r>
              <a:rPr lang="en-US" alt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charset="2"/>
              </a:rPr>
              <a:t> </a:t>
            </a:r>
            <a:r>
              <a:rPr lang="en-US" altLang="en-US" dirty="0" smtClean="0">
                <a:cs typeface="Times New Roman" charset="0"/>
                <a:sym typeface="Wingdings" charset="2"/>
              </a:rPr>
              <a:t>…</a:t>
            </a:r>
            <a:endParaRPr lang="en-US" altLang="en-US" dirty="0">
              <a:cs typeface="Times New Roman" charset="0"/>
              <a:sym typeface="Wingdings" charset="2"/>
            </a:endParaRPr>
          </a:p>
        </p:txBody>
      </p:sp>
      <p:sp>
        <p:nvSpPr>
          <p:cNvPr id="36871" name="AutoShape 31"/>
          <p:cNvSpPr>
            <a:spLocks noChangeArrowheads="1"/>
          </p:cNvSpPr>
          <p:nvPr/>
        </p:nvSpPr>
        <p:spPr bwMode="auto">
          <a:xfrm rot="5400000">
            <a:off x="7096125" y="2609850"/>
            <a:ext cx="838200" cy="112395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2" name="Oval 30"/>
          <p:cNvSpPr>
            <a:spLocks noChangeArrowheads="1"/>
          </p:cNvSpPr>
          <p:nvPr/>
        </p:nvSpPr>
        <p:spPr bwMode="auto">
          <a:xfrm>
            <a:off x="6934200" y="2667000"/>
            <a:ext cx="1143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3" name="Line 32"/>
          <p:cNvSpPr>
            <a:spLocks noChangeShapeType="1"/>
          </p:cNvSpPr>
          <p:nvPr/>
        </p:nvSpPr>
        <p:spPr bwMode="auto">
          <a:xfrm flipV="1">
            <a:off x="6781800" y="2514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4" name="Line 33"/>
          <p:cNvSpPr>
            <a:spLocks noChangeShapeType="1"/>
          </p:cNvSpPr>
          <p:nvPr/>
        </p:nvSpPr>
        <p:spPr bwMode="auto">
          <a:xfrm flipV="1">
            <a:off x="6781800" y="3657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5" name="Line 34"/>
          <p:cNvSpPr>
            <a:spLocks noChangeShapeType="1"/>
          </p:cNvSpPr>
          <p:nvPr/>
        </p:nvSpPr>
        <p:spPr bwMode="auto">
          <a:xfrm flipH="1">
            <a:off x="6477000" y="3657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6" name="Line 35"/>
          <p:cNvSpPr>
            <a:spLocks noChangeShapeType="1"/>
          </p:cNvSpPr>
          <p:nvPr/>
        </p:nvSpPr>
        <p:spPr bwMode="auto">
          <a:xfrm>
            <a:off x="6553200" y="3638550"/>
            <a:ext cx="1371600" cy="152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1780770"/>
                <a:ext cx="9102300" cy="2350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/>
                          <a:sym typeface="Symbol"/>
                        </a:rPr>
                        <m:t>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sSubPr>
                        <m:e>
                          <m:r>
                            <a:rPr lang="en-US" b="0" i="0" dirty="0" smtClean="0">
                              <a:latin typeface="Cambria Math"/>
                              <a:sym typeface="Symbol"/>
                            </a:rPr>
                            <m:t>𝛻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i="1" dirty="0" smtClean="0">
                          <a:latin typeface="Cambria Math"/>
                          <a:sym typeface="Symbol"/>
                        </a:rPr>
                        <m:t>𝑓</m:t>
                      </m:r>
                      <m:r>
                        <a:rPr lang="en-US" b="0" i="1" dirty="0" smtClean="0">
                          <a:latin typeface="Cambria Math"/>
                          <a:sym typeface="Symbol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/>
                          <a:sym typeface="Symbol"/>
                        </a:rPr>
                        <m:t>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0770"/>
                <a:ext cx="9102300" cy="23506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4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Note: Lagrange Multipliers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70" name="Rectangle 3"/>
              <p:cNvSpPr>
                <a:spLocks noChangeArrowheads="1"/>
              </p:cNvSpPr>
              <p:nvPr/>
            </p:nvSpPr>
            <p:spPr bwMode="auto">
              <a:xfrm>
                <a:off x="0" y="1484039"/>
                <a:ext cx="8991600" cy="4679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How to minimize a function subject to equality constraints?</a:t>
                </a:r>
              </a:p>
              <a:p>
                <a:pPr eaLnBrk="1" hangingPunct="1">
                  <a:buFontTx/>
                  <a:buChar char="•"/>
                </a:pPr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dirty="0" smtClean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Only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walk on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x</a:t>
                </a:r>
                <a:r>
                  <a:rPr lang="en-US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1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=2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x</a:t>
                </a:r>
                <a:r>
                  <a:rPr lang="en-US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2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or…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x</a:t>
                </a:r>
                <a:r>
                  <a:rPr lang="en-US" alt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1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-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2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x</a:t>
                </a:r>
                <a:r>
                  <a:rPr lang="en-US" alt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2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=0</a:t>
                </a:r>
                <a:r>
                  <a:rPr lang="en-US" alt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…</a:t>
                </a:r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Use Lagrange Multipliers…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Symbol"/>
                  </a:rPr>
                  <a:t>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blows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up the minimization if we don’t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satisfy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the constraint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:</a:t>
                </a: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𝜆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𝑒𝑞𝑢𝑎𝑙𝑖𝑡𝑦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𝑐𝑜𝑛𝑑𝑖𝑡𝑖𝑜𝑛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=0)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6870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484039"/>
                <a:ext cx="8991600" cy="4679551"/>
              </a:xfrm>
              <a:prstGeom prst="rect">
                <a:avLst/>
              </a:prstGeom>
              <a:blipFill rotWithShape="1">
                <a:blip r:embed="rId3"/>
                <a:stretch>
                  <a:fillRect l="-1017" t="-10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71" name="AutoShape 31"/>
          <p:cNvSpPr>
            <a:spLocks noChangeArrowheads="1"/>
          </p:cNvSpPr>
          <p:nvPr/>
        </p:nvSpPr>
        <p:spPr bwMode="auto">
          <a:xfrm rot="5400000">
            <a:off x="7096125" y="2609850"/>
            <a:ext cx="838200" cy="112395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2" name="Oval 30"/>
          <p:cNvSpPr>
            <a:spLocks noChangeArrowheads="1"/>
          </p:cNvSpPr>
          <p:nvPr/>
        </p:nvSpPr>
        <p:spPr bwMode="auto">
          <a:xfrm>
            <a:off x="6934200" y="2667000"/>
            <a:ext cx="1143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3" name="Line 32"/>
          <p:cNvSpPr>
            <a:spLocks noChangeShapeType="1"/>
          </p:cNvSpPr>
          <p:nvPr/>
        </p:nvSpPr>
        <p:spPr bwMode="auto">
          <a:xfrm flipV="1">
            <a:off x="6781800" y="2514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4" name="Line 33"/>
          <p:cNvSpPr>
            <a:spLocks noChangeShapeType="1"/>
          </p:cNvSpPr>
          <p:nvPr/>
        </p:nvSpPr>
        <p:spPr bwMode="auto">
          <a:xfrm flipV="1">
            <a:off x="6781800" y="3657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5" name="Line 34"/>
          <p:cNvSpPr>
            <a:spLocks noChangeShapeType="1"/>
          </p:cNvSpPr>
          <p:nvPr/>
        </p:nvSpPr>
        <p:spPr bwMode="auto">
          <a:xfrm flipH="1">
            <a:off x="6477000" y="3657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6" name="Line 35"/>
          <p:cNvSpPr>
            <a:spLocks noChangeShapeType="1"/>
          </p:cNvSpPr>
          <p:nvPr/>
        </p:nvSpPr>
        <p:spPr bwMode="auto">
          <a:xfrm>
            <a:off x="6553200" y="3638550"/>
            <a:ext cx="1371600" cy="152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1780770"/>
                <a:ext cx="9102300" cy="2350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/>
                          <a:sym typeface="Symbol"/>
                        </a:rPr>
                        <m:t>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sSubPr>
                        <m:e>
                          <m:r>
                            <a:rPr lang="en-US" dirty="0">
                              <a:latin typeface="Cambria Math"/>
                              <a:sym typeface="Symbol"/>
                            </a:rPr>
                            <m:t>𝛻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i="1" dirty="0">
                          <a:latin typeface="Cambria Math"/>
                          <a:sym typeface="Symbol"/>
                        </a:rPr>
                        <m:t>𝑓</m:t>
                      </m:r>
                      <m:r>
                        <a:rPr lang="en-US" b="0" i="1" dirty="0" smtClean="0">
                          <a:latin typeface="Cambria Math"/>
                          <a:sym typeface="Symbol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/>
                          <a:sym typeface="Symbol"/>
                        </a:rPr>
                        <m:t>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0770"/>
                <a:ext cx="9102300" cy="23506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96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Note: Lagrange Multipliers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70" name="Rectangle 3"/>
              <p:cNvSpPr>
                <a:spLocks noChangeArrowheads="1"/>
              </p:cNvSpPr>
              <p:nvPr/>
            </p:nvSpPr>
            <p:spPr bwMode="auto">
              <a:xfrm>
                <a:off x="0" y="1484039"/>
                <a:ext cx="8991600" cy="5397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How to minimize a function subject to equality constraints?</a:t>
                </a:r>
              </a:p>
              <a:p>
                <a:pPr eaLnBrk="1" hangingPunct="1">
                  <a:buFontTx/>
                  <a:buChar char="•"/>
                </a:pPr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dirty="0" smtClean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Only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walk on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x</a:t>
                </a:r>
                <a:r>
                  <a:rPr lang="en-US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1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=2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x</a:t>
                </a:r>
                <a:r>
                  <a:rPr lang="en-US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2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or…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x</a:t>
                </a:r>
                <a:r>
                  <a:rPr lang="en-US" alt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1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-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2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x</a:t>
                </a:r>
                <a:r>
                  <a:rPr lang="en-US" alt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2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=0</a:t>
                </a:r>
                <a:r>
                  <a:rPr lang="en-US" alt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…</a:t>
                </a:r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Use Lagrange Multipliers…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Symbol"/>
                  </a:rPr>
                  <a:t>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blows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up the minimization if we don’t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satisfy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the constraint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:</a:t>
                </a: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𝜆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𝑒𝑞𝑢𝑎𝑙𝑖𝑡𝑦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𝑐𝑜𝑛𝑑𝑖𝑡𝑖𝑜𝑛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=0)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</p:txBody>
          </p:sp>
        </mc:Choice>
        <mc:Fallback xmlns="">
          <p:sp>
            <p:nvSpPr>
              <p:cNvPr id="36870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484039"/>
                <a:ext cx="8991600" cy="5397247"/>
              </a:xfrm>
              <a:prstGeom prst="rect">
                <a:avLst/>
              </a:prstGeom>
              <a:blipFill rotWithShape="1">
                <a:blip r:embed="rId3"/>
                <a:stretch>
                  <a:fillRect l="-1017" t="-90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71" name="AutoShape 31"/>
          <p:cNvSpPr>
            <a:spLocks noChangeArrowheads="1"/>
          </p:cNvSpPr>
          <p:nvPr/>
        </p:nvSpPr>
        <p:spPr bwMode="auto">
          <a:xfrm rot="5400000">
            <a:off x="7096125" y="2609850"/>
            <a:ext cx="838200" cy="112395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2" name="Oval 30"/>
          <p:cNvSpPr>
            <a:spLocks noChangeArrowheads="1"/>
          </p:cNvSpPr>
          <p:nvPr/>
        </p:nvSpPr>
        <p:spPr bwMode="auto">
          <a:xfrm>
            <a:off x="6934200" y="2667000"/>
            <a:ext cx="1143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3" name="Line 32"/>
          <p:cNvSpPr>
            <a:spLocks noChangeShapeType="1"/>
          </p:cNvSpPr>
          <p:nvPr/>
        </p:nvSpPr>
        <p:spPr bwMode="auto">
          <a:xfrm flipV="1">
            <a:off x="6781800" y="2514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4" name="Line 33"/>
          <p:cNvSpPr>
            <a:spLocks noChangeShapeType="1"/>
          </p:cNvSpPr>
          <p:nvPr/>
        </p:nvSpPr>
        <p:spPr bwMode="auto">
          <a:xfrm flipV="1">
            <a:off x="6781800" y="3657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5" name="Line 34"/>
          <p:cNvSpPr>
            <a:spLocks noChangeShapeType="1"/>
          </p:cNvSpPr>
          <p:nvPr/>
        </p:nvSpPr>
        <p:spPr bwMode="auto">
          <a:xfrm flipH="1">
            <a:off x="6477000" y="3657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6" name="Line 35"/>
          <p:cNvSpPr>
            <a:spLocks noChangeShapeType="1"/>
          </p:cNvSpPr>
          <p:nvPr/>
        </p:nvSpPr>
        <p:spPr bwMode="auto">
          <a:xfrm>
            <a:off x="6553200" y="3638550"/>
            <a:ext cx="1371600" cy="152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1780770"/>
                <a:ext cx="9102300" cy="2350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/>
                          <a:sym typeface="Symbol"/>
                        </a:rPr>
                        <m:t>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sSubPr>
                        <m:e>
                          <m:r>
                            <a:rPr lang="en-US" dirty="0">
                              <a:latin typeface="Cambria Math"/>
                              <a:sym typeface="Symbol"/>
                            </a:rPr>
                            <m:t>𝛻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i="1" dirty="0">
                          <a:latin typeface="Cambria Math"/>
                          <a:sym typeface="Symbol"/>
                        </a:rPr>
                        <m:t>𝑓</m:t>
                      </m:r>
                      <m:r>
                        <a:rPr lang="en-US" b="0" i="1" dirty="0" smtClean="0">
                          <a:latin typeface="Cambria Math"/>
                          <a:sym typeface="Symbol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/>
                          <a:sym typeface="Symbol"/>
                        </a:rPr>
                        <m:t>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0770"/>
                <a:ext cx="9102300" cy="23506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7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Note: Lagrange Multipliers</a:t>
            </a:r>
          </a:p>
        </p:txBody>
      </p:sp>
      <p:sp>
        <p:nvSpPr>
          <p:cNvPr id="38918" name="Rectangle 3"/>
          <p:cNvSpPr>
            <a:spLocks noChangeArrowheads="1"/>
          </p:cNvSpPr>
          <p:nvPr/>
        </p:nvSpPr>
        <p:spPr bwMode="auto">
          <a:xfrm>
            <a:off x="609600" y="1520825"/>
            <a:ext cx="8382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dirty="0">
                <a:cs typeface="Times New Roman" charset="0"/>
                <a:sym typeface="Wingdings" charset="2"/>
              </a:rPr>
              <a:t>Minimization with equality constraint:</a:t>
            </a:r>
          </a:p>
          <a:p>
            <a:pPr eaLnBrk="1" hangingPunct="1"/>
            <a:r>
              <a:rPr lang="en-US" altLang="en-US" dirty="0">
                <a:cs typeface="Times New Roman" charset="0"/>
                <a:sym typeface="Wingdings" charset="2"/>
              </a:rPr>
              <a:t>  1) Add each constraint times an extra variable</a:t>
            </a:r>
          </a:p>
          <a:p>
            <a:pPr eaLnBrk="1" hangingPunct="1"/>
            <a:r>
              <a:rPr lang="en-US" altLang="en-US" dirty="0">
                <a:cs typeface="Times New Roman" charset="0"/>
                <a:sym typeface="Wingdings" charset="2"/>
              </a:rPr>
              <a:t>	(a Lagrange multiplier </a:t>
            </a:r>
            <a:r>
              <a:rPr lang="en-US" altLang="en-US" dirty="0">
                <a:latin typeface="Symbol" charset="2"/>
                <a:cs typeface="Times New Roman" charset="0"/>
                <a:sym typeface="Wingdings" charset="2"/>
              </a:rPr>
              <a:t>l</a:t>
            </a:r>
            <a:r>
              <a:rPr lang="en-US" altLang="en-US" dirty="0">
                <a:cs typeface="Times New Roman" charset="0"/>
                <a:sym typeface="Wingdings" charset="2"/>
              </a:rPr>
              <a:t>, like an adversary variable)</a:t>
            </a:r>
          </a:p>
          <a:p>
            <a:pPr eaLnBrk="1" hangingPunct="1"/>
            <a:r>
              <a:rPr lang="en-US" altLang="en-US" dirty="0">
                <a:cs typeface="Times New Roman" charset="0"/>
                <a:sym typeface="Wingdings" charset="2"/>
              </a:rPr>
              <a:t>  2) Take partials with respect to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charset="2"/>
              </a:rPr>
              <a:t>x</a:t>
            </a:r>
            <a:r>
              <a:rPr lang="en-US" altLang="en-US" dirty="0">
                <a:cs typeface="Times New Roman" charset="0"/>
                <a:sym typeface="Wingdings" charset="2"/>
              </a:rPr>
              <a:t> and set to zero</a:t>
            </a:r>
          </a:p>
          <a:p>
            <a:pPr eaLnBrk="1" hangingPunct="1"/>
            <a:r>
              <a:rPr lang="en-US" altLang="en-US" dirty="0">
                <a:cs typeface="Times New Roman" charset="0"/>
                <a:sym typeface="Wingdings" charset="2"/>
              </a:rPr>
              <a:t>  3) Plug in solution into constraint to find lambda</a:t>
            </a:r>
          </a:p>
        </p:txBody>
      </p:sp>
      <p:sp>
        <p:nvSpPr>
          <p:cNvPr id="38919" name="AutoShape 6"/>
          <p:cNvSpPr>
            <a:spLocks noChangeArrowheads="1"/>
          </p:cNvSpPr>
          <p:nvPr/>
        </p:nvSpPr>
        <p:spPr bwMode="auto">
          <a:xfrm rot="5400000">
            <a:off x="7553325" y="628650"/>
            <a:ext cx="838200" cy="112395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0" name="Oval 7"/>
          <p:cNvSpPr>
            <a:spLocks noChangeArrowheads="1"/>
          </p:cNvSpPr>
          <p:nvPr/>
        </p:nvSpPr>
        <p:spPr bwMode="auto">
          <a:xfrm>
            <a:off x="7391400" y="685800"/>
            <a:ext cx="1143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1" name="Line 8"/>
          <p:cNvSpPr>
            <a:spLocks noChangeShapeType="1"/>
          </p:cNvSpPr>
          <p:nvPr/>
        </p:nvSpPr>
        <p:spPr bwMode="auto">
          <a:xfrm flipV="1">
            <a:off x="7239000" y="533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2" name="Line 9"/>
          <p:cNvSpPr>
            <a:spLocks noChangeShapeType="1"/>
          </p:cNvSpPr>
          <p:nvPr/>
        </p:nvSpPr>
        <p:spPr bwMode="auto">
          <a:xfrm flipV="1">
            <a:off x="7239000" y="1676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 flipH="1">
            <a:off x="6934200" y="1676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4" name="Line 11"/>
          <p:cNvSpPr>
            <a:spLocks noChangeShapeType="1"/>
          </p:cNvSpPr>
          <p:nvPr/>
        </p:nvSpPr>
        <p:spPr bwMode="auto">
          <a:xfrm>
            <a:off x="7010400" y="1657350"/>
            <a:ext cx="1371600" cy="152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200" y="3368031"/>
                <a:ext cx="5935664" cy="588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/>
                                    </a:rPr>
                                    <m:t>𝜆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𝑒𝑞𝑢𝑎𝑙𝑖𝑡𝑦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𝑐𝑜𝑛𝑑𝑖𝑡𝑖𝑜𝑛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=0)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368031"/>
                <a:ext cx="5935664" cy="588687"/>
              </a:xfrm>
              <a:prstGeom prst="rect">
                <a:avLst/>
              </a:prstGeom>
              <a:blipFill rotWithShape="1">
                <a:blip r:embed="rId3"/>
                <a:stretch>
                  <a:fillRect l="-206" t="-14433" b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53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quiz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Convergence proof of online perceptron learning</a:t>
            </a:r>
          </a:p>
          <a:p>
            <a:pPr lvl="1"/>
            <a:r>
              <a:rPr lang="en-US" dirty="0" smtClean="0"/>
              <a:t>Bounds the length of the current parameter vector from above</a:t>
            </a:r>
          </a:p>
          <a:p>
            <a:pPr lvl="1"/>
            <a:r>
              <a:rPr lang="en-US" dirty="0" smtClean="0"/>
              <a:t>Bounds from above the projection of the current parameter vector on the optimal one</a:t>
            </a:r>
          </a:p>
          <a:p>
            <a:pPr lvl="1"/>
            <a:r>
              <a:rPr lang="en-US" dirty="0" smtClean="0"/>
              <a:t>Relies on an optimal gap-tolerant classifier </a:t>
            </a:r>
          </a:p>
          <a:p>
            <a:pPr lvl="1"/>
            <a:r>
              <a:rPr lang="en-US" dirty="0" smtClean="0"/>
              <a:t>Is part of the material for the quiz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Itsik Pe'er, Columbia University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22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Note: Lagrange Multipliers</a:t>
            </a:r>
          </a:p>
        </p:txBody>
      </p:sp>
      <p:sp>
        <p:nvSpPr>
          <p:cNvPr id="38918" name="Rectangle 3"/>
          <p:cNvSpPr>
            <a:spLocks noChangeArrowheads="1"/>
          </p:cNvSpPr>
          <p:nvPr/>
        </p:nvSpPr>
        <p:spPr bwMode="auto">
          <a:xfrm>
            <a:off x="609600" y="1520825"/>
            <a:ext cx="8382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dirty="0">
                <a:cs typeface="Times New Roman" charset="0"/>
                <a:sym typeface="Wingdings" charset="2"/>
              </a:rPr>
              <a:t>Minimization with equality constraint:</a:t>
            </a:r>
          </a:p>
          <a:p>
            <a:pPr eaLnBrk="1" hangingPunct="1"/>
            <a:r>
              <a:rPr lang="en-US" altLang="en-US" dirty="0">
                <a:cs typeface="Times New Roman" charset="0"/>
                <a:sym typeface="Wingdings" charset="2"/>
              </a:rPr>
              <a:t>  1) Add each constraint times an extra variable</a:t>
            </a:r>
          </a:p>
          <a:p>
            <a:pPr eaLnBrk="1" hangingPunct="1"/>
            <a:r>
              <a:rPr lang="en-US" altLang="en-US" dirty="0">
                <a:cs typeface="Times New Roman" charset="0"/>
                <a:sym typeface="Wingdings" charset="2"/>
              </a:rPr>
              <a:t>	(a Lagrange multiplier </a:t>
            </a:r>
            <a:r>
              <a:rPr lang="en-US" altLang="en-US" dirty="0">
                <a:latin typeface="Symbol" charset="2"/>
                <a:cs typeface="Times New Roman" charset="0"/>
                <a:sym typeface="Wingdings" charset="2"/>
              </a:rPr>
              <a:t>l</a:t>
            </a:r>
            <a:r>
              <a:rPr lang="en-US" altLang="en-US" dirty="0">
                <a:cs typeface="Times New Roman" charset="0"/>
                <a:sym typeface="Wingdings" charset="2"/>
              </a:rPr>
              <a:t>, like an adversary variable)</a:t>
            </a:r>
          </a:p>
          <a:p>
            <a:pPr eaLnBrk="1" hangingPunct="1"/>
            <a:r>
              <a:rPr lang="en-US" altLang="en-US" dirty="0">
                <a:cs typeface="Times New Roman" charset="0"/>
                <a:sym typeface="Wingdings" charset="2"/>
              </a:rPr>
              <a:t>  2) Take partials with respect to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charset="2"/>
              </a:rPr>
              <a:t>x</a:t>
            </a:r>
            <a:r>
              <a:rPr lang="en-US" altLang="en-US" dirty="0">
                <a:cs typeface="Times New Roman" charset="0"/>
                <a:sym typeface="Wingdings" charset="2"/>
              </a:rPr>
              <a:t> and set to zero</a:t>
            </a:r>
          </a:p>
          <a:p>
            <a:pPr eaLnBrk="1" hangingPunct="1"/>
            <a:r>
              <a:rPr lang="en-US" altLang="en-US" dirty="0">
                <a:cs typeface="Times New Roman" charset="0"/>
                <a:sym typeface="Wingdings" charset="2"/>
              </a:rPr>
              <a:t>  3) Plug in solution into constraint to find lambda</a:t>
            </a:r>
          </a:p>
        </p:txBody>
      </p:sp>
      <p:sp>
        <p:nvSpPr>
          <p:cNvPr id="38919" name="AutoShape 6"/>
          <p:cNvSpPr>
            <a:spLocks noChangeArrowheads="1"/>
          </p:cNvSpPr>
          <p:nvPr/>
        </p:nvSpPr>
        <p:spPr bwMode="auto">
          <a:xfrm rot="5400000">
            <a:off x="7553325" y="628650"/>
            <a:ext cx="838200" cy="112395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0" name="Oval 7"/>
          <p:cNvSpPr>
            <a:spLocks noChangeArrowheads="1"/>
          </p:cNvSpPr>
          <p:nvPr/>
        </p:nvSpPr>
        <p:spPr bwMode="auto">
          <a:xfrm>
            <a:off x="7391400" y="685800"/>
            <a:ext cx="1143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1" name="Line 8"/>
          <p:cNvSpPr>
            <a:spLocks noChangeShapeType="1"/>
          </p:cNvSpPr>
          <p:nvPr/>
        </p:nvSpPr>
        <p:spPr bwMode="auto">
          <a:xfrm flipV="1">
            <a:off x="7239000" y="533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2" name="Line 9"/>
          <p:cNvSpPr>
            <a:spLocks noChangeShapeType="1"/>
          </p:cNvSpPr>
          <p:nvPr/>
        </p:nvSpPr>
        <p:spPr bwMode="auto">
          <a:xfrm flipV="1">
            <a:off x="7239000" y="1676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 flipH="1">
            <a:off x="6934200" y="1676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4" name="Line 11"/>
          <p:cNvSpPr>
            <a:spLocks noChangeShapeType="1"/>
          </p:cNvSpPr>
          <p:nvPr/>
        </p:nvSpPr>
        <p:spPr bwMode="auto">
          <a:xfrm>
            <a:off x="7010400" y="1657350"/>
            <a:ext cx="1371600" cy="152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5" name="Line 14"/>
          <p:cNvSpPr>
            <a:spLocks noChangeShapeType="1"/>
          </p:cNvSpPr>
          <p:nvPr/>
        </p:nvSpPr>
        <p:spPr bwMode="auto">
          <a:xfrm flipH="1">
            <a:off x="4800600" y="3810000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200" y="3368031"/>
                <a:ext cx="5935664" cy="1280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/>
                                    </a:rPr>
                                    <m:t>𝜆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𝑒𝑞𝑢𝑎𝑙𝑖𝑡𝑦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𝑐𝑜𝑛𝑑𝑖𝑡𝑖𝑜𝑛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=0)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𝐻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𝜆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368031"/>
                <a:ext cx="5935664" cy="1280159"/>
              </a:xfrm>
              <a:prstGeom prst="rect">
                <a:avLst/>
              </a:prstGeom>
              <a:blipFill rotWithShape="1">
                <a:blip r:embed="rId3"/>
                <a:stretch>
                  <a:fillRect l="-206" t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280797" y="3380914"/>
                <a:ext cx="2829044" cy="705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97" y="3380914"/>
                <a:ext cx="2829044" cy="7057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5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Note: Lagrange Multipliers</a:t>
            </a:r>
          </a:p>
        </p:txBody>
      </p:sp>
      <p:sp>
        <p:nvSpPr>
          <p:cNvPr id="38918" name="Rectangle 3"/>
          <p:cNvSpPr>
            <a:spLocks noChangeArrowheads="1"/>
          </p:cNvSpPr>
          <p:nvPr/>
        </p:nvSpPr>
        <p:spPr bwMode="auto">
          <a:xfrm>
            <a:off x="609600" y="1520825"/>
            <a:ext cx="8382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dirty="0">
                <a:cs typeface="Times New Roman" charset="0"/>
                <a:sym typeface="Wingdings" charset="2"/>
              </a:rPr>
              <a:t>Minimization with equality constraint:</a:t>
            </a:r>
          </a:p>
          <a:p>
            <a:pPr eaLnBrk="1" hangingPunct="1"/>
            <a:r>
              <a:rPr lang="en-US" altLang="en-US" dirty="0">
                <a:cs typeface="Times New Roman" charset="0"/>
                <a:sym typeface="Wingdings" charset="2"/>
              </a:rPr>
              <a:t>  1) Add each constraint times an extra variable</a:t>
            </a:r>
          </a:p>
          <a:p>
            <a:pPr eaLnBrk="1" hangingPunct="1"/>
            <a:r>
              <a:rPr lang="en-US" altLang="en-US" dirty="0">
                <a:cs typeface="Times New Roman" charset="0"/>
                <a:sym typeface="Wingdings" charset="2"/>
              </a:rPr>
              <a:t>	(a Lagrange multiplier </a:t>
            </a:r>
            <a:r>
              <a:rPr lang="en-US" altLang="en-US" dirty="0">
                <a:latin typeface="Symbol" charset="2"/>
                <a:cs typeface="Times New Roman" charset="0"/>
                <a:sym typeface="Wingdings" charset="2"/>
              </a:rPr>
              <a:t>l</a:t>
            </a:r>
            <a:r>
              <a:rPr lang="en-US" altLang="en-US" dirty="0">
                <a:cs typeface="Times New Roman" charset="0"/>
                <a:sym typeface="Wingdings" charset="2"/>
              </a:rPr>
              <a:t>, like an adversary variable)</a:t>
            </a:r>
          </a:p>
          <a:p>
            <a:pPr eaLnBrk="1" hangingPunct="1"/>
            <a:r>
              <a:rPr lang="en-US" altLang="en-US" dirty="0">
                <a:cs typeface="Times New Roman" charset="0"/>
                <a:sym typeface="Wingdings" charset="2"/>
              </a:rPr>
              <a:t>  2) Take partials with respect to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charset="2"/>
              </a:rPr>
              <a:t>x</a:t>
            </a:r>
            <a:r>
              <a:rPr lang="en-US" altLang="en-US" dirty="0">
                <a:cs typeface="Times New Roman" charset="0"/>
                <a:sym typeface="Wingdings" charset="2"/>
              </a:rPr>
              <a:t> and set to zero</a:t>
            </a:r>
          </a:p>
          <a:p>
            <a:pPr eaLnBrk="1" hangingPunct="1"/>
            <a:r>
              <a:rPr lang="en-US" altLang="en-US" dirty="0">
                <a:cs typeface="Times New Roman" charset="0"/>
                <a:sym typeface="Wingdings" charset="2"/>
              </a:rPr>
              <a:t>  3) Plug in solution into constraint to find lambda</a:t>
            </a:r>
          </a:p>
        </p:txBody>
      </p:sp>
      <p:sp>
        <p:nvSpPr>
          <p:cNvPr id="38919" name="AutoShape 6"/>
          <p:cNvSpPr>
            <a:spLocks noChangeArrowheads="1"/>
          </p:cNvSpPr>
          <p:nvPr/>
        </p:nvSpPr>
        <p:spPr bwMode="auto">
          <a:xfrm rot="5400000">
            <a:off x="7553325" y="628650"/>
            <a:ext cx="838200" cy="112395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0" name="Oval 7"/>
          <p:cNvSpPr>
            <a:spLocks noChangeArrowheads="1"/>
          </p:cNvSpPr>
          <p:nvPr/>
        </p:nvSpPr>
        <p:spPr bwMode="auto">
          <a:xfrm>
            <a:off x="7391400" y="685800"/>
            <a:ext cx="1143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1" name="Line 8"/>
          <p:cNvSpPr>
            <a:spLocks noChangeShapeType="1"/>
          </p:cNvSpPr>
          <p:nvPr/>
        </p:nvSpPr>
        <p:spPr bwMode="auto">
          <a:xfrm flipV="1">
            <a:off x="7239000" y="533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2" name="Line 9"/>
          <p:cNvSpPr>
            <a:spLocks noChangeShapeType="1"/>
          </p:cNvSpPr>
          <p:nvPr/>
        </p:nvSpPr>
        <p:spPr bwMode="auto">
          <a:xfrm flipV="1">
            <a:off x="7239000" y="1676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 flipH="1">
            <a:off x="6934200" y="1676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4" name="Line 11"/>
          <p:cNvSpPr>
            <a:spLocks noChangeShapeType="1"/>
          </p:cNvSpPr>
          <p:nvPr/>
        </p:nvSpPr>
        <p:spPr bwMode="auto">
          <a:xfrm>
            <a:off x="7010400" y="1657350"/>
            <a:ext cx="1371600" cy="152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5" name="Line 14"/>
          <p:cNvSpPr>
            <a:spLocks noChangeShapeType="1"/>
          </p:cNvSpPr>
          <p:nvPr/>
        </p:nvSpPr>
        <p:spPr bwMode="auto">
          <a:xfrm flipH="1">
            <a:off x="4800600" y="3810000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200" y="3368031"/>
                <a:ext cx="7516417" cy="3566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/>
                                    </a:rPr>
                                    <m:t>𝜆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𝑒𝑞𝑢𝑎𝑙𝑖𝑡𝑦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𝑐𝑜𝑛𝑑𝑖𝑡𝑖𝑜𝑛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=0)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𝐻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𝜆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/>
                          <a:sym typeface="Symbol"/>
                        </a:rPr>
                        <m:t>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sSubPr>
                        <m:e>
                          <m:r>
                            <a:rPr lang="en-US" dirty="0">
                              <a:latin typeface="Cambria Math"/>
                              <a:sym typeface="Symbol"/>
                            </a:rPr>
                            <m:t>𝛻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i="1" dirty="0">
                          <a:latin typeface="Cambria Math"/>
                          <a:sym typeface="Symbol"/>
                        </a:rPr>
                        <m:t>𝑓</m:t>
                      </m:r>
                      <m:r>
                        <a:rPr lang="en-US" i="1" dirty="0">
                          <a:latin typeface="Cambria Math"/>
                          <a:sym typeface="Symbol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𝐻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/>
                          <a:sym typeface="Symbol"/>
                        </a:rPr>
                        <m:t>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/>
                          <a:sym typeface="Symbol"/>
                        </a:rPr>
                        <m:t>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/>
                              <a:sym typeface="Symbol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  <m:r>
                        <a:rPr lang="en-US" b="0" i="0" smtClean="0">
                          <a:latin typeface="Cambria Math"/>
                        </a:rPr>
                        <m:t>  </m:t>
                      </m:r>
                      <m:r>
                        <a:rPr lang="en-US" dirty="0">
                          <a:latin typeface="Cambria Math"/>
                          <a:sym typeface="Symbol"/>
                        </a:rPr>
                        <m:t></m:t>
                      </m:r>
                      <m:r>
                        <a:rPr lang="en-US" b="0" i="1" dirty="0" smtClean="0">
                          <a:latin typeface="Cambria Math"/>
                          <a:sym typeface="Symbol"/>
                        </a:rPr>
                        <m:t>𝜆</m:t>
                      </m:r>
                      <m:r>
                        <a:rPr lang="en-US" b="0" i="1" dirty="0" smtClean="0">
                          <a:latin typeface="Cambria Math"/>
                          <a:sym typeface="Symbol"/>
                        </a:rPr>
                        <m:t>=</m:t>
                      </m:r>
                      <m:box>
                        <m:box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−2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den>
                          </m:f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368031"/>
                <a:ext cx="7516417" cy="3566169"/>
              </a:xfrm>
              <a:prstGeom prst="rect">
                <a:avLst/>
              </a:prstGeom>
              <a:blipFill rotWithShape="1">
                <a:blip r:embed="rId3"/>
                <a:stretch>
                  <a:fillRect l="-162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280797" y="3380914"/>
                <a:ext cx="2829044" cy="705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97" y="3380914"/>
                <a:ext cx="2829044" cy="7057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84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p:pic>
        <p:nvPicPr>
          <p:cNvPr id="49159" name="Picture 7" descr="convexpr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4"/>
          <a:stretch>
            <a:fillRect/>
          </a:stretch>
        </p:blipFill>
        <p:spPr bwMode="auto">
          <a:xfrm>
            <a:off x="5105400" y="1676400"/>
            <a:ext cx="40386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160" name="Rectangle 2"/>
              <p:cNvSpPr>
                <a:spLocks noChangeArrowheads="1"/>
              </p:cNvSpPr>
              <p:nvPr/>
            </p:nvSpPr>
            <p:spPr bwMode="auto">
              <a:xfrm>
                <a:off x="381000" y="1712416"/>
                <a:ext cx="8382000" cy="4524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Each data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point adds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−1≥0</m:t>
                    </m:r>
                  </m:oMath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/>
                <a:r>
                  <a:rPr lang="en-US" altLang="en-US" dirty="0">
                    <a:cs typeface="Times New Roman" charset="0"/>
                    <a:sym typeface="Wingdings" charset="2"/>
                  </a:rPr>
                  <a:t>  linear inequality to QP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Each point cuts a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half plane of</a:t>
                </a:r>
                <a:br>
                  <a:rPr lang="en-US" altLang="en-US" dirty="0" smtClean="0">
                    <a:cs typeface="Times New Roman" charset="0"/>
                    <a:sym typeface="Wingdings" charset="2"/>
                  </a:rPr>
                </a:b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 allowable SVMs,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reduces green region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The SVM is closest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point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to the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origin</a:t>
                </a:r>
                <a:br>
                  <a:rPr lang="en-US" altLang="en-US" dirty="0" smtClean="0">
                    <a:cs typeface="Times New Roman" charset="0"/>
                    <a:sym typeface="Wingdings" charset="2"/>
                  </a:rPr>
                </a:b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 that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is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still in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the green region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The </a:t>
                </a:r>
                <a:r>
                  <a:rPr lang="en-US" altLang="en-US" dirty="0" err="1">
                    <a:cs typeface="Times New Roman" charset="0"/>
                    <a:sym typeface="Wingdings" charset="2"/>
                  </a:rPr>
                  <a:t>preceptron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 algorithm just</a:t>
                </a:r>
              </a:p>
              <a:p>
                <a:pPr eaLnBrk="1" hangingPunct="1"/>
                <a:r>
                  <a:rPr lang="en-US" altLang="en-US" dirty="0">
                    <a:cs typeface="Times New Roman" charset="0"/>
                    <a:sym typeface="Wingdings" charset="2"/>
                  </a:rPr>
                  <a:t>  puts us randomly in green region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QP runs in cubic polynomial time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There are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D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 values in the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w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 vector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Needs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O(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D</a:t>
                </a:r>
                <a:r>
                  <a:rPr lang="en-US" alt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3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)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 run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time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But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, there is a DUAL SVM in 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O(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N</a:t>
                </a:r>
                <a:r>
                  <a:rPr lang="en-US" alt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3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)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!</a:t>
                </a:r>
                <a:endParaRPr lang="en-US" altLang="en-US" dirty="0">
                  <a:cs typeface="Times New Roman" charset="0"/>
                  <a:sym typeface="Wingdings" charset="2"/>
                </a:endParaRPr>
              </a:p>
            </p:txBody>
          </p:sp>
        </mc:Choice>
        <mc:Fallback xmlns="">
          <p:sp>
            <p:nvSpPr>
              <p:cNvPr id="49160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712416"/>
                <a:ext cx="8382000" cy="4524315"/>
              </a:xfrm>
              <a:prstGeom prst="rect">
                <a:avLst/>
              </a:prstGeom>
              <a:blipFill rotWithShape="1">
                <a:blip r:embed="rId5"/>
                <a:stretch>
                  <a:fillRect l="-1164" t="-1213" b="-22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16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SVM Quadratic Program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6705600" y="1481138"/>
          <a:ext cx="7254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8" name="Equation" r:id="rId6" imgW="419100" imgH="279400" progId="Equation.DSMT4">
                  <p:embed/>
                </p:oleObj>
              </mc:Choice>
              <mc:Fallback>
                <p:oleObj name="Equation" r:id="rId6" imgW="419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481138"/>
                        <a:ext cx="7254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8382000" y="3886200"/>
          <a:ext cx="571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9" name="Equation" r:id="rId8" imgW="330120" imgH="228600" progId="Equation.DSMT4">
                  <p:embed/>
                </p:oleObj>
              </mc:Choice>
              <mc:Fallback>
                <p:oleObj name="Equation" r:id="rId8" imgW="33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3886200"/>
                        <a:ext cx="571500" cy="392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5410200" y="4941888"/>
          <a:ext cx="5937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0" name="Equation" r:id="rId10" imgW="342720" imgH="228600" progId="Equation.DSMT4">
                  <p:embed/>
                </p:oleObj>
              </mc:Choice>
              <mc:Fallback>
                <p:oleObj name="Equation" r:id="rId10" imgW="342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941888"/>
                        <a:ext cx="593725" cy="3921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883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p:sp>
        <p:nvSpPr>
          <p:cNvPr id="51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SVM in Dual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11" name="Rectangle 3"/>
              <p:cNvSpPr>
                <a:spLocks noChangeArrowheads="1"/>
              </p:cNvSpPr>
              <p:nvPr/>
            </p:nvSpPr>
            <p:spPr bwMode="auto">
              <a:xfrm>
                <a:off x="228600" y="914400"/>
                <a:ext cx="8763000" cy="2721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We can also solve the problem via convex duality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Primal SVM problem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L</a:t>
                </a:r>
                <a:r>
                  <a:rPr lang="en-US" alt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P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:</a:t>
                </a:r>
                <a:br>
                  <a:rPr lang="en-US" altLang="en-US" dirty="0" smtClean="0">
                    <a:cs typeface="Times New Roman" charset="0"/>
                    <a:sym typeface="Wingdings" charset="2"/>
                  </a:rPr>
                </a:b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>
                            <a:latin typeface="Cambria Math"/>
                            <a:cs typeface="Times New Roman" charset="0"/>
                            <a:sym typeface="Wingdings" charset="2"/>
                          </a:rPr>
                          <m:t> </m:t>
                        </m:r>
                        <m:box>
                          <m:box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cs typeface="Times New Roman" charset="0"/>
                                    <a:sym typeface="Wingdings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en-US" i="1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d>
                          <m:dPr>
                            <m:begChr m:val="‖"/>
                            <m:endChr m:val="‖"/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 subject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−1≥0</m:t>
                    </m:r>
                  </m:oMath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This is a convex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program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With Lagrange </a:t>
                </a:r>
                <a:r>
                  <a:rPr lang="en-US" altLang="en-US" dirty="0">
                    <a:latin typeface="Symbol" charset="2"/>
                    <a:cs typeface="Times New Roman" charset="0"/>
                    <a:sym typeface="Wingdings" charset="2"/>
                  </a:rPr>
                  <a:t>a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:</a:t>
                </a: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𝐿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𝑃</m:t>
                          </m:r>
                        </m:sub>
                      </m:sSub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=</m:t>
                      </m:r>
                    </m:oMath>
                  </m:oMathPara>
                </a14:m>
                <a:endParaRPr lang="en-US" altLang="en-US" b="0" dirty="0" smtClean="0">
                  <a:cs typeface="Times New Roman" charset="0"/>
                  <a:sym typeface="Wingdings" charset="2"/>
                </a:endParaRPr>
              </a:p>
              <a:p>
                <a:pPr eaLnBrk="1" hangingPunct="1"/>
                <a:endParaRPr lang="en-US" altLang="en-US" i="1" dirty="0" smtClean="0">
                  <a:latin typeface="Cambria Math"/>
                  <a:cs typeface="Times New Roman" charset="0"/>
                  <a:sym typeface="Wingdings" charset="2"/>
                </a:endParaRPr>
              </a:p>
            </p:txBody>
          </p:sp>
        </mc:Choice>
        <mc:Fallback xmlns="">
          <p:sp>
            <p:nvSpPr>
              <p:cNvPr id="51211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914400"/>
                <a:ext cx="8763000" cy="2721066"/>
              </a:xfrm>
              <a:prstGeom prst="rect">
                <a:avLst/>
              </a:prstGeom>
              <a:blipFill rotWithShape="1">
                <a:blip r:embed="rId3"/>
                <a:stretch>
                  <a:fillRect l="-1113" t="-17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12" name="Picture 5" descr="convexpr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2438400"/>
            <a:ext cx="16954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9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p:sp>
        <p:nvSpPr>
          <p:cNvPr id="51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SVM in Dual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11" name="Rectangle 3"/>
              <p:cNvSpPr>
                <a:spLocks noChangeArrowheads="1"/>
              </p:cNvSpPr>
              <p:nvPr/>
            </p:nvSpPr>
            <p:spPr bwMode="auto">
              <a:xfrm>
                <a:off x="228600" y="914400"/>
                <a:ext cx="8763000" cy="46600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We can also solve the problem via convex duality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Primal SVM problem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L</a:t>
                </a:r>
                <a:r>
                  <a:rPr lang="en-US" alt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P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:</a:t>
                </a:r>
                <a:br>
                  <a:rPr lang="en-US" altLang="en-US" dirty="0" smtClean="0">
                    <a:cs typeface="Times New Roman" charset="0"/>
                    <a:sym typeface="Wingdings" charset="2"/>
                  </a:rPr>
                </a:b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>
                            <a:latin typeface="Cambria Math"/>
                            <a:cs typeface="Times New Roman" charset="0"/>
                            <a:sym typeface="Wingdings" charset="2"/>
                          </a:rPr>
                          <m:t> </m:t>
                        </m:r>
                        <m:box>
                          <m:box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cs typeface="Times New Roman" charset="0"/>
                                    <a:sym typeface="Wingdings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en-US" i="1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d>
                          <m:dPr>
                            <m:begChr m:val="‖"/>
                            <m:endChr m:val="‖"/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 subject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−1≥0</m:t>
                    </m:r>
                  </m:oMath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This is a convex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program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With Lagrange </a:t>
                </a:r>
                <a:r>
                  <a:rPr lang="en-US" altLang="en-US" dirty="0">
                    <a:latin typeface="Symbol" charset="2"/>
                    <a:cs typeface="Times New Roman" charset="0"/>
                    <a:sym typeface="Wingdings" charset="2"/>
                  </a:rPr>
                  <a:t>a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:</a:t>
                </a: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𝐿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𝑃</m:t>
                          </m:r>
                        </m:sub>
                      </m:sSub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=</m:t>
                      </m:r>
                      <m:func>
                        <m:func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en-US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𝑤</m:t>
                              </m:r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,</m:t>
                              </m:r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limLow>
                            <m:limLow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en-US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𝛼</m:t>
                              </m:r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≥0 </m:t>
                              </m:r>
                            </m:lim>
                          </m:limLow>
                          <m:box>
                            <m:box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charset="0"/>
                                      <a:sym typeface="Wingdings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i="1">
                                      <a:latin typeface="Cambria Math"/>
                                      <a:cs typeface="Times New Roman" charset="0"/>
                                      <a:sym typeface="Wingdings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en-US" i="1">
                                      <a:latin typeface="Cambria Math"/>
                                      <a:cs typeface="Times New Roman" charset="0"/>
                                      <a:sym typeface="Wingdings" charset="2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charset="0"/>
                                      <a:sym typeface="Wingdings" charset="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  <a:cs typeface="Times New Roman" charset="0"/>
                                          <a:sym typeface="Wingdings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i="1">
                                          <a:latin typeface="Cambria Math"/>
                                          <a:cs typeface="Times New Roman" charset="0"/>
                                          <a:sym typeface="Wingdings" charset="2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en-US" i="1">
                                      <a:latin typeface="Cambria Math"/>
                                      <a:cs typeface="Times New Roman" charset="0"/>
                                      <a:sym typeface="Wingdings" charset="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charset="0"/>
                                      <a:sym typeface="Wingdings" charset="2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en-US" i="1">
                                      <a:latin typeface="Cambria Math"/>
                                      <a:cs typeface="Times New Roman" charset="0"/>
                                      <a:sym typeface="Wingdings" charset="2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  <a:cs typeface="Times New Roman" charset="0"/>
                                          <a:sym typeface="Wingdings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latin typeface="Cambria Math"/>
                                          <a:cs typeface="Times New Roman" charset="0"/>
                                          <a:sym typeface="Wingdings" charset="2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latin typeface="Cambria Math"/>
                                          <a:cs typeface="Times New Roman" charset="0"/>
                                          <a:sym typeface="Wingdings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  <a:cs typeface="Times New Roman" charset="0"/>
                                          <a:sym typeface="Wingdings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i="1">
                                              <a:latin typeface="Cambria Math" panose="02040503050406030204" pitchFamily="18" charset="0"/>
                                              <a:cs typeface="Times New Roman" charset="0"/>
                                              <a:sym typeface="Wingdings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i="1">
                                              <a:latin typeface="Cambria Math"/>
                                              <a:cs typeface="Times New Roman" charset="0"/>
                                              <a:sym typeface="Wingdings" charset="2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en-US" i="1">
                                              <a:latin typeface="Cambria Math"/>
                                              <a:cs typeface="Times New Roman" charset="0"/>
                                              <a:sym typeface="Wingdings" charset="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en-US" i="1">
                                              <a:latin typeface="Cambria Math" panose="02040503050406030204" pitchFamily="18" charset="0"/>
                                              <a:cs typeface="Times New Roman" charset="0"/>
                                              <a:sym typeface="Wingdings" charset="2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en-US" i="1">
                                                  <a:latin typeface="Cambria Math" panose="02040503050406030204" pitchFamily="18" charset="0"/>
                                                  <a:cs typeface="Times New Roman" charset="0"/>
                                                  <a:sym typeface="Wingdings" charset="2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en-US" i="1">
                                                  <a:latin typeface="Cambria Math"/>
                                                  <a:cs typeface="Times New Roman" charset="0"/>
                                                  <a:sym typeface="Wingdings" charset="2"/>
                                                </a:rPr>
                                                <m:t>𝑤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en-US" i="1">
                                                  <a:latin typeface="Cambria Math"/>
                                                  <a:cs typeface="Times New Roman" charset="0"/>
                                                  <a:sym typeface="Wingdings" charset="2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altLang="en-US" i="1">
                                                  <a:latin typeface="Cambria Math" panose="02040503050406030204" pitchFamily="18" charset="0"/>
                                                  <a:cs typeface="Times New Roman" charset="0"/>
                                                  <a:sym typeface="Wingdings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i="1">
                                                  <a:latin typeface="Cambria Math"/>
                                                  <a:cs typeface="Times New Roman" charset="0"/>
                                                  <a:sym typeface="Wingdings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i="1">
                                                  <a:latin typeface="Cambria Math"/>
                                                  <a:cs typeface="Times New Roman" charset="0"/>
                                                  <a:sym typeface="Wingdings" charset="2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i="1">
                                              <a:latin typeface="Cambria Math"/>
                                              <a:cs typeface="Times New Roman" charset="0"/>
                                              <a:sym typeface="Wingdings" charset="2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en-US" i="1">
                                              <a:latin typeface="Cambria Math"/>
                                              <a:cs typeface="Times New Roman" charset="0"/>
                                              <a:sym typeface="Wingdings" charset="2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US" altLang="en-US" i="1">
                                          <a:latin typeface="Cambria Math"/>
                                          <a:cs typeface="Times New Roman" charset="0"/>
                                          <a:sym typeface="Wingdings" charset="2"/>
                                        </a:rPr>
                                        <m:t>−1 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box>
                        </m:e>
                      </m:func>
                    </m:oMath>
                  </m:oMathPara>
                </a14:m>
                <a:endParaRPr lang="en-US" altLang="en-US" b="0" dirty="0" smtClean="0">
                  <a:cs typeface="Times New Roman" charset="0"/>
                  <a:sym typeface="Wingdings" charset="2"/>
                </a:endParaRPr>
              </a:p>
              <a:p>
                <a:pPr eaLnBrk="1" hangingPunct="1"/>
                <a:endParaRPr lang="en-US" altLang="en-US" i="1" dirty="0" smtClean="0">
                  <a:latin typeface="Cambria Math"/>
                  <a:cs typeface="Times New Roman" charset="0"/>
                  <a:sym typeface="Wingdings" charset="2"/>
                </a:endParaRP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b="0" i="0" dirty="0" smtClean="0">
                        <a:cs typeface="Times New Roman" charset="0"/>
                        <a:sym typeface="Wingdings" charset="2"/>
                      </a:rPr>
                      <m:t>T</m:t>
                    </m:r>
                    <m:r>
                      <m:rPr>
                        <m:nor/>
                      </m:rPr>
                      <a:rPr lang="en-US" altLang="en-US" dirty="0">
                        <a:cs typeface="Times New Roman" charset="0"/>
                        <a:sym typeface="Wingdings" charset="2"/>
                      </a:rPr>
                      <m:t>ak</m:t>
                    </m:r>
                    <m:r>
                      <m:rPr>
                        <m:nor/>
                      </m:rPr>
                      <a:rPr lang="en-US" altLang="en-US" b="0" i="0" dirty="0" smtClean="0">
                        <a:cs typeface="Times New Roman" charset="0"/>
                        <a:sym typeface="Wingdings" charset="2"/>
                      </a:rPr>
                      <m:t>e</m:t>
                    </m:r>
                    <m:r>
                      <m:rPr>
                        <m:nor/>
                      </m:rPr>
                      <a:rPr lang="en-US" altLang="en-US" dirty="0">
                        <a:cs typeface="Times New Roman" charset="0"/>
                        <a:sym typeface="Wingdings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cs typeface="Times New Roman" charset="0"/>
                        <a:sym typeface="Wingdings" charset="2"/>
                      </a:rPr>
                      <m:t>derivatives</m:t>
                    </m:r>
                    <m:r>
                      <m:rPr>
                        <m:nor/>
                      </m:rPr>
                      <a:rPr lang="en-US" altLang="en-US" dirty="0">
                        <a:cs typeface="Times New Roman" charset="0"/>
                        <a:sym typeface="Wingdings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cs typeface="Times New Roman" charset="0"/>
                        <a:sym typeface="Wingdings" charset="2"/>
                      </a:rPr>
                      <m:t>with</m:t>
                    </m:r>
                    <m:r>
                      <a:rPr lang="en-US" altLang="en-US" b="0" i="1" dirty="0" smtClean="0">
                        <a:latin typeface="Cambria Math"/>
                        <a:cs typeface="Times New Roman" charset="0"/>
                        <a:sym typeface="Wingdings" charset="2"/>
                      </a:rPr>
                      <m:t>:</m:t>
                    </m:r>
                  </m:oMath>
                </a14:m>
                <a:endParaRPr lang="en-US" altLang="en-US" b="0" i="1" dirty="0" smtClean="0">
                  <a:latin typeface="Cambria Math"/>
                  <a:cs typeface="Times New Roman" charset="0"/>
                  <a:sym typeface="Wingdings" charset="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fPr>
                        <m:num>
                          <m:r>
                            <a:rPr lang="en-US" altLang="en-US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𝜕</m:t>
                          </m:r>
                        </m:num>
                        <m:den>
                          <m:r>
                            <a:rPr lang="en-US" altLang="en-US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𝜕</m:t>
                          </m:r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𝐿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𝑃</m:t>
                          </m:r>
                        </m:sub>
                      </m:sSub>
                      <m:r>
                        <a:rPr lang="en-US" altLang="en-US" i="1">
                          <a:latin typeface="Cambria Math"/>
                          <a:cs typeface="Times New Roman" charset="0"/>
                          <a:sym typeface="Wingdings" charset="2"/>
                        </a:rPr>
                        <m:t>=</m:t>
                      </m:r>
                    </m:oMath>
                  </m:oMathPara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𝜕</m:t>
                          </m:r>
                        </m:num>
                        <m:den>
                          <m:r>
                            <a:rPr lang="en-US" altLang="en-US" i="1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𝜕</m:t>
                          </m:r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𝐿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𝑃</m:t>
                          </m:r>
                        </m:sub>
                      </m:sSub>
                      <m:r>
                        <a:rPr lang="en-US" altLang="en-US" i="1">
                          <a:latin typeface="Cambria Math"/>
                          <a:cs typeface="Times New Roman" charset="0"/>
                          <a:sym typeface="Wingdings" charset="2"/>
                        </a:rPr>
                        <m:t>=</m:t>
                      </m:r>
                    </m:oMath>
                  </m:oMathPara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</p:txBody>
          </p:sp>
        </mc:Choice>
        <mc:Fallback xmlns="">
          <p:sp>
            <p:nvSpPr>
              <p:cNvPr id="51211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914400"/>
                <a:ext cx="8763000" cy="4660058"/>
              </a:xfrm>
              <a:prstGeom prst="rect">
                <a:avLst/>
              </a:prstGeom>
              <a:blipFill rotWithShape="1">
                <a:blip r:embed="rId3"/>
                <a:stretch>
                  <a:fillRect l="-1113" t="-10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12" name="Picture 5" descr="convexpr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2438400"/>
            <a:ext cx="16954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53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p:sp>
        <p:nvSpPr>
          <p:cNvPr id="51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SVM in Dual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11" name="Rectangle 3"/>
              <p:cNvSpPr>
                <a:spLocks noChangeArrowheads="1"/>
              </p:cNvSpPr>
              <p:nvPr/>
            </p:nvSpPr>
            <p:spPr bwMode="auto">
              <a:xfrm>
                <a:off x="228600" y="914400"/>
                <a:ext cx="8763000" cy="51248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We can also solve the problem via convex duality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Primal SVM problem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L</a:t>
                </a:r>
                <a:r>
                  <a:rPr lang="en-US" alt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P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:</a:t>
                </a:r>
                <a:br>
                  <a:rPr lang="en-US" altLang="en-US" dirty="0" smtClean="0">
                    <a:cs typeface="Times New Roman" charset="0"/>
                    <a:sym typeface="Wingdings" charset="2"/>
                  </a:rPr>
                </a:b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>
                            <a:latin typeface="Cambria Math"/>
                            <a:cs typeface="Times New Roman" charset="0"/>
                            <a:sym typeface="Wingdings" charset="2"/>
                          </a:rPr>
                          <m:t> </m:t>
                        </m:r>
                        <m:box>
                          <m:box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cs typeface="Times New Roman" charset="0"/>
                                    <a:sym typeface="Wingdings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en-US" i="1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d>
                          <m:dPr>
                            <m:begChr m:val="‖"/>
                            <m:endChr m:val="‖"/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 subject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−1≥0</m:t>
                    </m:r>
                  </m:oMath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This is a convex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program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With Lagrange </a:t>
                </a:r>
                <a:r>
                  <a:rPr lang="en-US" altLang="en-US" dirty="0">
                    <a:latin typeface="Symbol" charset="2"/>
                    <a:cs typeface="Times New Roman" charset="0"/>
                    <a:sym typeface="Wingdings" charset="2"/>
                  </a:rPr>
                  <a:t>a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:</a:t>
                </a: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𝐿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𝑃</m:t>
                          </m:r>
                        </m:sub>
                      </m:sSub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=</m:t>
                      </m:r>
                      <m:func>
                        <m:func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en-US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𝑤</m:t>
                              </m:r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,</m:t>
                              </m:r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limLow>
                            <m:limLow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en-US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𝛼</m:t>
                              </m:r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≥0 </m:t>
                              </m:r>
                            </m:lim>
                          </m:limLow>
                          <m:box>
                            <m:box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charset="0"/>
                                      <a:sym typeface="Wingdings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i="1">
                                      <a:latin typeface="Cambria Math"/>
                                      <a:cs typeface="Times New Roman" charset="0"/>
                                      <a:sym typeface="Wingdings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en-US" i="1">
                                      <a:latin typeface="Cambria Math"/>
                                      <a:cs typeface="Times New Roman" charset="0"/>
                                      <a:sym typeface="Wingdings" charset="2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charset="0"/>
                                      <a:sym typeface="Wingdings" charset="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  <a:cs typeface="Times New Roman" charset="0"/>
                                          <a:sym typeface="Wingdings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i="1">
                                          <a:latin typeface="Cambria Math"/>
                                          <a:cs typeface="Times New Roman" charset="0"/>
                                          <a:sym typeface="Wingdings" charset="2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en-US" i="1">
                                      <a:latin typeface="Cambria Math"/>
                                      <a:cs typeface="Times New Roman" charset="0"/>
                                      <a:sym typeface="Wingdings" charset="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charset="0"/>
                                      <a:sym typeface="Wingdings" charset="2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en-US" i="1">
                                      <a:latin typeface="Cambria Math"/>
                                      <a:cs typeface="Times New Roman" charset="0"/>
                                      <a:sym typeface="Wingdings" charset="2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  <a:cs typeface="Times New Roman" charset="0"/>
                                          <a:sym typeface="Wingdings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latin typeface="Cambria Math"/>
                                          <a:cs typeface="Times New Roman" charset="0"/>
                                          <a:sym typeface="Wingdings" charset="2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latin typeface="Cambria Math"/>
                                          <a:cs typeface="Times New Roman" charset="0"/>
                                          <a:sym typeface="Wingdings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  <a:cs typeface="Times New Roman" charset="0"/>
                                          <a:sym typeface="Wingdings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i="1">
                                              <a:latin typeface="Cambria Math" panose="02040503050406030204" pitchFamily="18" charset="0"/>
                                              <a:cs typeface="Times New Roman" charset="0"/>
                                              <a:sym typeface="Wingdings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i="1">
                                              <a:latin typeface="Cambria Math"/>
                                              <a:cs typeface="Times New Roman" charset="0"/>
                                              <a:sym typeface="Wingdings" charset="2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en-US" i="1">
                                              <a:latin typeface="Cambria Math"/>
                                              <a:cs typeface="Times New Roman" charset="0"/>
                                              <a:sym typeface="Wingdings" charset="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en-US" i="1">
                                              <a:latin typeface="Cambria Math" panose="02040503050406030204" pitchFamily="18" charset="0"/>
                                              <a:cs typeface="Times New Roman" charset="0"/>
                                              <a:sym typeface="Wingdings" charset="2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en-US" i="1">
                                                  <a:latin typeface="Cambria Math" panose="02040503050406030204" pitchFamily="18" charset="0"/>
                                                  <a:cs typeface="Times New Roman" charset="0"/>
                                                  <a:sym typeface="Wingdings" charset="2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en-US" i="1">
                                                  <a:latin typeface="Cambria Math"/>
                                                  <a:cs typeface="Times New Roman" charset="0"/>
                                                  <a:sym typeface="Wingdings" charset="2"/>
                                                </a:rPr>
                                                <m:t>𝑤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en-US" i="1">
                                                  <a:latin typeface="Cambria Math"/>
                                                  <a:cs typeface="Times New Roman" charset="0"/>
                                                  <a:sym typeface="Wingdings" charset="2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altLang="en-US" i="1">
                                                  <a:latin typeface="Cambria Math" panose="02040503050406030204" pitchFamily="18" charset="0"/>
                                                  <a:cs typeface="Times New Roman" charset="0"/>
                                                  <a:sym typeface="Wingdings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i="1">
                                                  <a:latin typeface="Cambria Math"/>
                                                  <a:cs typeface="Times New Roman" charset="0"/>
                                                  <a:sym typeface="Wingdings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i="1">
                                                  <a:latin typeface="Cambria Math"/>
                                                  <a:cs typeface="Times New Roman" charset="0"/>
                                                  <a:sym typeface="Wingdings" charset="2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i="1">
                                              <a:latin typeface="Cambria Math"/>
                                              <a:cs typeface="Times New Roman" charset="0"/>
                                              <a:sym typeface="Wingdings" charset="2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en-US" i="1">
                                              <a:latin typeface="Cambria Math"/>
                                              <a:cs typeface="Times New Roman" charset="0"/>
                                              <a:sym typeface="Wingdings" charset="2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US" altLang="en-US" i="1">
                                          <a:latin typeface="Cambria Math"/>
                                          <a:cs typeface="Times New Roman" charset="0"/>
                                          <a:sym typeface="Wingdings" charset="2"/>
                                        </a:rPr>
                                        <m:t>−1 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box>
                        </m:e>
                      </m:func>
                    </m:oMath>
                  </m:oMathPara>
                </a14:m>
                <a:endParaRPr lang="en-US" altLang="en-US" b="0" dirty="0" smtClean="0">
                  <a:cs typeface="Times New Roman" charset="0"/>
                  <a:sym typeface="Wingdings" charset="2"/>
                </a:endParaRPr>
              </a:p>
              <a:p>
                <a:pPr eaLnBrk="1" hangingPunct="1"/>
                <a:endParaRPr lang="en-US" altLang="en-US" i="1" dirty="0" smtClean="0">
                  <a:latin typeface="Cambria Math"/>
                  <a:cs typeface="Times New Roman" charset="0"/>
                  <a:sym typeface="Wingdings" charset="2"/>
                </a:endParaRP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b="0" i="0" dirty="0" smtClean="0">
                        <a:cs typeface="Times New Roman" charset="0"/>
                        <a:sym typeface="Wingdings" charset="2"/>
                      </a:rPr>
                      <m:t>T</m:t>
                    </m:r>
                    <m:r>
                      <m:rPr>
                        <m:nor/>
                      </m:rPr>
                      <a:rPr lang="en-US" altLang="en-US" dirty="0">
                        <a:cs typeface="Times New Roman" charset="0"/>
                        <a:sym typeface="Wingdings" charset="2"/>
                      </a:rPr>
                      <m:t>ak</m:t>
                    </m:r>
                    <m:r>
                      <m:rPr>
                        <m:nor/>
                      </m:rPr>
                      <a:rPr lang="en-US" altLang="en-US" b="0" i="0" dirty="0" smtClean="0">
                        <a:cs typeface="Times New Roman" charset="0"/>
                        <a:sym typeface="Wingdings" charset="2"/>
                      </a:rPr>
                      <m:t>e</m:t>
                    </m:r>
                    <m:r>
                      <m:rPr>
                        <m:nor/>
                      </m:rPr>
                      <a:rPr lang="en-US" altLang="en-US" dirty="0">
                        <a:cs typeface="Times New Roman" charset="0"/>
                        <a:sym typeface="Wingdings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cs typeface="Times New Roman" charset="0"/>
                        <a:sym typeface="Wingdings" charset="2"/>
                      </a:rPr>
                      <m:t>derivatives</m:t>
                    </m:r>
                    <m:r>
                      <m:rPr>
                        <m:nor/>
                      </m:rPr>
                      <a:rPr lang="en-US" altLang="en-US" dirty="0">
                        <a:cs typeface="Times New Roman" charset="0"/>
                        <a:sym typeface="Wingdings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cs typeface="Times New Roman" charset="0"/>
                        <a:sym typeface="Wingdings" charset="2"/>
                      </a:rPr>
                      <m:t>with</m:t>
                    </m:r>
                    <m:r>
                      <a:rPr lang="en-US" altLang="en-US" b="0" i="1" dirty="0" smtClean="0">
                        <a:latin typeface="Cambria Math"/>
                        <a:cs typeface="Times New Roman" charset="0"/>
                        <a:sym typeface="Wingdings" charset="2"/>
                      </a:rPr>
                      <m:t>:</m:t>
                    </m:r>
                  </m:oMath>
                </a14:m>
                <a:endParaRPr lang="en-US" altLang="en-US" b="0" i="1" dirty="0" smtClean="0">
                  <a:latin typeface="Cambria Math"/>
                  <a:cs typeface="Times New Roman" charset="0"/>
                  <a:sym typeface="Wingdings" charset="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fPr>
                        <m:num>
                          <m:r>
                            <a:rPr lang="en-US" altLang="en-US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𝜕</m:t>
                          </m:r>
                        </m:num>
                        <m:den>
                          <m:r>
                            <a:rPr lang="en-US" altLang="en-US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𝜕</m:t>
                          </m:r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𝐿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𝑃</m:t>
                          </m:r>
                        </m:sub>
                      </m:sSub>
                      <m:r>
                        <a:rPr lang="en-US" altLang="en-US" i="1">
                          <a:latin typeface="Cambria Math"/>
                          <a:cs typeface="Times New Roman" charset="0"/>
                          <a:sym typeface="Wingdings" charset="2"/>
                        </a:rPr>
                        <m:t>=</m:t>
                      </m:r>
                      <m:r>
                        <a:rPr lang="en-US" altLang="en-US" i="1">
                          <a:latin typeface="Cambria Math"/>
                          <a:cs typeface="Times New Roman" charset="0"/>
                          <a:sym typeface="Wingdings" charset="2"/>
                        </a:rPr>
                        <m:t>𝑤</m:t>
                      </m:r>
                      <m:r>
                        <a:rPr lang="en-US" altLang="en-US" i="1">
                          <a:latin typeface="Cambria Math"/>
                          <a:cs typeface="Times New Roman" charset="0"/>
                          <a:sym typeface="Wingdings" charset="2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en-US" i="1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en-US" i="1">
                          <a:latin typeface="Cambria Math"/>
                          <a:cs typeface="Times New Roman" charset="0"/>
                          <a:sym typeface="Wingdings" charset="2"/>
                        </a:rPr>
                        <m:t>=0 </m:t>
                      </m:r>
                      <m:r>
                        <a:rPr lang="en-US" altLang="en-US" i="1">
                          <a:latin typeface="Cambria Math"/>
                          <a:ea typeface="Cambria Math"/>
                          <a:cs typeface="Times New Roman" charset="0"/>
                          <a:sym typeface="Wingdings" charset="2"/>
                        </a:rPr>
                        <m:t>→</m:t>
                      </m:r>
                      <m:r>
                        <a:rPr lang="en-US" altLang="en-US" i="1">
                          <a:latin typeface="Cambria Math"/>
                          <a:cs typeface="Times New Roman" charset="0"/>
                          <a:sym typeface="Wingdings" charset="2"/>
                        </a:rPr>
                        <m:t>𝑤</m:t>
                      </m:r>
                      <m:r>
                        <a:rPr lang="en-US" altLang="en-US" i="1">
                          <a:latin typeface="Cambria Math"/>
                          <a:cs typeface="Times New Roman" charset="0"/>
                          <a:sym typeface="Wingdings" charset="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en-US" i="1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𝜕</m:t>
                          </m:r>
                        </m:num>
                        <m:den>
                          <m:r>
                            <a:rPr lang="en-US" altLang="en-US" i="1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𝜕</m:t>
                          </m:r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𝐿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𝑃</m:t>
                          </m:r>
                        </m:sub>
                      </m:sSub>
                      <m:r>
                        <a:rPr lang="en-US" altLang="en-US" i="1">
                          <a:latin typeface="Cambria Math"/>
                          <a:cs typeface="Times New Roman" charset="0"/>
                          <a:sym typeface="Wingdings" charset="2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en-US" i="1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en-US" i="1">
                          <a:latin typeface="Cambria Math"/>
                          <a:cs typeface="Times New Roman" charset="0"/>
                          <a:sym typeface="Wingdings" charset="2"/>
                        </a:rPr>
                        <m:t>=0</m:t>
                      </m:r>
                    </m:oMath>
                  </m:oMathPara>
                </a14:m>
                <a:endParaRPr lang="en-US" altLang="en-US" sz="1400" dirty="0" smtClean="0">
                  <a:cs typeface="Times New Roman" charset="0"/>
                  <a:sym typeface="Wingdings" charset="2"/>
                </a:endParaRPr>
              </a:p>
              <a:p>
                <a:pPr eaLnBrk="1" hangingPunct="1"/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Plug back in:</a:t>
                </a:r>
                <a:endParaRPr lang="en-US" altLang="en-US" dirty="0">
                  <a:cs typeface="Times New Roman" charset="0"/>
                  <a:sym typeface="Wingdings" charset="2"/>
                </a:endParaRPr>
              </a:p>
            </p:txBody>
          </p:sp>
        </mc:Choice>
        <mc:Fallback xmlns="">
          <p:sp>
            <p:nvSpPr>
              <p:cNvPr id="51211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914400"/>
                <a:ext cx="8763000" cy="5124801"/>
              </a:xfrm>
              <a:prstGeom prst="rect">
                <a:avLst/>
              </a:prstGeom>
              <a:blipFill rotWithShape="1">
                <a:blip r:embed="rId3"/>
                <a:stretch>
                  <a:fillRect l="-1113" t="-951" b="-16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12" name="Picture 5" descr="convexpr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2438400"/>
            <a:ext cx="16954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4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p:sp>
        <p:nvSpPr>
          <p:cNvPr id="51209" name="Freeform 17"/>
          <p:cNvSpPr>
            <a:spLocks/>
          </p:cNvSpPr>
          <p:nvPr/>
        </p:nvSpPr>
        <p:spPr bwMode="auto">
          <a:xfrm>
            <a:off x="7486650" y="5791200"/>
            <a:ext cx="1371600" cy="304800"/>
          </a:xfrm>
          <a:custGeom>
            <a:avLst/>
            <a:gdLst>
              <a:gd name="T0" fmla="*/ 0 w 984"/>
              <a:gd name="T1" fmla="*/ 2147483647 h 192"/>
              <a:gd name="T2" fmla="*/ 2147483647 w 984"/>
              <a:gd name="T3" fmla="*/ 2147483647 h 192"/>
              <a:gd name="T4" fmla="*/ 2147483647 w 984"/>
              <a:gd name="T5" fmla="*/ 0 h 192"/>
              <a:gd name="T6" fmla="*/ 2147483647 w 98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84"/>
              <a:gd name="T13" fmla="*/ 0 h 192"/>
              <a:gd name="T14" fmla="*/ 984 w 98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4" h="192">
                <a:moveTo>
                  <a:pt x="0" y="192"/>
                </a:moveTo>
                <a:lnTo>
                  <a:pt x="816" y="192"/>
                </a:lnTo>
                <a:lnTo>
                  <a:pt x="984" y="0"/>
                </a:lnTo>
                <a:lnTo>
                  <a:pt x="192" y="0"/>
                </a:lnTo>
              </a:path>
            </a:pathLst>
          </a:cu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SVM in Dual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11" name="Rectangle 3"/>
              <p:cNvSpPr>
                <a:spLocks noChangeArrowheads="1"/>
              </p:cNvSpPr>
              <p:nvPr/>
            </p:nvSpPr>
            <p:spPr bwMode="auto">
              <a:xfrm>
                <a:off x="228600" y="914400"/>
                <a:ext cx="8763000" cy="4386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We can also solve the problem via convex duality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Primal SVM problem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L</a:t>
                </a:r>
                <a:r>
                  <a:rPr lang="en-US" alt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P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:</a:t>
                </a:r>
                <a:br>
                  <a:rPr lang="en-US" altLang="en-US" dirty="0" smtClean="0">
                    <a:cs typeface="Times New Roman" charset="0"/>
                    <a:sym typeface="Wingdings" charset="2"/>
                  </a:rPr>
                </a:b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>
                            <a:latin typeface="Cambria Math"/>
                            <a:cs typeface="Times New Roman" charset="0"/>
                            <a:sym typeface="Wingdings" charset="2"/>
                          </a:rPr>
                          <m:t> </m:t>
                        </m:r>
                        <m:box>
                          <m:box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cs typeface="Times New Roman" charset="0"/>
                                    <a:sym typeface="Wingdings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en-US" i="1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d>
                          <m:dPr>
                            <m:begChr m:val="‖"/>
                            <m:endChr m:val="‖"/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 subject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−1≥0</m:t>
                    </m:r>
                  </m:oMath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This is a convex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program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Try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taking derivatives with Lagrange </a:t>
                </a:r>
                <a:r>
                  <a:rPr lang="en-US" altLang="en-US" dirty="0">
                    <a:latin typeface="Symbol" charset="2"/>
                    <a:cs typeface="Times New Roman" charset="0"/>
                    <a:sym typeface="Wingdings" charset="2"/>
                  </a:rPr>
                  <a:t>a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:</a:t>
                </a: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𝐿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𝑃</m:t>
                          </m:r>
                        </m:sub>
                      </m:sSub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=</m:t>
                      </m:r>
                      <m:func>
                        <m:func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𝑤</m:t>
                              </m:r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,</m:t>
                              </m:r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limLow>
                            <m:limLow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en-US" b="0" i="1" smtClean="0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𝛼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≥0 </m:t>
                              </m:r>
                            </m:lim>
                          </m:limLow>
                          <m:box>
                            <m:box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charset="0"/>
                                      <a:sym typeface="Wingdings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i="1">
                                      <a:latin typeface="Cambria Math"/>
                                      <a:cs typeface="Times New Roman" charset="0"/>
                                      <a:sym typeface="Wingdings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en-US" i="1">
                                      <a:latin typeface="Cambria Math"/>
                                      <a:cs typeface="Times New Roman" charset="0"/>
                                      <a:sym typeface="Wingdings" charset="2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charset="0"/>
                                      <a:sym typeface="Wingdings" charset="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  <a:cs typeface="Times New Roman" charset="0"/>
                                          <a:sym typeface="Wingdings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i="1">
                                          <a:latin typeface="Cambria Math"/>
                                          <a:cs typeface="Times New Roman" charset="0"/>
                                          <a:sym typeface="Wingdings" charset="2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en-US" i="1">
                                      <a:latin typeface="Cambria Math"/>
                                      <a:cs typeface="Times New Roman" charset="0"/>
                                      <a:sym typeface="Wingdings" charset="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en-US" b="0" i="1" smtClean="0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charset="0"/>
                                      <a:sym typeface="Wingdings" charset="2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en-US" i="1">
                                      <a:latin typeface="Cambria Math"/>
                                      <a:cs typeface="Times New Roman" charset="0"/>
                                      <a:sym typeface="Wingdings" charset="2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  <a:cs typeface="Times New Roman" charset="0"/>
                                          <a:sym typeface="Wingdings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latin typeface="Cambria Math"/>
                                          <a:cs typeface="Times New Roman" charset="0"/>
                                          <a:sym typeface="Wingdings" charset="2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latin typeface="Cambria Math"/>
                                          <a:cs typeface="Times New Roman" charset="0"/>
                                          <a:sym typeface="Wingdings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  <a:cs typeface="Times New Roman" charset="0"/>
                                          <a:sym typeface="Wingdings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i="1">
                                              <a:latin typeface="Cambria Math" panose="02040503050406030204" pitchFamily="18" charset="0"/>
                                              <a:cs typeface="Times New Roman" charset="0"/>
                                              <a:sym typeface="Wingdings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i="1">
                                              <a:latin typeface="Cambria Math"/>
                                              <a:cs typeface="Times New Roman" charset="0"/>
                                              <a:sym typeface="Wingdings" charset="2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en-US" i="1">
                                              <a:latin typeface="Cambria Math"/>
                                              <a:cs typeface="Times New Roman" charset="0"/>
                                              <a:sym typeface="Wingdings" charset="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en-US" i="1">
                                              <a:latin typeface="Cambria Math" panose="02040503050406030204" pitchFamily="18" charset="0"/>
                                              <a:cs typeface="Times New Roman" charset="0"/>
                                              <a:sym typeface="Wingdings" charset="2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en-US" b="0" i="1" smtClean="0">
                                                  <a:latin typeface="Cambria Math" panose="02040503050406030204" pitchFamily="18" charset="0"/>
                                                  <a:cs typeface="Times New Roman" charset="0"/>
                                                  <a:sym typeface="Wingdings" charset="2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en-US" b="0" i="1" smtClean="0">
                                                  <a:latin typeface="Cambria Math"/>
                                                  <a:cs typeface="Times New Roman" charset="0"/>
                                                  <a:sym typeface="Wingdings" charset="2"/>
                                                </a:rPr>
                                                <m:t>𝑤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en-US" b="0" i="1" smtClean="0">
                                                  <a:latin typeface="Cambria Math"/>
                                                  <a:cs typeface="Times New Roman" charset="0"/>
                                                  <a:sym typeface="Wingdings" charset="2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altLang="en-US" b="0" i="1" smtClean="0">
                                                  <a:latin typeface="Cambria Math" panose="02040503050406030204" pitchFamily="18" charset="0"/>
                                                  <a:cs typeface="Times New Roman" charset="0"/>
                                                  <a:sym typeface="Wingdings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b="0" i="1" smtClean="0">
                                                  <a:latin typeface="Cambria Math"/>
                                                  <a:cs typeface="Times New Roman" charset="0"/>
                                                  <a:sym typeface="Wingdings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b="0" i="1" smtClean="0">
                                                  <a:latin typeface="Cambria Math"/>
                                                  <a:cs typeface="Times New Roman" charset="0"/>
                                                  <a:sym typeface="Wingdings" charset="2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b="0" i="1" smtClean="0">
                                              <a:latin typeface="Cambria Math"/>
                                              <a:cs typeface="Times New Roman" charset="0"/>
                                              <a:sym typeface="Wingdings" charset="2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en-US" b="0" i="1" smtClean="0">
                                              <a:latin typeface="Cambria Math"/>
                                              <a:cs typeface="Times New Roman" charset="0"/>
                                              <a:sym typeface="Wingdings" charset="2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US" altLang="en-US" b="0" i="1" smtClean="0">
                                          <a:latin typeface="Cambria Math"/>
                                          <a:cs typeface="Times New Roman" charset="0"/>
                                          <a:sym typeface="Wingdings" charset="2"/>
                                        </a:rPr>
                                        <m:t>−1 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box>
                        </m:e>
                      </m:func>
                    </m:oMath>
                  </m:oMathPara>
                </a14:m>
                <a:endParaRPr lang="en-US" altLang="en-US" b="0" dirty="0" smtClean="0">
                  <a:cs typeface="Times New Roman" charset="0"/>
                  <a:sym typeface="Wingdings" charset="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fPr>
                        <m:num>
                          <m:r>
                            <a:rPr lang="en-US" altLang="en-US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𝜕</m:t>
                          </m:r>
                        </m:num>
                        <m:den>
                          <m:r>
                            <a:rPr lang="en-US" altLang="en-US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𝜕</m:t>
                          </m:r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𝐿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𝑃</m:t>
                          </m:r>
                        </m:sub>
                      </m:sSub>
                      <m:r>
                        <a:rPr lang="en-US" altLang="en-US" i="1">
                          <a:latin typeface="Cambria Math"/>
                          <a:cs typeface="Times New Roman" charset="0"/>
                          <a:sym typeface="Wingdings" charset="2"/>
                        </a:rPr>
                        <m:t>=</m:t>
                      </m:r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𝑤</m:t>
                      </m:r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=0 </m:t>
                      </m:r>
                      <m:r>
                        <a:rPr lang="en-US" altLang="en-US" b="0" i="1" smtClean="0">
                          <a:latin typeface="Cambria Math"/>
                          <a:ea typeface="Cambria Math"/>
                          <a:cs typeface="Times New Roman" charset="0"/>
                          <a:sym typeface="Wingdings" charset="2"/>
                        </a:rPr>
                        <m:t>→</m:t>
                      </m:r>
                      <m:r>
                        <a:rPr lang="en-US" altLang="en-US" i="1">
                          <a:latin typeface="Cambria Math"/>
                          <a:cs typeface="Times New Roman" charset="0"/>
                          <a:sym typeface="Wingdings" charset="2"/>
                        </a:rPr>
                        <m:t>𝑤</m:t>
                      </m:r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en-US" i="1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𝜕</m:t>
                          </m:r>
                        </m:num>
                        <m:den>
                          <m:r>
                            <a:rPr lang="en-US" altLang="en-US" i="1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𝜕</m:t>
                          </m:r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𝐿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𝑃</m:t>
                          </m:r>
                        </m:sub>
                      </m:sSub>
                      <m:r>
                        <a:rPr lang="en-US" altLang="en-US" i="1">
                          <a:latin typeface="Cambria Math"/>
                          <a:cs typeface="Times New Roman" charset="0"/>
                          <a:sym typeface="Wingdings" charset="2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en-US" i="1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en-US" i="1">
                          <a:latin typeface="Cambria Math"/>
                          <a:cs typeface="Times New Roman" charset="0"/>
                          <a:sym typeface="Wingdings" charset="2"/>
                        </a:rPr>
                        <m:t>=0</m:t>
                      </m:r>
                    </m:oMath>
                  </m:oMathPara>
                </a14:m>
                <a:endParaRPr lang="en-US" altLang="en-US" sz="1400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Plug back in,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dual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:</a:t>
                </a:r>
              </a:p>
            </p:txBody>
          </p:sp>
        </mc:Choice>
        <mc:Fallback xmlns="">
          <p:sp>
            <p:nvSpPr>
              <p:cNvPr id="51211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914400"/>
                <a:ext cx="8763000" cy="4386137"/>
              </a:xfrm>
              <a:prstGeom prst="rect">
                <a:avLst/>
              </a:prstGeom>
              <a:blipFill rotWithShape="1">
                <a:blip r:embed="rId3"/>
                <a:stretch>
                  <a:fillRect l="-1113" t="-1111" b="-20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12" name="Picture 5" descr="convexpr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2438400"/>
            <a:ext cx="16954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3" name="Line 14"/>
          <p:cNvSpPr>
            <a:spLocks noChangeShapeType="1"/>
          </p:cNvSpPr>
          <p:nvPr/>
        </p:nvSpPr>
        <p:spPr bwMode="auto">
          <a:xfrm flipV="1">
            <a:off x="7772400" y="4648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4" name="Line 15"/>
          <p:cNvSpPr>
            <a:spLocks noChangeShapeType="1"/>
          </p:cNvSpPr>
          <p:nvPr/>
        </p:nvSpPr>
        <p:spPr bwMode="auto">
          <a:xfrm flipV="1">
            <a:off x="7620000" y="5791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5" name="Line 16"/>
          <p:cNvSpPr>
            <a:spLocks noChangeShapeType="1"/>
          </p:cNvSpPr>
          <p:nvPr/>
        </p:nvSpPr>
        <p:spPr bwMode="auto">
          <a:xfrm flipH="1">
            <a:off x="7315200" y="5791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6" name="Freeform 12"/>
          <p:cNvSpPr>
            <a:spLocks/>
          </p:cNvSpPr>
          <p:nvPr/>
        </p:nvSpPr>
        <p:spPr bwMode="auto">
          <a:xfrm>
            <a:off x="7848600" y="4841875"/>
            <a:ext cx="838200" cy="1130300"/>
          </a:xfrm>
          <a:custGeom>
            <a:avLst/>
            <a:gdLst>
              <a:gd name="T0" fmla="*/ 0 w 528"/>
              <a:gd name="T1" fmla="*/ 2147483647 h 712"/>
              <a:gd name="T2" fmla="*/ 2147483647 w 528"/>
              <a:gd name="T3" fmla="*/ 2147483647 h 712"/>
              <a:gd name="T4" fmla="*/ 2147483647 w 528"/>
              <a:gd name="T5" fmla="*/ 2147483647 h 712"/>
              <a:gd name="T6" fmla="*/ 2147483647 w 528"/>
              <a:gd name="T7" fmla="*/ 2147483647 h 712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712"/>
              <a:gd name="T14" fmla="*/ 528 w 528"/>
              <a:gd name="T15" fmla="*/ 712 h 7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712">
                <a:moveTo>
                  <a:pt x="0" y="712"/>
                </a:moveTo>
                <a:cubicBezTo>
                  <a:pt x="44" y="500"/>
                  <a:pt x="88" y="288"/>
                  <a:pt x="144" y="184"/>
                </a:cubicBezTo>
                <a:cubicBezTo>
                  <a:pt x="200" y="80"/>
                  <a:pt x="272" y="0"/>
                  <a:pt x="336" y="88"/>
                </a:cubicBezTo>
                <a:cubicBezTo>
                  <a:pt x="400" y="176"/>
                  <a:pt x="464" y="444"/>
                  <a:pt x="528" y="712"/>
                </a:cubicBezTo>
              </a:path>
            </a:pathLst>
          </a:custGeom>
          <a:solidFill>
            <a:srgbClr val="E488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17" name="Oval 13"/>
          <p:cNvSpPr>
            <a:spLocks noChangeArrowheads="1"/>
          </p:cNvSpPr>
          <p:nvPr/>
        </p:nvSpPr>
        <p:spPr bwMode="auto">
          <a:xfrm>
            <a:off x="7848600" y="5943600"/>
            <a:ext cx="838200" cy="76200"/>
          </a:xfrm>
          <a:prstGeom prst="ellipse">
            <a:avLst/>
          </a:prstGeom>
          <a:solidFill>
            <a:srgbClr val="D39BC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5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9" grpId="0" animBg="1"/>
      <p:bldP spid="51213" grpId="0" animBg="1"/>
      <p:bldP spid="51214" grpId="0" animBg="1"/>
      <p:bldP spid="51215" grpId="0" animBg="1"/>
      <p:bldP spid="51216" grpId="0" animBg="1"/>
      <p:bldP spid="512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p:sp>
        <p:nvSpPr>
          <p:cNvPr id="51209" name="Freeform 17"/>
          <p:cNvSpPr>
            <a:spLocks/>
          </p:cNvSpPr>
          <p:nvPr/>
        </p:nvSpPr>
        <p:spPr bwMode="auto">
          <a:xfrm>
            <a:off x="7486650" y="5791200"/>
            <a:ext cx="1371600" cy="304800"/>
          </a:xfrm>
          <a:custGeom>
            <a:avLst/>
            <a:gdLst>
              <a:gd name="T0" fmla="*/ 0 w 984"/>
              <a:gd name="T1" fmla="*/ 2147483647 h 192"/>
              <a:gd name="T2" fmla="*/ 2147483647 w 984"/>
              <a:gd name="T3" fmla="*/ 2147483647 h 192"/>
              <a:gd name="T4" fmla="*/ 2147483647 w 984"/>
              <a:gd name="T5" fmla="*/ 0 h 192"/>
              <a:gd name="T6" fmla="*/ 2147483647 w 98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84"/>
              <a:gd name="T13" fmla="*/ 0 h 192"/>
              <a:gd name="T14" fmla="*/ 984 w 98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4" h="192">
                <a:moveTo>
                  <a:pt x="0" y="192"/>
                </a:moveTo>
                <a:lnTo>
                  <a:pt x="816" y="192"/>
                </a:lnTo>
                <a:lnTo>
                  <a:pt x="984" y="0"/>
                </a:lnTo>
                <a:lnTo>
                  <a:pt x="192" y="0"/>
                </a:lnTo>
              </a:path>
            </a:pathLst>
          </a:cu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SVM in Dual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11" name="Rectangle 3"/>
              <p:cNvSpPr>
                <a:spLocks noChangeArrowheads="1"/>
              </p:cNvSpPr>
              <p:nvPr/>
            </p:nvSpPr>
            <p:spPr bwMode="auto">
              <a:xfrm>
                <a:off x="228600" y="914400"/>
                <a:ext cx="8763000" cy="5530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We can also solve the problem via convex duality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Primal SVM problem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L</a:t>
                </a:r>
                <a:r>
                  <a:rPr lang="en-US" alt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P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:</a:t>
                </a:r>
                <a:br>
                  <a:rPr lang="en-US" altLang="en-US" dirty="0" smtClean="0">
                    <a:cs typeface="Times New Roman" charset="0"/>
                    <a:sym typeface="Wingdings" charset="2"/>
                  </a:rPr>
                </a:b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>
                            <a:latin typeface="Cambria Math"/>
                            <a:cs typeface="Times New Roman" charset="0"/>
                            <a:sym typeface="Wingdings" charset="2"/>
                          </a:rPr>
                          <m:t> </m:t>
                        </m:r>
                        <m:box>
                          <m:box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cs typeface="Times New Roman" charset="0"/>
                                    <a:sym typeface="Wingdings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en-US" i="1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d>
                          <m:dPr>
                            <m:begChr m:val="‖"/>
                            <m:endChr m:val="‖"/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 subject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−1≥0</m:t>
                    </m:r>
                  </m:oMath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This is a convex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program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Try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taking derivatives with Lagrange </a:t>
                </a:r>
                <a:r>
                  <a:rPr lang="en-US" altLang="en-US" dirty="0">
                    <a:latin typeface="Symbol" charset="2"/>
                    <a:cs typeface="Times New Roman" charset="0"/>
                    <a:sym typeface="Wingdings" charset="2"/>
                  </a:rPr>
                  <a:t>a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:</a:t>
                </a: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𝐿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𝑃</m:t>
                          </m:r>
                        </m:sub>
                      </m:sSub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=</m:t>
                      </m:r>
                      <m:func>
                        <m:func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𝑤</m:t>
                              </m:r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,</m:t>
                              </m:r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limLow>
                            <m:limLow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en-US" b="0" i="1" smtClean="0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𝛼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≥0 </m:t>
                              </m:r>
                            </m:lim>
                          </m:limLow>
                          <m:box>
                            <m:box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charset="0"/>
                                      <a:sym typeface="Wingdings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i="1">
                                      <a:latin typeface="Cambria Math"/>
                                      <a:cs typeface="Times New Roman" charset="0"/>
                                      <a:sym typeface="Wingdings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en-US" i="1">
                                      <a:latin typeface="Cambria Math"/>
                                      <a:cs typeface="Times New Roman" charset="0"/>
                                      <a:sym typeface="Wingdings" charset="2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charset="0"/>
                                      <a:sym typeface="Wingdings" charset="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  <a:cs typeface="Times New Roman" charset="0"/>
                                          <a:sym typeface="Wingdings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i="1">
                                          <a:latin typeface="Cambria Math"/>
                                          <a:cs typeface="Times New Roman" charset="0"/>
                                          <a:sym typeface="Wingdings" charset="2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en-US" i="1">
                                      <a:latin typeface="Cambria Math"/>
                                      <a:cs typeface="Times New Roman" charset="0"/>
                                      <a:sym typeface="Wingdings" charset="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en-US" b="0" i="1" smtClean="0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charset="0"/>
                                      <a:sym typeface="Wingdings" charset="2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en-US" i="1">
                                      <a:latin typeface="Cambria Math"/>
                                      <a:cs typeface="Times New Roman" charset="0"/>
                                      <a:sym typeface="Wingdings" charset="2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  <a:cs typeface="Times New Roman" charset="0"/>
                                          <a:sym typeface="Wingdings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latin typeface="Cambria Math"/>
                                          <a:cs typeface="Times New Roman" charset="0"/>
                                          <a:sym typeface="Wingdings" charset="2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latin typeface="Cambria Math"/>
                                          <a:cs typeface="Times New Roman" charset="0"/>
                                          <a:sym typeface="Wingdings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  <a:cs typeface="Times New Roman" charset="0"/>
                                          <a:sym typeface="Wingdings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i="1">
                                              <a:latin typeface="Cambria Math" panose="02040503050406030204" pitchFamily="18" charset="0"/>
                                              <a:cs typeface="Times New Roman" charset="0"/>
                                              <a:sym typeface="Wingdings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i="1">
                                              <a:latin typeface="Cambria Math"/>
                                              <a:cs typeface="Times New Roman" charset="0"/>
                                              <a:sym typeface="Wingdings" charset="2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en-US" i="1">
                                              <a:latin typeface="Cambria Math"/>
                                              <a:cs typeface="Times New Roman" charset="0"/>
                                              <a:sym typeface="Wingdings" charset="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en-US" i="1">
                                              <a:latin typeface="Cambria Math" panose="02040503050406030204" pitchFamily="18" charset="0"/>
                                              <a:cs typeface="Times New Roman" charset="0"/>
                                              <a:sym typeface="Wingdings" charset="2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en-US" b="0" i="1" smtClean="0">
                                                  <a:latin typeface="Cambria Math" panose="02040503050406030204" pitchFamily="18" charset="0"/>
                                                  <a:cs typeface="Times New Roman" charset="0"/>
                                                  <a:sym typeface="Wingdings" charset="2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en-US" b="0" i="1" smtClean="0">
                                                  <a:latin typeface="Cambria Math"/>
                                                  <a:cs typeface="Times New Roman" charset="0"/>
                                                  <a:sym typeface="Wingdings" charset="2"/>
                                                </a:rPr>
                                                <m:t>𝑤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en-US" b="0" i="1" smtClean="0">
                                                  <a:latin typeface="Cambria Math"/>
                                                  <a:cs typeface="Times New Roman" charset="0"/>
                                                  <a:sym typeface="Wingdings" charset="2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altLang="en-US" b="0" i="1" smtClean="0">
                                                  <a:latin typeface="Cambria Math" panose="02040503050406030204" pitchFamily="18" charset="0"/>
                                                  <a:cs typeface="Times New Roman" charset="0"/>
                                                  <a:sym typeface="Wingdings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b="0" i="1" smtClean="0">
                                                  <a:latin typeface="Cambria Math"/>
                                                  <a:cs typeface="Times New Roman" charset="0"/>
                                                  <a:sym typeface="Wingdings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b="0" i="1" smtClean="0">
                                                  <a:latin typeface="Cambria Math"/>
                                                  <a:cs typeface="Times New Roman" charset="0"/>
                                                  <a:sym typeface="Wingdings" charset="2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b="0" i="1" smtClean="0">
                                              <a:latin typeface="Cambria Math"/>
                                              <a:cs typeface="Times New Roman" charset="0"/>
                                              <a:sym typeface="Wingdings" charset="2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en-US" b="0" i="1" smtClean="0">
                                              <a:latin typeface="Cambria Math"/>
                                              <a:cs typeface="Times New Roman" charset="0"/>
                                              <a:sym typeface="Wingdings" charset="2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US" altLang="en-US" b="0" i="1" smtClean="0">
                                          <a:latin typeface="Cambria Math"/>
                                          <a:cs typeface="Times New Roman" charset="0"/>
                                          <a:sym typeface="Wingdings" charset="2"/>
                                        </a:rPr>
                                        <m:t>−1 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box>
                        </m:e>
                      </m:func>
                    </m:oMath>
                  </m:oMathPara>
                </a14:m>
                <a:endParaRPr lang="en-US" altLang="en-US" b="0" dirty="0" smtClean="0">
                  <a:cs typeface="Times New Roman" charset="0"/>
                  <a:sym typeface="Wingdings" charset="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fPr>
                        <m:num>
                          <m:r>
                            <a:rPr lang="en-US" altLang="en-US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𝜕</m:t>
                          </m:r>
                        </m:num>
                        <m:den>
                          <m:r>
                            <a:rPr lang="en-US" altLang="en-US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𝜕</m:t>
                          </m:r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𝐿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𝑃</m:t>
                          </m:r>
                        </m:sub>
                      </m:sSub>
                      <m:r>
                        <a:rPr lang="en-US" altLang="en-US" i="1">
                          <a:latin typeface="Cambria Math"/>
                          <a:cs typeface="Times New Roman" charset="0"/>
                          <a:sym typeface="Wingdings" charset="2"/>
                        </a:rPr>
                        <m:t>=</m:t>
                      </m:r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𝑤</m:t>
                      </m:r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=0 </m:t>
                      </m:r>
                      <m:r>
                        <a:rPr lang="en-US" altLang="en-US" b="0" i="1" smtClean="0">
                          <a:latin typeface="Cambria Math"/>
                          <a:ea typeface="Cambria Math"/>
                          <a:cs typeface="Times New Roman" charset="0"/>
                          <a:sym typeface="Wingdings" charset="2"/>
                        </a:rPr>
                        <m:t>→</m:t>
                      </m:r>
                      <m:r>
                        <a:rPr lang="en-US" altLang="en-US" i="1">
                          <a:latin typeface="Cambria Math"/>
                          <a:cs typeface="Times New Roman" charset="0"/>
                          <a:sym typeface="Wingdings" charset="2"/>
                        </a:rPr>
                        <m:t>𝑤</m:t>
                      </m:r>
                      <m:r>
                        <a:rPr lang="en-US" altLang="en-US" b="0" i="1" smtClean="0">
                          <a:latin typeface="Cambria Math"/>
                          <a:cs typeface="Times New Roman" charset="0"/>
                          <a:sym typeface="Wingdings" charset="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en-US" i="1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𝜕</m:t>
                          </m:r>
                        </m:num>
                        <m:den>
                          <m:r>
                            <a:rPr lang="en-US" altLang="en-US" i="1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𝜕</m:t>
                          </m:r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𝐿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𝑃</m:t>
                          </m:r>
                        </m:sub>
                      </m:sSub>
                      <m:r>
                        <a:rPr lang="en-US" altLang="en-US" i="1">
                          <a:latin typeface="Cambria Math"/>
                          <a:cs typeface="Times New Roman" charset="0"/>
                          <a:sym typeface="Wingdings" charset="2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charset="0"/>
                              <a:sym typeface="Wingdings" charset="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en-US" i="1">
                              <a:latin typeface="Cambria Math"/>
                              <a:cs typeface="Times New Roman" charset="0"/>
                              <a:sym typeface="Wingdings" charset="2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charset="0"/>
                                  <a:sym typeface="Wingdings" charset="2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/>
                                  <a:cs typeface="Times New Roman" charset="0"/>
                                  <a:sym typeface="Wingdings" charset="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en-US" i="1">
                          <a:latin typeface="Cambria Math"/>
                          <a:cs typeface="Times New Roman" charset="0"/>
                          <a:sym typeface="Wingdings" charset="2"/>
                        </a:rPr>
                        <m:t>=0</m:t>
                      </m:r>
                    </m:oMath>
                  </m:oMathPara>
                </a14:m>
                <a:endParaRPr lang="en-US" altLang="en-US" sz="1400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Plug back in,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dual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𝐿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𝐷</m:t>
                        </m:r>
                      </m:sub>
                    </m:sSub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=</m:t>
                    </m:r>
                  </m:oMath>
                </a14:m>
                <a:r>
                  <a:rPr lang="en-US" altLang="en-US" dirty="0">
                    <a:cs typeface="Times New Roman" charset="0"/>
                    <a:sym typeface="Wingdings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𝑚𝑎𝑥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−</m:t>
                    </m:r>
                    <m:box>
                      <m:box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naryPr>
                          <m:sub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𝑖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cs typeface="Times New Roman" charset="0"/>
                                    <a:sym typeface="Wingdings" charset="2"/>
                                  </a:rPr>
                                </m:ctrlPr>
                              </m:naryPr>
                              <m:sub>
                                <m:r>
                                  <a:rPr lang="en-US" altLang="en-US" i="1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cs typeface="Times New Roman" charset="0"/>
                                        <a:sym typeface="Wingdings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cs typeface="Times New Roman" charset="0"/>
                                        <a:sym typeface="Wingdings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cs typeface="Times New Roman" charset="0"/>
                                        <a:sym typeface="Wingdings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cs typeface="Times New Roman" charset="0"/>
                                        <a:sym typeface="Wingdings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cs typeface="Times New Roman" charset="0"/>
                                        <a:sym typeface="Wingdings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cs typeface="Times New Roman" charset="0"/>
                                        <a:sym typeface="Wingdings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box>
                  </m:oMath>
                </a14:m>
                <a:endParaRPr lang="en-US" altLang="en-US" dirty="0" smtClean="0">
                  <a:cs typeface="Times New Roman" charset="0"/>
                  <a:sym typeface="Wingdings" charset="2"/>
                </a:endParaRPr>
              </a:p>
              <a:p>
                <a:pPr eaLnBrk="1" hangingPunct="1"/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Subject to constraints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=0</m:t>
                    </m:r>
                  </m:oMath>
                </a14:m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𝛼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  <a:cs typeface="Times New Roman" charset="0"/>
                        <a:sym typeface="Wingdings" charset="2"/>
                      </a:rPr>
                      <m:t>≥0</m:t>
                    </m:r>
                  </m:oMath>
                </a14:m>
                <a:endParaRPr lang="en-US" altLang="en-US" dirty="0" smtClean="0">
                  <a:cs typeface="Times New Roman" charset="0"/>
                  <a:sym typeface="Wingdings" charset="2"/>
                </a:endParaRPr>
              </a:p>
              <a:p>
                <a:pPr eaLnBrk="1" hangingPunct="1"/>
                <a:r>
                  <a:rPr lang="en-US" altLang="en-US" dirty="0">
                    <a:cs typeface="Times New Roman" charset="0"/>
                    <a:sym typeface="Wingdings" charset="2"/>
                  </a:rPr>
                  <a:t>Also just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QP, but 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  <a:cs typeface="Times New Roman" charset="0"/>
                        <a:sym typeface="Wingdings" charset="2"/>
                      </a:rPr>
                      <m:t>𝑁</m:t>
                    </m:r>
                  </m:oMath>
                </a14:m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variables !</a:t>
                </a:r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dirty="0">
                  <a:cs typeface="Times New Roman" charset="0"/>
                  <a:sym typeface="Wingdings" charset="2"/>
                </a:endParaRPr>
              </a:p>
            </p:txBody>
          </p:sp>
        </mc:Choice>
        <mc:Fallback xmlns="">
          <p:sp>
            <p:nvSpPr>
              <p:cNvPr id="51211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914400"/>
                <a:ext cx="8763000" cy="5530425"/>
              </a:xfrm>
              <a:prstGeom prst="rect">
                <a:avLst/>
              </a:prstGeom>
              <a:blipFill rotWithShape="1">
                <a:blip r:embed="rId3"/>
                <a:stretch>
                  <a:fillRect l="-1113" t="-882" b="-23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12" name="Picture 5" descr="convexpr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2438400"/>
            <a:ext cx="16954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3" name="Line 14"/>
          <p:cNvSpPr>
            <a:spLocks noChangeShapeType="1"/>
          </p:cNvSpPr>
          <p:nvPr/>
        </p:nvSpPr>
        <p:spPr bwMode="auto">
          <a:xfrm flipV="1">
            <a:off x="7772400" y="4648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4" name="Line 15"/>
          <p:cNvSpPr>
            <a:spLocks noChangeShapeType="1"/>
          </p:cNvSpPr>
          <p:nvPr/>
        </p:nvSpPr>
        <p:spPr bwMode="auto">
          <a:xfrm flipV="1">
            <a:off x="7620000" y="5791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5" name="Line 16"/>
          <p:cNvSpPr>
            <a:spLocks noChangeShapeType="1"/>
          </p:cNvSpPr>
          <p:nvPr/>
        </p:nvSpPr>
        <p:spPr bwMode="auto">
          <a:xfrm flipH="1">
            <a:off x="7315200" y="5791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6" name="Freeform 12"/>
          <p:cNvSpPr>
            <a:spLocks/>
          </p:cNvSpPr>
          <p:nvPr/>
        </p:nvSpPr>
        <p:spPr bwMode="auto">
          <a:xfrm>
            <a:off x="7848600" y="4841875"/>
            <a:ext cx="838200" cy="1130300"/>
          </a:xfrm>
          <a:custGeom>
            <a:avLst/>
            <a:gdLst>
              <a:gd name="T0" fmla="*/ 0 w 528"/>
              <a:gd name="T1" fmla="*/ 2147483647 h 712"/>
              <a:gd name="T2" fmla="*/ 2147483647 w 528"/>
              <a:gd name="T3" fmla="*/ 2147483647 h 712"/>
              <a:gd name="T4" fmla="*/ 2147483647 w 528"/>
              <a:gd name="T5" fmla="*/ 2147483647 h 712"/>
              <a:gd name="T6" fmla="*/ 2147483647 w 528"/>
              <a:gd name="T7" fmla="*/ 2147483647 h 712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712"/>
              <a:gd name="T14" fmla="*/ 528 w 528"/>
              <a:gd name="T15" fmla="*/ 712 h 7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712">
                <a:moveTo>
                  <a:pt x="0" y="712"/>
                </a:moveTo>
                <a:cubicBezTo>
                  <a:pt x="44" y="500"/>
                  <a:pt x="88" y="288"/>
                  <a:pt x="144" y="184"/>
                </a:cubicBezTo>
                <a:cubicBezTo>
                  <a:pt x="200" y="80"/>
                  <a:pt x="272" y="0"/>
                  <a:pt x="336" y="88"/>
                </a:cubicBezTo>
                <a:cubicBezTo>
                  <a:pt x="400" y="176"/>
                  <a:pt x="464" y="444"/>
                  <a:pt x="528" y="712"/>
                </a:cubicBezTo>
              </a:path>
            </a:pathLst>
          </a:custGeom>
          <a:solidFill>
            <a:srgbClr val="E488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17" name="Oval 13"/>
          <p:cNvSpPr>
            <a:spLocks noChangeArrowheads="1"/>
          </p:cNvSpPr>
          <p:nvPr/>
        </p:nvSpPr>
        <p:spPr bwMode="auto">
          <a:xfrm>
            <a:off x="7848600" y="5943600"/>
            <a:ext cx="838200" cy="76200"/>
          </a:xfrm>
          <a:prstGeom prst="ellipse">
            <a:avLst/>
          </a:prstGeom>
          <a:solidFill>
            <a:srgbClr val="D39BC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87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/>
              <a:t>Tony Jebara, Columbia University</a:t>
            </a:r>
          </a:p>
        </p:txBody>
      </p:sp>
      <p:sp>
        <p:nvSpPr>
          <p:cNvPr id="27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charset="-128"/>
              </a:rPr>
              <a:t>SVM Dual Solution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8" name="Rectangle 3"/>
              <p:cNvSpPr>
                <a:spLocks noChangeArrowheads="1"/>
              </p:cNvSpPr>
              <p:nvPr/>
            </p:nvSpPr>
            <p:spPr bwMode="auto">
              <a:xfrm>
                <a:off x="228600" y="1520825"/>
                <a:ext cx="8763000" cy="2052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We have dual convex program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:</a:t>
                </a:r>
                <a:br>
                  <a:rPr lang="en-US" altLang="en-US" dirty="0" smtClean="0">
                    <a:cs typeface="Times New Roman" charset="0"/>
                    <a:sym typeface="Wingdings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𝐿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𝐷</m:t>
                        </m:r>
                      </m:sub>
                    </m:sSub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=</m:t>
                    </m:r>
                  </m:oMath>
                </a14:m>
                <a:r>
                  <a:rPr lang="en-US" altLang="en-US" dirty="0">
                    <a:cs typeface="Times New Roman" charset="0"/>
                    <a:sym typeface="Wingdings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𝑚𝑎𝑥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−</m:t>
                    </m:r>
                    <m:box>
                      <m:box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naryPr>
                          <m:sub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𝑖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cs typeface="Times New Roman" charset="0"/>
                                    <a:sym typeface="Wingdings" charset="2"/>
                                  </a:rPr>
                                </m:ctrlPr>
                              </m:naryPr>
                              <m:sub>
                                <m:r>
                                  <a:rPr lang="en-US" altLang="en-US" i="1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cs typeface="Times New Roman" charset="0"/>
                                        <a:sym typeface="Wingdings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cs typeface="Times New Roman" charset="0"/>
                                        <a:sym typeface="Wingdings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cs typeface="Times New Roman" charset="0"/>
                                        <a:sym typeface="Wingdings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cs typeface="Times New Roman" charset="0"/>
                                        <a:sym typeface="Wingdings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cs typeface="Times New Roman" charset="0"/>
                                        <a:sym typeface="Wingdings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cs typeface="Times New Roman" charset="0"/>
                                        <a:sym typeface="Wingdings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box>
                  </m:oMath>
                </a14:m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=0</m:t>
                    </m:r>
                  </m:oMath>
                </a14:m>
                <a:r>
                  <a:rPr lang="en-US" altLang="en-US" dirty="0">
                    <a:cs typeface="Times New Roman" charset="0"/>
                    <a:sym typeface="Wingdings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𝛼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≥0</m:t>
                    </m:r>
                  </m:oMath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sz="500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Solve for N alphas (one per data point) instead of D w’s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Still convex (</a:t>
                </a:r>
                <a:r>
                  <a:rPr lang="en-US" altLang="en-US" dirty="0" err="1">
                    <a:cs typeface="Times New Roman" charset="0"/>
                    <a:sym typeface="Wingdings" charset="2"/>
                  </a:rPr>
                  <a:t>qp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) so unique solution, gives alphas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Alphas can be used to get w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𝑤</m:t>
                    </m:r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</p:txBody>
          </p:sp>
        </mc:Choice>
        <mc:Fallback xmlns="">
          <p:sp>
            <p:nvSpPr>
              <p:cNvPr id="27658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520825"/>
                <a:ext cx="8763000" cy="2052228"/>
              </a:xfrm>
              <a:prstGeom prst="rect">
                <a:avLst/>
              </a:prstGeom>
              <a:blipFill rotWithShape="1">
                <a:blip r:embed="rId3"/>
                <a:stretch>
                  <a:fillRect l="-1113" t="-11276" b="-433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9" name="Oval 25"/>
          <p:cNvSpPr>
            <a:spLocks noChangeArrowheads="1"/>
          </p:cNvSpPr>
          <p:nvPr/>
        </p:nvSpPr>
        <p:spPr bwMode="auto">
          <a:xfrm>
            <a:off x="6870700" y="4953000"/>
            <a:ext cx="152400" cy="152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0" name="Oval 26"/>
          <p:cNvSpPr>
            <a:spLocks noChangeArrowheads="1"/>
          </p:cNvSpPr>
          <p:nvPr/>
        </p:nvSpPr>
        <p:spPr bwMode="auto">
          <a:xfrm>
            <a:off x="8089900" y="50292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1" name="Oval 27"/>
          <p:cNvSpPr>
            <a:spLocks noChangeArrowheads="1"/>
          </p:cNvSpPr>
          <p:nvPr/>
        </p:nvSpPr>
        <p:spPr bwMode="auto">
          <a:xfrm>
            <a:off x="7708900" y="54864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2" name="Oval 28"/>
          <p:cNvSpPr>
            <a:spLocks noChangeArrowheads="1"/>
          </p:cNvSpPr>
          <p:nvPr/>
        </p:nvSpPr>
        <p:spPr bwMode="auto">
          <a:xfrm>
            <a:off x="7785100" y="5181600"/>
            <a:ext cx="152400" cy="152400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3" name="Oval 29"/>
          <p:cNvSpPr>
            <a:spLocks noChangeArrowheads="1"/>
          </p:cNvSpPr>
          <p:nvPr/>
        </p:nvSpPr>
        <p:spPr bwMode="auto">
          <a:xfrm>
            <a:off x="7099300" y="4495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4" name="Oval 30"/>
          <p:cNvSpPr>
            <a:spLocks noChangeArrowheads="1"/>
          </p:cNvSpPr>
          <p:nvPr/>
        </p:nvSpPr>
        <p:spPr bwMode="auto">
          <a:xfrm>
            <a:off x="7480300" y="4419600"/>
            <a:ext cx="152400" cy="152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5" name="Line 31"/>
          <p:cNvSpPr>
            <a:spLocks noChangeShapeType="1"/>
          </p:cNvSpPr>
          <p:nvPr/>
        </p:nvSpPr>
        <p:spPr bwMode="auto">
          <a:xfrm flipH="1">
            <a:off x="6705600" y="4075113"/>
            <a:ext cx="1905000" cy="1666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6" name="Line 32"/>
          <p:cNvSpPr>
            <a:spLocks noChangeShapeType="1"/>
          </p:cNvSpPr>
          <p:nvPr/>
        </p:nvSpPr>
        <p:spPr bwMode="auto">
          <a:xfrm flipH="1">
            <a:off x="7175500" y="4667250"/>
            <a:ext cx="12192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7" name="Line 33"/>
          <p:cNvSpPr>
            <a:spLocks noChangeShapeType="1"/>
          </p:cNvSpPr>
          <p:nvPr/>
        </p:nvSpPr>
        <p:spPr bwMode="auto">
          <a:xfrm flipH="1">
            <a:off x="6756400" y="4229100"/>
            <a:ext cx="12192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8" name="Line 34"/>
          <p:cNvSpPr>
            <a:spLocks noChangeShapeType="1"/>
          </p:cNvSpPr>
          <p:nvPr/>
        </p:nvSpPr>
        <p:spPr bwMode="auto">
          <a:xfrm>
            <a:off x="6553200" y="5410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9" name="Line 35"/>
          <p:cNvSpPr>
            <a:spLocks noChangeShapeType="1"/>
          </p:cNvSpPr>
          <p:nvPr/>
        </p:nvSpPr>
        <p:spPr bwMode="auto">
          <a:xfrm flipV="1">
            <a:off x="7429500" y="4114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6400800" y="4876800"/>
          <a:ext cx="4683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2" name="Equation" r:id="rId4" imgW="241200" imgH="228600" progId="Equation.DSMT4">
                  <p:embed/>
                </p:oleObj>
              </mc:Choice>
              <mc:Fallback>
                <p:oleObj name="Equation" r:id="rId4" imgW="24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876800"/>
                        <a:ext cx="4683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7239000" y="5562600"/>
          <a:ext cx="4429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3" name="Equation" r:id="rId6" imgW="228600" imgH="203040" progId="Equation.DSMT4">
                  <p:embed/>
                </p:oleObj>
              </mc:Choice>
              <mc:Fallback>
                <p:oleObj name="Equation" r:id="rId6" imgW="228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562600"/>
                        <a:ext cx="4429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8601075" y="3786188"/>
          <a:ext cx="34607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4" name="Equation" r:id="rId8" imgW="177480" imgH="164880" progId="Equation.DSMT4">
                  <p:embed/>
                </p:oleObj>
              </mc:Choice>
              <mc:Fallback>
                <p:oleObj name="Equation" r:id="rId8" imgW="177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1075" y="3786188"/>
                        <a:ext cx="34607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32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/>
              <a:t>Tony Jebara, Columbia University</a:t>
            </a:r>
          </a:p>
        </p:txBody>
      </p:sp>
      <p:sp>
        <p:nvSpPr>
          <p:cNvPr id="27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charset="-128"/>
              </a:rPr>
              <a:t>SVM Dual Solution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8" name="Rectangle 3"/>
              <p:cNvSpPr>
                <a:spLocks noChangeArrowheads="1"/>
              </p:cNvSpPr>
              <p:nvPr/>
            </p:nvSpPr>
            <p:spPr bwMode="auto">
              <a:xfrm>
                <a:off x="228600" y="1520825"/>
                <a:ext cx="8763000" cy="5376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We have dual convex program:</a:t>
                </a:r>
                <a:br>
                  <a:rPr lang="en-US" altLang="en-US" dirty="0" smtClean="0">
                    <a:cs typeface="Times New Roman" charset="0"/>
                    <a:sym typeface="Wingdings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𝐿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𝐷</m:t>
                        </m:r>
                      </m:sub>
                    </m:sSub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=</m:t>
                    </m:r>
                  </m:oMath>
                </a14:m>
                <a:r>
                  <a:rPr lang="en-US" altLang="en-US" dirty="0">
                    <a:cs typeface="Times New Roman" charset="0"/>
                    <a:sym typeface="Wingdings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𝑚𝑎𝑥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−</m:t>
                    </m:r>
                    <m:box>
                      <m:box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naryPr>
                          <m:sub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𝑖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cs typeface="Times New Roman" charset="0"/>
                                    <a:sym typeface="Wingdings" charset="2"/>
                                  </a:rPr>
                                </m:ctrlPr>
                              </m:naryPr>
                              <m:sub>
                                <m:r>
                                  <a:rPr lang="en-US" altLang="en-US" i="1">
                                    <a:latin typeface="Cambria Math"/>
                                    <a:cs typeface="Times New Roman" charset="0"/>
                                    <a:sym typeface="Wingdings" charset="2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cs typeface="Times New Roman" charset="0"/>
                                        <a:sym typeface="Wingdings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cs typeface="Times New Roman" charset="0"/>
                                        <a:sym typeface="Wingdings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cs typeface="Times New Roman" charset="0"/>
                                        <a:sym typeface="Wingdings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cs typeface="Times New Roman" charset="0"/>
                                        <a:sym typeface="Wingdings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cs typeface="Times New Roman" charset="0"/>
                                        <a:sym typeface="Wingdings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cs typeface="Times New Roman" charset="0"/>
                                        <a:sym typeface="Wingdings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/>
                                        <a:cs typeface="Times New Roman" charset="0"/>
                                        <a:sym typeface="Wingdings" charset="2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box>
                  </m:oMath>
                </a14:m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=0</m:t>
                    </m:r>
                  </m:oMath>
                </a14:m>
                <a:r>
                  <a:rPr lang="en-US" altLang="en-US" dirty="0">
                    <a:cs typeface="Times New Roman" charset="0"/>
                    <a:sym typeface="Wingdings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𝛼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≥0</m:t>
                    </m:r>
                  </m:oMath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sz="500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Solve for N alphas (one per data point) instead of D w’s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Still convex (</a:t>
                </a:r>
                <a:r>
                  <a:rPr lang="en-US" altLang="en-US" dirty="0" err="1">
                    <a:cs typeface="Times New Roman" charset="0"/>
                    <a:sym typeface="Wingdings" charset="2"/>
                  </a:rPr>
                  <a:t>qp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) so unique solution, gives alphas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Alphas can be used to get w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𝑤</m:t>
                    </m:r>
                    <m:r>
                      <a:rPr lang="en-US" altLang="en-US" i="1">
                        <a:latin typeface="Cambria Math"/>
                        <a:cs typeface="Times New Roman" charset="0"/>
                        <a:sym typeface="Wingdings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charset="0"/>
                                <a:sym typeface="Wingdings" charset="2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  <a:cs typeface="Times New Roman" charset="0"/>
                                <a:sym typeface="Wingdings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solidFill>
                      <a:srgbClr val="33CC33"/>
                    </a:solidFill>
                    <a:cs typeface="Times New Roman" charset="0"/>
                    <a:sym typeface="Wingdings" charset="2"/>
                  </a:rPr>
                  <a:t>Support Vectors: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 have non-zero alphas</a:t>
                </a:r>
              </a:p>
              <a:p>
                <a:pPr eaLnBrk="1" hangingPunct="1"/>
                <a:r>
                  <a:rPr lang="en-US" altLang="en-US" dirty="0">
                    <a:cs typeface="Times New Roman" charset="0"/>
                    <a:sym typeface="Wingdings" charset="2"/>
                  </a:rPr>
                  <a:t>  shown with thicker circles, all live on</a:t>
                </a:r>
              </a:p>
              <a:p>
                <a:pPr eaLnBrk="1" hangingPunct="1"/>
                <a:r>
                  <a:rPr lang="en-US" altLang="en-US" dirty="0">
                    <a:cs typeface="Times New Roman" charset="0"/>
                    <a:sym typeface="Wingdings" charset="2"/>
                  </a:rPr>
                  <a:t>  the margin: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𝑤</m:t>
                        </m:r>
                      </m:e>
                      <m:sup>
                        <m:r>
                          <a:rPr lang="en-US" altLang="en-US" b="0" i="1" smtClean="0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  <a:cs typeface="Times New Roman" charset="0"/>
                        <a:sym typeface="Wingdings" charset="2"/>
                      </a:rPr>
                      <m:t>+</m:t>
                    </m:r>
                    <m:r>
                      <a:rPr lang="en-US" altLang="en-US" b="0" i="1" smtClean="0">
                        <a:latin typeface="Cambria Math"/>
                        <a:cs typeface="Times New Roman" charset="0"/>
                        <a:sym typeface="Wingdings" charset="2"/>
                      </a:rPr>
                      <m:t>𝑏</m:t>
                    </m:r>
                    <m:r>
                      <a:rPr lang="en-US" altLang="en-US" b="0" i="1" smtClean="0">
                        <a:latin typeface="Cambria Math"/>
                        <a:cs typeface="Times New Roman" charset="0"/>
                        <a:sym typeface="Wingdings" charset="2"/>
                      </a:rPr>
                      <m:t>=±1 </m:t>
                    </m:r>
                  </m:oMath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Solution is sparse, most alphas=0</a:t>
                </a:r>
              </a:p>
              <a:p>
                <a:pPr eaLnBrk="1" hangingPunct="1"/>
                <a:r>
                  <a:rPr lang="en-US" altLang="en-US" dirty="0">
                    <a:cs typeface="Times New Roman" charset="0"/>
                    <a:sym typeface="Wingdings" charset="2"/>
                  </a:rPr>
                  <a:t>  these are </a:t>
                </a:r>
                <a:r>
                  <a:rPr lang="en-US" altLang="en-US" i="1" dirty="0">
                    <a:cs typeface="Times New Roman" charset="0"/>
                    <a:sym typeface="Wingdings" charset="2"/>
                  </a:rPr>
                  <a:t>non-support vectors</a:t>
                </a:r>
              </a:p>
              <a:p>
                <a:pPr eaLnBrk="1" hangingPunct="1"/>
                <a:r>
                  <a:rPr lang="en-US" altLang="en-US" dirty="0">
                    <a:cs typeface="Times New Roman" charset="0"/>
                    <a:sym typeface="Wingdings" charset="2"/>
                  </a:rPr>
                  <a:t>  SVM ignores them if they move</a:t>
                </a:r>
              </a:p>
              <a:p>
                <a:pPr eaLnBrk="1" hangingPunct="1"/>
                <a:r>
                  <a:rPr lang="en-US" altLang="en-US" dirty="0">
                    <a:cs typeface="Times New Roman" charset="0"/>
                    <a:sym typeface="Wingdings" charset="2"/>
                  </a:rPr>
                  <a:t>  (without crossing margin) or if</a:t>
                </a:r>
              </a:p>
              <a:p>
                <a:pPr eaLnBrk="1" hangingPunct="1"/>
                <a:r>
                  <a:rPr lang="en-US" altLang="en-US" dirty="0">
                    <a:cs typeface="Times New Roman" charset="0"/>
                    <a:sym typeface="Wingdings" charset="2"/>
                  </a:rPr>
                  <a:t>  they are deleted, SVM doesn’t</a:t>
                </a:r>
              </a:p>
              <a:p>
                <a:pPr eaLnBrk="1" hangingPunct="1"/>
                <a:r>
                  <a:rPr lang="en-US" altLang="en-US" dirty="0">
                    <a:cs typeface="Times New Roman" charset="0"/>
                    <a:sym typeface="Wingdings" charset="2"/>
                  </a:rPr>
                  <a:t>  change (stays robust)</a:t>
                </a:r>
              </a:p>
            </p:txBody>
          </p:sp>
        </mc:Choice>
        <mc:Fallback xmlns="">
          <p:sp>
            <p:nvSpPr>
              <p:cNvPr id="27658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520825"/>
                <a:ext cx="8763000" cy="5376215"/>
              </a:xfrm>
              <a:prstGeom prst="rect">
                <a:avLst/>
              </a:prstGeom>
              <a:blipFill rotWithShape="1">
                <a:blip r:embed="rId3"/>
                <a:stretch>
                  <a:fillRect l="-1113" t="-4308" b="-15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9" name="Oval 25"/>
          <p:cNvSpPr>
            <a:spLocks noChangeArrowheads="1"/>
          </p:cNvSpPr>
          <p:nvPr/>
        </p:nvSpPr>
        <p:spPr bwMode="auto">
          <a:xfrm>
            <a:off x="6870700" y="4953000"/>
            <a:ext cx="152400" cy="152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0" name="Oval 26"/>
          <p:cNvSpPr>
            <a:spLocks noChangeArrowheads="1"/>
          </p:cNvSpPr>
          <p:nvPr/>
        </p:nvSpPr>
        <p:spPr bwMode="auto">
          <a:xfrm>
            <a:off x="8089900" y="50292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1" name="Oval 27"/>
          <p:cNvSpPr>
            <a:spLocks noChangeArrowheads="1"/>
          </p:cNvSpPr>
          <p:nvPr/>
        </p:nvSpPr>
        <p:spPr bwMode="auto">
          <a:xfrm>
            <a:off x="7708900" y="54864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2" name="Oval 28"/>
          <p:cNvSpPr>
            <a:spLocks noChangeArrowheads="1"/>
          </p:cNvSpPr>
          <p:nvPr/>
        </p:nvSpPr>
        <p:spPr bwMode="auto">
          <a:xfrm>
            <a:off x="7785100" y="5181600"/>
            <a:ext cx="152400" cy="152400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3" name="Oval 29"/>
          <p:cNvSpPr>
            <a:spLocks noChangeArrowheads="1"/>
          </p:cNvSpPr>
          <p:nvPr/>
        </p:nvSpPr>
        <p:spPr bwMode="auto">
          <a:xfrm>
            <a:off x="7099300" y="4495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4" name="Oval 30"/>
          <p:cNvSpPr>
            <a:spLocks noChangeArrowheads="1"/>
          </p:cNvSpPr>
          <p:nvPr/>
        </p:nvSpPr>
        <p:spPr bwMode="auto">
          <a:xfrm>
            <a:off x="7480300" y="4419600"/>
            <a:ext cx="152400" cy="152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5" name="Line 31"/>
          <p:cNvSpPr>
            <a:spLocks noChangeShapeType="1"/>
          </p:cNvSpPr>
          <p:nvPr/>
        </p:nvSpPr>
        <p:spPr bwMode="auto">
          <a:xfrm flipH="1">
            <a:off x="6705600" y="4075113"/>
            <a:ext cx="1905000" cy="1666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6" name="Line 32"/>
          <p:cNvSpPr>
            <a:spLocks noChangeShapeType="1"/>
          </p:cNvSpPr>
          <p:nvPr/>
        </p:nvSpPr>
        <p:spPr bwMode="auto">
          <a:xfrm flipH="1">
            <a:off x="7175500" y="4667250"/>
            <a:ext cx="12192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7" name="Line 33"/>
          <p:cNvSpPr>
            <a:spLocks noChangeShapeType="1"/>
          </p:cNvSpPr>
          <p:nvPr/>
        </p:nvSpPr>
        <p:spPr bwMode="auto">
          <a:xfrm flipH="1">
            <a:off x="6756400" y="4229100"/>
            <a:ext cx="12192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8" name="Line 34"/>
          <p:cNvSpPr>
            <a:spLocks noChangeShapeType="1"/>
          </p:cNvSpPr>
          <p:nvPr/>
        </p:nvSpPr>
        <p:spPr bwMode="auto">
          <a:xfrm>
            <a:off x="6553200" y="5410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9" name="Line 35"/>
          <p:cNvSpPr>
            <a:spLocks noChangeShapeType="1"/>
          </p:cNvSpPr>
          <p:nvPr/>
        </p:nvSpPr>
        <p:spPr bwMode="auto">
          <a:xfrm flipV="1">
            <a:off x="7429500" y="4114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6400800" y="4876800"/>
          <a:ext cx="4683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6" name="Equation" r:id="rId4" imgW="241200" imgH="228600" progId="Equation.DSMT4">
                  <p:embed/>
                </p:oleObj>
              </mc:Choice>
              <mc:Fallback>
                <p:oleObj name="Equation" r:id="rId4" imgW="24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876800"/>
                        <a:ext cx="4683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7239000" y="5562600"/>
          <a:ext cx="4429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7" name="Equation" r:id="rId6" imgW="228600" imgH="203040" progId="Equation.DSMT4">
                  <p:embed/>
                </p:oleObj>
              </mc:Choice>
              <mc:Fallback>
                <p:oleObj name="Equation" r:id="rId6" imgW="228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562600"/>
                        <a:ext cx="4429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8601075" y="3786188"/>
          <a:ext cx="34607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8" name="Equation" r:id="rId8" imgW="177480" imgH="164880" progId="Equation.DSMT4">
                  <p:embed/>
                </p:oleObj>
              </mc:Choice>
              <mc:Fallback>
                <p:oleObj name="Equation" r:id="rId8" imgW="177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1075" y="3786188"/>
                        <a:ext cx="34607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89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charset="-128"/>
              </a:rPr>
              <a:t>Class 8 SVMs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8229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 smtClean="0"/>
              <a:t> Theoretical motivation</a:t>
            </a:r>
            <a:endParaRPr lang="en-US" altLang="en-US" dirty="0"/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 smtClean="0"/>
              <a:t> Formulation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dirty="0" smtClean="0"/>
              <a:t>Dual problem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/>
              <a:t>Tony Jebara, Columbia University</a:t>
            </a:r>
          </a:p>
        </p:txBody>
      </p:sp>
      <p:sp>
        <p:nvSpPr>
          <p:cNvPr id="27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charset="-128"/>
              </a:rPr>
              <a:t>SVM Dual Solution </a:t>
            </a:r>
            <a:r>
              <a:rPr lang="en-US" altLang="en-US" dirty="0" err="1" smtClean="0">
                <a:ea typeface="ヒラギノ角ゴ Pro W3" charset="-128"/>
              </a:rPr>
              <a:t>Sparsity</a:t>
            </a:r>
            <a:endParaRPr lang="en-US" altLang="en-US" dirty="0" smtClean="0">
              <a:ea typeface="ヒラギノ角ゴ Pro W3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8" name="Rectangle 3"/>
              <p:cNvSpPr>
                <a:spLocks noChangeArrowheads="1"/>
              </p:cNvSpPr>
              <p:nvPr/>
            </p:nvSpPr>
            <p:spPr bwMode="auto">
              <a:xfrm>
                <a:off x="228600" y="1520825"/>
                <a:ext cx="8763000" cy="4524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solidFill>
                      <a:srgbClr val="33CC33"/>
                    </a:solidFill>
                    <a:cs typeface="Times New Roman" charset="0"/>
                    <a:sym typeface="Wingdings" charset="2"/>
                  </a:rPr>
                  <a:t>Support </a:t>
                </a:r>
                <a:r>
                  <a:rPr lang="en-US" altLang="en-US" dirty="0">
                    <a:solidFill>
                      <a:srgbClr val="33CC33"/>
                    </a:solidFill>
                    <a:cs typeface="Times New Roman" charset="0"/>
                    <a:sym typeface="Wingdings" charset="2"/>
                  </a:rPr>
                  <a:t>Vectors: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 have non-zero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alphas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shown with thicker circles, all live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on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the margin: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𝑤</m:t>
                        </m:r>
                      </m:e>
                      <m:sup>
                        <m:r>
                          <a:rPr lang="en-US" altLang="en-US" b="0" i="1" smtClean="0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Times New Roman" charset="0"/>
                            <a:sym typeface="Wingdings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  <a:cs typeface="Times New Roman" charset="0"/>
                            <a:sym typeface="Wingdings" charset="2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  <a:cs typeface="Times New Roman" charset="0"/>
                        <a:sym typeface="Wingdings" charset="2"/>
                      </a:rPr>
                      <m:t>+</m:t>
                    </m:r>
                    <m:r>
                      <a:rPr lang="en-US" altLang="en-US" b="0" i="1" smtClean="0">
                        <a:latin typeface="Cambria Math"/>
                        <a:cs typeface="Times New Roman" charset="0"/>
                        <a:sym typeface="Wingdings" charset="2"/>
                      </a:rPr>
                      <m:t>𝑏</m:t>
                    </m:r>
                    <m:r>
                      <a:rPr lang="en-US" altLang="en-US" b="0" i="1" smtClean="0">
                        <a:latin typeface="Cambria Math"/>
                        <a:cs typeface="Times New Roman" charset="0"/>
                        <a:sym typeface="Wingdings" charset="2"/>
                      </a:rPr>
                      <m:t>=±1 </m:t>
                    </m:r>
                  </m:oMath>
                </a14:m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 Solution is sparse, most alphas=0 these are </a:t>
                </a:r>
                <a:r>
                  <a:rPr lang="en-US" altLang="en-US" i="1" dirty="0">
                    <a:cs typeface="Times New Roman" charset="0"/>
                    <a:sym typeface="Wingdings" charset="2"/>
                  </a:rPr>
                  <a:t>non-support vectors;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  SVM ignores them if they move (without crossing margin) or are deleted, SVM doesn’t change (stays robust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)</a:t>
                </a:r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Importance: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Means SVM only uses some of training data to learn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Helps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improve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ability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to generalize to test data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Classifier can be computationally faster</a:t>
                </a:r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/>
                <a:endParaRPr lang="en-US" altLang="en-US" dirty="0" smtClean="0">
                  <a:cs typeface="Times New Roman" charset="0"/>
                  <a:sym typeface="Wingdings" charset="2"/>
                </a:endParaRPr>
              </a:p>
              <a:p>
                <a:pPr eaLnBrk="1" hangingPunct="1"/>
                <a:endParaRPr lang="en-US" altLang="en-US" dirty="0" smtClean="0">
                  <a:cs typeface="Times New Roman" charset="0"/>
                  <a:sym typeface="Wingdings" charset="2"/>
                </a:endParaRPr>
              </a:p>
              <a:p>
                <a:pPr eaLnBrk="1" hangingPunct="1"/>
                <a:endParaRPr lang="en-US" altLang="en-US" dirty="0">
                  <a:cs typeface="Times New Roman" charset="0"/>
                  <a:sym typeface="Wingdings" charset="2"/>
                </a:endParaRPr>
              </a:p>
            </p:txBody>
          </p:sp>
        </mc:Choice>
        <mc:Fallback xmlns="">
          <p:sp>
            <p:nvSpPr>
              <p:cNvPr id="27658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520825"/>
                <a:ext cx="8763000" cy="4524315"/>
              </a:xfrm>
              <a:prstGeom prst="rect">
                <a:avLst/>
              </a:prstGeom>
              <a:blipFill rotWithShape="0">
                <a:blip r:embed="rId3"/>
                <a:stretch>
                  <a:fillRect l="-1113" t="-10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9" name="Oval 25"/>
          <p:cNvSpPr>
            <a:spLocks noChangeArrowheads="1"/>
          </p:cNvSpPr>
          <p:nvPr/>
        </p:nvSpPr>
        <p:spPr bwMode="auto">
          <a:xfrm>
            <a:off x="6870700" y="5486400"/>
            <a:ext cx="152400" cy="152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0" name="Oval 26"/>
          <p:cNvSpPr>
            <a:spLocks noChangeArrowheads="1"/>
          </p:cNvSpPr>
          <p:nvPr/>
        </p:nvSpPr>
        <p:spPr bwMode="auto">
          <a:xfrm>
            <a:off x="8089900" y="55626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1" name="Oval 27"/>
          <p:cNvSpPr>
            <a:spLocks noChangeArrowheads="1"/>
          </p:cNvSpPr>
          <p:nvPr/>
        </p:nvSpPr>
        <p:spPr bwMode="auto">
          <a:xfrm>
            <a:off x="7708900" y="60198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2" name="Oval 28"/>
          <p:cNvSpPr>
            <a:spLocks noChangeArrowheads="1"/>
          </p:cNvSpPr>
          <p:nvPr/>
        </p:nvSpPr>
        <p:spPr bwMode="auto">
          <a:xfrm>
            <a:off x="7785100" y="5715000"/>
            <a:ext cx="152400" cy="152400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3" name="Oval 29"/>
          <p:cNvSpPr>
            <a:spLocks noChangeArrowheads="1"/>
          </p:cNvSpPr>
          <p:nvPr/>
        </p:nvSpPr>
        <p:spPr bwMode="auto">
          <a:xfrm>
            <a:off x="7099300" y="502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4" name="Oval 30"/>
          <p:cNvSpPr>
            <a:spLocks noChangeArrowheads="1"/>
          </p:cNvSpPr>
          <p:nvPr/>
        </p:nvSpPr>
        <p:spPr bwMode="auto">
          <a:xfrm>
            <a:off x="7480300" y="4953000"/>
            <a:ext cx="152400" cy="152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5" name="Line 31"/>
          <p:cNvSpPr>
            <a:spLocks noChangeShapeType="1"/>
          </p:cNvSpPr>
          <p:nvPr/>
        </p:nvSpPr>
        <p:spPr bwMode="auto">
          <a:xfrm flipH="1">
            <a:off x="6705600" y="4608513"/>
            <a:ext cx="1905000" cy="1666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6" name="Line 32"/>
          <p:cNvSpPr>
            <a:spLocks noChangeShapeType="1"/>
          </p:cNvSpPr>
          <p:nvPr/>
        </p:nvSpPr>
        <p:spPr bwMode="auto">
          <a:xfrm flipH="1">
            <a:off x="7175500" y="5200650"/>
            <a:ext cx="12192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7" name="Line 33"/>
          <p:cNvSpPr>
            <a:spLocks noChangeShapeType="1"/>
          </p:cNvSpPr>
          <p:nvPr/>
        </p:nvSpPr>
        <p:spPr bwMode="auto">
          <a:xfrm flipH="1">
            <a:off x="6756400" y="4762500"/>
            <a:ext cx="12192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8" name="Line 34"/>
          <p:cNvSpPr>
            <a:spLocks noChangeShapeType="1"/>
          </p:cNvSpPr>
          <p:nvPr/>
        </p:nvSpPr>
        <p:spPr bwMode="auto">
          <a:xfrm>
            <a:off x="6553200" y="5943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9" name="Line 35"/>
          <p:cNvSpPr>
            <a:spLocks noChangeShapeType="1"/>
          </p:cNvSpPr>
          <p:nvPr/>
        </p:nvSpPr>
        <p:spPr bwMode="auto">
          <a:xfrm flipV="1">
            <a:off x="7429500" y="4648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/>
          </p:nvPr>
        </p:nvGraphicFramePr>
        <p:xfrm>
          <a:off x="6400800" y="5410200"/>
          <a:ext cx="4683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3" name="Equation" r:id="rId4" imgW="241200" imgH="228600" progId="Equation.DSMT4">
                  <p:embed/>
                </p:oleObj>
              </mc:Choice>
              <mc:Fallback>
                <p:oleObj name="Equation" r:id="rId4" imgW="24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410200"/>
                        <a:ext cx="4683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>
            <p:extLst/>
          </p:nvPr>
        </p:nvGraphicFramePr>
        <p:xfrm>
          <a:off x="7239000" y="6096000"/>
          <a:ext cx="4429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4" name="Equation" r:id="rId6" imgW="228600" imgH="203040" progId="Equation.DSMT4">
                  <p:embed/>
                </p:oleObj>
              </mc:Choice>
              <mc:Fallback>
                <p:oleObj name="Equation" r:id="rId6" imgW="228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6096000"/>
                        <a:ext cx="4429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>
            <p:extLst/>
          </p:nvPr>
        </p:nvGraphicFramePr>
        <p:xfrm>
          <a:off x="8601075" y="4319588"/>
          <a:ext cx="34607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5" name="Equation" r:id="rId8" imgW="177480" imgH="164880" progId="Equation.DSMT4">
                  <p:embed/>
                </p:oleObj>
              </mc:Choice>
              <mc:Fallback>
                <p:oleObj name="Equation" r:id="rId8" imgW="177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1075" y="4319588"/>
                        <a:ext cx="34607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50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905000"/>
            <a:ext cx="8305800" cy="4114800"/>
          </a:xfrm>
        </p:spPr>
        <p:txBody>
          <a:bodyPr/>
          <a:lstStyle/>
          <a:p>
            <a:r>
              <a:rPr lang="en-US" dirty="0" smtClean="0"/>
              <a:t> SVM maximizes gap</a:t>
            </a:r>
            <a:endParaRPr lang="en-US" dirty="0"/>
          </a:p>
          <a:p>
            <a:r>
              <a:rPr lang="en-US" dirty="0" smtClean="0"/>
              <a:t> Solved by QP in #dimensions </a:t>
            </a:r>
          </a:p>
          <a:p>
            <a:r>
              <a:rPr lang="en-US" dirty="0"/>
              <a:t> </a:t>
            </a:r>
            <a:r>
              <a:rPr lang="en-US" dirty="0" smtClean="0"/>
              <a:t>Dual: QP in #</a:t>
            </a:r>
            <a:r>
              <a:rPr lang="en-US" dirty="0" err="1" smtClean="0"/>
              <a:t>datapoints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Leans on a few support vectors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Itsik Pe'er, Columbia University</a:t>
            </a:r>
            <a:endParaRPr lang="en-US" alt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114800" y="2863969"/>
            <a:ext cx="914400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0413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Risk Bound &amp; Gaps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r>
              <a:rPr lang="en-US" dirty="0" smtClean="0"/>
              <a:t>Wider gap (w.r.t. universe) means the function family is weaker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Itsik Pe'er, Columbia University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4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Risk Bound &amp; Gaps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r>
              <a:rPr lang="en-US" dirty="0" smtClean="0"/>
              <a:t>Wider gap (w.r.t. universe) means the function family is weaker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Weakest family = widest gap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Itsik Pe'er, Columbia University</a:t>
            </a:r>
            <a:endParaRPr lang="en-US" altLang="en-US"/>
          </a:p>
        </p:txBody>
      </p:sp>
      <p:sp>
        <p:nvSpPr>
          <p:cNvPr id="5" name="Oval 4" descr="Light upward diagonal"/>
          <p:cNvSpPr>
            <a:spLocks noChangeArrowheads="1"/>
          </p:cNvSpPr>
          <p:nvPr/>
        </p:nvSpPr>
        <p:spPr bwMode="auto">
          <a:xfrm>
            <a:off x="3276600" y="2819400"/>
            <a:ext cx="1295400" cy="1295400"/>
          </a:xfrm>
          <a:prstGeom prst="ellipse">
            <a:avLst/>
          </a:prstGeom>
          <a:pattFill prst="ltUpDiag">
            <a:fgClr>
              <a:schemeClr val="tx2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 rot="-1800000">
            <a:off x="3281363" y="3092450"/>
            <a:ext cx="144145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Line 50"/>
          <p:cNvSpPr>
            <a:spLocks noChangeShapeType="1"/>
          </p:cNvSpPr>
          <p:nvPr/>
        </p:nvSpPr>
        <p:spPr bwMode="auto">
          <a:xfrm flipV="1">
            <a:off x="3276600" y="3124200"/>
            <a:ext cx="1400175" cy="808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Line 51"/>
          <p:cNvSpPr>
            <a:spLocks noChangeShapeType="1"/>
          </p:cNvSpPr>
          <p:nvPr/>
        </p:nvSpPr>
        <p:spPr bwMode="auto">
          <a:xfrm flipV="1">
            <a:off x="3810000" y="3581400"/>
            <a:ext cx="99060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Line 52"/>
          <p:cNvSpPr>
            <a:spLocks noChangeShapeType="1"/>
          </p:cNvSpPr>
          <p:nvPr/>
        </p:nvSpPr>
        <p:spPr bwMode="auto">
          <a:xfrm flipV="1">
            <a:off x="3048000" y="2743200"/>
            <a:ext cx="1447800" cy="8366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302000" y="33432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073525" y="38862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073525" y="28860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Oval 12" descr="Light upward diagonal"/>
          <p:cNvSpPr>
            <a:spLocks noChangeArrowheads="1"/>
          </p:cNvSpPr>
          <p:nvPr/>
        </p:nvSpPr>
        <p:spPr bwMode="auto">
          <a:xfrm>
            <a:off x="3276600" y="2819400"/>
            <a:ext cx="1295400" cy="1295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Oval 13" descr="Light upward diagonal"/>
          <p:cNvSpPr>
            <a:spLocks noChangeArrowheads="1"/>
          </p:cNvSpPr>
          <p:nvPr/>
        </p:nvSpPr>
        <p:spPr bwMode="auto">
          <a:xfrm>
            <a:off x="7239000" y="2819400"/>
            <a:ext cx="1295400" cy="1295400"/>
          </a:xfrm>
          <a:prstGeom prst="ellipse">
            <a:avLst/>
          </a:prstGeom>
          <a:pattFill prst="ltUpDiag">
            <a:fgClr>
              <a:schemeClr val="tx2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 rot="-1800000">
            <a:off x="7167563" y="3016250"/>
            <a:ext cx="144145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Line 55"/>
          <p:cNvSpPr>
            <a:spLocks noChangeShapeType="1"/>
          </p:cNvSpPr>
          <p:nvPr/>
        </p:nvSpPr>
        <p:spPr bwMode="auto">
          <a:xfrm flipV="1">
            <a:off x="7162800" y="3048000"/>
            <a:ext cx="1400175" cy="808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56"/>
          <p:cNvSpPr>
            <a:spLocks noChangeShapeType="1"/>
          </p:cNvSpPr>
          <p:nvPr/>
        </p:nvSpPr>
        <p:spPr bwMode="auto">
          <a:xfrm flipV="1">
            <a:off x="7648575" y="3552825"/>
            <a:ext cx="99060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57"/>
          <p:cNvSpPr>
            <a:spLocks noChangeShapeType="1"/>
          </p:cNvSpPr>
          <p:nvPr/>
        </p:nvSpPr>
        <p:spPr bwMode="auto">
          <a:xfrm flipV="1">
            <a:off x="6934200" y="2667000"/>
            <a:ext cx="1447800" cy="8366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8077200" y="38862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543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Oval 20" descr="Light upward diagonal"/>
          <p:cNvSpPr>
            <a:spLocks noChangeArrowheads="1"/>
          </p:cNvSpPr>
          <p:nvPr/>
        </p:nvSpPr>
        <p:spPr bwMode="auto">
          <a:xfrm>
            <a:off x="7239000" y="2819400"/>
            <a:ext cx="1295400" cy="1295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876800" y="2743200"/>
            <a:ext cx="25763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en-US" altLang="en-US" sz="1800" b="1" dirty="0">
                <a:cs typeface="Times New Roman" charset="0"/>
                <a:sym typeface="Wingdings" charset="2"/>
              </a:rPr>
              <a:t>Can’t </a:t>
            </a:r>
            <a:r>
              <a:rPr lang="en-US" altLang="en-US" sz="1800" b="1" dirty="0" smtClean="0">
                <a:cs typeface="Times New Roman" charset="0"/>
                <a:sym typeface="Wingdings" charset="2"/>
              </a:rPr>
              <a:t>always classify</a:t>
            </a:r>
            <a:br>
              <a:rPr lang="en-US" altLang="en-US" sz="1800" b="1" dirty="0" smtClean="0">
                <a:cs typeface="Times New Roman" charset="0"/>
                <a:sym typeface="Wingdings" charset="2"/>
              </a:rPr>
            </a:br>
            <a:r>
              <a:rPr lang="en-US" altLang="en-US" sz="1800" b="1" dirty="0" smtClean="0">
                <a:cs typeface="Times New Roman" charset="0"/>
                <a:sym typeface="Wingdings" charset="2"/>
              </a:rPr>
              <a:t>(even chosen) 3 </a:t>
            </a:r>
            <a:endParaRPr lang="en-US" altLang="en-US" sz="1800" b="1" dirty="0">
              <a:cs typeface="Times New Roman" charset="0"/>
              <a:sym typeface="Wingdings" charset="2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5071533" y="4292600"/>
            <a:ext cx="41216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en-US" altLang="en-US" sz="1800" b="1" dirty="0">
                <a:cs typeface="Times New Roman" charset="0"/>
                <a:sym typeface="Wingdings" charset="2"/>
              </a:rPr>
              <a:t>Can </a:t>
            </a:r>
            <a:r>
              <a:rPr lang="en-US" altLang="en-US" sz="1800" b="1" dirty="0" smtClean="0">
                <a:cs typeface="Times New Roman" charset="0"/>
                <a:sym typeface="Wingdings" charset="2"/>
              </a:rPr>
              <a:t>choose 2 that always classify </a:t>
            </a:r>
            <a:endParaRPr lang="en-US" altLang="en-US" sz="1800" b="1" dirty="0">
              <a:cs typeface="Times New Roman" charset="0"/>
              <a:sym typeface="Wingdings" charset="2"/>
            </a:endParaRPr>
          </a:p>
        </p:txBody>
      </p:sp>
      <p:sp>
        <p:nvSpPr>
          <p:cNvPr id="32" name="Line 81"/>
          <p:cNvSpPr>
            <a:spLocks noChangeShapeType="1"/>
          </p:cNvSpPr>
          <p:nvPr/>
        </p:nvSpPr>
        <p:spPr bwMode="auto">
          <a:xfrm flipH="1">
            <a:off x="4800600" y="3048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2"/>
          <p:cNvSpPr>
            <a:spLocks noChangeShapeType="1"/>
          </p:cNvSpPr>
          <p:nvPr/>
        </p:nvSpPr>
        <p:spPr bwMode="auto">
          <a:xfrm flipV="1">
            <a:off x="6164973" y="3795712"/>
            <a:ext cx="693027" cy="49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Oval 33" descr="Light upward diagonal"/>
          <p:cNvSpPr>
            <a:spLocks noChangeArrowheads="1"/>
          </p:cNvSpPr>
          <p:nvPr/>
        </p:nvSpPr>
        <p:spPr bwMode="auto">
          <a:xfrm>
            <a:off x="381000" y="2819400"/>
            <a:ext cx="1295400" cy="1295400"/>
          </a:xfrm>
          <a:prstGeom prst="ellipse">
            <a:avLst/>
          </a:prstGeom>
          <a:pattFill prst="ltUpDiag">
            <a:fgClr>
              <a:schemeClr val="tx2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 rot="-1800000">
            <a:off x="387357" y="3309347"/>
            <a:ext cx="1441450" cy="34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" name="Line 50"/>
          <p:cNvSpPr>
            <a:spLocks noChangeShapeType="1"/>
          </p:cNvSpPr>
          <p:nvPr/>
        </p:nvSpPr>
        <p:spPr bwMode="auto">
          <a:xfrm flipV="1">
            <a:off x="381000" y="3124200"/>
            <a:ext cx="1400175" cy="808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Line 51"/>
          <p:cNvSpPr>
            <a:spLocks noChangeShapeType="1"/>
          </p:cNvSpPr>
          <p:nvPr/>
        </p:nvSpPr>
        <p:spPr bwMode="auto">
          <a:xfrm flipV="1">
            <a:off x="381000" y="3276600"/>
            <a:ext cx="1447800" cy="8382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Line 52"/>
          <p:cNvSpPr>
            <a:spLocks noChangeShapeType="1"/>
          </p:cNvSpPr>
          <p:nvPr/>
        </p:nvSpPr>
        <p:spPr bwMode="auto">
          <a:xfrm flipV="1">
            <a:off x="228600" y="2971800"/>
            <a:ext cx="1447800" cy="8366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406400" y="33432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177925" y="3886200"/>
            <a:ext cx="152400" cy="1524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1177925" y="28860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" name="Oval 41" descr="Light upward diagonal"/>
          <p:cNvSpPr>
            <a:spLocks noChangeArrowheads="1"/>
          </p:cNvSpPr>
          <p:nvPr/>
        </p:nvSpPr>
        <p:spPr bwMode="auto">
          <a:xfrm>
            <a:off x="381000" y="2819400"/>
            <a:ext cx="1295400" cy="1295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72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p:sp>
        <p:nvSpPr>
          <p:cNvPr id="19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Empirical Risk Minimization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9" name="Rectangle 3"/>
              <p:cNvSpPr>
                <a:spLocks noChangeArrowheads="1"/>
              </p:cNvSpPr>
              <p:nvPr/>
            </p:nvSpPr>
            <p:spPr bwMode="auto">
              <a:xfrm>
                <a:off x="76200" y="1508125"/>
                <a:ext cx="8915400" cy="5214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ヒラギノ角ゴ Pro W3" charset="-128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Recall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ERM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:</a:t>
                </a:r>
              </a:p>
              <a:p>
                <a:pPr eaLnBrk="1" hangingPunct="1"/>
                <a:endParaRPr lang="en-US" altLang="en-US" sz="500" dirty="0">
                  <a:cs typeface="Times New Roman" charset="0"/>
                  <a:sym typeface="Wingdings" charset="2"/>
                </a:endParaRPr>
              </a:p>
              <a:p>
                <a:pPr eaLnBrk="1" hangingPunct="1"/>
                <a:endParaRPr lang="en-US" altLang="en-US" sz="600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Empirical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𝑒𝑚𝑝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</a:t>
                </a:r>
                <a:r>
                  <a:rPr lang="en-US" altLang="en-US" i="1" dirty="0">
                    <a:cs typeface="Times New Roman" charset="0"/>
                    <a:sym typeface="Wingdings" charset="2"/>
                  </a:rPr>
                  <a:t>approximates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 the true risk (expected error)</a:t>
                </a:r>
              </a:p>
              <a:p>
                <a:pPr eaLnBrk="1" hangingPunct="1"/>
                <a:endParaRPr lang="en-US" altLang="en-US" sz="1000" dirty="0" smtClean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sz="1000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sz="1000" dirty="0" smtClean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sz="1000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sz="1000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But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, we don’t know the true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P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(</a:t>
                </a:r>
                <a:r>
                  <a:rPr lang="en-US" altLang="en-US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x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,y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charset="2"/>
                  </a:rPr>
                  <a:t>)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!</a:t>
                </a:r>
              </a:p>
              <a:p>
                <a:pPr eaLnBrk="1" hangingPunct="1">
                  <a:buFontTx/>
                  <a:buChar char="•"/>
                </a:pPr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 Good news: for any </a:t>
                </a:r>
                <a14:m>
                  <m:oMath xmlns:m="http://schemas.openxmlformats.org/officeDocument/2006/math">
                    <m:r>
                      <a:rPr lang="el-GR" altLang="en-US" i="1" smtClean="0">
                        <a:latin typeface="Cambria Math"/>
                        <a:cs typeface="Times New Roman" charset="0"/>
                        <a:sym typeface="Wingdings" charset="2"/>
                      </a:rPr>
                      <m:t>𝜃</m:t>
                    </m:r>
                    <m:r>
                      <a:rPr lang="en-US" altLang="en-US" b="0" i="1" smtClean="0">
                        <a:latin typeface="Cambria Math"/>
                        <a:cs typeface="Times New Roman" charset="0"/>
                        <a:sym typeface="Wingdings" charset="2"/>
                      </a:rPr>
                      <m:t>, </m:t>
                    </m:r>
                  </m:oMath>
                </a14:m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if infinite data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,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by </a:t>
                </a:r>
                <a:r>
                  <a:rPr lang="en-US" altLang="en-US" i="1" dirty="0" smtClean="0">
                    <a:cs typeface="Times New Roman" charset="0"/>
                    <a:sym typeface="Wingdings" charset="2"/>
                  </a:rPr>
                  <a:t>law </a:t>
                </a:r>
                <a:r>
                  <a:rPr lang="en-US" altLang="en-US" i="1" dirty="0">
                    <a:cs typeface="Times New Roman" charset="0"/>
                    <a:sym typeface="Wingdings" charset="2"/>
                  </a:rPr>
                  <a:t>of large </a:t>
                </a:r>
                <a:r>
                  <a:rPr lang="en-US" altLang="en-US" i="1" dirty="0" smtClean="0">
                    <a:cs typeface="Times New Roman" charset="0"/>
                    <a:sym typeface="Wingdings" charset="2"/>
                  </a:rPr>
                  <a:t>numbers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:</a:t>
                </a:r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dirty="0" smtClean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dirty="0" smtClean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dirty="0">
                    <a:cs typeface="Times New Roman" charset="0"/>
                    <a:sym typeface="Wingdings" charset="2"/>
                  </a:rPr>
                  <a:t> </a:t>
                </a:r>
                <a:r>
                  <a:rPr lang="en-US" altLang="en-US" dirty="0" smtClean="0">
                    <a:cs typeface="Times New Roman" charset="0"/>
                    <a:sym typeface="Wingdings" charset="2"/>
                  </a:rPr>
                  <a:t>Bad news: ERM </a:t>
                </a:r>
                <a:r>
                  <a:rPr lang="en-US" altLang="en-US" dirty="0">
                    <a:cs typeface="Times New Roman" charset="0"/>
                    <a:sym typeface="Wingdings" charset="2"/>
                  </a:rPr>
                  <a:t>may not c</a:t>
                </a:r>
                <a:r>
                  <a:rPr lang="en-US" altLang="en-US" dirty="0">
                    <a:cs typeface="Times New Roman" charset="0"/>
                  </a:rPr>
                  <a:t>onverge to </a:t>
                </a:r>
                <a:r>
                  <a:rPr lang="en-US" altLang="en-US" dirty="0" smtClean="0">
                    <a:cs typeface="Times New Roman" charset="0"/>
                  </a:rPr>
                  <a:t>optimum even </a:t>
                </a:r>
                <a:r>
                  <a:rPr lang="en-US" altLang="en-US" dirty="0">
                    <a:cs typeface="Times New Roman" charset="0"/>
                  </a:rPr>
                  <a:t>if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dirty="0" smtClean="0">
                    <a:cs typeface="Times New Roman" charset="0"/>
                    <a:sym typeface="Symbol"/>
                  </a:rPr>
                  <a:t> :</a:t>
                </a:r>
                <a:endParaRPr lang="en-US" altLang="en-US" sz="1800" dirty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sz="1800" dirty="0" smtClean="0">
                  <a:cs typeface="Times New Roman" charset="0"/>
                  <a:sym typeface="Wingdings" charset="2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sz="1800" dirty="0">
                  <a:cs typeface="Times New Roman" charset="0"/>
                  <a:sym typeface="Wingdings" charset="2"/>
                </a:endParaRPr>
              </a:p>
              <a:p>
                <a:pPr eaLnBrk="1" hangingPunct="1"/>
                <a:r>
                  <a:rPr lang="en-US" altLang="en-US" sz="1800" dirty="0">
                    <a:cs typeface="Times New Roman" charset="0"/>
                    <a:sym typeface="Wingdings" charset="2"/>
                  </a:rPr>
                  <a:t>						…ERM is not consistent</a:t>
                </a:r>
              </a:p>
            </p:txBody>
          </p:sp>
        </mc:Choice>
        <mc:Fallback xmlns="">
          <p:sp>
            <p:nvSpPr>
              <p:cNvPr id="19469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1508125"/>
                <a:ext cx="8915400" cy="5214569"/>
              </a:xfrm>
              <a:prstGeom prst="rect">
                <a:avLst/>
              </a:prstGeom>
              <a:blipFill rotWithShape="1">
                <a:blip r:embed="rId3"/>
                <a:stretch>
                  <a:fillRect l="-1094" t="-935" r="-547" b="-8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14600" y="1508125"/>
                <a:ext cx="5047664" cy="52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𝑒𝑚𝑝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𝐿𝑜𝑠𝑠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;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box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508125"/>
                <a:ext cx="5047664" cy="52309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38149" y="2438400"/>
                <a:ext cx="8826071" cy="847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𝐿𝑜𝑠𝑠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𝐿𝑜𝑠𝑠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𝑑𝑥𝑑𝑦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49" y="2438400"/>
                <a:ext cx="8826071" cy="84747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84277" y="4572000"/>
                <a:ext cx="3034933" cy="573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 smtClean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𝑒𝑚𝑝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277" y="4572000"/>
                <a:ext cx="3034933" cy="573106"/>
              </a:xfrm>
              <a:prstGeom prst="rect">
                <a:avLst/>
              </a:prstGeom>
              <a:blipFill rotWithShape="1">
                <a:blip r:embed="rId11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43000" y="5935224"/>
                <a:ext cx="4857420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𝑒𝑚𝑝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i="1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935224"/>
                <a:ext cx="4857420" cy="490199"/>
              </a:xfrm>
              <a:prstGeom prst="rect">
                <a:avLst/>
              </a:prstGeom>
              <a:blipFill rotWithShape="1">
                <a:blip r:embed="rId12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01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p:sp>
        <p:nvSpPr>
          <p:cNvPr id="215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Bounding the True Risk</a:t>
            </a:r>
          </a:p>
        </p:txBody>
      </p:sp>
    </p:spTree>
    <p:extLst>
      <p:ext uri="{BB962C8B-B14F-4D97-AF65-F5344CB8AC3E}">
        <p14:creationId xmlns:p14="http://schemas.microsoft.com/office/powerpoint/2010/main" val="410760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400" smtClean="0"/>
              <a:t>Itsik Pe'er, Columbia University</a:t>
            </a:r>
            <a:endParaRPr lang="en-US" altLang="en-US" sz="1400"/>
          </a:p>
        </p:txBody>
      </p:sp>
      <p:sp>
        <p:nvSpPr>
          <p:cNvPr id="21525" name="Rectangle 3"/>
          <p:cNvSpPr>
            <a:spLocks noChangeArrowheads="1"/>
          </p:cNvSpPr>
          <p:nvPr/>
        </p:nvSpPr>
        <p:spPr bwMode="auto">
          <a:xfrm>
            <a:off x="609600" y="1139825"/>
            <a:ext cx="838200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dirty="0">
                <a:cs typeface="Times New Roman" charset="0"/>
                <a:sym typeface="Wingdings" charset="2"/>
              </a:rPr>
              <a:t>ERM’s risk is not</a:t>
            </a:r>
          </a:p>
          <a:p>
            <a:pPr eaLnBrk="1" hangingPunct="1"/>
            <a:r>
              <a:rPr lang="en-US" altLang="en-US" dirty="0">
                <a:cs typeface="Times New Roman" charset="0"/>
                <a:sym typeface="Wingdings" charset="2"/>
              </a:rPr>
              <a:t>   guaranteed since</a:t>
            </a:r>
          </a:p>
          <a:p>
            <a:pPr eaLnBrk="1" hangingPunct="1"/>
            <a:endParaRPr lang="en-US" altLang="en-US" sz="500" dirty="0">
              <a:cs typeface="Times New Roman" charset="0"/>
              <a:sym typeface="Wingdings" charset="2"/>
            </a:endParaRPr>
          </a:p>
          <a:p>
            <a:pPr eaLnBrk="1" hangingPunct="1"/>
            <a:r>
              <a:rPr lang="en-US" altLang="en-US" dirty="0">
                <a:cs typeface="Times New Roman" charset="0"/>
                <a:sym typeface="Wingdings" charset="2"/>
              </a:rPr>
              <a:t>   it may do better</a:t>
            </a:r>
          </a:p>
          <a:p>
            <a:pPr eaLnBrk="1" hangingPunct="1"/>
            <a:r>
              <a:rPr lang="en-US" altLang="en-US" dirty="0">
                <a:cs typeface="Times New Roman" charset="0"/>
                <a:sym typeface="Wingdings" charset="2"/>
              </a:rPr>
              <a:t>   on training than</a:t>
            </a:r>
          </a:p>
          <a:p>
            <a:pPr eaLnBrk="1" hangingPunct="1"/>
            <a:r>
              <a:rPr lang="en-US" altLang="en-US" dirty="0">
                <a:cs typeface="Times New Roman" charset="0"/>
                <a:sym typeface="Wingdings" charset="2"/>
              </a:rPr>
              <a:t>   on test!</a:t>
            </a:r>
          </a:p>
          <a:p>
            <a:pPr eaLnBrk="1" hangingPunct="1"/>
            <a:endParaRPr lang="en-US" altLang="en-US" sz="500" dirty="0">
              <a:cs typeface="Times New Roman" charset="0"/>
              <a:sym typeface="Wingdings" charset="2"/>
            </a:endParaRPr>
          </a:p>
        </p:txBody>
      </p:sp>
      <p:sp>
        <p:nvSpPr>
          <p:cNvPr id="215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Bounding the True Risk</a:t>
            </a:r>
          </a:p>
        </p:txBody>
      </p:sp>
      <p:sp>
        <p:nvSpPr>
          <p:cNvPr id="21527" name="Freeform 4"/>
          <p:cNvSpPr>
            <a:spLocks/>
          </p:cNvSpPr>
          <p:nvPr/>
        </p:nvSpPr>
        <p:spPr bwMode="auto">
          <a:xfrm>
            <a:off x="4076700" y="1352550"/>
            <a:ext cx="4410075" cy="652463"/>
          </a:xfrm>
          <a:custGeom>
            <a:avLst/>
            <a:gdLst>
              <a:gd name="T0" fmla="*/ 0 w 2778"/>
              <a:gd name="T1" fmla="*/ 0 h 411"/>
              <a:gd name="T2" fmla="*/ 2147483647 w 2778"/>
              <a:gd name="T3" fmla="*/ 2147483647 h 411"/>
              <a:gd name="T4" fmla="*/ 2147483647 w 2778"/>
              <a:gd name="T5" fmla="*/ 2147483647 h 411"/>
              <a:gd name="T6" fmla="*/ 2147483647 w 2778"/>
              <a:gd name="T7" fmla="*/ 2147483647 h 411"/>
              <a:gd name="T8" fmla="*/ 2147483647 w 2778"/>
              <a:gd name="T9" fmla="*/ 2147483647 h 4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8"/>
              <a:gd name="T16" fmla="*/ 0 h 411"/>
              <a:gd name="T17" fmla="*/ 2778 w 2778"/>
              <a:gd name="T18" fmla="*/ 411 h 4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8" h="411">
                <a:moveTo>
                  <a:pt x="0" y="0"/>
                </a:moveTo>
                <a:cubicBezTo>
                  <a:pt x="69" y="64"/>
                  <a:pt x="244" y="357"/>
                  <a:pt x="414" y="384"/>
                </a:cubicBezTo>
                <a:cubicBezTo>
                  <a:pt x="584" y="411"/>
                  <a:pt x="788" y="186"/>
                  <a:pt x="1020" y="162"/>
                </a:cubicBezTo>
                <a:cubicBezTo>
                  <a:pt x="1252" y="138"/>
                  <a:pt x="1513" y="255"/>
                  <a:pt x="1806" y="240"/>
                </a:cubicBezTo>
                <a:cubicBezTo>
                  <a:pt x="2099" y="225"/>
                  <a:pt x="2576" y="107"/>
                  <a:pt x="2778" y="7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8" name="Line 5"/>
          <p:cNvSpPr>
            <a:spLocks noChangeShapeType="1"/>
          </p:cNvSpPr>
          <p:nvPr/>
        </p:nvSpPr>
        <p:spPr bwMode="auto">
          <a:xfrm flipV="1">
            <a:off x="4000500" y="1166813"/>
            <a:ext cx="3175" cy="1119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Freeform 9"/>
          <p:cNvSpPr>
            <a:spLocks/>
          </p:cNvSpPr>
          <p:nvPr/>
        </p:nvSpPr>
        <p:spPr bwMode="auto">
          <a:xfrm>
            <a:off x="4229100" y="1243013"/>
            <a:ext cx="4229100" cy="819150"/>
          </a:xfrm>
          <a:custGeom>
            <a:avLst/>
            <a:gdLst>
              <a:gd name="T0" fmla="*/ 0 w 2664"/>
              <a:gd name="T1" fmla="*/ 0 h 516"/>
              <a:gd name="T2" fmla="*/ 2147483647 w 2664"/>
              <a:gd name="T3" fmla="*/ 2147483647 h 516"/>
              <a:gd name="T4" fmla="*/ 2147483647 w 2664"/>
              <a:gd name="T5" fmla="*/ 2147483647 h 516"/>
              <a:gd name="T6" fmla="*/ 2147483647 w 2664"/>
              <a:gd name="T7" fmla="*/ 2147483647 h 516"/>
              <a:gd name="T8" fmla="*/ 2147483647 w 2664"/>
              <a:gd name="T9" fmla="*/ 2147483647 h 5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4"/>
              <a:gd name="T16" fmla="*/ 0 h 516"/>
              <a:gd name="T17" fmla="*/ 2664 w 2664"/>
              <a:gd name="T18" fmla="*/ 516 h 5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4" h="516">
                <a:moveTo>
                  <a:pt x="0" y="0"/>
                </a:moveTo>
                <a:cubicBezTo>
                  <a:pt x="132" y="82"/>
                  <a:pt x="574" y="468"/>
                  <a:pt x="792" y="492"/>
                </a:cubicBezTo>
                <a:cubicBezTo>
                  <a:pt x="1010" y="516"/>
                  <a:pt x="1166" y="186"/>
                  <a:pt x="1308" y="144"/>
                </a:cubicBezTo>
                <a:cubicBezTo>
                  <a:pt x="1450" y="102"/>
                  <a:pt x="1418" y="251"/>
                  <a:pt x="1644" y="240"/>
                </a:cubicBezTo>
                <a:cubicBezTo>
                  <a:pt x="1870" y="229"/>
                  <a:pt x="2452" y="112"/>
                  <a:pt x="2664" y="78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ヒラギノ角ゴ Pro W3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0" name="Line 16"/>
          <p:cNvSpPr>
            <a:spLocks noChangeShapeType="1"/>
          </p:cNvSpPr>
          <p:nvPr/>
        </p:nvSpPr>
        <p:spPr bwMode="auto">
          <a:xfrm>
            <a:off x="3924300" y="2157413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14597" y="2164464"/>
                <a:ext cx="590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597" y="2164464"/>
                <a:ext cx="590803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0" y="2189882"/>
                <a:ext cx="463011" cy="477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189882"/>
                <a:ext cx="463011" cy="4771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471746" y="1600497"/>
                <a:ext cx="9230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746" y="1600497"/>
                <a:ext cx="923073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315200" y="957601"/>
                <a:ext cx="1397177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𝑒𝑚𝑝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957601"/>
                <a:ext cx="1397177" cy="490199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555389" y="1066800"/>
                <a:ext cx="2483244" cy="516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𝑒𝑚𝑝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389" y="1066800"/>
                <a:ext cx="2483244" cy="5166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458200" y="2057400"/>
                <a:ext cx="4630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2057400"/>
                <a:ext cx="46301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17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5" grpId="0"/>
    </p:bld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65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18126</TotalTime>
  <Words>1619</Words>
  <Application>Microsoft Office PowerPoint</Application>
  <PresentationFormat>On-screen Show (4:3)</PresentationFormat>
  <Paragraphs>524</Paragraphs>
  <Slides>41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SimSun</vt:lpstr>
      <vt:lpstr>Arial</vt:lpstr>
      <vt:lpstr>Cambria Math</vt:lpstr>
      <vt:lpstr>Courier New</vt:lpstr>
      <vt:lpstr>Symbol</vt:lpstr>
      <vt:lpstr>Tahoma</vt:lpstr>
      <vt:lpstr>Times New Roman</vt:lpstr>
      <vt:lpstr>Wingdings</vt:lpstr>
      <vt:lpstr>ヒラギノ角ゴ Pro W3</vt:lpstr>
      <vt:lpstr>Blueprint</vt:lpstr>
      <vt:lpstr>Equation</vt:lpstr>
      <vt:lpstr>Machine Learning</vt:lpstr>
      <vt:lpstr>Example quiz question</vt:lpstr>
      <vt:lpstr>Example quiz question</vt:lpstr>
      <vt:lpstr>Class 8 SVMs</vt:lpstr>
      <vt:lpstr>True Risk Bound &amp; Gaps</vt:lpstr>
      <vt:lpstr>True Risk Bound &amp; Gaps</vt:lpstr>
      <vt:lpstr>Empirical Risk Minimization</vt:lpstr>
      <vt:lpstr>Bounding the True Risk</vt:lpstr>
      <vt:lpstr>Bounding the True Risk</vt:lpstr>
      <vt:lpstr>Bounding the True Risk</vt:lpstr>
      <vt:lpstr>Bound the True Risk with VCD</vt:lpstr>
      <vt:lpstr>Support Vector Machines</vt:lpstr>
      <vt:lpstr>SVM Notation</vt:lpstr>
      <vt:lpstr>SVM Notation</vt:lpstr>
      <vt:lpstr>SVM Notation</vt:lpstr>
      <vt:lpstr>Support Vector Machines</vt:lpstr>
      <vt:lpstr>Support Vector Machines</vt:lpstr>
      <vt:lpstr>Support Vector Machines</vt:lpstr>
      <vt:lpstr>Support Vector Machines</vt:lpstr>
      <vt:lpstr>Note: Quadratic Programming</vt:lpstr>
      <vt:lpstr>Note: Quadratic Programming</vt:lpstr>
      <vt:lpstr>SVM Quadratic Program</vt:lpstr>
      <vt:lpstr>SVM Quadratic Program</vt:lpstr>
      <vt:lpstr>SVM Quadratic Program</vt:lpstr>
      <vt:lpstr>Note: Lagrange Multipliers</vt:lpstr>
      <vt:lpstr>Note: Lagrange Multipliers</vt:lpstr>
      <vt:lpstr>Note: Lagrange Multipliers</vt:lpstr>
      <vt:lpstr>Note: Lagrange Multipliers</vt:lpstr>
      <vt:lpstr>Note: Lagrange Multipliers</vt:lpstr>
      <vt:lpstr>Note: Lagrange Multipliers</vt:lpstr>
      <vt:lpstr>Note: Lagrange Multipliers</vt:lpstr>
      <vt:lpstr>SVM Quadratic Program</vt:lpstr>
      <vt:lpstr>SVM in Dual Form</vt:lpstr>
      <vt:lpstr>SVM in Dual Form</vt:lpstr>
      <vt:lpstr>SVM in Dual Form</vt:lpstr>
      <vt:lpstr>SVM in Dual Form</vt:lpstr>
      <vt:lpstr>SVM in Dual Form</vt:lpstr>
      <vt:lpstr>SVM Dual Solution Properties</vt:lpstr>
      <vt:lpstr>SVM Dual Solution Properties</vt:lpstr>
      <vt:lpstr>SVM Dual Solution Sparsity</vt:lpstr>
      <vt:lpstr>Summary</vt:lpstr>
    </vt:vector>
  </TitlesOfParts>
  <Company>Columbia University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</dc:title>
  <dc:creator>jebara</dc:creator>
  <cp:lastModifiedBy>Itsik</cp:lastModifiedBy>
  <cp:revision>310</cp:revision>
  <cp:lastPrinted>2017-02-13T13:27:51Z</cp:lastPrinted>
  <dcterms:created xsi:type="dcterms:W3CDTF">2012-09-25T20:22:05Z</dcterms:created>
  <dcterms:modified xsi:type="dcterms:W3CDTF">2017-02-15T01:35:25Z</dcterms:modified>
</cp:coreProperties>
</file>