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2" d="100"/>
          <a:sy n="62" d="100"/>
        </p:scale>
        <p:origin x="105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26/08/2021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05985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26/08/2021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0252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26/08/2021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24833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26/08/2021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417973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AB637-81AB-4AA9-91CD-65A01686124E}" type="datetimeFigureOut">
              <a:rPr lang="en-ID" smtClean="0"/>
              <a:t>26/08/2021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8465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Date Placeholder 4"/>
          <p:cNvSpPr>
            <a:spLocks noGrp="1"/>
          </p:cNvSpPr>
          <p:nvPr>
            <p:ph type="dt" sz="half" idx="10"/>
          </p:nvPr>
        </p:nvSpPr>
        <p:spPr/>
        <p:txBody>
          <a:bodyPr/>
          <a:lstStyle/>
          <a:p>
            <a:fld id="{73CAB637-81AB-4AA9-91CD-65A01686124E}" type="datetimeFigureOut">
              <a:rPr lang="en-ID" smtClean="0"/>
              <a:t>26/08/2021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075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7" name="Date Placeholder 6"/>
          <p:cNvSpPr>
            <a:spLocks noGrp="1"/>
          </p:cNvSpPr>
          <p:nvPr>
            <p:ph type="dt" sz="half" idx="10"/>
          </p:nvPr>
        </p:nvSpPr>
        <p:spPr/>
        <p:txBody>
          <a:bodyPr/>
          <a:lstStyle/>
          <a:p>
            <a:fld id="{73CAB637-81AB-4AA9-91CD-65A01686124E}" type="datetimeFigureOut">
              <a:rPr lang="en-ID" smtClean="0"/>
              <a:t>26/08/2021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4718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Date Placeholder 2"/>
          <p:cNvSpPr>
            <a:spLocks noGrp="1"/>
          </p:cNvSpPr>
          <p:nvPr>
            <p:ph type="dt" sz="half" idx="10"/>
          </p:nvPr>
        </p:nvSpPr>
        <p:spPr/>
        <p:txBody>
          <a:bodyPr/>
          <a:lstStyle/>
          <a:p>
            <a:fld id="{73CAB637-81AB-4AA9-91CD-65A01686124E}" type="datetimeFigureOut">
              <a:rPr lang="en-ID" smtClean="0"/>
              <a:t>26/08/2021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4908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B637-81AB-4AA9-91CD-65A01686124E}" type="datetimeFigureOut">
              <a:rPr lang="en-ID" smtClean="0"/>
              <a:t>26/08/2021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20957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26/08/2021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8273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26/08/2021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60982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AB637-81AB-4AA9-91CD-65A01686124E}" type="datetimeFigureOut">
              <a:rPr lang="en-ID" smtClean="0"/>
              <a:t>26/08/2021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A0A77-48C6-4A8B-A7D9-495B7CF07AB8}" type="slidenum">
              <a:rPr lang="en-ID" smtClean="0"/>
              <a:t>‹#›</a:t>
            </a:fld>
            <a:endParaRPr lang="en-ID"/>
          </a:p>
        </p:txBody>
      </p:sp>
    </p:spTree>
    <p:extLst>
      <p:ext uri="{BB962C8B-B14F-4D97-AF65-F5344CB8AC3E}">
        <p14:creationId xmlns:p14="http://schemas.microsoft.com/office/powerpoint/2010/main" val="357381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Arial" panose="020B0604020202020204" pitchFamily="34" charset="0"/>
                <a:cs typeface="Arial" panose="020B0604020202020204" pitchFamily="34" charset="0"/>
              </a:rPr>
              <a:t>JAVA DASAR</a:t>
            </a:r>
            <a:endParaRPr lang="en-ID"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600" dirty="0" smtClean="0">
                <a:latin typeface="Arial" panose="020B0604020202020204" pitchFamily="34" charset="0"/>
                <a:cs typeface="Arial" panose="020B0604020202020204" pitchFamily="34" charset="0"/>
              </a:rPr>
              <a:t>By Tiara Agustin</a:t>
            </a: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72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TIPE DATA</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err="1" smtClean="0">
                <a:latin typeface="Arial" panose="020B0604020202020204" pitchFamily="34" charset="0"/>
                <a:cs typeface="Arial" panose="020B0604020202020204" pitchFamily="34" charset="0"/>
              </a:rPr>
              <a:t>Pendeklaran</a:t>
            </a:r>
            <a:r>
              <a:rPr lang="en-US" sz="2000" dirty="0" smtClean="0">
                <a:latin typeface="Arial" panose="020B0604020202020204" pitchFamily="34" charset="0"/>
                <a:cs typeface="Arial" panose="020B0604020202020204" pitchFamily="34" charset="0"/>
              </a:rPr>
              <a:t> String</a:t>
            </a:r>
          </a:p>
          <a:p>
            <a:pPr marL="457200" indent="-457200" fontAlgn="base">
              <a:buAutoNum type="arabicPeriod"/>
            </a:pPr>
            <a:r>
              <a:rPr lang="en-ID" sz="2000" dirty="0" smtClean="0">
                <a:latin typeface="Arial" panose="020B0604020202020204" pitchFamily="34" charset="0"/>
                <a:cs typeface="Arial" panose="020B0604020202020204" pitchFamily="34" charset="0"/>
              </a:rPr>
              <a:t>String literal.</a:t>
            </a:r>
          </a:p>
          <a:p>
            <a:pPr marL="457200" indent="-457200" fontAlgn="base">
              <a:buAutoNum type="arabicPeriod"/>
            </a:pPr>
            <a:r>
              <a:rPr lang="en-ID" sz="2000" dirty="0" err="1" smtClean="0">
                <a:latin typeface="Arial" panose="020B0604020202020204" pitchFamily="34" charset="0"/>
                <a:cs typeface="Arial" panose="020B0604020202020204" pitchFamily="34" charset="0"/>
              </a:rPr>
              <a:t>Menggunakan</a:t>
            </a:r>
            <a:r>
              <a:rPr lang="en-ID" sz="2000" dirty="0" smtClean="0">
                <a:latin typeface="Arial" panose="020B0604020202020204" pitchFamily="34" charset="0"/>
                <a:cs typeface="Arial" panose="020B0604020202020204" pitchFamily="34" charset="0"/>
              </a:rPr>
              <a:t> </a:t>
            </a:r>
            <a:r>
              <a:rPr lang="en-ID" sz="2000" dirty="0">
                <a:latin typeface="Arial" panose="020B0604020202020204" pitchFamily="34" charset="0"/>
                <a:cs typeface="Arial" panose="020B0604020202020204" pitchFamily="34" charset="0"/>
              </a:rPr>
              <a:t>keyword new.</a:t>
            </a:r>
          </a:p>
          <a:p>
            <a:pPr marL="0" indent="0" algn="just">
              <a:buNone/>
            </a:pPr>
            <a:endParaRPr lang="en-ID"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30012"/>
            <a:ext cx="4515480" cy="3038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516" y="5021015"/>
            <a:ext cx="3153215" cy="1047896"/>
          </a:xfrm>
          <a:prstGeom prst="rect">
            <a:avLst/>
          </a:prstGeom>
        </p:spPr>
      </p:pic>
    </p:spTree>
    <p:extLst>
      <p:ext uri="{BB962C8B-B14F-4D97-AF65-F5344CB8AC3E}">
        <p14:creationId xmlns:p14="http://schemas.microsoft.com/office/powerpoint/2010/main" val="273256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Tx/>
              <a:buChar char="-"/>
            </a:pPr>
            <a:r>
              <a:rPr lang="en-US" sz="2000" dirty="0" smtClean="0">
                <a:latin typeface="Arial" panose="020B0604020202020204" pitchFamily="34" charset="0"/>
                <a:cs typeface="Arial" panose="020B0604020202020204" pitchFamily="34" charset="0"/>
              </a:rPr>
              <a:t>Array</a:t>
            </a:r>
          </a:p>
          <a:p>
            <a:pPr marL="0" indent="0" algn="just">
              <a:buNone/>
            </a:pPr>
            <a:r>
              <a:rPr lang="nn-NO" sz="2000" dirty="0" smtClean="0">
                <a:latin typeface="Arial" panose="020B0604020202020204" pitchFamily="34" charset="0"/>
                <a:cs typeface="Arial" panose="020B0604020202020204" pitchFamily="34" charset="0"/>
              </a:rPr>
              <a:t>Array adalah sebuah </a:t>
            </a:r>
            <a:r>
              <a:rPr lang="nn-NO" sz="2000" dirty="0">
                <a:latin typeface="Arial" panose="020B0604020202020204" pitchFamily="34" charset="0"/>
                <a:cs typeface="Arial" panose="020B0604020202020204" pitchFamily="34" charset="0"/>
              </a:rPr>
              <a:t>struktur data yang dapat menampung banyak nilai dengan tipe data yang sama. </a:t>
            </a:r>
            <a:endParaRPr lang="en-ID"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80853"/>
            <a:ext cx="4010585" cy="3296110"/>
          </a:xfrm>
          <a:prstGeom prst="rect">
            <a:avLst/>
          </a:prstGeom>
        </p:spPr>
      </p:pic>
    </p:spTree>
    <p:extLst>
      <p:ext uri="{BB962C8B-B14F-4D97-AF65-F5344CB8AC3E}">
        <p14:creationId xmlns:p14="http://schemas.microsoft.com/office/powerpoint/2010/main" val="414690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Tx/>
              <a:buChar char="-"/>
            </a:pPr>
            <a:r>
              <a:rPr lang="en-US" sz="2000" dirty="0" err="1" smtClean="0">
                <a:latin typeface="Arial" panose="020B0604020202020204" pitchFamily="34" charset="0"/>
                <a:cs typeface="Arial" panose="020B0604020202020204" pitchFamily="34" charset="0"/>
              </a:rPr>
              <a:t>ArrayList</a:t>
            </a:r>
            <a:endParaRPr lang="en-US" sz="2000" dirty="0" smtClean="0">
              <a:latin typeface="Arial" panose="020B0604020202020204" pitchFamily="34" charset="0"/>
              <a:cs typeface="Arial" panose="020B0604020202020204" pitchFamily="34" charset="0"/>
            </a:endParaRPr>
          </a:p>
          <a:p>
            <a:pPr marL="0" indent="0" algn="just">
              <a:buNone/>
            </a:pPr>
            <a:r>
              <a:rPr lang="id-ID" sz="2000" dirty="0">
                <a:latin typeface="Arial" panose="020B0604020202020204" pitchFamily="34" charset="0"/>
                <a:cs typeface="Arial" panose="020B0604020202020204" pitchFamily="34" charset="0"/>
              </a:rPr>
              <a:t>Arraylist dapat menampung data secara dinamis sehingga berapapun </a:t>
            </a:r>
            <a:r>
              <a:rPr lang="id-ID" sz="2000" dirty="0" smtClean="0">
                <a:latin typeface="Arial" panose="020B0604020202020204" pitchFamily="34" charset="0"/>
                <a:cs typeface="Arial" panose="020B0604020202020204" pitchFamily="34" charset="0"/>
              </a:rPr>
              <a:t>jumlah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indexnya</a:t>
            </a:r>
            <a:r>
              <a:rPr lang="id-ID" sz="2000" dirty="0" smtClean="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akan ditampung tanpa memperhatikan berapa jumlah maksimal elemen yang dapat ditampung</a:t>
            </a:r>
            <a:r>
              <a:rPr lang="id-ID"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indent="0" algn="just">
              <a:buNone/>
            </a:pPr>
            <a:r>
              <a:rPr lang="id-ID" sz="2000" dirty="0" smtClean="0">
                <a:latin typeface="Arial" panose="020B0604020202020204" pitchFamily="34" charset="0"/>
                <a:cs typeface="Arial" panose="020B0604020202020204" pitchFamily="34" charset="0"/>
              </a:rPr>
              <a:t> </a:t>
            </a:r>
            <a:endParaRPr lang="en-ID" sz="2000" dirty="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79998"/>
            <a:ext cx="6902003" cy="3446898"/>
          </a:xfrm>
          <a:prstGeom prst="rect">
            <a:avLst/>
          </a:prstGeom>
        </p:spPr>
      </p:pic>
    </p:spTree>
    <p:extLst>
      <p:ext uri="{BB962C8B-B14F-4D97-AF65-F5344CB8AC3E}">
        <p14:creationId xmlns:p14="http://schemas.microsoft.com/office/powerpoint/2010/main" val="252357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INPUT DARI KEYBOARD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smtClean="0">
                <a:latin typeface="Arial" panose="020B0604020202020204" pitchFamily="34" charset="0"/>
                <a:cs typeface="Arial" panose="020B0604020202020204" pitchFamily="34" charset="0"/>
              </a:rPr>
              <a:t>Buffered Reader</a:t>
            </a:r>
          </a:p>
          <a:p>
            <a:pPr marL="0" indent="0" algn="just">
              <a:buNone/>
            </a:pPr>
            <a:r>
              <a:rPr lang="en-US" sz="2000" dirty="0" smtClean="0">
                <a:latin typeface="Arial" panose="020B0604020202020204" pitchFamily="34" charset="0"/>
                <a:cs typeface="Arial" panose="020B0604020202020204" pitchFamily="34" charset="0"/>
              </a:rPr>
              <a:t>Class </a:t>
            </a:r>
            <a:r>
              <a:rPr lang="en-US" sz="2000" dirty="0" err="1" smtClean="0">
                <a:latin typeface="Arial" panose="020B0604020202020204" pitchFamily="34" charset="0"/>
                <a:cs typeface="Arial" panose="020B0604020202020204" pitchFamily="34" charset="0"/>
              </a:rPr>
              <a:t>abstrak</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menangani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baca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tulis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suatu</a:t>
            </a:r>
            <a:r>
              <a:rPr lang="en-US" sz="2000" dirty="0" smtClean="0">
                <a:latin typeface="Arial" panose="020B0604020202020204" pitchFamily="34" charset="0"/>
                <a:cs typeface="Arial" panose="020B0604020202020204" pitchFamily="34" charset="0"/>
              </a:rPr>
              <a:t> media. Class </a:t>
            </a:r>
            <a:r>
              <a:rPr lang="en-US" sz="2000" dirty="0" err="1" smtClean="0">
                <a:latin typeface="Arial" panose="020B0604020202020204" pitchFamily="34" charset="0"/>
                <a:cs typeface="Arial" panose="020B0604020202020204" pitchFamily="34" charset="0"/>
              </a:rPr>
              <a:t>ini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membutuhkan</a:t>
            </a:r>
            <a:r>
              <a:rPr lang="en-US" sz="2000" dirty="0" smtClean="0">
                <a:latin typeface="Arial" panose="020B0604020202020204" pitchFamily="34" charset="0"/>
                <a:cs typeface="Arial" panose="020B0604020202020204" pitchFamily="34" charset="0"/>
              </a:rPr>
              <a:t> class lain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pekerjanya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InputStreamReader</a:t>
            </a:r>
            <a:r>
              <a:rPr lang="en-US" sz="2000" dirty="0" smtClean="0">
                <a:latin typeface="Arial" panose="020B0604020202020204" pitchFamily="34" charset="0"/>
                <a:cs typeface="Arial" panose="020B0604020202020204" pitchFamily="34" charset="0"/>
              </a:rPr>
              <a:t>. Dan </a:t>
            </a:r>
            <a:r>
              <a:rPr lang="en-US" sz="2000" dirty="0" err="1" smtClean="0">
                <a:latin typeface="Arial" panose="020B0604020202020204" pitchFamily="34" charset="0"/>
                <a:cs typeface="Arial" panose="020B0604020202020204" pitchFamily="34" charset="0"/>
              </a:rPr>
              <a:t>InputStreamReader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membutuhkan</a:t>
            </a:r>
            <a:r>
              <a:rPr lang="en-US" sz="2000" dirty="0" smtClean="0">
                <a:latin typeface="Arial" panose="020B0604020202020204" pitchFamily="34" charset="0"/>
                <a:cs typeface="Arial" panose="020B0604020202020204" pitchFamily="34" charset="0"/>
              </a:rPr>
              <a:t> media </a:t>
            </a:r>
            <a:r>
              <a:rPr lang="en-US" sz="2000" dirty="0" err="1" smtClean="0">
                <a:latin typeface="Arial" panose="020B0604020202020204" pitchFamily="34" charset="0"/>
                <a:cs typeface="Arial" panose="020B0604020202020204" pitchFamily="34" charset="0"/>
              </a:rPr>
              <a:t>tempat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baca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tulis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System.in</a:t>
            </a:r>
            <a:r>
              <a:rPr lang="id-ID" sz="2000" dirty="0" smtClean="0">
                <a:latin typeface="Arial" panose="020B0604020202020204" pitchFamily="34" charset="0"/>
                <a:cs typeface="Arial" panose="020B0604020202020204" pitchFamily="34" charset="0"/>
              </a:rPr>
              <a:t>.</a:t>
            </a:r>
            <a:endParaRPr lang="en-ID" sz="2000" dirty="0" smtClean="0">
              <a:latin typeface="Arial" panose="020B0604020202020204" pitchFamily="34" charset="0"/>
              <a:cs typeface="Arial" panose="020B0604020202020204" pitchFamily="34" charset="0"/>
            </a:endParaRPr>
          </a:p>
          <a:p>
            <a:pPr marL="0" indent="0" algn="just">
              <a:buNone/>
            </a:pPr>
            <a:endParaRPr lang="en-ID" sz="2000" dirty="0" smtClean="0">
              <a:latin typeface="Arial" panose="020B0604020202020204" pitchFamily="34" charset="0"/>
              <a:cs typeface="Arial" panose="020B0604020202020204" pitchFamily="34" charset="0"/>
            </a:endParaRPr>
          </a:p>
          <a:p>
            <a:pPr marL="0" indent="0" algn="just">
              <a:buNone/>
            </a:pPr>
            <a:endParaRPr lang="en-US" sz="2000" dirty="0" smtClean="0">
              <a:latin typeface="Arial" panose="020B0604020202020204" pitchFamily="34" charset="0"/>
              <a:cs typeface="Arial" panose="020B0604020202020204" pitchFamily="34" charset="0"/>
            </a:endParaRPr>
          </a:p>
          <a:p>
            <a:pPr marL="0" indent="0" algn="just">
              <a:buNone/>
            </a:pPr>
            <a:endParaRPr lang="en-US" sz="2400" dirty="0" smtClean="0">
              <a:latin typeface="Arial" panose="020B0604020202020204" pitchFamily="34" charset="0"/>
              <a:cs typeface="Arial" panose="020B0604020202020204" pitchFamily="34" charset="0"/>
            </a:endParaRPr>
          </a:p>
          <a:p>
            <a:pPr algn="just"/>
            <a:endParaRPr lang="en-ID" sz="2400" dirty="0" smtClean="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58637"/>
            <a:ext cx="7020905" cy="34771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594" y="5616430"/>
            <a:ext cx="3153215" cy="1019317"/>
          </a:xfrm>
          <a:prstGeom prst="rect">
            <a:avLst/>
          </a:prstGeom>
        </p:spPr>
      </p:pic>
    </p:spTree>
    <p:extLst>
      <p:ext uri="{BB962C8B-B14F-4D97-AF65-F5344CB8AC3E}">
        <p14:creationId xmlns:p14="http://schemas.microsoft.com/office/powerpoint/2010/main" val="306697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INPUT DARI KEYBOARD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smtClean="0">
                <a:latin typeface="Arial" panose="020B0604020202020204" pitchFamily="34" charset="0"/>
                <a:cs typeface="Arial" panose="020B0604020202020204" pitchFamily="34" charset="0"/>
              </a:rPr>
              <a:t>Scanner</a:t>
            </a:r>
          </a:p>
          <a:p>
            <a:pPr marL="0" indent="0" algn="just">
              <a:buNone/>
            </a:pPr>
            <a:r>
              <a:rPr lang="en-US" sz="2000" dirty="0">
                <a:latin typeface="Arial" panose="020B0604020202020204" pitchFamily="34" charset="0"/>
                <a:cs typeface="Arial" panose="020B0604020202020204" pitchFamily="34" charset="0"/>
              </a:rPr>
              <a:t>Scanner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perintah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membuat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menginisialisasi</a:t>
            </a:r>
            <a:r>
              <a:rPr lang="en-US" sz="2000" dirty="0">
                <a:latin typeface="Arial" panose="020B0604020202020204" pitchFamily="34" charset="0"/>
                <a:cs typeface="Arial" panose="020B0604020202020204" pitchFamily="34" charset="0"/>
              </a:rPr>
              <a:t> object yang </a:t>
            </a:r>
            <a:r>
              <a:rPr lang="en-US" sz="2000" dirty="0" err="1">
                <a:latin typeface="Arial" panose="020B0604020202020204" pitchFamily="34" charset="0"/>
                <a:cs typeface="Arial" panose="020B0604020202020204" pitchFamily="34" charset="0"/>
              </a:rPr>
              <a:t>diinginkan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pengguna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diinputkan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pengguna</a:t>
            </a:r>
            <a:r>
              <a:rPr lang="en-US" sz="2000" dirty="0">
                <a:latin typeface="Arial" panose="020B0604020202020204" pitchFamily="34" charset="0"/>
                <a:cs typeface="Arial" panose="020B0604020202020204" pitchFamily="34" charset="0"/>
              </a:rPr>
              <a:t>. </a:t>
            </a:r>
            <a:endParaRPr lang="en-ID" sz="2000" dirty="0" smtClean="0">
              <a:latin typeface="Arial" panose="020B0604020202020204" pitchFamily="34" charset="0"/>
              <a:cs typeface="Arial" panose="020B0604020202020204" pitchFamily="34" charset="0"/>
            </a:endParaRPr>
          </a:p>
          <a:p>
            <a:pPr marL="0" indent="0" algn="just">
              <a:buNone/>
            </a:pPr>
            <a:endParaRPr lang="en-US" sz="2000" dirty="0" smtClean="0">
              <a:latin typeface="Arial" panose="020B0604020202020204" pitchFamily="34" charset="0"/>
              <a:cs typeface="Arial" panose="020B0604020202020204" pitchFamily="34" charset="0"/>
            </a:endParaRPr>
          </a:p>
          <a:p>
            <a:pPr marL="0" indent="0" algn="just">
              <a:buNone/>
            </a:pPr>
            <a:endParaRPr lang="en-US" sz="2400" dirty="0" smtClean="0">
              <a:latin typeface="Arial" panose="020B0604020202020204" pitchFamily="34" charset="0"/>
              <a:cs typeface="Arial" panose="020B0604020202020204" pitchFamily="34" charset="0"/>
            </a:endParaRPr>
          </a:p>
          <a:p>
            <a:pPr algn="just"/>
            <a:endParaRPr lang="en-ID" sz="2400" dirty="0" smtClean="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47537"/>
            <a:ext cx="5849166" cy="3229426"/>
          </a:xfrm>
          <a:prstGeom prst="rect">
            <a:avLst/>
          </a:prstGeom>
        </p:spPr>
      </p:pic>
    </p:spTree>
    <p:extLst>
      <p:ext uri="{BB962C8B-B14F-4D97-AF65-F5344CB8AC3E}">
        <p14:creationId xmlns:p14="http://schemas.microsoft.com/office/powerpoint/2010/main" val="226819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INPUT DARI KEYBOARD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dirty="0" err="1" smtClean="0">
                <a:latin typeface="Arial" panose="020B0604020202020204" pitchFamily="34" charset="0"/>
                <a:cs typeface="Arial" panose="020B0604020202020204" pitchFamily="34" charset="0"/>
              </a:rPr>
              <a:t>Metode-metode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a:t>
            </a:r>
            <a:r>
              <a:rPr lang="en-US" sz="2000" dirty="0" err="1" smtClean="0">
                <a:latin typeface="Arial" panose="020B0604020202020204" pitchFamily="34" charset="0"/>
                <a:cs typeface="Arial" panose="020B0604020202020204" pitchFamily="34" charset="0"/>
              </a:rPr>
              <a:t>bjek</a:t>
            </a:r>
            <a:r>
              <a:rPr lang="en-US" sz="2000" dirty="0" smtClean="0">
                <a:latin typeface="Arial" panose="020B0604020202020204" pitchFamily="34" charset="0"/>
                <a:cs typeface="Arial" panose="020B0604020202020204" pitchFamily="34" charset="0"/>
              </a:rPr>
              <a:t> Scanner</a:t>
            </a:r>
          </a:p>
          <a:p>
            <a:pPr marL="0" indent="0" algn="just">
              <a:buNone/>
            </a:pPr>
            <a:endParaRPr lang="en-US" sz="2000" dirty="0" smtClean="0">
              <a:latin typeface="Arial" panose="020B0604020202020204" pitchFamily="34" charset="0"/>
              <a:cs typeface="Arial" panose="020B0604020202020204" pitchFamily="34" charset="0"/>
            </a:endParaRPr>
          </a:p>
          <a:p>
            <a:pPr marL="0" indent="0" algn="just">
              <a:buNone/>
            </a:pPr>
            <a:endParaRPr lang="en-US" sz="2000" dirty="0" smtClean="0">
              <a:latin typeface="Arial" panose="020B0604020202020204" pitchFamily="34" charset="0"/>
              <a:cs typeface="Arial" panose="020B0604020202020204" pitchFamily="34" charset="0"/>
            </a:endParaRPr>
          </a:p>
          <a:p>
            <a:pPr algn="just"/>
            <a:endParaRPr lang="en-ID" sz="2000" dirty="0" smtClean="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10337"/>
            <a:ext cx="6299667" cy="4427430"/>
          </a:xfrm>
          <a:prstGeom prst="rect">
            <a:avLst/>
          </a:prstGeom>
        </p:spPr>
      </p:pic>
    </p:spTree>
    <p:extLst>
      <p:ext uri="{BB962C8B-B14F-4D97-AF65-F5344CB8AC3E}">
        <p14:creationId xmlns:p14="http://schemas.microsoft.com/office/powerpoint/2010/main" val="50705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TUGAS (</a:t>
            </a:r>
            <a:r>
              <a:rPr lang="en-US" sz="3600" b="1" dirty="0" err="1" smtClean="0">
                <a:latin typeface="Arial" panose="020B0604020202020204" pitchFamily="34" charset="0"/>
                <a:cs typeface="Arial" panose="020B0604020202020204" pitchFamily="34" charset="0"/>
              </a:rPr>
              <a:t>Rabu</a:t>
            </a:r>
            <a:r>
              <a:rPr lang="en-US" sz="3600" b="1" dirty="0" smtClean="0">
                <a:latin typeface="Arial" panose="020B0604020202020204" pitchFamily="34" charset="0"/>
                <a:cs typeface="Arial" panose="020B0604020202020204" pitchFamily="34" charset="0"/>
              </a:rPr>
              <a:t>, 1 September 2021 18.00 WIB)</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1600" dirty="0" err="1" smtClean="0">
                <a:latin typeface="Arial" panose="020B0604020202020204" pitchFamily="34" charset="0"/>
                <a:cs typeface="Arial" panose="020B0604020202020204" pitchFamily="34" charset="0"/>
              </a:rPr>
              <a:t>Buatlah</a:t>
            </a:r>
            <a:r>
              <a:rPr lang="en-US" sz="1600" dirty="0" smtClean="0">
                <a:latin typeface="Arial" panose="020B0604020202020204" pitchFamily="34" charset="0"/>
                <a:cs typeface="Arial" panose="020B0604020202020204" pitchFamily="34" charset="0"/>
              </a:rPr>
              <a:t> program </a:t>
            </a:r>
            <a:r>
              <a:rPr lang="en-US" sz="1600" dirty="0" err="1" smtClean="0">
                <a:latin typeface="Arial" panose="020B0604020202020204" pitchFamily="34" charset="0"/>
                <a:cs typeface="Arial" panose="020B0604020202020204" pitchFamily="34" charset="0"/>
              </a:rPr>
              <a:t>penjualan</a:t>
            </a:r>
            <a:r>
              <a:rPr lang="en-US" sz="1600" dirty="0" smtClean="0">
                <a:latin typeface="Arial" panose="020B0604020202020204" pitchFamily="34" charset="0"/>
                <a:cs typeface="Arial" panose="020B0604020202020204" pitchFamily="34" charset="0"/>
              </a:rPr>
              <a:t> online</a:t>
            </a:r>
          </a:p>
          <a:p>
            <a:pPr marL="457200" indent="-457200" algn="just">
              <a:buAutoNum type="arabicPeriod"/>
            </a:pPr>
            <a:r>
              <a:rPr lang="en-US" sz="1600" dirty="0" err="1" smtClean="0">
                <a:latin typeface="Arial" panose="020B0604020202020204" pitchFamily="34" charset="0"/>
                <a:cs typeface="Arial" panose="020B0604020202020204" pitchFamily="34" charset="0"/>
              </a:rPr>
              <a:t>Nurul</a:t>
            </a:r>
            <a:r>
              <a:rPr lang="en-US" sz="1600" dirty="0" smtClean="0">
                <a:latin typeface="Arial" panose="020B0604020202020204" pitchFamily="34" charset="0"/>
                <a:cs typeface="Arial" panose="020B0604020202020204" pitchFamily="34" charset="0"/>
              </a:rPr>
              <a:t> =&gt; </a:t>
            </a:r>
            <a:r>
              <a:rPr lang="en-US" sz="1600" dirty="0" err="1" smtClean="0">
                <a:latin typeface="Arial" panose="020B0604020202020204" pitchFamily="34" charset="0"/>
                <a:cs typeface="Arial" panose="020B0604020202020204" pitchFamily="34" charset="0"/>
              </a:rPr>
              <a:t>Baju</a:t>
            </a:r>
            <a:endParaRPr lang="en-US" sz="1600" dirty="0" smtClean="0">
              <a:latin typeface="Arial" panose="020B0604020202020204" pitchFamily="34" charset="0"/>
              <a:cs typeface="Arial" panose="020B0604020202020204" pitchFamily="34" charset="0"/>
            </a:endParaRPr>
          </a:p>
          <a:p>
            <a:pPr marL="457200" indent="-457200" algn="just">
              <a:buAutoNum type="arabicPeriod"/>
            </a:pPr>
            <a:r>
              <a:rPr lang="en-US" sz="1600" dirty="0" err="1" smtClean="0">
                <a:latin typeface="Arial" panose="020B0604020202020204" pitchFamily="34" charset="0"/>
                <a:cs typeface="Arial" panose="020B0604020202020204" pitchFamily="34" charset="0"/>
              </a:rPr>
              <a:t>Seli</a:t>
            </a:r>
            <a:r>
              <a:rPr lang="en-US" sz="1600" dirty="0" smtClean="0">
                <a:latin typeface="Arial" panose="020B0604020202020204" pitchFamily="34" charset="0"/>
                <a:cs typeface="Arial" panose="020B0604020202020204" pitchFamily="34" charset="0"/>
              </a:rPr>
              <a:t> =&gt; </a:t>
            </a:r>
            <a:r>
              <a:rPr lang="en-US" sz="1600" dirty="0" err="1" smtClean="0">
                <a:latin typeface="Arial" panose="020B0604020202020204" pitchFamily="34" charset="0"/>
                <a:cs typeface="Arial" panose="020B0604020202020204" pitchFamily="34" charset="0"/>
              </a:rPr>
              <a:t>Buku</a:t>
            </a:r>
            <a:r>
              <a:rPr lang="en-US" sz="1600" dirty="0" smtClean="0">
                <a:latin typeface="Arial" panose="020B0604020202020204" pitchFamily="34" charset="0"/>
                <a:cs typeface="Arial" panose="020B0604020202020204" pitchFamily="34" charset="0"/>
              </a:rPr>
              <a:t> </a:t>
            </a:r>
          </a:p>
          <a:p>
            <a:pPr marL="0" indent="0" algn="just">
              <a:buNone/>
            </a:pPr>
            <a:r>
              <a:rPr lang="en-US" sz="1600" dirty="0" err="1" smtClean="0">
                <a:latin typeface="Arial" panose="020B0604020202020204" pitchFamily="34" charset="0"/>
                <a:cs typeface="Arial" panose="020B0604020202020204" pitchFamily="34" charset="0"/>
              </a:rPr>
              <a:t>Keterangan</a:t>
            </a:r>
            <a:r>
              <a:rPr lang="en-US" sz="1600" dirty="0" smtClean="0">
                <a:latin typeface="Arial" panose="020B0604020202020204" pitchFamily="34" charset="0"/>
                <a:cs typeface="Arial" panose="020B0604020202020204" pitchFamily="34" charset="0"/>
              </a:rPr>
              <a:t> :</a:t>
            </a:r>
          </a:p>
          <a:p>
            <a:pPr marL="457200" indent="-457200" algn="just">
              <a:buAutoNum type="arabicPeriod"/>
            </a:pPr>
            <a:r>
              <a:rPr lang="en-US" sz="1600" dirty="0" err="1" smtClean="0">
                <a:latin typeface="Arial" panose="020B0604020202020204" pitchFamily="34" charset="0"/>
                <a:cs typeface="Arial" panose="020B0604020202020204" pitchFamily="34" charset="0"/>
              </a:rPr>
              <a:t>Ongkir</a:t>
            </a:r>
            <a:endParaRPr lang="en-US" sz="1600" dirty="0" smtClean="0">
              <a:latin typeface="Arial" panose="020B0604020202020204" pitchFamily="34" charset="0"/>
              <a:cs typeface="Arial" panose="020B0604020202020204" pitchFamily="34" charset="0"/>
            </a:endParaRPr>
          </a:p>
          <a:p>
            <a:pPr marL="0" indent="0" algn="just">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t>
            </a:r>
            <a:r>
              <a:rPr lang="en-US" sz="1600" dirty="0" err="1" smtClean="0">
                <a:latin typeface="Arial" panose="020B0604020202020204" pitchFamily="34" charset="0"/>
                <a:cs typeface="Arial" panose="020B0604020202020204" pitchFamily="34" charset="0"/>
              </a:rPr>
              <a:t>ulau</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a:t>
            </a:r>
            <a:r>
              <a:rPr lang="en-US" sz="1600" dirty="0" err="1" smtClean="0">
                <a:latin typeface="Arial" panose="020B0604020202020204" pitchFamily="34" charset="0"/>
                <a:cs typeface="Arial" panose="020B0604020202020204" pitchFamily="34" charset="0"/>
              </a:rPr>
              <a:t>awa</a:t>
            </a:r>
            <a:r>
              <a:rPr lang="en-US" sz="1600" dirty="0" smtClean="0">
                <a:latin typeface="Arial" panose="020B0604020202020204" pitchFamily="34" charset="0"/>
                <a:cs typeface="Arial" panose="020B0604020202020204" pitchFamily="34" charset="0"/>
              </a:rPr>
              <a:t> : Rp18.000</a:t>
            </a:r>
          </a:p>
          <a:p>
            <a:pPr marL="0" indent="0" algn="just">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Luar</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Pulau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Jawa</a:t>
            </a:r>
            <a:r>
              <a:rPr lang="en-US" sz="1600" dirty="0" smtClean="0">
                <a:latin typeface="Arial" panose="020B0604020202020204" pitchFamily="34" charset="0"/>
                <a:cs typeface="Arial" panose="020B0604020202020204" pitchFamily="34" charset="0"/>
              </a:rPr>
              <a:t> : Rp32.000</a:t>
            </a:r>
          </a:p>
          <a:p>
            <a:pPr marL="457200" indent="-457200" algn="just">
              <a:buFont typeface="+mj-lt"/>
              <a:buAutoNum type="arabicPeriod" startAt="2"/>
            </a:pPr>
            <a:r>
              <a:rPr lang="en-US" sz="1600" dirty="0" smtClean="0">
                <a:latin typeface="Arial" panose="020B0604020202020204" pitchFamily="34" charset="0"/>
                <a:cs typeface="Arial" panose="020B0604020202020204" pitchFamily="34" charset="0"/>
              </a:rPr>
              <a:t>Gratis </a:t>
            </a:r>
            <a:r>
              <a:rPr lang="en-US" sz="1600" dirty="0" err="1" smtClean="0">
                <a:latin typeface="Arial" panose="020B0604020202020204" pitchFamily="34" charset="0"/>
                <a:cs typeface="Arial" panose="020B0604020202020204" pitchFamily="34" charset="0"/>
              </a:rPr>
              <a:t>ongkir</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jika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pembelian</a:t>
            </a:r>
            <a:r>
              <a:rPr lang="en-US" sz="1600" dirty="0" smtClean="0">
                <a:latin typeface="Arial" panose="020B0604020202020204" pitchFamily="34" charset="0"/>
                <a:cs typeface="Arial" panose="020B0604020202020204" pitchFamily="34" charset="0"/>
              </a:rPr>
              <a:t> &gt;= Rp150.000</a:t>
            </a:r>
            <a:endParaRPr lang="en-US" sz="1600" dirty="0">
              <a:latin typeface="Arial" panose="020B0604020202020204" pitchFamily="34" charset="0"/>
              <a:cs typeface="Arial" panose="020B0604020202020204" pitchFamily="34" charset="0"/>
            </a:endParaRPr>
          </a:p>
          <a:p>
            <a:pPr marL="457200" indent="-457200" algn="just">
              <a:buFont typeface="+mj-lt"/>
              <a:buAutoNum type="arabicPeriod" startAt="2"/>
            </a:pPr>
            <a:r>
              <a:rPr lang="en-US" sz="1600" dirty="0" smtClean="0">
                <a:latin typeface="Arial" panose="020B0604020202020204" pitchFamily="34" charset="0"/>
                <a:cs typeface="Arial" panose="020B0604020202020204" pitchFamily="34" charset="0"/>
              </a:rPr>
              <a:t>Gratis </a:t>
            </a:r>
            <a:r>
              <a:rPr lang="en-US" sz="1600" dirty="0" err="1" smtClean="0">
                <a:latin typeface="Arial" panose="020B0604020202020204" pitchFamily="34" charset="0"/>
                <a:cs typeface="Arial" panose="020B0604020202020204" pitchFamily="34" charset="0"/>
              </a:rPr>
              <a:t>ongkir</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potongan</a:t>
            </a:r>
            <a:r>
              <a:rPr lang="en-US" sz="1600" dirty="0" smtClean="0">
                <a:latin typeface="Arial" panose="020B0604020202020204" pitchFamily="34" charset="0"/>
                <a:cs typeface="Arial" panose="020B0604020202020204" pitchFamily="34" charset="0"/>
              </a:rPr>
              <a:t> 2% </a:t>
            </a:r>
            <a:r>
              <a:rPr lang="en-US" sz="1600" dirty="0" err="1" smtClean="0">
                <a:latin typeface="Arial" panose="020B0604020202020204" pitchFamily="34" charset="0"/>
                <a:cs typeface="Arial" panose="020B0604020202020204" pitchFamily="34" charset="0"/>
              </a:rPr>
              <a:t>jika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pembelian</a:t>
            </a:r>
            <a:r>
              <a:rPr lang="en-US" sz="1600" dirty="0" smtClean="0">
                <a:latin typeface="Arial" panose="020B0604020202020204" pitchFamily="34" charset="0"/>
                <a:cs typeface="Arial" panose="020B0604020202020204" pitchFamily="34" charset="0"/>
              </a:rPr>
              <a:t> &gt;=</a:t>
            </a:r>
            <a:r>
              <a:rPr lang="en-US" sz="1600" dirty="0" smtClean="0">
                <a:latin typeface="Arial" panose="020B0604020202020204" pitchFamily="34" charset="0"/>
                <a:cs typeface="Arial" panose="020B0604020202020204" pitchFamily="34" charset="0"/>
              </a:rPr>
              <a:t>250.000</a:t>
            </a:r>
          </a:p>
          <a:p>
            <a:pPr marL="457200" indent="-457200" algn="just">
              <a:buFont typeface="+mj-lt"/>
              <a:buAutoNum type="arabicPeriod" startAt="2"/>
            </a:pPr>
            <a:endParaRPr lang="en-US" sz="1600" dirty="0">
              <a:latin typeface="Arial" panose="020B0604020202020204" pitchFamily="34" charset="0"/>
              <a:cs typeface="Arial" panose="020B0604020202020204" pitchFamily="34" charset="0"/>
            </a:endParaRPr>
          </a:p>
          <a:p>
            <a:pPr marL="0" indent="0" algn="just">
              <a:buNone/>
            </a:pPr>
            <a:endParaRPr lang="en-US" sz="1600" dirty="0" smtClean="0">
              <a:latin typeface="Arial" panose="020B0604020202020204" pitchFamily="34" charset="0"/>
              <a:cs typeface="Arial" panose="020B0604020202020204" pitchFamily="34" charset="0"/>
            </a:endParaRPr>
          </a:p>
          <a:p>
            <a:pPr marL="0" indent="0" algn="just">
              <a:buNone/>
            </a:pPr>
            <a:r>
              <a:rPr lang="en-US" sz="1600" b="1" dirty="0" err="1" smtClean="0">
                <a:latin typeface="Arial" panose="020B0604020202020204" pitchFamily="34" charset="0"/>
                <a:cs typeface="Arial" panose="020B0604020202020204" pitchFamily="34" charset="0"/>
              </a:rPr>
              <a:t>Selamat</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Mengerjakan</a:t>
            </a:r>
            <a:r>
              <a:rPr lang="en-US" sz="1600" b="1" dirty="0" smtClean="0">
                <a:latin typeface="Arial" panose="020B0604020202020204" pitchFamily="34" charset="0"/>
                <a:cs typeface="Arial" panose="020B0604020202020204" pitchFamily="34" charset="0"/>
                <a:sym typeface="Wingdings" panose="05000000000000000000" pitchFamily="2" charset="2"/>
              </a:rPr>
              <a:t></a:t>
            </a:r>
            <a:endParaRPr lang="en-ID"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09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QUIZ (10 </a:t>
            </a:r>
            <a:r>
              <a:rPr lang="en-US" sz="3600" b="1" dirty="0" err="1" smtClean="0">
                <a:latin typeface="Arial" panose="020B0604020202020204" pitchFamily="34" charset="0"/>
                <a:cs typeface="Arial" panose="020B0604020202020204" pitchFamily="34" charset="0"/>
              </a:rPr>
              <a:t>Menit</a:t>
            </a:r>
            <a:r>
              <a:rPr lang="en-US" sz="3600" b="1" dirty="0" smtClean="0">
                <a:latin typeface="Arial" panose="020B0604020202020204" pitchFamily="34" charset="0"/>
                <a:cs typeface="Arial" panose="020B0604020202020204" pitchFamily="34" charset="0"/>
              </a:rPr>
              <a:t>)</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457200" indent="-457200" algn="just">
              <a:buAutoNum type="arabicPeriod"/>
            </a:pPr>
            <a:r>
              <a:rPr lang="en-US" sz="2000" dirty="0" err="1" smtClean="0">
                <a:latin typeface="Arial" panose="020B0604020202020204" pitchFamily="34" charset="0"/>
                <a:cs typeface="Arial" panose="020B0604020202020204" pitchFamily="34" charset="0"/>
              </a:rPr>
              <a:t>Apa</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dirty="0" err="1" smtClean="0">
                <a:latin typeface="Arial" panose="020B0604020202020204" pitchFamily="34" charset="0"/>
                <a:cs typeface="Arial" panose="020B0604020202020204" pitchFamily="34" charset="0"/>
              </a:rPr>
              <a:t>engertian</a:t>
            </a:r>
            <a:r>
              <a:rPr lang="en-US" sz="2000" dirty="0" smtClean="0">
                <a:latin typeface="Arial" panose="020B0604020202020204" pitchFamily="34" charset="0"/>
                <a:cs typeface="Arial" panose="020B0604020202020204" pitchFamily="34" charset="0"/>
              </a:rPr>
              <a:t> Java?</a:t>
            </a:r>
          </a:p>
          <a:p>
            <a:pPr marL="457200" indent="-457200" algn="just">
              <a:buAutoNum type="arabicPeriod"/>
            </a:pPr>
            <a:r>
              <a:rPr lang="en-US" sz="2000" dirty="0" err="1" smtClean="0">
                <a:latin typeface="Arial" panose="020B0604020202020204" pitchFamily="34" charset="0"/>
                <a:cs typeface="Arial" panose="020B0604020202020204" pitchFamily="34" charset="0"/>
              </a:rPr>
              <a:t>Mengapa</a:t>
            </a:r>
            <a:r>
              <a:rPr lang="en-US" sz="2000" dirty="0" smtClean="0">
                <a:latin typeface="Arial" panose="020B0604020202020204" pitchFamily="34" charset="0"/>
                <a:cs typeface="Arial" panose="020B0604020202020204" pitchFamily="34" charset="0"/>
              </a:rPr>
              <a:t> Java </a:t>
            </a:r>
            <a:r>
              <a:rPr lang="en-US" sz="2000" dirty="0" err="1" smtClean="0">
                <a:latin typeface="Arial" panose="020B0604020202020204" pitchFamily="34" charset="0"/>
                <a:cs typeface="Arial" panose="020B0604020202020204" pitchFamily="34" charset="0"/>
              </a:rPr>
              <a:t>bisa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dijalankan</a:t>
            </a:r>
            <a:r>
              <a:rPr lang="en-US" sz="2000" dirty="0" smtClean="0">
                <a:latin typeface="Arial" panose="020B0604020202020204" pitchFamily="34" charset="0"/>
                <a:cs typeface="Arial" panose="020B0604020202020204" pitchFamily="34" charset="0"/>
              </a:rPr>
              <a:t> di </a:t>
            </a:r>
            <a:r>
              <a:rPr lang="en-US" sz="2000" dirty="0" err="1" smtClean="0">
                <a:latin typeface="Arial" panose="020B0604020202020204" pitchFamily="34" charset="0"/>
                <a:cs typeface="Arial" panose="020B0604020202020204" pitchFamily="34" charset="0"/>
              </a:rPr>
              <a:t>berbagai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macam</a:t>
            </a:r>
            <a:r>
              <a:rPr lang="en-US" sz="2000" dirty="0" smtClean="0">
                <a:latin typeface="Arial" panose="020B0604020202020204" pitchFamily="34" charset="0"/>
                <a:cs typeface="Arial" panose="020B0604020202020204" pitchFamily="34" charset="0"/>
              </a:rPr>
              <a:t> platform?</a:t>
            </a:r>
          </a:p>
          <a:p>
            <a:pPr marL="457200" indent="-457200" algn="just">
              <a:buAutoNum type="arabicPeriod"/>
            </a:pPr>
            <a:r>
              <a:rPr lang="en-US" sz="2000" dirty="0" err="1" smtClean="0">
                <a:latin typeface="Arial" panose="020B0604020202020204" pitchFamily="34" charset="0"/>
                <a:cs typeface="Arial" panose="020B0604020202020204" pitchFamily="34" charset="0"/>
              </a:rPr>
              <a:t>Apa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perbedaan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print, </a:t>
            </a:r>
            <a:r>
              <a:rPr lang="en-US" sz="2000" dirty="0" err="1" smtClean="0">
                <a:latin typeface="Arial" panose="020B0604020202020204" pitchFamily="34" charset="0"/>
                <a:cs typeface="Arial" panose="020B0604020202020204" pitchFamily="34" charset="0"/>
              </a:rPr>
              <a:t>println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78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VARIABEL</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dirty="0" err="1">
                <a:latin typeface="Arial" panose="020B0604020202020204" pitchFamily="34" charset="0"/>
                <a:cs typeface="Arial" panose="020B0604020202020204" pitchFamily="34" charset="0"/>
              </a:rPr>
              <a:t>Secara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umum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java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wadah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tempat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menyimpan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nilai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memori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781" y="2543581"/>
            <a:ext cx="5772956" cy="26578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477" y="5201427"/>
            <a:ext cx="4820323" cy="1343212"/>
          </a:xfrm>
          <a:prstGeom prst="rect">
            <a:avLst/>
          </a:prstGeom>
        </p:spPr>
      </p:pic>
    </p:spTree>
    <p:extLst>
      <p:ext uri="{BB962C8B-B14F-4D97-AF65-F5344CB8AC3E}">
        <p14:creationId xmlns:p14="http://schemas.microsoft.com/office/powerpoint/2010/main" val="137768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VARIABEL</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err="1" smtClean="0">
                <a:latin typeface="Arial" panose="020B0604020202020204" pitchFamily="34" charset="0"/>
                <a:cs typeface="Arial" panose="020B0604020202020204" pitchFamily="34" charset="0"/>
              </a:rPr>
              <a:t>Variabel</a:t>
            </a:r>
            <a:r>
              <a:rPr lang="en-US" sz="2000" b="1" dirty="0" smtClean="0">
                <a:latin typeface="Arial" panose="020B0604020202020204" pitchFamily="34" charset="0"/>
                <a:cs typeface="Arial" panose="020B0604020202020204" pitchFamily="34" charset="0"/>
              </a:rPr>
              <a:t> Class</a:t>
            </a:r>
          </a:p>
          <a:p>
            <a:pPr marL="0" indent="0">
              <a:buNone/>
            </a:pPr>
            <a:r>
              <a:rPr lang="en-US" sz="2000" dirty="0" err="1" smtClean="0">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 class </a:t>
            </a:r>
            <a:r>
              <a:rPr lang="en-US" sz="2000" dirty="0" err="1" smtClean="0">
                <a:latin typeface="Arial" panose="020B0604020202020204" pitchFamily="34" charset="0"/>
                <a:cs typeface="Arial" panose="020B0604020202020204" pitchFamily="34" charset="0"/>
              </a:rPr>
              <a:t>adalah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dapat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diakses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oleh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semua</a:t>
            </a:r>
            <a:r>
              <a:rPr lang="en-US" sz="2000" dirty="0" smtClean="0">
                <a:latin typeface="Arial" panose="020B0604020202020204" pitchFamily="34" charset="0"/>
                <a:cs typeface="Arial" panose="020B0604020202020204" pitchFamily="34" charset="0"/>
              </a:rPr>
              <a:t> method di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class.</a:t>
            </a:r>
            <a:endParaRPr lang="en-ID" sz="2000" dirty="0">
              <a:latin typeface="Arial" panose="020B0604020202020204" pitchFamily="34" charset="0"/>
              <a:cs typeface="Arial" panose="020B0604020202020204" pitchFamily="34" charset="0"/>
            </a:endParaRPr>
          </a:p>
          <a:p>
            <a:pPr>
              <a:buFontTx/>
              <a:buChar char="-"/>
            </a:pPr>
            <a:r>
              <a:rPr lang="en-US" sz="2000" dirty="0" err="1" smtClean="0">
                <a:latin typeface="Arial" panose="020B0604020202020204" pitchFamily="34" charset="0"/>
                <a:cs typeface="Arial" panose="020B0604020202020204" pitchFamily="34" charset="0"/>
              </a:rPr>
              <a:t>Deklarasi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method.</a:t>
            </a:r>
            <a:endParaRPr lang="en-ID" sz="2000" dirty="0" smtClean="0">
              <a:latin typeface="Arial" panose="020B0604020202020204" pitchFamily="34" charset="0"/>
              <a:cs typeface="Arial" panose="020B0604020202020204" pitchFamily="34" charset="0"/>
            </a:endParaRPr>
          </a:p>
          <a:p>
            <a:pPr>
              <a:buFontTx/>
              <a:buChar char="-"/>
            </a:pP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kata static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pendeklarasian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a:t>
            </a:r>
          </a:p>
          <a:p>
            <a:pPr marL="0" indent="0">
              <a:buNone/>
            </a:pPr>
            <a:endParaRPr lang="en-ID" sz="2000" dirty="0">
              <a:latin typeface="Arial" panose="020B0604020202020204" pitchFamily="34" charset="0"/>
              <a:cs typeface="Arial" panose="020B0604020202020204" pitchFamily="34" charset="0"/>
            </a:endParaRPr>
          </a:p>
          <a:p>
            <a:pPr marL="0" indent="0" algn="just">
              <a:buNone/>
            </a:pPr>
            <a:endParaRPr lang="en-ID" sz="20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57470"/>
            <a:ext cx="5839640" cy="2467319"/>
          </a:xfrm>
          <a:prstGeom prst="rect">
            <a:avLst/>
          </a:prstGeom>
        </p:spPr>
      </p:pic>
    </p:spTree>
    <p:extLst>
      <p:ext uri="{BB962C8B-B14F-4D97-AF65-F5344CB8AC3E}">
        <p14:creationId xmlns:p14="http://schemas.microsoft.com/office/powerpoint/2010/main" val="26228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VARIABEL</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err="1" smtClean="0">
                <a:latin typeface="Arial" panose="020B0604020202020204" pitchFamily="34" charset="0"/>
                <a:cs typeface="Arial" panose="020B0604020202020204" pitchFamily="34" charset="0"/>
              </a:rPr>
              <a:t>Variabel</a:t>
            </a:r>
            <a:r>
              <a:rPr lang="en-US" sz="2000" b="1" dirty="0" smtClean="0">
                <a:latin typeface="Arial" panose="020B0604020202020204" pitchFamily="34" charset="0"/>
                <a:cs typeface="Arial" panose="020B0604020202020204" pitchFamily="34" charset="0"/>
              </a:rPr>
              <a:t> Instance</a:t>
            </a:r>
          </a:p>
          <a:p>
            <a:pPr marL="0" indent="0">
              <a:buNone/>
            </a:pPr>
            <a:r>
              <a:rPr lang="en-US" sz="2000" dirty="0" err="1" smtClean="0">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instance </a:t>
            </a:r>
            <a:r>
              <a:rPr lang="en-US" sz="2000" dirty="0" err="1">
                <a:latin typeface="Arial" panose="020B0604020202020204" pitchFamily="34" charset="0"/>
                <a:cs typeface="Arial" panose="020B0604020202020204" pitchFamily="34" charset="0"/>
              </a:rPr>
              <a:t>terhubung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class. </a:t>
            </a:r>
            <a:r>
              <a:rPr lang="en-US" sz="2000" dirty="0" err="1">
                <a:latin typeface="Arial" panose="020B0604020202020204" pitchFamily="34" charset="0"/>
                <a:cs typeface="Arial" panose="020B0604020202020204" pitchFamily="34" charset="0"/>
              </a:rPr>
              <a:t>Jadi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bisa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menggunakannya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ketika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membuat</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class</a:t>
            </a:r>
            <a:r>
              <a:rPr lang="en-US" sz="2000" dirty="0" smtClean="0">
                <a:latin typeface="Arial" panose="020B0604020202020204" pitchFamily="34" charset="0"/>
                <a:cs typeface="Arial" panose="020B0604020202020204" pitchFamily="34" charset="0"/>
              </a:rPr>
              <a:t>.</a:t>
            </a:r>
            <a:endParaRPr lang="en-ID" sz="2000" dirty="0">
              <a:latin typeface="Arial" panose="020B0604020202020204" pitchFamily="34" charset="0"/>
              <a:cs typeface="Arial" panose="020B0604020202020204" pitchFamily="34" charset="0"/>
            </a:endParaRPr>
          </a:p>
          <a:p>
            <a:pPr>
              <a:buFontTx/>
              <a:buChar char="-"/>
            </a:pP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dengan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vaiabel</a:t>
            </a:r>
            <a:r>
              <a:rPr lang="en-US" sz="2000" dirty="0" smtClean="0">
                <a:latin typeface="Arial" panose="020B0604020202020204" pitchFamily="34" charset="0"/>
                <a:cs typeface="Arial" panose="020B0604020202020204" pitchFamily="34" charset="0"/>
              </a:rPr>
              <a:t> class, </a:t>
            </a:r>
            <a:r>
              <a:rPr lang="en-US" sz="2000" dirty="0" err="1" smtClean="0">
                <a:latin typeface="Arial" panose="020B0604020202020204" pitchFamily="34" charset="0"/>
                <a:cs typeface="Arial" panose="020B0604020202020204" pitchFamily="34" charset="0"/>
              </a:rPr>
              <a:t>tapi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kata static.</a:t>
            </a:r>
          </a:p>
          <a:p>
            <a:pPr>
              <a:buFontTx/>
              <a:buChar char="-"/>
            </a:pPr>
            <a:r>
              <a:rPr lang="en-US" sz="2000" dirty="0" err="1" smtClean="0">
                <a:latin typeface="Arial" panose="020B0604020202020204" pitchFamily="34" charset="0"/>
                <a:cs typeface="Arial" panose="020B0604020202020204" pitchFamily="34" charset="0"/>
              </a:rPr>
              <a:t>Harus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terlebih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dahulu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menginisialisasi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a:t>
            </a:r>
            <a:endParaRPr lang="en-ID" sz="2000" dirty="0">
              <a:latin typeface="Arial" panose="020B0604020202020204" pitchFamily="34" charset="0"/>
              <a:cs typeface="Arial" panose="020B0604020202020204" pitchFamily="34" charset="0"/>
            </a:endParaRPr>
          </a:p>
          <a:p>
            <a:pPr marL="0" indent="0" algn="just">
              <a:buNone/>
            </a:pPr>
            <a:endParaRPr lang="en-ID" sz="20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38698"/>
            <a:ext cx="6220693" cy="2857899"/>
          </a:xfrm>
          <a:prstGeom prst="rect">
            <a:avLst/>
          </a:prstGeom>
        </p:spPr>
      </p:pic>
    </p:spTree>
    <p:extLst>
      <p:ext uri="{BB962C8B-B14F-4D97-AF65-F5344CB8AC3E}">
        <p14:creationId xmlns:p14="http://schemas.microsoft.com/office/powerpoint/2010/main" val="7967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VARIABEL</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err="1" smtClean="0">
                <a:latin typeface="Arial" panose="020B0604020202020204" pitchFamily="34" charset="0"/>
                <a:cs typeface="Arial" panose="020B0604020202020204" pitchFamily="34" charset="0"/>
              </a:rPr>
              <a:t>Variabel</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Lokal</a:t>
            </a:r>
            <a:endParaRPr lang="en-US" sz="2000" b="1" dirty="0" smtClean="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Variabel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lokal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digunakan</a:t>
            </a:r>
            <a:r>
              <a:rPr lang="en-US" sz="2000" dirty="0" smtClean="0">
                <a:latin typeface="Arial" panose="020B0604020202020204" pitchFamily="34" charset="0"/>
                <a:cs typeface="Arial" panose="020B0604020202020204" pitchFamily="34" charset="0"/>
              </a:rPr>
              <a:t> di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method.</a:t>
            </a:r>
            <a:endParaRPr lang="en-ID" sz="2000" dirty="0" smtClean="0">
              <a:latin typeface="Arial" panose="020B0604020202020204" pitchFamily="34" charset="0"/>
              <a:cs typeface="Arial" panose="020B0604020202020204" pitchFamily="34" charset="0"/>
            </a:endParaRPr>
          </a:p>
          <a:p>
            <a:pPr>
              <a:buFontTx/>
              <a:buChar char="-"/>
            </a:pPr>
            <a:r>
              <a:rPr lang="en-US" sz="2000" dirty="0" err="1" smtClean="0">
                <a:latin typeface="Arial" panose="020B0604020202020204" pitchFamily="34" charset="0"/>
                <a:cs typeface="Arial" panose="020B0604020202020204" pitchFamily="34" charset="0"/>
              </a:rPr>
              <a:t>Dideklarasikan</a:t>
            </a:r>
            <a:r>
              <a:rPr lang="en-US" sz="2000" dirty="0" smtClean="0">
                <a:latin typeface="Arial" panose="020B0604020202020204" pitchFamily="34" charset="0"/>
                <a:cs typeface="Arial" panose="020B0604020202020204" pitchFamily="34" charset="0"/>
              </a:rPr>
              <a:t> di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method.</a:t>
            </a:r>
          </a:p>
          <a:p>
            <a:pPr>
              <a:buFontTx/>
              <a:buChar char="-"/>
            </a:pPr>
            <a:r>
              <a:rPr lang="en-US" sz="2000" dirty="0" err="1"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kata static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pendeklarasian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variabel</a:t>
            </a:r>
            <a:r>
              <a:rPr lang="en-US" sz="2000" dirty="0" smtClean="0">
                <a:latin typeface="Arial" panose="020B0604020202020204" pitchFamily="34" charset="0"/>
                <a:cs typeface="Arial" panose="020B0604020202020204" pitchFamily="34" charset="0"/>
              </a:rPr>
              <a:t>.</a:t>
            </a:r>
          </a:p>
          <a:p>
            <a:pPr marL="0" indent="0">
              <a:buNone/>
            </a:pPr>
            <a:endParaRPr lang="en-ID" sz="2000" dirty="0">
              <a:latin typeface="Arial" panose="020B0604020202020204" pitchFamily="34" charset="0"/>
              <a:cs typeface="Arial" panose="020B0604020202020204" pitchFamily="34" charset="0"/>
            </a:endParaRPr>
          </a:p>
          <a:p>
            <a:pPr marL="0" indent="0" algn="just">
              <a:buNone/>
            </a:pPr>
            <a:endParaRPr lang="en-ID" sz="20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14621"/>
            <a:ext cx="5811061" cy="3248478"/>
          </a:xfrm>
          <a:prstGeom prst="rect">
            <a:avLst/>
          </a:prstGeom>
        </p:spPr>
      </p:pic>
    </p:spTree>
    <p:extLst>
      <p:ext uri="{BB962C8B-B14F-4D97-AF65-F5344CB8AC3E}">
        <p14:creationId xmlns:p14="http://schemas.microsoft.com/office/powerpoint/2010/main" val="216156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TIPE DATA</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id-ID" sz="2000" dirty="0">
                <a:latin typeface="Arial" panose="020B0604020202020204" pitchFamily="34" charset="0"/>
                <a:cs typeface="Arial" panose="020B0604020202020204" pitchFamily="34" charset="0"/>
              </a:rPr>
              <a:t>Tipe data mendefinisikan metode penyimpanan untuk mempresentasikan informasi dan diinterpresentasikan. Tipe data berkaitan erat dengan penyimpanan variabel di dalam memori karena tipe data variabel menentukan cara kompilator menginterpresentasikan isi dari memori tersebut.</a:t>
            </a:r>
            <a:endParaRPr lang="en-US"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346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TIPE DATA</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id-ID" sz="2000" b="1" dirty="0">
                <a:latin typeface="Arial" panose="020B0604020202020204" pitchFamily="34" charset="0"/>
                <a:cs typeface="Arial" panose="020B0604020202020204" pitchFamily="34" charset="0"/>
              </a:rPr>
              <a:t>Tipe </a:t>
            </a:r>
            <a:r>
              <a:rPr lang="en-US" sz="2000" b="1" dirty="0" smtClean="0">
                <a:latin typeface="Arial" panose="020B0604020202020204" pitchFamily="34" charset="0"/>
                <a:cs typeface="Arial" panose="020B0604020202020204" pitchFamily="34" charset="0"/>
              </a:rPr>
              <a:t>Data </a:t>
            </a:r>
            <a:r>
              <a:rPr lang="en-US" sz="2000" b="1" dirty="0" err="1" smtClean="0">
                <a:latin typeface="Arial" panose="020B0604020202020204" pitchFamily="34" charset="0"/>
                <a:cs typeface="Arial" panose="020B0604020202020204" pitchFamily="34" charset="0"/>
              </a:rPr>
              <a:t>Primitif</a:t>
            </a:r>
            <a:endParaRPr lang="en-US" sz="2000" b="1" dirty="0" smtClean="0">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9097"/>
            <a:ext cx="5953956" cy="3696216"/>
          </a:xfrm>
          <a:prstGeom prst="rect">
            <a:avLst/>
          </a:prstGeom>
        </p:spPr>
      </p:pic>
    </p:spTree>
    <p:extLst>
      <p:ext uri="{BB962C8B-B14F-4D97-AF65-F5344CB8AC3E}">
        <p14:creationId xmlns:p14="http://schemas.microsoft.com/office/powerpoint/2010/main" val="140738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JENIS-JENIS TIPE DATA</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id-ID" sz="2000" b="1" dirty="0">
                <a:latin typeface="Arial" panose="020B0604020202020204" pitchFamily="34" charset="0"/>
                <a:cs typeface="Arial" panose="020B0604020202020204" pitchFamily="34" charset="0"/>
              </a:rPr>
              <a:t>Tipe </a:t>
            </a:r>
            <a:r>
              <a:rPr lang="en-US" sz="2000" b="1" dirty="0" smtClean="0">
                <a:latin typeface="Arial" panose="020B0604020202020204" pitchFamily="34" charset="0"/>
                <a:cs typeface="Arial" panose="020B0604020202020204" pitchFamily="34" charset="0"/>
              </a:rPr>
              <a:t>Data </a:t>
            </a:r>
            <a:r>
              <a:rPr lang="en-US" sz="2000" b="1" dirty="0" err="1" smtClean="0">
                <a:latin typeface="Arial" panose="020B0604020202020204" pitchFamily="34" charset="0"/>
                <a:cs typeface="Arial" panose="020B0604020202020204" pitchFamily="34" charset="0"/>
              </a:rPr>
              <a:t>Komposit</a:t>
            </a:r>
            <a:endParaRPr lang="en-US" sz="2000" b="1" dirty="0" smtClean="0">
              <a:latin typeface="Arial" panose="020B0604020202020204" pitchFamily="34" charset="0"/>
              <a:cs typeface="Arial" panose="020B0604020202020204" pitchFamily="34" charset="0"/>
            </a:endParaRPr>
          </a:p>
          <a:p>
            <a:pPr marL="0" indent="0" algn="just">
              <a:buNone/>
            </a:pPr>
            <a:r>
              <a:rPr lang="en-US" sz="2000" dirty="0" err="1">
                <a:latin typeface="Arial" panose="020B0604020202020204" pitchFamily="34" charset="0"/>
                <a:cs typeface="Arial" panose="020B0604020202020204" pitchFamily="34" charset="0"/>
              </a:rPr>
              <a:t>Tipe</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komposit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disusun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tipe</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sederhana</a:t>
            </a:r>
            <a:r>
              <a:rPr lang="en-US" sz="2000" dirty="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primitif</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komposit</a:t>
            </a:r>
            <a:r>
              <a:rPr lang="en-US" sz="2000" dirty="0">
                <a:latin typeface="Arial" panose="020B0604020202020204" pitchFamily="34" charset="0"/>
                <a:cs typeface="Arial" panose="020B0604020202020204" pitchFamily="34" charset="0"/>
              </a:rPr>
              <a:t> lain yang </a:t>
            </a:r>
            <a:r>
              <a:rPr lang="en-US" sz="2000" dirty="0" err="1">
                <a:latin typeface="Arial" panose="020B0604020202020204" pitchFamily="34" charset="0"/>
                <a:cs typeface="Arial" panose="020B0604020202020204" pitchFamily="34" charset="0"/>
              </a:rPr>
              <a:t>sudah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Contoh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tipe</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String, Array, etc</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gn="just">
              <a:buFontTx/>
              <a:buChar char="-"/>
            </a:pPr>
            <a:r>
              <a:rPr lang="en-US" sz="2000" dirty="0" smtClean="0">
                <a:latin typeface="Arial" panose="020B0604020202020204" pitchFamily="34" charset="0"/>
                <a:cs typeface="Arial" panose="020B0604020202020204" pitchFamily="34" charset="0"/>
              </a:rPr>
              <a:t>String</a:t>
            </a:r>
          </a:p>
          <a:p>
            <a:pPr marL="457200" indent="-457200" algn="just">
              <a:buAutoNum type="arabicPeriod"/>
            </a:pPr>
            <a:r>
              <a:rPr lang="en-US" sz="2000" dirty="0" smtClean="0">
                <a:latin typeface="Arial" panose="020B0604020202020204" pitchFamily="34" charset="0"/>
                <a:cs typeface="Arial" panose="020B0604020202020204" pitchFamily="34" charset="0"/>
              </a:rPr>
              <a:t>M</a:t>
            </a:r>
            <a:r>
              <a:rPr lang="id-ID" sz="2000" dirty="0" smtClean="0">
                <a:latin typeface="Arial" panose="020B0604020202020204" pitchFamily="34" charset="0"/>
                <a:cs typeface="Arial" panose="020B0604020202020204" pitchFamily="34" charset="0"/>
              </a:rPr>
              <a:t>erupakan </a:t>
            </a:r>
            <a:r>
              <a:rPr lang="id-ID" sz="2000" dirty="0">
                <a:latin typeface="Arial" panose="020B0604020202020204" pitchFamily="34" charset="0"/>
                <a:cs typeface="Arial" panose="020B0604020202020204" pitchFamily="34" charset="0"/>
              </a:rPr>
              <a:t>urutan </a:t>
            </a:r>
            <a:r>
              <a:rPr lang="en-US" sz="2000" dirty="0" err="1" smtClean="0">
                <a:latin typeface="Arial" panose="020B0604020202020204" pitchFamily="34" charset="0"/>
                <a:cs typeface="Arial" panose="020B0604020202020204" pitchFamily="34" charset="0"/>
              </a:rPr>
              <a:t>karakter</a:t>
            </a:r>
            <a:r>
              <a:rPr lang="en-US" sz="2000" dirty="0" smtClean="0">
                <a:latin typeface="Arial" panose="020B0604020202020204" pitchFamily="34" charset="0"/>
                <a:cs typeface="Arial" panose="020B0604020202020204" pitchFamily="34" charset="0"/>
              </a:rPr>
              <a:t>.</a:t>
            </a:r>
          </a:p>
          <a:p>
            <a:pPr marL="457200" indent="-457200" algn="just">
              <a:buAutoNum type="arabicPeriod"/>
            </a:pPr>
            <a:r>
              <a:rPr lang="en-US" sz="2000" dirty="0" smtClean="0">
                <a:latin typeface="Arial" panose="020B0604020202020204" pitchFamily="34" charset="0"/>
                <a:cs typeface="Arial" panose="020B0604020202020204" pitchFamily="34" charset="0"/>
              </a:rPr>
              <a:t>M</a:t>
            </a:r>
            <a:r>
              <a:rPr lang="id-ID" sz="2000" dirty="0" smtClean="0">
                <a:latin typeface="Arial" panose="020B0604020202020204" pitchFamily="34" charset="0"/>
                <a:cs typeface="Arial" panose="020B0604020202020204" pitchFamily="34" charset="0"/>
              </a:rPr>
              <a:t>erupakan </a:t>
            </a:r>
            <a:r>
              <a:rPr lang="id-ID" sz="2000" dirty="0">
                <a:latin typeface="Arial" panose="020B0604020202020204" pitchFamily="34" charset="0"/>
                <a:cs typeface="Arial" panose="020B0604020202020204" pitchFamily="34" charset="0"/>
              </a:rPr>
              <a:t>sebuah </a:t>
            </a:r>
            <a:r>
              <a:rPr lang="en-US" sz="2000" dirty="0" err="1" smtClean="0">
                <a:latin typeface="Arial" panose="020B0604020202020204" pitchFamily="34" charset="0"/>
                <a:cs typeface="Arial" panose="020B0604020202020204" pitchFamily="34" charset="0"/>
              </a:rPr>
              <a:t>konstan</a:t>
            </a:r>
            <a:r>
              <a:rPr lang="id-ID" sz="2000" dirty="0" smtClean="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dalam arti nilainya tidak dapat dirubah apabila sudah </a:t>
            </a:r>
            <a:r>
              <a:rPr lang="id-ID" sz="2000" dirty="0" smtClean="0">
                <a:latin typeface="Arial" panose="020B0604020202020204" pitchFamily="34" charset="0"/>
                <a:cs typeface="Arial" panose="020B0604020202020204" pitchFamily="34" charset="0"/>
              </a:rPr>
              <a:t>dibuat</a:t>
            </a:r>
            <a:r>
              <a:rPr lang="en-US" sz="2000" dirty="0" smtClean="0">
                <a:latin typeface="Arial" panose="020B0604020202020204" pitchFamily="34" charset="0"/>
                <a:cs typeface="Arial" panose="020B0604020202020204" pitchFamily="34" charset="0"/>
              </a:rPr>
              <a:t>.</a:t>
            </a:r>
          </a:p>
          <a:p>
            <a:pPr marL="457200" indent="-457200" algn="just">
              <a:buAutoNum type="arabicPeriod"/>
            </a:pPr>
            <a:r>
              <a:rPr lang="en-US" sz="2000" dirty="0">
                <a:latin typeface="Arial" panose="020B0604020202020204" pitchFamily="34" charset="0"/>
                <a:cs typeface="Arial" panose="020B0604020202020204" pitchFamily="34" charset="0"/>
              </a:rPr>
              <a:t>M</a:t>
            </a:r>
            <a:r>
              <a:rPr lang="id-ID" sz="2000" dirty="0" smtClean="0">
                <a:latin typeface="Arial" panose="020B0604020202020204" pitchFamily="34" charset="0"/>
                <a:cs typeface="Arial" panose="020B0604020202020204" pitchFamily="34" charset="0"/>
              </a:rPr>
              <a:t>erupakan </a:t>
            </a:r>
            <a:r>
              <a:rPr lang="id-ID" sz="2000" dirty="0">
                <a:latin typeface="Arial" panose="020B0604020202020204" pitchFamily="34" charset="0"/>
                <a:cs typeface="Arial" panose="020B0604020202020204" pitchFamily="34" charset="0"/>
              </a:rPr>
              <a:t>sebuah object dalam Java.</a:t>
            </a:r>
            <a:endParaRPr lang="en-ID" sz="2000" dirty="0" smtClean="0">
              <a:latin typeface="Arial" panose="020B0604020202020204" pitchFamily="34" charset="0"/>
              <a:cs typeface="Arial" panose="020B0604020202020204" pitchFamily="34" charset="0"/>
            </a:endParaRPr>
          </a:p>
          <a:p>
            <a:pPr marL="0" indent="0" algn="just">
              <a:buNone/>
            </a:pPr>
            <a:endParaRPr lang="en-US" sz="2000" dirty="0" smtClean="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38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401</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JAVA DASAR</vt:lpstr>
      <vt:lpstr>QUIZ (10 Menit)</vt:lpstr>
      <vt:lpstr>VARIABEL</vt:lpstr>
      <vt:lpstr>JENIS-JENIS VARIABEL</vt:lpstr>
      <vt:lpstr>JENIS-JENIS VARIABEL</vt:lpstr>
      <vt:lpstr>JENIS-JENIS VARIABEL</vt:lpstr>
      <vt:lpstr>TIPE DATA</vt:lpstr>
      <vt:lpstr>JENIS-JENIS TIPE DATA</vt:lpstr>
      <vt:lpstr>JENIS-JENIS TIPE DATA</vt:lpstr>
      <vt:lpstr>JENIS-JENIS TIPE DATA</vt:lpstr>
      <vt:lpstr>PowerPoint Presentation</vt:lpstr>
      <vt:lpstr>PowerPoint Presentation</vt:lpstr>
      <vt:lpstr>INPUT DARI KEYBOARD</vt:lpstr>
      <vt:lpstr>INPUT DARI KEYBOARD</vt:lpstr>
      <vt:lpstr>INPUT DARI KEYBOARD</vt:lpstr>
      <vt:lpstr>TUGAS (Rabu, 1 September 2021 18.00 WIB)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DASAR</dc:title>
  <dc:creator>Microsoft account</dc:creator>
  <cp:lastModifiedBy>Microsoft account</cp:lastModifiedBy>
  <cp:revision>37</cp:revision>
  <dcterms:created xsi:type="dcterms:W3CDTF">2021-08-21T15:04:56Z</dcterms:created>
  <dcterms:modified xsi:type="dcterms:W3CDTF">2021-08-26T09:02:06Z</dcterms:modified>
</cp:coreProperties>
</file>