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73" r:id="rId7"/>
    <p:sldId id="260" r:id="rId8"/>
    <p:sldId id="274" r:id="rId9"/>
    <p:sldId id="261" r:id="rId10"/>
    <p:sldId id="275" r:id="rId11"/>
    <p:sldId id="276" r:id="rId12"/>
    <p:sldId id="277" r:id="rId13"/>
    <p:sldId id="278" r:id="rId14"/>
    <p:sldId id="279" r:id="rId15"/>
    <p:sldId id="28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p:cNvSpPr>
            <a:spLocks noGrp="1"/>
          </p:cNvSpPr>
          <p:nvPr>
            <p:ph type="dt" sz="half" idx="10"/>
          </p:nvPr>
        </p:nvSpPr>
        <p:spPr/>
        <p:txBody>
          <a:bodyPr/>
          <a:lstStyle/>
          <a:p>
            <a:fld id="{73CAB637-81AB-4AA9-91CD-65A01686124E}" type="datetimeFigureOut">
              <a:rPr lang="en-ID" smtClean="0"/>
              <a:t>30/08/2021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305985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10"/>
          </p:nvPr>
        </p:nvSpPr>
        <p:spPr/>
        <p:txBody>
          <a:bodyPr/>
          <a:lstStyle/>
          <a:p>
            <a:fld id="{73CAB637-81AB-4AA9-91CD-65A01686124E}" type="datetimeFigureOut">
              <a:rPr lang="en-ID" smtClean="0"/>
              <a:t>30/08/2021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202528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10"/>
          </p:nvPr>
        </p:nvSpPr>
        <p:spPr/>
        <p:txBody>
          <a:bodyPr/>
          <a:lstStyle/>
          <a:p>
            <a:fld id="{73CAB637-81AB-4AA9-91CD-65A01686124E}" type="datetimeFigureOut">
              <a:rPr lang="en-ID" smtClean="0"/>
              <a:t>30/08/2021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324833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10"/>
          </p:nvPr>
        </p:nvSpPr>
        <p:spPr/>
        <p:txBody>
          <a:bodyPr/>
          <a:lstStyle/>
          <a:p>
            <a:fld id="{73CAB637-81AB-4AA9-91CD-65A01686124E}" type="datetimeFigureOut">
              <a:rPr lang="en-ID" smtClean="0"/>
              <a:t>30/08/2021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417973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AB637-81AB-4AA9-91CD-65A01686124E}" type="datetimeFigureOut">
              <a:rPr lang="en-ID" smtClean="0"/>
              <a:t>30/08/2021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984653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p:cNvSpPr>
            <a:spLocks noGrp="1"/>
          </p:cNvSpPr>
          <p:nvPr>
            <p:ph type="dt" sz="half" idx="10"/>
          </p:nvPr>
        </p:nvSpPr>
        <p:spPr/>
        <p:txBody>
          <a:bodyPr/>
          <a:lstStyle/>
          <a:p>
            <a:fld id="{73CAB637-81AB-4AA9-91CD-65A01686124E}" type="datetimeFigureOut">
              <a:rPr lang="en-ID" smtClean="0"/>
              <a:t>30/08/2021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90758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p:cNvSpPr>
            <a:spLocks noGrp="1"/>
          </p:cNvSpPr>
          <p:nvPr>
            <p:ph type="dt" sz="half" idx="10"/>
          </p:nvPr>
        </p:nvSpPr>
        <p:spPr/>
        <p:txBody>
          <a:bodyPr/>
          <a:lstStyle/>
          <a:p>
            <a:fld id="{73CAB637-81AB-4AA9-91CD-65A01686124E}" type="datetimeFigureOut">
              <a:rPr lang="en-ID" smtClean="0"/>
              <a:t>30/08/2021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347183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Date Placeholder 2"/>
          <p:cNvSpPr>
            <a:spLocks noGrp="1"/>
          </p:cNvSpPr>
          <p:nvPr>
            <p:ph type="dt" sz="half" idx="10"/>
          </p:nvPr>
        </p:nvSpPr>
        <p:spPr/>
        <p:txBody>
          <a:bodyPr/>
          <a:lstStyle/>
          <a:p>
            <a:fld id="{73CAB637-81AB-4AA9-91CD-65A01686124E}" type="datetimeFigureOut">
              <a:rPr lang="en-ID" smtClean="0"/>
              <a:t>30/08/2021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114908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AB637-81AB-4AA9-91CD-65A01686124E}" type="datetimeFigureOut">
              <a:rPr lang="en-ID" smtClean="0"/>
              <a:t>30/08/2021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220957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AB637-81AB-4AA9-91CD-65A01686124E}" type="datetimeFigureOut">
              <a:rPr lang="en-ID" smtClean="0"/>
              <a:t>30/08/2021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118273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AB637-81AB-4AA9-91CD-65A01686124E}" type="datetimeFigureOut">
              <a:rPr lang="en-ID" smtClean="0"/>
              <a:t>30/08/2021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60982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AB637-81AB-4AA9-91CD-65A01686124E}" type="datetimeFigureOut">
              <a:rPr lang="en-ID" smtClean="0"/>
              <a:t>30/08/2021</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A0A77-48C6-4A8B-A7D9-495B7CF07AB8}" type="slidenum">
              <a:rPr lang="en-ID" smtClean="0"/>
              <a:t>‹#›</a:t>
            </a:fld>
            <a:endParaRPr lang="en-ID"/>
          </a:p>
        </p:txBody>
      </p:sp>
    </p:spTree>
    <p:extLst>
      <p:ext uri="{BB962C8B-B14F-4D97-AF65-F5344CB8AC3E}">
        <p14:creationId xmlns:p14="http://schemas.microsoft.com/office/powerpoint/2010/main" val="357381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latin typeface="Arial" panose="020B0604020202020204" pitchFamily="34" charset="0"/>
                <a:cs typeface="Arial" panose="020B0604020202020204" pitchFamily="34" charset="0"/>
              </a:rPr>
              <a:t>OOP (OBJECT ORIENTED PROGRAMMING)</a:t>
            </a:r>
            <a:endParaRPr lang="en-ID"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r>
              <a:rPr lang="en-US" sz="1600" dirty="0">
                <a:latin typeface="Arial" panose="020B0604020202020204" pitchFamily="34" charset="0"/>
                <a:cs typeface="Arial" panose="020B0604020202020204" pitchFamily="34" charset="0"/>
              </a:rPr>
              <a:t>By Tiara Agustin</a:t>
            </a:r>
            <a:endParaRPr lang="en-ID"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672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JENIS-JENIS METHOD</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000" b="1" dirty="0" err="1">
                <a:latin typeface="Arial" panose="020B0604020202020204" pitchFamily="34" charset="0"/>
                <a:cs typeface="Arial" panose="020B0604020202020204" pitchFamily="34" charset="0"/>
              </a:rPr>
              <a:t>Mutator</a:t>
            </a:r>
            <a:r>
              <a:rPr lang="en-US" sz="2000" b="1" dirty="0">
                <a:latin typeface="Arial" panose="020B0604020202020204" pitchFamily="34" charset="0"/>
                <a:cs typeface="Arial" panose="020B0604020202020204" pitchFamily="34" charset="0"/>
              </a:rPr>
              <a:t> Method</a:t>
            </a:r>
          </a:p>
          <a:p>
            <a:pPr marL="0" indent="0" algn="just">
              <a:buNone/>
            </a:pPr>
            <a:r>
              <a:rPr lang="en-US" sz="2000" dirty="0" err="1">
                <a:latin typeface="Arial" panose="020B0604020202020204" pitchFamily="34" charset="0"/>
                <a:cs typeface="Arial" panose="020B0604020202020204" pitchFamily="34" charset="0"/>
              </a:rPr>
              <a:t>Mutator</a:t>
            </a:r>
            <a:r>
              <a:rPr lang="en-US" sz="2000" dirty="0">
                <a:latin typeface="Arial" panose="020B0604020202020204" pitchFamily="34" charset="0"/>
                <a:cs typeface="Arial" panose="020B0604020202020204" pitchFamily="34" charset="0"/>
              </a:rPr>
              <a:t> method </a:t>
            </a:r>
            <a:r>
              <a:rPr lang="en-US" sz="2000" dirty="0" err="1">
                <a:latin typeface="Arial" panose="020B0604020202020204" pitchFamily="34" charset="0"/>
                <a:cs typeface="Arial" panose="020B0604020202020204" pitchFamily="34" charset="0"/>
              </a:rPr>
              <a:t>digunakan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apabila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ingin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merubah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nilai</a:t>
            </a:r>
            <a:r>
              <a:rPr lang="en-US" sz="2000" dirty="0">
                <a:latin typeface="Arial" panose="020B0604020202020204" pitchFamily="34" charset="0"/>
                <a:cs typeface="Arial" panose="020B0604020202020204" pitchFamily="34" charset="0"/>
              </a:rPr>
              <a:t> variable. </a:t>
            </a:r>
            <a:r>
              <a:rPr lang="en-US" sz="2000" dirty="0" err="1">
                <a:latin typeface="Arial" panose="020B0604020202020204" pitchFamily="34" charset="0"/>
                <a:cs typeface="Arial" panose="020B0604020202020204" pitchFamily="34" charset="0"/>
              </a:rPr>
              <a:t>Adanya</a:t>
            </a:r>
            <a:r>
              <a:rPr lang="en-US" sz="2000" dirty="0">
                <a:latin typeface="Arial" panose="020B0604020202020204" pitchFamily="34" charset="0"/>
                <a:cs typeface="Arial" panose="020B0604020202020204" pitchFamily="34" charset="0"/>
              </a:rPr>
              <a:t> parameter, </a:t>
            </a:r>
            <a:r>
              <a:rPr lang="en-US" sz="2000" dirty="0" err="1">
                <a:latin typeface="Arial" panose="020B0604020202020204" pitchFamily="34" charset="0"/>
                <a:cs typeface="Arial" panose="020B0604020202020204" pitchFamily="34" charset="0"/>
              </a:rPr>
              <a:t>validasi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biasanya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disimpan</a:t>
            </a:r>
            <a:r>
              <a:rPr lang="en-US" sz="2000" dirty="0">
                <a:latin typeface="Arial" panose="020B0604020202020204" pitchFamily="34" charset="0"/>
                <a:cs typeface="Arial" panose="020B0604020202020204" pitchFamily="34" charset="0"/>
              </a:rPr>
              <a:t> di method </a:t>
            </a:r>
            <a:r>
              <a:rPr lang="en-US" sz="2000" dirty="0" err="1">
                <a:latin typeface="Arial" panose="020B0604020202020204" pitchFamily="34" charset="0"/>
                <a:cs typeface="Arial" panose="020B0604020202020204" pitchFamily="34" charset="0"/>
              </a:rPr>
              <a:t>ini</a:t>
            </a:r>
            <a:r>
              <a:rPr lang="en-US" sz="2000" dirty="0">
                <a:latin typeface="Arial" panose="020B0604020202020204" pitchFamily="34" charset="0"/>
                <a:cs typeface="Arial" panose="020B0604020202020204" pitchFamily="34" charset="0"/>
              </a:rPr>
              <a:t>.</a:t>
            </a:r>
            <a:endParaRPr lang="en-ID" sz="2000" dirty="0">
              <a:latin typeface="Arial" panose="020B0604020202020204" pitchFamily="34" charset="0"/>
              <a:cs typeface="Arial" panose="020B0604020202020204" pitchFamily="34" charset="0"/>
            </a:endParaRPr>
          </a:p>
          <a:p>
            <a:pPr algn="just"/>
            <a:endParaRPr lang="en-ID"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66096"/>
            <a:ext cx="4020111" cy="3000794"/>
          </a:xfrm>
          <a:prstGeom prst="rect">
            <a:avLst/>
          </a:prstGeom>
        </p:spPr>
      </p:pic>
    </p:spTree>
    <p:extLst>
      <p:ext uri="{BB962C8B-B14F-4D97-AF65-F5344CB8AC3E}">
        <p14:creationId xmlns:p14="http://schemas.microsoft.com/office/powerpoint/2010/main" val="152062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JENIS-JENIS METHOD</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000" b="1" dirty="0">
                <a:latin typeface="Arial" panose="020B0604020202020204" pitchFamily="34" charset="0"/>
                <a:cs typeface="Arial" panose="020B0604020202020204" pitchFamily="34" charset="0"/>
              </a:rPr>
              <a:t>Static Method</a:t>
            </a:r>
          </a:p>
          <a:p>
            <a:pPr marL="0" indent="0" algn="just">
              <a:buNone/>
            </a:pPr>
            <a:r>
              <a:rPr lang="en-US" sz="2000" dirty="0">
                <a:latin typeface="Arial" panose="020B0604020202020204" pitchFamily="34" charset="0"/>
                <a:cs typeface="Arial" panose="020B0604020202020204" pitchFamily="34" charset="0"/>
              </a:rPr>
              <a:t>Method Static </a:t>
            </a:r>
            <a:r>
              <a:rPr lang="en-US" sz="2000" dirty="0" err="1">
                <a:latin typeface="Arial" panose="020B0604020202020204" pitchFamily="34" charset="0"/>
                <a:cs typeface="Arial" panose="020B0604020202020204" pitchFamily="34" charset="0"/>
              </a:rPr>
              <a:t>adalah</a:t>
            </a:r>
            <a:r>
              <a:rPr lang="en-US" sz="2000" dirty="0">
                <a:latin typeface="Arial" panose="020B0604020202020204" pitchFamily="34" charset="0"/>
                <a:cs typeface="Arial" panose="020B0604020202020204" pitchFamily="34" charset="0"/>
              </a:rPr>
              <a:t> method yang </a:t>
            </a:r>
            <a:r>
              <a:rPr lang="en-US" sz="2000" dirty="0" err="1">
                <a:latin typeface="Arial" panose="020B0604020202020204" pitchFamily="34" charset="0"/>
                <a:cs typeface="Arial" panose="020B0604020202020204" pitchFamily="34" charset="0"/>
              </a:rPr>
              <a:t>dapat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dipakai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tanpa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harus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menginisialisasi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suatu</a:t>
            </a:r>
            <a:r>
              <a:rPr lang="en-US" sz="2000" dirty="0">
                <a:latin typeface="Arial" panose="020B0604020202020204" pitchFamily="34" charset="0"/>
                <a:cs typeface="Arial" panose="020B0604020202020204" pitchFamily="34" charset="0"/>
              </a:rPr>
              <a:t> class </a:t>
            </a:r>
            <a:r>
              <a:rPr lang="en-US" sz="2000" dirty="0" err="1">
                <a:latin typeface="Arial" panose="020B0604020202020204" pitchFamily="34" charset="0"/>
                <a:cs typeface="Arial" panose="020B0604020202020204" pitchFamily="34" charset="0"/>
              </a:rPr>
              <a:t>atau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membuat</a:t>
            </a:r>
            <a:r>
              <a:rPr lang="en-US" sz="2000" dirty="0">
                <a:latin typeface="Arial" panose="020B0604020202020204" pitchFamily="34" charset="0"/>
                <a:cs typeface="Arial" panose="020B0604020202020204" pitchFamily="34" charset="0"/>
              </a:rPr>
              <a:t> object </a:t>
            </a:r>
            <a:r>
              <a:rPr lang="en-US" sz="2000" dirty="0" err="1">
                <a:latin typeface="Arial" panose="020B0604020202020204" pitchFamily="34" charset="0"/>
                <a:cs typeface="Arial" panose="020B0604020202020204" pitchFamily="34" charset="0"/>
              </a:rPr>
              <a:t>terlebih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dahulu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Ciri</a:t>
            </a:r>
            <a:r>
              <a:rPr lang="en-US" sz="2000" dirty="0">
                <a:latin typeface="Arial" panose="020B0604020202020204" pitchFamily="34" charset="0"/>
                <a:cs typeface="Arial" panose="020B0604020202020204" pitchFamily="34" charset="0"/>
              </a:rPr>
              <a:t> method </a:t>
            </a:r>
            <a:r>
              <a:rPr lang="en-US" sz="2000" dirty="0" err="1">
                <a:latin typeface="Arial" panose="020B0604020202020204" pitchFamily="34" charset="0"/>
                <a:cs typeface="Arial" panose="020B0604020202020204" pitchFamily="34" charset="0"/>
              </a:rPr>
              <a:t>ini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adalah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dengan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menggunakan</a:t>
            </a:r>
            <a:r>
              <a:rPr lang="en-US" sz="2000" dirty="0">
                <a:latin typeface="Arial" panose="020B0604020202020204" pitchFamily="34" charset="0"/>
                <a:cs typeface="Arial" panose="020B0604020202020204" pitchFamily="34" charset="0"/>
              </a:rPr>
              <a:t> kata static di </a:t>
            </a:r>
            <a:r>
              <a:rPr lang="en-US" sz="2000" dirty="0" err="1">
                <a:latin typeface="Arial" panose="020B0604020202020204" pitchFamily="34" charset="0"/>
                <a:cs typeface="Arial" panose="020B0604020202020204" pitchFamily="34" charset="0"/>
              </a:rPr>
              <a:t>depan</a:t>
            </a:r>
            <a:r>
              <a:rPr lang="en-US" sz="2000" dirty="0">
                <a:latin typeface="Arial" panose="020B0604020202020204" pitchFamily="34" charset="0"/>
                <a:cs typeface="Arial" panose="020B0604020202020204" pitchFamily="34" charset="0"/>
              </a:rPr>
              <a:t> kata void.</a:t>
            </a:r>
            <a:endParaRPr lang="en-ID"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57117"/>
            <a:ext cx="4077269" cy="3019846"/>
          </a:xfrm>
          <a:prstGeom prst="rect">
            <a:avLst/>
          </a:prstGeom>
        </p:spPr>
      </p:pic>
    </p:spTree>
    <p:extLst>
      <p:ext uri="{BB962C8B-B14F-4D97-AF65-F5344CB8AC3E}">
        <p14:creationId xmlns:p14="http://schemas.microsoft.com/office/powerpoint/2010/main" val="207434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ACCESS MODIFIER</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US" sz="2000" dirty="0" err="1">
                <a:latin typeface="Arial" panose="020B0604020202020204" pitchFamily="34" charset="0"/>
                <a:cs typeface="Arial" panose="020B0604020202020204" pitchFamily="34" charset="0"/>
              </a:rPr>
              <a:t>Acces</a:t>
            </a:r>
            <a:r>
              <a:rPr lang="en-US" sz="2000" dirty="0">
                <a:latin typeface="Arial" panose="020B0604020202020204" pitchFamily="34" charset="0"/>
                <a:cs typeface="Arial" panose="020B0604020202020204" pitchFamily="34" charset="0"/>
              </a:rPr>
              <a:t> modifier </a:t>
            </a:r>
            <a:r>
              <a:rPr lang="en-US" sz="2000" dirty="0" err="1">
                <a:latin typeface="Arial" panose="020B0604020202020204" pitchFamily="34" charset="0"/>
                <a:cs typeface="Arial" panose="020B0604020202020204" pitchFamily="34" charset="0"/>
              </a:rPr>
              <a:t>adalah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akses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suatu</a:t>
            </a:r>
            <a:r>
              <a:rPr lang="en-US" sz="2000" dirty="0">
                <a:latin typeface="Arial" panose="020B0604020202020204" pitchFamily="34" charset="0"/>
                <a:cs typeface="Arial" panose="020B0604020202020204" pitchFamily="34" charset="0"/>
              </a:rPr>
              <a:t> class </a:t>
            </a:r>
            <a:r>
              <a:rPr lang="en-US" sz="2000" dirty="0" err="1">
                <a:latin typeface="Arial" panose="020B0604020202020204" pitchFamily="34" charset="0"/>
                <a:cs typeface="Arial" panose="020B0604020202020204" pitchFamily="34" charset="0"/>
              </a:rPr>
              <a:t>terhadap</a:t>
            </a:r>
            <a:r>
              <a:rPr lang="en-US" sz="2000" dirty="0">
                <a:latin typeface="Arial" panose="020B0604020202020204" pitchFamily="34" charset="0"/>
                <a:cs typeface="Arial" panose="020B0604020202020204" pitchFamily="34" charset="0"/>
              </a:rPr>
              <a:t> class lain. </a:t>
            </a:r>
            <a:r>
              <a:rPr lang="en-US" sz="2000" dirty="0" err="1">
                <a:latin typeface="Arial" panose="020B0604020202020204" pitchFamily="34" charset="0"/>
                <a:cs typeface="Arial" panose="020B0604020202020204" pitchFamily="34" charset="0"/>
              </a:rPr>
              <a:t>Ketika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membuat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mengatur</a:t>
            </a:r>
            <a:r>
              <a:rPr lang="en-US" sz="2000" dirty="0">
                <a:latin typeface="Arial" panose="020B0604020202020204" pitchFamily="34" charset="0"/>
                <a:cs typeface="Arial" panose="020B0604020202020204" pitchFamily="34" charset="0"/>
              </a:rPr>
              <a:t> properties/</a:t>
            </a:r>
            <a:r>
              <a:rPr lang="en-US" sz="2000" dirty="0" err="1">
                <a:latin typeface="Arial" panose="020B0604020202020204" pitchFamily="34" charset="0"/>
                <a:cs typeface="Arial" panose="020B0604020202020204" pitchFamily="34" charset="0"/>
              </a:rPr>
              <a:t>atribut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a:t>
            </a:r>
            <a:r>
              <a:rPr lang="en-US" sz="2000" dirty="0">
                <a:latin typeface="Arial" panose="020B0604020202020204" pitchFamily="34" charset="0"/>
                <a:cs typeface="Arial" panose="020B0604020202020204" pitchFamily="34" charset="0"/>
              </a:rPr>
              <a:t> method </a:t>
            </a:r>
            <a:r>
              <a:rPr lang="en-US" sz="2000" dirty="0" err="1">
                <a:latin typeface="Arial" panose="020B0604020202020204" pitchFamily="34" charset="0"/>
                <a:cs typeface="Arial" panose="020B0604020202020204" pitchFamily="34" charset="0"/>
              </a:rPr>
              <a:t>pada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suatu</a:t>
            </a:r>
            <a:r>
              <a:rPr lang="en-US" sz="2000" dirty="0">
                <a:latin typeface="Arial" panose="020B0604020202020204" pitchFamily="34" charset="0"/>
                <a:cs typeface="Arial" panose="020B0604020202020204" pitchFamily="34" charset="0"/>
              </a:rPr>
              <a:t> class </a:t>
            </a:r>
            <a:r>
              <a:rPr lang="en-US" sz="2000" dirty="0" err="1">
                <a:latin typeface="Arial" panose="020B0604020202020204" pitchFamily="34" charset="0"/>
                <a:cs typeface="Arial" panose="020B0604020202020204" pitchFamily="34" charset="0"/>
              </a:rPr>
              <a:t>kita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dapat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mengimplementasikan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beberapa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larangan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untuk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akses</a:t>
            </a:r>
            <a:r>
              <a:rPr lang="en-US" sz="2000" dirty="0">
                <a:latin typeface="Arial" panose="020B0604020202020204" pitchFamily="34" charset="0"/>
                <a:cs typeface="Arial" panose="020B0604020202020204" pitchFamily="34" charset="0"/>
              </a:rPr>
              <a:t> data.</a:t>
            </a:r>
          </a:p>
          <a:p>
            <a:pPr marL="0" indent="0" algn="just">
              <a:buNone/>
            </a:pPr>
            <a:endParaRPr lang="en-ID" sz="2000" dirty="0">
              <a:latin typeface="Arial" panose="020B0604020202020204" pitchFamily="34" charset="0"/>
              <a:cs typeface="Arial" panose="020B0604020202020204" pitchFamily="34" charset="0"/>
            </a:endParaRPr>
          </a:p>
        </p:txBody>
      </p:sp>
      <p:pic>
        <p:nvPicPr>
          <p:cNvPr id="4" name="Picture 3" descr="bumptop"/>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29743"/>
            <a:ext cx="6592910" cy="2334685"/>
          </a:xfrm>
          <a:prstGeom prst="rect">
            <a:avLst/>
          </a:prstGeom>
          <a:noFill/>
          <a:ln>
            <a:noFill/>
          </a:ln>
        </p:spPr>
      </p:pic>
    </p:spTree>
    <p:extLst>
      <p:ext uri="{BB962C8B-B14F-4D97-AF65-F5344CB8AC3E}">
        <p14:creationId xmlns:p14="http://schemas.microsoft.com/office/powerpoint/2010/main" val="164252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CONSTRACTOR</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US" sz="2000" dirty="0" err="1">
                <a:latin typeface="Arial" panose="020B0604020202020204" pitchFamily="34" charset="0"/>
                <a:cs typeface="Arial" panose="020B0604020202020204" pitchFamily="34" charset="0"/>
              </a:rPr>
              <a:t>Constractor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adalah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sebuah</a:t>
            </a:r>
            <a:r>
              <a:rPr lang="en-US" sz="2000" dirty="0">
                <a:latin typeface="Arial" panose="020B0604020202020204" pitchFamily="34" charset="0"/>
                <a:cs typeface="Arial" panose="020B0604020202020204" pitchFamily="34" charset="0"/>
              </a:rPr>
              <a:t> method yang </a:t>
            </a:r>
            <a:r>
              <a:rPr lang="en-US" sz="2000" dirty="0" err="1">
                <a:latin typeface="Arial" panose="020B0604020202020204" pitchFamily="34" charset="0"/>
                <a:cs typeface="Arial" panose="020B0604020202020204" pitchFamily="34" charset="0"/>
              </a:rPr>
              <a:t>namanya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sama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persis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dengan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nama</a:t>
            </a:r>
            <a:r>
              <a:rPr lang="en-US" sz="2000" dirty="0">
                <a:latin typeface="Arial" panose="020B0604020202020204" pitchFamily="34" charset="0"/>
                <a:cs typeface="Arial" panose="020B0604020202020204" pitchFamily="34" charset="0"/>
              </a:rPr>
              <a:t> class-</a:t>
            </a:r>
            <a:r>
              <a:rPr lang="en-US" sz="2000" dirty="0" err="1">
                <a:latin typeface="Arial" panose="020B0604020202020204" pitchFamily="34" charset="0"/>
                <a:cs typeface="Arial" panose="020B0604020202020204" pitchFamily="34" charset="0"/>
              </a:rPr>
              <a:t>nya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pertama</a:t>
            </a:r>
            <a:r>
              <a:rPr lang="en-US" sz="2000" dirty="0">
                <a:latin typeface="Arial" panose="020B0604020202020204" pitchFamily="34" charset="0"/>
                <a:cs typeface="Arial" panose="020B0604020202020204" pitchFamily="34" charset="0"/>
              </a:rPr>
              <a:t> kali </a:t>
            </a:r>
            <a:r>
              <a:rPr lang="en-US" sz="2000" dirty="0" err="1">
                <a:latin typeface="Arial" panose="020B0604020202020204" pitchFamily="34" charset="0"/>
                <a:cs typeface="Arial" panose="020B0604020202020204" pitchFamily="34" charset="0"/>
              </a:rPr>
              <a:t>dipanggil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ketika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instansiasi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objek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dilakukan</a:t>
            </a:r>
            <a:r>
              <a:rPr lang="en-US" sz="2000" dirty="0">
                <a:latin typeface="Arial" panose="020B0604020202020204" pitchFamily="34" charset="0"/>
                <a:cs typeface="Arial" panose="020B0604020202020204" pitchFamily="34" charset="0"/>
              </a:rPr>
              <a:t>.</a:t>
            </a:r>
            <a:endParaRPr lang="en-ID"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35282"/>
            <a:ext cx="4067743" cy="3029373"/>
          </a:xfrm>
          <a:prstGeom prst="rect">
            <a:avLst/>
          </a:prstGeom>
        </p:spPr>
      </p:pic>
    </p:spTree>
    <p:extLst>
      <p:ext uri="{BB962C8B-B14F-4D97-AF65-F5344CB8AC3E}">
        <p14:creationId xmlns:p14="http://schemas.microsoft.com/office/powerpoint/2010/main" val="383806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a:latin typeface="Arial" panose="020B0604020202020204" pitchFamily="34" charset="0"/>
                <a:cs typeface="Arial" panose="020B0604020202020204" pitchFamily="34" charset="0"/>
              </a:rPr>
              <a:t>KONSEP OOP</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id-ID" sz="2000" b="1" dirty="0">
                <a:latin typeface="Arial" panose="020B0604020202020204" pitchFamily="34" charset="0"/>
                <a:cs typeface="Arial" panose="020B0604020202020204" pitchFamily="34" charset="0"/>
              </a:rPr>
              <a:t>Enkapsulasi</a:t>
            </a:r>
          </a:p>
          <a:p>
            <a:pPr marL="0" indent="0" algn="just">
              <a:buNone/>
            </a:pPr>
            <a:r>
              <a:rPr lang="id-ID" sz="2000" dirty="0">
                <a:latin typeface="Arial" panose="020B0604020202020204" pitchFamily="34" charset="0"/>
                <a:cs typeface="Arial" panose="020B0604020202020204" pitchFamily="34" charset="0"/>
              </a:rPr>
              <a:t>Enkapsulasi didefinisikan sebagai pembungkusan atau teknik untuk membuat dalam kelas menjadi private dan menyediakan akses pada field melalui method public.</a:t>
            </a:r>
          </a:p>
        </p:txBody>
      </p:sp>
      <p:pic>
        <p:nvPicPr>
          <p:cNvPr id="6" name="Picture 5">
            <a:extLst>
              <a:ext uri="{FF2B5EF4-FFF2-40B4-BE49-F238E27FC236}">
                <a16:creationId xmlns:a16="http://schemas.microsoft.com/office/drawing/2014/main" xmlns="" id="{E331E9E7-72EF-4003-88AB-32AA05576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59158"/>
            <a:ext cx="3177209" cy="3962167"/>
          </a:xfrm>
          <a:prstGeom prst="rect">
            <a:avLst/>
          </a:prstGeom>
        </p:spPr>
      </p:pic>
    </p:spTree>
    <p:extLst>
      <p:ext uri="{BB962C8B-B14F-4D97-AF65-F5344CB8AC3E}">
        <p14:creationId xmlns:p14="http://schemas.microsoft.com/office/powerpoint/2010/main" val="354042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B0CFD-AB1A-4FA6-A323-35DDC9502498}"/>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xmlns="" id="{CFF8AA7D-0A93-4AA1-B448-21823E177E02}"/>
              </a:ext>
            </a:extLst>
          </p:cNvPr>
          <p:cNvSpPr>
            <a:spLocks noGrp="1"/>
          </p:cNvSpPr>
          <p:nvPr>
            <p:ph idx="1"/>
          </p:nvPr>
        </p:nvSpPr>
        <p:spPr/>
        <p:txBody>
          <a:bodyPr>
            <a:normAutofit lnSpcReduction="10000"/>
          </a:bodyPr>
          <a:lstStyle/>
          <a:p>
            <a:pPr marL="0" indent="0">
              <a:buNone/>
            </a:pPr>
            <a:r>
              <a:rPr lang="id-ID" sz="2000" dirty="0">
                <a:latin typeface="Arial" panose="020B0604020202020204" pitchFamily="34" charset="0"/>
                <a:cs typeface="Arial" panose="020B0604020202020204" pitchFamily="34" charset="0"/>
              </a:rPr>
              <a:t>Keunggulan Enkapsulasi:</a:t>
            </a:r>
          </a:p>
          <a:p>
            <a:pPr marL="457200" indent="-457200">
              <a:buAutoNum type="arabicPeriod"/>
            </a:pPr>
            <a:r>
              <a:rPr lang="id-ID" sz="2000" dirty="0">
                <a:latin typeface="Arial" panose="020B0604020202020204" pitchFamily="34" charset="0"/>
                <a:cs typeface="Arial" panose="020B0604020202020204" pitchFamily="34" charset="0"/>
              </a:rPr>
              <a:t>Data tersembunyi (data hiding): pengguna tidak mengetahui implementasi dasar dari class. Tidak mungkin bagi user untuk melihat nilai dari data yang disimpan pada variabel dalam class. Hal yang diketahui oleh user adalah nilai telah diatur melalui setter method dan variabel telah diinisialisasi dengan nilai tertentu.</a:t>
            </a:r>
          </a:p>
          <a:p>
            <a:pPr marL="457200" indent="-457200">
              <a:buAutoNum type="arabicPeriod"/>
            </a:pPr>
            <a:r>
              <a:rPr lang="id-ID" sz="2000" dirty="0">
                <a:latin typeface="Arial" panose="020B0604020202020204" pitchFamily="34" charset="0"/>
                <a:cs typeface="Arial" panose="020B0604020202020204" pitchFamily="34" charset="0"/>
              </a:rPr>
              <a:t>Meningkatkan fleksibilitas: programmer dapat membuat variabel dari class sebagai read-only atau write-only tergantung pada kebutuhan. Jika variabel dibuat dalam bentuk read-only maka method setter harus dihilangkanmur. Pada contoh program sebelumnya jika ingin membuat program yang hanya bersifat write-only maka method getter harus dihilangkan.</a:t>
            </a:r>
          </a:p>
          <a:p>
            <a:pPr marL="457200" indent="-457200">
              <a:buAutoNum type="arabicPeriod"/>
            </a:pPr>
            <a:r>
              <a:rPr lang="id-ID" sz="2000" dirty="0">
                <a:latin typeface="Arial" panose="020B0604020202020204" pitchFamily="34" charset="0"/>
                <a:cs typeface="Arial" panose="020B0604020202020204" pitchFamily="34" charset="0"/>
              </a:rPr>
              <a:t>Reusability: enkapsulasi juga meningkatkan reusability dan kemudahan perubahan menggunakan new requirement.</a:t>
            </a:r>
          </a:p>
          <a:p>
            <a:pPr marL="457200" indent="-457200">
              <a:buAutoNum type="arabicPeriod"/>
            </a:pPr>
            <a:r>
              <a:rPr lang="id-ID" sz="2000" dirty="0">
                <a:latin typeface="Arial" panose="020B0604020202020204" pitchFamily="34" charset="0"/>
                <a:cs typeface="Arial" panose="020B0604020202020204" pitchFamily="34" charset="0"/>
              </a:rPr>
              <a:t>empat, Kemudahan pengujian kode program: enkapsulasi kode memudahkan proses pengetesan program untuk unit-unit programnya masing-masing.</a:t>
            </a:r>
          </a:p>
          <a:p>
            <a:pPr marL="0" indent="0">
              <a:buNone/>
            </a:pPr>
            <a:endParaRPr lang="en-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406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TUGAS (</a:t>
            </a:r>
            <a:r>
              <a:rPr lang="en-US" sz="3600" b="1" dirty="0" err="1">
                <a:latin typeface="Arial" panose="020B0604020202020204" pitchFamily="34" charset="0"/>
                <a:cs typeface="Arial" panose="020B0604020202020204" pitchFamily="34" charset="0"/>
              </a:rPr>
              <a:t>Senin</a:t>
            </a:r>
            <a:r>
              <a:rPr lang="en-US" sz="3600" b="1" dirty="0">
                <a:latin typeface="Arial" panose="020B0604020202020204" pitchFamily="34" charset="0"/>
                <a:cs typeface="Arial" panose="020B0604020202020204" pitchFamily="34" charset="0"/>
              </a:rPr>
              <a:t>, 5 September 2021 18.00 WIB)</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marL="0" indent="0" algn="just">
              <a:buNone/>
            </a:pPr>
            <a:r>
              <a:rPr lang="en-US" sz="1600" dirty="0" err="1">
                <a:latin typeface="Arial" panose="020B0604020202020204" pitchFamily="34" charset="0"/>
                <a:cs typeface="Arial" panose="020B0604020202020204" pitchFamily="34" charset="0"/>
              </a:rPr>
              <a:t>Membuat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sebuah</a:t>
            </a:r>
            <a:r>
              <a:rPr lang="en-US" sz="1600" dirty="0">
                <a:latin typeface="Arial" panose="020B0604020202020204" pitchFamily="34" charset="0"/>
                <a:cs typeface="Arial" panose="020B0604020202020204" pitchFamily="34" charset="0"/>
              </a:rPr>
              <a:t> program </a:t>
            </a:r>
            <a:r>
              <a:rPr lang="en-US" sz="1600" dirty="0" err="1">
                <a:latin typeface="Arial" panose="020B0604020202020204" pitchFamily="34" charset="0"/>
                <a:cs typeface="Arial" panose="020B0604020202020204" pitchFamily="34" charset="0"/>
              </a:rPr>
              <a:t>sederhana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dengan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menggunakan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konsep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pemrograman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berorientasi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objek</a:t>
            </a:r>
            <a:r>
              <a:rPr lang="en-US" sz="1600" dirty="0">
                <a:latin typeface="Arial" panose="020B0604020202020204" pitchFamily="34" charset="0"/>
                <a:cs typeface="Arial" panose="020B0604020202020204" pitchFamily="34" charset="0"/>
              </a:rPr>
              <a:t>.</a:t>
            </a:r>
          </a:p>
          <a:p>
            <a:pPr marL="0" indent="0" algn="just">
              <a:buNone/>
            </a:pPr>
            <a:endParaRPr lang="en-US" sz="1600" dirty="0">
              <a:latin typeface="Arial" panose="020B0604020202020204" pitchFamily="34" charset="0"/>
              <a:cs typeface="Arial" panose="020B0604020202020204" pitchFamily="34" charset="0"/>
            </a:endParaRPr>
          </a:p>
          <a:p>
            <a:pPr marL="0" indent="0" algn="just">
              <a:buNone/>
            </a:pPr>
            <a:r>
              <a:rPr lang="en-US" sz="1600" dirty="0" err="1">
                <a:latin typeface="Arial" panose="020B0604020202020204" pitchFamily="34" charset="0"/>
                <a:cs typeface="Arial" panose="020B0604020202020204" pitchFamily="34" charset="0"/>
              </a:rPr>
              <a:t>Membuat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aplikasi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mesin</a:t>
            </a:r>
            <a:r>
              <a:rPr lang="en-US" sz="1600" dirty="0">
                <a:latin typeface="Arial" panose="020B0604020202020204" pitchFamily="34" charset="0"/>
                <a:cs typeface="Arial" panose="020B0604020202020204" pitchFamily="34" charset="0"/>
              </a:rPr>
              <a:t> ATM yang </a:t>
            </a:r>
            <a:r>
              <a:rPr lang="en-US" sz="1600" dirty="0" err="1">
                <a:latin typeface="Arial" panose="020B0604020202020204" pitchFamily="34" charset="0"/>
                <a:cs typeface="Arial" panose="020B0604020202020204" pitchFamily="34" charset="0"/>
              </a:rPr>
              <a:t>dimana</a:t>
            </a:r>
            <a:r>
              <a:rPr lang="en-US" sz="1600" dirty="0">
                <a:latin typeface="Arial" panose="020B0604020202020204" pitchFamily="34" charset="0"/>
                <a:cs typeface="Arial" panose="020B0604020202020204" pitchFamily="34" charset="0"/>
              </a:rPr>
              <a:t>:</a:t>
            </a:r>
          </a:p>
          <a:p>
            <a:pPr marL="342900" indent="-342900" algn="just">
              <a:buAutoNum type="arabicPeriod"/>
            </a:pPr>
            <a:r>
              <a:rPr lang="en-US" sz="1600" dirty="0">
                <a:latin typeface="Arial" panose="020B0604020202020204" pitchFamily="34" charset="0"/>
                <a:cs typeface="Arial" panose="020B0604020202020204" pitchFamily="34" charset="0"/>
              </a:rPr>
              <a:t>Program </a:t>
            </a:r>
            <a:r>
              <a:rPr lang="en-US" sz="1600" dirty="0" err="1">
                <a:latin typeface="Arial" panose="020B0604020202020204" pitchFamily="34" charset="0"/>
                <a:cs typeface="Arial" panose="020B0604020202020204" pitchFamily="34" charset="0"/>
              </a:rPr>
              <a:t>harus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memiliki</a:t>
            </a:r>
            <a:r>
              <a:rPr lang="en-US" sz="1600" dirty="0">
                <a:latin typeface="Arial" panose="020B0604020202020204" pitchFamily="34" charset="0"/>
                <a:cs typeface="Arial" panose="020B0604020202020204" pitchFamily="34" charset="0"/>
              </a:rPr>
              <a:t> minimal 2 class</a:t>
            </a:r>
          </a:p>
          <a:p>
            <a:pPr marL="342900" indent="-342900" algn="just">
              <a:buAutoNum type="arabicPeriod"/>
            </a:pPr>
            <a:r>
              <a:rPr lang="en-US" sz="1600" dirty="0">
                <a:latin typeface="Arial" panose="020B0604020202020204" pitchFamily="34" charset="0"/>
                <a:cs typeface="Arial" panose="020B0604020202020204" pitchFamily="34" charset="0"/>
              </a:rPr>
              <a:t>Program </a:t>
            </a:r>
            <a:r>
              <a:rPr lang="en-US" sz="1600" dirty="0" err="1">
                <a:latin typeface="Arial" panose="020B0604020202020204" pitchFamily="34" charset="0"/>
                <a:cs typeface="Arial" panose="020B0604020202020204" pitchFamily="34" charset="0"/>
              </a:rPr>
              <a:t>harus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memiliki</a:t>
            </a:r>
            <a:r>
              <a:rPr lang="en-US" sz="1600" dirty="0">
                <a:latin typeface="Arial" panose="020B0604020202020204" pitchFamily="34" charset="0"/>
                <a:cs typeface="Arial" panose="020B0604020202020204" pitchFamily="34" charset="0"/>
              </a:rPr>
              <a:t> constructor</a:t>
            </a:r>
          </a:p>
          <a:p>
            <a:pPr marL="342900" indent="-342900" algn="just">
              <a:buAutoNum type="arabicPeriod"/>
            </a:pPr>
            <a:r>
              <a:rPr lang="en-US" sz="1600" dirty="0">
                <a:latin typeface="Arial" panose="020B0604020202020204" pitchFamily="34" charset="0"/>
                <a:cs typeface="Arial" panose="020B0604020202020204" pitchFamily="34" charset="0"/>
              </a:rPr>
              <a:t>Program </a:t>
            </a:r>
            <a:r>
              <a:rPr lang="en-US" sz="1600" dirty="0" err="1">
                <a:latin typeface="Arial" panose="020B0604020202020204" pitchFamily="34" charset="0"/>
                <a:cs typeface="Arial" panose="020B0604020202020204" pitchFamily="34" charset="0"/>
              </a:rPr>
              <a:t>harus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memiliki</a:t>
            </a:r>
            <a:r>
              <a:rPr lang="en-US" sz="1600" dirty="0">
                <a:latin typeface="Arial" panose="020B0604020202020204" pitchFamily="34" charset="0"/>
                <a:cs typeface="Arial" panose="020B0604020202020204" pitchFamily="34" charset="0"/>
              </a:rPr>
              <a:t> method (minimal 3 Method)</a:t>
            </a:r>
          </a:p>
          <a:p>
            <a:pPr marL="342900" indent="-342900" algn="just">
              <a:buAutoNum type="arabicPeriod"/>
            </a:pPr>
            <a:r>
              <a:rPr lang="en-US" sz="1600" dirty="0">
                <a:latin typeface="Arial" panose="020B0604020202020204" pitchFamily="34" charset="0"/>
                <a:cs typeface="Arial" panose="020B0604020202020204" pitchFamily="34" charset="0"/>
              </a:rPr>
              <a:t>Program </a:t>
            </a:r>
            <a:r>
              <a:rPr lang="en-US" sz="1600" dirty="0" err="1">
                <a:latin typeface="Arial" panose="020B0604020202020204" pitchFamily="34" charset="0"/>
                <a:cs typeface="Arial" panose="020B0604020202020204" pitchFamily="34" charset="0"/>
              </a:rPr>
              <a:t>harus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bisa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menyimpan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uang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mengambil</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uang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melihat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saldo</a:t>
            </a:r>
            <a:endParaRPr lang="en-US" sz="1600" dirty="0">
              <a:latin typeface="Arial" panose="020B0604020202020204" pitchFamily="34" charset="0"/>
              <a:cs typeface="Arial" panose="020B0604020202020204" pitchFamily="34" charset="0"/>
            </a:endParaRPr>
          </a:p>
          <a:p>
            <a:pPr marL="342900" indent="-342900" algn="just">
              <a:buAutoNum type="arabicPeriod"/>
            </a:pPr>
            <a:r>
              <a:rPr lang="en-US" sz="1600" dirty="0" err="1">
                <a:latin typeface="Arial" panose="020B0604020202020204" pitchFamily="34" charset="0"/>
                <a:cs typeface="Arial" panose="020B0604020202020204" pitchFamily="34" charset="0"/>
              </a:rPr>
              <a:t>Tetapkan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saldo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sebesar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Rp</a:t>
            </a:r>
            <a:r>
              <a:rPr lang="en-US" sz="1600" dirty="0">
                <a:latin typeface="Arial" panose="020B0604020202020204" pitchFamily="34" charset="0"/>
                <a:cs typeface="Arial" panose="020B0604020202020204" pitchFamily="34" charset="0"/>
              </a:rPr>
              <a:t> 500.000,-</a:t>
            </a:r>
          </a:p>
          <a:p>
            <a:pPr marL="0" indent="0" algn="just">
              <a:buNone/>
            </a:pPr>
            <a:endParaRPr lang="en-US" sz="1600" dirty="0">
              <a:latin typeface="Arial" panose="020B0604020202020204" pitchFamily="34" charset="0"/>
              <a:cs typeface="Arial" panose="020B0604020202020204" pitchFamily="34" charset="0"/>
            </a:endParaRPr>
          </a:p>
          <a:p>
            <a:pPr marL="0" indent="0" algn="just">
              <a:buNone/>
            </a:pPr>
            <a:endParaRPr lang="en-US" sz="1600" dirty="0">
              <a:latin typeface="Arial" panose="020B0604020202020204" pitchFamily="34" charset="0"/>
              <a:cs typeface="Arial" panose="020B0604020202020204" pitchFamily="34" charset="0"/>
            </a:endParaRPr>
          </a:p>
          <a:p>
            <a:pPr algn="just"/>
            <a:endParaRPr lang="en-ID" sz="1600" dirty="0">
              <a:latin typeface="Arial" panose="020B0604020202020204" pitchFamily="34" charset="0"/>
              <a:cs typeface="Arial" panose="020B0604020202020204" pitchFamily="34" charset="0"/>
            </a:endParaRPr>
          </a:p>
          <a:p>
            <a:pPr marL="0" indent="0" algn="just">
              <a:buNone/>
            </a:pPr>
            <a:r>
              <a:rPr lang="en-US" sz="1600" b="1" dirty="0" err="1">
                <a:latin typeface="Arial" panose="020B0604020202020204" pitchFamily="34" charset="0"/>
                <a:cs typeface="Arial" panose="020B0604020202020204" pitchFamily="34" charset="0"/>
              </a:rPr>
              <a:t>Selamat</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Mengerjakan</a:t>
            </a:r>
            <a:r>
              <a:rPr lang="en-US" sz="1600" b="1" dirty="0">
                <a:latin typeface="Arial" panose="020B0604020202020204" pitchFamily="34" charset="0"/>
                <a:cs typeface="Arial" panose="020B0604020202020204" pitchFamily="34" charset="0"/>
                <a:sym typeface="Wingdings" panose="05000000000000000000" pitchFamily="2" charset="2"/>
              </a:rPr>
              <a:t></a:t>
            </a:r>
            <a:endParaRPr lang="en-ID" sz="1800" b="1" dirty="0">
              <a:latin typeface="Arial" panose="020B0604020202020204" pitchFamily="34" charset="0"/>
              <a:cs typeface="Arial" panose="020B0604020202020204" pitchFamily="34" charset="0"/>
            </a:endParaRPr>
          </a:p>
          <a:p>
            <a:pPr algn="just"/>
            <a:endParaRPr lang="en-ID"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09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QUIZ </a:t>
            </a:r>
            <a:r>
              <a:rPr lang="en-US" sz="3600" b="1">
                <a:latin typeface="Arial" panose="020B0604020202020204" pitchFamily="34" charset="0"/>
                <a:cs typeface="Arial" panose="020B0604020202020204" pitchFamily="34" charset="0"/>
              </a:rPr>
              <a:t>(</a:t>
            </a:r>
            <a:r>
              <a:rPr lang="en-US" sz="3600" b="1" smtClean="0">
                <a:latin typeface="Arial" panose="020B0604020202020204" pitchFamily="34" charset="0"/>
                <a:cs typeface="Arial" panose="020B0604020202020204" pitchFamily="34" charset="0"/>
              </a:rPr>
              <a:t>15 </a:t>
            </a:r>
            <a:r>
              <a:rPr lang="en-US" sz="3600" b="1" dirty="0" err="1">
                <a:latin typeface="Arial" panose="020B0604020202020204" pitchFamily="34" charset="0"/>
                <a:cs typeface="Arial" panose="020B0604020202020204" pitchFamily="34" charset="0"/>
              </a:rPr>
              <a:t>Menit</a:t>
            </a:r>
            <a:r>
              <a:rPr lang="en-US" sz="3600" b="1" dirty="0">
                <a:latin typeface="Arial" panose="020B0604020202020204" pitchFamily="34" charset="0"/>
                <a:cs typeface="Arial" panose="020B0604020202020204" pitchFamily="34" charset="0"/>
              </a:rPr>
              <a:t>)</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endParaRPr lang="en-US" sz="2400" dirty="0">
              <a:latin typeface="Arial" panose="020B0604020202020204" pitchFamily="34" charset="0"/>
              <a:cs typeface="Arial" panose="020B0604020202020204" pitchFamily="34" charset="0"/>
            </a:endParaRPr>
          </a:p>
          <a:p>
            <a:pPr algn="just"/>
            <a:endParaRPr lang="en-ID" sz="2400" dirty="0">
              <a:latin typeface="Arial" panose="020B0604020202020204" pitchFamily="34" charset="0"/>
              <a:cs typeface="Arial" panose="020B0604020202020204" pitchFamily="34" charset="0"/>
            </a:endParaRPr>
          </a:p>
          <a:p>
            <a:pPr algn="just"/>
            <a:endParaRPr lang="en-ID" sz="2400"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err="1">
                <a:latin typeface="Arial" panose="020B0604020202020204" pitchFamily="34" charset="0"/>
                <a:cs typeface="Arial" panose="020B0604020202020204" pitchFamily="34" charset="0"/>
              </a:rPr>
              <a:t>Buatlah</a:t>
            </a:r>
            <a:r>
              <a:rPr lang="en-US" sz="2000" dirty="0">
                <a:latin typeface="Arial" panose="020B0604020202020204" pitchFamily="34" charset="0"/>
                <a:cs typeface="Arial" panose="020B0604020202020204" pitchFamily="34" charset="0"/>
              </a:rPr>
              <a:t> array </a:t>
            </a:r>
            <a:r>
              <a:rPr lang="en-US" sz="2000" dirty="0" err="1">
                <a:latin typeface="Arial" panose="020B0604020202020204" pitchFamily="34" charset="0"/>
                <a:cs typeface="Arial" panose="020B0604020202020204" pitchFamily="34" charset="0"/>
              </a:rPr>
              <a:t>dengan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panjang</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5, </a:t>
            </a:r>
            <a:r>
              <a:rPr lang="en-US" sz="2000" dirty="0" err="1">
                <a:latin typeface="Arial" panose="020B0604020202020204" pitchFamily="34" charset="0"/>
                <a:cs typeface="Arial" panose="020B0604020202020204" pitchFamily="34" charset="0"/>
              </a:rPr>
              <a:t>lalu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cetak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nilai</a:t>
            </a:r>
            <a:r>
              <a:rPr lang="en-US" sz="2000" dirty="0">
                <a:latin typeface="Arial" panose="020B0604020202020204" pitchFamily="34" charset="0"/>
                <a:cs typeface="Arial" panose="020B0604020202020204" pitchFamily="34" charset="0"/>
              </a:rPr>
              <a:t> minimal da </a:t>
            </a:r>
            <a:r>
              <a:rPr lang="en-US" sz="2000" dirty="0" err="1">
                <a:latin typeface="Arial" panose="020B0604020202020204" pitchFamily="34" charset="0"/>
                <a:cs typeface="Arial" panose="020B0604020202020204" pitchFamily="34" charset="0"/>
              </a:rPr>
              <a:t>maksimalnya</a:t>
            </a:r>
            <a:r>
              <a:rPr lang="en-US" sz="2000" dirty="0">
                <a:latin typeface="Arial" panose="020B0604020202020204" pitchFamily="34" charset="0"/>
                <a:cs typeface="Arial" panose="020B0604020202020204" pitchFamily="34" charset="0"/>
              </a:rPr>
              <a:t>!</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endParaRPr lang="en-ID"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705794"/>
            <a:ext cx="4963218" cy="4001058"/>
          </a:xfrm>
          <a:prstGeom prst="rect">
            <a:avLst/>
          </a:prstGeom>
        </p:spPr>
      </p:pic>
    </p:spTree>
    <p:extLst>
      <p:ext uri="{BB962C8B-B14F-4D97-AF65-F5344CB8AC3E}">
        <p14:creationId xmlns:p14="http://schemas.microsoft.com/office/powerpoint/2010/main" val="137768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atin typeface="Arial" panose="020B0604020202020204" pitchFamily="34" charset="0"/>
                <a:cs typeface="Arial" panose="020B0604020202020204" pitchFamily="34" charset="0"/>
              </a:rPr>
              <a:t>Pengertian</a:t>
            </a:r>
            <a:r>
              <a:rPr lang="en-US" sz="3600" b="1" dirty="0">
                <a:latin typeface="Arial" panose="020B0604020202020204" pitchFamily="34" charset="0"/>
                <a:cs typeface="Arial" panose="020B0604020202020204" pitchFamily="34" charset="0"/>
              </a:rPr>
              <a:t> OOP</a:t>
            </a:r>
            <a:endParaRPr lang="en-ID"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US" sz="2000" dirty="0">
                <a:latin typeface="Arial" panose="020B0604020202020204" pitchFamily="34" charset="0"/>
                <a:cs typeface="Arial" panose="020B0604020202020204" pitchFamily="34" charset="0"/>
              </a:rPr>
              <a:t>OOP (Object Oriented Programming) </a:t>
            </a:r>
            <a:r>
              <a:rPr lang="en-US" sz="2000" dirty="0" err="1">
                <a:latin typeface="Arial" panose="020B0604020202020204" pitchFamily="34" charset="0"/>
                <a:cs typeface="Arial" panose="020B0604020202020204" pitchFamily="34" charset="0"/>
              </a:rPr>
              <a:t>atau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dalam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bahasa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indonesia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dikenal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dengan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Pemrograman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Berorientasikan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Objek</a:t>
            </a:r>
            <a:r>
              <a:rPr lang="en-US" sz="2000" dirty="0">
                <a:latin typeface="Arial" panose="020B0604020202020204" pitchFamily="34" charset="0"/>
                <a:cs typeface="Arial" panose="020B0604020202020204" pitchFamily="34" charset="0"/>
              </a:rPr>
              <a:t> (PBO) </a:t>
            </a:r>
            <a:r>
              <a:rPr lang="en-US" sz="2000" dirty="0" err="1">
                <a:latin typeface="Arial" panose="020B0604020202020204" pitchFamily="34" charset="0"/>
                <a:cs typeface="Arial" panose="020B0604020202020204" pitchFamily="34" charset="0"/>
              </a:rPr>
              <a:t>merupakan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sebuah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paradigma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atau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teknik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pemrograman</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berorientesikan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Objek</a:t>
            </a:r>
            <a:r>
              <a:rPr lang="en-US" sz="2000" dirty="0">
                <a:latin typeface="Arial" panose="020B0604020202020204" pitchFamily="34" charset="0"/>
                <a:cs typeface="Arial" panose="020B0604020202020204" pitchFamily="34" charset="0"/>
              </a:rPr>
              <a:t>.</a:t>
            </a:r>
          </a:p>
          <a:p>
            <a:pPr marL="0" indent="0" algn="just">
              <a:buNone/>
            </a:pPr>
            <a:r>
              <a:rPr lang="en-US" sz="2000" dirty="0" err="1">
                <a:latin typeface="Arial" panose="020B0604020202020204" pitchFamily="34" charset="0"/>
                <a:cs typeface="Arial" panose="020B0604020202020204" pitchFamily="34" charset="0"/>
              </a:rPr>
              <a:t>Pada</a:t>
            </a:r>
            <a:r>
              <a:rPr lang="en-US" sz="2000" dirty="0">
                <a:latin typeface="Arial" panose="020B0604020202020204" pitchFamily="34" charset="0"/>
                <a:cs typeface="Arial" panose="020B0604020202020204" pitchFamily="34" charset="0"/>
              </a:rPr>
              <a:t> OOP, </a:t>
            </a:r>
            <a:r>
              <a:rPr lang="en-US" sz="2000" dirty="0" err="1">
                <a:latin typeface="Arial" panose="020B0604020202020204" pitchFamily="34" charset="0"/>
                <a:cs typeface="Arial" panose="020B0604020202020204" pitchFamily="34" charset="0"/>
              </a:rPr>
              <a:t>Fungsi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variabel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dibungkus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dalam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sebuah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objek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atau</a:t>
            </a:r>
            <a:r>
              <a:rPr lang="en-US" sz="2000" dirty="0">
                <a:latin typeface="Arial" panose="020B0604020202020204" pitchFamily="34" charset="0"/>
                <a:cs typeface="Arial" panose="020B0604020202020204" pitchFamily="34" charset="0"/>
              </a:rPr>
              <a:t> class yang </a:t>
            </a:r>
            <a:r>
              <a:rPr lang="en-US" sz="2000" dirty="0" err="1">
                <a:latin typeface="Arial" panose="020B0604020202020204" pitchFamily="34" charset="0"/>
                <a:cs typeface="Arial" panose="020B0604020202020204" pitchFamily="34" charset="0"/>
              </a:rPr>
              <a:t>dapat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saling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brinteraksi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sehingga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membentuk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sebuah</a:t>
            </a:r>
            <a:r>
              <a:rPr lang="en-US" sz="2000" dirty="0">
                <a:latin typeface="Arial" panose="020B0604020202020204" pitchFamily="34" charset="0"/>
                <a:cs typeface="Arial" panose="020B0604020202020204" pitchFamily="34" charset="0"/>
              </a:rPr>
              <a:t> program.</a:t>
            </a:r>
            <a:endParaRPr lang="en-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285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atin typeface="Arial" panose="020B0604020202020204" pitchFamily="34" charset="0"/>
                <a:cs typeface="Arial" panose="020B0604020202020204" pitchFamily="34" charset="0"/>
              </a:rPr>
              <a:t>Perbedaan</a:t>
            </a:r>
            <a:r>
              <a:rPr lang="en-US" sz="3600" b="1" dirty="0">
                <a:latin typeface="Arial" panose="020B0604020202020204" pitchFamily="34" charset="0"/>
                <a:cs typeface="Arial" panose="020B0604020202020204" pitchFamily="34" charset="0"/>
              </a:rPr>
              <a:t> OOP </a:t>
            </a:r>
            <a:r>
              <a:rPr lang="en-US" sz="3600" b="1" dirty="0" err="1">
                <a:latin typeface="Arial" panose="020B0604020202020204" pitchFamily="34" charset="0"/>
                <a:cs typeface="Arial" panose="020B0604020202020204" pitchFamily="34" charset="0"/>
              </a:rPr>
              <a:t>dan</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Terstruktur</a:t>
            </a:r>
            <a:endParaRPr lang="en-ID" sz="3600" b="1" dirty="0">
              <a:latin typeface="Arial" panose="020B0604020202020204" pitchFamily="34" charset="0"/>
              <a:cs typeface="Arial" panose="020B06040202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47610399"/>
              </p:ext>
            </p:extLst>
          </p:nvPr>
        </p:nvGraphicFramePr>
        <p:xfrm>
          <a:off x="838200" y="1542290"/>
          <a:ext cx="10515600" cy="5125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20000"/>
                    </a:ext>
                  </a:extLst>
                </a:gridCol>
                <a:gridCol w="5257800">
                  <a:extLst>
                    <a:ext uri="{9D8B030D-6E8A-4147-A177-3AD203B41FA5}">
                      <a16:colId xmlns:a16="http://schemas.microsoft.com/office/drawing/2014/main" xmlns="" val="20001"/>
                    </a:ext>
                  </a:extLst>
                </a:gridCol>
              </a:tblGrid>
              <a:tr h="370840">
                <a:tc>
                  <a:txBody>
                    <a:bodyPr/>
                    <a:lstStyle/>
                    <a:p>
                      <a:pPr algn="ctr"/>
                      <a:r>
                        <a:rPr lang="en-US" sz="1800" dirty="0" err="1">
                          <a:latin typeface="Arial" panose="020B0604020202020204" pitchFamily="34" charset="0"/>
                          <a:cs typeface="Arial" panose="020B0604020202020204" pitchFamily="34" charset="0"/>
                        </a:rPr>
                        <a:t>Pemograman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Terstruktur</a:t>
                      </a:r>
                      <a:endParaRPr lang="en-ID"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OOP</a:t>
                      </a:r>
                      <a:endParaRPr lang="en-ID"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0"/>
                  </a:ext>
                </a:extLst>
              </a:tr>
              <a:tr h="370840">
                <a:tc>
                  <a:txBody>
                    <a:bodyPr/>
                    <a:lstStyle/>
                    <a:p>
                      <a:r>
                        <a:rPr lang="en-US" sz="1800" dirty="0">
                          <a:latin typeface="Arial" panose="020B0604020202020204" pitchFamily="34" charset="0"/>
                          <a:cs typeface="Arial" panose="020B0604020202020204" pitchFamily="34" charset="0"/>
                        </a:rPr>
                        <a:t>1. </a:t>
                      </a:r>
                      <a:r>
                        <a:rPr lang="en-ID" sz="1800" b="0" i="0" kern="1200" dirty="0" err="1">
                          <a:solidFill>
                            <a:schemeClr val="dk1"/>
                          </a:solidFill>
                          <a:effectLst/>
                          <a:latin typeface="Arial" panose="020B0604020202020204" pitchFamily="34" charset="0"/>
                          <a:ea typeface="+mn-ea"/>
                          <a:cs typeface="Arial" panose="020B0604020202020204" pitchFamily="34" charset="0"/>
                        </a:rPr>
                        <a:t>Memecah</a:t>
                      </a:r>
                      <a:r>
                        <a:rPr lang="en-ID" sz="1800" b="0" i="0" kern="1200" dirty="0">
                          <a:solidFill>
                            <a:schemeClr val="dk1"/>
                          </a:solidFill>
                          <a:effectLst/>
                          <a:latin typeface="Arial" panose="020B0604020202020204" pitchFamily="34" charset="0"/>
                          <a:ea typeface="+mn-ea"/>
                          <a:cs typeface="Arial" panose="020B0604020202020204" pitchFamily="34" charset="0"/>
                        </a:rPr>
                        <a:t> program </a:t>
                      </a:r>
                      <a:r>
                        <a:rPr lang="en-ID" sz="1800" b="0" i="0" kern="1200" dirty="0" err="1">
                          <a:solidFill>
                            <a:schemeClr val="dk1"/>
                          </a:solidFill>
                          <a:effectLst/>
                          <a:latin typeface="Arial" panose="020B0604020202020204" pitchFamily="34" charset="0"/>
                          <a:ea typeface="+mn-ea"/>
                          <a:cs typeface="Arial" panose="020B0604020202020204" pitchFamily="34" charset="0"/>
                        </a:rPr>
                        <a:t>dalam</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fungsi</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dan</a:t>
                      </a:r>
                      <a:r>
                        <a:rPr lang="en-ID" sz="1800" b="0" i="0" kern="1200" dirty="0">
                          <a:solidFill>
                            <a:schemeClr val="dk1"/>
                          </a:solidFill>
                          <a:effectLst/>
                          <a:latin typeface="Arial" panose="020B0604020202020204" pitchFamily="34" charset="0"/>
                          <a:ea typeface="+mn-ea"/>
                          <a:cs typeface="Arial" panose="020B0604020202020204" pitchFamily="34" charset="0"/>
                        </a:rPr>
                        <a:t> data.</a:t>
                      </a:r>
                    </a:p>
                    <a:p>
                      <a:r>
                        <a:rPr lang="en-ID" sz="1800" b="0" i="0" kern="1200" dirty="0">
                          <a:solidFill>
                            <a:schemeClr val="dk1"/>
                          </a:solidFill>
                          <a:effectLst/>
                          <a:latin typeface="Arial" panose="020B0604020202020204" pitchFamily="34" charset="0"/>
                          <a:ea typeface="+mn-ea"/>
                          <a:cs typeface="Arial" panose="020B0604020202020204" pitchFamily="34" charset="0"/>
                        </a:rPr>
                        <a:t>2. </a:t>
                      </a:r>
                      <a:r>
                        <a:rPr lang="en-ID" sz="1800" b="0" i="0" kern="1200" dirty="0" err="1">
                          <a:solidFill>
                            <a:schemeClr val="dk1"/>
                          </a:solidFill>
                          <a:effectLst/>
                          <a:latin typeface="Arial" panose="020B0604020202020204" pitchFamily="34" charset="0"/>
                          <a:ea typeface="+mn-ea"/>
                          <a:cs typeface="Arial" panose="020B0604020202020204" pitchFamily="34" charset="0"/>
                        </a:rPr>
                        <a:t>Memiliki</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ciri</a:t>
                      </a:r>
                      <a:r>
                        <a:rPr lang="en-ID" sz="1800" b="0" i="0" kern="1200" dirty="0">
                          <a:solidFill>
                            <a:schemeClr val="dk1"/>
                          </a:solidFill>
                          <a:effectLst/>
                          <a:latin typeface="Arial" panose="020B0604020202020204" pitchFamily="34" charset="0"/>
                          <a:ea typeface="+mn-ea"/>
                          <a:cs typeface="Arial" panose="020B0604020202020204" pitchFamily="34" charset="0"/>
                        </a:rPr>
                        <a:t> Sequence (</a:t>
                      </a:r>
                      <a:r>
                        <a:rPr lang="en-ID" sz="1800" b="0" i="0" kern="1200" dirty="0" err="1">
                          <a:solidFill>
                            <a:schemeClr val="dk1"/>
                          </a:solidFill>
                          <a:effectLst/>
                          <a:latin typeface="Arial" panose="020B0604020202020204" pitchFamily="34" charset="0"/>
                          <a:ea typeface="+mn-ea"/>
                          <a:cs typeface="Arial" panose="020B0604020202020204" pitchFamily="34" charset="0"/>
                        </a:rPr>
                        <a:t>berurutan</a:t>
                      </a:r>
                      <a:r>
                        <a:rPr lang="en-ID" sz="1800" b="0" i="0" kern="1200" dirty="0">
                          <a:solidFill>
                            <a:schemeClr val="dk1"/>
                          </a:solidFill>
                          <a:effectLst/>
                          <a:latin typeface="Arial" panose="020B0604020202020204" pitchFamily="34" charset="0"/>
                          <a:ea typeface="+mn-ea"/>
                          <a:cs typeface="Arial" panose="020B0604020202020204" pitchFamily="34" charset="0"/>
                        </a:rPr>
                        <a:t>), Selection (</a:t>
                      </a:r>
                      <a:r>
                        <a:rPr lang="en-ID" sz="1800" b="0" i="0" kern="1200" dirty="0" err="1">
                          <a:solidFill>
                            <a:schemeClr val="dk1"/>
                          </a:solidFill>
                          <a:effectLst/>
                          <a:latin typeface="Arial" panose="020B0604020202020204" pitchFamily="34" charset="0"/>
                          <a:ea typeface="+mn-ea"/>
                          <a:cs typeface="Arial" panose="020B0604020202020204" pitchFamily="34" charset="0"/>
                        </a:rPr>
                        <a:t>pemilihan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dan</a:t>
                      </a:r>
                      <a:r>
                        <a:rPr lang="en-ID" sz="1800" b="0" i="0" kern="1200" dirty="0">
                          <a:solidFill>
                            <a:schemeClr val="dk1"/>
                          </a:solidFill>
                          <a:effectLst/>
                          <a:latin typeface="Arial" panose="020B0604020202020204" pitchFamily="34" charset="0"/>
                          <a:ea typeface="+mn-ea"/>
                          <a:cs typeface="Arial" panose="020B0604020202020204" pitchFamily="34" charset="0"/>
                        </a:rPr>
                        <a:t> Repetition (</a:t>
                      </a:r>
                      <a:r>
                        <a:rPr lang="en-ID" sz="1800" b="0" i="0" kern="1200" dirty="0" err="1">
                          <a:solidFill>
                            <a:schemeClr val="dk1"/>
                          </a:solidFill>
                          <a:effectLst/>
                          <a:latin typeface="Arial" panose="020B0604020202020204" pitchFamily="34" charset="0"/>
                          <a:ea typeface="+mn-ea"/>
                          <a:cs typeface="Arial" panose="020B0604020202020204" pitchFamily="34" charset="0"/>
                        </a:rPr>
                        <a:t>perulangan</a:t>
                      </a:r>
                      <a:r>
                        <a:rPr lang="en-ID" sz="1800" b="0" i="0" kern="1200" dirty="0">
                          <a:solidFill>
                            <a:schemeClr val="dk1"/>
                          </a:solidFill>
                          <a:effectLst/>
                          <a:latin typeface="Arial" panose="020B0604020202020204" pitchFamily="34" charset="0"/>
                          <a:ea typeface="+mn-ea"/>
                          <a:cs typeface="Arial" panose="020B0604020202020204" pitchFamily="34" charset="0"/>
                        </a:rPr>
                        <a:t>).</a:t>
                      </a:r>
                    </a:p>
                    <a:p>
                      <a:r>
                        <a:rPr lang="en-ID" sz="1800" b="0" i="0" kern="1200" dirty="0">
                          <a:solidFill>
                            <a:schemeClr val="dk1"/>
                          </a:solidFill>
                          <a:effectLst/>
                          <a:latin typeface="Arial" panose="020B0604020202020204" pitchFamily="34" charset="0"/>
                          <a:ea typeface="+mn-ea"/>
                          <a:cs typeface="Arial" panose="020B0604020202020204" pitchFamily="34" charset="0"/>
                        </a:rPr>
                        <a:t>3. </a:t>
                      </a:r>
                      <a:r>
                        <a:rPr lang="en-ID" sz="1800" b="0" i="0" kern="1200" dirty="0" err="1">
                          <a:solidFill>
                            <a:schemeClr val="dk1"/>
                          </a:solidFill>
                          <a:effectLst/>
                          <a:latin typeface="Arial" panose="020B0604020202020204" pitchFamily="34" charset="0"/>
                          <a:ea typeface="+mn-ea"/>
                          <a:cs typeface="Arial" panose="020B0604020202020204" pitchFamily="34" charset="0"/>
                        </a:rPr>
                        <a:t>Struktur</a:t>
                      </a:r>
                      <a:r>
                        <a:rPr lang="en-ID" sz="1800" b="0" i="0" kern="1200" dirty="0">
                          <a:solidFill>
                            <a:schemeClr val="dk1"/>
                          </a:solidFill>
                          <a:effectLst/>
                          <a:latin typeface="Arial" panose="020B0604020202020204" pitchFamily="34" charset="0"/>
                          <a:ea typeface="+mn-ea"/>
                          <a:cs typeface="Arial" panose="020B0604020202020204" pitchFamily="34" charset="0"/>
                        </a:rPr>
                        <a:t> program </a:t>
                      </a:r>
                      <a:r>
                        <a:rPr lang="en-ID" sz="1800" b="0" i="0" kern="1200" dirty="0" err="1">
                          <a:solidFill>
                            <a:schemeClr val="dk1"/>
                          </a:solidFill>
                          <a:effectLst/>
                          <a:latin typeface="Arial" panose="020B0604020202020204" pitchFamily="34" charset="0"/>
                          <a:ea typeface="+mn-ea"/>
                          <a:cs typeface="Arial" panose="020B0604020202020204" pitchFamily="34" charset="0"/>
                        </a:rPr>
                        <a:t>rumit</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karena</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berupa</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urutan</a:t>
                      </a:r>
                      <a:r>
                        <a:rPr lang="en-ID" sz="1800" b="0" i="0" kern="1200" dirty="0">
                          <a:solidFill>
                            <a:schemeClr val="dk1"/>
                          </a:solidFill>
                          <a:effectLst/>
                          <a:latin typeface="Arial" panose="020B0604020202020204" pitchFamily="34" charset="0"/>
                          <a:ea typeface="+mn-ea"/>
                          <a:cs typeface="Arial" panose="020B0604020202020204" pitchFamily="34" charset="0"/>
                        </a:rPr>
                        <a:t> proses </a:t>
                      </a:r>
                      <a:r>
                        <a:rPr lang="en-ID" sz="1800" b="0" i="0" kern="1200" dirty="0" err="1">
                          <a:solidFill>
                            <a:schemeClr val="dk1"/>
                          </a:solidFill>
                          <a:effectLst/>
                          <a:latin typeface="Arial" panose="020B0604020202020204" pitchFamily="34" charset="0"/>
                          <a:ea typeface="+mn-ea"/>
                          <a:cs typeface="Arial" panose="020B0604020202020204" pitchFamily="34" charset="0"/>
                        </a:rPr>
                        <a:t>dan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fungsi-fungsi</a:t>
                      </a:r>
                      <a:r>
                        <a:rPr lang="en-ID" sz="1800" b="0" i="0" kern="1200" dirty="0">
                          <a:solidFill>
                            <a:schemeClr val="dk1"/>
                          </a:solidFill>
                          <a:effectLst/>
                          <a:latin typeface="Arial" panose="020B0604020202020204" pitchFamily="34" charset="0"/>
                          <a:ea typeface="+mn-ea"/>
                          <a:cs typeface="Arial" panose="020B0604020202020204" pitchFamily="34" charset="0"/>
                        </a:rPr>
                        <a:t>.</a:t>
                      </a:r>
                    </a:p>
                    <a:p>
                      <a:r>
                        <a:rPr lang="en-ID" sz="1800" b="0" i="0" kern="1200" dirty="0">
                          <a:solidFill>
                            <a:schemeClr val="dk1"/>
                          </a:solidFill>
                          <a:effectLst/>
                          <a:latin typeface="Arial" panose="020B0604020202020204" pitchFamily="34" charset="0"/>
                          <a:ea typeface="+mn-ea"/>
                          <a:cs typeface="Arial" panose="020B0604020202020204" pitchFamily="34" charset="0"/>
                        </a:rPr>
                        <a:t>4.</a:t>
                      </a:r>
                      <a:r>
                        <a:rPr lang="en-ID" sz="1800" b="0" i="0" kern="1200" baseline="0" dirty="0">
                          <a:solidFill>
                            <a:schemeClr val="dk1"/>
                          </a:solidFill>
                          <a:effectLst/>
                          <a:latin typeface="Arial" panose="020B0604020202020204" pitchFamily="34" charset="0"/>
                          <a:ea typeface="+mn-ea"/>
                          <a:cs typeface="Arial" panose="020B0604020202020204" pitchFamily="34" charset="0"/>
                        </a:rPr>
                        <a:t> </a:t>
                      </a:r>
                      <a:r>
                        <a:rPr lang="en-ID" sz="1800" b="0" i="0" kern="1200" dirty="0">
                          <a:solidFill>
                            <a:schemeClr val="dk1"/>
                          </a:solidFill>
                          <a:effectLst/>
                          <a:latin typeface="Arial" panose="020B0604020202020204" pitchFamily="34" charset="0"/>
                          <a:ea typeface="+mn-ea"/>
                          <a:cs typeface="Arial" panose="020B0604020202020204" pitchFamily="34" charset="0"/>
                        </a:rPr>
                        <a:t>Re-use </a:t>
                      </a:r>
                      <a:r>
                        <a:rPr lang="en-ID" sz="1800" b="0" i="0" kern="1200" dirty="0" err="1">
                          <a:solidFill>
                            <a:schemeClr val="dk1"/>
                          </a:solidFill>
                          <a:effectLst/>
                          <a:latin typeface="Arial" panose="020B0604020202020204" pitchFamily="34" charset="0"/>
                          <a:ea typeface="+mn-ea"/>
                          <a:cs typeface="Arial" panose="020B0604020202020204" pitchFamily="34" charset="0"/>
                        </a:rPr>
                        <a:t>kode</a:t>
                      </a:r>
                      <a:r>
                        <a:rPr lang="en-ID" sz="1800" b="0" i="0" kern="1200" dirty="0">
                          <a:solidFill>
                            <a:schemeClr val="dk1"/>
                          </a:solidFill>
                          <a:effectLst/>
                          <a:latin typeface="Arial" panose="020B0604020202020204" pitchFamily="34" charset="0"/>
                          <a:ea typeface="+mn-ea"/>
                          <a:cs typeface="Arial" panose="020B0604020202020204" pitchFamily="34" charset="0"/>
                        </a:rPr>
                        <a:t> program </a:t>
                      </a:r>
                      <a:r>
                        <a:rPr lang="en-ID" sz="1800" b="0" i="0" kern="1200" dirty="0" err="1">
                          <a:solidFill>
                            <a:schemeClr val="dk1"/>
                          </a:solidFill>
                          <a:effectLst/>
                          <a:latin typeface="Arial" panose="020B0604020202020204" pitchFamily="34" charset="0"/>
                          <a:ea typeface="+mn-ea"/>
                          <a:cs typeface="Arial" panose="020B0604020202020204" pitchFamily="34" charset="0"/>
                        </a:rPr>
                        <a:t>kurang</a:t>
                      </a:r>
                      <a:r>
                        <a:rPr lang="en-ID" sz="1800" b="0" i="0" kern="1200" dirty="0">
                          <a:solidFill>
                            <a:schemeClr val="dk1"/>
                          </a:solidFill>
                          <a:effectLst/>
                          <a:latin typeface="Arial" panose="020B0604020202020204" pitchFamily="34" charset="0"/>
                          <a:ea typeface="+mn-ea"/>
                          <a:cs typeface="Arial" panose="020B0604020202020204" pitchFamily="34" charset="0"/>
                        </a:rPr>
                        <a:t>.</a:t>
                      </a:r>
                    </a:p>
                    <a:p>
                      <a:r>
                        <a:rPr lang="en-ID" sz="1800" b="0" i="0" kern="1200" dirty="0">
                          <a:solidFill>
                            <a:schemeClr val="dk1"/>
                          </a:solidFill>
                          <a:effectLst/>
                          <a:latin typeface="Arial" panose="020B0604020202020204" pitchFamily="34" charset="0"/>
                          <a:ea typeface="+mn-ea"/>
                          <a:cs typeface="Arial" panose="020B0604020202020204" pitchFamily="34" charset="0"/>
                        </a:rPr>
                        <a:t>5. </a:t>
                      </a:r>
                      <a:r>
                        <a:rPr lang="en-ID" sz="1800" b="0" i="0" kern="1200" dirty="0" err="1">
                          <a:solidFill>
                            <a:schemeClr val="dk1"/>
                          </a:solidFill>
                          <a:effectLst/>
                          <a:latin typeface="Arial" panose="020B0604020202020204" pitchFamily="34" charset="0"/>
                          <a:ea typeface="+mn-ea"/>
                          <a:cs typeface="Arial" panose="020B0604020202020204" pitchFamily="34" charset="0"/>
                        </a:rPr>
                        <a:t>Efektif</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digunakan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untuk</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menyelesaikan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masalah</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kecil</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tidak</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cocok</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untuk</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menyelesaikkan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masalah</a:t>
                      </a:r>
                      <a:r>
                        <a:rPr lang="en-ID" sz="1800" b="0" i="0" kern="1200" dirty="0">
                          <a:solidFill>
                            <a:schemeClr val="dk1"/>
                          </a:solidFill>
                          <a:effectLst/>
                          <a:latin typeface="Arial" panose="020B0604020202020204" pitchFamily="34" charset="0"/>
                          <a:ea typeface="+mn-ea"/>
                          <a:cs typeface="Arial" panose="020B0604020202020204" pitchFamily="34" charset="0"/>
                        </a:rPr>
                        <a:t> yang </a:t>
                      </a:r>
                      <a:r>
                        <a:rPr lang="en-ID" sz="1800" b="0" i="0" kern="1200" dirty="0" err="1">
                          <a:solidFill>
                            <a:schemeClr val="dk1"/>
                          </a:solidFill>
                          <a:effectLst/>
                          <a:latin typeface="Arial" panose="020B0604020202020204" pitchFamily="34" charset="0"/>
                          <a:ea typeface="+mn-ea"/>
                          <a:cs typeface="Arial" panose="020B0604020202020204" pitchFamily="34" charset="0"/>
                        </a:rPr>
                        <a:t>rumit</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karena</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nantinya</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akan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kesulitan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menemukan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solusi</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permasalahan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ketika</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terjadi</a:t>
                      </a:r>
                      <a:r>
                        <a:rPr lang="en-ID" sz="1800" b="0" i="0" kern="1200" dirty="0">
                          <a:solidFill>
                            <a:schemeClr val="dk1"/>
                          </a:solidFill>
                          <a:effectLst/>
                          <a:latin typeface="Arial" panose="020B0604020202020204" pitchFamily="34" charset="0"/>
                          <a:ea typeface="+mn-ea"/>
                          <a:cs typeface="Arial" panose="020B0604020202020204" pitchFamily="34" charset="0"/>
                        </a:rPr>
                        <a:t> error.</a:t>
                      </a:r>
                    </a:p>
                    <a:p>
                      <a:r>
                        <a:rPr lang="en-ID" sz="1800" b="0" i="0" kern="1200" dirty="0">
                          <a:solidFill>
                            <a:schemeClr val="dk1"/>
                          </a:solidFill>
                          <a:effectLst/>
                          <a:latin typeface="Arial" panose="020B0604020202020204" pitchFamily="34" charset="0"/>
                          <a:ea typeface="+mn-ea"/>
                          <a:cs typeface="Arial" panose="020B0604020202020204" pitchFamily="34" charset="0"/>
                        </a:rPr>
                        <a:t>6. </a:t>
                      </a:r>
                      <a:r>
                        <a:rPr lang="en-ID" sz="1800" b="0" i="0" kern="1200" dirty="0" err="1">
                          <a:solidFill>
                            <a:schemeClr val="dk1"/>
                          </a:solidFill>
                          <a:effectLst/>
                          <a:latin typeface="Arial" panose="020B0604020202020204" pitchFamily="34" charset="0"/>
                          <a:ea typeface="+mn-ea"/>
                          <a:cs typeface="Arial" panose="020B0604020202020204" pitchFamily="34" charset="0"/>
                        </a:rPr>
                        <a:t>Mudah</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diawal</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namun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kompleks</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diproses</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selanjutnya</a:t>
                      </a:r>
                      <a:r>
                        <a:rPr lang="en-ID" sz="1800" b="0" i="0" kern="1200" dirty="0">
                          <a:solidFill>
                            <a:schemeClr val="dk1"/>
                          </a:solidFill>
                          <a:effectLst/>
                          <a:latin typeface="Arial" panose="020B0604020202020204" pitchFamily="34" charset="0"/>
                          <a:ea typeface="+mn-ea"/>
                          <a:cs typeface="Arial" panose="020B0604020202020204" pitchFamily="34" charset="0"/>
                        </a:rPr>
                        <a:t>.</a:t>
                      </a:r>
                      <a:endParaRPr lang="en-ID" sz="1800" dirty="0">
                        <a:latin typeface="Arial" panose="020B0604020202020204" pitchFamily="34" charset="0"/>
                        <a:cs typeface="Arial" panose="020B0604020202020204" pitchFamily="34" charset="0"/>
                      </a:endParaRPr>
                    </a:p>
                  </a:txBody>
                  <a:tcPr/>
                </a:tc>
                <a:tc>
                  <a:txBody>
                    <a:bodyPr/>
                    <a:lstStyle/>
                    <a:p>
                      <a:r>
                        <a:rPr lang="en-ID" sz="1800" b="0" i="0" kern="1200" dirty="0">
                          <a:solidFill>
                            <a:schemeClr val="dk1"/>
                          </a:solidFill>
                          <a:effectLst/>
                          <a:latin typeface="Arial" panose="020B0604020202020204" pitchFamily="34" charset="0"/>
                          <a:ea typeface="+mn-ea"/>
                          <a:cs typeface="Arial" panose="020B0604020202020204" pitchFamily="34" charset="0"/>
                        </a:rPr>
                        <a:t>1. </a:t>
                      </a:r>
                      <a:r>
                        <a:rPr lang="en-ID" sz="1800" b="0" i="0" kern="1200" dirty="0" err="1">
                          <a:solidFill>
                            <a:schemeClr val="dk1"/>
                          </a:solidFill>
                          <a:effectLst/>
                          <a:latin typeface="Arial" panose="020B0604020202020204" pitchFamily="34" charset="0"/>
                          <a:ea typeface="+mn-ea"/>
                          <a:cs typeface="Arial" panose="020B0604020202020204" pitchFamily="34" charset="0"/>
                        </a:rPr>
                        <a:t>Memecah</a:t>
                      </a:r>
                      <a:r>
                        <a:rPr lang="en-ID" sz="1800" b="0" i="0" kern="1200" dirty="0">
                          <a:solidFill>
                            <a:schemeClr val="dk1"/>
                          </a:solidFill>
                          <a:effectLst/>
                          <a:latin typeface="Arial" panose="020B0604020202020204" pitchFamily="34" charset="0"/>
                          <a:ea typeface="+mn-ea"/>
                          <a:cs typeface="Arial" panose="020B0604020202020204" pitchFamily="34" charset="0"/>
                        </a:rPr>
                        <a:t> program </a:t>
                      </a:r>
                      <a:r>
                        <a:rPr lang="en-ID" sz="1800" b="0" i="0" kern="1200" dirty="0" err="1">
                          <a:solidFill>
                            <a:schemeClr val="dk1"/>
                          </a:solidFill>
                          <a:effectLst/>
                          <a:latin typeface="Arial" panose="020B0604020202020204" pitchFamily="34" charset="0"/>
                          <a:ea typeface="+mn-ea"/>
                          <a:cs typeface="Arial" panose="020B0604020202020204" pitchFamily="34" charset="0"/>
                        </a:rPr>
                        <a:t>dalam</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fungsi</a:t>
                      </a:r>
                      <a:r>
                        <a:rPr lang="en-ID" sz="1800" b="0" i="0" kern="1200" dirty="0">
                          <a:solidFill>
                            <a:schemeClr val="dk1"/>
                          </a:solidFill>
                          <a:effectLst/>
                          <a:latin typeface="Arial" panose="020B0604020202020204" pitchFamily="34" charset="0"/>
                          <a:ea typeface="+mn-ea"/>
                          <a:cs typeface="Arial" panose="020B0604020202020204" pitchFamily="34" charset="0"/>
                        </a:rPr>
                        <a:t> object.</a:t>
                      </a:r>
                    </a:p>
                    <a:p>
                      <a:r>
                        <a:rPr lang="en-ID" sz="1800" b="0" i="0" kern="1200" dirty="0">
                          <a:solidFill>
                            <a:schemeClr val="dk1"/>
                          </a:solidFill>
                          <a:effectLst/>
                          <a:latin typeface="Arial" panose="020B0604020202020204" pitchFamily="34" charset="0"/>
                          <a:ea typeface="+mn-ea"/>
                          <a:cs typeface="Arial" panose="020B0604020202020204" pitchFamily="34" charset="0"/>
                        </a:rPr>
                        <a:t>2. </a:t>
                      </a:r>
                      <a:r>
                        <a:rPr lang="en-ID" sz="1800" b="0" i="0" kern="1200" dirty="0" err="1">
                          <a:solidFill>
                            <a:schemeClr val="dk1"/>
                          </a:solidFill>
                          <a:effectLst/>
                          <a:latin typeface="Arial" panose="020B0604020202020204" pitchFamily="34" charset="0"/>
                          <a:ea typeface="+mn-ea"/>
                          <a:cs typeface="Arial" panose="020B0604020202020204" pitchFamily="34" charset="0"/>
                        </a:rPr>
                        <a:t>Memiliki</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ciri</a:t>
                      </a:r>
                      <a:r>
                        <a:rPr lang="en-ID" sz="1800" b="0" i="0" kern="1200" dirty="0">
                          <a:solidFill>
                            <a:schemeClr val="dk1"/>
                          </a:solidFill>
                          <a:effectLst/>
                          <a:latin typeface="Arial" panose="020B0604020202020204" pitchFamily="34" charset="0"/>
                          <a:ea typeface="+mn-ea"/>
                          <a:cs typeface="Arial" panose="020B0604020202020204" pitchFamily="34" charset="0"/>
                        </a:rPr>
                        <a:t> Encapsulation (</a:t>
                      </a:r>
                      <a:r>
                        <a:rPr lang="en-ID" sz="1800" b="0" i="0" kern="1200" dirty="0" err="1">
                          <a:solidFill>
                            <a:schemeClr val="dk1"/>
                          </a:solidFill>
                          <a:effectLst/>
                          <a:latin typeface="Arial" panose="020B0604020202020204" pitchFamily="34" charset="0"/>
                          <a:ea typeface="+mn-ea"/>
                          <a:cs typeface="Arial" panose="020B0604020202020204" pitchFamily="34" charset="0"/>
                        </a:rPr>
                        <a:t>pengemasan</a:t>
                      </a:r>
                      <a:r>
                        <a:rPr lang="en-ID" sz="1800" b="0" i="0" kern="1200" dirty="0">
                          <a:solidFill>
                            <a:schemeClr val="dk1"/>
                          </a:solidFill>
                          <a:effectLst/>
                          <a:latin typeface="Arial" panose="020B0604020202020204" pitchFamily="34" charset="0"/>
                          <a:ea typeface="+mn-ea"/>
                          <a:cs typeface="Arial" panose="020B0604020202020204" pitchFamily="34" charset="0"/>
                        </a:rPr>
                        <a:t>), Inheritance (</a:t>
                      </a:r>
                      <a:r>
                        <a:rPr lang="en-ID" sz="1800" b="0" i="0" kern="1200" dirty="0" err="1">
                          <a:solidFill>
                            <a:schemeClr val="dk1"/>
                          </a:solidFill>
                          <a:effectLst/>
                          <a:latin typeface="Arial" panose="020B0604020202020204" pitchFamily="34" charset="0"/>
                          <a:ea typeface="+mn-ea"/>
                          <a:cs typeface="Arial" panose="020B0604020202020204" pitchFamily="34" charset="0"/>
                        </a:rPr>
                        <a:t>penurunan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sifat</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dan</a:t>
                      </a:r>
                      <a:r>
                        <a:rPr lang="en-ID" sz="1800" b="0" i="0" kern="1200" dirty="0">
                          <a:solidFill>
                            <a:schemeClr val="dk1"/>
                          </a:solidFill>
                          <a:effectLst/>
                          <a:latin typeface="Arial" panose="020B0604020202020204" pitchFamily="34" charset="0"/>
                          <a:ea typeface="+mn-ea"/>
                          <a:cs typeface="Arial" panose="020B0604020202020204" pitchFamily="34" charset="0"/>
                        </a:rPr>
                        <a:t> Polymorphism (</a:t>
                      </a:r>
                      <a:r>
                        <a:rPr lang="en-ID" sz="1800" b="0" i="0" kern="1200" dirty="0" err="1">
                          <a:solidFill>
                            <a:schemeClr val="dk1"/>
                          </a:solidFill>
                          <a:effectLst/>
                          <a:latin typeface="Arial" panose="020B0604020202020204" pitchFamily="34" charset="0"/>
                          <a:ea typeface="+mn-ea"/>
                          <a:cs typeface="Arial" panose="020B0604020202020204" pitchFamily="34" charset="0"/>
                        </a:rPr>
                        <a:t>perbedaan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bentuk</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perilaku</a:t>
                      </a:r>
                      <a:r>
                        <a:rPr lang="en-ID" sz="1800" b="0" i="0" kern="1200" dirty="0">
                          <a:solidFill>
                            <a:schemeClr val="dk1"/>
                          </a:solidFill>
                          <a:effectLst/>
                          <a:latin typeface="Arial" panose="020B0604020202020204" pitchFamily="34" charset="0"/>
                          <a:ea typeface="+mn-ea"/>
                          <a:cs typeface="Arial" panose="020B0604020202020204" pitchFamily="34" charset="0"/>
                        </a:rPr>
                        <a:t>).</a:t>
                      </a:r>
                    </a:p>
                    <a:p>
                      <a:r>
                        <a:rPr lang="en-ID" sz="1800" b="0" i="0" kern="1200" dirty="0">
                          <a:solidFill>
                            <a:schemeClr val="dk1"/>
                          </a:solidFill>
                          <a:effectLst/>
                          <a:latin typeface="Arial" panose="020B0604020202020204" pitchFamily="34" charset="0"/>
                          <a:ea typeface="+mn-ea"/>
                          <a:cs typeface="Arial" panose="020B0604020202020204" pitchFamily="34" charset="0"/>
                        </a:rPr>
                        <a:t>3. </a:t>
                      </a:r>
                      <a:r>
                        <a:rPr lang="en-ID" sz="1800" b="0" i="0" kern="1200" dirty="0" err="1">
                          <a:solidFill>
                            <a:schemeClr val="dk1"/>
                          </a:solidFill>
                          <a:effectLst/>
                          <a:latin typeface="Arial" panose="020B0604020202020204" pitchFamily="34" charset="0"/>
                          <a:ea typeface="+mn-ea"/>
                          <a:cs typeface="Arial" panose="020B0604020202020204" pitchFamily="34" charset="0"/>
                        </a:rPr>
                        <a:t>Struktur</a:t>
                      </a:r>
                      <a:r>
                        <a:rPr lang="en-ID" sz="1800" b="0" i="0" kern="1200" dirty="0">
                          <a:solidFill>
                            <a:schemeClr val="dk1"/>
                          </a:solidFill>
                          <a:effectLst/>
                          <a:latin typeface="Arial" panose="020B0604020202020204" pitchFamily="34" charset="0"/>
                          <a:ea typeface="+mn-ea"/>
                          <a:cs typeface="Arial" panose="020B0604020202020204" pitchFamily="34" charset="0"/>
                        </a:rPr>
                        <a:t> program </a:t>
                      </a:r>
                      <a:r>
                        <a:rPr lang="en-ID" sz="1800" b="0" i="0" kern="1200" dirty="0" err="1">
                          <a:solidFill>
                            <a:schemeClr val="dk1"/>
                          </a:solidFill>
                          <a:effectLst/>
                          <a:latin typeface="Arial" panose="020B0604020202020204" pitchFamily="34" charset="0"/>
                          <a:ea typeface="+mn-ea"/>
                          <a:cs typeface="Arial" panose="020B0604020202020204" pitchFamily="34" charset="0"/>
                        </a:rPr>
                        <a:t>ringkas</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cukup</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dengan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membuat</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Objek</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dan</a:t>
                      </a:r>
                      <a:r>
                        <a:rPr lang="en-ID" sz="1800" b="0" i="0" kern="1200" dirty="0">
                          <a:solidFill>
                            <a:schemeClr val="dk1"/>
                          </a:solidFill>
                          <a:effectLst/>
                          <a:latin typeface="Arial" panose="020B0604020202020204" pitchFamily="34" charset="0"/>
                          <a:ea typeface="+mn-ea"/>
                          <a:cs typeface="Arial" panose="020B0604020202020204" pitchFamily="34" charset="0"/>
                        </a:rPr>
                        <a:t> class </a:t>
                      </a:r>
                      <a:r>
                        <a:rPr lang="en-ID" sz="1800" b="0" i="0" kern="1200" dirty="0" err="1">
                          <a:solidFill>
                            <a:schemeClr val="dk1"/>
                          </a:solidFill>
                          <a:effectLst/>
                          <a:latin typeface="Arial" panose="020B0604020202020204" pitchFamily="34" charset="0"/>
                          <a:ea typeface="+mn-ea"/>
                          <a:cs typeface="Arial" panose="020B0604020202020204" pitchFamily="34" charset="0"/>
                        </a:rPr>
                        <a:t>lalu</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bekerja</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berdasarkan</a:t>
                      </a:r>
                      <a:r>
                        <a:rPr lang="en-ID" sz="1800" b="0" i="0" kern="1200" dirty="0">
                          <a:solidFill>
                            <a:schemeClr val="dk1"/>
                          </a:solidFill>
                          <a:effectLst/>
                          <a:latin typeface="Arial" panose="020B0604020202020204" pitchFamily="34" charset="0"/>
                          <a:ea typeface="+mn-ea"/>
                          <a:cs typeface="Arial" panose="020B0604020202020204" pitchFamily="34" charset="0"/>
                        </a:rPr>
                        <a:t> object </a:t>
                      </a:r>
                      <a:r>
                        <a:rPr lang="en-ID" sz="1800" b="0" i="0" kern="1200" dirty="0" err="1">
                          <a:solidFill>
                            <a:schemeClr val="dk1"/>
                          </a:solidFill>
                          <a:effectLst/>
                          <a:latin typeface="Arial" panose="020B0604020202020204" pitchFamily="34" charset="0"/>
                          <a:ea typeface="+mn-ea"/>
                          <a:cs typeface="Arial" panose="020B0604020202020204" pitchFamily="34" charset="0"/>
                        </a:rPr>
                        <a:t>dan</a:t>
                      </a:r>
                      <a:r>
                        <a:rPr lang="en-ID" sz="1800" b="0" i="0" kern="1200" dirty="0">
                          <a:solidFill>
                            <a:schemeClr val="dk1"/>
                          </a:solidFill>
                          <a:effectLst/>
                          <a:latin typeface="Arial" panose="020B0604020202020204" pitchFamily="34" charset="0"/>
                          <a:ea typeface="+mn-ea"/>
                          <a:cs typeface="Arial" panose="020B0604020202020204" pitchFamily="34" charset="0"/>
                        </a:rPr>
                        <a:t> class </a:t>
                      </a:r>
                      <a:r>
                        <a:rPr lang="en-ID" sz="1800" b="0" i="0" kern="1200" dirty="0" err="1">
                          <a:solidFill>
                            <a:schemeClr val="dk1"/>
                          </a:solidFill>
                          <a:effectLst/>
                          <a:latin typeface="Arial" panose="020B0604020202020204" pitchFamily="34" charset="0"/>
                          <a:ea typeface="+mn-ea"/>
                          <a:cs typeface="Arial" panose="020B0604020202020204" pitchFamily="34" charset="0"/>
                        </a:rPr>
                        <a:t>tersebut</a:t>
                      </a:r>
                      <a:r>
                        <a:rPr lang="en-ID" sz="1800" b="0" i="0" kern="1200" dirty="0">
                          <a:solidFill>
                            <a:schemeClr val="dk1"/>
                          </a:solidFill>
                          <a:effectLst/>
                          <a:latin typeface="Arial" panose="020B0604020202020204" pitchFamily="34" charset="0"/>
                          <a:ea typeface="+mn-ea"/>
                          <a:cs typeface="Arial" panose="020B0604020202020204" pitchFamily="34" charset="0"/>
                        </a:rPr>
                        <a:t>.</a:t>
                      </a:r>
                    </a:p>
                    <a:p>
                      <a:r>
                        <a:rPr lang="en-ID" sz="1800" b="0" i="0" kern="1200" dirty="0">
                          <a:solidFill>
                            <a:schemeClr val="dk1"/>
                          </a:solidFill>
                          <a:effectLst/>
                          <a:latin typeface="Arial" panose="020B0604020202020204" pitchFamily="34" charset="0"/>
                          <a:ea typeface="+mn-ea"/>
                          <a:cs typeface="Arial" panose="020B0604020202020204" pitchFamily="34" charset="0"/>
                        </a:rPr>
                        <a:t>4. </a:t>
                      </a:r>
                      <a:r>
                        <a:rPr lang="en-ID" sz="1800" b="0" i="0" kern="1200" dirty="0" err="1">
                          <a:solidFill>
                            <a:schemeClr val="dk1"/>
                          </a:solidFill>
                          <a:effectLst/>
                          <a:latin typeface="Arial" panose="020B0604020202020204" pitchFamily="34" charset="0"/>
                          <a:ea typeface="+mn-ea"/>
                          <a:cs typeface="Arial" panose="020B0604020202020204" pitchFamily="34" charset="0"/>
                        </a:rPr>
                        <a:t>Kode</a:t>
                      </a:r>
                      <a:r>
                        <a:rPr lang="en-ID" sz="1800" b="0" i="0" kern="1200" dirty="0">
                          <a:solidFill>
                            <a:schemeClr val="dk1"/>
                          </a:solidFill>
                          <a:effectLst/>
                          <a:latin typeface="Arial" panose="020B0604020202020204" pitchFamily="34" charset="0"/>
                          <a:ea typeface="+mn-ea"/>
                          <a:cs typeface="Arial" panose="020B0604020202020204" pitchFamily="34" charset="0"/>
                        </a:rPr>
                        <a:t> program </a:t>
                      </a:r>
                      <a:r>
                        <a:rPr lang="en-ID" sz="1800" b="0" i="0" kern="1200" dirty="0" err="1">
                          <a:solidFill>
                            <a:schemeClr val="dk1"/>
                          </a:solidFill>
                          <a:effectLst/>
                          <a:latin typeface="Arial" panose="020B0604020202020204" pitchFamily="34" charset="0"/>
                          <a:ea typeface="+mn-ea"/>
                          <a:cs typeface="Arial" panose="020B0604020202020204" pitchFamily="34" charset="0"/>
                        </a:rPr>
                        <a:t>sangat</a:t>
                      </a:r>
                      <a:r>
                        <a:rPr lang="en-ID" sz="1800" b="0" i="0" kern="1200" dirty="0">
                          <a:solidFill>
                            <a:schemeClr val="dk1"/>
                          </a:solidFill>
                          <a:effectLst/>
                          <a:latin typeface="Arial" panose="020B0604020202020204" pitchFamily="34" charset="0"/>
                          <a:ea typeface="+mn-ea"/>
                          <a:cs typeface="Arial" panose="020B0604020202020204" pitchFamily="34" charset="0"/>
                        </a:rPr>
                        <a:t> re-usable. object </a:t>
                      </a:r>
                      <a:r>
                        <a:rPr lang="en-ID" sz="1800" b="0" i="0" kern="1200" dirty="0" err="1">
                          <a:solidFill>
                            <a:schemeClr val="dk1"/>
                          </a:solidFill>
                          <a:effectLst/>
                          <a:latin typeface="Arial" panose="020B0604020202020204" pitchFamily="34" charset="0"/>
                          <a:ea typeface="+mn-ea"/>
                          <a:cs typeface="Arial" panose="020B0604020202020204" pitchFamily="34" charset="0"/>
                        </a:rPr>
                        <a:t>dan</a:t>
                      </a:r>
                      <a:r>
                        <a:rPr lang="en-ID" sz="1800" b="0" i="0" kern="1200" dirty="0">
                          <a:solidFill>
                            <a:schemeClr val="dk1"/>
                          </a:solidFill>
                          <a:effectLst/>
                          <a:latin typeface="Arial" panose="020B0604020202020204" pitchFamily="34" charset="0"/>
                          <a:ea typeface="+mn-ea"/>
                          <a:cs typeface="Arial" panose="020B0604020202020204" pitchFamily="34" charset="0"/>
                        </a:rPr>
                        <a:t> class </a:t>
                      </a:r>
                      <a:r>
                        <a:rPr lang="en-ID" sz="1800" b="0" i="0" kern="1200" dirty="0" err="1">
                          <a:solidFill>
                            <a:schemeClr val="dk1"/>
                          </a:solidFill>
                          <a:effectLst/>
                          <a:latin typeface="Arial" panose="020B0604020202020204" pitchFamily="34" charset="0"/>
                          <a:ea typeface="+mn-ea"/>
                          <a:cs typeface="Arial" panose="020B0604020202020204" pitchFamily="34" charset="0"/>
                        </a:rPr>
                        <a:t>dapat</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digunakan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berkali</a:t>
                      </a:r>
                      <a:r>
                        <a:rPr lang="en-ID" sz="1800" b="0" i="0" kern="1200" dirty="0">
                          <a:solidFill>
                            <a:schemeClr val="dk1"/>
                          </a:solidFill>
                          <a:effectLst/>
                          <a:latin typeface="Arial" panose="020B0604020202020204" pitchFamily="34" charset="0"/>
                          <a:ea typeface="+mn-ea"/>
                          <a:cs typeface="Arial" panose="020B0604020202020204" pitchFamily="34" charset="0"/>
                        </a:rPr>
                        <a:t>-kali, </a:t>
                      </a:r>
                      <a:r>
                        <a:rPr lang="en-ID" sz="1800" b="0" i="0" kern="1200" dirty="0" err="1">
                          <a:solidFill>
                            <a:schemeClr val="dk1"/>
                          </a:solidFill>
                          <a:effectLst/>
                          <a:latin typeface="Arial" panose="020B0604020202020204" pitchFamily="34" charset="0"/>
                          <a:ea typeface="+mn-ea"/>
                          <a:cs typeface="Arial" panose="020B0604020202020204" pitchFamily="34" charset="0"/>
                        </a:rPr>
                        <a:t>sehingga</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dapat</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menghemat</a:t>
                      </a:r>
                      <a:r>
                        <a:rPr lang="en-ID" sz="1800" b="0" i="0" kern="1200" dirty="0">
                          <a:solidFill>
                            <a:schemeClr val="dk1"/>
                          </a:solidFill>
                          <a:effectLst/>
                          <a:latin typeface="Arial" panose="020B0604020202020204" pitchFamily="34" charset="0"/>
                          <a:ea typeface="+mn-ea"/>
                          <a:cs typeface="Arial" panose="020B0604020202020204" pitchFamily="34" charset="0"/>
                        </a:rPr>
                        <a:t> space </a:t>
                      </a:r>
                      <a:r>
                        <a:rPr lang="en-ID" sz="1800" b="0" i="0" kern="1200" dirty="0" err="1">
                          <a:solidFill>
                            <a:schemeClr val="dk1"/>
                          </a:solidFill>
                          <a:effectLst/>
                          <a:latin typeface="Arial" panose="020B0604020202020204" pitchFamily="34" charset="0"/>
                          <a:ea typeface="+mn-ea"/>
                          <a:cs typeface="Arial" panose="020B0604020202020204" pitchFamily="34" charset="0"/>
                        </a:rPr>
                        <a:t>memori</a:t>
                      </a:r>
                      <a:r>
                        <a:rPr lang="en-ID" sz="1800" b="0" i="0" kern="1200" dirty="0">
                          <a:solidFill>
                            <a:schemeClr val="dk1"/>
                          </a:solidFill>
                          <a:effectLst/>
                          <a:latin typeface="Arial" panose="020B0604020202020204" pitchFamily="34" charset="0"/>
                          <a:ea typeface="+mn-ea"/>
                          <a:cs typeface="Arial" panose="020B0604020202020204" pitchFamily="34" charset="0"/>
                        </a:rPr>
                        <a:t>.</a:t>
                      </a:r>
                    </a:p>
                    <a:p>
                      <a:r>
                        <a:rPr lang="en-ID" sz="1800" b="0" i="0" kern="1200" dirty="0">
                          <a:solidFill>
                            <a:schemeClr val="dk1"/>
                          </a:solidFill>
                          <a:effectLst/>
                          <a:latin typeface="Arial" panose="020B0604020202020204" pitchFamily="34" charset="0"/>
                          <a:ea typeface="+mn-ea"/>
                          <a:cs typeface="Arial" panose="020B0604020202020204" pitchFamily="34" charset="0"/>
                        </a:rPr>
                        <a:t>5. </a:t>
                      </a:r>
                      <a:r>
                        <a:rPr lang="en-ID" sz="1800" b="0" i="0" kern="1200" dirty="0" err="1">
                          <a:solidFill>
                            <a:schemeClr val="dk1"/>
                          </a:solidFill>
                          <a:effectLst/>
                          <a:latin typeface="Arial" panose="020B0604020202020204" pitchFamily="34" charset="0"/>
                          <a:ea typeface="+mn-ea"/>
                          <a:cs typeface="Arial" panose="020B0604020202020204" pitchFamily="34" charset="0"/>
                        </a:rPr>
                        <a:t>Efektif</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digunakan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untuk</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menyelesaikan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masalah</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besar</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karena</a:t>
                      </a:r>
                      <a:r>
                        <a:rPr lang="en-ID" sz="1800" b="0" i="0" kern="1200" dirty="0">
                          <a:solidFill>
                            <a:schemeClr val="dk1"/>
                          </a:solidFill>
                          <a:effectLst/>
                          <a:latin typeface="Arial" panose="020B0604020202020204" pitchFamily="34" charset="0"/>
                          <a:ea typeface="+mn-ea"/>
                          <a:cs typeface="Arial" panose="020B0604020202020204" pitchFamily="34" charset="0"/>
                        </a:rPr>
                        <a:t> OOP </a:t>
                      </a:r>
                      <a:r>
                        <a:rPr lang="en-ID" sz="1800" b="0" i="0" kern="1200" dirty="0" err="1">
                          <a:solidFill>
                            <a:schemeClr val="dk1"/>
                          </a:solidFill>
                          <a:effectLst/>
                          <a:latin typeface="Arial" panose="020B0604020202020204" pitchFamily="34" charset="0"/>
                          <a:ea typeface="+mn-ea"/>
                          <a:cs typeface="Arial" panose="020B0604020202020204" pitchFamily="34" charset="0"/>
                        </a:rPr>
                        <a:t>terdiri</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dari</a:t>
                      </a:r>
                      <a:r>
                        <a:rPr lang="en-ID" sz="1800" b="0" i="0" kern="1200" dirty="0">
                          <a:solidFill>
                            <a:schemeClr val="dk1"/>
                          </a:solidFill>
                          <a:effectLst/>
                          <a:latin typeface="Arial" panose="020B0604020202020204" pitchFamily="34" charset="0"/>
                          <a:ea typeface="+mn-ea"/>
                          <a:cs typeface="Arial" panose="020B0604020202020204" pitchFamily="34" charset="0"/>
                        </a:rPr>
                        <a:t> class-class yang </a:t>
                      </a:r>
                      <a:r>
                        <a:rPr lang="en-ID" sz="1800" b="0" i="0" kern="1200" dirty="0" err="1">
                          <a:solidFill>
                            <a:schemeClr val="dk1"/>
                          </a:solidFill>
                          <a:effectLst/>
                          <a:latin typeface="Arial" panose="020B0604020202020204" pitchFamily="34" charset="0"/>
                          <a:ea typeface="+mn-ea"/>
                          <a:cs typeface="Arial" panose="020B0604020202020204" pitchFamily="34" charset="0"/>
                        </a:rPr>
                        <a:t>memisahkan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setiap</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kode</a:t>
                      </a:r>
                      <a:r>
                        <a:rPr lang="en-ID" sz="1800" b="0" i="0" kern="1200" dirty="0">
                          <a:solidFill>
                            <a:schemeClr val="dk1"/>
                          </a:solidFill>
                          <a:effectLst/>
                          <a:latin typeface="Arial" panose="020B0604020202020204" pitchFamily="34" charset="0"/>
                          <a:ea typeface="+mn-ea"/>
                          <a:cs typeface="Arial" panose="020B0604020202020204" pitchFamily="34" charset="0"/>
                        </a:rPr>
                        <a:t> program </a:t>
                      </a:r>
                      <a:r>
                        <a:rPr lang="en-ID" sz="1800" b="0" i="0" kern="1200" dirty="0" err="1">
                          <a:solidFill>
                            <a:schemeClr val="dk1"/>
                          </a:solidFill>
                          <a:effectLst/>
                          <a:latin typeface="Arial" panose="020B0604020202020204" pitchFamily="34" charset="0"/>
                          <a:ea typeface="+mn-ea"/>
                          <a:cs typeface="Arial" panose="020B0604020202020204" pitchFamily="34" charset="0"/>
                        </a:rPr>
                        <a:t>menjadi</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kelompok</a:t>
                      </a:r>
                      <a:r>
                        <a:rPr lang="en-ID" sz="1800" b="0" i="0" kern="1200" dirty="0">
                          <a:solidFill>
                            <a:schemeClr val="dk1"/>
                          </a:solidFill>
                          <a:effectLst/>
                          <a:latin typeface="Arial" panose="020B0604020202020204" pitchFamily="34" charset="0"/>
                          <a:ea typeface="+mn-ea"/>
                          <a:cs typeface="Arial" panose="020B0604020202020204" pitchFamily="34" charset="0"/>
                        </a:rPr>
                        <a:t> - </a:t>
                      </a:r>
                      <a:r>
                        <a:rPr lang="en-ID" sz="1800" b="0" i="0" kern="1200" dirty="0" err="1">
                          <a:solidFill>
                            <a:schemeClr val="dk1"/>
                          </a:solidFill>
                          <a:effectLst/>
                          <a:latin typeface="Arial" panose="020B0604020202020204" pitchFamily="34" charset="0"/>
                          <a:ea typeface="+mn-ea"/>
                          <a:cs typeface="Arial" panose="020B0604020202020204" pitchFamily="34" charset="0"/>
                        </a:rPr>
                        <a:t>kelompok</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kecil</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sesuai</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dengan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fungsinya</a:t>
                      </a:r>
                      <a:endParaRPr lang="en-ID" sz="1800" b="0" i="0" kern="1200" dirty="0">
                        <a:solidFill>
                          <a:schemeClr val="dk1"/>
                        </a:solidFill>
                        <a:effectLst/>
                        <a:latin typeface="Arial" panose="020B0604020202020204" pitchFamily="34" charset="0"/>
                        <a:ea typeface="+mn-ea"/>
                        <a:cs typeface="Arial" panose="020B0604020202020204" pitchFamily="34" charset="0"/>
                      </a:endParaRPr>
                    </a:p>
                    <a:p>
                      <a:r>
                        <a:rPr lang="en-ID" sz="1800" b="0" i="0" kern="1200" dirty="0">
                          <a:solidFill>
                            <a:schemeClr val="dk1"/>
                          </a:solidFill>
                          <a:effectLst/>
                          <a:latin typeface="Arial" panose="020B0604020202020204" pitchFamily="34" charset="0"/>
                          <a:ea typeface="+mn-ea"/>
                          <a:cs typeface="Arial" panose="020B0604020202020204" pitchFamily="34" charset="0"/>
                        </a:rPr>
                        <a:t>6. </a:t>
                      </a:r>
                      <a:r>
                        <a:rPr lang="en-ID" sz="1800" b="0" i="0" kern="1200" dirty="0" err="1">
                          <a:solidFill>
                            <a:schemeClr val="dk1"/>
                          </a:solidFill>
                          <a:effectLst/>
                          <a:latin typeface="Arial" panose="020B0604020202020204" pitchFamily="34" charset="0"/>
                          <a:ea typeface="+mn-ea"/>
                          <a:cs typeface="Arial" panose="020B0604020202020204" pitchFamily="34" charset="0"/>
                        </a:rPr>
                        <a:t>Sulit</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diawal</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karena</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harus</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membuat</a:t>
                      </a:r>
                      <a:r>
                        <a:rPr lang="en-ID" sz="1800" b="0" i="0" kern="1200" dirty="0">
                          <a:solidFill>
                            <a:schemeClr val="dk1"/>
                          </a:solidFill>
                          <a:effectLst/>
                          <a:latin typeface="Arial" panose="020B0604020202020204" pitchFamily="34" charset="0"/>
                          <a:ea typeface="+mn-ea"/>
                          <a:cs typeface="Arial" panose="020B0604020202020204" pitchFamily="34" charset="0"/>
                        </a:rPr>
                        <a:t> class) </a:t>
                      </a:r>
                      <a:r>
                        <a:rPr lang="en-ID" sz="1800" b="0" i="0" kern="1200" dirty="0" err="1">
                          <a:solidFill>
                            <a:schemeClr val="dk1"/>
                          </a:solidFill>
                          <a:effectLst/>
                          <a:latin typeface="Arial" panose="020B0604020202020204" pitchFamily="34" charset="0"/>
                          <a:ea typeface="+mn-ea"/>
                          <a:cs typeface="Arial" panose="020B0604020202020204" pitchFamily="34" charset="0"/>
                        </a:rPr>
                        <a:t>namun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selanjutnya</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akan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terasa</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mudah</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dan</a:t>
                      </a:r>
                      <a:r>
                        <a:rPr lang="en-ID" sz="1800" b="0" i="0" kern="1200" dirty="0">
                          <a:solidFill>
                            <a:schemeClr val="dk1"/>
                          </a:solidFill>
                          <a:effectLst/>
                          <a:latin typeface="Arial" panose="020B0604020202020204" pitchFamily="34" charset="0"/>
                          <a:ea typeface="+mn-ea"/>
                          <a:cs typeface="Arial" panose="020B0604020202020204" pitchFamily="34" charset="0"/>
                        </a:rPr>
                        <a:t> </a:t>
                      </a:r>
                      <a:r>
                        <a:rPr lang="en-ID" sz="1800" b="0" i="0" kern="1200" dirty="0" err="1">
                          <a:solidFill>
                            <a:schemeClr val="dk1"/>
                          </a:solidFill>
                          <a:effectLst/>
                          <a:latin typeface="Arial" panose="020B0604020202020204" pitchFamily="34" charset="0"/>
                          <a:ea typeface="+mn-ea"/>
                          <a:cs typeface="Arial" panose="020B0604020202020204" pitchFamily="34" charset="0"/>
                        </a:rPr>
                        <a:t>cepat</a:t>
                      </a:r>
                      <a:endParaRPr lang="en-ID" sz="1800" b="0" i="0" kern="1200" dirty="0">
                        <a:solidFill>
                          <a:schemeClr val="dk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0656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CLASS</a:t>
            </a:r>
            <a:endParaRPr lang="en-ID"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ID" sz="2000" dirty="0">
                <a:latin typeface="Arial" panose="020B0604020202020204" pitchFamily="34" charset="0"/>
                <a:cs typeface="Arial" panose="020B0604020202020204" pitchFamily="34" charset="0"/>
              </a:rPr>
              <a:t>Class </a:t>
            </a:r>
            <a:r>
              <a:rPr lang="en-ID" sz="2000" dirty="0" err="1">
                <a:latin typeface="Arial" panose="020B0604020202020204" pitchFamily="34" charset="0"/>
                <a:cs typeface="Arial" panose="020B0604020202020204" pitchFamily="34" charset="0"/>
              </a:rPr>
              <a:t>adalah</a:t>
            </a:r>
            <a:r>
              <a:rPr lang="en-ID" sz="2000" dirty="0">
                <a:latin typeface="Arial" panose="020B0604020202020204" pitchFamily="34" charset="0"/>
                <a:cs typeface="Arial" panose="020B0604020202020204" pitchFamily="34" charset="0"/>
              </a:rPr>
              <a:t> prototype, </a:t>
            </a:r>
            <a:r>
              <a:rPr lang="en-ID" sz="2000" dirty="0" err="1">
                <a:latin typeface="Arial" panose="020B0604020202020204" pitchFamily="34" charset="0"/>
                <a:cs typeface="Arial" panose="020B0604020202020204" pitchFamily="34" charset="0"/>
              </a:rPr>
              <a:t>atau</a:t>
            </a:r>
            <a:r>
              <a:rPr lang="en-ID" sz="2000" dirty="0">
                <a:latin typeface="Arial" panose="020B0604020202020204" pitchFamily="34" charset="0"/>
                <a:cs typeface="Arial" panose="020B0604020202020204" pitchFamily="34" charset="0"/>
              </a:rPr>
              <a:t> blueprint, </a:t>
            </a:r>
            <a:r>
              <a:rPr lang="en-ID" sz="2000" dirty="0" err="1">
                <a:latin typeface="Arial" panose="020B0604020202020204" pitchFamily="34" charset="0"/>
                <a:cs typeface="Arial" panose="020B0604020202020204" pitchFamily="34" charset="0"/>
              </a:rPr>
              <a:t>atau</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rancangan</a:t>
            </a:r>
            <a:r>
              <a:rPr lang="en-ID" sz="2000" dirty="0">
                <a:latin typeface="Arial" panose="020B0604020202020204" pitchFamily="34" charset="0"/>
                <a:cs typeface="Arial" panose="020B0604020202020204" pitchFamily="34" charset="0"/>
              </a:rPr>
              <a:t> yang </a:t>
            </a:r>
            <a:r>
              <a:rPr lang="en-ID" sz="2000" dirty="0" err="1">
                <a:latin typeface="Arial" panose="020B0604020202020204" pitchFamily="34" charset="0"/>
                <a:cs typeface="Arial" panose="020B0604020202020204" pitchFamily="34" charset="0"/>
              </a:rPr>
              <a:t>berfungsi</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untuk</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menampung</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isi</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dari</a:t>
            </a:r>
            <a:r>
              <a:rPr lang="en-ID" sz="2000" dirty="0">
                <a:latin typeface="Arial" panose="020B0604020202020204" pitchFamily="34" charset="0"/>
                <a:cs typeface="Arial" panose="020B0604020202020204" pitchFamily="34" charset="0"/>
              </a:rPr>
              <a:t> program yang </a:t>
            </a:r>
            <a:r>
              <a:rPr lang="en-ID" sz="2000" dirty="0" err="1">
                <a:latin typeface="Arial" panose="020B0604020202020204" pitchFamily="34" charset="0"/>
                <a:cs typeface="Arial" panose="020B0604020202020204" pitchFamily="34" charset="0"/>
              </a:rPr>
              <a:t>akan</a:t>
            </a:r>
            <a:r>
              <a:rPr lang="en-ID" sz="2000" dirty="0">
                <a:latin typeface="Arial" panose="020B0604020202020204" pitchFamily="34" charset="0"/>
                <a:cs typeface="Arial" panose="020B0604020202020204" pitchFamily="34" charset="0"/>
              </a:rPr>
              <a:t> di </a:t>
            </a:r>
            <a:r>
              <a:rPr lang="en-ID" sz="2000" dirty="0" err="1">
                <a:latin typeface="Arial" panose="020B0604020202020204" pitchFamily="34" charset="0"/>
                <a:cs typeface="Arial" panose="020B0604020202020204" pitchFamily="34" charset="0"/>
              </a:rPr>
              <a:t>jalankan</a:t>
            </a:r>
            <a:r>
              <a:rPr lang="en-ID" sz="2000" dirty="0">
                <a:latin typeface="Arial" panose="020B0604020202020204" pitchFamily="34" charset="0"/>
                <a:cs typeface="Arial" panose="020B0604020202020204" pitchFamily="34" charset="0"/>
              </a:rPr>
              <a:t>, di </a:t>
            </a:r>
            <a:r>
              <a:rPr lang="en-ID" sz="2000" dirty="0" err="1">
                <a:latin typeface="Arial" panose="020B0604020202020204" pitchFamily="34" charset="0"/>
                <a:cs typeface="Arial" panose="020B0604020202020204" pitchFamily="34" charset="0"/>
              </a:rPr>
              <a:t>dalamnya</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berisi</a:t>
            </a:r>
            <a:r>
              <a:rPr lang="en-ID" sz="2000" dirty="0">
                <a:latin typeface="Arial" panose="020B0604020202020204" pitchFamily="34" charset="0"/>
                <a:cs typeface="Arial" panose="020B0604020202020204" pitchFamily="34" charset="0"/>
              </a:rPr>
              <a:t> property </a:t>
            </a:r>
            <a:r>
              <a:rPr lang="en-ID" sz="2000" dirty="0" err="1">
                <a:latin typeface="Arial" panose="020B0604020202020204" pitchFamily="34" charset="0"/>
                <a:cs typeface="Arial" panose="020B0604020202020204" pitchFamily="34" charset="0"/>
              </a:rPr>
              <a:t>dan</a:t>
            </a:r>
            <a:r>
              <a:rPr lang="en-ID" sz="2000" dirty="0">
                <a:latin typeface="Arial" panose="020B0604020202020204" pitchFamily="34" charset="0"/>
                <a:cs typeface="Arial" panose="020B0604020202020204" pitchFamily="34" charset="0"/>
              </a:rPr>
              <a:t> method </a:t>
            </a:r>
            <a:r>
              <a:rPr lang="en-ID" sz="2000" dirty="0" err="1">
                <a:latin typeface="Arial" panose="020B0604020202020204" pitchFamily="34" charset="0"/>
                <a:cs typeface="Arial" panose="020B0604020202020204" pitchFamily="34" charset="0"/>
              </a:rPr>
              <a:t>untuk</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menjalankan</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suatu</a:t>
            </a:r>
            <a:r>
              <a:rPr lang="en-ID" sz="2000" dirty="0">
                <a:latin typeface="Arial" panose="020B0604020202020204" pitchFamily="34" charset="0"/>
                <a:cs typeface="Arial" panose="020B0604020202020204" pitchFamily="34" charset="0"/>
              </a:rPr>
              <a:t> program. </a:t>
            </a:r>
            <a:r>
              <a:rPr lang="en-ID" sz="2000" dirty="0" err="1">
                <a:latin typeface="Arial" panose="020B0604020202020204" pitchFamily="34" charset="0"/>
                <a:cs typeface="Arial" panose="020B0604020202020204" pitchFamily="34" charset="0"/>
              </a:rPr>
              <a:t>Dimana</a:t>
            </a:r>
            <a:r>
              <a:rPr lang="en-ID" sz="2000" dirty="0">
                <a:latin typeface="Arial" panose="020B0604020202020204" pitchFamily="34" charset="0"/>
                <a:cs typeface="Arial" panose="020B0604020202020204" pitchFamily="34" charset="0"/>
              </a:rPr>
              <a:t> class </a:t>
            </a:r>
            <a:r>
              <a:rPr lang="en-ID" sz="2000" dirty="0" err="1">
                <a:latin typeface="Arial" panose="020B0604020202020204" pitchFamily="34" charset="0"/>
                <a:cs typeface="Arial" panose="020B0604020202020204" pitchFamily="34" charset="0"/>
              </a:rPr>
              <a:t>hanya</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digunakan</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untuk</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membuat</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kerangka</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dasarnya</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saja</a:t>
            </a:r>
            <a:r>
              <a:rPr lang="en-ID" sz="2000" dirty="0">
                <a:latin typeface="Arial" panose="020B0604020202020204" pitchFamily="34" charset="0"/>
                <a:cs typeface="Arial" panose="020B0604020202020204" pitchFamily="34" charset="0"/>
              </a:rPr>
              <a:t>.</a:t>
            </a:r>
          </a:p>
          <a:p>
            <a:pPr marL="0" indent="0" algn="just">
              <a:buNone/>
            </a:pPr>
            <a:endParaRPr lang="en-ID" sz="20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54467"/>
            <a:ext cx="4020111" cy="1991003"/>
          </a:xfrm>
          <a:prstGeom prst="rect">
            <a:avLst/>
          </a:prstGeom>
        </p:spPr>
      </p:pic>
    </p:spTree>
    <p:extLst>
      <p:ext uri="{BB962C8B-B14F-4D97-AF65-F5344CB8AC3E}">
        <p14:creationId xmlns:p14="http://schemas.microsoft.com/office/powerpoint/2010/main" val="7967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PROPERTY</a:t>
            </a:r>
            <a:endParaRPr lang="en-ID"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ID" sz="2000" dirty="0">
                <a:latin typeface="Arial" panose="020B0604020202020204" pitchFamily="34" charset="0"/>
                <a:cs typeface="Arial" panose="020B0604020202020204" pitchFamily="34" charset="0"/>
              </a:rPr>
              <a:t>Property </a:t>
            </a:r>
            <a:r>
              <a:rPr lang="en-ID" sz="2000" dirty="0" err="1">
                <a:latin typeface="Arial" panose="020B0604020202020204" pitchFamily="34" charset="0"/>
                <a:cs typeface="Arial" panose="020B0604020202020204" pitchFamily="34" charset="0"/>
              </a:rPr>
              <a:t>atau</a:t>
            </a:r>
            <a:r>
              <a:rPr lang="en-ID" sz="2000" dirty="0">
                <a:latin typeface="Arial" panose="020B0604020202020204" pitchFamily="34" charset="0"/>
                <a:cs typeface="Arial" panose="020B0604020202020204" pitchFamily="34" charset="0"/>
              </a:rPr>
              <a:t> attribute </a:t>
            </a:r>
            <a:r>
              <a:rPr lang="en-ID" sz="2000" dirty="0" err="1">
                <a:latin typeface="Arial" panose="020B0604020202020204" pitchFamily="34" charset="0"/>
                <a:cs typeface="Arial" panose="020B0604020202020204" pitchFamily="34" charset="0"/>
              </a:rPr>
              <a:t>adalah</a:t>
            </a:r>
            <a:r>
              <a:rPr lang="en-ID" sz="2000" dirty="0">
                <a:latin typeface="Arial" panose="020B0604020202020204" pitchFamily="34" charset="0"/>
                <a:cs typeface="Arial" panose="020B0604020202020204" pitchFamily="34" charset="0"/>
              </a:rPr>
              <a:t> data yang </a:t>
            </a:r>
            <a:r>
              <a:rPr lang="en-ID" sz="2000" dirty="0" err="1">
                <a:latin typeface="Arial" panose="020B0604020202020204" pitchFamily="34" charset="0"/>
                <a:cs typeface="Arial" panose="020B0604020202020204" pitchFamily="34" charset="0"/>
              </a:rPr>
              <a:t>terdapat</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dalam</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sebuah</a:t>
            </a:r>
            <a:r>
              <a:rPr lang="en-ID" sz="2000" dirty="0">
                <a:latin typeface="Arial" panose="020B0604020202020204" pitchFamily="34" charset="0"/>
                <a:cs typeface="Arial" panose="020B0604020202020204" pitchFamily="34" charset="0"/>
              </a:rPr>
              <a:t> class </a:t>
            </a:r>
            <a:r>
              <a:rPr lang="en-ID" sz="2000" dirty="0" err="1">
                <a:latin typeface="Arial" panose="020B0604020202020204" pitchFamily="34" charset="0"/>
                <a:cs typeface="Arial" panose="020B0604020202020204" pitchFamily="34" charset="0"/>
              </a:rPr>
              <a:t>atau</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ciri-ciri</a:t>
            </a:r>
            <a:r>
              <a:rPr lang="en-ID" sz="2000" dirty="0">
                <a:latin typeface="Arial" panose="020B0604020202020204" pitchFamily="34" charset="0"/>
                <a:cs typeface="Arial" panose="020B0604020202020204" pitchFamily="34" charset="0"/>
              </a:rPr>
              <a:t> object </a:t>
            </a:r>
            <a:r>
              <a:rPr lang="en-ID" sz="2000" dirty="0" err="1">
                <a:latin typeface="Arial" panose="020B0604020202020204" pitchFamily="34" charset="0"/>
                <a:cs typeface="Arial" panose="020B0604020202020204" pitchFamily="34" charset="0"/>
              </a:rPr>
              <a:t>tersebut</a:t>
            </a:r>
            <a:r>
              <a:rPr lang="en-ID" sz="2000" dirty="0">
                <a:latin typeface="Arial" panose="020B0604020202020204" pitchFamily="34" charset="0"/>
                <a:cs typeface="Arial" panose="020B0604020202020204" pitchFamily="34"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69049"/>
            <a:ext cx="3982006" cy="2829320"/>
          </a:xfrm>
          <a:prstGeom prst="rect">
            <a:avLst/>
          </a:prstGeom>
        </p:spPr>
      </p:pic>
    </p:spTree>
    <p:extLst>
      <p:ext uri="{BB962C8B-B14F-4D97-AF65-F5344CB8AC3E}">
        <p14:creationId xmlns:p14="http://schemas.microsoft.com/office/powerpoint/2010/main" val="82379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METHOD</a:t>
            </a:r>
            <a:endParaRPr lang="en-ID"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ID" sz="2000" dirty="0">
                <a:latin typeface="Arial" panose="020B0604020202020204" pitchFamily="34" charset="0"/>
                <a:cs typeface="Arial" panose="020B0604020202020204" pitchFamily="34" charset="0"/>
              </a:rPr>
              <a:t>Method, </a:t>
            </a:r>
            <a:r>
              <a:rPr lang="en-ID" sz="2000" dirty="0" err="1">
                <a:latin typeface="Arial" panose="020B0604020202020204" pitchFamily="34" charset="0"/>
                <a:cs typeface="Arial" panose="020B0604020202020204" pitchFamily="34" charset="0"/>
              </a:rPr>
              <a:t>merupakan</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suatu</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tindakan</a:t>
            </a:r>
            <a:r>
              <a:rPr lang="en-ID" sz="2000" dirty="0">
                <a:latin typeface="Arial" panose="020B0604020202020204" pitchFamily="34" charset="0"/>
                <a:cs typeface="Arial" panose="020B0604020202020204" pitchFamily="34" charset="0"/>
              </a:rPr>
              <a:t> yang </a:t>
            </a:r>
            <a:r>
              <a:rPr lang="en-ID" sz="2000" dirty="0" err="1">
                <a:latin typeface="Arial" panose="020B0604020202020204" pitchFamily="34" charset="0"/>
                <a:cs typeface="Arial" panose="020B0604020202020204" pitchFamily="34" charset="0"/>
              </a:rPr>
              <a:t>dapat</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dilakukan</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pada</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sebuah</a:t>
            </a:r>
            <a:r>
              <a:rPr lang="en-ID" sz="2000" dirty="0">
                <a:latin typeface="Arial" panose="020B0604020202020204" pitchFamily="34" charset="0"/>
                <a:cs typeface="Arial" panose="020B0604020202020204" pitchFamily="34" charset="0"/>
              </a:rPr>
              <a:t> class. </a:t>
            </a:r>
            <a:r>
              <a:rPr lang="en-ID" sz="2000" dirty="0" err="1">
                <a:latin typeface="Arial" panose="020B0604020202020204" pitchFamily="34" charset="0"/>
                <a:cs typeface="Arial" panose="020B0604020202020204" pitchFamily="34" charset="0"/>
              </a:rPr>
              <a:t>Dapat</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diibaratkan</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sebagai</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sebuah</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fungsi</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atau</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tindakan</a:t>
            </a:r>
            <a:r>
              <a:rPr lang="en-ID" sz="2000" dirty="0">
                <a:latin typeface="Arial" panose="020B0604020202020204" pitchFamily="34" charset="0"/>
                <a:cs typeface="Arial" panose="020B0604020202020204" pitchFamily="34" charset="0"/>
              </a:rPr>
              <a:t> yang </a:t>
            </a:r>
            <a:r>
              <a:rPr lang="en-ID" sz="2000" dirty="0" err="1">
                <a:latin typeface="Arial" panose="020B0604020202020204" pitchFamily="34" charset="0"/>
                <a:cs typeface="Arial" panose="020B0604020202020204" pitchFamily="34" charset="0"/>
              </a:rPr>
              <a:t>dilakukan</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dari</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sebuah</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benda</a:t>
            </a:r>
            <a:r>
              <a:rPr lang="en-ID" sz="2000" dirty="0">
                <a:latin typeface="Arial" panose="020B0604020202020204" pitchFamily="34" charset="0"/>
                <a:cs typeface="Arial" panose="020B0604020202020204" pitchFamily="34"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22895"/>
            <a:ext cx="3962953" cy="3677163"/>
          </a:xfrm>
          <a:prstGeom prst="rect">
            <a:avLst/>
          </a:prstGeom>
        </p:spPr>
      </p:pic>
    </p:spTree>
    <p:extLst>
      <p:ext uri="{BB962C8B-B14F-4D97-AF65-F5344CB8AC3E}">
        <p14:creationId xmlns:p14="http://schemas.microsoft.com/office/powerpoint/2010/main" val="216156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OBJECT</a:t>
            </a:r>
            <a:endParaRPr lang="en-ID"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ID" sz="2000" dirty="0">
                <a:latin typeface="Arial" panose="020B0604020202020204" pitchFamily="34" charset="0"/>
                <a:cs typeface="Arial" panose="020B0604020202020204" pitchFamily="34" charset="0"/>
              </a:rPr>
              <a:t>Object </a:t>
            </a:r>
            <a:r>
              <a:rPr lang="en-ID" sz="2000" dirty="0" err="1">
                <a:latin typeface="Arial" panose="020B0604020202020204" pitchFamily="34" charset="0"/>
                <a:cs typeface="Arial" panose="020B0604020202020204" pitchFamily="34" charset="0"/>
              </a:rPr>
              <a:t>adalah</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turunan</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atau</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hasil</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dari</a:t>
            </a:r>
            <a:r>
              <a:rPr lang="en-ID" sz="2000" dirty="0">
                <a:latin typeface="Arial" panose="020B0604020202020204" pitchFamily="34" charset="0"/>
                <a:cs typeface="Arial" panose="020B0604020202020204" pitchFamily="34" charset="0"/>
              </a:rPr>
              <a:t> </a:t>
            </a:r>
            <a:r>
              <a:rPr lang="en-ID" sz="2000" dirty="0" err="1">
                <a:latin typeface="Arial" panose="020B0604020202020204" pitchFamily="34" charset="0"/>
                <a:cs typeface="Arial" panose="020B0604020202020204" pitchFamily="34" charset="0"/>
              </a:rPr>
              <a:t>sebuah</a:t>
            </a:r>
            <a:r>
              <a:rPr lang="en-ID" sz="2000" dirty="0">
                <a:latin typeface="Arial" panose="020B0604020202020204" pitchFamily="34" charset="0"/>
                <a:cs typeface="Arial" panose="020B0604020202020204" pitchFamily="34" charset="0"/>
              </a:rPr>
              <a:t> class.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83232"/>
            <a:ext cx="4058216" cy="3858163"/>
          </a:xfrm>
          <a:prstGeom prst="rect">
            <a:avLst/>
          </a:prstGeom>
        </p:spPr>
      </p:pic>
    </p:spTree>
    <p:extLst>
      <p:ext uri="{BB962C8B-B14F-4D97-AF65-F5344CB8AC3E}">
        <p14:creationId xmlns:p14="http://schemas.microsoft.com/office/powerpoint/2010/main" val="281013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JENIS-JENIS METHOD</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000" b="1" dirty="0" err="1">
                <a:latin typeface="Arial" panose="020B0604020202020204" pitchFamily="34" charset="0"/>
                <a:cs typeface="Arial" panose="020B0604020202020204" pitchFamily="34" charset="0"/>
              </a:rPr>
              <a:t>Accesor</a:t>
            </a:r>
            <a:r>
              <a:rPr lang="en-US" sz="2000" b="1" dirty="0">
                <a:latin typeface="Arial" panose="020B0604020202020204" pitchFamily="34" charset="0"/>
                <a:cs typeface="Arial" panose="020B0604020202020204" pitchFamily="34" charset="0"/>
              </a:rPr>
              <a:t> Method</a:t>
            </a:r>
          </a:p>
          <a:p>
            <a:pPr marL="0" indent="0" algn="just">
              <a:buNone/>
            </a:pPr>
            <a:r>
              <a:rPr lang="en-US" sz="2000" dirty="0" err="1">
                <a:latin typeface="Arial" panose="020B0604020202020204" pitchFamily="34" charset="0"/>
                <a:cs typeface="Arial" panose="020B0604020202020204" pitchFamily="34" charset="0"/>
              </a:rPr>
              <a:t>Untuk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mengakses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suatu</a:t>
            </a:r>
            <a:r>
              <a:rPr lang="en-US" sz="2000" dirty="0">
                <a:latin typeface="Arial" panose="020B0604020202020204" pitchFamily="34" charset="0"/>
                <a:cs typeface="Arial" panose="020B0604020202020204" pitchFamily="34" charset="0"/>
              </a:rPr>
              <a:t> data member yang </a:t>
            </a:r>
            <a:r>
              <a:rPr lang="en-US" sz="2000" dirty="0" err="1">
                <a:latin typeface="Arial" panose="020B0604020202020204" pitchFamily="34" charset="0"/>
                <a:cs typeface="Arial" panose="020B0604020202020204" pitchFamily="34" charset="0"/>
              </a:rPr>
              <a:t>bersifat</a:t>
            </a:r>
            <a:r>
              <a:rPr lang="en-US" sz="2000" dirty="0">
                <a:latin typeface="Arial" panose="020B0604020202020204" pitchFamily="34" charset="0"/>
                <a:cs typeface="Arial" panose="020B0604020202020204" pitchFamily="34" charset="0"/>
              </a:rPr>
              <a:t> private </a:t>
            </a:r>
            <a:r>
              <a:rPr lang="en-US" sz="2000" dirty="0" err="1">
                <a:latin typeface="Arial" panose="020B0604020202020204" pitchFamily="34" charset="0"/>
                <a:cs typeface="Arial" panose="020B0604020202020204" pitchFamily="34" charset="0"/>
              </a:rPr>
              <a:t>maka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kita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dapat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menggunakan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accesor</a:t>
            </a:r>
            <a:r>
              <a:rPr lang="en-US" sz="2000" dirty="0">
                <a:latin typeface="Arial" panose="020B0604020202020204" pitchFamily="34" charset="0"/>
                <a:cs typeface="Arial" panose="020B0604020202020204" pitchFamily="34" charset="0"/>
              </a:rPr>
              <a:t> method. </a:t>
            </a:r>
            <a:r>
              <a:rPr lang="en-US" sz="2000" dirty="0" err="1">
                <a:latin typeface="Arial" panose="020B0604020202020204" pitchFamily="34" charset="0"/>
                <a:cs typeface="Arial" panose="020B0604020202020204" pitchFamily="34" charset="0"/>
              </a:rPr>
              <a:t>Accesor</a:t>
            </a:r>
            <a:r>
              <a:rPr lang="en-US" sz="2000" dirty="0">
                <a:latin typeface="Arial" panose="020B0604020202020204" pitchFamily="34" charset="0"/>
                <a:cs typeface="Arial" panose="020B0604020202020204" pitchFamily="34" charset="0"/>
              </a:rPr>
              <a:t> method </a:t>
            </a:r>
            <a:r>
              <a:rPr lang="en-US" sz="2000" dirty="0" err="1">
                <a:latin typeface="Arial" panose="020B0604020202020204" pitchFamily="34" charset="0"/>
                <a:cs typeface="Arial" panose="020B0604020202020204" pitchFamily="34" charset="0"/>
              </a:rPr>
              <a:t>digunakan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untuk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membaca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nilai</a:t>
            </a:r>
            <a:r>
              <a:rPr lang="en-US" sz="2000" dirty="0">
                <a:latin typeface="Arial" panose="020B0604020202020204" pitchFamily="34" charset="0"/>
                <a:cs typeface="Arial" panose="020B0604020202020204" pitchFamily="34" charset="0"/>
              </a:rPr>
              <a:t> variable </a:t>
            </a:r>
            <a:r>
              <a:rPr lang="en-US" sz="2000" dirty="0" err="1">
                <a:latin typeface="Arial" panose="020B0604020202020204" pitchFamily="34" charset="0"/>
                <a:cs typeface="Arial" panose="020B0604020202020204" pitchFamily="34" charset="0"/>
              </a:rPr>
              <a:t>pada</a:t>
            </a:r>
            <a:r>
              <a:rPr lang="en-US" sz="2000" dirty="0">
                <a:latin typeface="Arial" panose="020B0604020202020204" pitchFamily="34" charset="0"/>
                <a:cs typeface="Arial" panose="020B0604020202020204" pitchFamily="34" charset="0"/>
              </a:rPr>
              <a:t> class. Method </a:t>
            </a:r>
            <a:r>
              <a:rPr lang="en-US" sz="2000" dirty="0" err="1">
                <a:latin typeface="Arial" panose="020B0604020202020204" pitchFamily="34" charset="0"/>
                <a:cs typeface="Arial" panose="020B0604020202020204" pitchFamily="34" charset="0"/>
              </a:rPr>
              <a:t>ini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juga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memiliki</a:t>
            </a:r>
            <a:r>
              <a:rPr lang="en-US" sz="2000" dirty="0">
                <a:latin typeface="Arial" panose="020B0604020202020204" pitchFamily="34" charset="0"/>
                <a:cs typeface="Arial" panose="020B0604020202020204" pitchFamily="34" charset="0"/>
              </a:rPr>
              <a:t> return value. </a:t>
            </a:r>
          </a:p>
          <a:p>
            <a:pPr algn="just"/>
            <a:endParaRPr lang="en-ID" sz="2000" dirty="0">
              <a:latin typeface="Arial" panose="020B0604020202020204" pitchFamily="34" charset="0"/>
              <a:cs typeface="Arial" panose="020B0604020202020204" pitchFamily="34" charset="0"/>
            </a:endParaRPr>
          </a:p>
          <a:p>
            <a:pPr algn="just"/>
            <a:endParaRPr lang="en-ID"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85696"/>
            <a:ext cx="3982006" cy="2991267"/>
          </a:xfrm>
          <a:prstGeom prst="rect">
            <a:avLst/>
          </a:prstGeom>
        </p:spPr>
      </p:pic>
    </p:spTree>
    <p:extLst>
      <p:ext uri="{BB962C8B-B14F-4D97-AF65-F5344CB8AC3E}">
        <p14:creationId xmlns:p14="http://schemas.microsoft.com/office/powerpoint/2010/main" val="3773466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TotalTime>
  <Words>748</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OOP (OBJECT ORIENTED PROGRAMMING)</vt:lpstr>
      <vt:lpstr>QUIZ (15 Menit)</vt:lpstr>
      <vt:lpstr>Pengertian OOP</vt:lpstr>
      <vt:lpstr>Perbedaan OOP dan Terstruktur</vt:lpstr>
      <vt:lpstr>CLASS</vt:lpstr>
      <vt:lpstr>PROPERTY</vt:lpstr>
      <vt:lpstr>METHOD</vt:lpstr>
      <vt:lpstr>OBJECT</vt:lpstr>
      <vt:lpstr>JENIS-JENIS METHOD</vt:lpstr>
      <vt:lpstr>JENIS-JENIS METHOD</vt:lpstr>
      <vt:lpstr>JENIS-JENIS METHOD</vt:lpstr>
      <vt:lpstr>ACCESS MODIFIER</vt:lpstr>
      <vt:lpstr>CONSTRACTOR</vt:lpstr>
      <vt:lpstr>KONSEP OOP</vt:lpstr>
      <vt:lpstr>PowerPoint Presentation</vt:lpstr>
      <vt:lpstr>TUGAS (Senin, 5 September 2021 18.00 WIB)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DASAR</dc:title>
  <dc:creator>Microsoft account</dc:creator>
  <cp:lastModifiedBy>Microsoft account</cp:lastModifiedBy>
  <cp:revision>59</cp:revision>
  <dcterms:created xsi:type="dcterms:W3CDTF">2021-08-21T15:04:56Z</dcterms:created>
  <dcterms:modified xsi:type="dcterms:W3CDTF">2021-08-30T12:36:53Z</dcterms:modified>
</cp:coreProperties>
</file>