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83" r:id="rId4"/>
    <p:sldId id="279" r:id="rId5"/>
    <p:sldId id="281" r:id="rId6"/>
    <p:sldId id="282" r:id="rId7"/>
    <p:sldId id="284" r:id="rId8"/>
    <p:sldId id="290" r:id="rId9"/>
    <p:sldId id="287" r:id="rId10"/>
    <p:sldId id="288" r:id="rId11"/>
    <p:sldId id="285" r:id="rId12"/>
    <p:sldId id="286" r:id="rId13"/>
    <p:sldId id="29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10/09/2021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05985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10/09/2021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202528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10/09/2021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24833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73CAB637-81AB-4AA9-91CD-65A01686124E}" type="datetimeFigureOut">
              <a:rPr lang="en-ID" smtClean="0"/>
              <a:t>10/09/2021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417973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AB637-81AB-4AA9-91CD-65A01686124E}" type="datetimeFigureOut">
              <a:rPr lang="en-ID" smtClean="0"/>
              <a:t>10/09/2021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98465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p:cNvSpPr>
            <a:spLocks noGrp="1"/>
          </p:cNvSpPr>
          <p:nvPr>
            <p:ph type="dt" sz="half" idx="10"/>
          </p:nvPr>
        </p:nvSpPr>
        <p:spPr/>
        <p:txBody>
          <a:bodyPr/>
          <a:lstStyle/>
          <a:p>
            <a:fld id="{73CAB637-81AB-4AA9-91CD-65A01686124E}" type="datetimeFigureOut">
              <a:rPr lang="en-ID" smtClean="0"/>
              <a:t>10/09/2021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9075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p:cNvSpPr>
            <a:spLocks noGrp="1"/>
          </p:cNvSpPr>
          <p:nvPr>
            <p:ph type="dt" sz="half" idx="10"/>
          </p:nvPr>
        </p:nvSpPr>
        <p:spPr/>
        <p:txBody>
          <a:bodyPr/>
          <a:lstStyle/>
          <a:p>
            <a:fld id="{73CAB637-81AB-4AA9-91CD-65A01686124E}" type="datetimeFigureOut">
              <a:rPr lang="en-ID" smtClean="0"/>
              <a:t>10/09/2021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347183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73CAB637-81AB-4AA9-91CD-65A01686124E}" type="datetimeFigureOut">
              <a:rPr lang="en-ID" smtClean="0"/>
              <a:t>10/09/2021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114908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AB637-81AB-4AA9-91CD-65A01686124E}" type="datetimeFigureOut">
              <a:rPr lang="en-ID" smtClean="0"/>
              <a:t>10/09/2021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220957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AB637-81AB-4AA9-91CD-65A01686124E}" type="datetimeFigureOut">
              <a:rPr lang="en-ID" smtClean="0"/>
              <a:t>10/09/2021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118273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AB637-81AB-4AA9-91CD-65A01686124E}" type="datetimeFigureOut">
              <a:rPr lang="en-ID" smtClean="0"/>
              <a:t>10/09/2021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1BA0A77-48C6-4A8B-A7D9-495B7CF07AB8}" type="slidenum">
              <a:rPr lang="en-ID" smtClean="0"/>
              <a:t>‹#›</a:t>
            </a:fld>
            <a:endParaRPr lang="en-ID"/>
          </a:p>
        </p:txBody>
      </p:sp>
    </p:spTree>
    <p:extLst>
      <p:ext uri="{BB962C8B-B14F-4D97-AF65-F5344CB8AC3E}">
        <p14:creationId xmlns:p14="http://schemas.microsoft.com/office/powerpoint/2010/main" val="60982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AB637-81AB-4AA9-91CD-65A01686124E}" type="datetimeFigureOut">
              <a:rPr lang="en-ID" smtClean="0"/>
              <a:t>10/09/2021</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A0A77-48C6-4A8B-A7D9-495B7CF07AB8}" type="slidenum">
              <a:rPr lang="en-ID" smtClean="0"/>
              <a:t>‹#›</a:t>
            </a:fld>
            <a:endParaRPr lang="en-ID"/>
          </a:p>
        </p:txBody>
      </p:sp>
    </p:spTree>
    <p:extLst>
      <p:ext uri="{BB962C8B-B14F-4D97-AF65-F5344CB8AC3E}">
        <p14:creationId xmlns:p14="http://schemas.microsoft.com/office/powerpoint/2010/main" val="357381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b="1" dirty="0">
                <a:latin typeface="Arial" panose="020B0604020202020204" pitchFamily="34" charset="0"/>
                <a:cs typeface="Arial" panose="020B0604020202020204" pitchFamily="34" charset="0"/>
              </a:rPr>
              <a:t>KONSEP OOP</a:t>
            </a:r>
            <a:endParaRPr lang="en-ID"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1600" dirty="0">
                <a:latin typeface="Arial" panose="020B0604020202020204" pitchFamily="34" charset="0"/>
                <a:cs typeface="Arial" panose="020B0604020202020204" pitchFamily="34" charset="0"/>
              </a:rPr>
              <a:t>By Tiara Agustin</a:t>
            </a:r>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72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Keyword This </a:t>
            </a:r>
            <a:r>
              <a:rPr lang="en-US" sz="3600" b="1" dirty="0" err="1">
                <a:latin typeface="Arial" panose="020B0604020202020204" pitchFamily="34" charset="0"/>
                <a:cs typeface="Arial" panose="020B0604020202020204" pitchFamily="34" charset="0"/>
              </a:rPr>
              <a:t>dan</a:t>
            </a:r>
            <a:r>
              <a:rPr lang="en-US" sz="3600" b="1" dirty="0">
                <a:latin typeface="Arial" panose="020B0604020202020204" pitchFamily="34" charset="0"/>
                <a:cs typeface="Arial" panose="020B0604020202020204" pitchFamily="34" charset="0"/>
              </a:rPr>
              <a:t> Super</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sz="2000" dirty="0" err="1" smtClean="0">
                <a:latin typeface="Arial" panose="020B0604020202020204" pitchFamily="34" charset="0"/>
                <a:cs typeface="Arial" panose="020B0604020202020204" pitchFamily="34" charset="0"/>
              </a:rPr>
              <a:t>bahasa</a:t>
            </a:r>
            <a:r>
              <a:rPr lang="en-US" sz="2000" dirty="0" smtClean="0">
                <a:latin typeface="Arial" panose="020B0604020202020204" pitchFamily="34" charset="0"/>
                <a:cs typeface="Arial" panose="020B0604020202020204" pitchFamily="34" charset="0"/>
              </a:rPr>
              <a:t> -&gt; </a:t>
            </a:r>
            <a:r>
              <a:rPr lang="id-ID" sz="2000" dirty="0" smtClean="0">
                <a:latin typeface="Arial" panose="020B0604020202020204" pitchFamily="34" charset="0"/>
                <a:cs typeface="Arial" panose="020B0604020202020204" pitchFamily="34" charset="0"/>
              </a:rPr>
              <a:t>merujuk </a:t>
            </a:r>
            <a:r>
              <a:rPr lang="id-ID" sz="2000" dirty="0">
                <a:latin typeface="Arial" panose="020B0604020202020204" pitchFamily="34" charset="0"/>
                <a:cs typeface="Arial" panose="020B0604020202020204" pitchFamily="34" charset="0"/>
              </a:rPr>
              <a:t>pada </a:t>
            </a:r>
            <a:r>
              <a:rPr lang="en-US" sz="2000" smtClean="0">
                <a:latin typeface="Arial" panose="020B0604020202020204" pitchFamily="34" charset="0"/>
                <a:cs typeface="Arial" panose="020B0604020202020204" pitchFamily="34" charset="0"/>
              </a:rPr>
              <a:t>bahasa</a:t>
            </a:r>
            <a:r>
              <a:rPr lang="id-ID" sz="2000" smtClean="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terdekat, yaitu parameter </a:t>
            </a:r>
            <a:r>
              <a:rPr lang="en-US" sz="2000" dirty="0" err="1" smtClean="0">
                <a:latin typeface="Arial" panose="020B0604020202020204" pitchFamily="34" charset="0"/>
                <a:cs typeface="Arial" panose="020B0604020202020204" pitchFamily="34" charset="0"/>
              </a:rPr>
              <a:t>tampil</a:t>
            </a:r>
            <a:r>
              <a:rPr lang="id-ID"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algn="just"/>
            <a:r>
              <a:rPr lang="id-ID" sz="2000" dirty="0" smtClean="0">
                <a:latin typeface="Arial" panose="020B0604020202020204" pitchFamily="34" charset="0"/>
                <a:cs typeface="Arial" panose="020B0604020202020204" pitchFamily="34" charset="0"/>
              </a:rPr>
              <a:t>this.</a:t>
            </a:r>
            <a:r>
              <a:rPr lang="en-US" sz="2000" dirty="0" err="1" smtClean="0">
                <a:latin typeface="Arial" panose="020B0604020202020204" pitchFamily="34" charset="0"/>
                <a:cs typeface="Arial" panose="020B0604020202020204" pitchFamily="34" charset="0"/>
              </a:rPr>
              <a:t>bahasa</a:t>
            </a:r>
            <a:r>
              <a:rPr lang="en-US" sz="2000" dirty="0" smtClean="0">
                <a:latin typeface="Arial" panose="020B0604020202020204" pitchFamily="34" charset="0"/>
                <a:cs typeface="Arial" panose="020B0604020202020204" pitchFamily="34" charset="0"/>
              </a:rPr>
              <a:t> -&gt; </a:t>
            </a:r>
            <a:r>
              <a:rPr lang="id-ID" sz="2000" dirty="0" smtClean="0">
                <a:latin typeface="Arial" panose="020B0604020202020204" pitchFamily="34" charset="0"/>
                <a:cs typeface="Arial" panose="020B0604020202020204" pitchFamily="34" charset="0"/>
              </a:rPr>
              <a:t>merujuk </a:t>
            </a:r>
            <a:r>
              <a:rPr lang="id-ID" sz="2000" dirty="0">
                <a:latin typeface="Arial" panose="020B0604020202020204" pitchFamily="34" charset="0"/>
                <a:cs typeface="Arial" panose="020B0604020202020204" pitchFamily="34" charset="0"/>
              </a:rPr>
              <a:t>pada data member dari class-nya sendiri, yaitu data member pada class </a:t>
            </a:r>
            <a:r>
              <a:rPr lang="id-ID" sz="2000" dirty="0" smtClean="0">
                <a:latin typeface="Arial" panose="020B0604020202020204" pitchFamily="34" charset="0"/>
                <a:cs typeface="Arial" panose="020B0604020202020204" pitchFamily="34" charset="0"/>
              </a:rPr>
              <a:t>Child</a:t>
            </a:r>
            <a:endParaRPr lang="en-US" sz="2000" dirty="0" smtClean="0">
              <a:latin typeface="Arial" panose="020B0604020202020204" pitchFamily="34" charset="0"/>
              <a:cs typeface="Arial" panose="020B0604020202020204" pitchFamily="34" charset="0"/>
            </a:endParaRPr>
          </a:p>
          <a:p>
            <a:pPr algn="just"/>
            <a:r>
              <a:rPr lang="id-ID" sz="2000" dirty="0" smtClean="0">
                <a:latin typeface="Arial" panose="020B0604020202020204" pitchFamily="34" charset="0"/>
                <a:cs typeface="Arial" panose="020B0604020202020204" pitchFamily="34" charset="0"/>
              </a:rPr>
              <a:t>super.</a:t>
            </a:r>
            <a:r>
              <a:rPr lang="en-US" sz="2000" dirty="0" err="1" smtClean="0">
                <a:latin typeface="Arial" panose="020B0604020202020204" pitchFamily="34" charset="0"/>
                <a:cs typeface="Arial" panose="020B0604020202020204" pitchFamily="34" charset="0"/>
              </a:rPr>
              <a:t>bahasa</a:t>
            </a:r>
            <a:r>
              <a:rPr lang="en-US" sz="2000" dirty="0" smtClean="0">
                <a:latin typeface="Arial" panose="020B0604020202020204" pitchFamily="34" charset="0"/>
                <a:cs typeface="Arial" panose="020B0604020202020204" pitchFamily="34" charset="0"/>
              </a:rPr>
              <a:t> -&gt; </a:t>
            </a:r>
            <a:r>
              <a:rPr lang="id-ID" sz="2000" dirty="0" smtClean="0">
                <a:latin typeface="Arial" panose="020B0604020202020204" pitchFamily="34" charset="0"/>
                <a:cs typeface="Arial" panose="020B0604020202020204" pitchFamily="34" charset="0"/>
              </a:rPr>
              <a:t>merujuk </a:t>
            </a:r>
            <a:r>
              <a:rPr lang="id-ID" sz="2000" dirty="0">
                <a:latin typeface="Arial" panose="020B0604020202020204" pitchFamily="34" charset="0"/>
                <a:cs typeface="Arial" panose="020B0604020202020204" pitchFamily="34" charset="0"/>
              </a:rPr>
              <a:t>pada data member dari parent class-nya, yaitu data member pada class Parent</a:t>
            </a:r>
          </a:p>
        </p:txBody>
      </p:sp>
    </p:spTree>
    <p:extLst>
      <p:ext uri="{BB962C8B-B14F-4D97-AF65-F5344CB8AC3E}">
        <p14:creationId xmlns:p14="http://schemas.microsoft.com/office/powerpoint/2010/main" val="104310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Abstract</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lgn="just">
              <a:buNone/>
            </a:pPr>
            <a:r>
              <a:rPr lang="id-ID" sz="2000" dirty="0" smtClean="0">
                <a:latin typeface="Arial" panose="020B0604020202020204" pitchFamily="34" charset="0"/>
                <a:cs typeface="Arial" panose="020B0604020202020204" pitchFamily="34" charset="0"/>
              </a:rPr>
              <a:t>Abstract </a:t>
            </a:r>
            <a:r>
              <a:rPr lang="id-ID" sz="2000" dirty="0">
                <a:latin typeface="Arial" panose="020B0604020202020204" pitchFamily="34" charset="0"/>
                <a:cs typeface="Arial" panose="020B0604020202020204" pitchFamily="34" charset="0"/>
              </a:rPr>
              <a:t>class merupakan kelas murni (tanpa objek) dan tidak </a:t>
            </a:r>
            <a:r>
              <a:rPr lang="id-ID" sz="2000" dirty="0" smtClean="0">
                <a:latin typeface="Arial" panose="020B0604020202020204" pitchFamily="34" charset="0"/>
                <a:cs typeface="Arial" panose="020B0604020202020204" pitchFamily="34" charset="0"/>
              </a:rPr>
              <a:t>boleh</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memiliki </a:t>
            </a:r>
            <a:r>
              <a:rPr lang="id-ID" sz="2000" dirty="0">
                <a:latin typeface="Arial" panose="020B0604020202020204" pitchFamily="34" charset="0"/>
                <a:cs typeface="Arial" panose="020B0604020202020204" pitchFamily="34" charset="0"/>
              </a:rPr>
              <a:t>objek (tidak boleh ada instansiasi). Biasanya terdiri dari </a:t>
            </a:r>
            <a:r>
              <a:rPr lang="id-ID" sz="2000" dirty="0" smtClean="0">
                <a:latin typeface="Arial" panose="020B0604020202020204" pitchFamily="34" charset="0"/>
                <a:cs typeface="Arial" panose="020B0604020202020204" pitchFamily="34" charset="0"/>
              </a:rPr>
              <a:t>method</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abstrak </a:t>
            </a:r>
            <a:r>
              <a:rPr lang="id-ID" sz="2000" dirty="0">
                <a:latin typeface="Arial" panose="020B0604020202020204" pitchFamily="34" charset="0"/>
                <a:cs typeface="Arial" panose="020B0604020202020204" pitchFamily="34" charset="0"/>
              </a:rPr>
              <a:t>dan beberapa method non-abstrak. Sub class dari kelas </a:t>
            </a:r>
            <a:r>
              <a:rPr lang="id-ID" sz="2000" dirty="0" smtClean="0">
                <a:latin typeface="Arial" panose="020B0604020202020204" pitchFamily="34" charset="0"/>
                <a:cs typeface="Arial" panose="020B0604020202020204" pitchFamily="34" charset="0"/>
              </a:rPr>
              <a:t>abstrak</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diperbolehkan </a:t>
            </a:r>
            <a:r>
              <a:rPr lang="id-ID" sz="2000" dirty="0">
                <a:latin typeface="Arial" panose="020B0604020202020204" pitchFamily="34" charset="0"/>
                <a:cs typeface="Arial" panose="020B0604020202020204" pitchFamily="34" charset="0"/>
              </a:rPr>
              <a:t>hanya mengimplementasikan method-method </a:t>
            </a:r>
            <a:r>
              <a:rPr lang="id-ID" sz="2000" dirty="0" smtClean="0">
                <a:latin typeface="Arial" panose="020B0604020202020204" pitchFamily="34" charset="0"/>
                <a:cs typeface="Arial" panose="020B0604020202020204" pitchFamily="34" charset="0"/>
              </a:rPr>
              <a:t>yang</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abstract </a:t>
            </a:r>
            <a:r>
              <a:rPr lang="id-ID" sz="2000" dirty="0">
                <a:latin typeface="Arial" panose="020B0604020202020204" pitchFamily="34" charset="0"/>
                <a:cs typeface="Arial" panose="020B0604020202020204" pitchFamily="34" charset="0"/>
              </a:rPr>
              <a:t>saja. Kelas abstrak diimplementasikan oleh sub class </a:t>
            </a:r>
            <a:r>
              <a:rPr lang="id-ID" sz="2000" dirty="0" smtClean="0">
                <a:latin typeface="Arial" panose="020B0604020202020204" pitchFamily="34" charset="0"/>
                <a:cs typeface="Arial" panose="020B0604020202020204" pitchFamily="34" charset="0"/>
              </a:rPr>
              <a:t>dengan</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menggunakan </a:t>
            </a:r>
            <a:r>
              <a:rPr lang="id-ID" sz="2000" dirty="0">
                <a:latin typeface="Arial" panose="020B0604020202020204" pitchFamily="34" charset="0"/>
                <a:cs typeface="Arial" panose="020B0604020202020204" pitchFamily="34" charset="0"/>
              </a:rPr>
              <a:t>konsep pewarisan. Semua class yang menurunkan </a:t>
            </a:r>
            <a:r>
              <a:rPr lang="id-ID" sz="2000" dirty="0"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class </a:t>
            </a:r>
            <a:r>
              <a:rPr lang="id-ID" sz="2000" dirty="0">
                <a:latin typeface="Arial" panose="020B0604020202020204" pitchFamily="34" charset="0"/>
                <a:cs typeface="Arial" panose="020B0604020202020204" pitchFamily="34" charset="0"/>
              </a:rPr>
              <a:t>abstrak </a:t>
            </a:r>
            <a:r>
              <a:rPr lang="id-ID" sz="2000" dirty="0" smtClean="0">
                <a:latin typeface="Arial" panose="020B0604020202020204" pitchFamily="34" charset="0"/>
                <a:cs typeface="Arial" panose="020B0604020202020204" pitchFamily="34" charset="0"/>
              </a:rPr>
              <a:t>harus</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mengkonkritkan </a:t>
            </a:r>
            <a:r>
              <a:rPr lang="id-ID" sz="2000" dirty="0">
                <a:latin typeface="Arial" panose="020B0604020202020204" pitchFamily="34" charset="0"/>
                <a:cs typeface="Arial" panose="020B0604020202020204" pitchFamily="34" charset="0"/>
              </a:rPr>
              <a:t>method yang abstract di </a:t>
            </a:r>
            <a:r>
              <a:rPr lang="id-ID" sz="2000" dirty="0" smtClean="0">
                <a:latin typeface="Arial" panose="020B0604020202020204" pitchFamily="34" charset="0"/>
                <a:cs typeface="Arial" panose="020B0604020202020204" pitchFamily="34" charset="0"/>
              </a:rPr>
              <a:t>kelas</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abstraknya</a:t>
            </a:r>
            <a:r>
              <a:rPr lang="id-ID" sz="2000" dirty="0">
                <a:latin typeface="Arial" panose="020B0604020202020204" pitchFamily="34" charset="0"/>
                <a:cs typeface="Arial" panose="020B0604020202020204" pitchFamily="34" charset="0"/>
              </a:rPr>
              <a:t>. </a:t>
            </a:r>
          </a:p>
          <a:p>
            <a:pPr marL="0" indent="0" algn="just">
              <a:buNone/>
            </a:pPr>
            <a:endParaRPr lang="id-ID" sz="2000" dirty="0">
              <a:latin typeface="Arial" panose="020B0604020202020204" pitchFamily="34" charset="0"/>
              <a:cs typeface="Arial" panose="020B0604020202020204" pitchFamily="34" charset="0"/>
            </a:endParaRPr>
          </a:p>
          <a:p>
            <a:pPr marL="0" indent="0" algn="just">
              <a:buNone/>
            </a:pP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40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Interface</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lgn="just">
              <a:buNone/>
            </a:pPr>
            <a:r>
              <a:rPr lang="id-ID" sz="2000" dirty="0">
                <a:latin typeface="Arial" panose="020B0604020202020204" pitchFamily="34" charset="0"/>
                <a:cs typeface="Arial" panose="020B0604020202020204" pitchFamily="34" charset="0"/>
              </a:rPr>
              <a:t>Interface adalah class yang paling </a:t>
            </a:r>
            <a:r>
              <a:rPr lang="id-ID" sz="2000" dirty="0" smtClean="0">
                <a:latin typeface="Arial" panose="020B0604020202020204" pitchFamily="34" charset="0"/>
                <a:cs typeface="Arial" panose="020B0604020202020204" pitchFamily="34" charset="0"/>
              </a:rPr>
              <a:t>abstract,</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yang </a:t>
            </a:r>
            <a:r>
              <a:rPr lang="id-ID" sz="2000" dirty="0">
                <a:latin typeface="Arial" panose="020B0604020202020204" pitchFamily="34" charset="0"/>
                <a:cs typeface="Arial" panose="020B0604020202020204" pitchFamily="34" charset="0"/>
              </a:rPr>
              <a:t>sepenuhnya </a:t>
            </a:r>
            <a:r>
              <a:rPr lang="id-ID" sz="2000" dirty="0" smtClean="0">
                <a:latin typeface="Arial" panose="020B0604020202020204" pitchFamily="34" charset="0"/>
                <a:cs typeface="Arial" panose="020B0604020202020204" pitchFamily="34" charset="0"/>
              </a:rPr>
              <a:t>tidak</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diimplementasikan </a:t>
            </a:r>
            <a:r>
              <a:rPr lang="id-ID" sz="2000" dirty="0">
                <a:latin typeface="Arial" panose="020B0604020202020204" pitchFamily="34" charset="0"/>
                <a:cs typeface="Arial" panose="020B0604020202020204" pitchFamily="34" charset="0"/>
              </a:rPr>
              <a:t>(tidak ada metode yang diimplemen). </a:t>
            </a:r>
            <a:r>
              <a:rPr lang="id-ID" sz="2000" dirty="0" smtClean="0">
                <a:latin typeface="Arial" panose="020B0604020202020204" pitchFamily="34" charset="0"/>
                <a:cs typeface="Arial" panose="020B0604020202020204" pitchFamily="34" charset="0"/>
              </a:rPr>
              <a:t>Interface</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digunakan </a:t>
            </a:r>
            <a:r>
              <a:rPr lang="id-ID" sz="2000" dirty="0">
                <a:latin typeface="Arial" panose="020B0604020202020204" pitchFamily="34" charset="0"/>
                <a:cs typeface="Arial" panose="020B0604020202020204" pitchFamily="34" charset="0"/>
              </a:rPr>
              <a:t>untuk mendefenisikan fungsonalitas yang </a:t>
            </a:r>
            <a:r>
              <a:rPr lang="id-ID" sz="2000" dirty="0" smtClean="0">
                <a:latin typeface="Arial" panose="020B0604020202020204" pitchFamily="34" charset="0"/>
                <a:cs typeface="Arial" panose="020B0604020202020204" pitchFamily="34" charset="0"/>
              </a:rPr>
              <a:t>digunakan</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beberapa </a:t>
            </a:r>
            <a:r>
              <a:rPr lang="id-ID" sz="2000" dirty="0">
                <a:latin typeface="Arial" panose="020B0604020202020204" pitchFamily="34" charset="0"/>
                <a:cs typeface="Arial" panose="020B0604020202020204" pitchFamily="34" charset="0"/>
              </a:rPr>
              <a:t>kelas tapi tidak menyatakan cara fungsionalitas </a:t>
            </a:r>
            <a:r>
              <a:rPr lang="id-ID" sz="2000" dirty="0" smtClean="0">
                <a:latin typeface="Arial" panose="020B0604020202020204" pitchFamily="34" charset="0"/>
                <a:cs typeface="Arial" panose="020B0604020202020204" pitchFamily="34" charset="0"/>
              </a:rPr>
              <a:t>akan</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didefenisikan</a:t>
            </a:r>
            <a:r>
              <a:rPr lang="id-ID" sz="2000" dirty="0">
                <a:latin typeface="Arial" panose="020B0604020202020204" pitchFamily="34" charset="0"/>
                <a:cs typeface="Arial" panose="020B0604020202020204" pitchFamily="34" charset="0"/>
              </a:rPr>
              <a:t>. Interface mendefenisikan sekumpulan metode </a:t>
            </a:r>
            <a:r>
              <a:rPr lang="id-ID" sz="2000" dirty="0"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konstanta </a:t>
            </a:r>
            <a:r>
              <a:rPr lang="id-ID" sz="2000" dirty="0">
                <a:latin typeface="Arial" panose="020B0604020202020204" pitchFamily="34" charset="0"/>
                <a:cs typeface="Arial" panose="020B0604020202020204" pitchFamily="34" charset="0"/>
              </a:rPr>
              <a:t>(variabel final) untuk diimplementasikan. Class </a:t>
            </a:r>
            <a:r>
              <a:rPr lang="id-ID" sz="2000" dirty="0" smtClean="0">
                <a:latin typeface="Arial" panose="020B0604020202020204" pitchFamily="34" charset="0"/>
                <a:cs typeface="Arial" panose="020B0604020202020204" pitchFamily="34" charset="0"/>
              </a:rPr>
              <a:t>yang</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mengimplementasikan </a:t>
            </a:r>
            <a:r>
              <a:rPr lang="id-ID" sz="2000" dirty="0">
                <a:latin typeface="Arial" panose="020B0604020202020204" pitchFamily="34" charset="0"/>
                <a:cs typeface="Arial" panose="020B0604020202020204" pitchFamily="34" charset="0"/>
              </a:rPr>
              <a:t>interface akan memiliki ‘perilaku baru’ yang </a:t>
            </a:r>
            <a:r>
              <a:rPr lang="id-ID" sz="2000" dirty="0" smtClean="0">
                <a:latin typeface="Arial" panose="020B0604020202020204" pitchFamily="34" charset="0"/>
                <a:cs typeface="Arial" panose="020B0604020202020204" pitchFamily="34" charset="0"/>
              </a:rPr>
              <a:t>tidak</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diwarisi </a:t>
            </a:r>
            <a:r>
              <a:rPr lang="id-ID" sz="2000" dirty="0">
                <a:latin typeface="Arial" panose="020B0604020202020204" pitchFamily="34" charset="0"/>
                <a:cs typeface="Arial" panose="020B0604020202020204" pitchFamily="34" charset="0"/>
              </a:rPr>
              <a:t>dari superclass-nya. Selain itu interface dapat di-extends </a:t>
            </a:r>
            <a:r>
              <a:rPr lang="id-ID" sz="2000" dirty="0" smtClean="0">
                <a:latin typeface="Arial" panose="020B0604020202020204" pitchFamily="34" charset="0"/>
                <a:cs typeface="Arial" panose="020B0604020202020204" pitchFamily="34" charset="0"/>
              </a:rPr>
              <a:t>oleh</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interface </a:t>
            </a:r>
            <a:r>
              <a:rPr lang="id-ID" sz="2000" dirty="0">
                <a:latin typeface="Arial" panose="020B0604020202020204" pitchFamily="34" charset="0"/>
                <a:cs typeface="Arial" panose="020B0604020202020204" pitchFamily="34" charset="0"/>
              </a:rPr>
              <a:t>lainnya hingga membentuk hirarki interface.</a:t>
            </a:r>
          </a:p>
        </p:txBody>
      </p:sp>
    </p:spTree>
    <p:extLst>
      <p:ext uri="{BB962C8B-B14F-4D97-AF65-F5344CB8AC3E}">
        <p14:creationId xmlns:p14="http://schemas.microsoft.com/office/powerpoint/2010/main" val="232543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atin typeface="Arial" panose="020B0604020202020204" pitchFamily="34" charset="0"/>
                <a:cs typeface="Arial" panose="020B0604020202020204" pitchFamily="34" charset="0"/>
              </a:rPr>
              <a:t>Perbedaan</a:t>
            </a:r>
            <a:r>
              <a:rPr lang="en-US" sz="3600" b="1" dirty="0" smtClean="0">
                <a:latin typeface="Arial" panose="020B0604020202020204" pitchFamily="34" charset="0"/>
                <a:cs typeface="Arial" panose="020B0604020202020204" pitchFamily="34" charset="0"/>
              </a:rPr>
              <a:t> Abstract </a:t>
            </a:r>
            <a:r>
              <a:rPr lang="en-US" sz="3600" b="1" dirty="0" err="1" smtClean="0">
                <a:latin typeface="Arial" panose="020B0604020202020204" pitchFamily="34" charset="0"/>
                <a:cs typeface="Arial" panose="020B0604020202020204" pitchFamily="34" charset="0"/>
              </a:rPr>
              <a:t>dan</a:t>
            </a:r>
            <a:r>
              <a:rPr lang="en-US" sz="3600" b="1" dirty="0" smtClean="0">
                <a:latin typeface="Arial" panose="020B0604020202020204" pitchFamily="34" charset="0"/>
                <a:cs typeface="Arial" panose="020B0604020202020204" pitchFamily="34" charset="0"/>
              </a:rPr>
              <a:t> Interface</a:t>
            </a:r>
            <a:endParaRPr lang="en-ID" sz="2400" b="1" dirty="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5015257"/>
              </p:ext>
            </p:extLst>
          </p:nvPr>
        </p:nvGraphicFramePr>
        <p:xfrm>
          <a:off x="838200" y="1825625"/>
          <a:ext cx="10515600" cy="51816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latinLnBrk="0"/>
                      <a:r>
                        <a:rPr lang="en-ID" sz="1600" b="1" dirty="0">
                          <a:effectLst/>
                          <a:latin typeface="Arial" panose="020B0604020202020204" pitchFamily="34" charset="0"/>
                        </a:rPr>
                        <a:t>Abstract</a:t>
                      </a:r>
                    </a:p>
                  </a:txBody>
                  <a:tcPr marL="47625" marR="47625" marT="95250" marB="95250" anchor="ctr"/>
                </a:tc>
                <a:tc>
                  <a:txBody>
                    <a:bodyPr/>
                    <a:lstStyle/>
                    <a:p>
                      <a:pPr algn="ctr" latinLnBrk="0"/>
                      <a:r>
                        <a:rPr lang="en-ID" sz="1600" b="1">
                          <a:effectLst/>
                          <a:latin typeface="Arial" panose="020B0604020202020204" pitchFamily="34" charset="0"/>
                        </a:rPr>
                        <a:t>Interface</a:t>
                      </a:r>
                    </a:p>
                  </a:txBody>
                  <a:tcPr marL="47625" marR="47625" marT="95250" marB="95250" anchor="ctr"/>
                </a:tc>
              </a:tr>
              <a:tr h="370840">
                <a:tc>
                  <a:txBody>
                    <a:bodyPr/>
                    <a:lstStyle/>
                    <a:p>
                      <a:pPr fontAlgn="t" latinLnBrk="0"/>
                      <a:r>
                        <a:rPr lang="nl-NL" sz="1600" dirty="0">
                          <a:effectLst/>
                          <a:latin typeface="Arial" panose="020B0604020202020204" pitchFamily="34" charset="0"/>
                        </a:rPr>
                        <a:t>Bisa berisi abstract dan non-abstract method.</a:t>
                      </a:r>
                    </a:p>
                  </a:txBody>
                  <a:tcPr marL="47625" marR="47625" marT="95250" marB="95250"/>
                </a:tc>
                <a:tc>
                  <a:txBody>
                    <a:bodyPr/>
                    <a:lstStyle/>
                    <a:p>
                      <a:pPr fontAlgn="t" latinLnBrk="0"/>
                      <a:r>
                        <a:rPr lang="en-ID" sz="1600">
                          <a:effectLst/>
                          <a:latin typeface="Arial" panose="020B0604020202020204" pitchFamily="34" charset="0"/>
                        </a:rPr>
                        <a:t>Hanya boleh berisi abstract method.</a:t>
                      </a:r>
                    </a:p>
                  </a:txBody>
                  <a:tcPr marL="47625" marR="47625" marT="95250" marB="95250"/>
                </a:tc>
              </a:tr>
              <a:tr h="370840">
                <a:tc>
                  <a:txBody>
                    <a:bodyPr/>
                    <a:lstStyle/>
                    <a:p>
                      <a:pPr latinLnBrk="0"/>
                      <a:r>
                        <a:rPr lang="en-ID" sz="1600" dirty="0">
                          <a:effectLst/>
                          <a:latin typeface="Arial" panose="020B0604020202020204" pitchFamily="34" charset="0"/>
                        </a:rPr>
                        <a:t>Kita </a:t>
                      </a:r>
                      <a:r>
                        <a:rPr lang="en-ID" sz="1600" dirty="0" err="1">
                          <a:effectLst/>
                          <a:latin typeface="Arial" panose="020B0604020202020204" pitchFamily="34" charset="0"/>
                        </a:rPr>
                        <a:t>harus</a:t>
                      </a:r>
                      <a:r>
                        <a:rPr lang="en-ID" sz="1600" dirty="0">
                          <a:effectLst/>
                          <a:latin typeface="Arial" panose="020B0604020202020204" pitchFamily="34" charset="0"/>
                        </a:rPr>
                        <a:t> </a:t>
                      </a:r>
                      <a:r>
                        <a:rPr lang="en-ID" sz="1600" dirty="0" err="1">
                          <a:effectLst/>
                          <a:latin typeface="Arial" panose="020B0604020202020204" pitchFamily="34" charset="0"/>
                        </a:rPr>
                        <a:t>menuliskan</a:t>
                      </a:r>
                      <a:r>
                        <a:rPr lang="en-ID" sz="1600" dirty="0">
                          <a:effectLst/>
                          <a:latin typeface="Arial" panose="020B0604020202020204" pitchFamily="34" charset="0"/>
                        </a:rPr>
                        <a:t> </a:t>
                      </a:r>
                      <a:r>
                        <a:rPr lang="en-ID" sz="1600" dirty="0" err="1">
                          <a:effectLst/>
                          <a:latin typeface="Arial" panose="020B0604020202020204" pitchFamily="34" charset="0"/>
                        </a:rPr>
                        <a:t>sendiri</a:t>
                      </a:r>
                      <a:r>
                        <a:rPr lang="en-ID" sz="1600" dirty="0">
                          <a:effectLst/>
                          <a:latin typeface="Arial" panose="020B0604020202020204" pitchFamily="34" charset="0"/>
                        </a:rPr>
                        <a:t> </a:t>
                      </a:r>
                      <a:r>
                        <a:rPr lang="en-ID" sz="1600" dirty="0" err="1">
                          <a:effectLst/>
                          <a:latin typeface="Arial" panose="020B0604020202020204" pitchFamily="34" charset="0"/>
                        </a:rPr>
                        <a:t>modifiernya</a:t>
                      </a:r>
                      <a:r>
                        <a:rPr lang="en-ID" sz="1600" dirty="0">
                          <a:effectLst/>
                          <a:latin typeface="Arial" panose="020B0604020202020204" pitchFamily="34" charset="0"/>
                        </a:rPr>
                        <a:t>.</a:t>
                      </a:r>
                    </a:p>
                  </a:txBody>
                  <a:tcPr marL="47625" marR="47625" marT="95250" marB="95250" anchor="ctr"/>
                </a:tc>
                <a:tc>
                  <a:txBody>
                    <a:bodyPr/>
                    <a:lstStyle/>
                    <a:p>
                      <a:pPr latinLnBrk="0"/>
                      <a:r>
                        <a:rPr lang="en-US" sz="1600">
                          <a:effectLst/>
                          <a:latin typeface="Arial" panose="020B0604020202020204" pitchFamily="34" charset="0"/>
                        </a:rPr>
                        <a:t>Kita tidak perlu menulis public abstract di depan nama method. Karena secara implisit, modifier untuk method di interface adalah public dan abstract.</a:t>
                      </a:r>
                    </a:p>
                  </a:txBody>
                  <a:tcPr marL="47625" marR="47625" marT="95250" marB="95250" anchor="ctr"/>
                </a:tc>
              </a:tr>
              <a:tr h="370840">
                <a:tc>
                  <a:txBody>
                    <a:bodyPr/>
                    <a:lstStyle/>
                    <a:p>
                      <a:pPr latinLnBrk="0"/>
                      <a:r>
                        <a:rPr lang="en-ID" sz="1600">
                          <a:effectLst/>
                          <a:latin typeface="Arial" panose="020B0604020202020204" pitchFamily="34" charset="0"/>
                        </a:rPr>
                        <a:t>Bisa mendeklarasikan constant dan instance variable.</a:t>
                      </a:r>
                    </a:p>
                  </a:txBody>
                  <a:tcPr marL="47625" marR="47625" marT="95250" marB="95250" anchor="ctr"/>
                </a:tc>
                <a:tc>
                  <a:txBody>
                    <a:bodyPr/>
                    <a:lstStyle/>
                    <a:p>
                      <a:pPr latinLnBrk="0"/>
                      <a:r>
                        <a:rPr lang="en-ID" sz="1600">
                          <a:effectLst/>
                          <a:latin typeface="Arial" panose="020B0604020202020204" pitchFamily="34" charset="0"/>
                        </a:rPr>
                        <a:t>Hanya bisa mendeklarasikan constant. Secara implisit variable yang dideklarasikan di interface bersifat public, static dan final.</a:t>
                      </a:r>
                    </a:p>
                  </a:txBody>
                  <a:tcPr marL="47625" marR="47625" marT="95250" marB="95250" anchor="ctr"/>
                </a:tc>
              </a:tr>
              <a:tr h="370840">
                <a:tc>
                  <a:txBody>
                    <a:bodyPr/>
                    <a:lstStyle/>
                    <a:p>
                      <a:pPr latinLnBrk="0"/>
                      <a:r>
                        <a:rPr lang="en-ID" sz="1600">
                          <a:effectLst/>
                          <a:latin typeface="Arial" panose="020B0604020202020204" pitchFamily="34" charset="0"/>
                        </a:rPr>
                        <a:t>Method boleh bersifat static.</a:t>
                      </a:r>
                    </a:p>
                  </a:txBody>
                  <a:tcPr marL="47625" marR="47625" marT="95250" marB="95250" anchor="ctr"/>
                </a:tc>
                <a:tc>
                  <a:txBody>
                    <a:bodyPr/>
                    <a:lstStyle/>
                    <a:p>
                      <a:pPr latinLnBrk="0"/>
                      <a:r>
                        <a:rPr lang="en-ID" sz="1600">
                          <a:effectLst/>
                          <a:latin typeface="Arial" panose="020B0604020202020204" pitchFamily="34" charset="0"/>
                        </a:rPr>
                        <a:t>Method tidak boleh bersifat static.</a:t>
                      </a:r>
                    </a:p>
                  </a:txBody>
                  <a:tcPr marL="47625" marR="47625" marT="95250" marB="95250" anchor="ctr"/>
                </a:tc>
              </a:tr>
              <a:tr h="370840">
                <a:tc>
                  <a:txBody>
                    <a:bodyPr/>
                    <a:lstStyle/>
                    <a:p>
                      <a:pPr latinLnBrk="0"/>
                      <a:r>
                        <a:rPr lang="en-ID" sz="1600">
                          <a:effectLst/>
                          <a:latin typeface="Arial" panose="020B0604020202020204" pitchFamily="34" charset="0"/>
                        </a:rPr>
                        <a:t>Method boleh bersifat final.</a:t>
                      </a:r>
                    </a:p>
                  </a:txBody>
                  <a:tcPr marL="47625" marR="47625" marT="95250" marB="95250" anchor="ctr"/>
                </a:tc>
                <a:tc>
                  <a:txBody>
                    <a:bodyPr/>
                    <a:lstStyle/>
                    <a:p>
                      <a:pPr latinLnBrk="0"/>
                      <a:r>
                        <a:rPr lang="en-ID" sz="1600">
                          <a:effectLst/>
                          <a:latin typeface="Arial" panose="020B0604020202020204" pitchFamily="34" charset="0"/>
                        </a:rPr>
                        <a:t>Method tidak boleh bersifat final.</a:t>
                      </a:r>
                    </a:p>
                  </a:txBody>
                  <a:tcPr marL="47625" marR="47625" marT="95250" marB="95250" anchor="ctr"/>
                </a:tc>
              </a:tr>
              <a:tr h="370840">
                <a:tc>
                  <a:txBody>
                    <a:bodyPr/>
                    <a:lstStyle/>
                    <a:p>
                      <a:pPr latinLnBrk="0"/>
                      <a:r>
                        <a:rPr lang="en-ID" sz="1600" dirty="0" err="1">
                          <a:effectLst/>
                          <a:latin typeface="Arial" panose="020B0604020202020204" pitchFamily="34" charset="0"/>
                        </a:rPr>
                        <a:t>Suatu</a:t>
                      </a:r>
                      <a:r>
                        <a:rPr lang="en-ID" sz="1600" dirty="0">
                          <a:effectLst/>
                          <a:latin typeface="Arial" panose="020B0604020202020204" pitchFamily="34" charset="0"/>
                        </a:rPr>
                        <a:t> </a:t>
                      </a:r>
                      <a:r>
                        <a:rPr lang="en-ID" sz="1600" dirty="0" err="1">
                          <a:effectLst/>
                          <a:latin typeface="Arial" panose="020B0604020202020204" pitchFamily="34" charset="0"/>
                        </a:rPr>
                        <a:t>abstact</a:t>
                      </a:r>
                      <a:r>
                        <a:rPr lang="en-ID" sz="1600" dirty="0">
                          <a:effectLst/>
                          <a:latin typeface="Arial" panose="020B0604020202020204" pitchFamily="34" charset="0"/>
                        </a:rPr>
                        <a:t> class </a:t>
                      </a:r>
                      <a:r>
                        <a:rPr lang="en-ID" sz="1600" dirty="0" err="1">
                          <a:effectLst/>
                          <a:latin typeface="Arial" panose="020B0604020202020204" pitchFamily="34" charset="0"/>
                        </a:rPr>
                        <a:t>hanya</a:t>
                      </a:r>
                      <a:r>
                        <a:rPr lang="en-ID" sz="1600" dirty="0">
                          <a:effectLst/>
                          <a:latin typeface="Arial" panose="020B0604020202020204" pitchFamily="34" charset="0"/>
                        </a:rPr>
                        <a:t> </a:t>
                      </a:r>
                      <a:r>
                        <a:rPr lang="en-ID" sz="1600" dirty="0" err="1">
                          <a:effectLst/>
                          <a:latin typeface="Arial" panose="020B0604020202020204" pitchFamily="34" charset="0"/>
                        </a:rPr>
                        <a:t>bisa</a:t>
                      </a:r>
                      <a:r>
                        <a:rPr lang="en-ID" sz="1600" dirty="0">
                          <a:effectLst/>
                          <a:latin typeface="Arial" panose="020B0604020202020204" pitchFamily="34" charset="0"/>
                        </a:rPr>
                        <a:t> </a:t>
                      </a:r>
                      <a:r>
                        <a:rPr lang="en-ID" sz="1600" dirty="0" err="1">
                          <a:effectLst/>
                          <a:latin typeface="Arial" panose="020B0604020202020204" pitchFamily="34" charset="0"/>
                        </a:rPr>
                        <a:t>meng</a:t>
                      </a:r>
                      <a:r>
                        <a:rPr lang="en-ID" sz="1600" dirty="0">
                          <a:effectLst/>
                          <a:latin typeface="Arial" panose="020B0604020202020204" pitchFamily="34" charset="0"/>
                        </a:rPr>
                        <a:t>-extend </a:t>
                      </a:r>
                      <a:r>
                        <a:rPr lang="en-ID" sz="1600" dirty="0" err="1">
                          <a:effectLst/>
                          <a:latin typeface="Arial" panose="020B0604020202020204" pitchFamily="34" charset="0"/>
                        </a:rPr>
                        <a:t>satu</a:t>
                      </a:r>
                      <a:r>
                        <a:rPr lang="en-ID" sz="1600" dirty="0">
                          <a:effectLst/>
                          <a:latin typeface="Arial" panose="020B0604020202020204" pitchFamily="34" charset="0"/>
                        </a:rPr>
                        <a:t> abstract class </a:t>
                      </a:r>
                      <a:r>
                        <a:rPr lang="en-ID" sz="1600" dirty="0" err="1">
                          <a:effectLst/>
                          <a:latin typeface="Arial" panose="020B0604020202020204" pitchFamily="34" charset="0"/>
                        </a:rPr>
                        <a:t>lainnya</a:t>
                      </a:r>
                      <a:r>
                        <a:rPr lang="en-ID" sz="1600" dirty="0">
                          <a:effectLst/>
                          <a:latin typeface="Arial" panose="020B0604020202020204" pitchFamily="34" charset="0"/>
                        </a:rPr>
                        <a:t>.</a:t>
                      </a:r>
                    </a:p>
                  </a:txBody>
                  <a:tcPr marL="47625" marR="47625" marT="95250" marB="95250" anchor="ctr"/>
                </a:tc>
                <a:tc>
                  <a:txBody>
                    <a:bodyPr/>
                    <a:lstStyle/>
                    <a:p>
                      <a:pPr latinLnBrk="0"/>
                      <a:r>
                        <a:rPr lang="en-ID" sz="1600">
                          <a:effectLst/>
                          <a:latin typeface="Arial" panose="020B0604020202020204" pitchFamily="34" charset="0"/>
                        </a:rPr>
                        <a:t>Suatu interface bisa meng-extend satu atau lebih interface lainnya.</a:t>
                      </a:r>
                    </a:p>
                  </a:txBody>
                  <a:tcPr marL="47625" marR="47625" marT="95250" marB="95250" anchor="ctr"/>
                </a:tc>
              </a:tr>
              <a:tr h="370840">
                <a:tc>
                  <a:txBody>
                    <a:bodyPr/>
                    <a:lstStyle/>
                    <a:p>
                      <a:pPr latinLnBrk="0"/>
                      <a:r>
                        <a:rPr lang="en-ID" sz="1600">
                          <a:effectLst/>
                          <a:latin typeface="Arial" panose="020B0604020202020204" pitchFamily="34" charset="0"/>
                        </a:rPr>
                        <a:t>Abstract class hanya bisa meng-extend satu abstract class dan meng-implement beberapa interface.</a:t>
                      </a:r>
                    </a:p>
                  </a:txBody>
                  <a:tcPr marL="47625" marR="47625" marT="95250" marB="95250" anchor="ctr"/>
                </a:tc>
                <a:tc>
                  <a:txBody>
                    <a:bodyPr/>
                    <a:lstStyle/>
                    <a:p>
                      <a:pPr latinLnBrk="0"/>
                      <a:r>
                        <a:rPr lang="en-ID" sz="1600" dirty="0" err="1">
                          <a:effectLst/>
                          <a:latin typeface="Arial" panose="020B0604020202020204" pitchFamily="34" charset="0"/>
                        </a:rPr>
                        <a:t>Suatu</a:t>
                      </a:r>
                      <a:r>
                        <a:rPr lang="en-ID" sz="1600" dirty="0">
                          <a:effectLst/>
                          <a:latin typeface="Arial" panose="020B0604020202020204" pitchFamily="34" charset="0"/>
                        </a:rPr>
                        <a:t> interface </a:t>
                      </a:r>
                      <a:r>
                        <a:rPr lang="en-ID" sz="1600" dirty="0" err="1">
                          <a:effectLst/>
                          <a:latin typeface="Arial" panose="020B0604020202020204" pitchFamily="34" charset="0"/>
                        </a:rPr>
                        <a:t>hanya</a:t>
                      </a:r>
                      <a:r>
                        <a:rPr lang="en-ID" sz="1600" dirty="0">
                          <a:effectLst/>
                          <a:latin typeface="Arial" panose="020B0604020202020204" pitchFamily="34" charset="0"/>
                        </a:rPr>
                        <a:t> </a:t>
                      </a:r>
                      <a:r>
                        <a:rPr lang="en-ID" sz="1600" dirty="0" err="1">
                          <a:effectLst/>
                          <a:latin typeface="Arial" panose="020B0604020202020204" pitchFamily="34" charset="0"/>
                        </a:rPr>
                        <a:t>bisa</a:t>
                      </a:r>
                      <a:r>
                        <a:rPr lang="en-ID" sz="1600" dirty="0">
                          <a:effectLst/>
                          <a:latin typeface="Arial" panose="020B0604020202020204" pitchFamily="34" charset="0"/>
                        </a:rPr>
                        <a:t> </a:t>
                      </a:r>
                      <a:r>
                        <a:rPr lang="en-ID" sz="1600" dirty="0" err="1">
                          <a:effectLst/>
                          <a:latin typeface="Arial" panose="020B0604020202020204" pitchFamily="34" charset="0"/>
                        </a:rPr>
                        <a:t>meng</a:t>
                      </a:r>
                      <a:r>
                        <a:rPr lang="en-ID" sz="1600" dirty="0">
                          <a:effectLst/>
                          <a:latin typeface="Arial" panose="020B0604020202020204" pitchFamily="34" charset="0"/>
                        </a:rPr>
                        <a:t>-extend interface </a:t>
                      </a:r>
                      <a:r>
                        <a:rPr lang="en-ID" sz="1600" dirty="0" err="1">
                          <a:effectLst/>
                          <a:latin typeface="Arial" panose="020B0604020202020204" pitchFamily="34" charset="0"/>
                        </a:rPr>
                        <a:t>lainnya</a:t>
                      </a:r>
                      <a:r>
                        <a:rPr lang="en-ID" sz="1600" dirty="0">
                          <a:effectLst/>
                          <a:latin typeface="Arial" panose="020B0604020202020204" pitchFamily="34" charset="0"/>
                        </a:rPr>
                        <a:t>. Dan </a:t>
                      </a:r>
                      <a:r>
                        <a:rPr lang="en-ID" sz="1600" dirty="0" err="1">
                          <a:effectLst/>
                          <a:latin typeface="Arial" panose="020B0604020202020204" pitchFamily="34" charset="0"/>
                        </a:rPr>
                        <a:t>tidak</a:t>
                      </a:r>
                      <a:r>
                        <a:rPr lang="en-ID" sz="1600" dirty="0">
                          <a:effectLst/>
                          <a:latin typeface="Arial" panose="020B0604020202020204" pitchFamily="34" charset="0"/>
                        </a:rPr>
                        <a:t> </a:t>
                      </a:r>
                      <a:r>
                        <a:rPr lang="en-ID" sz="1600" dirty="0" err="1">
                          <a:effectLst/>
                          <a:latin typeface="Arial" panose="020B0604020202020204" pitchFamily="34" charset="0"/>
                        </a:rPr>
                        <a:t>bisa</a:t>
                      </a:r>
                      <a:r>
                        <a:rPr lang="en-ID" sz="1600" dirty="0">
                          <a:effectLst/>
                          <a:latin typeface="Arial" panose="020B0604020202020204" pitchFamily="34" charset="0"/>
                        </a:rPr>
                        <a:t> </a:t>
                      </a:r>
                      <a:r>
                        <a:rPr lang="en-ID" sz="1600" dirty="0" err="1">
                          <a:effectLst/>
                          <a:latin typeface="Arial" panose="020B0604020202020204" pitchFamily="34" charset="0"/>
                        </a:rPr>
                        <a:t>meng</a:t>
                      </a:r>
                      <a:r>
                        <a:rPr lang="en-ID" sz="1600" dirty="0">
                          <a:effectLst/>
                          <a:latin typeface="Arial" panose="020B0604020202020204" pitchFamily="34" charset="0"/>
                        </a:rPr>
                        <a:t>-implement class </a:t>
                      </a:r>
                      <a:r>
                        <a:rPr lang="en-ID" sz="1600" dirty="0" err="1">
                          <a:effectLst/>
                          <a:latin typeface="Arial" panose="020B0604020202020204" pitchFamily="34" charset="0"/>
                        </a:rPr>
                        <a:t>atau</a:t>
                      </a:r>
                      <a:r>
                        <a:rPr lang="en-ID" sz="1600" dirty="0">
                          <a:effectLst/>
                          <a:latin typeface="Arial" panose="020B0604020202020204" pitchFamily="34" charset="0"/>
                        </a:rPr>
                        <a:t> interface </a:t>
                      </a:r>
                      <a:r>
                        <a:rPr lang="en-ID" sz="1600" dirty="0" err="1">
                          <a:effectLst/>
                          <a:latin typeface="Arial" panose="020B0604020202020204" pitchFamily="34" charset="0"/>
                        </a:rPr>
                        <a:t>lainnya</a:t>
                      </a:r>
                      <a:r>
                        <a:rPr lang="en-ID" sz="1600" dirty="0">
                          <a:effectLst/>
                          <a:latin typeface="Arial" panose="020B0604020202020204" pitchFamily="34" charset="0"/>
                        </a:rPr>
                        <a:t>.</a:t>
                      </a:r>
                    </a:p>
                  </a:txBody>
                  <a:tcPr marL="47625" marR="47625" marT="95250" marB="95250" anchor="ctr"/>
                </a:tc>
              </a:tr>
            </a:tbl>
          </a:graphicData>
        </a:graphic>
      </p:graphicFrame>
    </p:spTree>
    <p:extLst>
      <p:ext uri="{BB962C8B-B14F-4D97-AF65-F5344CB8AC3E}">
        <p14:creationId xmlns:p14="http://schemas.microsoft.com/office/powerpoint/2010/main" val="83063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TUGAS (</a:t>
            </a:r>
            <a:r>
              <a:rPr lang="en-US" sz="3600" b="1" dirty="0" err="1">
                <a:latin typeface="Arial" panose="020B0604020202020204" pitchFamily="34" charset="0"/>
                <a:cs typeface="Arial" panose="020B0604020202020204" pitchFamily="34" charset="0"/>
              </a:rPr>
              <a:t>Senin</a:t>
            </a:r>
            <a:r>
              <a:rPr lang="en-US" sz="3600" b="1" dirty="0">
                <a:latin typeface="Arial" panose="020B0604020202020204" pitchFamily="34" charset="0"/>
                <a:cs typeface="Arial" panose="020B0604020202020204" pitchFamily="34" charset="0"/>
              </a:rPr>
              <a:t>, </a:t>
            </a:r>
            <a:r>
              <a:rPr lang="en-US" sz="3600" b="1" dirty="0" smtClean="0">
                <a:latin typeface="Arial" panose="020B0604020202020204" pitchFamily="34" charset="0"/>
                <a:cs typeface="Arial" panose="020B0604020202020204" pitchFamily="34" charset="0"/>
              </a:rPr>
              <a:t>13 </a:t>
            </a:r>
            <a:r>
              <a:rPr lang="en-US" sz="3600" b="1" dirty="0">
                <a:latin typeface="Arial" panose="020B0604020202020204" pitchFamily="34" charset="0"/>
                <a:cs typeface="Arial" panose="020B0604020202020204" pitchFamily="34" charset="0"/>
              </a:rPr>
              <a:t>September 2021 18.00 WIB)</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lgn="just">
              <a:buNone/>
            </a:pPr>
            <a:r>
              <a:rPr lang="id-ID" sz="1600" dirty="0">
                <a:latin typeface="Arial" panose="020B0604020202020204" pitchFamily="34" charset="0"/>
                <a:cs typeface="Arial" panose="020B0604020202020204" pitchFamily="34" charset="0"/>
              </a:rPr>
              <a:t>Pencatatan nasabah sebuah </a:t>
            </a:r>
            <a:r>
              <a:rPr lang="id-ID" sz="1600" dirty="0" smtClean="0">
                <a:latin typeface="Arial" panose="020B0604020202020204" pitchFamily="34" charset="0"/>
                <a:cs typeface="Arial" panose="020B0604020202020204" pitchFamily="34" charset="0"/>
              </a:rPr>
              <a:t>bank</a:t>
            </a:r>
            <a:r>
              <a:rPr lang="en-US" sz="1600" dirty="0" smtClean="0">
                <a:latin typeface="Arial" panose="020B0604020202020204" pitchFamily="34" charset="0"/>
                <a:cs typeface="Arial" panose="020B0604020202020204" pitchFamily="34" charset="0"/>
              </a:rPr>
              <a:t> </a:t>
            </a:r>
            <a:r>
              <a:rPr lang="id-ID" sz="1600" dirty="0" smtClean="0">
                <a:latin typeface="Arial" panose="020B0604020202020204" pitchFamily="34" charset="0"/>
                <a:cs typeface="Arial" panose="020B0604020202020204" pitchFamily="34" charset="0"/>
              </a:rPr>
              <a:t>dibagi </a:t>
            </a:r>
            <a:r>
              <a:rPr lang="id-ID" sz="1600" dirty="0">
                <a:latin typeface="Arial" panose="020B0604020202020204" pitchFamily="34" charset="0"/>
                <a:cs typeface="Arial" panose="020B0604020202020204" pitchFamily="34" charset="0"/>
              </a:rPr>
              <a:t>menjadi </a:t>
            </a:r>
            <a:r>
              <a:rPr lang="en-US" sz="1600" dirty="0" smtClean="0">
                <a:latin typeface="Arial" panose="020B0604020202020204" pitchFamily="34" charset="0"/>
                <a:cs typeface="Arial" panose="020B0604020202020204" pitchFamily="34" charset="0"/>
              </a:rPr>
              <a:t>2</a:t>
            </a:r>
            <a:r>
              <a:rPr lang="id-ID"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yaitu</a:t>
            </a:r>
            <a:r>
              <a:rPr lang="en-US" sz="1600" dirty="0" smtClean="0">
                <a:latin typeface="Arial" panose="020B0604020202020204" pitchFamily="34" charset="0"/>
                <a:cs typeface="Arial" panose="020B0604020202020204" pitchFamily="34" charset="0"/>
              </a:rPr>
              <a:t> </a:t>
            </a:r>
            <a:r>
              <a:rPr lang="id-ID" sz="1600" dirty="0" smtClean="0">
                <a:latin typeface="Arial" panose="020B0604020202020204" pitchFamily="34" charset="0"/>
                <a:cs typeface="Arial" panose="020B0604020202020204" pitchFamily="34" charset="0"/>
              </a:rPr>
              <a:t>nasabah </a:t>
            </a:r>
            <a:r>
              <a:rPr lang="id-ID" sz="1600" dirty="0">
                <a:latin typeface="Arial" panose="020B0604020202020204" pitchFamily="34" charset="0"/>
                <a:cs typeface="Arial" panose="020B0604020202020204" pitchFamily="34" charset="0"/>
              </a:rPr>
              <a:t>perorangan </a:t>
            </a:r>
            <a:r>
              <a:rPr lang="id-ID" sz="1600" dirty="0" smtClean="0">
                <a:latin typeface="Arial" panose="020B0604020202020204" pitchFamily="34" charset="0"/>
                <a:cs typeface="Arial" panose="020B0604020202020204" pitchFamily="34" charset="0"/>
              </a:rPr>
              <a:t>dan</a:t>
            </a:r>
            <a:r>
              <a:rPr lang="en-US" sz="1600" dirty="0" smtClean="0">
                <a:latin typeface="Arial" panose="020B0604020202020204" pitchFamily="34" charset="0"/>
                <a:cs typeface="Arial" panose="020B0604020202020204" pitchFamily="34" charset="0"/>
              </a:rPr>
              <a:t> </a:t>
            </a:r>
            <a:r>
              <a:rPr lang="id-ID" sz="1600" dirty="0" smtClean="0">
                <a:latin typeface="Arial" panose="020B0604020202020204" pitchFamily="34" charset="0"/>
                <a:cs typeface="Arial" panose="020B0604020202020204" pitchFamily="34" charset="0"/>
              </a:rPr>
              <a:t>nasabah</a:t>
            </a:r>
            <a:r>
              <a:rPr lang="en-US" sz="1600" dirty="0" smtClean="0">
                <a:latin typeface="Arial" panose="020B0604020202020204" pitchFamily="34" charset="0"/>
                <a:cs typeface="Arial" panose="020B0604020202020204" pitchFamily="34" charset="0"/>
              </a:rPr>
              <a:t> </a:t>
            </a:r>
            <a:r>
              <a:rPr lang="id-ID" sz="1600" dirty="0" smtClean="0">
                <a:latin typeface="Arial" panose="020B0604020202020204" pitchFamily="34" charset="0"/>
                <a:cs typeface="Arial" panose="020B0604020202020204" pitchFamily="34" charset="0"/>
              </a:rPr>
              <a:t>korporat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badan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usaha</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badan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hukum</a:t>
            </a:r>
            <a:r>
              <a:rPr lang="en-US" sz="1600" dirty="0" smtClean="0">
                <a:latin typeface="Arial" panose="020B0604020202020204" pitchFamily="34" charset="0"/>
                <a:cs typeface="Arial" panose="020B0604020202020204" pitchFamily="34" charset="0"/>
              </a:rPr>
              <a:t>)</a:t>
            </a:r>
            <a:r>
              <a:rPr lang="id-ID" sz="1600"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Dengan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ketentuan</a:t>
            </a:r>
            <a:r>
              <a:rPr lang="en-US" sz="1600" dirty="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marL="0" indent="0" algn="just">
              <a:buNone/>
            </a:pPr>
            <a:r>
              <a:rPr lang="en-US" sz="1600" dirty="0" smtClean="0">
                <a:latin typeface="Arial" panose="020B0604020202020204" pitchFamily="34" charset="0"/>
                <a:cs typeface="Arial" panose="020B0604020202020204" pitchFamily="34" charset="0"/>
              </a:rPr>
              <a:t>1. </a:t>
            </a:r>
            <a:r>
              <a:rPr lang="en-US" sz="1600" dirty="0" err="1" smtClean="0">
                <a:latin typeface="Arial" panose="020B0604020202020204" pitchFamily="34" charset="0"/>
                <a:cs typeface="Arial" panose="020B0604020202020204" pitchFamily="34" charset="0"/>
              </a:rPr>
              <a:t>Setiap</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nasabah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bebas</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memiliki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lebih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dari</a:t>
            </a:r>
            <a:r>
              <a:rPr lang="en-US" sz="1600" dirty="0" smtClean="0">
                <a:latin typeface="Arial" panose="020B0604020202020204" pitchFamily="34" charset="0"/>
                <a:cs typeface="Arial" panose="020B0604020202020204" pitchFamily="34" charset="0"/>
              </a:rPr>
              <a:t> 1 </a:t>
            </a:r>
            <a:r>
              <a:rPr lang="en-US" sz="1600" dirty="0" err="1" smtClean="0">
                <a:latin typeface="Arial" panose="020B0604020202020204" pitchFamily="34" charset="0"/>
                <a:cs typeface="Arial" panose="020B0604020202020204" pitchFamily="34" charset="0"/>
              </a:rPr>
              <a:t>rekening</a:t>
            </a:r>
            <a:r>
              <a:rPr lang="en-US" sz="1600" dirty="0" smtClean="0">
                <a:latin typeface="Arial" panose="020B0604020202020204" pitchFamily="34" charset="0"/>
                <a:cs typeface="Arial" panose="020B0604020202020204" pitchFamily="34" charset="0"/>
              </a:rPr>
              <a:t>.</a:t>
            </a:r>
          </a:p>
          <a:p>
            <a:pPr marL="0" indent="0" algn="just">
              <a:buNone/>
            </a:pPr>
            <a:r>
              <a:rPr lang="en-US" sz="1600" dirty="0" smtClean="0">
                <a:latin typeface="Arial" panose="020B0604020202020204" pitchFamily="34" charset="0"/>
                <a:cs typeface="Arial" panose="020B0604020202020204" pitchFamily="34" charset="0"/>
              </a:rPr>
              <a:t>2. </a:t>
            </a:r>
            <a:r>
              <a:rPr lang="en-US" sz="1600" dirty="0" err="1" smtClean="0">
                <a:latin typeface="Arial" panose="020B0604020202020204" pitchFamily="34" charset="0"/>
                <a:cs typeface="Arial" panose="020B0604020202020204" pitchFamily="34" charset="0"/>
              </a:rPr>
              <a:t>Setiap</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rekening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memiliki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norek</a:t>
            </a:r>
            <a:r>
              <a:rPr lang="en-US" sz="1600" dirty="0" smtClean="0">
                <a:latin typeface="Arial" panose="020B0604020202020204" pitchFamily="34" charset="0"/>
                <a:cs typeface="Arial" panose="020B0604020202020204" pitchFamily="34" charset="0"/>
              </a:rPr>
              <a:t> yang </a:t>
            </a:r>
            <a:r>
              <a:rPr lang="en-US" sz="1600" dirty="0" err="1" smtClean="0">
                <a:latin typeface="Arial" panose="020B0604020202020204" pitchFamily="34" charset="0"/>
                <a:cs typeface="Arial" panose="020B0604020202020204" pitchFamily="34" charset="0"/>
              </a:rPr>
              <a:t>berbeda</a:t>
            </a:r>
            <a:r>
              <a:rPr lang="en-US" sz="1600" dirty="0" smtClean="0">
                <a:latin typeface="Arial" panose="020B0604020202020204" pitchFamily="34" charset="0"/>
                <a:cs typeface="Arial" panose="020B0604020202020204" pitchFamily="34" charset="0"/>
              </a:rPr>
              <a:t>.</a:t>
            </a:r>
          </a:p>
          <a:p>
            <a:pPr marL="0" indent="0" algn="just">
              <a:buNone/>
            </a:pPr>
            <a:r>
              <a:rPr lang="en-US" sz="1600" dirty="0" smtClean="0">
                <a:latin typeface="Arial" panose="020B0604020202020204" pitchFamily="34" charset="0"/>
                <a:cs typeface="Arial" panose="020B0604020202020204" pitchFamily="34" charset="0"/>
              </a:rPr>
              <a:t>3. </a:t>
            </a:r>
            <a:r>
              <a:rPr lang="en-US" sz="1600" dirty="0" err="1" smtClean="0">
                <a:latin typeface="Arial" panose="020B0604020202020204" pitchFamily="34" charset="0"/>
                <a:cs typeface="Arial" panose="020B0604020202020204" pitchFamily="34" charset="0"/>
              </a:rPr>
              <a:t>Dapat</a:t>
            </a:r>
            <a:r>
              <a:rPr lang="en-US" sz="1600" dirty="0" smtClean="0">
                <a:latin typeface="Arial" panose="020B0604020202020204" pitchFamily="34" charset="0"/>
                <a:cs typeface="Arial" panose="020B0604020202020204" pitchFamily="34" charset="0"/>
              </a:rPr>
              <a:t> </a:t>
            </a:r>
            <a:r>
              <a:rPr lang="id-ID" sz="1600" dirty="0">
                <a:latin typeface="Arial" panose="020B0604020202020204" pitchFamily="34" charset="0"/>
                <a:cs typeface="Arial" panose="020B0604020202020204" pitchFamily="34" charset="0"/>
              </a:rPr>
              <a:t>menampilkan identitas nasabah (beserta rekening dan saldonya</a:t>
            </a:r>
            <a:r>
              <a:rPr lang="id-ID" sz="1600"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a:t>
            </a:r>
          </a:p>
          <a:p>
            <a:pPr marL="0" indent="0" algn="just">
              <a:buNone/>
            </a:pPr>
            <a:r>
              <a:rPr lang="en-US" sz="1600" dirty="0">
                <a:latin typeface="Arial" panose="020B0604020202020204" pitchFamily="34" charset="0"/>
                <a:cs typeface="Arial" panose="020B0604020202020204" pitchFamily="34" charset="0"/>
              </a:rPr>
              <a:t>4. </a:t>
            </a:r>
            <a:r>
              <a:rPr lang="en-US" sz="1600" dirty="0" err="1">
                <a:latin typeface="Arial" panose="020B0604020202020204" pitchFamily="34" charset="0"/>
                <a:cs typeface="Arial" panose="020B0604020202020204" pitchFamily="34" charset="0"/>
              </a:rPr>
              <a:t>Dapat</a:t>
            </a:r>
            <a:r>
              <a:rPr lang="en-US" sz="1600" dirty="0">
                <a:latin typeface="Arial" panose="020B0604020202020204" pitchFamily="34" charset="0"/>
                <a:cs typeface="Arial" panose="020B0604020202020204" pitchFamily="34" charset="0"/>
              </a:rPr>
              <a:t> m</a:t>
            </a:r>
            <a:r>
              <a:rPr lang="id-ID" sz="1600" dirty="0">
                <a:latin typeface="Arial" panose="020B0604020202020204" pitchFamily="34" charset="0"/>
                <a:cs typeface="Arial" panose="020B0604020202020204" pitchFamily="34" charset="0"/>
              </a:rPr>
              <a:t>engubah identitas nasabah</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0" indent="0" algn="just">
              <a:buNone/>
            </a:pPr>
            <a:r>
              <a:rPr lang="en-US" sz="1600" dirty="0" smtClean="0">
                <a:latin typeface="Arial" panose="020B0604020202020204" pitchFamily="34" charset="0"/>
                <a:cs typeface="Arial" panose="020B0604020202020204" pitchFamily="34" charset="0"/>
              </a:rPr>
              <a:t>7.</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Dapat</a:t>
            </a:r>
            <a:r>
              <a:rPr lang="en-US" sz="1600" dirty="0" smtClean="0">
                <a:latin typeface="Arial" panose="020B0604020202020204" pitchFamily="34" charset="0"/>
                <a:cs typeface="Arial" panose="020B0604020202020204" pitchFamily="34" charset="0"/>
              </a:rPr>
              <a:t> m</a:t>
            </a:r>
            <a:r>
              <a:rPr lang="id-ID" sz="1600" dirty="0" smtClean="0">
                <a:latin typeface="Arial" panose="020B0604020202020204" pitchFamily="34" charset="0"/>
                <a:cs typeface="Arial" panose="020B0604020202020204" pitchFamily="34" charset="0"/>
              </a:rPr>
              <a:t>elakukan transaksi</a:t>
            </a:r>
            <a:r>
              <a:rPr lang="en-US" sz="1600" dirty="0" smtClean="0">
                <a:latin typeface="Arial" panose="020B0604020202020204" pitchFamily="34" charset="0"/>
                <a:cs typeface="Arial" panose="020B0604020202020204" pitchFamily="34" charset="0"/>
              </a:rPr>
              <a:t>.</a:t>
            </a:r>
          </a:p>
          <a:p>
            <a:pPr marL="0" indent="0" algn="just">
              <a:buNone/>
            </a:pPr>
            <a:r>
              <a:rPr lang="en-US" sz="1600" dirty="0" smtClean="0">
                <a:latin typeface="Arial" panose="020B0604020202020204" pitchFamily="34" charset="0"/>
                <a:cs typeface="Arial" panose="020B0604020202020204" pitchFamily="34" charset="0"/>
              </a:rPr>
              <a:t>8. </a:t>
            </a:r>
            <a:r>
              <a:rPr lang="en-US" sz="1600" dirty="0" err="1" smtClean="0">
                <a:latin typeface="Arial" panose="020B0604020202020204" pitchFamily="34" charset="0"/>
                <a:cs typeface="Arial" panose="020B0604020202020204" pitchFamily="34" charset="0"/>
              </a:rPr>
              <a:t>Transaksi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merupakan</a:t>
            </a:r>
            <a:r>
              <a:rPr lang="en-US" sz="1600" dirty="0" smtClean="0">
                <a:latin typeface="Arial" panose="020B0604020202020204" pitchFamily="34" charset="0"/>
                <a:cs typeface="Arial" panose="020B0604020202020204" pitchFamily="34" charset="0"/>
              </a:rPr>
              <a:t> class interface.</a:t>
            </a:r>
          </a:p>
          <a:p>
            <a:pPr marL="0" indent="0" algn="just">
              <a:buNone/>
            </a:pPr>
            <a:r>
              <a:rPr lang="en-US" sz="1600" dirty="0" smtClean="0">
                <a:latin typeface="Arial" panose="020B0604020202020204" pitchFamily="34" charset="0"/>
                <a:cs typeface="Arial" panose="020B0604020202020204" pitchFamily="34" charset="0"/>
              </a:rPr>
              <a:t>8. </a:t>
            </a:r>
            <a:r>
              <a:rPr lang="en-US" sz="1600" dirty="0" err="1" smtClean="0">
                <a:latin typeface="Arial" panose="020B0604020202020204" pitchFamily="34" charset="0"/>
                <a:cs typeface="Arial" panose="020B0604020202020204" pitchFamily="34" charset="0"/>
              </a:rPr>
              <a:t>Dapat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menampilkan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bukti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transaksi</a:t>
            </a:r>
            <a:r>
              <a:rPr lang="en-US" sz="1600" dirty="0" smtClean="0">
                <a:latin typeface="Arial" panose="020B0604020202020204" pitchFamily="34" charset="0"/>
                <a:cs typeface="Arial" panose="020B0604020202020204" pitchFamily="34" charset="0"/>
              </a:rPr>
              <a:t>.</a:t>
            </a:r>
          </a:p>
          <a:p>
            <a:pPr marL="0" indent="0" algn="just">
              <a:buNone/>
            </a:pPr>
            <a:r>
              <a:rPr lang="en-US" sz="1600" dirty="0" smtClean="0">
                <a:latin typeface="Arial" panose="020B0604020202020204" pitchFamily="34" charset="0"/>
                <a:cs typeface="Arial" panose="020B0604020202020204" pitchFamily="34" charset="0"/>
              </a:rPr>
              <a:t>9. </a:t>
            </a:r>
            <a:r>
              <a:rPr lang="id-ID" sz="1600" dirty="0" smtClean="0">
                <a:latin typeface="Arial" panose="020B0604020202020204" pitchFamily="34" charset="0"/>
                <a:cs typeface="Arial" panose="020B0604020202020204" pitchFamily="34" charset="0"/>
              </a:rPr>
              <a:t>Penilaian </a:t>
            </a:r>
            <a:r>
              <a:rPr lang="id-ID" sz="1600" dirty="0">
                <a:latin typeface="Arial" panose="020B0604020202020204" pitchFamily="34" charset="0"/>
                <a:cs typeface="Arial" panose="020B0604020202020204" pitchFamily="34" charset="0"/>
              </a:rPr>
              <a:t>kasus ini tergantung </a:t>
            </a:r>
            <a:r>
              <a:rPr lang="id-ID" sz="1600" dirty="0" smtClean="0">
                <a:latin typeface="Arial" panose="020B0604020202020204" pitchFamily="34" charset="0"/>
                <a:cs typeface="Arial" panose="020B0604020202020204" pitchFamily="34" charset="0"/>
              </a:rPr>
              <a:t>kreatifita</a:t>
            </a:r>
            <a:r>
              <a:rPr lang="en-US" sz="1600" dirty="0" smtClean="0">
                <a:latin typeface="Arial" panose="020B0604020202020204" pitchFamily="34" charset="0"/>
                <a:cs typeface="Arial" panose="020B0604020202020204" pitchFamily="34" charset="0"/>
              </a:rPr>
              <a:t>s </a:t>
            </a:r>
            <a:r>
              <a:rPr lang="id-ID" sz="1600" dirty="0" smtClean="0">
                <a:latin typeface="Arial" panose="020B0604020202020204" pitchFamily="34" charset="0"/>
                <a:cs typeface="Arial" panose="020B0604020202020204" pitchFamily="34" charset="0"/>
              </a:rPr>
              <a:t>dan </a:t>
            </a:r>
            <a:r>
              <a:rPr lang="id-ID" sz="1600" dirty="0">
                <a:latin typeface="Arial" panose="020B0604020202020204" pitchFamily="34" charset="0"/>
                <a:cs typeface="Arial" panose="020B0604020202020204" pitchFamily="34" charset="0"/>
              </a:rPr>
              <a:t>kesesuaian dengan logika di dunia </a:t>
            </a:r>
            <a:r>
              <a:rPr lang="id-ID" sz="1600" dirty="0" smtClean="0">
                <a:latin typeface="Arial" panose="020B0604020202020204" pitchFamily="34" charset="0"/>
                <a:cs typeface="Arial" panose="020B0604020202020204" pitchFamily="34" charset="0"/>
              </a:rPr>
              <a:t>nyata.</a:t>
            </a:r>
            <a:endParaRPr lang="en-US" sz="1600" dirty="0" smtClean="0">
              <a:latin typeface="Arial" panose="020B0604020202020204" pitchFamily="34" charset="0"/>
              <a:cs typeface="Arial" panose="020B0604020202020204" pitchFamily="34" charset="0"/>
            </a:endParaRPr>
          </a:p>
          <a:p>
            <a:pPr marL="0" indent="0" algn="just">
              <a:buNone/>
            </a:pPr>
            <a:r>
              <a:rPr lang="id-ID" sz="1600" dirty="0" smtClean="0">
                <a:latin typeface="Arial" panose="020B0604020202020204" pitchFamily="34" charset="0"/>
                <a:cs typeface="Arial" panose="020B0604020202020204" pitchFamily="34" charset="0"/>
              </a:rPr>
              <a:t>Definisikan </a:t>
            </a:r>
            <a:r>
              <a:rPr lang="id-ID" sz="1600" dirty="0">
                <a:latin typeface="Arial" panose="020B0604020202020204" pitchFamily="34" charset="0"/>
                <a:cs typeface="Arial" panose="020B0604020202020204" pitchFamily="34" charset="0"/>
              </a:rPr>
              <a:t>sesuai kreatifitas </a:t>
            </a:r>
            <a:r>
              <a:rPr lang="en-US" sz="1600" dirty="0" err="1" smtClean="0">
                <a:latin typeface="Arial" panose="020B0604020202020204" pitchFamily="34" charset="0"/>
                <a:cs typeface="Arial" panose="020B0604020202020204" pitchFamily="34" charset="0"/>
              </a:rPr>
              <a:t>anda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usahakan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gunakan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semua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konsep</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oop</a:t>
            </a:r>
            <a:r>
              <a:rPr lang="en-US" sz="1600" dirty="0" smtClean="0">
                <a:latin typeface="Arial" panose="020B0604020202020204" pitchFamily="34" charset="0"/>
                <a:cs typeface="Arial" panose="020B0604020202020204" pitchFamily="34" charset="0"/>
              </a:rPr>
              <a:t> yang </a:t>
            </a:r>
            <a:r>
              <a:rPr lang="en-US" sz="1600" dirty="0" err="1" smtClean="0">
                <a:latin typeface="Arial" panose="020B0604020202020204" pitchFamily="34" charset="0"/>
                <a:cs typeface="Arial" panose="020B0604020202020204" pitchFamily="34" charset="0"/>
              </a:rPr>
              <a:t>sudah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dipelajari</a:t>
            </a:r>
            <a:r>
              <a:rPr lang="en-US" sz="1600" dirty="0" smtClean="0">
                <a:latin typeface="Arial" panose="020B0604020202020204" pitchFamily="34" charset="0"/>
                <a:cs typeface="Arial" panose="020B0604020202020204" pitchFamily="34" charset="0"/>
              </a:rPr>
              <a:t>.</a:t>
            </a:r>
            <a:endParaRPr lang="en-ID" sz="1600" dirty="0">
              <a:latin typeface="Arial" panose="020B0604020202020204" pitchFamily="34" charset="0"/>
              <a:cs typeface="Arial" panose="020B0604020202020204" pitchFamily="34" charset="0"/>
            </a:endParaRPr>
          </a:p>
          <a:p>
            <a:pPr marL="0" indent="0" algn="just">
              <a:buNone/>
            </a:pPr>
            <a:r>
              <a:rPr lang="en-US" sz="1600" b="1" dirty="0" err="1">
                <a:latin typeface="Arial" panose="020B0604020202020204" pitchFamily="34" charset="0"/>
                <a:cs typeface="Arial" panose="020B0604020202020204" pitchFamily="34" charset="0"/>
              </a:rPr>
              <a:t>Selamat</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Mengerjakan</a:t>
            </a:r>
            <a:r>
              <a:rPr lang="en-US" sz="1600" b="1" dirty="0">
                <a:latin typeface="Arial" panose="020B0604020202020204" pitchFamily="34" charset="0"/>
                <a:cs typeface="Arial" panose="020B0604020202020204" pitchFamily="34" charset="0"/>
                <a:sym typeface="Wingdings" panose="05000000000000000000" pitchFamily="2" charset="2"/>
              </a:rPr>
              <a:t></a:t>
            </a:r>
            <a:endParaRPr lang="en-ID" sz="1800" b="1" dirty="0">
              <a:latin typeface="Arial" panose="020B0604020202020204" pitchFamily="34" charset="0"/>
              <a:cs typeface="Arial" panose="020B0604020202020204" pitchFamily="34" charset="0"/>
            </a:endParaRPr>
          </a:p>
          <a:p>
            <a:pPr algn="just"/>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09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Quiz (10 </a:t>
            </a:r>
            <a:r>
              <a:rPr lang="en-US" sz="3600" b="1" dirty="0" err="1" smtClean="0">
                <a:latin typeface="Arial" panose="020B0604020202020204" pitchFamily="34" charset="0"/>
                <a:cs typeface="Arial" panose="020B0604020202020204" pitchFamily="34" charset="0"/>
              </a:rPr>
              <a:t>Menit</a:t>
            </a:r>
            <a:r>
              <a:rPr lang="en-US" sz="3600" b="1" dirty="0" smtClean="0">
                <a:latin typeface="Arial" panose="020B0604020202020204" pitchFamily="34" charset="0"/>
                <a:cs typeface="Arial" panose="020B0604020202020204" pitchFamily="34" charset="0"/>
              </a:rPr>
              <a:t>)</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342900" indent="-342900" algn="just">
              <a:buAutoNum type="arabicPeriod"/>
            </a:pPr>
            <a:r>
              <a:rPr lang="en-US" sz="1600" dirty="0" err="1" smtClean="0">
                <a:latin typeface="Arial" panose="020B0604020202020204" pitchFamily="34" charset="0"/>
                <a:cs typeface="Arial" panose="020B0604020202020204" pitchFamily="34" charset="0"/>
              </a:rPr>
              <a:t>Apa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pengertian</a:t>
            </a:r>
            <a:r>
              <a:rPr lang="en-US" sz="1600" dirty="0" smtClean="0">
                <a:latin typeface="Arial" panose="020B0604020202020204" pitchFamily="34" charset="0"/>
                <a:cs typeface="Arial" panose="020B0604020202020204" pitchFamily="34" charset="0"/>
              </a:rPr>
              <a:t> OOP </a:t>
            </a:r>
            <a:r>
              <a:rPr lang="en-US" sz="1600" dirty="0" err="1" smtClean="0">
                <a:latin typeface="Arial" panose="020B0604020202020204" pitchFamily="34" charset="0"/>
                <a:cs typeface="Arial" panose="020B0604020202020204" pitchFamily="34" charset="0"/>
              </a:rPr>
              <a:t>menurut</a:t>
            </a:r>
            <a:r>
              <a:rPr lang="en-US" sz="1600" dirty="0" smtClean="0">
                <a:latin typeface="Arial" panose="020B0604020202020204" pitchFamily="34" charset="0"/>
                <a:cs typeface="Arial" panose="020B0604020202020204" pitchFamily="34" charset="0"/>
              </a:rPr>
              <a:t> kalian?</a:t>
            </a:r>
          </a:p>
          <a:p>
            <a:pPr marL="342900" indent="-342900" algn="just">
              <a:buAutoNum type="arabicPeriod"/>
            </a:pPr>
            <a:r>
              <a:rPr lang="en-US" sz="1600" dirty="0" err="1" smtClean="0">
                <a:latin typeface="Arial" panose="020B0604020202020204" pitchFamily="34" charset="0"/>
                <a:cs typeface="Arial" panose="020B0604020202020204" pitchFamily="34" charset="0"/>
              </a:rPr>
              <a:t>Apa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saja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kelebihan</a:t>
            </a:r>
            <a:r>
              <a:rPr lang="en-US" sz="1600" dirty="0" smtClean="0">
                <a:latin typeface="Arial" panose="020B0604020202020204" pitchFamily="34" charset="0"/>
                <a:cs typeface="Arial" panose="020B0604020202020204" pitchFamily="34" charset="0"/>
              </a:rPr>
              <a:t> OOP </a:t>
            </a:r>
            <a:r>
              <a:rPr lang="en-US" sz="1600" dirty="0" err="1" smtClean="0">
                <a:latin typeface="Arial" panose="020B0604020202020204" pitchFamily="34" charset="0"/>
                <a:cs typeface="Arial" panose="020B0604020202020204" pitchFamily="34" charset="0"/>
              </a:rPr>
              <a:t>dibandingkan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dengan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pemograman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terstruktur</a:t>
            </a:r>
            <a:r>
              <a:rPr lang="en-US" sz="1600" dirty="0" smtClean="0">
                <a:latin typeface="Arial" panose="020B0604020202020204" pitchFamily="34" charset="0"/>
                <a:cs typeface="Arial" panose="020B0604020202020204" pitchFamily="34" charset="0"/>
              </a:rPr>
              <a:t>?</a:t>
            </a:r>
          </a:p>
          <a:p>
            <a:pPr marL="342900" indent="-342900" algn="just">
              <a:buAutoNum type="arabicPeriod"/>
            </a:pPr>
            <a:r>
              <a:rPr lang="en-US" sz="1600" dirty="0" err="1" smtClean="0">
                <a:latin typeface="Arial" panose="020B0604020202020204" pitchFamily="34" charset="0"/>
                <a:cs typeface="Arial" panose="020B0604020202020204" pitchFamily="34" charset="0"/>
              </a:rPr>
              <a:t>Jelaskan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perbedaan</a:t>
            </a:r>
            <a:r>
              <a:rPr lang="en-US" sz="1600" dirty="0" smtClean="0">
                <a:latin typeface="Arial" panose="020B0604020202020204" pitchFamily="34" charset="0"/>
                <a:cs typeface="Arial" panose="020B0604020202020204" pitchFamily="34" charset="0"/>
              </a:rPr>
              <a:t> class, property, method, object </a:t>
            </a:r>
            <a:r>
              <a:rPr lang="en-US" sz="1600" dirty="0" err="1" smtClean="0">
                <a:latin typeface="Arial" panose="020B0604020202020204" pitchFamily="34" charset="0"/>
                <a:cs typeface="Arial" panose="020B0604020202020204" pitchFamily="34" charset="0"/>
              </a:rPr>
              <a:t>dan</a:t>
            </a:r>
            <a:r>
              <a:rPr lang="en-US" sz="1600" dirty="0" smtClean="0">
                <a:latin typeface="Arial" panose="020B0604020202020204" pitchFamily="34" charset="0"/>
                <a:cs typeface="Arial" panose="020B0604020202020204" pitchFamily="34" charset="0"/>
              </a:rPr>
              <a:t> constructor!</a:t>
            </a:r>
          </a:p>
          <a:p>
            <a:pPr marL="0" indent="0" algn="just">
              <a:buNone/>
            </a:pPr>
            <a:endParaRPr lang="en-US" sz="1600" dirty="0">
              <a:latin typeface="Arial" panose="020B0604020202020204" pitchFamily="34" charset="0"/>
              <a:cs typeface="Arial" panose="020B0604020202020204" pitchFamily="34" charset="0"/>
            </a:endParaRPr>
          </a:p>
          <a:p>
            <a:pPr marL="0" indent="0" algn="just">
              <a:buNone/>
            </a:pPr>
            <a:endParaRPr lang="en-US" sz="1600" b="1" dirty="0" smtClean="0">
              <a:latin typeface="Arial" panose="020B0604020202020204" pitchFamily="34" charset="0"/>
              <a:cs typeface="Arial" panose="020B0604020202020204" pitchFamily="34" charset="0"/>
            </a:endParaRPr>
          </a:p>
          <a:p>
            <a:pPr marL="0" indent="0" algn="just">
              <a:buNone/>
            </a:pPr>
            <a:endParaRPr lang="en-US" sz="1600" b="1" dirty="0">
              <a:latin typeface="Arial" panose="020B0604020202020204" pitchFamily="34" charset="0"/>
              <a:cs typeface="Arial" panose="020B0604020202020204" pitchFamily="34" charset="0"/>
            </a:endParaRPr>
          </a:p>
          <a:p>
            <a:pPr marL="0" indent="0" algn="just">
              <a:buNone/>
            </a:pPr>
            <a:endParaRPr lang="en-US" sz="1600" b="1" dirty="0" smtClean="0">
              <a:latin typeface="Arial" panose="020B0604020202020204" pitchFamily="34" charset="0"/>
              <a:cs typeface="Arial" panose="020B0604020202020204" pitchFamily="34" charset="0"/>
            </a:endParaRPr>
          </a:p>
          <a:p>
            <a:pPr marL="0" indent="0" algn="just">
              <a:buNone/>
            </a:pPr>
            <a:endParaRPr lang="en-US" sz="1600" b="1" dirty="0">
              <a:latin typeface="Arial" panose="020B0604020202020204" pitchFamily="34" charset="0"/>
              <a:cs typeface="Arial" panose="020B0604020202020204" pitchFamily="34" charset="0"/>
            </a:endParaRPr>
          </a:p>
          <a:p>
            <a:pPr marL="0" indent="0" algn="just">
              <a:buNone/>
            </a:pPr>
            <a:endParaRPr lang="en-US" sz="1600" b="1" dirty="0" smtClean="0">
              <a:latin typeface="Arial" panose="020B0604020202020204" pitchFamily="34" charset="0"/>
              <a:cs typeface="Arial" panose="020B0604020202020204" pitchFamily="34" charset="0"/>
            </a:endParaRPr>
          </a:p>
          <a:p>
            <a:pPr marL="0" indent="0" algn="just">
              <a:buNone/>
            </a:pPr>
            <a:endParaRPr lang="en-US" sz="1600" b="1" dirty="0">
              <a:latin typeface="Arial" panose="020B0604020202020204" pitchFamily="34" charset="0"/>
              <a:cs typeface="Arial" panose="020B0604020202020204" pitchFamily="34" charset="0"/>
            </a:endParaRPr>
          </a:p>
          <a:p>
            <a:pPr marL="0" indent="0" algn="just">
              <a:buNone/>
            </a:pPr>
            <a:endParaRPr lang="en-US" sz="1600" b="1" dirty="0" smtClean="0">
              <a:latin typeface="Arial" panose="020B0604020202020204" pitchFamily="34" charset="0"/>
              <a:cs typeface="Arial" panose="020B0604020202020204" pitchFamily="34" charset="0"/>
            </a:endParaRPr>
          </a:p>
          <a:p>
            <a:pPr marL="0" indent="0" algn="just">
              <a:buNone/>
            </a:pPr>
            <a:r>
              <a:rPr lang="en-US" sz="1600" b="1" dirty="0" err="1" smtClean="0">
                <a:latin typeface="Arial" panose="020B0604020202020204" pitchFamily="34" charset="0"/>
                <a:cs typeface="Arial" panose="020B0604020202020204" pitchFamily="34" charset="0"/>
              </a:rPr>
              <a:t>Selamat</a:t>
            </a:r>
            <a:r>
              <a:rPr lang="en-US" sz="1600" b="1" dirty="0" smtClean="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Mengerjakan</a:t>
            </a:r>
            <a:r>
              <a:rPr lang="en-US" sz="1600" b="1" dirty="0">
                <a:latin typeface="Arial" panose="020B0604020202020204" pitchFamily="34" charset="0"/>
                <a:cs typeface="Arial" panose="020B0604020202020204" pitchFamily="34" charset="0"/>
                <a:sym typeface="Wingdings" panose="05000000000000000000" pitchFamily="2" charset="2"/>
              </a:rPr>
              <a:t></a:t>
            </a:r>
            <a:endParaRPr lang="en-ID" sz="1800" b="1" dirty="0">
              <a:latin typeface="Arial" panose="020B0604020202020204" pitchFamily="34" charset="0"/>
              <a:cs typeface="Arial" panose="020B0604020202020204" pitchFamily="34" charset="0"/>
            </a:endParaRPr>
          </a:p>
          <a:p>
            <a:pPr marL="0" indent="0" algn="just">
              <a:buNone/>
            </a:pPr>
            <a:endParaRPr lang="en-ID"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723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atin typeface="Arial" panose="020B0604020202020204" pitchFamily="34" charset="0"/>
                <a:cs typeface="Arial" panose="020B0604020202020204" pitchFamily="34" charset="0"/>
              </a:rPr>
              <a:t>Konsep</a:t>
            </a:r>
            <a:r>
              <a:rPr lang="en-US" sz="3600" b="1" dirty="0" smtClean="0">
                <a:latin typeface="Arial" panose="020B0604020202020204" pitchFamily="34" charset="0"/>
                <a:cs typeface="Arial" panose="020B0604020202020204" pitchFamily="34" charset="0"/>
              </a:rPr>
              <a:t> OOP</a:t>
            </a:r>
            <a:endParaRPr lang="en-ID" sz="3600" b="1" dirty="0">
              <a:latin typeface="Arial" panose="020B0604020202020204" pitchFamily="34" charset="0"/>
              <a:cs typeface="Arial" panose="020B0604020202020204" pitchFamily="34" charset="0"/>
            </a:endParaRPr>
          </a:p>
        </p:txBody>
      </p:sp>
      <p:pic>
        <p:nvPicPr>
          <p:cNvPr id="4" name="Content Placeholder 3" descr="D:\FUNDAMETAL\oop.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4204" y="1825624"/>
            <a:ext cx="5189188" cy="4935783"/>
          </a:xfrm>
          <a:prstGeom prst="rect">
            <a:avLst/>
          </a:prstGeom>
          <a:noFill/>
          <a:ln>
            <a:noFill/>
          </a:ln>
        </p:spPr>
      </p:pic>
    </p:spTree>
    <p:extLst>
      <p:ext uri="{BB962C8B-B14F-4D97-AF65-F5344CB8AC3E}">
        <p14:creationId xmlns:p14="http://schemas.microsoft.com/office/powerpoint/2010/main" val="305967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latin typeface="Arial" panose="020B0604020202020204" pitchFamily="34" charset="0"/>
                <a:cs typeface="Arial" panose="020B0604020202020204" pitchFamily="34" charset="0"/>
              </a:rPr>
              <a:t>Enkapsulasi</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id-ID" sz="2000" dirty="0">
                <a:latin typeface="Arial" panose="020B0604020202020204" pitchFamily="34" charset="0"/>
                <a:cs typeface="Arial" panose="020B0604020202020204" pitchFamily="34" charset="0"/>
              </a:rPr>
              <a:t>Konsep Enkapsulasi dalam pemrograman adalah pengkombinasian/pembungkusan antara data dan </a:t>
            </a:r>
            <a:r>
              <a:rPr lang="id-ID" sz="2000" dirty="0" smtClean="0">
                <a:latin typeface="Arial" panose="020B0604020202020204" pitchFamily="34" charset="0"/>
                <a:cs typeface="Arial" panose="020B0604020202020204" pitchFamily="34" charset="0"/>
              </a:rPr>
              <a:t>method </a:t>
            </a:r>
            <a:r>
              <a:rPr lang="id-ID" sz="2000" dirty="0">
                <a:latin typeface="Arial" panose="020B0604020202020204" pitchFamily="34" charset="0"/>
                <a:cs typeface="Arial" panose="020B0604020202020204" pitchFamily="34" charset="0"/>
              </a:rPr>
              <a:t>yang memanipulasinya ke dalam sebuah object pada bagian yang terlindungi sehingga data-datanya tidak mudah diakses langsung dari </a:t>
            </a:r>
            <a:r>
              <a:rPr lang="id-ID" sz="2000" dirty="0" smtClean="0">
                <a:latin typeface="Arial" panose="020B0604020202020204" pitchFamily="34" charset="0"/>
                <a:cs typeface="Arial" panose="020B0604020202020204" pitchFamily="34" charset="0"/>
              </a:rPr>
              <a:t>luar. Dengan </a:t>
            </a:r>
            <a:r>
              <a:rPr lang="id-ID" sz="2000" dirty="0">
                <a:latin typeface="Arial" panose="020B0604020202020204" pitchFamily="34" charset="0"/>
                <a:cs typeface="Arial" panose="020B0604020202020204" pitchFamily="34" charset="0"/>
              </a:rPr>
              <a:t>enkapsulasi, kita bisa membuat pembatasan hak akses kepada data member dan member function, sehingga hanya data member dan member function tertentu saja yang bisa diakses dari luar class. Enkapsulasi ini juga dikenal dengan istilah </a:t>
            </a:r>
            <a:r>
              <a:rPr lang="id-ID" sz="2000" dirty="0" err="1">
                <a:latin typeface="Arial" panose="020B0604020202020204" pitchFamily="34" charset="0"/>
                <a:cs typeface="Arial" panose="020B0604020202020204" pitchFamily="34" charset="0"/>
              </a:rPr>
              <a:t>information</a:t>
            </a:r>
            <a:r>
              <a:rPr lang="id-ID" sz="2000" dirty="0">
                <a:latin typeface="Arial" panose="020B0604020202020204" pitchFamily="34" charset="0"/>
                <a:cs typeface="Arial" panose="020B0604020202020204" pitchFamily="34" charset="0"/>
              </a:rPr>
              <a:t> </a:t>
            </a:r>
            <a:r>
              <a:rPr lang="id-ID" sz="2000" dirty="0" err="1">
                <a:latin typeface="Arial" panose="020B0604020202020204" pitchFamily="34" charset="0"/>
                <a:cs typeface="Arial" panose="020B0604020202020204" pitchFamily="34" charset="0"/>
              </a:rPr>
              <a:t>hiding</a:t>
            </a:r>
            <a:r>
              <a:rPr lang="id-ID" sz="2000" dirty="0">
                <a:latin typeface="Arial" panose="020B0604020202020204" pitchFamily="34" charset="0"/>
                <a:cs typeface="Arial" panose="020B0604020202020204" pitchFamily="34" charset="0"/>
              </a:rPr>
              <a:t>. Atau teknik untuk membuat dalam kelas menjadi private atau protected dan menyediakan akses pada field melalui method public</a:t>
            </a:r>
            <a:r>
              <a:rPr lang="id-ID"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0" indent="0" algn="just">
              <a:buNone/>
            </a:pPr>
            <a:r>
              <a:rPr lang="id-ID" sz="2000" dirty="0" smtClean="0">
                <a:latin typeface="Arial" panose="020B0604020202020204" pitchFamily="34" charset="0"/>
                <a:cs typeface="Arial" panose="020B0604020202020204" pitchFamily="34" charset="0"/>
              </a:rPr>
              <a:t>Manfaat </a:t>
            </a:r>
            <a:r>
              <a:rPr lang="id-ID" sz="2000" dirty="0">
                <a:latin typeface="Arial" panose="020B0604020202020204" pitchFamily="34" charset="0"/>
                <a:cs typeface="Arial" panose="020B0604020202020204" pitchFamily="34" charset="0"/>
              </a:rPr>
              <a:t>dari enkapsulasi ialah kode sumber dari sebuah object dapat dikelola secara independen dari kode object yang lain. Selain itu, dengan enkapsulasi kita bisa menyembunyikan informasi-informasi yang tidak perlu diketahui oleh object </a:t>
            </a:r>
            <a:r>
              <a:rPr lang="id-ID" sz="2000" dirty="0" smtClean="0">
                <a:latin typeface="Arial" panose="020B0604020202020204" pitchFamily="34" charset="0"/>
                <a:cs typeface="Arial" panose="020B0604020202020204" pitchFamily="34" charset="0"/>
              </a:rPr>
              <a:t>lain</a:t>
            </a:r>
            <a:r>
              <a:rPr lang="en-US" sz="2000" dirty="0" smtClean="0">
                <a:latin typeface="Arial" panose="020B0604020202020204" pitchFamily="34" charset="0"/>
                <a:cs typeface="Arial" panose="020B0604020202020204" pitchFamily="34" charset="0"/>
              </a:rPr>
              <a:t>.</a:t>
            </a: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42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a:latin typeface="Arial" panose="020B0604020202020204" pitchFamily="34" charset="0"/>
                <a:cs typeface="Arial" panose="020B0604020202020204" pitchFamily="34" charset="0"/>
              </a:rPr>
              <a:t>Enkapsulasi</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endParaRPr lang="id-ID"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E331E9E7-72EF-4003-88AB-32AA05576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4"/>
            <a:ext cx="3489279" cy="4351337"/>
          </a:xfrm>
          <a:prstGeom prst="rect">
            <a:avLst/>
          </a:prstGeom>
        </p:spPr>
      </p:pic>
    </p:spTree>
    <p:extLst>
      <p:ext uri="{BB962C8B-B14F-4D97-AF65-F5344CB8AC3E}">
        <p14:creationId xmlns:p14="http://schemas.microsoft.com/office/powerpoint/2010/main" val="233812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err="1">
                <a:latin typeface="Arial" panose="020B0604020202020204" pitchFamily="34" charset="0"/>
                <a:cs typeface="Arial" panose="020B0604020202020204" pitchFamily="34" charset="0"/>
              </a:rPr>
              <a:t>Inheritence</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lgn="just">
              <a:buNone/>
            </a:pPr>
            <a:r>
              <a:rPr lang="id-ID" sz="2000" dirty="0" err="1">
                <a:latin typeface="Arial" panose="020B0604020202020204" pitchFamily="34" charset="0"/>
                <a:cs typeface="Arial" panose="020B0604020202020204" pitchFamily="34" charset="0"/>
              </a:rPr>
              <a:t>Inheritance</a:t>
            </a:r>
            <a:r>
              <a:rPr lang="id-ID" sz="2000" dirty="0">
                <a:latin typeface="Arial" panose="020B0604020202020204" pitchFamily="34" charset="0"/>
                <a:cs typeface="Arial" panose="020B0604020202020204" pitchFamily="34" charset="0"/>
              </a:rPr>
              <a:t> atau pewarisan mengadopsi dunia riil </a:t>
            </a:r>
            <a:r>
              <a:rPr lang="id-ID" sz="2000" dirty="0" err="1">
                <a:latin typeface="Arial" panose="020B0604020202020204" pitchFamily="34" charset="0"/>
                <a:cs typeface="Arial" panose="020B0604020202020204" pitchFamily="34" charset="0"/>
              </a:rPr>
              <a:t>dimana</a:t>
            </a:r>
            <a:r>
              <a:rPr lang="id-ID" sz="2000" dirty="0">
                <a:latin typeface="Arial" panose="020B0604020202020204" pitchFamily="34" charset="0"/>
                <a:cs typeface="Arial" panose="020B0604020202020204" pitchFamily="34" charset="0"/>
              </a:rPr>
              <a:t> suatu </a:t>
            </a:r>
            <a:r>
              <a:rPr lang="id-ID" sz="2000" dirty="0" err="1">
                <a:latin typeface="Arial" panose="020B0604020202020204" pitchFamily="34" charset="0"/>
                <a:cs typeface="Arial" panose="020B0604020202020204" pitchFamily="34" charset="0"/>
              </a:rPr>
              <a:t>object</a:t>
            </a:r>
            <a:r>
              <a:rPr lang="id-ID" sz="2000" dirty="0">
                <a:latin typeface="Arial" panose="020B0604020202020204" pitchFamily="34" charset="0"/>
                <a:cs typeface="Arial" panose="020B0604020202020204" pitchFamily="34" charset="0"/>
              </a:rPr>
              <a:t> dapat mempunyai </a:t>
            </a:r>
            <a:r>
              <a:rPr lang="id-ID" sz="2000" dirty="0" err="1">
                <a:latin typeface="Arial" panose="020B0604020202020204" pitchFamily="34" charset="0"/>
                <a:cs typeface="Arial" panose="020B0604020202020204" pitchFamily="34" charset="0"/>
              </a:rPr>
              <a:t>object</a:t>
            </a:r>
            <a:r>
              <a:rPr lang="id-ID" sz="2000" dirty="0">
                <a:latin typeface="Arial" panose="020B0604020202020204" pitchFamily="34" charset="0"/>
                <a:cs typeface="Arial" panose="020B0604020202020204" pitchFamily="34" charset="0"/>
              </a:rPr>
              <a:t> turunan. Dengan konsep </a:t>
            </a:r>
            <a:r>
              <a:rPr lang="id-ID" sz="2000" dirty="0" err="1">
                <a:latin typeface="Arial" panose="020B0604020202020204" pitchFamily="34" charset="0"/>
                <a:cs typeface="Arial" panose="020B0604020202020204" pitchFamily="34" charset="0"/>
              </a:rPr>
              <a:t>inheritance</a:t>
            </a:r>
            <a:r>
              <a:rPr lang="id-ID" sz="2000" dirty="0">
                <a:latin typeface="Arial" panose="020B0604020202020204" pitchFamily="34" charset="0"/>
                <a:cs typeface="Arial" panose="020B0604020202020204" pitchFamily="34" charset="0"/>
              </a:rPr>
              <a:t>, sebuah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dapat mempunyai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turunan. Suatu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yang mempunyai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turunan dinamakan </a:t>
            </a:r>
            <a:r>
              <a:rPr lang="id-ID" sz="2000" dirty="0" err="1">
                <a:latin typeface="Arial" panose="020B0604020202020204" pitchFamily="34" charset="0"/>
                <a:cs typeface="Arial" panose="020B0604020202020204" pitchFamily="34" charset="0"/>
              </a:rPr>
              <a:t>parent</a:t>
            </a:r>
            <a:r>
              <a:rPr lang="id-ID" sz="2000" dirty="0">
                <a:latin typeface="Arial" panose="020B0604020202020204" pitchFamily="34" charset="0"/>
                <a:cs typeface="Arial" panose="020B0604020202020204" pitchFamily="34" charset="0"/>
              </a:rPr>
              <a:t>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atau </a:t>
            </a:r>
            <a:r>
              <a:rPr lang="id-ID" sz="2000" dirty="0" err="1">
                <a:latin typeface="Arial" panose="020B0604020202020204" pitchFamily="34" charset="0"/>
                <a:cs typeface="Arial" panose="020B0604020202020204" pitchFamily="34" charset="0"/>
              </a:rPr>
              <a:t>base</a:t>
            </a:r>
            <a:r>
              <a:rPr lang="id-ID" sz="2000" dirty="0">
                <a:latin typeface="Arial" panose="020B0604020202020204" pitchFamily="34" charset="0"/>
                <a:cs typeface="Arial" panose="020B0604020202020204" pitchFamily="34" charset="0"/>
              </a:rPr>
              <a:t>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Sedangkan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turunan itu sendiri </a:t>
            </a:r>
            <a:r>
              <a:rPr lang="id-ID" sz="2000" dirty="0" err="1">
                <a:latin typeface="Arial" panose="020B0604020202020204" pitchFamily="34" charset="0"/>
                <a:cs typeface="Arial" panose="020B0604020202020204" pitchFamily="34" charset="0"/>
              </a:rPr>
              <a:t>seringkali</a:t>
            </a:r>
            <a:r>
              <a:rPr lang="id-ID" sz="2000" dirty="0">
                <a:latin typeface="Arial" panose="020B0604020202020204" pitchFamily="34" charset="0"/>
                <a:cs typeface="Arial" panose="020B0604020202020204" pitchFamily="34" charset="0"/>
              </a:rPr>
              <a:t> disebut </a:t>
            </a:r>
            <a:r>
              <a:rPr lang="id-ID" sz="2000" dirty="0" err="1">
                <a:latin typeface="Arial" panose="020B0604020202020204" pitchFamily="34" charset="0"/>
                <a:cs typeface="Arial" panose="020B0604020202020204" pitchFamily="34" charset="0"/>
              </a:rPr>
              <a:t>subclass</a:t>
            </a:r>
            <a:r>
              <a:rPr lang="id-ID" sz="2000" dirty="0">
                <a:latin typeface="Arial" panose="020B0604020202020204" pitchFamily="34" charset="0"/>
                <a:cs typeface="Arial" panose="020B0604020202020204" pitchFamily="34" charset="0"/>
              </a:rPr>
              <a:t> atau </a:t>
            </a:r>
            <a:r>
              <a:rPr lang="id-ID" sz="2000" dirty="0" err="1">
                <a:latin typeface="Arial" panose="020B0604020202020204" pitchFamily="34" charset="0"/>
                <a:cs typeface="Arial" panose="020B0604020202020204" pitchFamily="34" charset="0"/>
              </a:rPr>
              <a:t>child</a:t>
            </a:r>
            <a:r>
              <a:rPr lang="id-ID" sz="2000" dirty="0">
                <a:latin typeface="Arial" panose="020B0604020202020204" pitchFamily="34" charset="0"/>
                <a:cs typeface="Arial" panose="020B0604020202020204" pitchFamily="34" charset="0"/>
              </a:rPr>
              <a:t> </a:t>
            </a:r>
            <a:r>
              <a:rPr lang="id-ID" sz="2000" dirty="0" err="1">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a:t>
            </a:r>
          </a:p>
          <a:p>
            <a:pPr marL="0" indent="0" algn="just">
              <a:buNone/>
            </a:pPr>
            <a:r>
              <a:rPr lang="id-ID" sz="2000" dirty="0">
                <a:latin typeface="Arial" panose="020B0604020202020204" pitchFamily="34" charset="0"/>
                <a:cs typeface="Arial" panose="020B0604020202020204" pitchFamily="34" charset="0"/>
              </a:rPr>
              <a:t>Suatu subclass dapat mewarisi apa-apa yang dipunyai oleh parent class. </a:t>
            </a:r>
            <a:r>
              <a:rPr lang="id-ID" sz="2000" dirty="0" smtClean="0">
                <a:latin typeface="Arial" panose="020B0604020202020204" pitchFamily="34" charset="0"/>
                <a:cs typeface="Arial" panose="020B0604020202020204" pitchFamily="34" charset="0"/>
              </a:rPr>
              <a:t>Karena </a:t>
            </a:r>
            <a:r>
              <a:rPr lang="id-ID" sz="2000" dirty="0">
                <a:latin typeface="Arial" panose="020B0604020202020204" pitchFamily="34" charset="0"/>
                <a:cs typeface="Arial" panose="020B0604020202020204" pitchFamily="34" charset="0"/>
              </a:rPr>
              <a:t>suatu subclass dapat mewarisi apa-apa yang dipunyai oleh parent class-nya, maka member dari suatu subclass adalah terdiri dari apa-apa yang ia punya dan juga apa-apa yang ia warisi dari class parent-nya. </a:t>
            </a:r>
            <a:endParaRPr lang="en-US" sz="2000" dirty="0" smtClean="0">
              <a:latin typeface="Arial" panose="020B0604020202020204" pitchFamily="34" charset="0"/>
              <a:cs typeface="Arial" panose="020B0604020202020204" pitchFamily="34" charset="0"/>
            </a:endParaRPr>
          </a:p>
          <a:p>
            <a:pPr marL="0" indent="0" algn="just">
              <a:buNone/>
            </a:pPr>
            <a:r>
              <a:rPr lang="id-ID" sz="2000" dirty="0" smtClean="0">
                <a:latin typeface="Arial" panose="020B0604020202020204" pitchFamily="34" charset="0"/>
                <a:cs typeface="Arial" panose="020B0604020202020204" pitchFamily="34" charset="0"/>
              </a:rPr>
              <a:t>Dengan </a:t>
            </a:r>
            <a:r>
              <a:rPr lang="id-ID" sz="2000" dirty="0">
                <a:latin typeface="Arial" panose="020B0604020202020204" pitchFamily="34" charset="0"/>
                <a:cs typeface="Arial" panose="020B0604020202020204" pitchFamily="34" charset="0"/>
              </a:rPr>
              <a:t>menambahkan kata </a:t>
            </a:r>
            <a:r>
              <a:rPr lang="id-ID" sz="2000" dirty="0" smtClean="0">
                <a:latin typeface="Arial" panose="020B0604020202020204" pitchFamily="34" charset="0"/>
                <a:cs typeface="Arial" panose="020B0604020202020204" pitchFamily="34" charset="0"/>
              </a:rPr>
              <a:t>kunci</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extends </a:t>
            </a:r>
            <a:r>
              <a:rPr lang="id-ID" sz="2000" dirty="0">
                <a:latin typeface="Arial" panose="020B0604020202020204" pitchFamily="34" charset="0"/>
                <a:cs typeface="Arial" panose="020B0604020202020204" pitchFamily="34" charset="0"/>
              </a:rPr>
              <a:t>setelah deklarasi nama </a:t>
            </a:r>
            <a:r>
              <a:rPr lang="id-ID" sz="2000" dirty="0" smtClean="0">
                <a:latin typeface="Arial" panose="020B0604020202020204" pitchFamily="34" charset="0"/>
                <a:cs typeface="Arial" panose="020B0604020202020204" pitchFamily="34" charset="0"/>
              </a:rPr>
              <a:t>class,</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kemudian </a:t>
            </a:r>
            <a:r>
              <a:rPr lang="id-ID" sz="2000" dirty="0">
                <a:latin typeface="Arial" panose="020B0604020202020204" pitchFamily="34" charset="0"/>
                <a:cs typeface="Arial" panose="020B0604020202020204" pitchFamily="34" charset="0"/>
              </a:rPr>
              <a:t>diikuti dengan nama parent kemudian diikuti dengan nama </a:t>
            </a:r>
            <a:r>
              <a:rPr lang="id-ID" sz="2000" dirty="0" smtClean="0">
                <a:latin typeface="Arial" panose="020B0604020202020204" pitchFamily="34" charset="0"/>
                <a:cs typeface="Arial" panose="020B0604020202020204" pitchFamily="34" charset="0"/>
              </a:rPr>
              <a:t>parent</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class-nya.</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Kata </a:t>
            </a:r>
            <a:r>
              <a:rPr lang="id-ID" sz="2000" dirty="0">
                <a:latin typeface="Arial" panose="020B0604020202020204" pitchFamily="34" charset="0"/>
                <a:cs typeface="Arial" panose="020B0604020202020204" pitchFamily="34" charset="0"/>
              </a:rPr>
              <a:t>kunci extends tersebut </a:t>
            </a:r>
            <a:r>
              <a:rPr lang="id-ID" sz="2000" dirty="0" smtClean="0">
                <a:latin typeface="Arial" panose="020B0604020202020204" pitchFamily="34" charset="0"/>
                <a:cs typeface="Arial" panose="020B0604020202020204" pitchFamily="34" charset="0"/>
              </a:rPr>
              <a:t>memberitahu</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kompiler </a:t>
            </a:r>
            <a:r>
              <a:rPr lang="id-ID" sz="2000" dirty="0">
                <a:latin typeface="Arial" panose="020B0604020202020204" pitchFamily="34" charset="0"/>
                <a:cs typeface="Arial" panose="020B0604020202020204" pitchFamily="34" charset="0"/>
              </a:rPr>
              <a:t>Java bahwa kita ingin </a:t>
            </a:r>
            <a:r>
              <a:rPr lang="id-ID" sz="2000" dirty="0" smtClean="0">
                <a:latin typeface="Arial" panose="020B0604020202020204" pitchFamily="34" charset="0"/>
                <a:cs typeface="Arial" panose="020B0604020202020204" pitchFamily="34" charset="0"/>
              </a:rPr>
              <a:t>melakukan</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perluasan class</a:t>
            </a:r>
            <a:r>
              <a:rPr lang="en-US" sz="2000" dirty="0" smtClean="0">
                <a:latin typeface="Arial" panose="020B0604020202020204" pitchFamily="34" charset="0"/>
                <a:cs typeface="Arial" panose="020B0604020202020204" pitchFamily="34" charset="0"/>
              </a:rPr>
              <a:t>.</a:t>
            </a: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34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err="1">
                <a:latin typeface="Arial" panose="020B0604020202020204" pitchFamily="34" charset="0"/>
                <a:cs typeface="Arial" panose="020B0604020202020204" pitchFamily="34" charset="0"/>
              </a:rPr>
              <a:t>Inheritence</a:t>
            </a:r>
            <a:endParaRPr lang="en-ID" sz="2400"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086795" cy="25911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81850"/>
            <a:ext cx="2943636" cy="21434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995" y="4374108"/>
            <a:ext cx="3458058" cy="1752845"/>
          </a:xfrm>
          <a:prstGeom prst="rect">
            <a:avLst/>
          </a:prstGeom>
        </p:spPr>
      </p:pic>
      <p:cxnSp>
        <p:nvCxnSpPr>
          <p:cNvPr id="7" name="Straight Arrow Connector 6"/>
          <p:cNvCxnSpPr/>
          <p:nvPr/>
        </p:nvCxnSpPr>
        <p:spPr>
          <a:xfrm>
            <a:off x="3915177" y="5353562"/>
            <a:ext cx="837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56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atin typeface="Arial" panose="020B0604020202020204" pitchFamily="34" charset="0"/>
                <a:cs typeface="Arial" panose="020B0604020202020204" pitchFamily="34" charset="0"/>
              </a:rPr>
              <a:t>Inheritence</a:t>
            </a:r>
            <a:endParaRPr lang="en-ID"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lgn="just">
              <a:buNone/>
            </a:pPr>
            <a:r>
              <a:rPr lang="id-ID" sz="2000" dirty="0">
                <a:latin typeface="Arial" panose="020B0604020202020204" pitchFamily="34" charset="0"/>
                <a:cs typeface="Arial" panose="020B0604020202020204" pitchFamily="34" charset="0"/>
              </a:rPr>
              <a:t>Keuntungan menerapkan </a:t>
            </a:r>
            <a:r>
              <a:rPr lang="en-US" sz="2000" dirty="0" err="1" smtClean="0">
                <a:latin typeface="Arial" panose="020B0604020202020204" pitchFamily="34" charset="0"/>
                <a:cs typeface="Arial" panose="020B0604020202020204" pitchFamily="34" charset="0"/>
              </a:rPr>
              <a:t>Inheritence</a:t>
            </a:r>
            <a:r>
              <a:rPr lang="en-US" sz="2000" dirty="0" smtClean="0">
                <a:latin typeface="Arial" panose="020B0604020202020204" pitchFamily="34" charset="0"/>
                <a:cs typeface="Arial" panose="020B0604020202020204" pitchFamily="34" charset="0"/>
              </a:rPr>
              <a:t>:</a:t>
            </a:r>
            <a:endParaRPr lang="id-ID" sz="2000" dirty="0">
              <a:latin typeface="Arial" panose="020B0604020202020204" pitchFamily="34" charset="0"/>
              <a:cs typeface="Arial" panose="020B0604020202020204" pitchFamily="34" charset="0"/>
            </a:endParaRPr>
          </a:p>
          <a:p>
            <a:pPr algn="just"/>
            <a:r>
              <a:rPr lang="id-ID" sz="2000" dirty="0">
                <a:latin typeface="Arial" panose="020B0604020202020204" pitchFamily="34" charset="0"/>
                <a:cs typeface="Arial" panose="020B0604020202020204" pitchFamily="34" charset="0"/>
              </a:rPr>
              <a:t>Sekali </a:t>
            </a:r>
            <a:r>
              <a:rPr lang="en-US" sz="2000" dirty="0" smtClean="0">
                <a:latin typeface="Arial" panose="020B0604020202020204" pitchFamily="34" charset="0"/>
                <a:cs typeface="Arial" panose="020B0604020202020204" pitchFamily="34" charset="0"/>
              </a:rPr>
              <a:t>property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method</a:t>
            </a:r>
            <a:r>
              <a:rPr lang="id-ID" sz="2000" dirty="0" smtClean="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didefinisikan pada </a:t>
            </a:r>
            <a:r>
              <a:rPr lang="id-ID" sz="2000" dirty="0" smtClean="0">
                <a:latin typeface="Arial" panose="020B0604020202020204" pitchFamily="34" charset="0"/>
                <a:cs typeface="Arial" panose="020B0604020202020204" pitchFamily="34" charset="0"/>
              </a:rPr>
              <a:t>super</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class</a:t>
            </a:r>
            <a:r>
              <a:rPr lang="id-ID" sz="2000" dirty="0">
                <a:latin typeface="Arial" panose="020B0604020202020204" pitchFamily="34" charset="0"/>
                <a:cs typeface="Arial" panose="020B0604020202020204" pitchFamily="34" charset="0"/>
              </a:rPr>
              <a:t>, maka </a:t>
            </a:r>
            <a:r>
              <a:rPr lang="id-ID" sz="2000" dirty="0" smtClean="0">
                <a:latin typeface="Arial" panose="020B0604020202020204" pitchFamily="34" charset="0"/>
                <a:cs typeface="Arial" panose="020B0604020202020204" pitchFamily="34" charset="0"/>
              </a:rPr>
              <a:t>secara otomatis</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diwariskan </a:t>
            </a:r>
            <a:r>
              <a:rPr lang="id-ID" sz="2000" dirty="0">
                <a:latin typeface="Arial" panose="020B0604020202020204" pitchFamily="34" charset="0"/>
                <a:cs typeface="Arial" panose="020B0604020202020204" pitchFamily="34" charset="0"/>
              </a:rPr>
              <a:t>ke subclass. Sehingga hanya </a:t>
            </a:r>
            <a:r>
              <a:rPr lang="id-ID" sz="2000" dirty="0" smtClean="0">
                <a:latin typeface="Arial" panose="020B0604020202020204" pitchFamily="34" charset="0"/>
                <a:cs typeface="Arial" panose="020B0604020202020204" pitchFamily="34" charset="0"/>
              </a:rPr>
              <a:t>perlu</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menulis</a:t>
            </a:r>
            <a:r>
              <a:rPr lang="en-US" sz="2000" dirty="0" smtClean="0">
                <a:latin typeface="Arial" panose="020B0604020202020204" pitchFamily="34" charset="0"/>
                <a:cs typeface="Arial" panose="020B0604020202020204" pitchFamily="34" charset="0"/>
              </a:rPr>
              <a:t> property </a:t>
            </a:r>
            <a:r>
              <a:rPr lang="en-US" sz="2000" dirty="0" err="1" smtClean="0">
                <a:latin typeface="Arial" panose="020B0604020202020204" pitchFamily="34" charset="0"/>
                <a:cs typeface="Arial" panose="020B0604020202020204" pitchFamily="34" charset="0"/>
              </a:rPr>
              <a:t>dan</a:t>
            </a:r>
            <a:r>
              <a:rPr lang="id-ID" sz="2000" dirty="0" smtClean="0">
                <a:latin typeface="Arial" panose="020B0604020202020204" pitchFamily="34" charset="0"/>
                <a:cs typeface="Arial" panose="020B0604020202020204" pitchFamily="34" charset="0"/>
              </a:rPr>
              <a:t> </a:t>
            </a:r>
            <a:r>
              <a:rPr lang="id-ID" sz="2000" dirty="0">
                <a:latin typeface="Arial" panose="020B0604020202020204" pitchFamily="34" charset="0"/>
                <a:cs typeface="Arial" panose="020B0604020202020204" pitchFamily="34" charset="0"/>
              </a:rPr>
              <a:t>method sekali dan bisa digunakan </a:t>
            </a:r>
            <a:r>
              <a:rPr lang="id-ID" sz="2000" dirty="0" smtClean="0">
                <a:latin typeface="Arial" panose="020B0604020202020204" pitchFamily="34" charset="0"/>
                <a:cs typeface="Arial" panose="020B0604020202020204" pitchFamily="34" charset="0"/>
              </a:rPr>
              <a:t>untuk</a:t>
            </a:r>
            <a:r>
              <a:rPr lang="en-US" sz="2000" dirty="0" smtClean="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semua </a:t>
            </a:r>
            <a:r>
              <a:rPr lang="id-ID" sz="2000" dirty="0">
                <a:latin typeface="Arial" panose="020B0604020202020204" pitchFamily="34" charset="0"/>
                <a:cs typeface="Arial" panose="020B0604020202020204" pitchFamily="34" charset="0"/>
              </a:rPr>
              <a:t>subclass</a:t>
            </a:r>
            <a:r>
              <a:rPr lang="id-ID" sz="2000" dirty="0" smtClean="0">
                <a:latin typeface="Arial" panose="020B0604020202020204" pitchFamily="34" charset="0"/>
                <a:cs typeface="Arial" panose="020B0604020202020204" pitchFamily="34" charset="0"/>
              </a:rPr>
              <a:t>.</a:t>
            </a: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731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Keyword This </a:t>
            </a:r>
            <a:r>
              <a:rPr lang="en-US" sz="3600" b="1" dirty="0" err="1" smtClean="0">
                <a:latin typeface="Arial" panose="020B0604020202020204" pitchFamily="34" charset="0"/>
                <a:cs typeface="Arial" panose="020B0604020202020204" pitchFamily="34" charset="0"/>
              </a:rPr>
              <a:t>dan</a:t>
            </a:r>
            <a:r>
              <a:rPr lang="en-US" sz="3600" b="1" dirty="0" smtClean="0">
                <a:latin typeface="Arial" panose="020B0604020202020204" pitchFamily="34" charset="0"/>
                <a:cs typeface="Arial" panose="020B0604020202020204" pitchFamily="34" charset="0"/>
              </a:rPr>
              <a:t> Super</a:t>
            </a:r>
            <a:endParaRPr lang="en-ID" sz="2400" b="1"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60761" cy="435133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089" y="4184392"/>
            <a:ext cx="4791744" cy="1857634"/>
          </a:xfrm>
          <a:prstGeom prst="rect">
            <a:avLst/>
          </a:prstGeom>
        </p:spPr>
      </p:pic>
    </p:spTree>
    <p:extLst>
      <p:ext uri="{BB962C8B-B14F-4D97-AF65-F5344CB8AC3E}">
        <p14:creationId xmlns:p14="http://schemas.microsoft.com/office/powerpoint/2010/main" val="23844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1955</TotalTime>
  <Words>817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KONSEP OOP</vt:lpstr>
      <vt:lpstr>Quiz (10 Menit)</vt:lpstr>
      <vt:lpstr>Konsep OOP</vt:lpstr>
      <vt:lpstr>Enkapsulasi</vt:lpstr>
      <vt:lpstr>Enkapsulasi</vt:lpstr>
      <vt:lpstr>Inheritence</vt:lpstr>
      <vt:lpstr>Inheritence</vt:lpstr>
      <vt:lpstr>Inheritence</vt:lpstr>
      <vt:lpstr>Keyword This dan Super</vt:lpstr>
      <vt:lpstr>Keyword This dan Super</vt:lpstr>
      <vt:lpstr>Abstract</vt:lpstr>
      <vt:lpstr>Interface</vt:lpstr>
      <vt:lpstr>Perbedaan Abstract dan Interface</vt:lpstr>
      <vt:lpstr>TUGAS (Senin, 13 September 2021 18.00 WIB)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DASAR</dc:title>
  <dc:creator>Microsoft account</dc:creator>
  <cp:lastModifiedBy>Microsoft account</cp:lastModifiedBy>
  <cp:revision>88</cp:revision>
  <dcterms:created xsi:type="dcterms:W3CDTF">2021-08-21T15:04:56Z</dcterms:created>
  <dcterms:modified xsi:type="dcterms:W3CDTF">2021-09-10T13:09:48Z</dcterms:modified>
</cp:coreProperties>
</file>