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3" r:id="rId7"/>
    <p:sldId id="264" r:id="rId8"/>
    <p:sldId id="265" r:id="rId9"/>
    <p:sldId id="273" r:id="rId10"/>
    <p:sldId id="266" r:id="rId11"/>
    <p:sldId id="268" r:id="rId12"/>
    <p:sldId id="272" r:id="rId13"/>
    <p:sldId id="274" r:id="rId14"/>
    <p:sldId id="275" r:id="rId15"/>
    <p:sldId id="276" r:id="rId16"/>
    <p:sldId id="277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FC736-A3F6-6C17-E933-CF805457D27B}" v="10" dt="2019-12-20T18:10:03.963"/>
    <p1510:client id="{08ACA691-A5EE-0936-30A8-00E28EDD6269}" v="1" dt="2019-12-20T13:13:35.649"/>
    <p1510:client id="{0BA5EBE0-A3B1-D6AF-00E9-DA25CA72564A}" v="31" dt="2019-12-21T04:12:15.618"/>
    <p1510:client id="{364221C1-70C4-13F6-2007-F63BE3AF313B}" v="224" dt="2019-12-21T03:56:38.472"/>
    <p1510:client id="{584C215C-AAA1-F3FF-FF76-D19B7A0257FE}" v="177" dt="2019-12-17T08:47:04.267"/>
    <p1510:client id="{5D225878-ADD9-FF1B-E1A9-E2CEA624665E}" v="746" dt="2019-12-17T19:23:35.847"/>
    <p1510:client id="{62ACDB0F-1AA2-208C-8024-2E3C9E773AA3}" v="95" dt="2019-12-21T00:42:20.793"/>
    <p1510:client id="{6DC5DD24-CB46-BA1F-5785-9198C12EB730}" v="52" dt="2019-12-24T13:54:31.609"/>
    <p1510:client id="{6EE76716-7BEB-9CD8-CF3F-2CB7F151CAC8}" v="7" dt="2019-12-20T09:55:42.125"/>
    <p1510:client id="{73FC160D-9221-5BD5-FCD4-B4AAFA1EECFE}" v="923" dt="2019-12-17T09:58:16.233"/>
    <p1510:client id="{74880CEC-5DFC-303E-C218-79B0257A33CB}" v="19" dt="2019-12-17T19:26:11.635"/>
    <p1510:client id="{75155C6C-DC04-949B-2953-7CC9C7119F4E}" v="58" dt="2019-12-19T17:07:10.516"/>
    <p1510:client id="{7541EFC2-C2FE-8767-1C56-CA9B5699F185}" v="81" dt="2019-12-20T17:34:02.453"/>
    <p1510:client id="{794C2512-CBE7-B288-D6C4-6B6D2EBAB10C}" v="25" dt="2019-12-17T07:55:08.227"/>
    <p1510:client id="{83BDF099-1D30-BFBB-B179-74786870213E}" v="105" dt="2019-12-20T11:22:35.598"/>
    <p1510:client id="{8A107B73-9F0E-E4CD-6F3F-84EEE17BB94C}" v="58" dt="2019-12-18T01:33:51.294"/>
    <p1510:client id="{8E786042-F35A-2DFC-9D8D-546A7EF3CB52}" v="15" dt="2019-12-17T17:56:55.551"/>
    <p1510:client id="{9B543067-9248-1272-A435-CBA613018CE0}" v="173" dt="2019-12-21T04:13:16.760"/>
    <p1510:client id="{A9675683-78D1-B8B2-14B7-FE47ED9EF452}" v="23" dt="2019-12-21T04:11:29.966"/>
    <p1510:client id="{AC2D67A3-35F8-4C44-A1A7-57AF982A5678}" v="1" dt="2019-12-21T05:21:40.386"/>
    <p1510:client id="{BAAE76D4-EA1C-5510-9F33-070A0ADF9821}" v="121" dt="2019-12-20T13:45:06.881"/>
    <p1510:client id="{CC2C20B8-9C61-AD7D-FAC6-7DAA9021C451}" v="37" dt="2019-12-20T17:21:04.901"/>
    <p1510:client id="{D9046FB2-05C1-B857-2DC0-743C049EA525}" v="421" dt="2019-12-17T03:25:25.491"/>
    <p1510:client id="{DFEB44C2-BF1E-073A-6A62-B093DE5B96C0}" v="826" dt="2019-12-17T18:35:27.665"/>
    <p1510:client id="{E3BD716C-FEC4-AC10-8ACA-8F3FDCCA3C65}" v="26" dt="2019-12-17T09:58:00.294"/>
    <p1510:client id="{F5D3766D-7717-54A2-DFAA-068558ABC613}" v="575" dt="2019-12-20T13:02:40.331"/>
    <p1510:client id="{FD290B3C-7F68-4F9F-A69D-C9ACA80AC37A}" v="218" dt="2019-12-16T16:45:59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dictive_analytics" TargetMode="External"/><Relationship Id="rId2" Type="http://schemas.openxmlformats.org/officeDocument/2006/relationships/hyperlink" Target="https://www.kaggle.com/lava18/google-play-store-apps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feature-selection-with-pandas-e3690ad8504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931" y="314865"/>
            <a:ext cx="11129511" cy="1917724"/>
          </a:xfrm>
        </p:spPr>
        <p:txBody>
          <a:bodyPr>
            <a:normAutofit/>
          </a:bodyPr>
          <a:lstStyle/>
          <a:p>
            <a:pPr algn="ctr"/>
            <a:r>
              <a:rPr lang="en-US" sz="6600">
                <a:ea typeface="+mj-lt"/>
                <a:cs typeface="+mj-lt"/>
              </a:rPr>
              <a:t>Predicting App Ratings</a:t>
            </a:r>
            <a:endParaRPr lang="en-US" sz="6600"/>
          </a:p>
          <a:p>
            <a:pPr algn="ctr"/>
            <a:r>
              <a:rPr lang="en-US" sz="3200"/>
              <a:t>Group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1062" y="3023341"/>
            <a:ext cx="5263550" cy="2880321"/>
          </a:xfrm>
        </p:spPr>
        <p:txBody>
          <a:bodyPr/>
          <a:lstStyle/>
          <a:p>
            <a:pPr lvl="1"/>
            <a:endParaRPr lang="en-US" sz="2400"/>
          </a:p>
          <a:p>
            <a:pPr marL="285750" indent="-285750">
              <a:buFont typeface="Arial" charset="2"/>
              <a:buChar char="•"/>
            </a:pPr>
            <a:r>
              <a:rPr lang="en-US"/>
              <a:t>Dao Ngoc Thanh - 20163693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Nguyen Duc Dung - 20160674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Vu Thanh Tung - 20164571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Tran Bich Ngoc - 20167313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Tran Duc Phung - 20166589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92532-709C-4CE8-9DF5-2B5DE889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Building Machine Learning Model</a:t>
            </a:r>
          </a:p>
          <a:p>
            <a:pPr>
              <a:lnSpc>
                <a:spcPct val="90000"/>
              </a:lnSpc>
            </a:pP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0A0E-FAE2-4196-B359-2E293446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584804" cy="37592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000"/>
              <a:t>Decision Tree Regression using</a:t>
            </a:r>
            <a:endParaRPr lang="en-US"/>
          </a:p>
          <a:p>
            <a:pPr>
              <a:buNone/>
            </a:pPr>
            <a:r>
              <a:rPr lang="en-US" sz="2000" err="1"/>
              <a:t>scikit</a:t>
            </a:r>
            <a:r>
              <a:rPr lang="en-US" sz="2000"/>
              <a:t>-learn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Observes features of an object and trains a model in the structure of a tree to predict data in the future</a:t>
            </a:r>
            <a:endParaRPr lang="en-US"/>
          </a:p>
          <a:p>
            <a:pPr marL="0" indent="0">
              <a:buNone/>
            </a:pPr>
            <a:r>
              <a:rPr lang="en-US"/>
              <a:t>Why </a:t>
            </a:r>
            <a:r>
              <a:rPr lang="en-US">
                <a:ea typeface="+mn-lt"/>
                <a:cs typeface="+mn-lt"/>
              </a:rPr>
              <a:t>Decision Tree</a:t>
            </a:r>
            <a:r>
              <a:rPr lang="en-US"/>
              <a:t>? </a:t>
            </a: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Easy to Understand, Interpret, Visualize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Less data preparation required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Can capture Nonlinear relationships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Data type is not a constraint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32EDA5F-955A-46F5-A8D5-37C1431C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19" y="1503702"/>
            <a:ext cx="6335352" cy="3525528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C6327-7CDA-4743-B7BF-2BEEBBC0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530088"/>
            <a:ext cx="5122652" cy="1044233"/>
          </a:xfrm>
        </p:spPr>
        <p:txBody>
          <a:bodyPr>
            <a:normAutofit/>
          </a:bodyPr>
          <a:lstStyle/>
          <a:p>
            <a:r>
              <a:rPr lang="en-US" sz="3100">
                <a:ea typeface="+mj-lt"/>
                <a:cs typeface="+mj-lt"/>
              </a:rPr>
              <a:t>Building Machine Learning Model</a:t>
            </a: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BCAF-5B14-4E55-8374-7437540B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659148"/>
            <a:ext cx="5798387" cy="4233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/>
              <a:t>Random Forest Regression Model</a:t>
            </a: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Decision trees carry a big risk of overfitting -&gt; random forest : combining many decision trees into one model</a:t>
            </a: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The trees in random forests are run in parallel</a:t>
            </a:r>
            <a:endParaRPr lang="en-US"/>
          </a:p>
          <a:p>
            <a:pPr marL="0" indent="0">
              <a:buNone/>
            </a:pPr>
            <a:r>
              <a:rPr lang="en-US"/>
              <a:t>-&gt; </a:t>
            </a:r>
            <a:r>
              <a:rPr lang="en-US">
                <a:ea typeface="+mn-lt"/>
                <a:cs typeface="+mn-lt"/>
              </a:rPr>
              <a:t>outputting mean prediction (regression) of the individual trees</a:t>
            </a:r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23E9314-C316-4A3A-BD0C-0C645275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973" y="1653661"/>
            <a:ext cx="5451627" cy="3173126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E0FC-CE31-4C71-AC10-AC00D87B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FCF7-5AAA-40EB-B570-0DD6E37D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228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 MAE (Mean Absolute Error)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Accuracy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5DF72C-C4C0-4DD1-956F-CA145B41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20" y="1878255"/>
            <a:ext cx="5533358" cy="1249211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518CE3-6D4D-4AE5-9053-A9DCC647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843" y="3954888"/>
            <a:ext cx="5491950" cy="11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5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50147-F71E-419E-A358-723BF195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Evaluation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5CB7-B84A-4379-8F5A-9245AB16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Cross-validation</a:t>
            </a:r>
          </a:p>
          <a:p>
            <a:pPr lvl="1">
              <a:buFont typeface="Arial" charset="2"/>
              <a:buChar char="•"/>
            </a:pPr>
            <a:r>
              <a:rPr lang="en-US"/>
              <a:t>For choosing the best parameters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4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AD71F33-3733-48BB-8DF9-06A373E1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93" y="3558636"/>
            <a:ext cx="3896354" cy="2698831"/>
          </a:xfrm>
          <a:prstGeom prst="rect">
            <a:avLst/>
          </a:prstGeom>
        </p:spPr>
      </p:pic>
      <p:pic>
        <p:nvPicPr>
          <p:cNvPr id="10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1AD11F-85B0-42A8-903C-AE3E8DEC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339" y="985605"/>
            <a:ext cx="3558693" cy="2384324"/>
          </a:xfrm>
          <a:prstGeom prst="rect">
            <a:avLst/>
          </a:prstGeom>
        </p:spPr>
      </p:pic>
      <p:sp>
        <p:nvSpPr>
          <p:cNvPr id="23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D4600-6703-4F0F-B771-803DBA0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Evaluation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6931-B670-474F-9741-508B455C7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Cross-validation</a:t>
            </a:r>
          </a:p>
          <a:p>
            <a:pPr lvl="1">
              <a:buFont typeface="Arial" charset="2"/>
              <a:buChar char="•"/>
            </a:pPr>
            <a:r>
              <a:rPr lang="en-US"/>
              <a:t>For evaluating the model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3D9DC4-CE31-4F61-9879-1119C9DC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418834"/>
            <a:ext cx="5451627" cy="3700291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9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5FFF-B71A-4712-AA83-115DB97D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Evaluation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67A3-D61F-4F7C-8FA3-AD8F7170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Decision tree</a:t>
            </a:r>
          </a:p>
          <a:p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4DF8A6-2EA4-410F-BBF4-4689B88A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00" y="645106"/>
            <a:ext cx="4250658" cy="2698831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3E8BB8-45ED-4A2C-8BA3-98122862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039" y="3508529"/>
            <a:ext cx="5019629" cy="23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8797-46CA-4EE1-9120-2C612B1D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Evaluation result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9F93-713B-46C5-920B-513B8773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Random forest</a:t>
            </a: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A88B44-6ED3-4828-8573-49CD60F0C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656" y="645106"/>
            <a:ext cx="4100146" cy="2698831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23CD01-97A8-40B1-AAEE-432A45E4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54" y="3508529"/>
            <a:ext cx="4780599" cy="23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2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DB28-44EB-40B1-AE1D-E0030033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Feature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5F8E-0B86-4FE8-8DDD-732C9A31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Filter methods : filter and take only the subset of the relevant features, not incorporating a specific machine learning algorithm but fast and less prone to overfitting</a:t>
            </a:r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Wrapper : </a:t>
            </a:r>
            <a:r>
              <a:rPr lang="en-US">
                <a:ea typeface="+mn-lt"/>
                <a:cs typeface="+mn-lt"/>
              </a:rPr>
              <a:t>feed the features to the selected Machine Learning algorithm and based on the model performance you add/remove the features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5DF1DC-3453-456F-BC33-707D4E4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47" y="3026004"/>
            <a:ext cx="2743200" cy="978520"/>
          </a:xfrm>
          <a:prstGeom prst="rect">
            <a:avLst/>
          </a:prstGeom>
        </p:spPr>
      </p:pic>
      <p:pic>
        <p:nvPicPr>
          <p:cNvPr id="7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2912213-DDB1-4577-B8B9-9D4C56A7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47" y="5378458"/>
            <a:ext cx="2743200" cy="7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3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F493-BDB0-4FF8-8AD4-06385A57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0329-A130-4A56-AA8C-A1B1EE13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  <a:hlinkClick r:id="rId2"/>
              </a:rPr>
              <a:t>https://www.kaggle.com/lava18/google-play-store-apps/data</a:t>
            </a:r>
            <a:endParaRPr lang="en-US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  <a:hlinkClick r:id="rId3"/>
              </a:rPr>
              <a:t>https://en.wikipedia.org/wiki/Predictive_analytics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  <a:hlinkClick r:id="rId4"/>
              </a:rPr>
              <a:t>https://towardsdatascience.com/feature-selection-with-pandas-e3690ad8504b</a:t>
            </a:r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A7AC-4F69-4384-861B-E656711A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1.Problem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9897-56EF-48D1-B5E8-DA7338E6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Find the overall rating of a mobile app -&gt; recommended &amp; trusted by users that find the app while browsing the app store.</a:t>
            </a:r>
            <a:endParaRPr lang="en-US">
              <a:solidFill>
                <a:srgbClr val="000000"/>
              </a:solidFill>
            </a:endParaRPr>
          </a:p>
          <a:p>
            <a:pPr marL="285750" indent="-285750">
              <a:buFont typeface="Arial" charset="2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Help developers to be able to predict the success of their app, then infer more appropriate orientation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BC4447-3F2C-419B-A29B-33AAD7F5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220190"/>
            <a:ext cx="5451627" cy="20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8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C978-55A7-4A02-97F5-FAF3B226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>
                <a:ea typeface="+mj-lt"/>
                <a:cs typeface="+mj-lt"/>
              </a:rPr>
              <a:t>2.Investigation 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9EE0-4BC2-46C7-921D-61D72EA2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approaches and techniques used to conduct predictive analysis: </a:t>
            </a:r>
          </a:p>
          <a:p>
            <a:pPr>
              <a:buFont typeface="Courier New" charset="2"/>
              <a:buChar char="o"/>
            </a:pPr>
            <a:r>
              <a:rPr lang="en-US"/>
              <a:t>Regression techniques : </a:t>
            </a:r>
            <a:r>
              <a:rPr lang="en-US">
                <a:ea typeface="+mn-lt"/>
                <a:cs typeface="+mn-lt"/>
              </a:rPr>
              <a:t>focus on establishing a mathematical equation as a model to represent the interactions between the different variables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/>
              <a:t>Linear regression model</a:t>
            </a:r>
          </a:p>
          <a:p>
            <a:pPr lvl="1">
              <a:buFont typeface="Arial" charset="2"/>
              <a:buChar char="•"/>
            </a:pPr>
            <a:r>
              <a:rPr lang="en-US"/>
              <a:t>Discrete choice models</a:t>
            </a:r>
          </a:p>
          <a:p>
            <a:pPr lvl="1">
              <a:buFont typeface="Arial" charset="2"/>
              <a:buChar char="•"/>
            </a:pPr>
            <a:r>
              <a:rPr lang="en-US"/>
              <a:t>Classification and regression models</a:t>
            </a:r>
          </a:p>
          <a:p>
            <a:pPr>
              <a:buFont typeface="Courier New" charset="2"/>
              <a:buChar char="o"/>
            </a:pPr>
            <a:r>
              <a:rPr lang="en-US"/>
              <a:t>Machine learning techniques : </a:t>
            </a:r>
            <a:r>
              <a:rPr lang="en-US">
                <a:ea typeface="+mn-lt"/>
                <a:cs typeface="+mn-lt"/>
              </a:rPr>
              <a:t>emulate human cognition and learn from training examples to predict future events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/>
              <a:t>Neural networks</a:t>
            </a:r>
          </a:p>
          <a:p>
            <a:pPr lvl="1">
              <a:buFont typeface="Arial" charset="2"/>
              <a:buChar char="•"/>
            </a:pPr>
            <a:r>
              <a:rPr lang="en-US" i="1"/>
              <a:t>k</a:t>
            </a:r>
            <a:r>
              <a:rPr lang="en-US"/>
              <a:t>-nearest </a:t>
            </a:r>
            <a:r>
              <a:rPr lang="en-US" err="1"/>
              <a:t>neigbours</a:t>
            </a:r>
          </a:p>
          <a:p>
            <a:pPr lvl="1">
              <a:buFont typeface="Arial" charset="2"/>
              <a:buChar char="•"/>
            </a:pPr>
            <a:r>
              <a:rPr lang="en-US"/>
              <a:t>Naïve Bayes, ...</a:t>
            </a:r>
          </a:p>
          <a:p>
            <a:pPr lvl="1">
              <a:buFont typeface="Courier New" charset="2"/>
              <a:buChar char="o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D15E-E797-4864-BE50-047CAF00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3.Dataset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77C5-F39F-4BF6-9B95-51B35414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Google Play Store App 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en-US">
                <a:ea typeface="+mn-lt"/>
                <a:cs typeface="+mn-lt"/>
              </a:rPr>
              <a:t>Dataset has 12 features and one target variable (the rating) and about 10.8k entries</a:t>
            </a:r>
            <a:endParaRPr lang="en-US"/>
          </a:p>
          <a:p>
            <a:pPr marL="0" indent="0">
              <a:buNone/>
            </a:pPr>
            <a:r>
              <a:rPr lang="en-US"/>
              <a:t>- For file , the dataset provides insights about each app: App name, Category, Rating, No. Reviews, Size, No. Download, Price, Genres...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/>
              <a:t>Tools: pandas, </a:t>
            </a:r>
            <a:r>
              <a:rPr lang="en-US" err="1"/>
              <a:t>numpy</a:t>
            </a:r>
            <a:r>
              <a:rPr lang="en-US"/>
              <a:t>, seaborn, matplotlib, </a:t>
            </a:r>
            <a:r>
              <a:rPr lang="en-US" err="1"/>
              <a:t>scikit</a:t>
            </a:r>
            <a:r>
              <a:rPr lang="en-US"/>
              <a:t>-learn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6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AB9E-020A-4F08-AFCB-612BE811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>
                <a:ea typeface="+mj-lt"/>
                <a:cs typeface="+mj-lt"/>
              </a:rPr>
              <a:t>Methods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>
                <a:ea typeface="+mj-lt"/>
                <a:cs typeface="+mj-lt"/>
              </a:rPr>
              <a:t>and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>
                <a:ea typeface="+mj-lt"/>
                <a:cs typeface="+mj-lt"/>
              </a:rPr>
              <a:t>Analysis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DF86-217E-4524-8BA2-70D0B977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/>
              <a:t>Data Processing (Data Exploring, Data Cleaning, Plotting)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Categorical Data Encoding</a:t>
            </a:r>
          </a:p>
          <a:p>
            <a:pPr marL="685800"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All data should be ready for model because some machine learning algorithms do not support categorical values -&gt; Convert categorical variables to numerical variables</a:t>
            </a:r>
            <a:endParaRPr lang="en-US"/>
          </a:p>
          <a:p>
            <a:pPr marL="285750" indent="-285750">
              <a:buFont typeface="Arial" charset="2"/>
              <a:buChar char="•"/>
            </a:pPr>
            <a:r>
              <a:rPr lang="en-US"/>
              <a:t>Building Machine Learning Model (Decision Tree, Random Forest)</a:t>
            </a:r>
          </a:p>
          <a:p>
            <a:pPr marL="285750" indent="-285750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Feature Selection</a:t>
            </a:r>
          </a:p>
          <a:p>
            <a:pPr marL="685800" lvl="1" indent="-285750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Select features in data that contribute most to the prediction variable or output in which the target aims for</a:t>
            </a:r>
          </a:p>
          <a:p>
            <a:pPr marL="1085850" lvl="2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Reduce Overfitting</a:t>
            </a:r>
          </a:p>
          <a:p>
            <a:pPr marL="1085850" lvl="2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Improve Accuracy</a:t>
            </a:r>
          </a:p>
          <a:p>
            <a:pPr marL="1085850" lvl="2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Reduce training time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285750" indent="-285750">
              <a:buFont typeface="Arial" charset="2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6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E5915-E36A-4211-AE7C-651415C8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Data analysis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5935-821C-486E-9C52-44C8F31C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30424B-FFFC-4AB9-B359-4E604A25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1" y="1392656"/>
            <a:ext cx="9023916" cy="4394600"/>
          </a:xfrm>
          <a:prstGeom prst="rect">
            <a:avLst/>
          </a:prstGeom>
        </p:spPr>
      </p:pic>
      <p:sp>
        <p:nvSpPr>
          <p:cNvPr id="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1C222-E449-437B-8CD9-9B208EC8CD59}"/>
              </a:ext>
            </a:extLst>
          </p:cNvPr>
          <p:cNvSpPr txBox="1"/>
          <p:nvPr/>
        </p:nvSpPr>
        <p:spPr>
          <a:xfrm rot="-10800000" flipV="1">
            <a:off x="3142892" y="6121714"/>
            <a:ext cx="8163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Count of application according to Category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CAF3A-84A9-4126-A129-B9331F2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analysis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75C062-9263-4C67-86EF-5DD902BA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2456958" cy="653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Rating distribution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41EEBA0-0690-413C-908F-78C2455B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82" y="1378308"/>
            <a:ext cx="8463198" cy="5185298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07E1C-A99B-40A9-9C7C-E6357184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analysis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F211AB-D016-421F-A329-CBDD2D33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2643863" cy="495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Content Distribution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7CBD46-9229-4B97-A4CA-D995FCF8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73" y="1271433"/>
            <a:ext cx="8261916" cy="5284030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CA2C-2044-4C80-AAE9-A528736B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Data Encoding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358A-009B-4081-AE40-2AF9F66B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One Hot Encoding</a:t>
            </a:r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map each category to a vector that contains 1 and 0 denoting the presence or absence of the feature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Label Encoding</a:t>
            </a:r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assign a value from 1 through N (here N is the number of category for the feature)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82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Predicting App Ratings Group 11</vt:lpstr>
      <vt:lpstr>1.Problem</vt:lpstr>
      <vt:lpstr>2.Investigation  </vt:lpstr>
      <vt:lpstr>3.Dataset and Tools</vt:lpstr>
      <vt:lpstr>4. Methods and Analysis  </vt:lpstr>
      <vt:lpstr>Data analysis</vt:lpstr>
      <vt:lpstr>Data analysis</vt:lpstr>
      <vt:lpstr>Data analysis</vt:lpstr>
      <vt:lpstr>Categorical Data Encoding </vt:lpstr>
      <vt:lpstr>Building Machine Learning Model </vt:lpstr>
      <vt:lpstr>Building Machine Learning Model</vt:lpstr>
      <vt:lpstr>Evaluation</vt:lpstr>
      <vt:lpstr>Evaluation</vt:lpstr>
      <vt:lpstr>Evaluation</vt:lpstr>
      <vt:lpstr>Evaluation result</vt:lpstr>
      <vt:lpstr>Evaluation result </vt:lpstr>
      <vt:lpstr>Feature selection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</cp:revision>
  <dcterms:created xsi:type="dcterms:W3CDTF">2019-12-16T14:26:23Z</dcterms:created>
  <dcterms:modified xsi:type="dcterms:W3CDTF">2019-12-24T13:58:06Z</dcterms:modified>
</cp:coreProperties>
</file>