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56" r:id="rId2"/>
    <p:sldId id="275" r:id="rId3"/>
    <p:sldId id="264" r:id="rId4"/>
    <p:sldId id="272" r:id="rId5"/>
    <p:sldId id="258" r:id="rId6"/>
    <p:sldId id="259" r:id="rId7"/>
    <p:sldId id="265" r:id="rId8"/>
    <p:sldId id="260" r:id="rId9"/>
    <p:sldId id="266" r:id="rId10"/>
    <p:sldId id="291" r:id="rId11"/>
    <p:sldId id="293" r:id="rId12"/>
    <p:sldId id="292" r:id="rId13"/>
    <p:sldId id="297" r:id="rId14"/>
    <p:sldId id="298" r:id="rId15"/>
    <p:sldId id="307" r:id="rId16"/>
    <p:sldId id="303" r:id="rId17"/>
    <p:sldId id="304" r:id="rId18"/>
    <p:sldId id="308" r:id="rId19"/>
    <p:sldId id="306" r:id="rId20"/>
    <p:sldId id="312" r:id="rId21"/>
    <p:sldId id="300" r:id="rId22"/>
    <p:sldId id="261" r:id="rId23"/>
    <p:sldId id="276" r:id="rId24"/>
    <p:sldId id="277" r:id="rId25"/>
    <p:sldId id="310" r:id="rId26"/>
    <p:sldId id="278" r:id="rId27"/>
    <p:sldId id="279" r:id="rId28"/>
    <p:sldId id="280" r:id="rId29"/>
    <p:sldId id="282" r:id="rId30"/>
    <p:sldId id="283" r:id="rId31"/>
    <p:sldId id="284" r:id="rId32"/>
    <p:sldId id="294" r:id="rId33"/>
    <p:sldId id="285" r:id="rId34"/>
    <p:sldId id="286" r:id="rId35"/>
    <p:sldId id="289" r:id="rId36"/>
    <p:sldId id="287" r:id="rId37"/>
    <p:sldId id="311" r:id="rId38"/>
    <p:sldId id="288" r:id="rId39"/>
    <p:sldId id="295" r:id="rId40"/>
    <p:sldId id="290" r:id="rId41"/>
  </p:sldIdLst>
  <p:sldSz cx="9144000" cy="6858000" type="screen4x3"/>
  <p:notesSz cx="6858000" cy="9144000"/>
  <p:custDataLst>
    <p:tags r:id="rId43"/>
  </p:custDataLst>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0000"/>
    <a:srgbClr val="FF0000"/>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171" autoAdjust="0"/>
  </p:normalViewPr>
  <p:slideViewPr>
    <p:cSldViewPr>
      <p:cViewPr varScale="1">
        <p:scale>
          <a:sx n="52" d="100"/>
          <a:sy n="52" d="100"/>
        </p:scale>
        <p:origin x="192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Perpetua" pitchFamily="18" charset="0"/>
              </a:defRPr>
            </a:lvl1pPr>
          </a:lstStyle>
          <a:p>
            <a:pPr>
              <a:defRPr/>
            </a:pPr>
            <a:endParaRPr lang="en-US"/>
          </a:p>
        </p:txBody>
      </p:sp>
      <p:sp>
        <p:nvSpPr>
          <p:cNvPr id="2457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Perpetua" pitchFamily="18" charset="0"/>
              </a:defRPr>
            </a:lvl1pPr>
          </a:lstStyle>
          <a:p>
            <a:pPr>
              <a:defRPr/>
            </a:pPr>
            <a:fld id="{9BF5DD23-8DE3-49F3-B18B-F350CE9AD640}" type="datetimeFigureOut">
              <a:rPr lang="en-US"/>
              <a:pPr>
                <a:defRPr/>
              </a:pPr>
              <a:t>2/19/2019</a:t>
            </a:fld>
            <a:endParaRPr lang="en-US"/>
          </a:p>
        </p:txBody>
      </p:sp>
      <p:sp>
        <p:nvSpPr>
          <p:cNvPr id="368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458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58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Perpetua" pitchFamily="18" charset="0"/>
              </a:defRPr>
            </a:lvl1pPr>
          </a:lstStyle>
          <a:p>
            <a:pPr>
              <a:defRPr/>
            </a:pPr>
            <a:endParaRPr lang="en-US"/>
          </a:p>
        </p:txBody>
      </p:sp>
      <p:sp>
        <p:nvSpPr>
          <p:cNvPr id="2458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Perpetua" pitchFamily="18" charset="0"/>
              </a:defRPr>
            </a:lvl1pPr>
          </a:lstStyle>
          <a:p>
            <a:pPr>
              <a:defRPr/>
            </a:pPr>
            <a:fld id="{BF7D4329-3BFA-4551-8779-F493B2F46297}"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postgresql.org/download/linux/ubuntu/" TargetMode="External"/><Relationship Id="rId2" Type="http://schemas.openxmlformats.org/officeDocument/2006/relationships/slide" Target="../slides/slide13.xml"/><Relationship Id="rId1" Type="http://schemas.openxmlformats.org/officeDocument/2006/relationships/notesMaster" Target="../notesMasters/notesMaster1.xml"/><Relationship Id="rId5" Type="http://schemas.openxmlformats.org/officeDocument/2006/relationships/hyperlink" Target="http://suite.opengeo.org/docs/latest/dataadmin/pgGettingStarted/firstconnect.html" TargetMode="External"/><Relationship Id="rId4" Type="http://schemas.openxmlformats.org/officeDocument/2006/relationships/hyperlink" Target="https://help.ubuntu.com/community/PostgreSQL"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p:spPr>
        <p:txBody>
          <a:bodyPr/>
          <a:lstStyle/>
          <a:p>
            <a:pPr eaLnBrk="1" hangingPunct="1"/>
            <a:endParaRPr lang="vi-VN"/>
          </a:p>
        </p:txBody>
      </p:sp>
      <p:sp>
        <p:nvSpPr>
          <p:cNvPr id="37892" name="Slide Number Placeholder 3"/>
          <p:cNvSpPr>
            <a:spLocks noGrp="1"/>
          </p:cNvSpPr>
          <p:nvPr>
            <p:ph type="sldNum" sz="quarter" idx="5"/>
          </p:nvPr>
        </p:nvSpPr>
        <p:spPr>
          <a:noFill/>
        </p:spPr>
        <p:txBody>
          <a:bodyPr/>
          <a:lstStyle/>
          <a:p>
            <a:fld id="{DF46CB89-D8C2-402A-8519-CFDB21E04768}" type="slidenum">
              <a:rPr lang="en-US"/>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pPr eaLnBrk="1" hangingPunct="1"/>
            <a:endParaRPr lang="vi-VN"/>
          </a:p>
        </p:txBody>
      </p:sp>
      <p:sp>
        <p:nvSpPr>
          <p:cNvPr id="52228" name="Slide Number Placeholder 3"/>
          <p:cNvSpPr>
            <a:spLocks noGrp="1"/>
          </p:cNvSpPr>
          <p:nvPr>
            <p:ph type="sldNum" sz="quarter" idx="5"/>
          </p:nvPr>
        </p:nvSpPr>
        <p:spPr>
          <a:noFill/>
        </p:spPr>
        <p:txBody>
          <a:bodyPr/>
          <a:lstStyle/>
          <a:p>
            <a:fld id="{DD771831-15FF-4057-BFB5-3D2F8E56EB10}" type="slidenum">
              <a:rPr lang="en-US"/>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pPr eaLnBrk="1" hangingPunct="1"/>
            <a:endParaRPr lang="vi-VN"/>
          </a:p>
        </p:txBody>
      </p:sp>
      <p:sp>
        <p:nvSpPr>
          <p:cNvPr id="52228" name="Slide Number Placeholder 3"/>
          <p:cNvSpPr>
            <a:spLocks noGrp="1"/>
          </p:cNvSpPr>
          <p:nvPr>
            <p:ph type="sldNum" sz="quarter" idx="5"/>
          </p:nvPr>
        </p:nvSpPr>
        <p:spPr>
          <a:noFill/>
        </p:spPr>
        <p:txBody>
          <a:bodyPr/>
          <a:lstStyle/>
          <a:p>
            <a:fld id="{DD771831-15FF-4057-BFB5-3D2F8E56EB10}" type="slidenum">
              <a:rPr lang="en-US"/>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pPr eaLnBrk="1" hangingPunct="1"/>
            <a:endParaRPr lang="vi-VN"/>
          </a:p>
        </p:txBody>
      </p:sp>
      <p:sp>
        <p:nvSpPr>
          <p:cNvPr id="66564" name="Slide Number Placeholder 3"/>
          <p:cNvSpPr>
            <a:spLocks noGrp="1"/>
          </p:cNvSpPr>
          <p:nvPr>
            <p:ph type="sldNum" sz="quarter" idx="5"/>
          </p:nvPr>
        </p:nvSpPr>
        <p:spPr>
          <a:noFill/>
        </p:spPr>
        <p:txBody>
          <a:bodyPr/>
          <a:lstStyle/>
          <a:p>
            <a:fld id="{EB00E861-CEDC-457E-927B-F0B6C56F2E51}" type="slidenum">
              <a:rPr lang="en-US"/>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pPr eaLnBrk="1" hangingPunct="1">
              <a:buNone/>
            </a:pPr>
            <a:r>
              <a:rPr lang="en-US" sz="1200" b="1">
                <a:hlinkClick r:id="rId3"/>
              </a:rPr>
              <a:t>https://www.postgresql.org/download/linux/ubuntu/</a:t>
            </a:r>
            <a:endParaRPr lang="en-US" sz="1200" b="1"/>
          </a:p>
          <a:p>
            <a:pPr eaLnBrk="1" hangingPunct="1">
              <a:buNone/>
            </a:pPr>
            <a:r>
              <a:rPr lang="en-US" sz="1200" b="1">
                <a:hlinkClick r:id="rId4"/>
              </a:rPr>
              <a:t>https://help.ubuntu.com/community/PostgreSQL</a:t>
            </a:r>
            <a:r>
              <a:rPr lang="en-US" sz="1200" b="1"/>
              <a:t> </a:t>
            </a:r>
          </a:p>
          <a:p>
            <a:pPr eaLnBrk="1" hangingPunct="1">
              <a:buNone/>
            </a:pPr>
            <a:r>
              <a:rPr lang="en-US" sz="1200" b="1">
                <a:hlinkClick r:id="rId5"/>
              </a:rPr>
              <a:t>http://suite.opengeo.org/docs/latest/dataadmin/pgGettingStarted/firstconnect.html</a:t>
            </a:r>
            <a:r>
              <a:rPr lang="en-US" sz="1200" b="1"/>
              <a:t> </a:t>
            </a:r>
          </a:p>
          <a:p>
            <a:pPr eaLnBrk="1" hangingPunct="1"/>
            <a:endParaRPr lang="vi-VN"/>
          </a:p>
        </p:txBody>
      </p:sp>
      <p:sp>
        <p:nvSpPr>
          <p:cNvPr id="49156" name="Slide Number Placeholder 3"/>
          <p:cNvSpPr>
            <a:spLocks noGrp="1"/>
          </p:cNvSpPr>
          <p:nvPr>
            <p:ph type="sldNum" sz="quarter" idx="5"/>
          </p:nvPr>
        </p:nvSpPr>
        <p:spPr>
          <a:noFill/>
        </p:spPr>
        <p:txBody>
          <a:bodyPr/>
          <a:lstStyle/>
          <a:p>
            <a:fld id="{8891C67F-1432-4584-B107-7832855943AA}" type="slidenum">
              <a:rPr lang="en-US"/>
              <a:pPr/>
              <a:t>13</a:t>
            </a:fld>
            <a:endParaRPr lang="en-US"/>
          </a:p>
        </p:txBody>
      </p:sp>
    </p:spTree>
    <p:extLst>
      <p:ext uri="{BB962C8B-B14F-4D97-AF65-F5344CB8AC3E}">
        <p14:creationId xmlns:p14="http://schemas.microsoft.com/office/powerpoint/2010/main" val="39615782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GB" sz="1200">
                <a:solidFill>
                  <a:srgbClr val="0070C0"/>
                </a:solidFill>
              </a:rPr>
              <a:t>YOUR_UBUNTU_VERSION_HERE</a:t>
            </a:r>
            <a:endParaRPr lang="vi-VN"/>
          </a:p>
          <a:p>
            <a:pPr marL="319088" lvl="1" indent="0" eaLnBrk="1" hangingPunct="1">
              <a:buNone/>
            </a:pPr>
            <a:r>
              <a:rPr lang="en-GB" sz="1800">
                <a:solidFill>
                  <a:srgbClr val="0070C0"/>
                </a:solidFill>
              </a:rPr>
              <a:t>deb http://apt.postgresql.org/pub/repos/apt/ trusty-pgdg main</a:t>
            </a:r>
          </a:p>
          <a:p>
            <a:pPr marL="319088" lvl="1" indent="0" eaLnBrk="1" hangingPunct="1">
              <a:buNone/>
            </a:pPr>
            <a:r>
              <a:rPr lang="en-GB" sz="1800">
                <a:solidFill>
                  <a:srgbClr val="0070C0"/>
                </a:solidFill>
              </a:rPr>
              <a:t>deb http://apt.postgresql.org/pub/repos/apt/ xenial-pgdg main</a:t>
            </a:r>
          </a:p>
          <a:p>
            <a:pPr marL="319088" lvl="1" indent="0" eaLnBrk="1" hangingPunct="1">
              <a:buNone/>
            </a:pPr>
            <a:r>
              <a:rPr lang="en-GB" sz="1800">
                <a:solidFill>
                  <a:srgbClr val="0070C0"/>
                </a:solidFill>
              </a:rPr>
              <a:t>deb http://apt.postgresql.org/pub/repos/apt/ bionic-pgdg main</a:t>
            </a:r>
          </a:p>
          <a:p>
            <a:pPr marL="319088" lvl="1" indent="0" eaLnBrk="1" hangingPunct="1">
              <a:buNone/>
            </a:pPr>
            <a:endParaRPr lang="en-GB" sz="1800">
              <a:solidFill>
                <a:srgbClr val="0070C0"/>
              </a:solidFill>
            </a:endParaRPr>
          </a:p>
          <a:p>
            <a:r>
              <a:rPr lang="en-GB" sz="1200" b="0" i="0" u="none" strike="noStrike" kern="1200">
                <a:solidFill>
                  <a:schemeClr val="tx1"/>
                </a:solidFill>
                <a:effectLst/>
                <a:latin typeface="Calibri" pitchFamily="34" charset="0"/>
                <a:ea typeface="+mn-ea"/>
                <a:cs typeface="+mn-cs"/>
              </a:rPr>
              <a:t>The repository contains many different packages including third party addons. The most common and important packages are (substitute the version number as required): </a:t>
            </a:r>
          </a:p>
          <a:p>
            <a:r>
              <a:rPr lang="en-GB"/>
              <a:t>postgresql-client-10 </a:t>
            </a:r>
            <a:r>
              <a:rPr lang="en-GB">
                <a:effectLst/>
              </a:rPr>
              <a:t>client libraries and client binaries</a:t>
            </a:r>
            <a:r>
              <a:rPr lang="en-GB"/>
              <a:t> </a:t>
            </a:r>
          </a:p>
          <a:p>
            <a:r>
              <a:rPr lang="en-GB"/>
              <a:t>postgresql-10 </a:t>
            </a:r>
            <a:r>
              <a:rPr lang="en-GB">
                <a:effectLst/>
              </a:rPr>
              <a:t>core database server</a:t>
            </a:r>
            <a:r>
              <a:rPr lang="en-GB"/>
              <a:t> </a:t>
            </a:r>
          </a:p>
          <a:p>
            <a:r>
              <a:rPr lang="en-GB"/>
              <a:t>postgresql-contrib-9.x </a:t>
            </a:r>
            <a:r>
              <a:rPr lang="en-GB">
                <a:effectLst/>
              </a:rPr>
              <a:t>additional supplied modules (part of the postgresql-xx package in version 10 and later)</a:t>
            </a:r>
            <a:r>
              <a:rPr lang="en-GB"/>
              <a:t> </a:t>
            </a:r>
          </a:p>
          <a:p>
            <a:r>
              <a:rPr lang="en-GB"/>
              <a:t>libpq-dev </a:t>
            </a:r>
            <a:r>
              <a:rPr lang="en-GB">
                <a:effectLst/>
              </a:rPr>
              <a:t>libraries and headers for C language frontend development</a:t>
            </a:r>
            <a:r>
              <a:rPr lang="en-GB"/>
              <a:t> </a:t>
            </a:r>
          </a:p>
          <a:p>
            <a:r>
              <a:rPr lang="en-GB"/>
              <a:t>postgresql-server-dev-10 </a:t>
            </a:r>
            <a:r>
              <a:rPr lang="en-GB">
                <a:effectLst/>
              </a:rPr>
              <a:t>libraries and headers for C language backend development</a:t>
            </a:r>
            <a:r>
              <a:rPr lang="en-GB"/>
              <a:t> </a:t>
            </a:r>
          </a:p>
          <a:p>
            <a:r>
              <a:rPr lang="en-GB"/>
              <a:t>pgadmin4 </a:t>
            </a:r>
            <a:r>
              <a:rPr lang="en-GB">
                <a:effectLst/>
              </a:rPr>
              <a:t>pgAdmin 4 graphical administration utility</a:t>
            </a:r>
            <a:endParaRPr lang="vi-VN"/>
          </a:p>
        </p:txBody>
      </p:sp>
      <p:sp>
        <p:nvSpPr>
          <p:cNvPr id="65540" name="Slide Number Placeholder 3"/>
          <p:cNvSpPr>
            <a:spLocks noGrp="1"/>
          </p:cNvSpPr>
          <p:nvPr>
            <p:ph type="sldNum" sz="quarter" idx="5"/>
          </p:nvPr>
        </p:nvSpPr>
        <p:spPr>
          <a:noFill/>
        </p:spPr>
        <p:txBody>
          <a:bodyPr/>
          <a:lstStyle/>
          <a:p>
            <a:fld id="{385D0EF5-B0D1-4981-B2CA-7D10D056769D}" type="slidenum">
              <a:rPr lang="en-US"/>
              <a:pPr/>
              <a:t>14</a:t>
            </a:fld>
            <a:endParaRPr lang="en-US"/>
          </a:p>
        </p:txBody>
      </p:sp>
    </p:spTree>
    <p:extLst>
      <p:ext uri="{BB962C8B-B14F-4D97-AF65-F5344CB8AC3E}">
        <p14:creationId xmlns:p14="http://schemas.microsoft.com/office/powerpoint/2010/main" val="8356656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GB" sz="1200">
                <a:solidFill>
                  <a:srgbClr val="0070C0"/>
                </a:solidFill>
              </a:rPr>
              <a:t>YOUR_UBUNTU_VERSION_HERE</a:t>
            </a:r>
            <a:endParaRPr lang="vi-VN"/>
          </a:p>
          <a:p>
            <a:pPr marL="319088" lvl="1" indent="0" eaLnBrk="1" hangingPunct="1">
              <a:buNone/>
            </a:pPr>
            <a:r>
              <a:rPr lang="en-GB" sz="1800">
                <a:solidFill>
                  <a:srgbClr val="0070C0"/>
                </a:solidFill>
              </a:rPr>
              <a:t>deb http://apt.postgresql.org/pub/repos/apt/ trusty-pgdg main</a:t>
            </a:r>
          </a:p>
          <a:p>
            <a:pPr marL="319088" lvl="1" indent="0" eaLnBrk="1" hangingPunct="1">
              <a:buNone/>
            </a:pPr>
            <a:r>
              <a:rPr lang="en-GB" sz="1800">
                <a:solidFill>
                  <a:srgbClr val="0070C0"/>
                </a:solidFill>
              </a:rPr>
              <a:t>deb http://apt.postgresql.org/pub/repos/apt/ xenial-pgdg main</a:t>
            </a:r>
          </a:p>
          <a:p>
            <a:pPr marL="319088" lvl="1" indent="0" eaLnBrk="1" hangingPunct="1">
              <a:buNone/>
            </a:pPr>
            <a:r>
              <a:rPr lang="en-GB" sz="1800">
                <a:solidFill>
                  <a:srgbClr val="0070C0"/>
                </a:solidFill>
              </a:rPr>
              <a:t>deb http://apt.postgresql.org/pub/repos/apt/ bionic-pgdg main</a:t>
            </a:r>
          </a:p>
          <a:p>
            <a:pPr marL="319088" lvl="1" indent="0" eaLnBrk="1" hangingPunct="1">
              <a:buNone/>
            </a:pPr>
            <a:endParaRPr lang="en-GB" sz="1800">
              <a:solidFill>
                <a:srgbClr val="0070C0"/>
              </a:solidFill>
            </a:endParaRPr>
          </a:p>
          <a:p>
            <a:r>
              <a:rPr lang="en-GB" sz="1200" b="0" i="0" u="none" strike="noStrike" kern="1200">
                <a:solidFill>
                  <a:schemeClr val="tx1"/>
                </a:solidFill>
                <a:effectLst/>
                <a:latin typeface="Calibri" pitchFamily="34" charset="0"/>
                <a:ea typeface="+mn-ea"/>
                <a:cs typeface="+mn-cs"/>
              </a:rPr>
              <a:t>The repository contains many different packages including third party addons. The most common and important packages are (substitute the version number as required): </a:t>
            </a:r>
          </a:p>
          <a:p>
            <a:r>
              <a:rPr lang="en-GB"/>
              <a:t>postgresql-client-10 </a:t>
            </a:r>
            <a:r>
              <a:rPr lang="en-GB">
                <a:effectLst/>
              </a:rPr>
              <a:t>client libraries and client binaries</a:t>
            </a:r>
            <a:r>
              <a:rPr lang="en-GB"/>
              <a:t> </a:t>
            </a:r>
          </a:p>
          <a:p>
            <a:r>
              <a:rPr lang="en-GB"/>
              <a:t>postgresql-10 </a:t>
            </a:r>
            <a:r>
              <a:rPr lang="en-GB">
                <a:effectLst/>
              </a:rPr>
              <a:t>core database server</a:t>
            </a:r>
            <a:r>
              <a:rPr lang="en-GB"/>
              <a:t> </a:t>
            </a:r>
          </a:p>
          <a:p>
            <a:r>
              <a:rPr lang="en-GB"/>
              <a:t>postgresql-contrib-9.x </a:t>
            </a:r>
            <a:r>
              <a:rPr lang="en-GB">
                <a:effectLst/>
              </a:rPr>
              <a:t>additional supplied modules (part of the postgresql-xx package in version 10 and later)</a:t>
            </a:r>
            <a:r>
              <a:rPr lang="en-GB"/>
              <a:t> </a:t>
            </a:r>
          </a:p>
          <a:p>
            <a:r>
              <a:rPr lang="en-GB"/>
              <a:t>libpq-dev </a:t>
            </a:r>
            <a:r>
              <a:rPr lang="en-GB">
                <a:effectLst/>
              </a:rPr>
              <a:t>libraries and headers for C language frontend development</a:t>
            </a:r>
            <a:r>
              <a:rPr lang="en-GB"/>
              <a:t> </a:t>
            </a:r>
          </a:p>
          <a:p>
            <a:r>
              <a:rPr lang="en-GB"/>
              <a:t>postgresql-server-dev-10 </a:t>
            </a:r>
            <a:r>
              <a:rPr lang="en-GB">
                <a:effectLst/>
              </a:rPr>
              <a:t>libraries and headers for C language backend development</a:t>
            </a:r>
            <a:r>
              <a:rPr lang="en-GB"/>
              <a:t> </a:t>
            </a:r>
          </a:p>
          <a:p>
            <a:r>
              <a:rPr lang="en-GB"/>
              <a:t>pgadmin4 </a:t>
            </a:r>
            <a:r>
              <a:rPr lang="en-GB">
                <a:effectLst/>
              </a:rPr>
              <a:t>pgAdmin 4 graphical administration utility</a:t>
            </a:r>
            <a:endParaRPr lang="vi-VN"/>
          </a:p>
        </p:txBody>
      </p:sp>
      <p:sp>
        <p:nvSpPr>
          <p:cNvPr id="65540" name="Slide Number Placeholder 3"/>
          <p:cNvSpPr>
            <a:spLocks noGrp="1"/>
          </p:cNvSpPr>
          <p:nvPr>
            <p:ph type="sldNum" sz="quarter" idx="5"/>
          </p:nvPr>
        </p:nvSpPr>
        <p:spPr>
          <a:noFill/>
        </p:spPr>
        <p:txBody>
          <a:bodyPr/>
          <a:lstStyle/>
          <a:p>
            <a:fld id="{385D0EF5-B0D1-4981-B2CA-7D10D056769D}" type="slidenum">
              <a:rPr lang="en-US"/>
              <a:pPr/>
              <a:t>15</a:t>
            </a:fld>
            <a:endParaRPr lang="en-US"/>
          </a:p>
        </p:txBody>
      </p:sp>
    </p:spTree>
    <p:extLst>
      <p:ext uri="{BB962C8B-B14F-4D97-AF65-F5344CB8AC3E}">
        <p14:creationId xmlns:p14="http://schemas.microsoft.com/office/powerpoint/2010/main" val="22903516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vi-VN"/>
          </a:p>
        </p:txBody>
      </p:sp>
      <p:sp>
        <p:nvSpPr>
          <p:cNvPr id="65540" name="Slide Number Placeholder 3"/>
          <p:cNvSpPr>
            <a:spLocks noGrp="1"/>
          </p:cNvSpPr>
          <p:nvPr>
            <p:ph type="sldNum" sz="quarter" idx="5"/>
          </p:nvPr>
        </p:nvSpPr>
        <p:spPr>
          <a:noFill/>
        </p:spPr>
        <p:txBody>
          <a:bodyPr/>
          <a:lstStyle/>
          <a:p>
            <a:fld id="{385D0EF5-B0D1-4981-B2CA-7D10D056769D}" type="slidenum">
              <a:rPr lang="en-US"/>
              <a:pPr/>
              <a:t>16</a:t>
            </a:fld>
            <a:endParaRPr lang="en-US"/>
          </a:p>
        </p:txBody>
      </p:sp>
    </p:spTree>
    <p:extLst>
      <p:ext uri="{BB962C8B-B14F-4D97-AF65-F5344CB8AC3E}">
        <p14:creationId xmlns:p14="http://schemas.microsoft.com/office/powerpoint/2010/main" val="3687832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vi-VN"/>
          </a:p>
        </p:txBody>
      </p:sp>
      <p:sp>
        <p:nvSpPr>
          <p:cNvPr id="65540" name="Slide Number Placeholder 3"/>
          <p:cNvSpPr>
            <a:spLocks noGrp="1"/>
          </p:cNvSpPr>
          <p:nvPr>
            <p:ph type="sldNum" sz="quarter" idx="5"/>
          </p:nvPr>
        </p:nvSpPr>
        <p:spPr>
          <a:noFill/>
        </p:spPr>
        <p:txBody>
          <a:bodyPr/>
          <a:lstStyle/>
          <a:p>
            <a:fld id="{385D0EF5-B0D1-4981-B2CA-7D10D056769D}" type="slidenum">
              <a:rPr lang="en-US"/>
              <a:pPr/>
              <a:t>17</a:t>
            </a:fld>
            <a:endParaRPr lang="en-US"/>
          </a:p>
        </p:txBody>
      </p:sp>
    </p:spTree>
    <p:extLst>
      <p:ext uri="{BB962C8B-B14F-4D97-AF65-F5344CB8AC3E}">
        <p14:creationId xmlns:p14="http://schemas.microsoft.com/office/powerpoint/2010/main" val="40200858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GB" sz="1200" b="0" i="0" u="none" strike="noStrike" kern="1200">
                <a:solidFill>
                  <a:schemeClr val="tx1"/>
                </a:solidFill>
                <a:effectLst/>
                <a:latin typeface="Calibri" pitchFamily="34" charset="0"/>
                <a:ea typeface="+mn-ea"/>
                <a:cs typeface="+mn-cs"/>
              </a:rPr>
              <a:t>The file </a:t>
            </a:r>
            <a:r>
              <a:rPr lang="en-GB">
                <a:effectLst/>
              </a:rPr>
              <a:t>pg_hba.conf</a:t>
            </a:r>
            <a:r>
              <a:rPr lang="en-GB" sz="1200" b="0" i="0" u="none" strike="noStrike" kern="1200">
                <a:solidFill>
                  <a:schemeClr val="tx1"/>
                </a:solidFill>
                <a:effectLst/>
                <a:latin typeface="Calibri" pitchFamily="34" charset="0"/>
                <a:ea typeface="+mn-ea"/>
                <a:cs typeface="+mn-cs"/>
              </a:rPr>
              <a:t> governs the basic constraints underlying connection to PostgreSQL. By default, these settings are very conservative. Specifically, local connections are not allowed for the </a:t>
            </a:r>
            <a:r>
              <a:rPr lang="en-GB">
                <a:effectLst/>
              </a:rPr>
              <a:t>postgres</a:t>
            </a:r>
            <a:r>
              <a:rPr lang="en-GB" sz="1200" b="0" i="0" u="none" strike="noStrike" kern="1200">
                <a:solidFill>
                  <a:schemeClr val="tx1"/>
                </a:solidFill>
                <a:effectLst/>
                <a:latin typeface="Calibri" pitchFamily="34" charset="0"/>
                <a:ea typeface="+mn-ea"/>
                <a:cs typeface="+mn-cs"/>
              </a:rPr>
              <a:t> user.</a:t>
            </a:r>
          </a:p>
          <a:p>
            <a:pPr marL="0" marR="0" indent="0" algn="l" defTabSz="914400" rtl="0" eaLnBrk="1" fontAlgn="base" latinLnBrk="0" hangingPunct="1">
              <a:lnSpc>
                <a:spcPct val="100000"/>
              </a:lnSpc>
              <a:spcBef>
                <a:spcPct val="30000"/>
              </a:spcBef>
              <a:spcAft>
                <a:spcPct val="0"/>
              </a:spcAft>
              <a:buClrTx/>
              <a:buSzTx/>
              <a:buFontTx/>
              <a:buNone/>
              <a:tabLst/>
              <a:defRPr/>
            </a:pPr>
            <a:endParaRPr lang="en-GB" sz="1200" b="0" i="0" u="none" strike="noStrike" kern="1200">
              <a:solidFill>
                <a:schemeClr val="tx1"/>
              </a:solidFill>
              <a:effectLst/>
              <a:latin typeface="Calibri" pitchFamily="34" charset="0"/>
              <a:ea typeface="+mn-ea"/>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GB" sz="1200" b="0" i="0" u="none" strike="noStrike" kern="1200">
                <a:solidFill>
                  <a:schemeClr val="tx1"/>
                </a:solidFill>
                <a:effectLst/>
                <a:latin typeface="Calibri" pitchFamily="34" charset="0"/>
                <a:ea typeface="+mn-ea"/>
                <a:cs typeface="+mn-cs"/>
              </a:rPr>
              <a:t>Đổi : </a:t>
            </a:r>
            <a:r>
              <a:rPr lang="en-GB" sz="1200">
                <a:solidFill>
                  <a:srgbClr val="0070C0"/>
                </a:solidFill>
              </a:rPr>
              <a:t>local 	all 	postgres 	peer  </a:t>
            </a:r>
          </a:p>
          <a:p>
            <a:pPr marL="0" marR="0" indent="0" algn="l" defTabSz="914400" rtl="0" eaLnBrk="1" fontAlgn="base" latinLnBrk="0" hangingPunct="1">
              <a:lnSpc>
                <a:spcPct val="100000"/>
              </a:lnSpc>
              <a:spcBef>
                <a:spcPct val="30000"/>
              </a:spcBef>
              <a:spcAft>
                <a:spcPct val="0"/>
              </a:spcAft>
              <a:buClrTx/>
              <a:buSzTx/>
              <a:buFontTx/>
              <a:buNone/>
              <a:tabLst/>
              <a:defRPr/>
            </a:pPr>
            <a:r>
              <a:rPr lang="en-GB" sz="1200">
                <a:solidFill>
                  <a:srgbClr val="0070C0"/>
                </a:solidFill>
              </a:rPr>
              <a:t>Thành:  local 	all 	postgres 	md5 </a:t>
            </a:r>
            <a:endParaRPr lang="en-GB" sz="1200" b="0" i="0" u="none" strike="noStrike" kern="1200">
              <a:solidFill>
                <a:schemeClr val="tx1"/>
              </a:solidFill>
              <a:effectLst/>
              <a:latin typeface="Calibri" pitchFamily="34" charset="0"/>
              <a:ea typeface="+mn-ea"/>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vi-VN"/>
          </a:p>
        </p:txBody>
      </p:sp>
      <p:sp>
        <p:nvSpPr>
          <p:cNvPr id="65540" name="Slide Number Placeholder 3"/>
          <p:cNvSpPr>
            <a:spLocks noGrp="1"/>
          </p:cNvSpPr>
          <p:nvPr>
            <p:ph type="sldNum" sz="quarter" idx="5"/>
          </p:nvPr>
        </p:nvSpPr>
        <p:spPr>
          <a:noFill/>
        </p:spPr>
        <p:txBody>
          <a:bodyPr/>
          <a:lstStyle/>
          <a:p>
            <a:fld id="{385D0EF5-B0D1-4981-B2CA-7D10D056769D}" type="slidenum">
              <a:rPr lang="en-US"/>
              <a:pPr/>
              <a:t>18</a:t>
            </a:fld>
            <a:endParaRPr lang="en-US"/>
          </a:p>
        </p:txBody>
      </p:sp>
    </p:spTree>
    <p:extLst>
      <p:ext uri="{BB962C8B-B14F-4D97-AF65-F5344CB8AC3E}">
        <p14:creationId xmlns:p14="http://schemas.microsoft.com/office/powerpoint/2010/main" val="37967127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GB" sz="1200" b="0" i="0" u="none" strike="noStrike" kern="1200">
                <a:solidFill>
                  <a:schemeClr val="tx1"/>
                </a:solidFill>
                <a:effectLst/>
                <a:latin typeface="Calibri" pitchFamily="34" charset="0"/>
                <a:ea typeface="+mn-ea"/>
                <a:cs typeface="+mn-cs"/>
              </a:rPr>
              <a:t>The file </a:t>
            </a:r>
            <a:r>
              <a:rPr lang="en-GB">
                <a:effectLst/>
              </a:rPr>
              <a:t>pg_hba.conf</a:t>
            </a:r>
            <a:r>
              <a:rPr lang="en-GB" sz="1200" b="0" i="0" u="none" strike="noStrike" kern="1200">
                <a:solidFill>
                  <a:schemeClr val="tx1"/>
                </a:solidFill>
                <a:effectLst/>
                <a:latin typeface="Calibri" pitchFamily="34" charset="0"/>
                <a:ea typeface="+mn-ea"/>
                <a:cs typeface="+mn-cs"/>
              </a:rPr>
              <a:t> governs the basic constraints underlying connection to PostgreSQL. By default, these settings are very conservative. Specifically, local connections are not allowed for the </a:t>
            </a:r>
            <a:r>
              <a:rPr lang="en-GB">
                <a:effectLst/>
              </a:rPr>
              <a:t>postgres</a:t>
            </a:r>
            <a:r>
              <a:rPr lang="en-GB" sz="1200" b="0" i="0" u="none" strike="noStrike" kern="1200">
                <a:solidFill>
                  <a:schemeClr val="tx1"/>
                </a:solidFill>
                <a:effectLst/>
                <a:latin typeface="Calibri" pitchFamily="34" charset="0"/>
                <a:ea typeface="+mn-ea"/>
                <a:cs typeface="+mn-cs"/>
              </a:rPr>
              <a:t> user.</a:t>
            </a:r>
          </a:p>
          <a:p>
            <a:pPr marL="0" marR="0" indent="0" algn="l" defTabSz="914400" rtl="0" eaLnBrk="1" fontAlgn="base" latinLnBrk="0" hangingPunct="1">
              <a:lnSpc>
                <a:spcPct val="100000"/>
              </a:lnSpc>
              <a:spcBef>
                <a:spcPct val="30000"/>
              </a:spcBef>
              <a:spcAft>
                <a:spcPct val="0"/>
              </a:spcAft>
              <a:buClrTx/>
              <a:buSzTx/>
              <a:buFontTx/>
              <a:buNone/>
              <a:tabLst/>
              <a:defRPr/>
            </a:pPr>
            <a:endParaRPr lang="en-GB" sz="1200" b="0" i="0" u="none" strike="noStrike" kern="1200">
              <a:solidFill>
                <a:schemeClr val="tx1"/>
              </a:solidFill>
              <a:effectLst/>
              <a:latin typeface="Calibri" pitchFamily="34" charset="0"/>
              <a:ea typeface="+mn-ea"/>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GB" sz="1200" b="0" i="0" u="none" strike="noStrike" kern="1200">
                <a:solidFill>
                  <a:schemeClr val="tx1"/>
                </a:solidFill>
                <a:effectLst/>
                <a:latin typeface="Calibri" pitchFamily="34" charset="0"/>
                <a:ea typeface="+mn-ea"/>
                <a:cs typeface="+mn-cs"/>
              </a:rPr>
              <a:t>Đổi : </a:t>
            </a:r>
            <a:r>
              <a:rPr lang="en-GB" sz="1200">
                <a:solidFill>
                  <a:srgbClr val="0070C0"/>
                </a:solidFill>
              </a:rPr>
              <a:t>local 	all 	postgres 	peer  </a:t>
            </a:r>
          </a:p>
          <a:p>
            <a:pPr marL="0" marR="0" indent="0" algn="l" defTabSz="914400" rtl="0" eaLnBrk="1" fontAlgn="base" latinLnBrk="0" hangingPunct="1">
              <a:lnSpc>
                <a:spcPct val="100000"/>
              </a:lnSpc>
              <a:spcBef>
                <a:spcPct val="30000"/>
              </a:spcBef>
              <a:spcAft>
                <a:spcPct val="0"/>
              </a:spcAft>
              <a:buClrTx/>
              <a:buSzTx/>
              <a:buFontTx/>
              <a:buNone/>
              <a:tabLst/>
              <a:defRPr/>
            </a:pPr>
            <a:r>
              <a:rPr lang="en-GB" sz="1200">
                <a:solidFill>
                  <a:srgbClr val="0070C0"/>
                </a:solidFill>
              </a:rPr>
              <a:t>Thành:  local 	all 	postgres 	md5 </a:t>
            </a:r>
            <a:endParaRPr lang="en-GB" sz="1200" b="0" i="0" u="none" strike="noStrike" kern="1200">
              <a:solidFill>
                <a:schemeClr val="tx1"/>
              </a:solidFill>
              <a:effectLst/>
              <a:latin typeface="Calibri" pitchFamily="34" charset="0"/>
              <a:ea typeface="+mn-ea"/>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vi-VN"/>
          </a:p>
        </p:txBody>
      </p:sp>
      <p:sp>
        <p:nvSpPr>
          <p:cNvPr id="65540" name="Slide Number Placeholder 3"/>
          <p:cNvSpPr>
            <a:spLocks noGrp="1"/>
          </p:cNvSpPr>
          <p:nvPr>
            <p:ph type="sldNum" sz="quarter" idx="5"/>
          </p:nvPr>
        </p:nvSpPr>
        <p:spPr>
          <a:noFill/>
        </p:spPr>
        <p:txBody>
          <a:bodyPr/>
          <a:lstStyle/>
          <a:p>
            <a:fld id="{385D0EF5-B0D1-4981-B2CA-7D10D056769D}" type="slidenum">
              <a:rPr lang="en-US"/>
              <a:pPr/>
              <a:t>19</a:t>
            </a:fld>
            <a:endParaRPr lang="en-US"/>
          </a:p>
        </p:txBody>
      </p:sp>
    </p:spTree>
    <p:extLst>
      <p:ext uri="{BB962C8B-B14F-4D97-AF65-F5344CB8AC3E}">
        <p14:creationId xmlns:p14="http://schemas.microsoft.com/office/powerpoint/2010/main" val="2231793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p:spPr>
        <p:txBody>
          <a:bodyPr/>
          <a:lstStyle/>
          <a:p>
            <a:pPr eaLnBrk="1" hangingPunct="1"/>
            <a:endParaRPr lang="vi-VN"/>
          </a:p>
        </p:txBody>
      </p:sp>
      <p:sp>
        <p:nvSpPr>
          <p:cNvPr id="41988" name="Slide Number Placeholder 3"/>
          <p:cNvSpPr>
            <a:spLocks noGrp="1"/>
          </p:cNvSpPr>
          <p:nvPr>
            <p:ph type="sldNum" sz="quarter" idx="5"/>
          </p:nvPr>
        </p:nvSpPr>
        <p:spPr>
          <a:noFill/>
        </p:spPr>
        <p:txBody>
          <a:bodyPr/>
          <a:lstStyle/>
          <a:p>
            <a:fld id="{2CC6B4C3-1C4F-4EF9-B010-ED3CC98A458C}" type="slidenum">
              <a:rPr lang="en-US"/>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vi-VN"/>
              <a:t>https://dba.stackexchange.com/questions/156717/command-not-found-pg-ctl-on-ubuntu</a:t>
            </a:r>
            <a:endParaRPr lang="en-US"/>
          </a:p>
          <a:p>
            <a:pPr marL="0" marR="0" indent="0" algn="l" defTabSz="914400" rtl="0" eaLnBrk="1" fontAlgn="base" latinLnBrk="0" hangingPunct="1">
              <a:lnSpc>
                <a:spcPct val="100000"/>
              </a:lnSpc>
              <a:spcBef>
                <a:spcPct val="30000"/>
              </a:spcBef>
              <a:spcAft>
                <a:spcPct val="0"/>
              </a:spcAft>
              <a:buClrTx/>
              <a:buSzTx/>
              <a:buFontTx/>
              <a:buNone/>
              <a:tabLst/>
              <a:defRPr/>
            </a:pPr>
            <a:endParaRPr lang="en-US"/>
          </a:p>
          <a:p>
            <a:pPr marL="0" marR="0" indent="0" algn="l" defTabSz="914400" rtl="0" eaLnBrk="1" fontAlgn="base" latinLnBrk="0" hangingPunct="1">
              <a:lnSpc>
                <a:spcPct val="100000"/>
              </a:lnSpc>
              <a:spcBef>
                <a:spcPct val="30000"/>
              </a:spcBef>
              <a:spcAft>
                <a:spcPct val="0"/>
              </a:spcAft>
              <a:buClrTx/>
              <a:buSzTx/>
              <a:buFontTx/>
              <a:buNone/>
              <a:tabLst/>
              <a:defRPr/>
            </a:pPr>
            <a:r>
              <a:rPr lang="en-US"/>
              <a:t>Có thể sử dụng pg_ctl</a:t>
            </a:r>
          </a:p>
          <a:p>
            <a:pPr marL="0" marR="0" indent="0" algn="l" defTabSz="914400" rtl="0" eaLnBrk="1" fontAlgn="base" latinLnBrk="0" hangingPunct="1">
              <a:lnSpc>
                <a:spcPct val="100000"/>
              </a:lnSpc>
              <a:spcBef>
                <a:spcPct val="30000"/>
              </a:spcBef>
              <a:spcAft>
                <a:spcPct val="0"/>
              </a:spcAft>
              <a:buClrTx/>
              <a:buSzTx/>
              <a:buFontTx/>
              <a:buNone/>
              <a:tabLst/>
              <a:defRPr/>
            </a:pPr>
            <a:r>
              <a:rPr lang="en-US"/>
              <a:t>/usr/lib/postgresql/10/bin/pg_ctl –D /var/lib/postgresql/10/main –l logfile start</a:t>
            </a:r>
            <a:endParaRPr lang="vi-VN"/>
          </a:p>
        </p:txBody>
      </p:sp>
      <p:sp>
        <p:nvSpPr>
          <p:cNvPr id="65540" name="Slide Number Placeholder 3"/>
          <p:cNvSpPr>
            <a:spLocks noGrp="1"/>
          </p:cNvSpPr>
          <p:nvPr>
            <p:ph type="sldNum" sz="quarter" idx="5"/>
          </p:nvPr>
        </p:nvSpPr>
        <p:spPr>
          <a:noFill/>
        </p:spPr>
        <p:txBody>
          <a:bodyPr/>
          <a:lstStyle/>
          <a:p>
            <a:fld id="{385D0EF5-B0D1-4981-B2CA-7D10D056769D}" type="slidenum">
              <a:rPr lang="en-US"/>
              <a:pPr/>
              <a:t>20</a:t>
            </a:fld>
            <a:endParaRPr lang="en-US"/>
          </a:p>
        </p:txBody>
      </p:sp>
    </p:spTree>
    <p:extLst>
      <p:ext uri="{BB962C8B-B14F-4D97-AF65-F5344CB8AC3E}">
        <p14:creationId xmlns:p14="http://schemas.microsoft.com/office/powerpoint/2010/main" val="31866395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vi-VN"/>
              <a:t>https://dba.stackexchange.com/questions/156717/command-not-found-pg-ctl-on-ubuntu</a:t>
            </a:r>
            <a:endParaRPr lang="en-US"/>
          </a:p>
          <a:p>
            <a:pPr marL="0" marR="0" indent="0" algn="l" defTabSz="914400" rtl="0" eaLnBrk="1" fontAlgn="base" latinLnBrk="0" hangingPunct="1">
              <a:lnSpc>
                <a:spcPct val="100000"/>
              </a:lnSpc>
              <a:spcBef>
                <a:spcPct val="30000"/>
              </a:spcBef>
              <a:spcAft>
                <a:spcPct val="0"/>
              </a:spcAft>
              <a:buClrTx/>
              <a:buSzTx/>
              <a:buFontTx/>
              <a:buNone/>
              <a:tabLst/>
              <a:defRPr/>
            </a:pPr>
            <a:endParaRPr lang="en-US"/>
          </a:p>
          <a:p>
            <a:r>
              <a:rPr lang="en-US" sz="1200"/>
              <a:t>Create a new database:</a:t>
            </a:r>
          </a:p>
          <a:p>
            <a:pPr>
              <a:buNone/>
            </a:pPr>
            <a:r>
              <a:rPr lang="es-ES" sz="1200">
                <a:solidFill>
                  <a:srgbClr val="0070C0"/>
                </a:solidFill>
              </a:rPr>
              <a:t>sudo -u postgres createdb database_name</a:t>
            </a:r>
            <a:endParaRPr lang="en-US" sz="1200">
              <a:solidFill>
                <a:srgbClr val="0070C0"/>
              </a:solidFill>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vi-VN"/>
          </a:p>
        </p:txBody>
      </p:sp>
      <p:sp>
        <p:nvSpPr>
          <p:cNvPr id="65540" name="Slide Number Placeholder 3"/>
          <p:cNvSpPr>
            <a:spLocks noGrp="1"/>
          </p:cNvSpPr>
          <p:nvPr>
            <p:ph type="sldNum" sz="quarter" idx="5"/>
          </p:nvPr>
        </p:nvSpPr>
        <p:spPr>
          <a:noFill/>
        </p:spPr>
        <p:txBody>
          <a:bodyPr/>
          <a:lstStyle/>
          <a:p>
            <a:fld id="{385D0EF5-B0D1-4981-B2CA-7D10D056769D}" type="slidenum">
              <a:rPr lang="en-US"/>
              <a:pPr/>
              <a:t>21</a:t>
            </a:fld>
            <a:endParaRPr lang="en-US"/>
          </a:p>
        </p:txBody>
      </p:sp>
    </p:spTree>
    <p:extLst>
      <p:ext uri="{BB962C8B-B14F-4D97-AF65-F5344CB8AC3E}">
        <p14:creationId xmlns:p14="http://schemas.microsoft.com/office/powerpoint/2010/main" val="38822635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pPr eaLnBrk="1" hangingPunct="1"/>
            <a:endParaRPr lang="vi-VN"/>
          </a:p>
        </p:txBody>
      </p:sp>
      <p:sp>
        <p:nvSpPr>
          <p:cNvPr id="53252" name="Slide Number Placeholder 3"/>
          <p:cNvSpPr>
            <a:spLocks noGrp="1"/>
          </p:cNvSpPr>
          <p:nvPr>
            <p:ph type="sldNum" sz="quarter" idx="5"/>
          </p:nvPr>
        </p:nvSpPr>
        <p:spPr>
          <a:noFill/>
        </p:spPr>
        <p:txBody>
          <a:bodyPr/>
          <a:lstStyle/>
          <a:p>
            <a:fld id="{1B63D55A-362D-446D-8A8A-909259E4D21C}" type="slidenum">
              <a:rPr lang="en-US"/>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pPr eaLnBrk="1" hangingPunct="1"/>
            <a:endParaRPr lang="vi-VN"/>
          </a:p>
        </p:txBody>
      </p:sp>
      <p:sp>
        <p:nvSpPr>
          <p:cNvPr id="54276" name="Slide Number Placeholder 3"/>
          <p:cNvSpPr>
            <a:spLocks noGrp="1"/>
          </p:cNvSpPr>
          <p:nvPr>
            <p:ph type="sldNum" sz="quarter" idx="5"/>
          </p:nvPr>
        </p:nvSpPr>
        <p:spPr>
          <a:noFill/>
        </p:spPr>
        <p:txBody>
          <a:bodyPr/>
          <a:lstStyle/>
          <a:p>
            <a:fld id="{6E9364CD-BC5E-42E9-87C2-AE6D941D749F}" type="slidenum">
              <a:rPr lang="en-US"/>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pPr eaLnBrk="1" hangingPunct="1"/>
            <a:r>
              <a:rPr lang="vi-VN" dirty="0"/>
              <a:t>Base</a:t>
            </a:r>
            <a:r>
              <a:rPr lang="en-US" dirty="0"/>
              <a:t>:</a:t>
            </a:r>
            <a:r>
              <a:rPr lang="vi-VN" dirty="0"/>
              <a:t> Chua</a:t>
            </a:r>
            <a:r>
              <a:rPr lang="vi-VN" baseline="0" dirty="0"/>
              <a:t> du lieu cho </a:t>
            </a:r>
            <a:r>
              <a:rPr lang="fr-FR" baseline="0" dirty="0"/>
              <a:t>DB (1 </a:t>
            </a:r>
            <a:r>
              <a:rPr lang="fr-FR" baseline="0" dirty="0" err="1"/>
              <a:t>thu</a:t>
            </a:r>
            <a:r>
              <a:rPr lang="fr-FR" baseline="0" dirty="0"/>
              <a:t> </a:t>
            </a:r>
            <a:r>
              <a:rPr lang="fr-FR" baseline="0" dirty="0" err="1"/>
              <a:t>muc</a:t>
            </a:r>
            <a:r>
              <a:rPr lang="fr-FR" baseline="0" dirty="0"/>
              <a:t>, 1 DB). </a:t>
            </a:r>
            <a:r>
              <a:rPr lang="fr-FR" baseline="0" dirty="0" err="1"/>
              <a:t>Neu</a:t>
            </a:r>
            <a:r>
              <a:rPr lang="fr-FR" baseline="0" dirty="0"/>
              <a:t> </a:t>
            </a:r>
            <a:r>
              <a:rPr lang="fr-FR" baseline="0" dirty="0" err="1"/>
              <a:t>nhu</a:t>
            </a:r>
            <a:r>
              <a:rPr lang="fr-FR" baseline="0" dirty="0"/>
              <a:t> </a:t>
            </a:r>
            <a:r>
              <a:rPr lang="fr-FR" baseline="0" dirty="0" err="1"/>
              <a:t>tablespace</a:t>
            </a:r>
            <a:r>
              <a:rPr lang="fr-FR" baseline="0" dirty="0"/>
              <a:t> </a:t>
            </a:r>
            <a:r>
              <a:rPr lang="fr-FR" baseline="0" dirty="0" err="1"/>
              <a:t>cua</a:t>
            </a:r>
            <a:r>
              <a:rPr lang="fr-FR" baseline="0" dirty="0"/>
              <a:t> DB la default</a:t>
            </a:r>
            <a:endParaRPr lang="vi-VN" dirty="0"/>
          </a:p>
        </p:txBody>
      </p:sp>
      <p:sp>
        <p:nvSpPr>
          <p:cNvPr id="55300" name="Slide Number Placeholder 3"/>
          <p:cNvSpPr>
            <a:spLocks noGrp="1"/>
          </p:cNvSpPr>
          <p:nvPr>
            <p:ph type="sldNum" sz="quarter" idx="5"/>
          </p:nvPr>
        </p:nvSpPr>
        <p:spPr>
          <a:noFill/>
        </p:spPr>
        <p:txBody>
          <a:bodyPr/>
          <a:lstStyle/>
          <a:p>
            <a:fld id="{659A117C-FCC3-491C-AC1F-3CDD072CD23E}" type="slidenum">
              <a:rPr lang="en-US"/>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pPr eaLnBrk="1" hangingPunct="1"/>
            <a:r>
              <a:rPr lang="en-US" sz="1200" b="1"/>
              <a:t>Configuration files:</a:t>
            </a:r>
          </a:p>
          <a:p>
            <a:pPr eaLnBrk="1" hangingPunct="1">
              <a:buNone/>
            </a:pPr>
            <a:r>
              <a:rPr lang="en-US" sz="1200">
                <a:solidFill>
                  <a:srgbClr val="0070C0"/>
                </a:solidFill>
              </a:rPr>
              <a:t>     /etc/postgresql/9.x/main/</a:t>
            </a:r>
          </a:p>
          <a:p>
            <a:pPr eaLnBrk="1" hangingPunct="1"/>
            <a:r>
              <a:rPr lang="en-US" sz="1200" b="1"/>
              <a:t>Data directory:</a:t>
            </a:r>
          </a:p>
          <a:p>
            <a:pPr eaLnBrk="1" hangingPunct="1">
              <a:buNone/>
            </a:pPr>
            <a:r>
              <a:rPr lang="en-US" sz="1200"/>
              <a:t>   </a:t>
            </a:r>
            <a:r>
              <a:rPr lang="en-US" sz="1200">
                <a:solidFill>
                  <a:srgbClr val="0070C0"/>
                </a:solidFill>
              </a:rPr>
              <a:t>/var/lib/postgresql/9.x/main/</a:t>
            </a:r>
          </a:p>
          <a:p>
            <a:pPr eaLnBrk="1" hangingPunct="1"/>
            <a:r>
              <a:rPr lang="en-US" sz="1200" b="1"/>
              <a:t>Log files:</a:t>
            </a:r>
          </a:p>
          <a:p>
            <a:pPr marL="0" indent="0" eaLnBrk="1" hangingPunct="1">
              <a:buNone/>
            </a:pPr>
            <a:r>
              <a:rPr lang="en-US" sz="1200">
                <a:solidFill>
                  <a:srgbClr val="0070C0"/>
                </a:solidFill>
              </a:rPr>
              <a:t>	/var/log/postgres/</a:t>
            </a:r>
            <a:endParaRPr lang="en-US" sz="1100">
              <a:solidFill>
                <a:srgbClr val="0070C0"/>
              </a:solidFill>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a:t>(can use this command : ps auxw|grep postgres|grep -- -D )</a:t>
            </a:r>
          </a:p>
          <a:p>
            <a:pPr marL="0" marR="0" lvl="0" indent="0" algn="l" defTabSz="914400" rtl="0" eaLnBrk="1" fontAlgn="base" latinLnBrk="0" hangingPunct="1">
              <a:lnSpc>
                <a:spcPct val="100000"/>
              </a:lnSpc>
              <a:spcBef>
                <a:spcPct val="30000"/>
              </a:spcBef>
              <a:spcAft>
                <a:spcPct val="0"/>
              </a:spcAft>
              <a:buClrTx/>
              <a:buSzTx/>
              <a:buFontTx/>
              <a:buNone/>
              <a:tabLst/>
              <a:defRPr/>
            </a:pPr>
            <a:r>
              <a:rPr lang="vi-VN"/>
              <a:t>https://www.vultr.com/docs/how-to-backup-and-restore-postgresql-databases-on-ubuntu-16-04</a:t>
            </a:r>
            <a:endParaRPr lang="en-US"/>
          </a:p>
          <a:p>
            <a:pPr marL="0" marR="0" indent="0" algn="l" defTabSz="914400" rtl="0" eaLnBrk="1" fontAlgn="base" latinLnBrk="0" hangingPunct="1">
              <a:lnSpc>
                <a:spcPct val="100000"/>
              </a:lnSpc>
              <a:spcBef>
                <a:spcPct val="30000"/>
              </a:spcBef>
              <a:spcAft>
                <a:spcPct val="0"/>
              </a:spcAft>
              <a:buClrTx/>
              <a:buSzTx/>
              <a:buFontTx/>
              <a:buNone/>
              <a:tabLst/>
              <a:defRPr/>
            </a:pPr>
            <a:endParaRPr lang="vi-VN"/>
          </a:p>
          <a:p>
            <a:pPr eaLnBrk="1" hangingPunct="1"/>
            <a:endParaRPr lang="vi-VN"/>
          </a:p>
        </p:txBody>
      </p:sp>
      <p:sp>
        <p:nvSpPr>
          <p:cNvPr id="65540" name="Slide Number Placeholder 3"/>
          <p:cNvSpPr>
            <a:spLocks noGrp="1"/>
          </p:cNvSpPr>
          <p:nvPr>
            <p:ph type="sldNum" sz="quarter" idx="5"/>
          </p:nvPr>
        </p:nvSpPr>
        <p:spPr>
          <a:noFill/>
        </p:spPr>
        <p:txBody>
          <a:bodyPr/>
          <a:lstStyle/>
          <a:p>
            <a:fld id="{385D0EF5-B0D1-4981-B2CA-7D10D056769D}" type="slidenum">
              <a:rPr lang="en-US"/>
              <a:pPr/>
              <a:t>25</a:t>
            </a:fld>
            <a:endParaRPr lang="en-US"/>
          </a:p>
        </p:txBody>
      </p:sp>
    </p:spTree>
    <p:extLst>
      <p:ext uri="{BB962C8B-B14F-4D97-AF65-F5344CB8AC3E}">
        <p14:creationId xmlns:p14="http://schemas.microsoft.com/office/powerpoint/2010/main" val="23815377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pPr eaLnBrk="1" hangingPunct="1"/>
            <a:endParaRPr lang="vi-VN"/>
          </a:p>
        </p:txBody>
      </p:sp>
      <p:sp>
        <p:nvSpPr>
          <p:cNvPr id="56324" name="Slide Number Placeholder 3"/>
          <p:cNvSpPr>
            <a:spLocks noGrp="1"/>
          </p:cNvSpPr>
          <p:nvPr>
            <p:ph type="sldNum" sz="quarter" idx="5"/>
          </p:nvPr>
        </p:nvSpPr>
        <p:spPr>
          <a:noFill/>
        </p:spPr>
        <p:txBody>
          <a:bodyPr/>
          <a:lstStyle/>
          <a:p>
            <a:fld id="{E53E823A-E346-4DD6-A2AB-98C8366ED3CB}" type="slidenum">
              <a:rPr lang="en-US"/>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pPr eaLnBrk="1" hangingPunct="1"/>
            <a:endParaRPr lang="vi-VN"/>
          </a:p>
        </p:txBody>
      </p:sp>
      <p:sp>
        <p:nvSpPr>
          <p:cNvPr id="57348" name="Slide Number Placeholder 3"/>
          <p:cNvSpPr>
            <a:spLocks noGrp="1"/>
          </p:cNvSpPr>
          <p:nvPr>
            <p:ph type="sldNum" sz="quarter" idx="5"/>
          </p:nvPr>
        </p:nvSpPr>
        <p:spPr>
          <a:noFill/>
        </p:spPr>
        <p:txBody>
          <a:bodyPr/>
          <a:lstStyle/>
          <a:p>
            <a:fld id="{D75E2CB2-220F-4DAF-BDAA-4C988A6FDEE8}" type="slidenum">
              <a:rPr lang="en-US"/>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pPr eaLnBrk="1" hangingPunct="1"/>
            <a:endParaRPr lang="vi-VN"/>
          </a:p>
        </p:txBody>
      </p:sp>
      <p:sp>
        <p:nvSpPr>
          <p:cNvPr id="58372" name="Slide Number Placeholder 3"/>
          <p:cNvSpPr>
            <a:spLocks noGrp="1"/>
          </p:cNvSpPr>
          <p:nvPr>
            <p:ph type="sldNum" sz="quarter" idx="5"/>
          </p:nvPr>
        </p:nvSpPr>
        <p:spPr>
          <a:noFill/>
        </p:spPr>
        <p:txBody>
          <a:bodyPr/>
          <a:lstStyle/>
          <a:p>
            <a:fld id="{DB96806C-B7C5-4EE3-9FF3-113D475B0FF8}" type="slidenum">
              <a:rPr lang="en-US"/>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pPr eaLnBrk="1" hangingPunct="1"/>
            <a:endParaRPr lang="vi-VN"/>
          </a:p>
        </p:txBody>
      </p:sp>
      <p:sp>
        <p:nvSpPr>
          <p:cNvPr id="59396" name="Slide Number Placeholder 3"/>
          <p:cNvSpPr>
            <a:spLocks noGrp="1"/>
          </p:cNvSpPr>
          <p:nvPr>
            <p:ph type="sldNum" sz="quarter" idx="5"/>
          </p:nvPr>
        </p:nvSpPr>
        <p:spPr>
          <a:noFill/>
        </p:spPr>
        <p:txBody>
          <a:bodyPr/>
          <a:lstStyle/>
          <a:p>
            <a:fld id="{63162F57-81C8-4880-A988-87448E901439}" type="slidenum">
              <a:rPr lang="en-US"/>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pPr eaLnBrk="1" hangingPunct="1"/>
            <a:endParaRPr lang="vi-VN"/>
          </a:p>
        </p:txBody>
      </p:sp>
      <p:sp>
        <p:nvSpPr>
          <p:cNvPr id="43012" name="Slide Number Placeholder 3"/>
          <p:cNvSpPr>
            <a:spLocks noGrp="1"/>
          </p:cNvSpPr>
          <p:nvPr>
            <p:ph type="sldNum" sz="quarter" idx="5"/>
          </p:nvPr>
        </p:nvSpPr>
        <p:spPr>
          <a:noFill/>
        </p:spPr>
        <p:txBody>
          <a:bodyPr/>
          <a:lstStyle/>
          <a:p>
            <a:fld id="{67FD7D4B-A313-4ABC-99B7-EFC600908FE1}" type="slidenum">
              <a:rPr lang="en-US"/>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p:spPr>
        <p:txBody>
          <a:bodyPr/>
          <a:lstStyle/>
          <a:p>
            <a:pPr eaLnBrk="1" hangingPunct="1">
              <a:buFontTx/>
              <a:buChar char="-"/>
            </a:pPr>
            <a:r>
              <a:rPr lang="en-US" dirty="0"/>
              <a:t>The Write Ahead Log (WAL) feature allows </a:t>
            </a:r>
            <a:r>
              <a:rPr lang="en-US" dirty="0" err="1"/>
              <a:t>PostgreSQL</a:t>
            </a:r>
            <a:r>
              <a:rPr lang="en-US" dirty="0"/>
              <a:t> to submit transactions to the transaction log before they are processed in the database. This provides for a more stable environment where all transactions are recoverable in case of a database crash. The transaction log is guaranteed to contain the transactions performed on the database data, even if the database crashes before a transaction is committed to the database.</a:t>
            </a:r>
          </a:p>
          <a:p>
            <a:pPr eaLnBrk="1" hangingPunct="1">
              <a:buFontTx/>
              <a:buChar char="-"/>
            </a:pPr>
            <a:r>
              <a:rPr lang="en-US" dirty="0"/>
              <a:t>The Runtime Statistics section allows you to configure </a:t>
            </a:r>
            <a:r>
              <a:rPr lang="en-US" dirty="0" err="1"/>
              <a:t>PostgreSQL</a:t>
            </a:r>
            <a:r>
              <a:rPr lang="en-US" dirty="0"/>
              <a:t> to log database performance statistics. These features allow you to view internal </a:t>
            </a:r>
            <a:r>
              <a:rPr lang="en-US" dirty="0" err="1"/>
              <a:t>PostgreSQL</a:t>
            </a:r>
            <a:r>
              <a:rPr lang="en-US" dirty="0"/>
              <a:t> statistics.</a:t>
            </a:r>
          </a:p>
          <a:p>
            <a:pPr eaLnBrk="1" hangingPunct="1">
              <a:buFontTx/>
              <a:buChar char="-"/>
            </a:pPr>
            <a:r>
              <a:rPr lang="en-US" dirty="0"/>
              <a:t>In a DBMS, deleted records are not really removed from the database at the time you execute a delete command. Instead, deleted records are just marked for deletion and kept in the database. This feature enables you to restore any deleted records if you (or your customers) change your mind. The downside to this feature is that deleted records take up space in the database. Depending on the amount of updates and deletes performed on data, over time this extra space can add up and have a negative impact on database performance. To accommodate this problem, </a:t>
            </a:r>
            <a:r>
              <a:rPr lang="en-US" dirty="0" err="1"/>
              <a:t>PostgreSQL</a:t>
            </a:r>
            <a:r>
              <a:rPr lang="en-US" dirty="0"/>
              <a:t> allows you to remove database records marked for deletion. This process is called </a:t>
            </a:r>
            <a:r>
              <a:rPr lang="en-US" i="1" dirty="0"/>
              <a:t>vacuuming.</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r>
              <a:rPr lang="en-US" i="1" dirty="0">
                <a:solidFill>
                  <a:srgbClr val="0000CC"/>
                </a:solidFill>
              </a:rPr>
              <a:t>http://www.postgresql.org/docs/9.4/static/auth-pg-hba-conf.html</a:t>
            </a:r>
          </a:p>
          <a:p>
            <a:r>
              <a:rPr lang="en-US" i="1" dirty="0">
                <a:solidFill>
                  <a:srgbClr val="0000CC"/>
                </a:solidFill>
              </a:rPr>
              <a:t>Ex: host all </a:t>
            </a:r>
            <a:r>
              <a:rPr lang="en-US" i="1" dirty="0" err="1">
                <a:solidFill>
                  <a:srgbClr val="0000CC"/>
                </a:solidFill>
              </a:rPr>
              <a:t>all</a:t>
            </a:r>
            <a:r>
              <a:rPr lang="en-US" i="1" dirty="0">
                <a:solidFill>
                  <a:srgbClr val="0000CC"/>
                </a:solidFill>
              </a:rPr>
              <a:t> 192.168.0.0/27  md5</a:t>
            </a:r>
          </a:p>
          <a:p>
            <a:r>
              <a:rPr lang="en-US" i="1" dirty="0">
                <a:solidFill>
                  <a:srgbClr val="0000CC"/>
                </a:solidFill>
              </a:rPr>
              <a:t>(</a:t>
            </a:r>
            <a:r>
              <a:rPr lang="en-US" i="1" dirty="0" err="1">
                <a:solidFill>
                  <a:srgbClr val="0000CC"/>
                </a:solidFill>
              </a:rPr>
              <a:t>tu</a:t>
            </a:r>
            <a:r>
              <a:rPr lang="en-US" i="1" dirty="0">
                <a:solidFill>
                  <a:srgbClr val="0000CC"/>
                </a:solidFill>
              </a:rPr>
              <a:t> 192.168.0.1 den 192.168.0.254)</a:t>
            </a:r>
          </a:p>
          <a:p>
            <a:endParaRPr lang="en-US" i="1" dirty="0">
              <a:solidFill>
                <a:srgbClr val="0000CC"/>
              </a:solidFill>
            </a:endParaRPr>
          </a:p>
          <a:p>
            <a:r>
              <a:rPr lang="en-US" i="1" dirty="0">
                <a:solidFill>
                  <a:srgbClr val="0000CC"/>
                </a:solidFill>
              </a:rPr>
              <a:t>connection-type.</a:t>
            </a:r>
            <a:endParaRPr lang="en-US" sz="1200" kern="1200" baseline="0" dirty="0">
              <a:solidFill>
                <a:schemeClr val="tx1"/>
              </a:solidFill>
              <a:latin typeface="Calibri" pitchFamily="34" charset="0"/>
              <a:ea typeface="+mn-ea"/>
              <a:cs typeface="+mn-cs"/>
            </a:endParaRPr>
          </a:p>
          <a:p>
            <a:r>
              <a:rPr lang="en-US" sz="1200" kern="1200" baseline="0" dirty="0">
                <a:solidFill>
                  <a:schemeClr val="tx1"/>
                </a:solidFill>
                <a:latin typeface="Calibri" pitchFamily="34" charset="0"/>
                <a:ea typeface="+mn-ea"/>
                <a:cs typeface="+mn-cs"/>
              </a:rPr>
              <a:t>􀁘 local Uses a local Unix-domain style socket on the system</a:t>
            </a:r>
          </a:p>
          <a:p>
            <a:r>
              <a:rPr lang="en-US" sz="1200" kern="1200" baseline="0" dirty="0">
                <a:solidFill>
                  <a:schemeClr val="tx1"/>
                </a:solidFill>
                <a:latin typeface="Calibri" pitchFamily="34" charset="0"/>
                <a:ea typeface="+mn-ea"/>
                <a:cs typeface="+mn-cs"/>
              </a:rPr>
              <a:t>􀁒 host Uses a plain or SSL-encrypted TCP/IP socket</a:t>
            </a:r>
          </a:p>
          <a:p>
            <a:r>
              <a:rPr lang="vi-VN" sz="1200" kern="1200" baseline="0" dirty="0">
                <a:solidFill>
                  <a:schemeClr val="tx1"/>
                </a:solidFill>
                <a:latin typeface="Calibri" pitchFamily="34" charset="0"/>
                <a:ea typeface="+mn-ea"/>
                <a:cs typeface="+mn-cs"/>
              </a:rPr>
              <a:t>􀁒 hostssl Uses an SSL-encrypted TCP/IP socket</a:t>
            </a:r>
          </a:p>
          <a:p>
            <a:r>
              <a:rPr lang="en-US" sz="1200" kern="1200" baseline="0" dirty="0">
                <a:solidFill>
                  <a:schemeClr val="tx1"/>
                </a:solidFill>
                <a:latin typeface="Calibri" pitchFamily="34" charset="0"/>
                <a:ea typeface="+mn-ea"/>
                <a:cs typeface="+mn-cs"/>
              </a:rPr>
              <a:t>􀁗 </a:t>
            </a:r>
            <a:r>
              <a:rPr lang="en-US" sz="1200" kern="1200" baseline="0" dirty="0" err="1">
                <a:solidFill>
                  <a:schemeClr val="tx1"/>
                </a:solidFill>
                <a:latin typeface="Calibri" pitchFamily="34" charset="0"/>
                <a:ea typeface="+mn-ea"/>
                <a:cs typeface="+mn-cs"/>
              </a:rPr>
              <a:t>hostnossl</a:t>
            </a:r>
            <a:r>
              <a:rPr lang="en-US" sz="1200" kern="1200" baseline="0" dirty="0">
                <a:solidFill>
                  <a:schemeClr val="tx1"/>
                </a:solidFill>
                <a:latin typeface="Calibri" pitchFamily="34" charset="0"/>
                <a:ea typeface="+mn-ea"/>
                <a:cs typeface="+mn-cs"/>
              </a:rPr>
              <a:t> Uses a plain TCP/IP socket</a:t>
            </a:r>
            <a:endParaRPr lang="vi-VN" dirty="0"/>
          </a:p>
        </p:txBody>
      </p:sp>
      <p:sp>
        <p:nvSpPr>
          <p:cNvPr id="61444" name="Slide Number Placeholder 3"/>
          <p:cNvSpPr>
            <a:spLocks noGrp="1"/>
          </p:cNvSpPr>
          <p:nvPr>
            <p:ph type="sldNum" sz="quarter" idx="5"/>
          </p:nvPr>
        </p:nvSpPr>
        <p:spPr>
          <a:noFill/>
        </p:spPr>
        <p:txBody>
          <a:bodyPr/>
          <a:lstStyle/>
          <a:p>
            <a:fld id="{2B1E9F88-0DDF-4446-ACDB-AF20CBFC966B}" type="slidenum">
              <a:rPr lang="en-US"/>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r>
              <a:rPr lang="en-US" i="1" dirty="0">
                <a:solidFill>
                  <a:srgbClr val="0000CC"/>
                </a:solidFill>
              </a:rPr>
              <a:t>Ex: host all </a:t>
            </a:r>
            <a:r>
              <a:rPr lang="en-US" i="1" dirty="0" err="1">
                <a:solidFill>
                  <a:srgbClr val="0000CC"/>
                </a:solidFill>
              </a:rPr>
              <a:t>all</a:t>
            </a:r>
            <a:r>
              <a:rPr lang="en-US" i="1" dirty="0">
                <a:solidFill>
                  <a:srgbClr val="0000CC"/>
                </a:solidFill>
              </a:rPr>
              <a:t> 192.168.0.0/24 md5</a:t>
            </a:r>
          </a:p>
          <a:p>
            <a:r>
              <a:rPr lang="en-US" i="1" dirty="0">
                <a:solidFill>
                  <a:srgbClr val="0000CC"/>
                </a:solidFill>
              </a:rPr>
              <a:t>(</a:t>
            </a:r>
            <a:r>
              <a:rPr lang="en-US" i="1" dirty="0" err="1">
                <a:solidFill>
                  <a:srgbClr val="0000CC"/>
                </a:solidFill>
              </a:rPr>
              <a:t>tu</a:t>
            </a:r>
            <a:r>
              <a:rPr lang="en-US" i="1" dirty="0">
                <a:solidFill>
                  <a:srgbClr val="0000CC"/>
                </a:solidFill>
              </a:rPr>
              <a:t> 192.168.0.0 den 192.168.0.255)</a:t>
            </a:r>
          </a:p>
          <a:p>
            <a:endParaRPr lang="en-US" i="1" dirty="0">
              <a:solidFill>
                <a:srgbClr val="0000CC"/>
              </a:solidFill>
            </a:endParaRPr>
          </a:p>
          <a:p>
            <a:r>
              <a:rPr lang="en-US" i="1" dirty="0">
                <a:solidFill>
                  <a:srgbClr val="0000CC"/>
                </a:solidFill>
              </a:rPr>
              <a:t>connection-type.</a:t>
            </a:r>
            <a:endParaRPr lang="en-US" sz="1200" kern="1200" baseline="0" dirty="0">
              <a:solidFill>
                <a:schemeClr val="tx1"/>
              </a:solidFill>
              <a:latin typeface="Calibri" pitchFamily="34" charset="0"/>
              <a:ea typeface="+mn-ea"/>
              <a:cs typeface="+mn-cs"/>
            </a:endParaRPr>
          </a:p>
          <a:p>
            <a:r>
              <a:rPr lang="en-US" sz="1200" kern="1200" baseline="0" dirty="0">
                <a:solidFill>
                  <a:schemeClr val="tx1"/>
                </a:solidFill>
                <a:latin typeface="Calibri" pitchFamily="34" charset="0"/>
                <a:ea typeface="+mn-ea"/>
                <a:cs typeface="+mn-cs"/>
              </a:rPr>
              <a:t>􀁘 local Uses a local Unix-domain style socket on the system</a:t>
            </a:r>
          </a:p>
          <a:p>
            <a:r>
              <a:rPr lang="en-US" sz="1200" kern="1200" baseline="0" dirty="0">
                <a:solidFill>
                  <a:schemeClr val="tx1"/>
                </a:solidFill>
                <a:latin typeface="Calibri" pitchFamily="34" charset="0"/>
                <a:ea typeface="+mn-ea"/>
                <a:cs typeface="+mn-cs"/>
              </a:rPr>
              <a:t>􀁒 host Uses a plain or SSL-encrypted TCP/IP socket</a:t>
            </a:r>
          </a:p>
          <a:p>
            <a:r>
              <a:rPr lang="vi-VN" sz="1200" kern="1200" baseline="0" dirty="0">
                <a:solidFill>
                  <a:schemeClr val="tx1"/>
                </a:solidFill>
                <a:latin typeface="Calibri" pitchFamily="34" charset="0"/>
                <a:ea typeface="+mn-ea"/>
                <a:cs typeface="+mn-cs"/>
              </a:rPr>
              <a:t>􀁒 hostssl Uses an SSL-encrypted TCP/IP socket</a:t>
            </a:r>
          </a:p>
          <a:p>
            <a:r>
              <a:rPr lang="en-US" sz="1200" kern="1200" baseline="0" dirty="0">
                <a:solidFill>
                  <a:schemeClr val="tx1"/>
                </a:solidFill>
                <a:latin typeface="Calibri" pitchFamily="34" charset="0"/>
                <a:ea typeface="+mn-ea"/>
                <a:cs typeface="+mn-cs"/>
              </a:rPr>
              <a:t>􀁗 </a:t>
            </a:r>
            <a:r>
              <a:rPr lang="en-US" sz="1200" kern="1200" baseline="0" dirty="0" err="1">
                <a:solidFill>
                  <a:schemeClr val="tx1"/>
                </a:solidFill>
                <a:latin typeface="Calibri" pitchFamily="34" charset="0"/>
                <a:ea typeface="+mn-ea"/>
                <a:cs typeface="+mn-cs"/>
              </a:rPr>
              <a:t>hostnossl</a:t>
            </a:r>
            <a:r>
              <a:rPr lang="en-US" sz="1200" kern="1200" baseline="0" dirty="0">
                <a:solidFill>
                  <a:schemeClr val="tx1"/>
                </a:solidFill>
                <a:latin typeface="Calibri" pitchFamily="34" charset="0"/>
                <a:ea typeface="+mn-ea"/>
                <a:cs typeface="+mn-cs"/>
              </a:rPr>
              <a:t> Uses a plain TCP/IP socket</a:t>
            </a:r>
          </a:p>
          <a:p>
            <a:endParaRPr lang="en-US" sz="1200" kern="1200" baseline="0" dirty="0">
              <a:solidFill>
                <a:schemeClr val="tx1"/>
              </a:solidFill>
              <a:latin typeface="Calibri" pitchFamily="34" charset="0"/>
              <a:ea typeface="+mn-ea"/>
              <a:cs typeface="+mn-cs"/>
            </a:endParaRPr>
          </a:p>
          <a:p>
            <a:r>
              <a:rPr lang="en-US" sz="1200" kern="1200" baseline="0" dirty="0">
                <a:solidFill>
                  <a:schemeClr val="tx1"/>
                </a:solidFill>
                <a:latin typeface="Calibri" pitchFamily="34" charset="0"/>
                <a:ea typeface="+mn-ea"/>
                <a:cs typeface="+mn-cs"/>
              </a:rPr>
              <a:t>Login method:</a:t>
            </a:r>
          </a:p>
          <a:p>
            <a:r>
              <a:rPr lang="en-US" sz="1200" kern="1200" baseline="0" dirty="0">
                <a:solidFill>
                  <a:schemeClr val="tx1"/>
                </a:solidFill>
                <a:latin typeface="Calibri" pitchFamily="34" charset="0"/>
                <a:ea typeface="+mn-ea"/>
                <a:cs typeface="+mn-cs"/>
              </a:rPr>
              <a:t>-- trust : no password </a:t>
            </a:r>
            <a:r>
              <a:rPr lang="en-US" sz="1200" kern="1200" baseline="0" dirty="0" err="1">
                <a:solidFill>
                  <a:schemeClr val="tx1"/>
                </a:solidFill>
                <a:latin typeface="Calibri" pitchFamily="34" charset="0"/>
                <a:ea typeface="+mn-ea"/>
                <a:cs typeface="+mn-cs"/>
              </a:rPr>
              <a:t>requiered</a:t>
            </a:r>
            <a:endParaRPr lang="en-US" sz="1200" kern="1200" baseline="0" dirty="0">
              <a:solidFill>
                <a:schemeClr val="tx1"/>
              </a:solidFill>
              <a:latin typeface="Calibri" pitchFamily="34" charset="0"/>
              <a:ea typeface="+mn-ea"/>
              <a:cs typeface="+mn-cs"/>
            </a:endParaRPr>
          </a:p>
          <a:p>
            <a:r>
              <a:rPr lang="en-US" sz="1200" kern="1200" baseline="0" dirty="0">
                <a:solidFill>
                  <a:schemeClr val="tx1"/>
                </a:solidFill>
                <a:latin typeface="Calibri" pitchFamily="34" charset="0"/>
                <a:ea typeface="+mn-ea"/>
                <a:cs typeface="+mn-cs"/>
              </a:rPr>
              <a:t>-- reject: authentication method specifically prohibits clients matching the record</a:t>
            </a:r>
          </a:p>
          <a:p>
            <a:r>
              <a:rPr lang="en-US" sz="1200" kern="1200" baseline="0" dirty="0">
                <a:solidFill>
                  <a:schemeClr val="tx1"/>
                </a:solidFill>
                <a:latin typeface="Calibri" pitchFamily="34" charset="0"/>
                <a:ea typeface="+mn-ea"/>
                <a:cs typeface="+mn-cs"/>
              </a:rPr>
              <a:t>from accessing the </a:t>
            </a:r>
            <a:r>
              <a:rPr lang="en-US" sz="1200" kern="1200" baseline="0" dirty="0" err="1">
                <a:solidFill>
                  <a:schemeClr val="tx1"/>
                </a:solidFill>
                <a:latin typeface="Calibri" pitchFamily="34" charset="0"/>
                <a:ea typeface="+mn-ea"/>
                <a:cs typeface="+mn-cs"/>
              </a:rPr>
              <a:t>PostgreSQL</a:t>
            </a:r>
            <a:r>
              <a:rPr lang="en-US" sz="1200" kern="1200" baseline="0" dirty="0">
                <a:solidFill>
                  <a:schemeClr val="tx1"/>
                </a:solidFill>
                <a:latin typeface="Calibri" pitchFamily="34" charset="0"/>
                <a:ea typeface="+mn-ea"/>
                <a:cs typeface="+mn-cs"/>
              </a:rPr>
              <a:t> system. This is often used for temporarily restricting access</a:t>
            </a:r>
          </a:p>
          <a:p>
            <a:r>
              <a:rPr lang="en-US" sz="1200" kern="1200" baseline="0" dirty="0">
                <a:solidFill>
                  <a:schemeClr val="tx1"/>
                </a:solidFill>
                <a:latin typeface="Calibri" pitchFamily="34" charset="0"/>
                <a:ea typeface="+mn-ea"/>
                <a:cs typeface="+mn-cs"/>
              </a:rPr>
              <a:t>to the system for a specific user or host</a:t>
            </a:r>
          </a:p>
          <a:p>
            <a:r>
              <a:rPr lang="en-US" sz="1200" kern="1200" baseline="0" dirty="0">
                <a:solidFill>
                  <a:schemeClr val="tx1"/>
                </a:solidFill>
                <a:latin typeface="Calibri" pitchFamily="34" charset="0"/>
                <a:ea typeface="+mn-ea"/>
                <a:cs typeface="+mn-cs"/>
              </a:rPr>
              <a:t>-- </a:t>
            </a:r>
            <a:r>
              <a:rPr lang="en-US" sz="1200" kern="1200" baseline="0" dirty="0" err="1">
                <a:solidFill>
                  <a:schemeClr val="tx1"/>
                </a:solidFill>
                <a:latin typeface="Calibri" pitchFamily="34" charset="0"/>
                <a:ea typeface="+mn-ea"/>
                <a:cs typeface="+mn-cs"/>
              </a:rPr>
              <a:t>ident</a:t>
            </a:r>
            <a:r>
              <a:rPr lang="en-US" sz="1200" kern="1200" baseline="0" dirty="0">
                <a:solidFill>
                  <a:schemeClr val="tx1"/>
                </a:solidFill>
                <a:latin typeface="Calibri" pitchFamily="34" charset="0"/>
                <a:ea typeface="+mn-ea"/>
                <a:cs typeface="+mn-cs"/>
              </a:rPr>
              <a:t>: authentication method uses the client </a:t>
            </a:r>
            <a:r>
              <a:rPr lang="en-US" sz="1200" kern="1200" baseline="0" dirty="0" err="1">
                <a:solidFill>
                  <a:schemeClr val="tx1"/>
                </a:solidFill>
                <a:latin typeface="Calibri" pitchFamily="34" charset="0"/>
                <a:ea typeface="+mn-ea"/>
                <a:cs typeface="+mn-cs"/>
              </a:rPr>
              <a:t>userid</a:t>
            </a:r>
            <a:r>
              <a:rPr lang="en-US" sz="1200" kern="1200" baseline="0" dirty="0">
                <a:solidFill>
                  <a:schemeClr val="tx1"/>
                </a:solidFill>
                <a:latin typeface="Calibri" pitchFamily="34" charset="0"/>
                <a:ea typeface="+mn-ea"/>
                <a:cs typeface="+mn-cs"/>
              </a:rPr>
              <a:t> from the client’s host system. (see </a:t>
            </a:r>
            <a:r>
              <a:rPr lang="en-US" sz="1200" kern="1200" baseline="0" dirty="0" err="1">
                <a:solidFill>
                  <a:schemeClr val="tx1"/>
                </a:solidFill>
                <a:latin typeface="Calibri" pitchFamily="34" charset="0"/>
                <a:ea typeface="+mn-ea"/>
                <a:cs typeface="+mn-cs"/>
              </a:rPr>
              <a:t>pg_ident.conf</a:t>
            </a:r>
            <a:r>
              <a:rPr lang="en-US" sz="1200" kern="1200" baseline="0" dirty="0">
                <a:solidFill>
                  <a:schemeClr val="tx1"/>
                </a:solidFill>
                <a:latin typeface="Calibri" pitchFamily="34" charset="0"/>
                <a:ea typeface="+mn-ea"/>
                <a:cs typeface="+mn-cs"/>
              </a:rPr>
              <a:t>)</a:t>
            </a:r>
          </a:p>
          <a:p>
            <a:r>
              <a:rPr lang="en-US" sz="1200" kern="1200" baseline="0" dirty="0">
                <a:solidFill>
                  <a:schemeClr val="tx1"/>
                </a:solidFill>
                <a:latin typeface="Calibri" pitchFamily="34" charset="0"/>
                <a:ea typeface="+mn-ea"/>
                <a:cs typeface="+mn-cs"/>
              </a:rPr>
              <a:t>-- password: send password in plain text through the connection</a:t>
            </a:r>
          </a:p>
          <a:p>
            <a:r>
              <a:rPr lang="en-US" sz="1200" kern="1200" baseline="0" dirty="0">
                <a:solidFill>
                  <a:schemeClr val="tx1"/>
                </a:solidFill>
                <a:latin typeface="Calibri" pitchFamily="34" charset="0"/>
                <a:ea typeface="+mn-ea"/>
                <a:cs typeface="+mn-cs"/>
              </a:rPr>
              <a:t>-- md5: sends a md5-encrypted version of password through the connection</a:t>
            </a:r>
          </a:p>
          <a:p>
            <a:r>
              <a:rPr lang="en-US" sz="1200" kern="1200" baseline="0" dirty="0">
                <a:solidFill>
                  <a:schemeClr val="tx1"/>
                </a:solidFill>
                <a:latin typeface="Calibri" pitchFamily="34" charset="0"/>
                <a:ea typeface="+mn-ea"/>
                <a:cs typeface="+mn-cs"/>
              </a:rPr>
              <a:t>-- crypt:  sends a crypt-encrypted version of password through the connection</a:t>
            </a:r>
            <a:endParaRPr lang="vi-VN" dirty="0"/>
          </a:p>
        </p:txBody>
      </p:sp>
      <p:sp>
        <p:nvSpPr>
          <p:cNvPr id="61444" name="Slide Number Placeholder 3"/>
          <p:cNvSpPr>
            <a:spLocks noGrp="1"/>
          </p:cNvSpPr>
          <p:nvPr>
            <p:ph type="sldNum" sz="quarter" idx="5"/>
          </p:nvPr>
        </p:nvSpPr>
        <p:spPr>
          <a:noFill/>
        </p:spPr>
        <p:txBody>
          <a:bodyPr/>
          <a:lstStyle/>
          <a:p>
            <a:fld id="{2B1E9F88-0DDF-4446-ACDB-AF20CBFC966B}" type="slidenum">
              <a:rPr lang="en-US"/>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p:spPr>
        <p:txBody>
          <a:bodyPr/>
          <a:lstStyle/>
          <a:p>
            <a:pPr eaLnBrk="1" hangingPunct="1">
              <a:buFontTx/>
              <a:buChar char="-"/>
            </a:pPr>
            <a:r>
              <a:rPr lang="en-US" dirty="0"/>
              <a:t>http://www.postgresql.org/docs/9.4/static/auth-username-maps.html</a:t>
            </a:r>
          </a:p>
          <a:p>
            <a:pPr eaLnBrk="1" hangingPunct="1">
              <a:buFontTx/>
              <a:buChar char="-"/>
            </a:pPr>
            <a:r>
              <a:rPr lang="en-US" dirty="0"/>
              <a:t>All users from the host 192.168.0.10 will have access to all </a:t>
            </a:r>
            <a:r>
              <a:rPr lang="en-US" dirty="0" err="1"/>
              <a:t>PostgreSQL</a:t>
            </a:r>
            <a:r>
              <a:rPr lang="en-US" dirty="0"/>
              <a:t> databases. User accounts from this host are mapped to </a:t>
            </a:r>
            <a:r>
              <a:rPr lang="en-US" dirty="0" err="1"/>
              <a:t>PostgreSQL</a:t>
            </a:r>
            <a:r>
              <a:rPr lang="en-US" dirty="0"/>
              <a:t> user accounts using the </a:t>
            </a:r>
            <a:r>
              <a:rPr lang="en-US" dirty="0" err="1"/>
              <a:t>testhost</a:t>
            </a:r>
            <a:r>
              <a:rPr lang="en-US" dirty="0"/>
              <a:t> </a:t>
            </a:r>
            <a:r>
              <a:rPr lang="en-US" dirty="0" err="1"/>
              <a:t>ident</a:t>
            </a:r>
            <a:r>
              <a:rPr lang="en-US" dirty="0"/>
              <a:t> mapping.</a:t>
            </a:r>
          </a:p>
          <a:p>
            <a:pPr eaLnBrk="1" hangingPunct="1">
              <a:buFontTx/>
              <a:buChar char="-"/>
            </a:pPr>
            <a:endParaRPr lang="en-US" dirty="0"/>
          </a:p>
          <a:p>
            <a:pPr eaLnBrk="1" hangingPunct="1">
              <a:buFontTx/>
              <a:buChar char="-"/>
            </a:pPr>
            <a:r>
              <a:rPr lang="en-US" dirty="0"/>
              <a:t>When the user rich connects from the host 192.168.0.10, he is automatically mapped to the </a:t>
            </a:r>
            <a:r>
              <a:rPr lang="en-US" dirty="0" err="1"/>
              <a:t>richard</a:t>
            </a:r>
            <a:r>
              <a:rPr lang="en-US" dirty="0"/>
              <a:t> </a:t>
            </a:r>
            <a:r>
              <a:rPr lang="en-US" dirty="0" err="1"/>
              <a:t>PostgreSQL</a:t>
            </a:r>
            <a:r>
              <a:rPr lang="en-US" dirty="0"/>
              <a:t> user account on the system. The same process happens for users mike and </a:t>
            </a:r>
            <a:r>
              <a:rPr lang="en-US" dirty="0" err="1"/>
              <a:t>dan</a:t>
            </a:r>
            <a:r>
              <a:rPr lang="en-US" dirty="0"/>
              <a:t>. If any user other than rich, mike, or </a:t>
            </a:r>
            <a:r>
              <a:rPr lang="en-US" dirty="0" err="1"/>
              <a:t>dan</a:t>
            </a:r>
            <a:r>
              <a:rPr lang="en-US" dirty="0"/>
              <a:t> attempts to connect from this host, they will be denied access to the </a:t>
            </a:r>
            <a:r>
              <a:rPr lang="en-US" dirty="0" err="1"/>
              <a:t>PostgreSQL</a:t>
            </a:r>
            <a:r>
              <a:rPr lang="en-US" dirty="0"/>
              <a:t> system.</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pPr eaLnBrk="1" hangingPunct="1"/>
            <a:endParaRPr lang="vi-VN"/>
          </a:p>
        </p:txBody>
      </p:sp>
      <p:sp>
        <p:nvSpPr>
          <p:cNvPr id="63492" name="Slide Number Placeholder 3"/>
          <p:cNvSpPr>
            <a:spLocks noGrp="1"/>
          </p:cNvSpPr>
          <p:nvPr>
            <p:ph type="sldNum" sz="quarter" idx="5"/>
          </p:nvPr>
        </p:nvSpPr>
        <p:spPr>
          <a:noFill/>
        </p:spPr>
        <p:txBody>
          <a:bodyPr/>
          <a:lstStyle/>
          <a:p>
            <a:fld id="{E32F21F9-5AB2-4A72-8F3D-A40C5F4E9BC8}" type="slidenum">
              <a:rPr lang="en-US"/>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vi-VN"/>
              <a:t>https://dba.stackexchange.com/questions/156717/command-not-found-pg-ctl-on-ubuntu</a:t>
            </a:r>
          </a:p>
        </p:txBody>
      </p:sp>
      <p:sp>
        <p:nvSpPr>
          <p:cNvPr id="66564" name="Slide Number Placeholder 3"/>
          <p:cNvSpPr>
            <a:spLocks noGrp="1"/>
          </p:cNvSpPr>
          <p:nvPr>
            <p:ph type="sldNum" sz="quarter" idx="5"/>
          </p:nvPr>
        </p:nvSpPr>
        <p:spPr>
          <a:noFill/>
        </p:spPr>
        <p:txBody>
          <a:bodyPr/>
          <a:lstStyle/>
          <a:p>
            <a:fld id="{EB00E861-CEDC-457E-927B-F0B6C56F2E51}" type="slidenum">
              <a:rPr lang="en-US"/>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p:spPr>
        <p:txBody>
          <a:bodyPr/>
          <a:lstStyle/>
          <a:p>
            <a:pPr eaLnBrk="1" hangingPunct="1"/>
            <a:r>
              <a:rPr lang="en-US" dirty="0"/>
              <a:t>Chi </a:t>
            </a:r>
            <a:r>
              <a:rPr lang="en-US" dirty="0" err="1"/>
              <a:t>khi</a:t>
            </a:r>
            <a:r>
              <a:rPr lang="en-US" dirty="0"/>
              <a:t> start</a:t>
            </a:r>
            <a:r>
              <a:rPr lang="en-US" baseline="0" dirty="0"/>
              <a:t> = </a:t>
            </a:r>
            <a:r>
              <a:rPr lang="en-US" baseline="0" dirty="0" err="1"/>
              <a:t>lenh</a:t>
            </a:r>
            <a:r>
              <a:rPr lang="en-US" baseline="0" dirty="0"/>
              <a:t> </a:t>
            </a:r>
            <a:r>
              <a:rPr lang="en-US" baseline="0" dirty="0" err="1"/>
              <a:t>thi</a:t>
            </a:r>
            <a:r>
              <a:rPr lang="en-US" baseline="0" dirty="0"/>
              <a:t> </a:t>
            </a:r>
            <a:r>
              <a:rPr lang="fr-FR" baseline="0" dirty="0"/>
              <a:t>moi stop </a:t>
            </a:r>
            <a:r>
              <a:rPr lang="fr-FR" baseline="0" dirty="0" err="1"/>
              <a:t>duoc</a:t>
            </a:r>
            <a:r>
              <a:rPr lang="fr-FR" baseline="0" dirty="0"/>
              <a:t> bang </a:t>
            </a:r>
            <a:r>
              <a:rPr lang="fr-FR" baseline="0" dirty="0" err="1"/>
              <a:t>lenh</a:t>
            </a:r>
            <a:r>
              <a:rPr lang="fr-FR" baseline="0" dirty="0"/>
              <a:t> </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b="1" dirty="0">
                <a:solidFill>
                  <a:srgbClr val="FF0000"/>
                </a:solidFill>
              </a:rPr>
              <a:t>C:\&gt;</a:t>
            </a:r>
            <a:r>
              <a:rPr lang="en-US" sz="1200" b="1" dirty="0" err="1">
                <a:solidFill>
                  <a:srgbClr val="FF0000"/>
                </a:solidFill>
              </a:rPr>
              <a:t>pg_ctl</a:t>
            </a:r>
            <a:r>
              <a:rPr lang="en-US" sz="1200" b="1" dirty="0">
                <a:solidFill>
                  <a:srgbClr val="FF0000"/>
                </a:solidFill>
              </a:rPr>
              <a:t> status -D "c:\ProgramFiles\PostgreSQL\9.4\data“</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b="1" dirty="0">
                <a:solidFill>
                  <a:srgbClr val="FF0000"/>
                </a:solidFill>
              </a:rPr>
              <a:t>C:\&gt;</a:t>
            </a:r>
            <a:r>
              <a:rPr lang="en-US" sz="1200" b="1" dirty="0" err="1">
                <a:solidFill>
                  <a:srgbClr val="FF0000"/>
                </a:solidFill>
              </a:rPr>
              <a:t>pg_ctl</a:t>
            </a:r>
            <a:r>
              <a:rPr lang="en-US" sz="1200" b="1" dirty="0">
                <a:solidFill>
                  <a:srgbClr val="FF0000"/>
                </a:solidFill>
              </a:rPr>
              <a:t> start -D "c:\ProgramFiles\PostgreSQL\9.4\data“</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b="1" dirty="0">
                <a:solidFill>
                  <a:srgbClr val="FF0000"/>
                </a:solidFill>
              </a:rPr>
              <a:t>C:\&gt;</a:t>
            </a:r>
            <a:r>
              <a:rPr lang="en-US" sz="1200" b="1" dirty="0" err="1">
                <a:solidFill>
                  <a:srgbClr val="FF0000"/>
                </a:solidFill>
              </a:rPr>
              <a:t>pg_ctl</a:t>
            </a:r>
            <a:r>
              <a:rPr lang="en-US" sz="1200" b="1" dirty="0">
                <a:solidFill>
                  <a:srgbClr val="FF0000"/>
                </a:solidFill>
              </a:rPr>
              <a:t> restart -D "c:\ProgramFiles\PostgreSQL\9.4\data“</a:t>
            </a:r>
          </a:p>
          <a:p>
            <a:pPr eaLnBrk="1" hangingPunct="1"/>
            <a:r>
              <a:rPr lang="en-US" sz="1200" b="1" dirty="0">
                <a:solidFill>
                  <a:srgbClr val="FF0000"/>
                </a:solidFill>
              </a:rPr>
              <a:t>C:\&gt;</a:t>
            </a:r>
            <a:r>
              <a:rPr lang="en-US" sz="1200" b="1" dirty="0" err="1">
                <a:solidFill>
                  <a:srgbClr val="FF0000"/>
                </a:solidFill>
              </a:rPr>
              <a:t>pg_ctl</a:t>
            </a:r>
            <a:r>
              <a:rPr lang="en-US" sz="1200" b="1" dirty="0">
                <a:solidFill>
                  <a:srgbClr val="FF0000"/>
                </a:solidFill>
              </a:rPr>
              <a:t> stop -D "c:\ProgramFiles\PostgreSQL\9.4\data“</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b="1" dirty="0">
                <a:solidFill>
                  <a:srgbClr val="FF0000"/>
                </a:solidFill>
              </a:rPr>
              <a:t>C:\&gt;</a:t>
            </a:r>
            <a:r>
              <a:rPr lang="en-US" sz="1200" b="1" dirty="0" err="1">
                <a:solidFill>
                  <a:srgbClr val="FF0000"/>
                </a:solidFill>
              </a:rPr>
              <a:t>pg_ctl</a:t>
            </a:r>
            <a:r>
              <a:rPr lang="en-US" sz="1200" b="1" dirty="0">
                <a:solidFill>
                  <a:srgbClr val="FF0000"/>
                </a:solidFill>
              </a:rPr>
              <a:t> reload -D "c:\ProgramFiles\PostgreSQL\9.4\data“</a:t>
            </a:r>
          </a:p>
          <a:p>
            <a:pPr eaLnBrk="1" hangingPunct="1"/>
            <a:endParaRPr lang="en-US" sz="1200" b="1" dirty="0">
              <a:solidFill>
                <a:srgbClr val="FF0000"/>
              </a:solidFill>
            </a:endParaRPr>
          </a:p>
          <a:p>
            <a:pPr eaLnBrk="1" hangingPunct="1"/>
            <a:endParaRPr lang="fr-FR" baseline="0" dirty="0"/>
          </a:p>
        </p:txBody>
      </p:sp>
      <p:sp>
        <p:nvSpPr>
          <p:cNvPr id="64516" name="Slide Number Placeholder 3"/>
          <p:cNvSpPr>
            <a:spLocks noGrp="1"/>
          </p:cNvSpPr>
          <p:nvPr>
            <p:ph type="sldNum" sz="quarter" idx="5"/>
          </p:nvPr>
        </p:nvSpPr>
        <p:spPr>
          <a:noFill/>
        </p:spPr>
        <p:txBody>
          <a:bodyPr/>
          <a:lstStyle/>
          <a:p>
            <a:fld id="{B54BB1BF-1FE0-4872-9976-7EED00E663D3}" type="slidenum">
              <a:rPr lang="en-US"/>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vi-VN"/>
              <a:t>https://dba.stackexchange.com/questions/156717/command-not-found-pg-ctl-on-ubuntu</a:t>
            </a:r>
            <a:endParaRPr lang="en-US"/>
          </a:p>
          <a:p>
            <a:pPr marL="0" marR="0" indent="0" algn="l" defTabSz="914400" rtl="0" eaLnBrk="1" fontAlgn="base" latinLnBrk="0" hangingPunct="1">
              <a:lnSpc>
                <a:spcPct val="100000"/>
              </a:lnSpc>
              <a:spcBef>
                <a:spcPct val="30000"/>
              </a:spcBef>
              <a:spcAft>
                <a:spcPct val="0"/>
              </a:spcAft>
              <a:buClrTx/>
              <a:buSzTx/>
              <a:buFontTx/>
              <a:buNone/>
              <a:tabLst/>
              <a:defRPr/>
            </a:pPr>
            <a:endParaRPr lang="en-US"/>
          </a:p>
          <a:p>
            <a:pPr marL="0" marR="0" indent="0" algn="l" defTabSz="914400" rtl="0" eaLnBrk="1" fontAlgn="base" latinLnBrk="0" hangingPunct="1">
              <a:lnSpc>
                <a:spcPct val="100000"/>
              </a:lnSpc>
              <a:spcBef>
                <a:spcPct val="30000"/>
              </a:spcBef>
              <a:spcAft>
                <a:spcPct val="0"/>
              </a:spcAft>
              <a:buClrTx/>
              <a:buSzTx/>
              <a:buFontTx/>
              <a:buNone/>
              <a:tabLst/>
              <a:defRPr/>
            </a:pPr>
            <a:r>
              <a:rPr lang="en-US"/>
              <a:t>Có thể sử dụng pg_ctl</a:t>
            </a:r>
          </a:p>
          <a:p>
            <a:pPr marL="0" marR="0" indent="0" algn="l" defTabSz="914400" rtl="0" eaLnBrk="1" fontAlgn="base" latinLnBrk="0" hangingPunct="1">
              <a:lnSpc>
                <a:spcPct val="100000"/>
              </a:lnSpc>
              <a:spcBef>
                <a:spcPct val="30000"/>
              </a:spcBef>
              <a:spcAft>
                <a:spcPct val="0"/>
              </a:spcAft>
              <a:buClrTx/>
              <a:buSzTx/>
              <a:buFontTx/>
              <a:buNone/>
              <a:tabLst/>
              <a:defRPr/>
            </a:pPr>
            <a:r>
              <a:rPr lang="en-US"/>
              <a:t>/usr/lib/postgresql/10/bin/pg_ctl –D /var/lib/postgresql/10/main –l logfile start</a:t>
            </a:r>
            <a:endParaRPr lang="vi-VN"/>
          </a:p>
        </p:txBody>
      </p:sp>
      <p:sp>
        <p:nvSpPr>
          <p:cNvPr id="65540" name="Slide Number Placeholder 3"/>
          <p:cNvSpPr>
            <a:spLocks noGrp="1"/>
          </p:cNvSpPr>
          <p:nvPr>
            <p:ph type="sldNum" sz="quarter" idx="5"/>
          </p:nvPr>
        </p:nvSpPr>
        <p:spPr>
          <a:noFill/>
        </p:spPr>
        <p:txBody>
          <a:bodyPr/>
          <a:lstStyle/>
          <a:p>
            <a:fld id="{385D0EF5-B0D1-4981-B2CA-7D10D056769D}" type="slidenum">
              <a:rPr lang="en-US"/>
              <a:pPr/>
              <a:t>37</a:t>
            </a:fld>
            <a:endParaRPr lang="en-US"/>
          </a:p>
        </p:txBody>
      </p:sp>
    </p:spTree>
    <p:extLst>
      <p:ext uri="{BB962C8B-B14F-4D97-AF65-F5344CB8AC3E}">
        <p14:creationId xmlns:p14="http://schemas.microsoft.com/office/powerpoint/2010/main" val="6301743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pPr eaLnBrk="1" hangingPunct="1"/>
            <a:endParaRPr lang="vi-VN"/>
          </a:p>
        </p:txBody>
      </p:sp>
      <p:sp>
        <p:nvSpPr>
          <p:cNvPr id="65540" name="Slide Number Placeholder 3"/>
          <p:cNvSpPr>
            <a:spLocks noGrp="1"/>
          </p:cNvSpPr>
          <p:nvPr>
            <p:ph type="sldNum" sz="quarter" idx="5"/>
          </p:nvPr>
        </p:nvSpPr>
        <p:spPr>
          <a:noFill/>
        </p:spPr>
        <p:txBody>
          <a:bodyPr/>
          <a:lstStyle/>
          <a:p>
            <a:fld id="{385D0EF5-B0D1-4981-B2CA-7D10D056769D}" type="slidenum">
              <a:rPr lang="en-US"/>
              <a:pPr/>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pPr eaLnBrk="1" hangingPunct="1"/>
            <a:endParaRPr lang="vi-VN"/>
          </a:p>
        </p:txBody>
      </p:sp>
      <p:sp>
        <p:nvSpPr>
          <p:cNvPr id="65540" name="Slide Number Placeholder 3"/>
          <p:cNvSpPr>
            <a:spLocks noGrp="1"/>
          </p:cNvSpPr>
          <p:nvPr>
            <p:ph type="sldNum" sz="quarter" idx="5"/>
          </p:nvPr>
        </p:nvSpPr>
        <p:spPr>
          <a:noFill/>
        </p:spPr>
        <p:txBody>
          <a:bodyPr/>
          <a:lstStyle/>
          <a:p>
            <a:fld id="{385D0EF5-B0D1-4981-B2CA-7D10D056769D}" type="slidenum">
              <a:rPr lang="en-US"/>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p:spPr>
        <p:txBody>
          <a:bodyPr/>
          <a:lstStyle/>
          <a:p>
            <a:pPr eaLnBrk="1" hangingPunct="1"/>
            <a:endParaRPr lang="vi-VN"/>
          </a:p>
        </p:txBody>
      </p:sp>
      <p:sp>
        <p:nvSpPr>
          <p:cNvPr id="44036" name="Slide Number Placeholder 3"/>
          <p:cNvSpPr>
            <a:spLocks noGrp="1"/>
          </p:cNvSpPr>
          <p:nvPr>
            <p:ph type="sldNum" sz="quarter" idx="5"/>
          </p:nvPr>
        </p:nvSpPr>
        <p:spPr>
          <a:noFill/>
        </p:spPr>
        <p:txBody>
          <a:bodyPr/>
          <a:lstStyle/>
          <a:p>
            <a:fld id="{30D4EF39-0A1F-43C7-9563-0B356F92F725}" type="slidenum">
              <a:rPr lang="en-US"/>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pPr eaLnBrk="1" hangingPunct="1"/>
            <a:endParaRPr lang="vi-VN"/>
          </a:p>
        </p:txBody>
      </p:sp>
      <p:sp>
        <p:nvSpPr>
          <p:cNvPr id="67588" name="Slide Number Placeholder 3"/>
          <p:cNvSpPr>
            <a:spLocks noGrp="1"/>
          </p:cNvSpPr>
          <p:nvPr>
            <p:ph type="sldNum" sz="quarter" idx="5"/>
          </p:nvPr>
        </p:nvSpPr>
        <p:spPr>
          <a:noFill/>
        </p:spPr>
        <p:txBody>
          <a:bodyPr/>
          <a:lstStyle/>
          <a:p>
            <a:fld id="{3D96366F-3674-424B-B0E8-B7D38BCCC08F}" type="slidenum">
              <a:rPr lang="en-US"/>
              <a:pPr/>
              <a:t>40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p:spPr>
        <p:txBody>
          <a:bodyPr/>
          <a:lstStyle/>
          <a:p>
            <a:pPr eaLnBrk="1" hangingPunct="1"/>
            <a:endParaRPr lang="vi-VN"/>
          </a:p>
        </p:txBody>
      </p:sp>
      <p:sp>
        <p:nvSpPr>
          <p:cNvPr id="45060" name="Slide Number Placeholder 3"/>
          <p:cNvSpPr>
            <a:spLocks noGrp="1"/>
          </p:cNvSpPr>
          <p:nvPr>
            <p:ph type="sldNum" sz="quarter" idx="5"/>
          </p:nvPr>
        </p:nvSpPr>
        <p:spPr>
          <a:noFill/>
        </p:spPr>
        <p:txBody>
          <a:bodyPr/>
          <a:lstStyle/>
          <a:p>
            <a:fld id="{6B4A651E-3B37-4DD1-8ABB-20130E55B933}" type="slidenum">
              <a:rPr lang="en-US"/>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pPr eaLnBrk="1" hangingPunct="1"/>
            <a:endParaRPr lang="vi-VN"/>
          </a:p>
        </p:txBody>
      </p:sp>
      <p:sp>
        <p:nvSpPr>
          <p:cNvPr id="46084" name="Slide Number Placeholder 3"/>
          <p:cNvSpPr>
            <a:spLocks noGrp="1"/>
          </p:cNvSpPr>
          <p:nvPr>
            <p:ph type="sldNum" sz="quarter" idx="5"/>
          </p:nvPr>
        </p:nvSpPr>
        <p:spPr>
          <a:noFill/>
        </p:spPr>
        <p:txBody>
          <a:bodyPr/>
          <a:lstStyle/>
          <a:p>
            <a:fld id="{37F59BF4-58B1-4C46-8314-A0E4809C5AC6}" type="slidenum">
              <a:rPr lang="en-US"/>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pPr eaLnBrk="1" hangingPunct="1"/>
            <a:endParaRPr lang="vi-VN"/>
          </a:p>
        </p:txBody>
      </p:sp>
      <p:sp>
        <p:nvSpPr>
          <p:cNvPr id="47108" name="Slide Number Placeholder 3"/>
          <p:cNvSpPr>
            <a:spLocks noGrp="1"/>
          </p:cNvSpPr>
          <p:nvPr>
            <p:ph type="sldNum" sz="quarter" idx="5"/>
          </p:nvPr>
        </p:nvSpPr>
        <p:spPr>
          <a:noFill/>
        </p:spPr>
        <p:txBody>
          <a:bodyPr/>
          <a:lstStyle/>
          <a:p>
            <a:fld id="{4847FFAC-3EB2-452D-88DF-12319A68706C}" type="slidenum">
              <a:rPr lang="en-US"/>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pPr eaLnBrk="1" hangingPunct="1"/>
            <a:r>
              <a:rPr lang="fr-FR"/>
              <a:t>CPU</a:t>
            </a:r>
            <a:r>
              <a:rPr lang="fr-FR" baseline="0"/>
              <a:t> limitation  ?</a:t>
            </a:r>
            <a:endParaRPr lang="vi-VN"/>
          </a:p>
        </p:txBody>
      </p:sp>
      <p:sp>
        <p:nvSpPr>
          <p:cNvPr id="48132" name="Slide Number Placeholder 3"/>
          <p:cNvSpPr>
            <a:spLocks noGrp="1"/>
          </p:cNvSpPr>
          <p:nvPr>
            <p:ph type="sldNum" sz="quarter" idx="5"/>
          </p:nvPr>
        </p:nvSpPr>
        <p:spPr>
          <a:noFill/>
        </p:spPr>
        <p:txBody>
          <a:bodyPr/>
          <a:lstStyle/>
          <a:p>
            <a:fld id="{6ABCCD6C-2FE5-44EE-864E-0D8742E0B487}" type="slidenum">
              <a:rPr lang="en-US"/>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pPr eaLnBrk="1" hangingPunct="1"/>
            <a:endParaRPr lang="vi-VN"/>
          </a:p>
        </p:txBody>
      </p:sp>
      <p:sp>
        <p:nvSpPr>
          <p:cNvPr id="49156" name="Slide Number Placeholder 3"/>
          <p:cNvSpPr>
            <a:spLocks noGrp="1"/>
          </p:cNvSpPr>
          <p:nvPr>
            <p:ph type="sldNum" sz="quarter" idx="5"/>
          </p:nvPr>
        </p:nvSpPr>
        <p:spPr>
          <a:noFill/>
        </p:spPr>
        <p:txBody>
          <a:bodyPr/>
          <a:lstStyle/>
          <a:p>
            <a:fld id="{8891C67F-1432-4584-B107-7832855943AA}" type="slidenum">
              <a:rPr lang="en-US"/>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4"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5" name="Rounded Rectangle 12"/>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6"/>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9"/>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10"/>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baseline="0">
                <a:solidFill>
                  <a:schemeClr val="tx2"/>
                </a:solidFill>
                <a:latin typeface="Arial"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a:t>Click to edit Master subtitle style</a:t>
            </a:r>
          </a:p>
        </p:txBody>
      </p:sp>
      <p:sp>
        <p:nvSpPr>
          <p:cNvPr id="8" name="Title 7"/>
          <p:cNvSpPr>
            <a:spLocks noGrp="1"/>
          </p:cNvSpPr>
          <p:nvPr>
            <p:ph type="ctrTitle"/>
          </p:nvPr>
        </p:nvSpPr>
        <p:spPr>
          <a:xfrm>
            <a:off x="457200" y="1505930"/>
            <a:ext cx="8229600" cy="1470025"/>
          </a:xfrm>
        </p:spPr>
        <p:txBody>
          <a:bodyPr anchor="ctr"/>
          <a:lstStyle>
            <a:lvl1pPr algn="ctr">
              <a:defRPr lang="en-US" baseline="0" dirty="0">
                <a:solidFill>
                  <a:srgbClr val="FFFFFF"/>
                </a:solidFill>
                <a:latin typeface="Arial" pitchFamily="34" charset="0"/>
              </a:defRPr>
            </a:lvl1pPr>
          </a:lstStyle>
          <a:p>
            <a:r>
              <a:rPr lang="en-US" dirty="0"/>
              <a:t>Click to edit Master title style</a:t>
            </a:r>
          </a:p>
        </p:txBody>
      </p:sp>
      <p:sp>
        <p:nvSpPr>
          <p:cNvPr id="11" name="Date Placeholder 27"/>
          <p:cNvSpPr>
            <a:spLocks noGrp="1"/>
          </p:cNvSpPr>
          <p:nvPr>
            <p:ph type="dt" sz="half" idx="10"/>
          </p:nvPr>
        </p:nvSpPr>
        <p:spPr/>
        <p:txBody>
          <a:bodyPr/>
          <a:lstStyle>
            <a:lvl1pPr>
              <a:defRPr/>
            </a:lvl1pPr>
          </a:lstStyle>
          <a:p>
            <a:pPr>
              <a:defRPr/>
            </a:pPr>
            <a:fld id="{D8DABB08-84A3-4C5E-8BBB-B2D638AF3654}" type="datetime1">
              <a:rPr lang="en-US"/>
              <a:pPr>
                <a:defRPr/>
              </a:pPr>
              <a:t>2/19/2019</a:t>
            </a:fld>
            <a:endParaRPr lang="en-US"/>
          </a:p>
        </p:txBody>
      </p:sp>
      <p:sp>
        <p:nvSpPr>
          <p:cNvPr id="12" name="Footer Placeholder 16"/>
          <p:cNvSpPr>
            <a:spLocks noGrp="1"/>
          </p:cNvSpPr>
          <p:nvPr>
            <p:ph type="ftr" sz="quarter" idx="11"/>
          </p:nvPr>
        </p:nvSpPr>
        <p:spPr/>
        <p:txBody>
          <a:bodyPr/>
          <a:lstStyle>
            <a:lvl1pPr>
              <a:defRPr smtClean="0"/>
            </a:lvl1pPr>
          </a:lstStyle>
          <a:p>
            <a:pPr>
              <a:defRPr/>
            </a:pPr>
            <a:endParaRPr lang="en-US"/>
          </a:p>
        </p:txBody>
      </p:sp>
      <p:sp>
        <p:nvSpPr>
          <p:cNvPr id="13" name="Slide Number Placeholder 28"/>
          <p:cNvSpPr>
            <a:spLocks noGrp="1"/>
          </p:cNvSpPr>
          <p:nvPr>
            <p:ph type="sldNum" sz="quarter" idx="12"/>
          </p:nvPr>
        </p:nvSpPr>
        <p:spPr/>
        <p:txBody>
          <a:bodyPr/>
          <a:lstStyle>
            <a:lvl1pPr>
              <a:defRPr sz="1400">
                <a:solidFill>
                  <a:srgbClr val="FFFFFF"/>
                </a:solidFill>
              </a:defRPr>
            </a:lvl1pPr>
          </a:lstStyle>
          <a:p>
            <a:pPr>
              <a:defRPr/>
            </a:pPr>
            <a:fld id="{FB1959E1-ABF2-4AEC-AA6F-1C621EEE8185}"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27F714B5-0870-41B2-8600-16C8E080A81A}" type="datetime1">
              <a:rPr lang="en-US"/>
              <a:pPr>
                <a:defRPr/>
              </a:pPr>
              <a:t>2/19/2019</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30FAE60E-0DB1-4927-B891-D337246FE094}"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C8682D94-3937-4810-8DC5-F74D8279761A}" type="datetime1">
              <a:rPr lang="en-US"/>
              <a:pPr>
                <a:defRPr/>
              </a:pPr>
              <a:t>2/19/2019</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B9F6C78C-DF24-4770-AC23-C50A6E49AA1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610600" cy="1143000"/>
          </a:xfrm>
        </p:spPr>
        <p:txBody>
          <a:bodyPr anchor="ctr"/>
          <a:lstStyle>
            <a:lvl1pPr>
              <a:defRPr sz="4400" kern="1200" baseline="0">
                <a:solidFill>
                  <a:schemeClr val="accent1"/>
                </a:solidFill>
                <a:latin typeface="Arial" pitchFamily="34" charset="0"/>
              </a:defRPr>
            </a:lvl1pPr>
          </a:lstStyle>
          <a:p>
            <a:r>
              <a:rPr lang="en-US" dirty="0"/>
              <a:t>Click to edit Master title style</a:t>
            </a:r>
          </a:p>
        </p:txBody>
      </p:sp>
      <p:sp>
        <p:nvSpPr>
          <p:cNvPr id="8" name="Content Placeholder 7"/>
          <p:cNvSpPr>
            <a:spLocks noGrp="1"/>
          </p:cNvSpPr>
          <p:nvPr>
            <p:ph sz="quarter" idx="1"/>
          </p:nvPr>
        </p:nvSpPr>
        <p:spPr>
          <a:xfrm>
            <a:off x="914400" y="1447800"/>
            <a:ext cx="7772400" cy="4572000"/>
          </a:xfrm>
        </p:spPr>
        <p:txBody>
          <a:bodyPr/>
          <a:lstStyle>
            <a:lvl1pPr>
              <a:spcBef>
                <a:spcPts val="1200"/>
              </a:spcBef>
              <a:defRPr sz="2800" baseline="0">
                <a:latin typeface="Arial" pitchFamily="34" charset="0"/>
              </a:defRPr>
            </a:lvl1pPr>
            <a:lvl2pPr>
              <a:buFont typeface="Perpetua" pitchFamily="18" charset="0"/>
              <a:buChar char="–"/>
              <a:defRPr sz="2400" baseline="0">
                <a:latin typeface="Arial" pitchFamily="34" charset="0"/>
              </a:defRPr>
            </a:lvl2pPr>
            <a:lvl3pPr>
              <a:defRPr sz="2400" baseline="0">
                <a:latin typeface="Arial" pitchFamily="34" charset="0"/>
              </a:defRPr>
            </a:lvl3pPr>
            <a:lvl4pPr>
              <a:defRPr sz="2400" baseline="0">
                <a:latin typeface="Arial" pitchFamily="34" charset="0"/>
              </a:defRPr>
            </a:lvl4pPr>
            <a:lvl5pPr>
              <a:defRPr baseline="0">
                <a:latin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13"/>
          <p:cNvSpPr>
            <a:spLocks noGrp="1"/>
          </p:cNvSpPr>
          <p:nvPr>
            <p:ph type="dt" sz="half" idx="10"/>
          </p:nvPr>
        </p:nvSpPr>
        <p:spPr/>
        <p:txBody>
          <a:bodyPr/>
          <a:lstStyle>
            <a:lvl1pPr>
              <a:defRPr/>
            </a:lvl1pPr>
          </a:lstStyle>
          <a:p>
            <a:pPr>
              <a:defRPr/>
            </a:pPr>
            <a:fld id="{2E4147FD-7ACD-4035-9434-91328A56703E}" type="datetime1">
              <a:rPr lang="en-US"/>
              <a:pPr>
                <a:defRPr/>
              </a:pPr>
              <a:t>2/19/2019</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50703FDF-4050-4B1C-81D1-DB5FD3C03B0B}"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5"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6"/>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7"/>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8"/>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a:t>Click to edit Master title style</a:t>
            </a:r>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9" name="Date Placeholder 3"/>
          <p:cNvSpPr>
            <a:spLocks noGrp="1"/>
          </p:cNvSpPr>
          <p:nvPr>
            <p:ph type="dt" sz="half" idx="10"/>
          </p:nvPr>
        </p:nvSpPr>
        <p:spPr/>
        <p:txBody>
          <a:bodyPr/>
          <a:lstStyle>
            <a:lvl1pPr>
              <a:defRPr/>
            </a:lvl1pPr>
          </a:lstStyle>
          <a:p>
            <a:pPr>
              <a:defRPr/>
            </a:pPr>
            <a:fld id="{DE8DEEEB-DDCF-484B-AC8F-47A004026316}" type="datetime1">
              <a:rPr lang="en-US"/>
              <a:pPr>
                <a:defRPr/>
              </a:pPr>
              <a:t>2/19/2019</a:t>
            </a:fld>
            <a:endParaRPr lang="en-US"/>
          </a:p>
        </p:txBody>
      </p:sp>
      <p:sp>
        <p:nvSpPr>
          <p:cNvPr id="10" name="Footer Placeholder 4"/>
          <p:cNvSpPr>
            <a:spLocks noGrp="1"/>
          </p:cNvSpPr>
          <p:nvPr>
            <p:ph type="ftr" sz="quarter" idx="11"/>
          </p:nvPr>
        </p:nvSpPr>
        <p:spPr>
          <a:xfrm>
            <a:off x="800100" y="6172200"/>
            <a:ext cx="4000500" cy="457200"/>
          </a:xfrm>
        </p:spPr>
        <p:txBody>
          <a:bodyPr/>
          <a:lstStyle>
            <a:lvl1pPr>
              <a:defRPr smtClean="0"/>
            </a:lvl1pPr>
          </a:lstStyle>
          <a:p>
            <a:pPr>
              <a:defRPr/>
            </a:pPr>
            <a:endParaRPr lang="en-US"/>
          </a:p>
        </p:txBody>
      </p:sp>
      <p:sp>
        <p:nvSpPr>
          <p:cNvPr id="11" name="Slide Number Placeholder 5"/>
          <p:cNvSpPr>
            <a:spLocks noGrp="1"/>
          </p:cNvSpPr>
          <p:nvPr>
            <p:ph type="sldNum" sz="quarter" idx="12"/>
          </p:nvPr>
        </p:nvSpPr>
        <p:spPr>
          <a:xfrm>
            <a:off x="146050" y="6208713"/>
            <a:ext cx="457200" cy="457200"/>
          </a:xfrm>
        </p:spPr>
        <p:txBody>
          <a:bodyPr/>
          <a:lstStyle>
            <a:lvl1pPr>
              <a:defRPr/>
            </a:lvl1pPr>
          </a:lstStyle>
          <a:p>
            <a:pPr>
              <a:defRPr/>
            </a:pPr>
            <a:fld id="{9FB78590-9C29-47A8-9C97-AC9DE5E71DDD}"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91440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93395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p:txBody>
          <a:bodyPr/>
          <a:lstStyle>
            <a:lvl1pPr>
              <a:defRPr/>
            </a:lvl1pPr>
          </a:lstStyle>
          <a:p>
            <a:pPr>
              <a:defRPr/>
            </a:pPr>
            <a:fld id="{4807BDA3-90C5-4959-9C17-F1AE744DBD7F}" type="datetime1">
              <a:rPr lang="en-US"/>
              <a:pPr>
                <a:defRPr/>
              </a:pPr>
              <a:t>2/19/2019</a:t>
            </a:fld>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DC50F482-E225-42D6-AEF6-EED28BE8549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half" idx="4"/>
          </p:nvPr>
        </p:nvSpPr>
        <p:spPr>
          <a:xfrm>
            <a:off x="4953000" y="2247900"/>
            <a:ext cx="3733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13"/>
          <p:cNvSpPr>
            <a:spLocks noGrp="1"/>
          </p:cNvSpPr>
          <p:nvPr>
            <p:ph type="dt" sz="half" idx="10"/>
          </p:nvPr>
        </p:nvSpPr>
        <p:spPr/>
        <p:txBody>
          <a:bodyPr/>
          <a:lstStyle>
            <a:lvl1pPr>
              <a:defRPr/>
            </a:lvl1pPr>
          </a:lstStyle>
          <a:p>
            <a:pPr>
              <a:defRPr/>
            </a:pPr>
            <a:fld id="{D74FF575-5301-4CEE-9EAC-FFFCE9C40BEB}" type="datetime1">
              <a:rPr lang="en-US"/>
              <a:pPr>
                <a:defRPr/>
              </a:pPr>
              <a:t>2/19/2019</a:t>
            </a:fld>
            <a:endParaRPr lang="en-US"/>
          </a:p>
        </p:txBody>
      </p:sp>
      <p:sp>
        <p:nvSpPr>
          <p:cNvPr id="8" name="Footer Placeholder 2"/>
          <p:cNvSpPr>
            <a:spLocks noGrp="1"/>
          </p:cNvSpPr>
          <p:nvPr>
            <p:ph type="ftr" sz="quarter" idx="11"/>
          </p:nvPr>
        </p:nvSpPr>
        <p:spPr/>
        <p:txBody>
          <a:bodyPr/>
          <a:lstStyle>
            <a:lvl1pPr>
              <a:defRPr/>
            </a:lvl1pPr>
          </a:lstStyle>
          <a:p>
            <a:pPr>
              <a:defRPr/>
            </a:pPr>
            <a:endParaRPr lang="en-US"/>
          </a:p>
        </p:txBody>
      </p:sp>
      <p:sp>
        <p:nvSpPr>
          <p:cNvPr id="9" name="Slide Number Placeholder 22"/>
          <p:cNvSpPr>
            <a:spLocks noGrp="1"/>
          </p:cNvSpPr>
          <p:nvPr>
            <p:ph type="sldNum" sz="quarter" idx="12"/>
          </p:nvPr>
        </p:nvSpPr>
        <p:spPr/>
        <p:txBody>
          <a:bodyPr/>
          <a:lstStyle>
            <a:lvl1pPr>
              <a:defRPr/>
            </a:lvl1pPr>
          </a:lstStyle>
          <a:p>
            <a:pPr>
              <a:defRPr/>
            </a:pPr>
            <a:fld id="{F87D2CCD-9A1D-4C18-A0E9-8E31880FA894}"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3"/>
          <p:cNvSpPr>
            <a:spLocks noGrp="1"/>
          </p:cNvSpPr>
          <p:nvPr>
            <p:ph type="dt" sz="half" idx="10"/>
          </p:nvPr>
        </p:nvSpPr>
        <p:spPr/>
        <p:txBody>
          <a:bodyPr/>
          <a:lstStyle>
            <a:lvl1pPr>
              <a:defRPr/>
            </a:lvl1pPr>
          </a:lstStyle>
          <a:p>
            <a:pPr>
              <a:defRPr/>
            </a:pPr>
            <a:fld id="{7EE10A6F-21AF-4B49-B510-8771C5CF5773}" type="datetime1">
              <a:rPr lang="en-US"/>
              <a:pPr>
                <a:defRPr/>
              </a:pPr>
              <a:t>2/19/2019</a:t>
            </a:fld>
            <a:endParaRPr lang="en-US"/>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22"/>
          <p:cNvSpPr>
            <a:spLocks noGrp="1"/>
          </p:cNvSpPr>
          <p:nvPr>
            <p:ph type="sldNum" sz="quarter" idx="12"/>
          </p:nvPr>
        </p:nvSpPr>
        <p:spPr/>
        <p:txBody>
          <a:bodyPr/>
          <a:lstStyle>
            <a:lvl1pPr>
              <a:defRPr/>
            </a:lvl1pPr>
          </a:lstStyle>
          <a:p>
            <a:pPr>
              <a:defRPr/>
            </a:pPr>
            <a:fld id="{D84AFB70-BC75-4D1F-8F66-CEEBFC3FF9B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62AD5995-8B33-4426-9F59-F1E27F04BCCE}" type="datetime1">
              <a:rPr lang="en-US"/>
              <a:pPr>
                <a:defRPr/>
              </a:pPr>
              <a:t>2/19/2019</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22"/>
          <p:cNvSpPr>
            <a:spLocks noGrp="1"/>
          </p:cNvSpPr>
          <p:nvPr>
            <p:ph type="sldNum" sz="quarter" idx="12"/>
          </p:nvPr>
        </p:nvSpPr>
        <p:spPr/>
        <p:txBody>
          <a:bodyPr/>
          <a:lstStyle>
            <a:lvl1pPr>
              <a:defRPr/>
            </a:lvl1pPr>
          </a:lstStyle>
          <a:p>
            <a:pPr>
              <a:defRPr/>
            </a:pPr>
            <a:fld id="{B2F83D8B-F2CB-48EE-AA18-F4CA5B2AE02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6" name="Rounded Rectangle 8"/>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4"/>
          <p:cNvSpPr>
            <a:spLocks noGrp="1"/>
          </p:cNvSpPr>
          <p:nvPr>
            <p:ph type="dt" sz="half" idx="10"/>
          </p:nvPr>
        </p:nvSpPr>
        <p:spPr/>
        <p:txBody>
          <a:bodyPr/>
          <a:lstStyle>
            <a:lvl1pPr>
              <a:defRPr/>
            </a:lvl1pPr>
          </a:lstStyle>
          <a:p>
            <a:pPr>
              <a:defRPr/>
            </a:pPr>
            <a:fld id="{90F4918B-62C5-44E4-A42D-90EA6D858148}" type="datetime1">
              <a:rPr lang="en-US"/>
              <a:pPr>
                <a:defRPr/>
              </a:pPr>
              <a:t>2/19/2019</a:t>
            </a:fld>
            <a:endParaRPr lang="en-US"/>
          </a:p>
        </p:txBody>
      </p:sp>
      <p:sp>
        <p:nvSpPr>
          <p:cNvPr id="8" name="Footer Placeholder 5"/>
          <p:cNvSpPr>
            <a:spLocks noGrp="1"/>
          </p:cNvSpPr>
          <p:nvPr>
            <p:ph type="ftr" sz="quarter" idx="11"/>
          </p:nvPr>
        </p:nvSpPr>
        <p:spPr/>
        <p:txBody>
          <a:bodyPr/>
          <a:lstStyle>
            <a:lvl1pPr>
              <a:defRPr smtClean="0"/>
            </a:lvl1pPr>
          </a:lstStyle>
          <a:p>
            <a:pPr>
              <a:defRPr/>
            </a:pPr>
            <a:endParaRPr lang="en-US"/>
          </a:p>
        </p:txBody>
      </p:sp>
      <p:sp>
        <p:nvSpPr>
          <p:cNvPr id="9" name="Slide Number Placeholder 6"/>
          <p:cNvSpPr>
            <a:spLocks noGrp="1"/>
          </p:cNvSpPr>
          <p:nvPr>
            <p:ph type="sldNum" sz="quarter" idx="12"/>
          </p:nvPr>
        </p:nvSpPr>
        <p:spPr/>
        <p:txBody>
          <a:bodyPr/>
          <a:lstStyle>
            <a:lvl1pPr>
              <a:defRPr/>
            </a:lvl1pPr>
          </a:lstStyle>
          <a:p>
            <a:pPr>
              <a:defRPr/>
            </a:pPr>
            <a:fld id="{5D7A2CD7-7DE9-482C-84A1-9502B43CD3F5}"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10"/>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11"/>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12"/>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a:t>Click icon to add picture</a:t>
            </a:r>
            <a:endParaRPr lang="en-US" noProof="0" dirty="0"/>
          </a:p>
        </p:txBody>
      </p:sp>
      <p:sp>
        <p:nvSpPr>
          <p:cNvPr id="8" name="Date Placeholder 4"/>
          <p:cNvSpPr>
            <a:spLocks noGrp="1"/>
          </p:cNvSpPr>
          <p:nvPr>
            <p:ph type="dt" sz="half" idx="10"/>
          </p:nvPr>
        </p:nvSpPr>
        <p:spPr/>
        <p:txBody>
          <a:bodyPr/>
          <a:lstStyle>
            <a:lvl1pPr>
              <a:defRPr/>
            </a:lvl1pPr>
          </a:lstStyle>
          <a:p>
            <a:pPr>
              <a:defRPr/>
            </a:pPr>
            <a:fld id="{4137338B-234F-4BC4-9C1A-E4DA114C2849}" type="datetime1">
              <a:rPr lang="en-US"/>
              <a:pPr>
                <a:defRPr/>
              </a:pPr>
              <a:t>2/19/2019</a:t>
            </a:fld>
            <a:endParaRPr lang="en-US"/>
          </a:p>
        </p:txBody>
      </p:sp>
      <p:sp>
        <p:nvSpPr>
          <p:cNvPr id="9" name="Footer Placeholder 5"/>
          <p:cNvSpPr>
            <a:spLocks noGrp="1"/>
          </p:cNvSpPr>
          <p:nvPr>
            <p:ph type="ftr" sz="quarter" idx="11"/>
          </p:nvPr>
        </p:nvSpPr>
        <p:spPr>
          <a:xfrm>
            <a:off x="914400" y="6172200"/>
            <a:ext cx="3886200" cy="457200"/>
          </a:xfrm>
        </p:spPr>
        <p:txBody>
          <a:bodyPr/>
          <a:lstStyle>
            <a:lvl1pPr>
              <a:defRPr smtClean="0"/>
            </a:lvl1pPr>
          </a:lstStyle>
          <a:p>
            <a:pPr>
              <a:defRPr/>
            </a:pPr>
            <a:endParaRPr lang="en-US"/>
          </a:p>
        </p:txBody>
      </p:sp>
      <p:sp>
        <p:nvSpPr>
          <p:cNvPr id="10" name="Slide Number Placeholder 6"/>
          <p:cNvSpPr>
            <a:spLocks noGrp="1"/>
          </p:cNvSpPr>
          <p:nvPr>
            <p:ph type="sldNum" sz="quarter" idx="12"/>
          </p:nvPr>
        </p:nvSpPr>
        <p:spPr>
          <a:xfrm>
            <a:off x="146050" y="6208713"/>
            <a:ext cx="457200" cy="457200"/>
          </a:xfrm>
        </p:spPr>
        <p:txBody>
          <a:bodyPr/>
          <a:lstStyle>
            <a:lvl1pPr>
              <a:defRPr/>
            </a:lvl1pPr>
          </a:lstStyle>
          <a:p>
            <a:pPr>
              <a:defRPr/>
            </a:pPr>
            <a:fld id="{AF150260-A93B-4740-8CA3-556AF324AAE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28" name="Title Placeholder 21"/>
          <p:cNvSpPr>
            <a:spLocks noGrp="1"/>
          </p:cNvSpPr>
          <p:nvPr>
            <p:ph type="title"/>
          </p:nvPr>
        </p:nvSpPr>
        <p:spPr bwMode="auto">
          <a:xfrm>
            <a:off x="304800" y="274638"/>
            <a:ext cx="8382000" cy="1143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p>
            <a:pPr lvl="0"/>
            <a:r>
              <a:rPr lang="en-US"/>
              <a:t>Click to edit Master title style</a:t>
            </a:r>
          </a:p>
        </p:txBody>
      </p:sp>
      <p:sp>
        <p:nvSpPr>
          <p:cNvPr id="1029" name="Text Placeholder 12"/>
          <p:cNvSpPr>
            <a:spLocks noGrp="1"/>
          </p:cNvSpPr>
          <p:nvPr>
            <p:ph type="body" idx="1"/>
          </p:nvPr>
        </p:nvSpPr>
        <p:spPr bwMode="auto">
          <a:xfrm>
            <a:off x="304800" y="1447800"/>
            <a:ext cx="83820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fontAlgn="auto" latinLnBrk="0" hangingPunct="1">
              <a:spcBef>
                <a:spcPts val="0"/>
              </a:spcBef>
              <a:spcAft>
                <a:spcPts val="0"/>
              </a:spcAft>
              <a:defRPr kumimoji="0" sz="1400">
                <a:solidFill>
                  <a:schemeClr val="tx2"/>
                </a:solidFill>
                <a:latin typeface="+mn-lt"/>
              </a:defRPr>
            </a:lvl1pPr>
          </a:lstStyle>
          <a:p>
            <a:pPr>
              <a:defRPr/>
            </a:pPr>
            <a:fld id="{8C91DA4C-273A-4942-A096-888C10E0AE73}" type="datetime1">
              <a:rPr lang="en-US"/>
              <a:pPr>
                <a:defRPr/>
              </a:pPr>
              <a:t>2/19/2019</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vert="horz" wrap="square" lIns="91440" tIns="45720" rIns="91440" bIns="45720" numCol="1" anchor="ctr" anchorCtr="0" compatLnSpc="1">
            <a:prstTxWarp prst="textNoShape">
              <a:avLst/>
            </a:prstTxWarp>
          </a:bodyPr>
          <a:lstStyle>
            <a:lvl1pPr>
              <a:defRPr sz="1400" smtClean="0">
                <a:solidFill>
                  <a:schemeClr val="tx2"/>
                </a:solidFill>
                <a:latin typeface="Perpetua" pitchFamily="18" charset="0"/>
              </a:defRPr>
            </a:lvl1pPr>
          </a:lstStyle>
          <a:p>
            <a:pPr>
              <a:defRPr/>
            </a:pPr>
            <a:endParaRPr lang="en-US"/>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lstStyle>
            <a:lvl1pPr algn="ctr" eaLnBrk="1" fontAlgn="auto" latinLnBrk="0" hangingPunct="1">
              <a:spcBef>
                <a:spcPts val="0"/>
              </a:spcBef>
              <a:spcAft>
                <a:spcPts val="0"/>
              </a:spcAft>
              <a:defRPr kumimoji="0" sz="1400">
                <a:solidFill>
                  <a:srgbClr val="FFFFFF"/>
                </a:solidFill>
                <a:latin typeface="+mj-lt"/>
                <a:ea typeface="+mj-ea"/>
                <a:cs typeface="+mj-cs"/>
              </a:defRPr>
            </a:lvl1pPr>
          </a:lstStyle>
          <a:p>
            <a:pPr>
              <a:defRPr/>
            </a:pPr>
            <a:fld id="{BC77C000-8232-499E-98AD-FF0D118ADBC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87" r:id="rId1"/>
    <p:sldLayoutId id="2147483680" r:id="rId2"/>
    <p:sldLayoutId id="2147483688" r:id="rId3"/>
    <p:sldLayoutId id="2147483681" r:id="rId4"/>
    <p:sldLayoutId id="2147483682" r:id="rId5"/>
    <p:sldLayoutId id="2147483683" r:id="rId6"/>
    <p:sldLayoutId id="2147483684" r:id="rId7"/>
    <p:sldLayoutId id="2147483689" r:id="rId8"/>
    <p:sldLayoutId id="2147483690" r:id="rId9"/>
    <p:sldLayoutId id="2147483685" r:id="rId10"/>
    <p:sldLayoutId id="2147483686" r:id="rId11"/>
  </p:sldLayoutIdLst>
  <p:hf hdr="0" ftr="0" dt="0"/>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itchFamily="34" charset="0"/>
        </a:defRPr>
      </a:lvl2pPr>
      <a:lvl3pPr algn="l" rtl="0" eaLnBrk="0" fontAlgn="base" hangingPunct="0">
        <a:spcBef>
          <a:spcPct val="0"/>
        </a:spcBef>
        <a:spcAft>
          <a:spcPct val="0"/>
        </a:spcAft>
        <a:defRPr sz="4000">
          <a:solidFill>
            <a:schemeClr val="tx2"/>
          </a:solidFill>
          <a:latin typeface="Franklin Gothic Book" pitchFamily="34" charset="0"/>
        </a:defRPr>
      </a:lvl3pPr>
      <a:lvl4pPr algn="l" rtl="0" eaLnBrk="0" fontAlgn="base" hangingPunct="0">
        <a:spcBef>
          <a:spcPct val="0"/>
        </a:spcBef>
        <a:spcAft>
          <a:spcPct val="0"/>
        </a:spcAft>
        <a:defRPr sz="4000">
          <a:solidFill>
            <a:schemeClr val="tx2"/>
          </a:solidFill>
          <a:latin typeface="Franklin Gothic Book" pitchFamily="34" charset="0"/>
        </a:defRPr>
      </a:lvl4pPr>
      <a:lvl5pPr algn="l" rtl="0" eaLnBrk="0" fontAlgn="base" hangingPunct="0">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p:titleStyle>
    <p:bodyStyle>
      <a:lvl1pPr marL="273050" indent="-273050" algn="l" rtl="0" eaLnBrk="0" fontAlgn="base" hangingPunct="0">
        <a:spcBef>
          <a:spcPts val="575"/>
        </a:spcBef>
        <a:spcAft>
          <a:spcPct val="0"/>
        </a:spcAft>
        <a:buClr>
          <a:schemeClr val="accent1"/>
        </a:buClr>
        <a:buSzPct val="85000"/>
        <a:buFont typeface="Wingdings 2"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E6B1AB"/>
        </a:buClr>
        <a:buSzPct val="8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A28E6A"/>
        </a:buClr>
        <a:buSzPct val="80000"/>
        <a:buFont typeface="Wingdings 2"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postgresql.org/download/window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www.enterprisedb.com/products-services-training/pgdownload"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file:///C:\Program%20Files\PostgreSQL\9.2\doc\postgresql\html\app-pg-ctl.html"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file:///C:\Program%20Files\PostgreSQL\9.4\doc\postgresql\html\app-pg-ctl.html"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hyperlink" Target="http://www.postgresql.org/docs/9.4/static/app-pg-ctl.html"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www.pgadmin.org/"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8"/>
          <p:cNvSpPr>
            <a:spLocks noGrp="1"/>
          </p:cNvSpPr>
          <p:nvPr>
            <p:ph type="sldNum" sz="quarter" idx="12"/>
          </p:nvPr>
        </p:nvSpPr>
        <p:spPr/>
        <p:txBody>
          <a:bodyPr/>
          <a:lstStyle/>
          <a:p>
            <a:pPr>
              <a:defRPr/>
            </a:pPr>
            <a:fld id="{59851520-BB0E-4084-9738-A198E8FAB780}" type="slidenum">
              <a:rPr lang="en-US"/>
              <a:pPr>
                <a:defRPr/>
              </a:pPr>
              <a:t>1</a:t>
            </a:fld>
            <a:endParaRPr lang="en-US"/>
          </a:p>
        </p:txBody>
      </p:sp>
      <p:sp>
        <p:nvSpPr>
          <p:cNvPr id="6148" name="Title 1"/>
          <p:cNvSpPr>
            <a:spLocks noGrp="1"/>
          </p:cNvSpPr>
          <p:nvPr>
            <p:ph type="ctrTitle"/>
          </p:nvPr>
        </p:nvSpPr>
        <p:spPr>
          <a:xfrm>
            <a:off x="457200" y="1506538"/>
            <a:ext cx="8229600" cy="1470025"/>
          </a:xfrm>
        </p:spPr>
        <p:txBody>
          <a:bodyPr/>
          <a:lstStyle/>
          <a:p>
            <a:pPr eaLnBrk="1" hangingPunct="1"/>
            <a:r>
              <a:t>Introduction to PostgreSQL</a:t>
            </a:r>
          </a:p>
        </p:txBody>
      </p:sp>
      <p:sp>
        <p:nvSpPr>
          <p:cNvPr id="5" name="Subtitle 4"/>
          <p:cNvSpPr>
            <a:spLocks noGrp="1"/>
          </p:cNvSpPr>
          <p:nvPr>
            <p:ph type="subTitle" idx="1"/>
          </p:nvPr>
        </p:nvSpPr>
        <p:spPr/>
        <p:txBody>
          <a:bodyPr/>
          <a:lstStyle/>
          <a:p>
            <a:endParaRPr lang="vi-V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2"/>
          </p:nvPr>
        </p:nvSpPr>
        <p:spPr/>
        <p:txBody>
          <a:bodyPr/>
          <a:lstStyle/>
          <a:p>
            <a:pPr>
              <a:defRPr/>
            </a:pPr>
            <a:fld id="{90A53BD7-3319-459A-92E7-E2B5D43CD7A5}" type="slidenum">
              <a:rPr lang="en-US"/>
              <a:pPr>
                <a:defRPr/>
              </a:pPr>
              <a:t>10</a:t>
            </a:fld>
            <a:endParaRPr lang="en-US"/>
          </a:p>
        </p:txBody>
      </p:sp>
      <p:sp>
        <p:nvSpPr>
          <p:cNvPr id="20483" name="Rectangle 2"/>
          <p:cNvSpPr>
            <a:spLocks noGrp="1"/>
          </p:cNvSpPr>
          <p:nvPr>
            <p:ph type="title"/>
          </p:nvPr>
        </p:nvSpPr>
        <p:spPr/>
        <p:txBody>
          <a:bodyPr/>
          <a:lstStyle/>
          <a:p>
            <a:pPr eaLnBrk="1" hangingPunct="1"/>
            <a:r>
              <a:rPr lang="fr-FR"/>
              <a:t>Download</a:t>
            </a:r>
            <a:endParaRPr lang="en-US"/>
          </a:p>
        </p:txBody>
      </p:sp>
      <p:sp>
        <p:nvSpPr>
          <p:cNvPr id="5" name="Rectangle 4"/>
          <p:cNvSpPr/>
          <p:nvPr/>
        </p:nvSpPr>
        <p:spPr>
          <a:xfrm>
            <a:off x="304800" y="1242298"/>
            <a:ext cx="8839200" cy="2154436"/>
          </a:xfrm>
          <a:prstGeom prst="rect">
            <a:avLst/>
          </a:prstGeom>
        </p:spPr>
        <p:txBody>
          <a:bodyPr wrap="square">
            <a:spAutoFit/>
          </a:bodyPr>
          <a:lstStyle/>
          <a:p>
            <a:r>
              <a:rPr lang="vi-VN" sz="2800" b="1" dirty="0">
                <a:solidFill>
                  <a:srgbClr val="0070C0"/>
                </a:solidFill>
                <a:hlinkClick r:id="rId3"/>
              </a:rPr>
              <a:t>http://www.postgresql.org/download/windows</a:t>
            </a:r>
            <a:endParaRPr lang="en-US" sz="2800" b="1" dirty="0">
              <a:solidFill>
                <a:srgbClr val="0070C0"/>
              </a:solidFill>
            </a:endParaRPr>
          </a:p>
          <a:p>
            <a:r>
              <a:rPr lang="vi-VN" sz="2800" b="1" dirty="0">
                <a:solidFill>
                  <a:srgbClr val="0070C0"/>
                </a:solidFill>
                <a:hlinkClick r:id="rId4"/>
              </a:rPr>
              <a:t>http://www.enterprisedb.com/products-services-training/pgdownload#windows</a:t>
            </a:r>
            <a:endParaRPr lang="en-US" sz="2800" b="1" dirty="0">
              <a:solidFill>
                <a:srgbClr val="0070C0"/>
              </a:solidFill>
            </a:endParaRPr>
          </a:p>
          <a:p>
            <a:endParaRPr lang="vi-VN" sz="3200" b="1" dirty="0">
              <a:solidFill>
                <a:srgbClr val="0070C0"/>
              </a:solidFill>
            </a:endParaRPr>
          </a:p>
          <a:p>
            <a:endParaRPr lang="vi-VN" dirty="0"/>
          </a:p>
        </p:txBody>
      </p:sp>
      <p:sp>
        <p:nvSpPr>
          <p:cNvPr id="6" name="TextBox 5"/>
          <p:cNvSpPr txBox="1"/>
          <p:nvPr/>
        </p:nvSpPr>
        <p:spPr>
          <a:xfrm>
            <a:off x="381000" y="2819400"/>
            <a:ext cx="4343400" cy="400110"/>
          </a:xfrm>
          <a:prstGeom prst="rect">
            <a:avLst/>
          </a:prstGeom>
          <a:noFill/>
        </p:spPr>
        <p:txBody>
          <a:bodyPr wrap="square" rtlCol="0">
            <a:spAutoFit/>
          </a:bodyPr>
          <a:lstStyle/>
          <a:p>
            <a:r>
              <a:rPr lang="fr-FR" sz="2000" b="1" dirty="0"/>
              <a:t>(</a:t>
            </a:r>
            <a:r>
              <a:rPr lang="fr-FR" sz="2000" b="1" dirty="0" err="1"/>
              <a:t>Lastest</a:t>
            </a:r>
            <a:r>
              <a:rPr lang="fr-FR" sz="2000" b="1" dirty="0"/>
              <a:t> version 9.6)</a:t>
            </a:r>
            <a:endParaRPr lang="vi-VN" sz="2000" b="1" dirty="0"/>
          </a:p>
        </p:txBody>
      </p:sp>
      <p:sp>
        <p:nvSpPr>
          <p:cNvPr id="8" name="Rectangle 3"/>
          <p:cNvSpPr txBox="1">
            <a:spLocks/>
          </p:cNvSpPr>
          <p:nvPr/>
        </p:nvSpPr>
        <p:spPr bwMode="auto">
          <a:xfrm>
            <a:off x="304800" y="3352800"/>
            <a:ext cx="8382000" cy="3200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3050" marR="0" lvl="0" indent="-273050" algn="l" defTabSz="914400" rtl="0" eaLnBrk="1" fontAlgn="base" latinLnBrk="0" hangingPunct="1">
              <a:lnSpc>
                <a:spcPct val="100000"/>
              </a:lnSpc>
              <a:spcBef>
                <a:spcPts val="600"/>
              </a:spcBef>
              <a:spcAft>
                <a:spcPct val="0"/>
              </a:spcAft>
              <a:buClr>
                <a:schemeClr val="accent1"/>
              </a:buClr>
              <a:buSzPct val="85000"/>
              <a:buFont typeface="Wingdings 2" pitchFamily="18" charset="2"/>
              <a:buChar char=""/>
              <a:tabLst/>
              <a:defRPr/>
            </a:pPr>
            <a:r>
              <a:rPr lang="en-US" sz="2800" dirty="0"/>
              <a:t>The graphical installer for </a:t>
            </a:r>
            <a:r>
              <a:rPr lang="en-US" sz="2800" dirty="0" err="1"/>
              <a:t>PostgreSQL</a:t>
            </a:r>
            <a:r>
              <a:rPr lang="en-US" sz="2800" dirty="0"/>
              <a:t> includes</a:t>
            </a:r>
          </a:p>
          <a:p>
            <a:pPr marL="730250" lvl="1" indent="-273050">
              <a:spcBef>
                <a:spcPts val="600"/>
              </a:spcBef>
              <a:buClr>
                <a:schemeClr val="accent1"/>
              </a:buClr>
              <a:buSzPct val="85000"/>
              <a:buFont typeface="Wingdings 2" pitchFamily="18" charset="2"/>
              <a:buChar char=""/>
              <a:defRPr/>
            </a:pPr>
            <a:r>
              <a:rPr lang="en-US" sz="2400" dirty="0"/>
              <a:t>the </a:t>
            </a:r>
            <a:r>
              <a:rPr lang="en-US" sz="2400" b="1" i="1" dirty="0" err="1"/>
              <a:t>PostgreSQL</a:t>
            </a:r>
            <a:r>
              <a:rPr lang="en-US" sz="2400" b="1" i="1" dirty="0"/>
              <a:t> server</a:t>
            </a:r>
          </a:p>
          <a:p>
            <a:pPr marL="730250" lvl="1" indent="-273050">
              <a:spcBef>
                <a:spcPts val="600"/>
              </a:spcBef>
              <a:buClr>
                <a:schemeClr val="accent1"/>
              </a:buClr>
              <a:buSzPct val="85000"/>
              <a:buFont typeface="Wingdings 2" pitchFamily="18" charset="2"/>
              <a:buChar char=""/>
              <a:defRPr/>
            </a:pPr>
            <a:r>
              <a:rPr lang="en-US" sz="2400" b="1" i="1" dirty="0" err="1"/>
              <a:t>pgAdmin</a:t>
            </a:r>
            <a:r>
              <a:rPr lang="en-US" sz="2400" b="1" i="1" dirty="0"/>
              <a:t> III</a:t>
            </a:r>
            <a:r>
              <a:rPr lang="en-US" sz="2400" dirty="0"/>
              <a:t>: a graphical tool for managing and developing your databases</a:t>
            </a:r>
          </a:p>
          <a:p>
            <a:pPr marL="730250" lvl="1" indent="-273050">
              <a:spcBef>
                <a:spcPts val="600"/>
              </a:spcBef>
              <a:buClr>
                <a:schemeClr val="accent1"/>
              </a:buClr>
              <a:buSzPct val="85000"/>
              <a:buFont typeface="Wingdings 2" pitchFamily="18" charset="2"/>
              <a:buChar char=""/>
              <a:defRPr/>
            </a:pPr>
            <a:r>
              <a:rPr lang="en-US" sz="2400" dirty="0"/>
              <a:t>and </a:t>
            </a:r>
            <a:r>
              <a:rPr lang="en-US" sz="2400" b="1" i="1" dirty="0" err="1"/>
              <a:t>StackBuilder</a:t>
            </a:r>
            <a:r>
              <a:rPr lang="en-US" sz="2400" dirty="0"/>
              <a:t>:  a package manager that can be used to download and install additional </a:t>
            </a:r>
            <a:r>
              <a:rPr lang="en-US" sz="2400" dirty="0" err="1"/>
              <a:t>PostgreSQL</a:t>
            </a:r>
            <a:r>
              <a:rPr lang="en-US" sz="2400" dirty="0"/>
              <a:t> applications and drivers</a:t>
            </a:r>
          </a:p>
          <a:p>
            <a:pPr marL="273050" marR="0" lvl="0" indent="-273050" algn="l" defTabSz="914400" rtl="0" eaLnBrk="1" fontAlgn="base" latinLnBrk="0" hangingPunct="1">
              <a:lnSpc>
                <a:spcPct val="100000"/>
              </a:lnSpc>
              <a:spcBef>
                <a:spcPts val="1200"/>
              </a:spcBef>
              <a:spcAft>
                <a:spcPct val="0"/>
              </a:spcAft>
              <a:buClr>
                <a:schemeClr val="accent1"/>
              </a:buClr>
              <a:buSzPct val="85000"/>
              <a:buFont typeface="Wingdings 2" pitchFamily="18" charset="2"/>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2"/>
          </p:nvPr>
        </p:nvSpPr>
        <p:spPr/>
        <p:txBody>
          <a:bodyPr/>
          <a:lstStyle/>
          <a:p>
            <a:pPr>
              <a:defRPr/>
            </a:pPr>
            <a:fld id="{90A53BD7-3319-459A-92E7-E2B5D43CD7A5}" type="slidenum">
              <a:rPr lang="en-US"/>
              <a:pPr>
                <a:defRPr/>
              </a:pPr>
              <a:t>11</a:t>
            </a:fld>
            <a:endParaRPr lang="en-US"/>
          </a:p>
        </p:txBody>
      </p:sp>
      <p:sp>
        <p:nvSpPr>
          <p:cNvPr id="20483" name="Rectangle 2"/>
          <p:cNvSpPr>
            <a:spLocks noGrp="1"/>
          </p:cNvSpPr>
          <p:nvPr>
            <p:ph type="title"/>
          </p:nvPr>
        </p:nvSpPr>
        <p:spPr/>
        <p:txBody>
          <a:bodyPr/>
          <a:lstStyle/>
          <a:p>
            <a:pPr eaLnBrk="1" hangingPunct="1"/>
            <a:r>
              <a:rPr lang="fr-FR"/>
              <a:t>Install and test</a:t>
            </a:r>
            <a:endParaRPr lang="en-US"/>
          </a:p>
        </p:txBody>
      </p:sp>
      <p:sp>
        <p:nvSpPr>
          <p:cNvPr id="6" name="Rectangle 3"/>
          <p:cNvSpPr txBox="1">
            <a:spLocks/>
          </p:cNvSpPr>
          <p:nvPr/>
        </p:nvSpPr>
        <p:spPr bwMode="auto">
          <a:xfrm>
            <a:off x="304800" y="1447800"/>
            <a:ext cx="83820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3050" marR="0" lvl="0" indent="-273050" algn="l" defTabSz="914400" rtl="0" eaLnBrk="1" fontAlgn="base" latinLnBrk="0" hangingPunct="1">
              <a:lnSpc>
                <a:spcPct val="100000"/>
              </a:lnSpc>
              <a:spcBef>
                <a:spcPts val="1200"/>
              </a:spcBef>
              <a:spcAft>
                <a:spcPct val="0"/>
              </a:spcAft>
              <a:buClr>
                <a:schemeClr val="accent1"/>
              </a:buClr>
              <a:buSzPct val="85000"/>
              <a:buFont typeface="Wingdings 2" pitchFamily="18" charset="2"/>
              <a:buChar char=""/>
              <a:tabLst/>
              <a:defRPr/>
            </a:pPr>
            <a:r>
              <a:rPr kumimoji="0" lang="en-US" sz="3200" b="0" i="0" u="none" strike="noStrike" kern="1200" cap="none" spc="0" normalizeH="0" baseline="0" noProof="0" dirty="0">
                <a:ln>
                  <a:noFill/>
                </a:ln>
                <a:solidFill>
                  <a:schemeClr val="tx1"/>
                </a:solidFill>
                <a:effectLst/>
                <a:uLnTx/>
                <a:uFillTx/>
                <a:latin typeface="+mn-lt"/>
                <a:ea typeface="+mn-ea"/>
                <a:cs typeface="+mn-cs"/>
              </a:rPr>
              <a:t>Install</a:t>
            </a:r>
            <a:endParaRPr kumimoji="0" lang="en-US" sz="3200" b="0" i="0" u="none" strike="noStrike" kern="1200" cap="none" spc="0" normalizeH="0" baseline="0" noProof="0" dirty="0">
              <a:ln>
                <a:noFill/>
              </a:ln>
              <a:solidFill>
                <a:schemeClr val="accent1"/>
              </a:solidFill>
              <a:effectLst/>
              <a:uLnTx/>
              <a:uFillTx/>
              <a:latin typeface="+mn-lt"/>
              <a:ea typeface="+mn-ea"/>
              <a:cs typeface="+mn-cs"/>
            </a:endParaRPr>
          </a:p>
          <a:p>
            <a:pPr marL="273050" marR="0" lvl="0" indent="-273050" algn="l" defTabSz="914400" rtl="0" eaLnBrk="1" fontAlgn="base" latinLnBrk="0" hangingPunct="1">
              <a:lnSpc>
                <a:spcPct val="100000"/>
              </a:lnSpc>
              <a:spcBef>
                <a:spcPts val="1200"/>
              </a:spcBef>
              <a:spcAft>
                <a:spcPct val="0"/>
              </a:spcAft>
              <a:buClr>
                <a:schemeClr val="accent1"/>
              </a:buClr>
              <a:buSzPct val="85000"/>
              <a:buFont typeface="Wingdings 2" pitchFamily="18" charset="2"/>
              <a:buChar char=""/>
              <a:tabLst/>
              <a:defRPr/>
            </a:pPr>
            <a:r>
              <a:rPr kumimoji="0" lang="en-US" sz="3200" b="0" i="0" u="none" strike="noStrike" kern="1200" cap="none" spc="0" normalizeH="0" baseline="0" noProof="0" dirty="0">
                <a:ln>
                  <a:noFill/>
                </a:ln>
                <a:solidFill>
                  <a:schemeClr val="tx1"/>
                </a:solidFill>
                <a:effectLst/>
                <a:uLnTx/>
                <a:uFillTx/>
                <a:latin typeface="+mn-lt"/>
                <a:ea typeface="+mn-ea"/>
                <a:cs typeface="+mn-cs"/>
              </a:rPr>
              <a:t>Stop</a:t>
            </a:r>
            <a:r>
              <a:rPr kumimoji="0" lang="fr-FR" sz="3200" b="0" i="0" u="none" strike="noStrike" kern="1200" cap="none" spc="0" normalizeH="0" baseline="0" noProof="0" dirty="0">
                <a:ln>
                  <a:noFill/>
                </a:ln>
                <a:solidFill>
                  <a:schemeClr val="tx1"/>
                </a:solidFill>
                <a:effectLst/>
                <a:uLnTx/>
                <a:uFillTx/>
                <a:latin typeface="+mn-lt"/>
                <a:ea typeface="+mn-ea"/>
                <a:cs typeface="+mn-cs"/>
              </a:rPr>
              <a:t>/</a:t>
            </a:r>
            <a:r>
              <a:rPr kumimoji="0" lang="fr-FR" sz="3200" b="0" i="0" u="none" strike="noStrike" kern="1200" cap="none" spc="0" normalizeH="0" baseline="0" noProof="0" dirty="0" err="1">
                <a:ln>
                  <a:noFill/>
                </a:ln>
                <a:solidFill>
                  <a:schemeClr val="tx1"/>
                </a:solidFill>
                <a:effectLst/>
                <a:uLnTx/>
                <a:uFillTx/>
                <a:latin typeface="+mn-lt"/>
                <a:ea typeface="+mn-ea"/>
                <a:cs typeface="+mn-cs"/>
              </a:rPr>
              <a:t>start</a:t>
            </a:r>
            <a:r>
              <a:rPr kumimoji="0" lang="fr-FR" sz="3200" b="0" i="0" u="none" strike="noStrike" kern="1200" cap="none" spc="0" normalizeH="0" noProof="0" dirty="0">
                <a:ln>
                  <a:noFill/>
                </a:ln>
                <a:solidFill>
                  <a:schemeClr val="tx1"/>
                </a:solidFill>
                <a:effectLst/>
                <a:uLnTx/>
                <a:uFillTx/>
                <a:latin typeface="+mn-lt"/>
                <a:ea typeface="+mn-ea"/>
                <a:cs typeface="+mn-cs"/>
              </a:rPr>
              <a:t> server (</a:t>
            </a:r>
            <a:r>
              <a:rPr kumimoji="0" lang="fr-FR" sz="3200" b="0" i="0" u="none" strike="noStrike" kern="1200" cap="none" spc="0" normalizeH="0" noProof="0" dirty="0" err="1">
                <a:ln>
                  <a:noFill/>
                </a:ln>
                <a:solidFill>
                  <a:schemeClr val="tx1"/>
                </a:solidFill>
                <a:effectLst/>
                <a:uLnTx/>
                <a:uFillTx/>
                <a:latin typeface="+mn-lt"/>
                <a:ea typeface="+mn-ea"/>
                <a:cs typeface="+mn-cs"/>
              </a:rPr>
              <a:t>run</a:t>
            </a:r>
            <a:r>
              <a:rPr kumimoji="0" lang="fr-FR" sz="3200" b="0" i="0" u="none" strike="noStrike" kern="1200" cap="none" spc="0" normalizeH="0" noProof="0" dirty="0">
                <a:ln>
                  <a:noFill/>
                </a:ln>
                <a:solidFill>
                  <a:schemeClr val="tx1"/>
                </a:solidFill>
                <a:effectLst/>
                <a:uLnTx/>
                <a:uFillTx/>
                <a:latin typeface="+mn-lt"/>
                <a:ea typeface="+mn-ea"/>
                <a:cs typeface="+mn-cs"/>
              </a:rPr>
              <a:t> as </a:t>
            </a:r>
            <a:r>
              <a:rPr kumimoji="0" lang="fr-FR" sz="3200" b="0" i="0" u="none" strike="noStrike" kern="1200" cap="none" spc="0" normalizeH="0" noProof="0" dirty="0" err="1">
                <a:ln>
                  <a:noFill/>
                </a:ln>
                <a:solidFill>
                  <a:schemeClr val="tx1"/>
                </a:solidFill>
                <a:effectLst/>
                <a:uLnTx/>
                <a:uFillTx/>
                <a:latin typeface="+mn-lt"/>
                <a:ea typeface="+mn-ea"/>
                <a:cs typeface="+mn-cs"/>
              </a:rPr>
              <a:t>administrator</a:t>
            </a:r>
            <a:r>
              <a:rPr kumimoji="0" lang="fr-FR" sz="3200" b="0" i="0" u="none" strike="noStrike" kern="1200" cap="none" spc="0" normalizeH="0" noProof="0" dirty="0">
                <a:ln>
                  <a:noFill/>
                </a:ln>
                <a:solidFill>
                  <a:schemeClr val="tx1"/>
                </a:solidFill>
                <a:effectLst/>
                <a:uLnTx/>
                <a:uFillTx/>
                <a:latin typeface="+mn-lt"/>
                <a:ea typeface="+mn-ea"/>
                <a:cs typeface="+mn-cs"/>
              </a:rPr>
              <a:t>)</a:t>
            </a:r>
          </a:p>
          <a:p>
            <a:pPr marL="273050" marR="0" lvl="0" indent="-273050" algn="l" defTabSz="914400" rtl="0" eaLnBrk="1" fontAlgn="base" latinLnBrk="0" hangingPunct="1">
              <a:lnSpc>
                <a:spcPct val="100000"/>
              </a:lnSpc>
              <a:spcBef>
                <a:spcPts val="1200"/>
              </a:spcBef>
              <a:spcAft>
                <a:spcPct val="0"/>
              </a:spcAft>
              <a:buClr>
                <a:schemeClr val="accent1"/>
              </a:buClr>
              <a:buSzPct val="85000"/>
              <a:buFont typeface="Wingdings 2" pitchFamily="18" charset="2"/>
              <a:buChar char=""/>
              <a:tabLst/>
              <a:defRPr/>
            </a:pPr>
            <a:r>
              <a:rPr lang="fr-FR" sz="3200" baseline="0" dirty="0" err="1">
                <a:latin typeface="+mn-lt"/>
              </a:rPr>
              <a:t>Connect</a:t>
            </a:r>
            <a:r>
              <a:rPr lang="fr-FR" sz="3200" dirty="0">
                <a:latin typeface="+mn-lt"/>
              </a:rPr>
              <a:t> to server </a:t>
            </a:r>
            <a:r>
              <a:rPr lang="fr-FR" sz="3200" dirty="0" err="1">
                <a:latin typeface="+mn-lt"/>
              </a:rPr>
              <a:t>from</a:t>
            </a:r>
            <a:r>
              <a:rPr lang="fr-FR" sz="3200" dirty="0">
                <a:latin typeface="+mn-lt"/>
              </a:rPr>
              <a:t> </a:t>
            </a:r>
            <a:r>
              <a:rPr lang="fr-FR" sz="3200" dirty="0" err="1">
                <a:latin typeface="+mn-lt"/>
              </a:rPr>
              <a:t>pgAdminIII</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2"/>
          </p:nvPr>
        </p:nvSpPr>
        <p:spPr/>
        <p:txBody>
          <a:bodyPr/>
          <a:lstStyle/>
          <a:p>
            <a:pPr>
              <a:defRPr/>
            </a:pPr>
            <a:fld id="{F94B7FDD-AD69-459A-9BE2-0D8FC1BEA0F6}" type="slidenum">
              <a:rPr lang="en-US"/>
              <a:pPr>
                <a:defRPr/>
              </a:pPr>
              <a:t>12</a:t>
            </a:fld>
            <a:endParaRPr lang="en-US"/>
          </a:p>
        </p:txBody>
      </p:sp>
      <p:sp>
        <p:nvSpPr>
          <p:cNvPr id="34819" name="Rectangle 2"/>
          <p:cNvSpPr>
            <a:spLocks noGrp="1"/>
          </p:cNvSpPr>
          <p:nvPr>
            <p:ph type="title"/>
          </p:nvPr>
        </p:nvSpPr>
        <p:spPr/>
        <p:txBody>
          <a:bodyPr/>
          <a:lstStyle/>
          <a:p>
            <a:pPr eaLnBrk="1" hangingPunct="1"/>
            <a:r>
              <a:rPr lang="en-US" b="1"/>
              <a:t>Notes: Uninstall postgreSQL</a:t>
            </a:r>
          </a:p>
        </p:txBody>
      </p:sp>
      <p:sp>
        <p:nvSpPr>
          <p:cNvPr id="34820" name="Rectangle 3"/>
          <p:cNvSpPr>
            <a:spLocks noGrp="1"/>
          </p:cNvSpPr>
          <p:nvPr>
            <p:ph type="body" idx="1"/>
          </p:nvPr>
        </p:nvSpPr>
        <p:spPr>
          <a:xfrm>
            <a:off x="457200" y="2133600"/>
            <a:ext cx="8382000" cy="3352800"/>
          </a:xfrm>
        </p:spPr>
        <p:txBody>
          <a:bodyPr/>
          <a:lstStyle/>
          <a:p>
            <a:pPr eaLnBrk="1" hangingPunct="1"/>
            <a:r>
              <a:rPr lang="en-US" dirty="0"/>
              <a:t>Uninstall </a:t>
            </a:r>
          </a:p>
          <a:p>
            <a:pPr eaLnBrk="1" hangingPunct="1"/>
            <a:r>
              <a:rPr lang="en-US" dirty="0"/>
              <a:t>Remove data directory</a:t>
            </a:r>
          </a:p>
          <a:p>
            <a:pPr eaLnBrk="1" hangingPunct="1">
              <a:buNone/>
            </a:pPr>
            <a:r>
              <a:rPr lang="en-US" sz="2800" b="1" i="1" dirty="0"/>
              <a:t>	C:\Program Files\</a:t>
            </a:r>
            <a:r>
              <a:rPr lang="en-US" sz="2800" b="1" i="1" dirty="0" err="1"/>
              <a:t>PostgreSQL</a:t>
            </a:r>
            <a:endParaRPr lang="en-US" sz="2800" b="1" i="1" dirty="0"/>
          </a:p>
          <a:p>
            <a:pPr eaLnBrk="1" hangingPunct="1"/>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2"/>
          <p:cNvSpPr>
            <a:spLocks noGrp="1"/>
          </p:cNvSpPr>
          <p:nvPr>
            <p:ph type="sldNum" sz="quarter" idx="12"/>
          </p:nvPr>
        </p:nvSpPr>
        <p:spPr/>
        <p:txBody>
          <a:bodyPr/>
          <a:lstStyle/>
          <a:p>
            <a:pPr>
              <a:defRPr/>
            </a:pPr>
            <a:fld id="{573950BD-6648-4B6F-986B-0EEDD2840D76}" type="slidenum">
              <a:rPr lang="en-US"/>
              <a:pPr>
                <a:defRPr/>
              </a:pPr>
              <a:t>13</a:t>
            </a:fld>
            <a:endParaRPr lang="en-US"/>
          </a:p>
        </p:txBody>
      </p:sp>
      <p:sp>
        <p:nvSpPr>
          <p:cNvPr id="17411" name="Rectangle 2"/>
          <p:cNvSpPr>
            <a:spLocks noGrp="1"/>
          </p:cNvSpPr>
          <p:nvPr>
            <p:ph type="title"/>
          </p:nvPr>
        </p:nvSpPr>
        <p:spPr>
          <a:xfrm>
            <a:off x="152400" y="2438400"/>
            <a:ext cx="8991600" cy="1143000"/>
          </a:xfrm>
        </p:spPr>
        <p:txBody>
          <a:bodyPr/>
          <a:lstStyle/>
          <a:p>
            <a:pPr eaLnBrk="1" hangingPunct="1"/>
            <a:r>
              <a:rPr lang="en-US"/>
              <a:t>4. Install PostgreSQL on Ubuntu</a:t>
            </a:r>
            <a:endParaRPr lang="en-US" dirty="0"/>
          </a:p>
        </p:txBody>
      </p:sp>
    </p:spTree>
    <p:extLst>
      <p:ext uri="{BB962C8B-B14F-4D97-AF65-F5344CB8AC3E}">
        <p14:creationId xmlns:p14="http://schemas.microsoft.com/office/powerpoint/2010/main" val="38853080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2"/>
          </p:nvPr>
        </p:nvSpPr>
        <p:spPr/>
        <p:txBody>
          <a:bodyPr/>
          <a:lstStyle/>
          <a:p>
            <a:pPr>
              <a:defRPr/>
            </a:pPr>
            <a:fld id="{93DB173A-3982-4495-A6DB-6C32C24DC074}" type="slidenum">
              <a:rPr lang="en-US"/>
              <a:pPr>
                <a:defRPr/>
              </a:pPr>
              <a:t>14</a:t>
            </a:fld>
            <a:endParaRPr lang="en-US"/>
          </a:p>
        </p:txBody>
      </p:sp>
      <p:sp>
        <p:nvSpPr>
          <p:cNvPr id="33795" name="Rectangle 2"/>
          <p:cNvSpPr>
            <a:spLocks noGrp="1"/>
          </p:cNvSpPr>
          <p:nvPr>
            <p:ph type="title"/>
          </p:nvPr>
        </p:nvSpPr>
        <p:spPr/>
        <p:txBody>
          <a:bodyPr/>
          <a:lstStyle/>
          <a:p>
            <a:pPr eaLnBrk="1" hangingPunct="1"/>
            <a:r>
              <a:rPr lang="en-US" b="1"/>
              <a:t>Install</a:t>
            </a:r>
          </a:p>
        </p:txBody>
      </p:sp>
      <p:sp>
        <p:nvSpPr>
          <p:cNvPr id="33796" name="Rectangle 3"/>
          <p:cNvSpPr>
            <a:spLocks noGrp="1"/>
          </p:cNvSpPr>
          <p:nvPr>
            <p:ph type="body" idx="1"/>
          </p:nvPr>
        </p:nvSpPr>
        <p:spPr>
          <a:xfrm>
            <a:off x="146050" y="1676400"/>
            <a:ext cx="9150350" cy="4495800"/>
          </a:xfrm>
        </p:spPr>
        <p:txBody>
          <a:bodyPr/>
          <a:lstStyle/>
          <a:p>
            <a:pPr eaLnBrk="1" hangingPunct="1"/>
            <a:r>
              <a:rPr lang="en-US" sz="2400"/>
              <a:t>Postgresql APT Repository:</a:t>
            </a:r>
          </a:p>
          <a:p>
            <a:pPr lvl="1" eaLnBrk="1" hangingPunct="1"/>
            <a:r>
              <a:rPr lang="en-US" sz="2000"/>
              <a:t>Create the file </a:t>
            </a:r>
            <a:r>
              <a:rPr lang="en-US" sz="2000">
                <a:solidFill>
                  <a:srgbClr val="0070C0"/>
                </a:solidFill>
              </a:rPr>
              <a:t>/etc/apt/sources.list.d/pgdg.list </a:t>
            </a:r>
            <a:r>
              <a:rPr lang="en-US" sz="2000"/>
              <a:t>and add a line for the repository: </a:t>
            </a:r>
          </a:p>
          <a:p>
            <a:pPr lvl="1" eaLnBrk="1" hangingPunct="1"/>
            <a:endParaRPr lang="en-US" sz="2000"/>
          </a:p>
          <a:p>
            <a:pPr marL="319088" lvl="1" indent="0" eaLnBrk="1" hangingPunct="1">
              <a:buNone/>
            </a:pPr>
            <a:r>
              <a:rPr lang="en-GB" sz="1600">
                <a:solidFill>
                  <a:srgbClr val="0070C0"/>
                </a:solidFill>
              </a:rPr>
              <a:t>deb http://apt.postgresql.org/pub/repos/apt/ YOUR_UBUNTU_VERSION_HERE-pgdg main </a:t>
            </a:r>
          </a:p>
          <a:p>
            <a:pPr marL="319088" lvl="1" indent="0" eaLnBrk="1" hangingPunct="1">
              <a:buNone/>
            </a:pPr>
            <a:endParaRPr lang="en-GB" sz="1600"/>
          </a:p>
          <a:p>
            <a:pPr marL="319088" lvl="1" indent="0" eaLnBrk="1" hangingPunct="1">
              <a:buNone/>
            </a:pPr>
            <a:r>
              <a:rPr lang="en-GB" sz="1600"/>
              <a:t>YOUR_UBUNTU_VERSION_HERE: trusty (ubuntu 14.04), xenial (ubuntu 16.04), bionic (ubuntu 18.04)</a:t>
            </a:r>
          </a:p>
          <a:p>
            <a:pPr marL="319088" lvl="1" indent="0" eaLnBrk="1" hangingPunct="1">
              <a:buNone/>
            </a:pPr>
            <a:endParaRPr lang="en-GB" sz="1600"/>
          </a:p>
          <a:p>
            <a:pPr lvl="1" eaLnBrk="1" hangingPunct="1"/>
            <a:r>
              <a:rPr lang="en-GB" sz="2000"/>
              <a:t>Import the repository signing key, and update the package lists:</a:t>
            </a:r>
          </a:p>
          <a:p>
            <a:pPr lvl="1" eaLnBrk="1" hangingPunct="1"/>
            <a:endParaRPr lang="en-GB" sz="2000"/>
          </a:p>
          <a:p>
            <a:pPr marL="319088" lvl="1" indent="0" eaLnBrk="1" hangingPunct="1">
              <a:buNone/>
            </a:pPr>
            <a:r>
              <a:rPr lang="en-US" sz="1600">
                <a:solidFill>
                  <a:srgbClr val="0070C0"/>
                </a:solidFill>
              </a:rPr>
              <a:t>w</a:t>
            </a:r>
            <a:r>
              <a:rPr lang="en-GB" sz="1600">
                <a:solidFill>
                  <a:srgbClr val="0070C0"/>
                </a:solidFill>
              </a:rPr>
              <a:t>get -quiet -O - https://www.postgresql.org/media/keys/ACCC4CF8.asc | sudo apt-key add - </a:t>
            </a:r>
          </a:p>
          <a:p>
            <a:pPr marL="319088" lvl="1" indent="0" eaLnBrk="1" hangingPunct="1">
              <a:buNone/>
            </a:pPr>
            <a:endParaRPr lang="en-GB" sz="1600">
              <a:solidFill>
                <a:srgbClr val="0070C0"/>
              </a:solidFill>
            </a:endParaRPr>
          </a:p>
          <a:p>
            <a:pPr marL="319088" lvl="1" indent="0" eaLnBrk="1" hangingPunct="1">
              <a:buNone/>
            </a:pPr>
            <a:r>
              <a:rPr lang="en-GB" sz="1600">
                <a:solidFill>
                  <a:srgbClr val="0070C0"/>
                </a:solidFill>
              </a:rPr>
              <a:t>sudo apt-get update</a:t>
            </a:r>
            <a:endParaRPr lang="en-US" sz="1600">
              <a:solidFill>
                <a:srgbClr val="0070C0"/>
              </a:solidFill>
            </a:endParaRPr>
          </a:p>
        </p:txBody>
      </p:sp>
    </p:spTree>
    <p:extLst>
      <p:ext uri="{BB962C8B-B14F-4D97-AF65-F5344CB8AC3E}">
        <p14:creationId xmlns:p14="http://schemas.microsoft.com/office/powerpoint/2010/main" val="4169542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2"/>
          </p:nvPr>
        </p:nvSpPr>
        <p:spPr/>
        <p:txBody>
          <a:bodyPr/>
          <a:lstStyle/>
          <a:p>
            <a:pPr>
              <a:defRPr/>
            </a:pPr>
            <a:fld id="{93DB173A-3982-4495-A6DB-6C32C24DC074}" type="slidenum">
              <a:rPr lang="en-US"/>
              <a:pPr>
                <a:defRPr/>
              </a:pPr>
              <a:t>15</a:t>
            </a:fld>
            <a:endParaRPr lang="en-US"/>
          </a:p>
        </p:txBody>
      </p:sp>
      <p:sp>
        <p:nvSpPr>
          <p:cNvPr id="33795" name="Rectangle 2"/>
          <p:cNvSpPr>
            <a:spLocks noGrp="1"/>
          </p:cNvSpPr>
          <p:nvPr>
            <p:ph type="title"/>
          </p:nvPr>
        </p:nvSpPr>
        <p:spPr/>
        <p:txBody>
          <a:bodyPr/>
          <a:lstStyle/>
          <a:p>
            <a:pPr eaLnBrk="1" hangingPunct="1"/>
            <a:r>
              <a:rPr lang="en-US" b="1"/>
              <a:t>Install</a:t>
            </a:r>
          </a:p>
        </p:txBody>
      </p:sp>
      <p:sp>
        <p:nvSpPr>
          <p:cNvPr id="33796" name="Rectangle 3"/>
          <p:cNvSpPr>
            <a:spLocks noGrp="1"/>
          </p:cNvSpPr>
          <p:nvPr>
            <p:ph type="body" idx="1"/>
          </p:nvPr>
        </p:nvSpPr>
        <p:spPr>
          <a:xfrm>
            <a:off x="304800" y="1676400"/>
            <a:ext cx="8763000" cy="4495800"/>
          </a:xfrm>
        </p:spPr>
        <p:txBody>
          <a:bodyPr/>
          <a:lstStyle/>
          <a:p>
            <a:pPr eaLnBrk="1" hangingPunct="1"/>
            <a:r>
              <a:rPr lang="en-GB" sz="2400"/>
              <a:t>Install PostgreSQL on Ubuntu, use the apt-get command</a:t>
            </a:r>
            <a:r>
              <a:rPr lang="en-GB" sz="1800"/>
              <a:t>: </a:t>
            </a:r>
          </a:p>
          <a:p>
            <a:pPr marL="0" indent="0" eaLnBrk="1" hangingPunct="1">
              <a:buNone/>
            </a:pPr>
            <a:r>
              <a:rPr lang="en-GB" sz="1800">
                <a:solidFill>
                  <a:srgbClr val="0070C0"/>
                </a:solidFill>
              </a:rPr>
              <a:t>	sudo </a:t>
            </a:r>
            <a:r>
              <a:rPr lang="en-US" sz="2000">
                <a:solidFill>
                  <a:srgbClr val="0070C0"/>
                </a:solidFill>
              </a:rPr>
              <a:t>apt-get install postgresql-10 </a:t>
            </a:r>
            <a:endParaRPr lang="en-US" sz="1800">
              <a:solidFill>
                <a:srgbClr val="0070C0"/>
              </a:solidFill>
            </a:endParaRPr>
          </a:p>
          <a:p>
            <a:pPr marL="319088" lvl="1" indent="0" eaLnBrk="1" hangingPunct="1">
              <a:buNone/>
            </a:pPr>
            <a:r>
              <a:rPr lang="en-GB" sz="2000"/>
              <a:t>(Installed packages: </a:t>
            </a:r>
            <a:r>
              <a:rPr lang="en-GB" sz="2000">
                <a:solidFill>
                  <a:srgbClr val="0000CC"/>
                </a:solidFill>
              </a:rPr>
              <a:t>postgresql-10, postgresql-client-10, postgresql-client-common, postgresql-common, sysstat </a:t>
            </a:r>
            <a:r>
              <a:rPr lang="en-GB" sz="2000"/>
              <a:t>, …)</a:t>
            </a:r>
          </a:p>
          <a:p>
            <a:pPr marL="0" indent="0" eaLnBrk="1" hangingPunct="1">
              <a:buNone/>
            </a:pPr>
            <a:endParaRPr lang="en-GB" sz="2400"/>
          </a:p>
          <a:p>
            <a:pPr eaLnBrk="1" hangingPunct="1"/>
            <a:r>
              <a:rPr lang="en-GB" sz="2400"/>
              <a:t>If </a:t>
            </a:r>
            <a:r>
              <a:rPr lang="en-GB" sz="2400">
                <a:solidFill>
                  <a:srgbClr val="0000CC"/>
                </a:solidFill>
              </a:rPr>
              <a:t>pgadmin4</a:t>
            </a:r>
            <a:r>
              <a:rPr lang="en-GB" sz="2400"/>
              <a:t> (a graphical administration utility) is not installed, use the apt-get command</a:t>
            </a:r>
            <a:r>
              <a:rPr lang="en-GB" sz="1800"/>
              <a:t>: </a:t>
            </a:r>
          </a:p>
          <a:p>
            <a:pPr marL="0" indent="0" eaLnBrk="1" hangingPunct="1">
              <a:buNone/>
            </a:pPr>
            <a:r>
              <a:rPr lang="en-GB" sz="1800">
                <a:solidFill>
                  <a:srgbClr val="0070C0"/>
                </a:solidFill>
              </a:rPr>
              <a:t>	sudo </a:t>
            </a:r>
            <a:r>
              <a:rPr lang="en-US" sz="2000">
                <a:solidFill>
                  <a:srgbClr val="0070C0"/>
                </a:solidFill>
              </a:rPr>
              <a:t>apt-get install pgadmin4 </a:t>
            </a:r>
            <a:endParaRPr lang="en-US" sz="1800">
              <a:solidFill>
                <a:srgbClr val="0070C0"/>
              </a:solidFill>
            </a:endParaRPr>
          </a:p>
        </p:txBody>
      </p:sp>
    </p:spTree>
    <p:extLst>
      <p:ext uri="{BB962C8B-B14F-4D97-AF65-F5344CB8AC3E}">
        <p14:creationId xmlns:p14="http://schemas.microsoft.com/office/powerpoint/2010/main" val="1002443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2"/>
          </p:nvPr>
        </p:nvSpPr>
        <p:spPr/>
        <p:txBody>
          <a:bodyPr/>
          <a:lstStyle/>
          <a:p>
            <a:pPr>
              <a:defRPr/>
            </a:pPr>
            <a:fld id="{93DB173A-3982-4495-A6DB-6C32C24DC074}" type="slidenum">
              <a:rPr lang="en-US"/>
              <a:pPr>
                <a:defRPr/>
              </a:pPr>
              <a:t>16</a:t>
            </a:fld>
            <a:endParaRPr lang="en-US"/>
          </a:p>
        </p:txBody>
      </p:sp>
      <p:sp>
        <p:nvSpPr>
          <p:cNvPr id="33795" name="Rectangle 2"/>
          <p:cNvSpPr>
            <a:spLocks noGrp="1"/>
          </p:cNvSpPr>
          <p:nvPr>
            <p:ph type="title"/>
          </p:nvPr>
        </p:nvSpPr>
        <p:spPr/>
        <p:txBody>
          <a:bodyPr/>
          <a:lstStyle/>
          <a:p>
            <a:pPr eaLnBrk="1" hangingPunct="1"/>
            <a:r>
              <a:rPr lang="en-US" b="1"/>
              <a:t>Client installation</a:t>
            </a:r>
          </a:p>
        </p:txBody>
      </p:sp>
      <p:sp>
        <p:nvSpPr>
          <p:cNvPr id="33796" name="Rectangle 3"/>
          <p:cNvSpPr>
            <a:spLocks noGrp="1"/>
          </p:cNvSpPr>
          <p:nvPr>
            <p:ph type="body" idx="1"/>
          </p:nvPr>
        </p:nvSpPr>
        <p:spPr>
          <a:xfrm>
            <a:off x="304800" y="1676400"/>
            <a:ext cx="8534400" cy="4495800"/>
          </a:xfrm>
        </p:spPr>
        <p:txBody>
          <a:bodyPr/>
          <a:lstStyle/>
          <a:p>
            <a:pPr eaLnBrk="1" hangingPunct="1"/>
            <a:r>
              <a:rPr lang="en-GB" sz="2400"/>
              <a:t>If you only wish to connect to an external PostgreSQL server, install only the PostgreSQL client package</a:t>
            </a:r>
            <a:r>
              <a:rPr lang="en-US" sz="2400"/>
              <a:t>:</a:t>
            </a:r>
          </a:p>
          <a:p>
            <a:pPr eaLnBrk="1" hangingPunct="1"/>
            <a:endParaRPr lang="en-US" sz="2400"/>
          </a:p>
          <a:p>
            <a:pPr lvl="1" eaLnBrk="1" hangingPunct="1"/>
            <a:r>
              <a:rPr lang="en-US" sz="2000"/>
              <a:t>Client installation</a:t>
            </a:r>
          </a:p>
          <a:p>
            <a:pPr marL="319088" lvl="1" indent="0" eaLnBrk="1" hangingPunct="1">
              <a:buNone/>
            </a:pPr>
            <a:r>
              <a:rPr lang="en-GB" sz="2000">
                <a:solidFill>
                  <a:srgbClr val="0070C0"/>
                </a:solidFill>
              </a:rPr>
              <a:t>	</a:t>
            </a:r>
            <a:r>
              <a:rPr lang="en-US" sz="2000">
                <a:solidFill>
                  <a:srgbClr val="0070C0"/>
                </a:solidFill>
              </a:rPr>
              <a:t>sudo apt-get install postgresql-client</a:t>
            </a:r>
            <a:r>
              <a:rPr lang="en-GB" sz="2000">
                <a:solidFill>
                  <a:srgbClr val="0070C0"/>
                </a:solidFill>
              </a:rPr>
              <a:t> 	</a:t>
            </a:r>
          </a:p>
          <a:p>
            <a:pPr marL="319088" lvl="1" indent="0" eaLnBrk="1" hangingPunct="1">
              <a:buNone/>
            </a:pPr>
            <a:r>
              <a:rPr lang="en-GB" sz="2000"/>
              <a:t>	</a:t>
            </a:r>
            <a:endParaRPr lang="en-GB" sz="2000">
              <a:solidFill>
                <a:srgbClr val="0070C0"/>
              </a:solidFill>
            </a:endParaRPr>
          </a:p>
          <a:p>
            <a:pPr lvl="1" eaLnBrk="1" hangingPunct="1"/>
            <a:r>
              <a:rPr lang="en-GB" sz="2000"/>
              <a:t>Connect to the server:</a:t>
            </a:r>
          </a:p>
          <a:p>
            <a:pPr marL="319088" lvl="1" indent="0" eaLnBrk="1" hangingPunct="1">
              <a:buNone/>
            </a:pPr>
            <a:r>
              <a:rPr lang="en-US" sz="2000">
                <a:solidFill>
                  <a:srgbClr val="0070C0"/>
                </a:solidFill>
              </a:rPr>
              <a:t>	psql -h server.domain.org database user</a:t>
            </a:r>
          </a:p>
          <a:p>
            <a:pPr marL="319088" lvl="1" indent="0" eaLnBrk="1" hangingPunct="1">
              <a:buNone/>
            </a:pPr>
            <a:endParaRPr lang="en-US" sz="2000">
              <a:solidFill>
                <a:srgbClr val="0070C0"/>
              </a:solidFill>
            </a:endParaRPr>
          </a:p>
          <a:p>
            <a:pPr marL="319088" lvl="1" indent="0" eaLnBrk="1" hangingPunct="1">
              <a:buNone/>
            </a:pPr>
            <a:r>
              <a:rPr lang="en-US" sz="2000"/>
              <a:t>Example: </a:t>
            </a:r>
            <a:r>
              <a:rPr lang="en-US" sz="2000">
                <a:solidFill>
                  <a:srgbClr val="0070C0"/>
                </a:solidFill>
              </a:rPr>
              <a:t>psql -h 192.168.100.5 postgres postgres</a:t>
            </a:r>
            <a:endParaRPr lang="en-US" sz="2000"/>
          </a:p>
        </p:txBody>
      </p:sp>
    </p:spTree>
    <p:extLst>
      <p:ext uri="{BB962C8B-B14F-4D97-AF65-F5344CB8AC3E}">
        <p14:creationId xmlns:p14="http://schemas.microsoft.com/office/powerpoint/2010/main" val="36531867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2"/>
          </p:nvPr>
        </p:nvSpPr>
        <p:spPr/>
        <p:txBody>
          <a:bodyPr/>
          <a:lstStyle/>
          <a:p>
            <a:pPr>
              <a:defRPr/>
            </a:pPr>
            <a:fld id="{93DB173A-3982-4495-A6DB-6C32C24DC074}" type="slidenum">
              <a:rPr lang="en-US"/>
              <a:pPr>
                <a:defRPr/>
              </a:pPr>
              <a:t>17</a:t>
            </a:fld>
            <a:endParaRPr lang="en-US"/>
          </a:p>
        </p:txBody>
      </p:sp>
      <p:sp>
        <p:nvSpPr>
          <p:cNvPr id="33795" name="Rectangle 2"/>
          <p:cNvSpPr>
            <a:spLocks noGrp="1"/>
          </p:cNvSpPr>
          <p:nvPr>
            <p:ph type="title"/>
          </p:nvPr>
        </p:nvSpPr>
        <p:spPr/>
        <p:txBody>
          <a:bodyPr/>
          <a:lstStyle/>
          <a:p>
            <a:pPr eaLnBrk="1" hangingPunct="1"/>
            <a:r>
              <a:rPr lang="en-US" b="1"/>
              <a:t>Basic Server Setup</a:t>
            </a:r>
          </a:p>
        </p:txBody>
      </p:sp>
      <p:sp>
        <p:nvSpPr>
          <p:cNvPr id="33796" name="Rectangle 3"/>
          <p:cNvSpPr>
            <a:spLocks noGrp="1"/>
          </p:cNvSpPr>
          <p:nvPr>
            <p:ph type="body" idx="1"/>
          </p:nvPr>
        </p:nvSpPr>
        <p:spPr>
          <a:xfrm>
            <a:off x="304800" y="1676400"/>
            <a:ext cx="8534400" cy="4648200"/>
          </a:xfrm>
        </p:spPr>
        <p:txBody>
          <a:bodyPr/>
          <a:lstStyle/>
          <a:p>
            <a:pPr eaLnBrk="1" hangingPunct="1"/>
            <a:r>
              <a:rPr lang="en-GB" sz="2400"/>
              <a:t>Set the password of the PostgreSQL user (role) called "postgres"</a:t>
            </a:r>
          </a:p>
          <a:p>
            <a:pPr lvl="1" eaLnBrk="1" hangingPunct="1"/>
            <a:r>
              <a:rPr lang="en-US" sz="2000"/>
              <a:t>Connect as a role with the same name as the local user (i.e. postgres) to the database "postgres"</a:t>
            </a:r>
          </a:p>
          <a:p>
            <a:pPr marL="319088" lvl="1" indent="0" eaLnBrk="1" hangingPunct="1">
              <a:buNone/>
            </a:pPr>
            <a:r>
              <a:rPr lang="en-GB" sz="2000">
                <a:solidFill>
                  <a:srgbClr val="0070C0"/>
                </a:solidFill>
              </a:rPr>
              <a:t>	</a:t>
            </a:r>
            <a:r>
              <a:rPr lang="es-ES" sz="2000">
                <a:solidFill>
                  <a:srgbClr val="0070C0"/>
                </a:solidFill>
              </a:rPr>
              <a:t>sudo -u postgres psql postgres</a:t>
            </a:r>
            <a:r>
              <a:rPr lang="en-GB" sz="2000">
                <a:solidFill>
                  <a:srgbClr val="0070C0"/>
                </a:solidFill>
              </a:rPr>
              <a:t>	</a:t>
            </a:r>
          </a:p>
          <a:p>
            <a:pPr marL="319088" lvl="1" indent="0" eaLnBrk="1" hangingPunct="1">
              <a:buNone/>
            </a:pPr>
            <a:r>
              <a:rPr lang="en-GB" sz="2000"/>
              <a:t>	</a:t>
            </a:r>
            <a:endParaRPr lang="en-GB" sz="2000">
              <a:solidFill>
                <a:srgbClr val="0070C0"/>
              </a:solidFill>
            </a:endParaRPr>
          </a:p>
          <a:p>
            <a:pPr lvl="1" eaLnBrk="1" hangingPunct="1"/>
            <a:r>
              <a:rPr lang="en-GB" sz="2000"/>
              <a:t>Set a password for the "postgres" database role:</a:t>
            </a:r>
          </a:p>
          <a:p>
            <a:pPr marL="319088" lvl="1" indent="0" eaLnBrk="1" hangingPunct="1">
              <a:buNone/>
            </a:pPr>
            <a:r>
              <a:rPr lang="en-US" sz="2000">
                <a:solidFill>
                  <a:srgbClr val="0070C0"/>
                </a:solidFill>
              </a:rPr>
              <a:t>	\password postgres </a:t>
            </a:r>
            <a:r>
              <a:rPr lang="en-US" sz="2000"/>
              <a:t>and then </a:t>
            </a:r>
            <a:r>
              <a:rPr lang="en-GB" sz="2000"/>
              <a:t>give your password when prompted</a:t>
            </a:r>
          </a:p>
          <a:p>
            <a:pPr lvl="1" eaLnBrk="1" hangingPunct="1"/>
            <a:endParaRPr lang="en-GB" sz="2000"/>
          </a:p>
          <a:p>
            <a:pPr lvl="1" eaLnBrk="1" hangingPunct="1"/>
            <a:r>
              <a:rPr lang="en-GB" sz="2000"/>
              <a:t>Exit the psql prompt: </a:t>
            </a:r>
            <a:r>
              <a:rPr lang="en-GB" sz="2000">
                <a:solidFill>
                  <a:srgbClr val="0070C0"/>
                </a:solidFill>
              </a:rPr>
              <a:t>\q</a:t>
            </a:r>
          </a:p>
          <a:p>
            <a:pPr eaLnBrk="1" hangingPunct="1"/>
            <a:r>
              <a:rPr lang="en-GB" sz="2400"/>
              <a:t>Create the first database</a:t>
            </a:r>
          </a:p>
          <a:p>
            <a:pPr marL="0" indent="0" eaLnBrk="1" hangingPunct="1">
              <a:buNone/>
            </a:pPr>
            <a:r>
              <a:rPr lang="es-ES" sz="1800">
                <a:solidFill>
                  <a:srgbClr val="0070C0"/>
                </a:solidFill>
              </a:rPr>
              <a:t>	</a:t>
            </a:r>
            <a:r>
              <a:rPr lang="es-ES" sz="2000">
                <a:solidFill>
                  <a:srgbClr val="0070C0"/>
                </a:solidFill>
              </a:rPr>
              <a:t>sudo -u postgres createdb mydb</a:t>
            </a:r>
            <a:endParaRPr lang="en-US" sz="1800">
              <a:solidFill>
                <a:srgbClr val="0070C0"/>
              </a:solidFill>
            </a:endParaRPr>
          </a:p>
        </p:txBody>
      </p:sp>
    </p:spTree>
    <p:extLst>
      <p:ext uri="{BB962C8B-B14F-4D97-AF65-F5344CB8AC3E}">
        <p14:creationId xmlns:p14="http://schemas.microsoft.com/office/powerpoint/2010/main" val="9631025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2"/>
          </p:nvPr>
        </p:nvSpPr>
        <p:spPr/>
        <p:txBody>
          <a:bodyPr/>
          <a:lstStyle/>
          <a:p>
            <a:pPr>
              <a:defRPr/>
            </a:pPr>
            <a:fld id="{93DB173A-3982-4495-A6DB-6C32C24DC074}" type="slidenum">
              <a:rPr lang="en-US"/>
              <a:pPr>
                <a:defRPr/>
              </a:pPr>
              <a:t>18</a:t>
            </a:fld>
            <a:endParaRPr lang="en-US"/>
          </a:p>
        </p:txBody>
      </p:sp>
      <p:sp>
        <p:nvSpPr>
          <p:cNvPr id="33795" name="Rectangle 2"/>
          <p:cNvSpPr>
            <a:spLocks noGrp="1"/>
          </p:cNvSpPr>
          <p:nvPr>
            <p:ph type="title"/>
          </p:nvPr>
        </p:nvSpPr>
        <p:spPr/>
        <p:txBody>
          <a:bodyPr/>
          <a:lstStyle/>
          <a:p>
            <a:pPr eaLnBrk="1" hangingPunct="1"/>
            <a:r>
              <a:rPr lang="en-US" b="1"/>
              <a:t>Basic Server Setup</a:t>
            </a:r>
          </a:p>
        </p:txBody>
      </p:sp>
      <p:sp>
        <p:nvSpPr>
          <p:cNvPr id="33796" name="Rectangle 3"/>
          <p:cNvSpPr>
            <a:spLocks noGrp="1"/>
          </p:cNvSpPr>
          <p:nvPr>
            <p:ph type="body" idx="1"/>
          </p:nvPr>
        </p:nvSpPr>
        <p:spPr>
          <a:xfrm>
            <a:off x="304800" y="1295400"/>
            <a:ext cx="8839200" cy="4876800"/>
          </a:xfrm>
        </p:spPr>
        <p:txBody>
          <a:bodyPr/>
          <a:lstStyle/>
          <a:p>
            <a:pPr eaLnBrk="1" hangingPunct="1"/>
            <a:r>
              <a:rPr lang="en-US" sz="2400" b="1"/>
              <a:t>Allowing local connections</a:t>
            </a:r>
            <a:endParaRPr lang="en-GB" sz="2400"/>
          </a:p>
          <a:p>
            <a:pPr lvl="1" eaLnBrk="1" hangingPunct="1"/>
            <a:r>
              <a:rPr lang="en-GB" sz="1800"/>
              <a:t>By default, local connections are not allowed for the postgres user</a:t>
            </a:r>
          </a:p>
          <a:p>
            <a:pPr lvl="1" eaLnBrk="1" hangingPunct="1"/>
            <a:r>
              <a:rPr lang="en-GB" sz="1800"/>
              <a:t>As a super user, open</a:t>
            </a:r>
            <a:r>
              <a:rPr lang="en-GB" sz="1800">
                <a:solidFill>
                  <a:srgbClr val="0070C0"/>
                </a:solidFill>
              </a:rPr>
              <a:t> /etc/postgresql/9.6/main/pg_hba.conf </a:t>
            </a:r>
            <a:r>
              <a:rPr lang="en-GB" sz="1800"/>
              <a:t>(Ubuntu) in a text editor:</a:t>
            </a:r>
          </a:p>
          <a:p>
            <a:pPr lvl="2" eaLnBrk="1" hangingPunct="1"/>
            <a:r>
              <a:rPr lang="en-GB" sz="1800">
                <a:solidFill>
                  <a:srgbClr val="00B0F0"/>
                </a:solidFill>
              </a:rPr>
              <a:t>sudo gedit /etc/postgresql/9.6/main/pg_hba.conf </a:t>
            </a:r>
          </a:p>
          <a:p>
            <a:pPr lvl="1" eaLnBrk="1" hangingPunct="1"/>
            <a:r>
              <a:rPr lang="en-GB" sz="1800"/>
              <a:t>Scroll down to the line that describes local socket connections like this:</a:t>
            </a:r>
          </a:p>
          <a:p>
            <a:pPr marL="319088" lvl="1" indent="0" eaLnBrk="1" hangingPunct="1">
              <a:buNone/>
            </a:pPr>
            <a:r>
              <a:rPr lang="en-GB" sz="1800"/>
              <a:t>	</a:t>
            </a:r>
            <a:r>
              <a:rPr lang="en-GB" sz="1800">
                <a:solidFill>
                  <a:srgbClr val="0070C0"/>
                </a:solidFill>
              </a:rPr>
              <a:t>local 	all 	postgres 	peer</a:t>
            </a:r>
          </a:p>
          <a:p>
            <a:pPr marL="319088" lvl="1" indent="0" eaLnBrk="1" hangingPunct="1">
              <a:buNone/>
            </a:pPr>
            <a:r>
              <a:rPr lang="en-GB" sz="1800">
                <a:solidFill>
                  <a:srgbClr val="0070C0"/>
                </a:solidFill>
              </a:rPr>
              <a:t>	 local 	all 	all 		peer </a:t>
            </a:r>
          </a:p>
          <a:p>
            <a:pPr lvl="1" eaLnBrk="1" hangingPunct="1"/>
            <a:r>
              <a:rPr lang="en-GB" sz="1800"/>
              <a:t>Change the "</a:t>
            </a:r>
            <a:r>
              <a:rPr lang="en-GB" sz="1800">
                <a:solidFill>
                  <a:srgbClr val="0070C0"/>
                </a:solidFill>
              </a:rPr>
              <a:t>peer</a:t>
            </a:r>
            <a:r>
              <a:rPr lang="en-GB" sz="1800"/>
              <a:t>" method to "</a:t>
            </a:r>
            <a:r>
              <a:rPr lang="en-GB" sz="1800">
                <a:solidFill>
                  <a:srgbClr val="0070C0"/>
                </a:solidFill>
              </a:rPr>
              <a:t>md5"</a:t>
            </a:r>
          </a:p>
          <a:p>
            <a:pPr lvl="1" eaLnBrk="1" hangingPunct="1"/>
            <a:r>
              <a:rPr lang="en-GB" sz="1800"/>
              <a:t>To allow connections using pgAdmin, find the line that describes local loopback connections over IPv6:</a:t>
            </a:r>
          </a:p>
          <a:p>
            <a:pPr marL="319088" lvl="1" indent="0" eaLnBrk="1" hangingPunct="1">
              <a:buNone/>
            </a:pPr>
            <a:r>
              <a:rPr lang="en-GB" sz="1800"/>
              <a:t>	</a:t>
            </a:r>
            <a:r>
              <a:rPr lang="en-GB" sz="1800">
                <a:solidFill>
                  <a:srgbClr val="0070C0"/>
                </a:solidFill>
              </a:rPr>
              <a:t>host 	all 	all 	::1/128 	ident </a:t>
            </a:r>
          </a:p>
          <a:p>
            <a:pPr lvl="1" eaLnBrk="1" hangingPunct="1"/>
            <a:r>
              <a:rPr lang="en-GB" sz="1800"/>
              <a:t>Change the "</a:t>
            </a:r>
            <a:r>
              <a:rPr lang="en-GB" sz="1800">
                <a:solidFill>
                  <a:srgbClr val="0070C0"/>
                </a:solidFill>
              </a:rPr>
              <a:t>ident</a:t>
            </a:r>
            <a:r>
              <a:rPr lang="en-GB" sz="1800"/>
              <a:t>" method to "</a:t>
            </a:r>
            <a:r>
              <a:rPr lang="en-GB" sz="1800">
                <a:solidFill>
                  <a:srgbClr val="0070C0"/>
                </a:solidFill>
              </a:rPr>
              <a:t>md5</a:t>
            </a:r>
            <a:r>
              <a:rPr lang="en-GB" sz="1800"/>
              <a:t>"</a:t>
            </a:r>
          </a:p>
          <a:p>
            <a:pPr lvl="1" eaLnBrk="1" hangingPunct="1"/>
            <a:r>
              <a:rPr lang="en-GB" sz="1800"/>
              <a:t>Save and close the file</a:t>
            </a:r>
            <a:endParaRPr lang="en-US" sz="1800">
              <a:solidFill>
                <a:srgbClr val="0070C0"/>
              </a:solidFill>
            </a:endParaRPr>
          </a:p>
        </p:txBody>
      </p:sp>
    </p:spTree>
    <p:extLst>
      <p:ext uri="{BB962C8B-B14F-4D97-AF65-F5344CB8AC3E}">
        <p14:creationId xmlns:p14="http://schemas.microsoft.com/office/powerpoint/2010/main" val="11015082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2"/>
          </p:nvPr>
        </p:nvSpPr>
        <p:spPr/>
        <p:txBody>
          <a:bodyPr/>
          <a:lstStyle/>
          <a:p>
            <a:pPr>
              <a:defRPr/>
            </a:pPr>
            <a:fld id="{93DB173A-3982-4495-A6DB-6C32C24DC074}" type="slidenum">
              <a:rPr lang="en-US"/>
              <a:pPr>
                <a:defRPr/>
              </a:pPr>
              <a:t>19</a:t>
            </a:fld>
            <a:endParaRPr lang="en-US"/>
          </a:p>
        </p:txBody>
      </p:sp>
      <p:sp>
        <p:nvSpPr>
          <p:cNvPr id="33795" name="Rectangle 2"/>
          <p:cNvSpPr>
            <a:spLocks noGrp="1"/>
          </p:cNvSpPr>
          <p:nvPr>
            <p:ph type="title"/>
          </p:nvPr>
        </p:nvSpPr>
        <p:spPr/>
        <p:txBody>
          <a:bodyPr/>
          <a:lstStyle/>
          <a:p>
            <a:pPr eaLnBrk="1" hangingPunct="1"/>
            <a:r>
              <a:rPr lang="en-US" b="1"/>
              <a:t>Basic Server Setup</a:t>
            </a:r>
          </a:p>
        </p:txBody>
      </p:sp>
      <p:sp>
        <p:nvSpPr>
          <p:cNvPr id="33796" name="Rectangle 3"/>
          <p:cNvSpPr>
            <a:spLocks noGrp="1"/>
          </p:cNvSpPr>
          <p:nvPr>
            <p:ph type="body" idx="1"/>
          </p:nvPr>
        </p:nvSpPr>
        <p:spPr>
          <a:xfrm>
            <a:off x="304800" y="1295400"/>
            <a:ext cx="8839200" cy="4876800"/>
          </a:xfrm>
        </p:spPr>
        <p:txBody>
          <a:bodyPr/>
          <a:lstStyle/>
          <a:p>
            <a:pPr eaLnBrk="1" hangingPunct="1">
              <a:lnSpc>
                <a:spcPct val="150000"/>
              </a:lnSpc>
              <a:spcBef>
                <a:spcPts val="600"/>
              </a:spcBef>
              <a:spcAft>
                <a:spcPts val="600"/>
              </a:spcAft>
            </a:pPr>
            <a:r>
              <a:rPr lang="en-GB" sz="2200"/>
              <a:t>Restart postgresql : </a:t>
            </a:r>
            <a:r>
              <a:rPr lang="en-GB" sz="2200">
                <a:solidFill>
                  <a:srgbClr val="0070C0"/>
                </a:solidFill>
              </a:rPr>
              <a:t>sudo service postgresql restart </a:t>
            </a:r>
          </a:p>
          <a:p>
            <a:pPr lvl="1">
              <a:lnSpc>
                <a:spcPct val="150000"/>
              </a:lnSpc>
              <a:spcBef>
                <a:spcPts val="600"/>
              </a:spcBef>
              <a:spcAft>
                <a:spcPts val="600"/>
              </a:spcAft>
            </a:pPr>
            <a:r>
              <a:rPr lang="en-GB" sz="1800"/>
              <a:t>To test your connection using </a:t>
            </a:r>
            <a:r>
              <a:rPr lang="en-GB" sz="1800" b="1"/>
              <a:t>psql</a:t>
            </a:r>
            <a:r>
              <a:rPr lang="en-GB" sz="1800"/>
              <a:t>: </a:t>
            </a:r>
            <a:r>
              <a:rPr lang="en-GB" sz="1800">
                <a:solidFill>
                  <a:srgbClr val="0070C0"/>
                </a:solidFill>
              </a:rPr>
              <a:t>psql -U postgres -W </a:t>
            </a:r>
          </a:p>
          <a:p>
            <a:pPr lvl="1">
              <a:lnSpc>
                <a:spcPct val="150000"/>
              </a:lnSpc>
              <a:spcBef>
                <a:spcPts val="600"/>
              </a:spcBef>
              <a:spcAft>
                <a:spcPts val="600"/>
              </a:spcAft>
            </a:pPr>
            <a:r>
              <a:rPr lang="en-GB" sz="1800"/>
              <a:t>To test your connection using </a:t>
            </a:r>
            <a:r>
              <a:rPr lang="en-GB" sz="1800" b="1"/>
              <a:t>pgAdmin</a:t>
            </a:r>
            <a:r>
              <a:rPr lang="en-GB" sz="1800"/>
              <a:t>, connect to the database at localhost:</a:t>
            </a:r>
            <a:r>
              <a:rPr lang="en-GB" sz="1800" b="1"/>
              <a:t>5432</a:t>
            </a:r>
            <a:r>
              <a:rPr lang="en-GB" sz="1800"/>
              <a:t> using the user name </a:t>
            </a:r>
            <a:r>
              <a:rPr lang="en-GB" sz="1800" b="1"/>
              <a:t>postgres</a:t>
            </a:r>
            <a:r>
              <a:rPr lang="en-GB" sz="1800"/>
              <a:t> and the password supplied</a:t>
            </a:r>
          </a:p>
          <a:p>
            <a:endParaRPr lang="en-US" sz="1800">
              <a:solidFill>
                <a:srgbClr val="0070C0"/>
              </a:solidFill>
            </a:endParaRPr>
          </a:p>
        </p:txBody>
      </p:sp>
    </p:spTree>
    <p:extLst>
      <p:ext uri="{BB962C8B-B14F-4D97-AF65-F5344CB8AC3E}">
        <p14:creationId xmlns:p14="http://schemas.microsoft.com/office/powerpoint/2010/main" val="1447787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2"/>
          </p:nvPr>
        </p:nvSpPr>
        <p:spPr/>
        <p:txBody>
          <a:bodyPr/>
          <a:lstStyle/>
          <a:p>
            <a:pPr>
              <a:defRPr/>
            </a:pPr>
            <a:fld id="{0141643A-B091-4987-8B96-556249979C97}" type="slidenum">
              <a:rPr lang="en-US"/>
              <a:pPr>
                <a:defRPr/>
              </a:pPr>
              <a:t>2</a:t>
            </a:fld>
            <a:endParaRPr lang="en-US"/>
          </a:p>
        </p:txBody>
      </p:sp>
      <p:sp>
        <p:nvSpPr>
          <p:cNvPr id="10243" name="Rectangle 2"/>
          <p:cNvSpPr>
            <a:spLocks noGrp="1"/>
          </p:cNvSpPr>
          <p:nvPr>
            <p:ph type="title"/>
          </p:nvPr>
        </p:nvSpPr>
        <p:spPr/>
        <p:txBody>
          <a:bodyPr/>
          <a:lstStyle/>
          <a:p>
            <a:pPr eaLnBrk="1" hangingPunct="1"/>
            <a:r>
              <a:rPr lang="en-US"/>
              <a:t>Outline</a:t>
            </a:r>
          </a:p>
        </p:txBody>
      </p:sp>
      <p:sp>
        <p:nvSpPr>
          <p:cNvPr id="10244" name="Rectangle 3"/>
          <p:cNvSpPr>
            <a:spLocks noGrp="1"/>
          </p:cNvSpPr>
          <p:nvPr>
            <p:ph type="body" idx="1"/>
          </p:nvPr>
        </p:nvSpPr>
        <p:spPr>
          <a:xfrm>
            <a:off x="304800" y="1447800"/>
            <a:ext cx="8382000" cy="4572000"/>
          </a:xfrm>
        </p:spPr>
        <p:txBody>
          <a:bodyPr/>
          <a:lstStyle/>
          <a:p>
            <a:pPr marL="495300" indent="-495300" eaLnBrk="1" hangingPunct="1">
              <a:buFont typeface="Wingdings 2" pitchFamily="18" charset="2"/>
              <a:buAutoNum type="arabicPeriod"/>
            </a:pPr>
            <a:r>
              <a:rPr lang="en-US"/>
              <a:t>Database environments</a:t>
            </a:r>
          </a:p>
          <a:p>
            <a:pPr marL="495300" indent="-495300" eaLnBrk="1" hangingPunct="1">
              <a:buFont typeface="Wingdings 2" pitchFamily="18" charset="2"/>
              <a:buAutoNum type="arabicPeriod"/>
            </a:pPr>
            <a:r>
              <a:rPr lang="en-US"/>
              <a:t>Comparing PostgreSQL</a:t>
            </a:r>
          </a:p>
          <a:p>
            <a:pPr marL="495300" indent="-495300" eaLnBrk="1" hangingPunct="1">
              <a:buFont typeface="Wingdings 2" pitchFamily="18" charset="2"/>
              <a:buAutoNum type="arabicPeriod"/>
            </a:pPr>
            <a:r>
              <a:rPr lang="en-US"/>
              <a:t>Installing PostgreSQL on Windows</a:t>
            </a:r>
          </a:p>
          <a:p>
            <a:pPr marL="495300" indent="-495300" eaLnBrk="1" hangingPunct="1">
              <a:buFont typeface="Wingdings 2" pitchFamily="18" charset="2"/>
              <a:buAutoNum type="arabicPeriod"/>
            </a:pPr>
            <a:r>
              <a:rPr lang="en-US"/>
              <a:t>The PostgreSQL Files and Programs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2"/>
          </p:nvPr>
        </p:nvSpPr>
        <p:spPr/>
        <p:txBody>
          <a:bodyPr/>
          <a:lstStyle/>
          <a:p>
            <a:pPr>
              <a:defRPr/>
            </a:pPr>
            <a:fld id="{93DB173A-3982-4495-A6DB-6C32C24DC074}" type="slidenum">
              <a:rPr lang="en-US"/>
              <a:pPr>
                <a:defRPr/>
              </a:pPr>
              <a:t>20</a:t>
            </a:fld>
            <a:endParaRPr lang="en-US"/>
          </a:p>
        </p:txBody>
      </p:sp>
      <p:sp>
        <p:nvSpPr>
          <p:cNvPr id="33795" name="Rectangle 2"/>
          <p:cNvSpPr>
            <a:spLocks noGrp="1"/>
          </p:cNvSpPr>
          <p:nvPr>
            <p:ph type="title"/>
          </p:nvPr>
        </p:nvSpPr>
        <p:spPr>
          <a:xfrm>
            <a:off x="304800" y="274638"/>
            <a:ext cx="9067800" cy="1143000"/>
          </a:xfrm>
        </p:spPr>
        <p:txBody>
          <a:bodyPr/>
          <a:lstStyle/>
          <a:p>
            <a:pPr eaLnBrk="1" hangingPunct="1"/>
            <a:r>
              <a:rPr lang="en-US" sz="4000" b="1"/>
              <a:t>Stop/start/reload PostgreSQL server </a:t>
            </a:r>
            <a:br>
              <a:rPr lang="en-US" sz="4000" b="1"/>
            </a:br>
            <a:r>
              <a:rPr lang="en-US" sz="4000" b="1"/>
              <a:t>– on Ubuntu</a:t>
            </a:r>
          </a:p>
        </p:txBody>
      </p:sp>
      <p:sp>
        <p:nvSpPr>
          <p:cNvPr id="33796" name="Rectangle 3"/>
          <p:cNvSpPr>
            <a:spLocks noGrp="1"/>
          </p:cNvSpPr>
          <p:nvPr>
            <p:ph type="body" idx="1"/>
          </p:nvPr>
        </p:nvSpPr>
        <p:spPr>
          <a:xfrm>
            <a:off x="401087" y="2397190"/>
            <a:ext cx="8534400" cy="2936810"/>
          </a:xfrm>
        </p:spPr>
        <p:txBody>
          <a:bodyPr/>
          <a:lstStyle/>
          <a:p>
            <a:pPr eaLnBrk="1" hangingPunct="1">
              <a:buNone/>
            </a:pPr>
            <a:r>
              <a:rPr lang="en-US">
                <a:solidFill>
                  <a:srgbClr val="0070C0"/>
                </a:solidFill>
              </a:rPr>
              <a:t>sudo service postgresql {start|stop|restart|reload|force-reload|status}</a:t>
            </a:r>
          </a:p>
          <a:p>
            <a:pPr marL="0" indent="0" eaLnBrk="1" hangingPunct="1">
              <a:buNone/>
            </a:pPr>
            <a:endParaRPr lang="en-US">
              <a:solidFill>
                <a:srgbClr val="0070C0"/>
              </a:solidFill>
            </a:endParaRPr>
          </a:p>
        </p:txBody>
      </p:sp>
    </p:spTree>
    <p:extLst>
      <p:ext uri="{BB962C8B-B14F-4D97-AF65-F5344CB8AC3E}">
        <p14:creationId xmlns:p14="http://schemas.microsoft.com/office/powerpoint/2010/main" val="34710062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2"/>
          </p:nvPr>
        </p:nvSpPr>
        <p:spPr/>
        <p:txBody>
          <a:bodyPr/>
          <a:lstStyle/>
          <a:p>
            <a:pPr>
              <a:defRPr/>
            </a:pPr>
            <a:fld id="{93DB173A-3982-4495-A6DB-6C32C24DC074}" type="slidenum">
              <a:rPr lang="en-US"/>
              <a:pPr>
                <a:defRPr/>
              </a:pPr>
              <a:t>21</a:t>
            </a:fld>
            <a:endParaRPr lang="en-US"/>
          </a:p>
        </p:txBody>
      </p:sp>
      <p:sp>
        <p:nvSpPr>
          <p:cNvPr id="33795" name="Rectangle 2"/>
          <p:cNvSpPr>
            <a:spLocks noGrp="1"/>
          </p:cNvSpPr>
          <p:nvPr>
            <p:ph type="title"/>
          </p:nvPr>
        </p:nvSpPr>
        <p:spPr/>
        <p:txBody>
          <a:bodyPr/>
          <a:lstStyle/>
          <a:p>
            <a:pPr eaLnBrk="1" hangingPunct="1"/>
            <a:r>
              <a:rPr lang="en-US" b="1"/>
              <a:t>Create superuser</a:t>
            </a:r>
          </a:p>
        </p:txBody>
      </p:sp>
      <p:sp>
        <p:nvSpPr>
          <p:cNvPr id="33796" name="Rectangle 3"/>
          <p:cNvSpPr>
            <a:spLocks noGrp="1"/>
          </p:cNvSpPr>
          <p:nvPr>
            <p:ph type="body" idx="1"/>
          </p:nvPr>
        </p:nvSpPr>
        <p:spPr>
          <a:xfrm>
            <a:off x="304800" y="1676400"/>
            <a:ext cx="8534400" cy="3810000"/>
          </a:xfrm>
        </p:spPr>
        <p:txBody>
          <a:bodyPr/>
          <a:lstStyle/>
          <a:p>
            <a:r>
              <a:rPr lang="en-US" sz="2400"/>
              <a:t>Create a database superuser,  same name as login name:</a:t>
            </a:r>
          </a:p>
          <a:p>
            <a:pPr>
              <a:buNone/>
            </a:pPr>
            <a:r>
              <a:rPr lang="en-US" sz="2400">
                <a:solidFill>
                  <a:srgbClr val="0070C0"/>
                </a:solidFill>
              </a:rPr>
              <a:t>sudo -u postgres createuser --superuser $USER </a:t>
            </a:r>
          </a:p>
          <a:p>
            <a:pPr>
              <a:buNone/>
            </a:pPr>
            <a:r>
              <a:rPr lang="en-US" sz="2400">
                <a:solidFill>
                  <a:srgbClr val="0070C0"/>
                </a:solidFill>
              </a:rPr>
              <a:t>sudo -u postgres psql</a:t>
            </a:r>
          </a:p>
          <a:p>
            <a:pPr>
              <a:buNone/>
            </a:pPr>
            <a:r>
              <a:rPr lang="en-US" sz="2400"/>
              <a:t>postgres=# </a:t>
            </a:r>
            <a:r>
              <a:rPr lang="en-US" sz="2400">
                <a:solidFill>
                  <a:srgbClr val="0070C0"/>
                </a:solidFill>
              </a:rPr>
              <a:t>\password $USER</a:t>
            </a:r>
          </a:p>
          <a:p>
            <a:pPr>
              <a:buNone/>
            </a:pPr>
            <a:endParaRPr lang="en-US" sz="2400"/>
          </a:p>
        </p:txBody>
      </p:sp>
    </p:spTree>
    <p:extLst>
      <p:ext uri="{BB962C8B-B14F-4D97-AF65-F5344CB8AC3E}">
        <p14:creationId xmlns:p14="http://schemas.microsoft.com/office/powerpoint/2010/main" val="9389949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2"/>
          <p:cNvSpPr>
            <a:spLocks noGrp="1"/>
          </p:cNvSpPr>
          <p:nvPr>
            <p:ph type="sldNum" sz="quarter" idx="12"/>
          </p:nvPr>
        </p:nvSpPr>
        <p:spPr/>
        <p:txBody>
          <a:bodyPr/>
          <a:lstStyle/>
          <a:p>
            <a:pPr>
              <a:defRPr/>
            </a:pPr>
            <a:fld id="{69FDC163-FCDB-49FF-A920-6E543953AB89}" type="slidenum">
              <a:rPr lang="en-US"/>
              <a:pPr>
                <a:defRPr/>
              </a:pPr>
              <a:t>22</a:t>
            </a:fld>
            <a:endParaRPr lang="en-US"/>
          </a:p>
        </p:txBody>
      </p:sp>
      <p:sp>
        <p:nvSpPr>
          <p:cNvPr id="21507" name="Title 1"/>
          <p:cNvSpPr>
            <a:spLocks noGrp="1"/>
          </p:cNvSpPr>
          <p:nvPr>
            <p:ph type="title"/>
          </p:nvPr>
        </p:nvSpPr>
        <p:spPr>
          <a:xfrm>
            <a:off x="457200" y="2209800"/>
            <a:ext cx="8534400" cy="1143000"/>
          </a:xfrm>
        </p:spPr>
        <p:txBody>
          <a:bodyPr/>
          <a:lstStyle/>
          <a:p>
            <a:pPr algn="ctr" eaLnBrk="1" hangingPunct="1"/>
            <a:r>
              <a:rPr lang="en-US"/>
              <a:t>5. The PostgreSQL Files </a:t>
            </a:r>
            <a:br>
              <a:rPr lang="en-US"/>
            </a:br>
            <a:r>
              <a:rPr lang="en-US"/>
              <a:t>and Programs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2"/>
          <p:cNvSpPr>
            <a:spLocks noGrp="1"/>
          </p:cNvSpPr>
          <p:nvPr>
            <p:ph type="sldNum" sz="quarter" idx="12"/>
          </p:nvPr>
        </p:nvSpPr>
        <p:spPr/>
        <p:txBody>
          <a:bodyPr/>
          <a:lstStyle/>
          <a:p>
            <a:pPr>
              <a:defRPr/>
            </a:pPr>
            <a:fld id="{0A050BC6-B29A-4E8F-A8AB-A483B1498FA9}" type="slidenum">
              <a:rPr lang="en-US"/>
              <a:pPr>
                <a:defRPr/>
              </a:pPr>
              <a:t>23</a:t>
            </a:fld>
            <a:endParaRPr lang="en-US"/>
          </a:p>
        </p:txBody>
      </p:sp>
      <p:sp>
        <p:nvSpPr>
          <p:cNvPr id="22531" name="Rectangle 2"/>
          <p:cNvSpPr>
            <a:spLocks noGrp="1"/>
          </p:cNvSpPr>
          <p:nvPr>
            <p:ph type="title"/>
          </p:nvPr>
        </p:nvSpPr>
        <p:spPr/>
        <p:txBody>
          <a:bodyPr/>
          <a:lstStyle/>
          <a:p>
            <a:pPr eaLnBrk="1" hangingPunct="1"/>
            <a:r>
              <a:rPr lang="en-US"/>
              <a:t>PostgreSQL Files – on Windows</a:t>
            </a:r>
          </a:p>
        </p:txBody>
      </p:sp>
      <p:sp>
        <p:nvSpPr>
          <p:cNvPr id="22532" name="Rectangle 3"/>
          <p:cNvSpPr>
            <a:spLocks noGrp="1"/>
          </p:cNvSpPr>
          <p:nvPr>
            <p:ph type="body" idx="1"/>
          </p:nvPr>
        </p:nvSpPr>
        <p:spPr>
          <a:xfrm>
            <a:off x="304800" y="1447800"/>
            <a:ext cx="8991600" cy="4572000"/>
          </a:xfrm>
        </p:spPr>
        <p:txBody>
          <a:bodyPr/>
          <a:lstStyle/>
          <a:p>
            <a:pPr eaLnBrk="1" hangingPunct="1"/>
            <a:r>
              <a:rPr lang="en-US"/>
              <a:t>Default: </a:t>
            </a:r>
            <a:r>
              <a:rPr lang="en-US" dirty="0">
                <a:solidFill>
                  <a:srgbClr val="0000CC"/>
                </a:solidFill>
              </a:rPr>
              <a:t>C:\Program Files\</a:t>
            </a:r>
            <a:r>
              <a:rPr lang="en-US" dirty="0" err="1">
                <a:solidFill>
                  <a:srgbClr val="0000CC"/>
                </a:solidFill>
              </a:rPr>
              <a:t>PostgreSQL</a:t>
            </a:r>
            <a:r>
              <a:rPr lang="en-US" dirty="0">
                <a:solidFill>
                  <a:srgbClr val="0000CC"/>
                </a:solidFill>
              </a:rPr>
              <a:t>\9.x</a:t>
            </a:r>
          </a:p>
          <a:p>
            <a:pPr eaLnBrk="1" hangingPunct="1"/>
            <a:endParaRPr lang="en-US" dirty="0">
              <a:solidFill>
                <a:srgbClr val="0000CC"/>
              </a:solidFill>
            </a:endParaRPr>
          </a:p>
        </p:txBody>
      </p:sp>
      <p:pic>
        <p:nvPicPr>
          <p:cNvPr id="22533" name="Picture 4"/>
          <p:cNvPicPr>
            <a:picLocks noChangeAspect="1" noChangeArrowheads="1"/>
          </p:cNvPicPr>
          <p:nvPr/>
        </p:nvPicPr>
        <p:blipFill>
          <a:blip r:embed="rId3" cstate="print"/>
          <a:srcRect/>
          <a:stretch>
            <a:fillRect/>
          </a:stretch>
        </p:blipFill>
        <p:spPr bwMode="auto">
          <a:xfrm>
            <a:off x="685800" y="2057400"/>
            <a:ext cx="8121733" cy="457200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2"/>
          <p:cNvSpPr>
            <a:spLocks noGrp="1"/>
          </p:cNvSpPr>
          <p:nvPr>
            <p:ph type="sldNum" sz="quarter" idx="12"/>
          </p:nvPr>
        </p:nvSpPr>
        <p:spPr/>
        <p:txBody>
          <a:bodyPr/>
          <a:lstStyle/>
          <a:p>
            <a:pPr>
              <a:defRPr/>
            </a:pPr>
            <a:fld id="{E0C6EC64-DA73-47E9-A835-F5C036D4607B}" type="slidenum">
              <a:rPr lang="en-US"/>
              <a:pPr>
                <a:defRPr/>
              </a:pPr>
              <a:t>24</a:t>
            </a:fld>
            <a:endParaRPr lang="en-US"/>
          </a:p>
        </p:txBody>
      </p:sp>
      <p:sp>
        <p:nvSpPr>
          <p:cNvPr id="23555" name="Rectangle 2"/>
          <p:cNvSpPr>
            <a:spLocks noGrp="1"/>
          </p:cNvSpPr>
          <p:nvPr>
            <p:ph type="title"/>
          </p:nvPr>
        </p:nvSpPr>
        <p:spPr/>
        <p:txBody>
          <a:bodyPr/>
          <a:lstStyle/>
          <a:p>
            <a:pPr eaLnBrk="1" hangingPunct="1"/>
            <a:r>
              <a:rPr lang="en-US"/>
              <a:t>Database cluster Directory</a:t>
            </a:r>
          </a:p>
        </p:txBody>
      </p:sp>
      <p:sp>
        <p:nvSpPr>
          <p:cNvPr id="23556" name="Rectangle 3"/>
          <p:cNvSpPr>
            <a:spLocks noGrp="1"/>
          </p:cNvSpPr>
          <p:nvPr>
            <p:ph type="body" idx="1"/>
          </p:nvPr>
        </p:nvSpPr>
        <p:spPr>
          <a:xfrm>
            <a:off x="304800" y="1447800"/>
            <a:ext cx="8382000" cy="4572000"/>
          </a:xfrm>
        </p:spPr>
        <p:txBody>
          <a:bodyPr/>
          <a:lstStyle/>
          <a:p>
            <a:pPr eaLnBrk="1" hangingPunct="1"/>
            <a:r>
              <a:rPr lang="en-US" dirty="0"/>
              <a:t>Default:  </a:t>
            </a:r>
            <a:r>
              <a:rPr lang="en-US" sz="2800" dirty="0">
                <a:solidFill>
                  <a:srgbClr val="0000CC"/>
                </a:solidFill>
              </a:rPr>
              <a:t>C:\Program Files\</a:t>
            </a:r>
            <a:r>
              <a:rPr lang="en-US" sz="2800" dirty="0" err="1">
                <a:solidFill>
                  <a:srgbClr val="0000CC"/>
                </a:solidFill>
              </a:rPr>
              <a:t>PostgreSQL</a:t>
            </a:r>
            <a:r>
              <a:rPr lang="en-US" sz="2800" dirty="0">
                <a:solidFill>
                  <a:srgbClr val="0000CC"/>
                </a:solidFill>
              </a:rPr>
              <a:t>\9.x\data</a:t>
            </a:r>
          </a:p>
          <a:p>
            <a:pPr eaLnBrk="1" hangingPunct="1"/>
            <a:endParaRPr lang="en-US" dirty="0"/>
          </a:p>
        </p:txBody>
      </p:sp>
      <p:pic>
        <p:nvPicPr>
          <p:cNvPr id="23557" name="Picture 4"/>
          <p:cNvPicPr>
            <a:picLocks noChangeAspect="1" noChangeArrowheads="1"/>
          </p:cNvPicPr>
          <p:nvPr/>
        </p:nvPicPr>
        <p:blipFill>
          <a:blip r:embed="rId3" cstate="print"/>
          <a:srcRect/>
          <a:stretch>
            <a:fillRect/>
          </a:stretch>
        </p:blipFill>
        <p:spPr bwMode="auto">
          <a:xfrm>
            <a:off x="685800" y="2057400"/>
            <a:ext cx="8229600" cy="4437476"/>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2"/>
          </p:nvPr>
        </p:nvSpPr>
        <p:spPr/>
        <p:txBody>
          <a:bodyPr/>
          <a:lstStyle/>
          <a:p>
            <a:pPr>
              <a:defRPr/>
            </a:pPr>
            <a:fld id="{93DB173A-3982-4495-A6DB-6C32C24DC074}" type="slidenum">
              <a:rPr lang="en-US"/>
              <a:pPr>
                <a:defRPr/>
              </a:pPr>
              <a:t>25</a:t>
            </a:fld>
            <a:endParaRPr lang="en-US"/>
          </a:p>
        </p:txBody>
      </p:sp>
      <p:sp>
        <p:nvSpPr>
          <p:cNvPr id="33795" name="Rectangle 2"/>
          <p:cNvSpPr>
            <a:spLocks noGrp="1"/>
          </p:cNvSpPr>
          <p:nvPr>
            <p:ph type="title"/>
          </p:nvPr>
        </p:nvSpPr>
        <p:spPr/>
        <p:txBody>
          <a:bodyPr/>
          <a:lstStyle/>
          <a:p>
            <a:pPr eaLnBrk="1" hangingPunct="1"/>
            <a:r>
              <a:rPr lang="en-US" b="1"/>
              <a:t>PostgreSQL Files - on Ubuntu</a:t>
            </a:r>
          </a:p>
        </p:txBody>
      </p:sp>
      <p:sp>
        <p:nvSpPr>
          <p:cNvPr id="33796" name="Rectangle 3"/>
          <p:cNvSpPr>
            <a:spLocks noGrp="1"/>
          </p:cNvSpPr>
          <p:nvPr>
            <p:ph type="body" idx="1"/>
          </p:nvPr>
        </p:nvSpPr>
        <p:spPr>
          <a:xfrm>
            <a:off x="304800" y="1676400"/>
            <a:ext cx="8534400" cy="3810000"/>
          </a:xfrm>
        </p:spPr>
        <p:txBody>
          <a:bodyPr/>
          <a:lstStyle/>
          <a:p>
            <a:pPr eaLnBrk="1" hangingPunct="1"/>
            <a:r>
              <a:rPr lang="en-US" sz="2400" b="1"/>
              <a:t>Configuration files:</a:t>
            </a:r>
          </a:p>
          <a:p>
            <a:pPr eaLnBrk="1" hangingPunct="1">
              <a:buNone/>
            </a:pPr>
            <a:r>
              <a:rPr lang="en-US" sz="2400">
                <a:solidFill>
                  <a:srgbClr val="0070C0"/>
                </a:solidFill>
              </a:rPr>
              <a:t>     /etc/postgresql/9.x/main/</a:t>
            </a:r>
          </a:p>
          <a:p>
            <a:pPr eaLnBrk="1" hangingPunct="1"/>
            <a:r>
              <a:rPr lang="en-US" sz="2400" b="1"/>
              <a:t>Data directory:</a:t>
            </a:r>
          </a:p>
          <a:p>
            <a:pPr eaLnBrk="1" hangingPunct="1">
              <a:buNone/>
            </a:pPr>
            <a:r>
              <a:rPr lang="en-US" sz="2400"/>
              <a:t>  	 </a:t>
            </a:r>
            <a:r>
              <a:rPr lang="en-US" sz="2400">
                <a:solidFill>
                  <a:srgbClr val="0070C0"/>
                </a:solidFill>
              </a:rPr>
              <a:t>/var/lib/postgresql/9.x/main/</a:t>
            </a:r>
          </a:p>
          <a:p>
            <a:pPr eaLnBrk="1" hangingPunct="1"/>
            <a:r>
              <a:rPr lang="en-US" sz="2400" b="1"/>
              <a:t>Log files:</a:t>
            </a:r>
          </a:p>
          <a:p>
            <a:pPr marL="0" indent="0" eaLnBrk="1" hangingPunct="1">
              <a:buNone/>
            </a:pPr>
            <a:r>
              <a:rPr lang="en-US" sz="2400">
                <a:solidFill>
                  <a:srgbClr val="0070C0"/>
                </a:solidFill>
              </a:rPr>
              <a:t>	/var/log/postgres/</a:t>
            </a:r>
            <a:endParaRPr lang="en-US" sz="2000">
              <a:solidFill>
                <a:srgbClr val="0070C0"/>
              </a:solidFill>
            </a:endParaRPr>
          </a:p>
          <a:p>
            <a:pPr eaLnBrk="1" hangingPunct="1">
              <a:buNone/>
            </a:pPr>
            <a:r>
              <a:rPr lang="en-US" sz="2400"/>
              <a:t>   </a:t>
            </a:r>
            <a:endParaRPr lang="en-US" sz="2400" b="1"/>
          </a:p>
        </p:txBody>
      </p:sp>
    </p:spTree>
    <p:extLst>
      <p:ext uri="{BB962C8B-B14F-4D97-AF65-F5344CB8AC3E}">
        <p14:creationId xmlns:p14="http://schemas.microsoft.com/office/powerpoint/2010/main" val="35839998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2"/>
          <p:cNvSpPr>
            <a:spLocks noGrp="1"/>
          </p:cNvSpPr>
          <p:nvPr>
            <p:ph type="sldNum" sz="quarter" idx="12"/>
          </p:nvPr>
        </p:nvSpPr>
        <p:spPr/>
        <p:txBody>
          <a:bodyPr/>
          <a:lstStyle/>
          <a:p>
            <a:pPr>
              <a:defRPr/>
            </a:pPr>
            <a:fld id="{1233F584-C161-4FF3-AF92-52E90491CC3F}" type="slidenum">
              <a:rPr lang="en-US"/>
              <a:pPr>
                <a:defRPr/>
              </a:pPr>
              <a:t>26</a:t>
            </a:fld>
            <a:endParaRPr lang="en-US"/>
          </a:p>
        </p:txBody>
      </p:sp>
      <p:sp>
        <p:nvSpPr>
          <p:cNvPr id="24579" name="Rectangle 2"/>
          <p:cNvSpPr>
            <a:spLocks noGrp="1"/>
          </p:cNvSpPr>
          <p:nvPr>
            <p:ph type="title"/>
          </p:nvPr>
        </p:nvSpPr>
        <p:spPr/>
        <p:txBody>
          <a:bodyPr/>
          <a:lstStyle/>
          <a:p>
            <a:pPr eaLnBrk="1" hangingPunct="1"/>
            <a:r>
              <a:rPr lang="en-US"/>
              <a:t>pg_log directory for Administrators</a:t>
            </a:r>
          </a:p>
        </p:txBody>
      </p:sp>
      <p:sp>
        <p:nvSpPr>
          <p:cNvPr id="24580" name="Rectangle 3"/>
          <p:cNvSpPr>
            <a:spLocks noGrp="1"/>
          </p:cNvSpPr>
          <p:nvPr>
            <p:ph type="body" idx="1"/>
          </p:nvPr>
        </p:nvSpPr>
        <p:spPr>
          <a:xfrm>
            <a:off x="381000" y="1447800"/>
            <a:ext cx="8382000" cy="4572000"/>
          </a:xfrm>
        </p:spPr>
        <p:txBody>
          <a:bodyPr/>
          <a:lstStyle/>
          <a:p>
            <a:pPr eaLnBrk="1" hangingPunct="1"/>
            <a:r>
              <a:rPr lang="en-US"/>
              <a:t>Each started time, a new log file: </a:t>
            </a:r>
            <a:r>
              <a:rPr lang="en-US" i="1">
                <a:solidFill>
                  <a:srgbClr val="0000CC"/>
                </a:solidFill>
              </a:rPr>
              <a:t>postgresl-year-month-day-time.log </a:t>
            </a:r>
          </a:p>
          <a:p>
            <a:pPr eaLnBrk="1" hangingPunct="1"/>
            <a:r>
              <a:rPr lang="en-US"/>
              <a:t>Each row: a timestamp + the event</a:t>
            </a:r>
          </a:p>
          <a:p>
            <a:pPr eaLnBrk="1" hangingPunct="1"/>
            <a:endParaRPr lang="en-US"/>
          </a:p>
        </p:txBody>
      </p:sp>
      <p:pic>
        <p:nvPicPr>
          <p:cNvPr id="24581" name="Picture 4"/>
          <p:cNvPicPr>
            <a:picLocks noChangeAspect="1" noChangeArrowheads="1"/>
          </p:cNvPicPr>
          <p:nvPr/>
        </p:nvPicPr>
        <p:blipFill>
          <a:blip r:embed="rId3" cstate="print"/>
          <a:srcRect/>
          <a:stretch>
            <a:fillRect/>
          </a:stretch>
        </p:blipFill>
        <p:spPr bwMode="auto">
          <a:xfrm>
            <a:off x="609600" y="3268662"/>
            <a:ext cx="8077200" cy="2141538"/>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2"/>
          </p:nvPr>
        </p:nvSpPr>
        <p:spPr/>
        <p:txBody>
          <a:bodyPr/>
          <a:lstStyle/>
          <a:p>
            <a:pPr>
              <a:defRPr/>
            </a:pPr>
            <a:fld id="{1452C7D2-DA52-4F7C-BDE2-5DF544E7D35F}" type="slidenum">
              <a:rPr lang="en-US"/>
              <a:pPr>
                <a:defRPr/>
              </a:pPr>
              <a:t>27</a:t>
            </a:fld>
            <a:endParaRPr lang="en-US"/>
          </a:p>
        </p:txBody>
      </p:sp>
      <p:sp>
        <p:nvSpPr>
          <p:cNvPr id="25603" name="Rectangle 2"/>
          <p:cNvSpPr>
            <a:spLocks noGrp="1"/>
          </p:cNvSpPr>
          <p:nvPr>
            <p:ph type="title"/>
          </p:nvPr>
        </p:nvSpPr>
        <p:spPr>
          <a:xfrm>
            <a:off x="304800" y="274638"/>
            <a:ext cx="8610600" cy="1143000"/>
          </a:xfrm>
        </p:spPr>
        <p:txBody>
          <a:bodyPr/>
          <a:lstStyle/>
          <a:p>
            <a:pPr eaLnBrk="1" hangingPunct="1"/>
            <a:r>
              <a:rPr lang="en-US" dirty="0" err="1"/>
              <a:t>PostgreSQL</a:t>
            </a:r>
            <a:r>
              <a:rPr lang="en-US" dirty="0"/>
              <a:t> Log Message Levels</a:t>
            </a:r>
          </a:p>
        </p:txBody>
      </p:sp>
      <p:pic>
        <p:nvPicPr>
          <p:cNvPr id="25604" name="Picture 4"/>
          <p:cNvPicPr>
            <a:picLocks noChangeAspect="1" noChangeArrowheads="1"/>
          </p:cNvPicPr>
          <p:nvPr/>
        </p:nvPicPr>
        <p:blipFill>
          <a:blip r:embed="rId3" cstate="print"/>
          <a:srcRect/>
          <a:stretch>
            <a:fillRect/>
          </a:stretch>
        </p:blipFill>
        <p:spPr bwMode="auto">
          <a:xfrm>
            <a:off x="914400" y="1752600"/>
            <a:ext cx="7972425" cy="4029719"/>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2"/>
          </p:nvPr>
        </p:nvSpPr>
        <p:spPr/>
        <p:txBody>
          <a:bodyPr/>
          <a:lstStyle/>
          <a:p>
            <a:pPr>
              <a:defRPr/>
            </a:pPr>
            <a:fld id="{640611D0-8A06-4F67-9A4A-5B1BB188B1F7}" type="slidenum">
              <a:rPr lang="en-US"/>
              <a:pPr>
                <a:defRPr/>
              </a:pPr>
              <a:t>28</a:t>
            </a:fld>
            <a:endParaRPr lang="en-US"/>
          </a:p>
        </p:txBody>
      </p:sp>
      <p:sp>
        <p:nvSpPr>
          <p:cNvPr id="26627" name="Rectangle 2"/>
          <p:cNvSpPr>
            <a:spLocks noGrp="1"/>
          </p:cNvSpPr>
          <p:nvPr>
            <p:ph type="title"/>
          </p:nvPr>
        </p:nvSpPr>
        <p:spPr/>
        <p:txBody>
          <a:bodyPr/>
          <a:lstStyle/>
          <a:p>
            <a:pPr eaLnBrk="1" hangingPunct="1"/>
            <a:r>
              <a:rPr lang="en-US" dirty="0"/>
              <a:t>Configuration Files</a:t>
            </a:r>
          </a:p>
        </p:txBody>
      </p:sp>
      <p:sp>
        <p:nvSpPr>
          <p:cNvPr id="26628" name="Rectangle 3"/>
          <p:cNvSpPr>
            <a:spLocks noGrp="1"/>
          </p:cNvSpPr>
          <p:nvPr>
            <p:ph type="body" idx="1"/>
          </p:nvPr>
        </p:nvSpPr>
        <p:spPr>
          <a:xfrm>
            <a:off x="304800" y="1447800"/>
            <a:ext cx="8839200" cy="4572000"/>
          </a:xfrm>
        </p:spPr>
        <p:txBody>
          <a:bodyPr/>
          <a:lstStyle/>
          <a:p>
            <a:pPr eaLnBrk="1" hangingPunct="1">
              <a:lnSpc>
                <a:spcPct val="90000"/>
              </a:lnSpc>
            </a:pPr>
            <a:r>
              <a:rPr lang="en-US" dirty="0"/>
              <a:t>How </a:t>
            </a:r>
            <a:r>
              <a:rPr lang="en-US" dirty="0" err="1"/>
              <a:t>PostgreSQL</a:t>
            </a:r>
            <a:r>
              <a:rPr lang="en-US" dirty="0"/>
              <a:t> behaves is controlled by three separate configuration files</a:t>
            </a:r>
          </a:p>
          <a:p>
            <a:pPr lvl="1" eaLnBrk="1" hangingPunct="1">
              <a:lnSpc>
                <a:spcPct val="90000"/>
              </a:lnSpc>
            </a:pPr>
            <a:r>
              <a:rPr lang="en-US" i="1" dirty="0" err="1"/>
              <a:t>postgresql.conf</a:t>
            </a:r>
            <a:r>
              <a:rPr lang="en-US" dirty="0"/>
              <a:t> </a:t>
            </a:r>
            <a:r>
              <a:rPr lang="fr-FR" sz="2400" dirty="0"/>
              <a:t>(</a:t>
            </a:r>
            <a:r>
              <a:rPr lang="en-US" sz="2400" dirty="0"/>
              <a:t>C:\Program Files\</a:t>
            </a:r>
            <a:r>
              <a:rPr lang="en-US" sz="2400" dirty="0" err="1"/>
              <a:t>PostgreSQL</a:t>
            </a:r>
            <a:r>
              <a:rPr lang="en-US" sz="2400" dirty="0"/>
              <a:t>\9.4\data</a:t>
            </a:r>
            <a:r>
              <a:rPr lang="fr-FR" sz="2400" dirty="0"/>
              <a:t>)</a:t>
            </a:r>
            <a:endParaRPr lang="en-US" sz="2400" dirty="0"/>
          </a:p>
          <a:p>
            <a:pPr lvl="1" eaLnBrk="1" hangingPunct="1">
              <a:lnSpc>
                <a:spcPct val="90000"/>
              </a:lnSpc>
            </a:pPr>
            <a:r>
              <a:rPr lang="en-US" i="1" dirty="0" err="1"/>
              <a:t>pg_hba.conf</a:t>
            </a:r>
            <a:endParaRPr lang="en-US" i="1" dirty="0"/>
          </a:p>
          <a:p>
            <a:pPr lvl="1" eaLnBrk="1" hangingPunct="1">
              <a:lnSpc>
                <a:spcPct val="90000"/>
              </a:lnSpc>
            </a:pPr>
            <a:r>
              <a:rPr lang="en-US" i="1" dirty="0" err="1"/>
              <a:t>pg_ident.conf</a:t>
            </a:r>
            <a:endParaRPr lang="en-US" i="1" dirty="0"/>
          </a:p>
          <a:p>
            <a:pPr eaLnBrk="1" hangingPunct="1">
              <a:lnSpc>
                <a:spcPct val="90000"/>
              </a:lnSpc>
            </a:pPr>
            <a:r>
              <a:rPr lang="en-US" dirty="0"/>
              <a:t>Text files:</a:t>
            </a:r>
          </a:p>
          <a:p>
            <a:pPr lvl="1" eaLnBrk="1" hangingPunct="1">
              <a:lnSpc>
                <a:spcPct val="90000"/>
              </a:lnSpc>
            </a:pPr>
            <a:r>
              <a:rPr lang="en-US" dirty="0"/>
              <a:t>can be changed at any time</a:t>
            </a:r>
          </a:p>
          <a:p>
            <a:pPr lvl="1" eaLnBrk="1" hangingPunct="1">
              <a:lnSpc>
                <a:spcPct val="90000"/>
              </a:lnSpc>
            </a:pPr>
            <a:r>
              <a:rPr lang="en-US" dirty="0"/>
              <a:t>will not take effect until either the system is restarted or reloaded</a:t>
            </a:r>
          </a:p>
          <a:p>
            <a:pPr lvl="1" eaLnBrk="1" hangingPunct="1">
              <a:lnSpc>
                <a:spcPct val="90000"/>
              </a:lnSpc>
            </a:pPr>
            <a:r>
              <a:rPr lang="en-US" dirty="0"/>
              <a:t>Each entry in the configuration files is on a separate line</a:t>
            </a:r>
          </a:p>
          <a:p>
            <a:pPr lvl="1" eaLnBrk="1" hangingPunct="1">
              <a:lnSpc>
                <a:spcPct val="90000"/>
              </a:lnSpc>
            </a:pPr>
            <a:r>
              <a:rPr lang="en-US" dirty="0"/>
              <a:t>#: comment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2"/>
          </p:nvPr>
        </p:nvSpPr>
        <p:spPr/>
        <p:txBody>
          <a:bodyPr/>
          <a:lstStyle/>
          <a:p>
            <a:pPr>
              <a:defRPr/>
            </a:pPr>
            <a:fld id="{363F007E-8917-496F-B666-6BD58AB382E4}" type="slidenum">
              <a:rPr lang="en-US"/>
              <a:pPr>
                <a:defRPr/>
              </a:pPr>
              <a:t>29</a:t>
            </a:fld>
            <a:endParaRPr lang="en-US"/>
          </a:p>
        </p:txBody>
      </p:sp>
      <p:sp>
        <p:nvSpPr>
          <p:cNvPr id="27651" name="Rectangle 2"/>
          <p:cNvSpPr>
            <a:spLocks noGrp="1"/>
          </p:cNvSpPr>
          <p:nvPr>
            <p:ph type="title"/>
          </p:nvPr>
        </p:nvSpPr>
        <p:spPr/>
        <p:txBody>
          <a:bodyPr/>
          <a:lstStyle/>
          <a:p>
            <a:pPr eaLnBrk="1" hangingPunct="1"/>
            <a:r>
              <a:rPr lang="en-US"/>
              <a:t>Changing configuration files</a:t>
            </a:r>
          </a:p>
        </p:txBody>
      </p:sp>
      <p:sp>
        <p:nvSpPr>
          <p:cNvPr id="27652" name="Rectangle 3"/>
          <p:cNvSpPr>
            <a:spLocks noGrp="1"/>
          </p:cNvSpPr>
          <p:nvPr>
            <p:ph type="body" idx="1"/>
          </p:nvPr>
        </p:nvSpPr>
        <p:spPr>
          <a:xfrm>
            <a:off x="304800" y="1447800"/>
            <a:ext cx="8610600" cy="4572000"/>
          </a:xfrm>
        </p:spPr>
        <p:txBody>
          <a:bodyPr/>
          <a:lstStyle/>
          <a:p>
            <a:pPr eaLnBrk="1" hangingPunct="1"/>
            <a:r>
              <a:rPr lang="en-US" dirty="0"/>
              <a:t>Use text editor: </a:t>
            </a:r>
            <a:r>
              <a:rPr lang="en-US">
                <a:solidFill>
                  <a:schemeClr val="accent1"/>
                </a:solidFill>
              </a:rPr>
              <a:t>notepad++, gedit, …</a:t>
            </a:r>
            <a:endParaRPr lang="en-US" dirty="0">
              <a:solidFill>
                <a:schemeClr val="accent1"/>
              </a:solidFill>
            </a:endParaRPr>
          </a:p>
          <a:p>
            <a:pPr eaLnBrk="1" hangingPunct="1"/>
            <a:r>
              <a:rPr lang="en-US" dirty="0"/>
              <a:t>Default values = standard values</a:t>
            </a:r>
          </a:p>
          <a:p>
            <a:pPr eaLnBrk="1" hangingPunct="1"/>
            <a:r>
              <a:rPr lang="en-US" dirty="0"/>
              <a:t>If a configuration line is commented out, </a:t>
            </a:r>
            <a:r>
              <a:rPr lang="en-US" dirty="0" err="1"/>
              <a:t>PostgreSQL</a:t>
            </a:r>
            <a:r>
              <a:rPr lang="en-US" dirty="0"/>
              <a:t> uses the default value for that entry</a:t>
            </a:r>
          </a:p>
          <a:p>
            <a:pPr eaLnBrk="1" hangingPunct="1"/>
            <a:r>
              <a:rPr lang="en-US" dirty="0"/>
              <a:t>Changing the default value = removing the comment symbol from the line, reloading or restarting system</a:t>
            </a:r>
          </a:p>
          <a:p>
            <a:pPr eaLnBrk="1" hangingPunct="1"/>
            <a:r>
              <a:rPr lang="en-US" dirty="0"/>
              <a:t>Reverting to the default value for an entry = </a:t>
            </a:r>
            <a:r>
              <a:rPr lang="en-US" dirty="0" err="1"/>
              <a:t>puting</a:t>
            </a:r>
            <a:r>
              <a:rPr lang="en-US" dirty="0"/>
              <a:t> the comment symbol back, stopping and restarting the </a:t>
            </a:r>
            <a:r>
              <a:rPr lang="en-US" dirty="0" err="1"/>
              <a:t>PostgreSQL</a:t>
            </a:r>
            <a:r>
              <a:rPr lang="en-US" dirty="0"/>
              <a:t> system (</a:t>
            </a:r>
            <a:r>
              <a:rPr lang="en-US" dirty="0">
                <a:solidFill>
                  <a:schemeClr val="accent1"/>
                </a:solidFill>
              </a:rPr>
              <a:t>NOT reloading</a:t>
            </a:r>
            <a:r>
              <a:rPr lang="en-US" dirty="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2"/>
          <p:cNvSpPr>
            <a:spLocks noGrp="1"/>
          </p:cNvSpPr>
          <p:nvPr>
            <p:ph type="sldNum" sz="quarter" idx="12"/>
          </p:nvPr>
        </p:nvSpPr>
        <p:spPr/>
        <p:txBody>
          <a:bodyPr/>
          <a:lstStyle/>
          <a:p>
            <a:pPr>
              <a:defRPr/>
            </a:pPr>
            <a:fld id="{DAF18BA6-99F9-4DA7-9DFF-B8911E69E6C8}" type="slidenum">
              <a:rPr lang="en-US"/>
              <a:pPr>
                <a:defRPr/>
              </a:pPr>
              <a:t>3</a:t>
            </a:fld>
            <a:endParaRPr lang="en-US"/>
          </a:p>
        </p:txBody>
      </p:sp>
      <p:sp>
        <p:nvSpPr>
          <p:cNvPr id="11267" name="Rectangle 2"/>
          <p:cNvSpPr>
            <a:spLocks noGrp="1"/>
          </p:cNvSpPr>
          <p:nvPr>
            <p:ph type="title"/>
          </p:nvPr>
        </p:nvSpPr>
        <p:spPr>
          <a:xfrm>
            <a:off x="990600" y="2133600"/>
            <a:ext cx="7772400" cy="1143000"/>
          </a:xfrm>
        </p:spPr>
        <p:txBody>
          <a:bodyPr/>
          <a:lstStyle/>
          <a:p>
            <a:pPr marL="762000" indent="-762000" eaLnBrk="1" hangingPunct="1"/>
            <a:r>
              <a:rPr lang="en-US"/>
              <a:t>1. Database environments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2"/>
          </p:nvPr>
        </p:nvSpPr>
        <p:spPr/>
        <p:txBody>
          <a:bodyPr/>
          <a:lstStyle/>
          <a:p>
            <a:pPr>
              <a:defRPr/>
            </a:pPr>
            <a:fld id="{0A869E96-921E-4928-9A76-9631FAA7F3F7}" type="slidenum">
              <a:rPr lang="en-US"/>
              <a:pPr>
                <a:defRPr/>
              </a:pPr>
              <a:t>30</a:t>
            </a:fld>
            <a:endParaRPr lang="en-US"/>
          </a:p>
        </p:txBody>
      </p:sp>
      <p:sp>
        <p:nvSpPr>
          <p:cNvPr id="28675" name="Rectangle 2"/>
          <p:cNvSpPr>
            <a:spLocks noGrp="1"/>
          </p:cNvSpPr>
          <p:nvPr>
            <p:ph type="title"/>
          </p:nvPr>
        </p:nvSpPr>
        <p:spPr/>
        <p:txBody>
          <a:bodyPr/>
          <a:lstStyle/>
          <a:p>
            <a:pPr eaLnBrk="1" hangingPunct="1"/>
            <a:r>
              <a:rPr lang="en-US"/>
              <a:t>The postgresql.conf File</a:t>
            </a:r>
          </a:p>
        </p:txBody>
      </p:sp>
      <p:sp>
        <p:nvSpPr>
          <p:cNvPr id="28676" name="Rectangle 3"/>
          <p:cNvSpPr>
            <a:spLocks noGrp="1"/>
          </p:cNvSpPr>
          <p:nvPr>
            <p:ph type="body" idx="1"/>
          </p:nvPr>
        </p:nvSpPr>
        <p:spPr>
          <a:xfrm>
            <a:off x="914400" y="1447800"/>
            <a:ext cx="7315200" cy="5181600"/>
          </a:xfrm>
        </p:spPr>
        <p:txBody>
          <a:bodyPr/>
          <a:lstStyle/>
          <a:p>
            <a:pPr eaLnBrk="1" hangingPunct="1">
              <a:lnSpc>
                <a:spcPct val="90000"/>
              </a:lnSpc>
            </a:pPr>
            <a:r>
              <a:rPr lang="en-US" sz="2400" dirty="0"/>
              <a:t>Format: </a:t>
            </a:r>
            <a:r>
              <a:rPr lang="en-US" sz="2400" i="1" dirty="0" err="1">
                <a:solidFill>
                  <a:srgbClr val="0000CC"/>
                </a:solidFill>
              </a:rPr>
              <a:t>featurename</a:t>
            </a:r>
            <a:r>
              <a:rPr lang="en-US" sz="2400" i="1" dirty="0">
                <a:solidFill>
                  <a:srgbClr val="0000CC"/>
                </a:solidFill>
              </a:rPr>
              <a:t> = value</a:t>
            </a:r>
            <a:r>
              <a:rPr lang="en-US" sz="2400" i="1" dirty="0"/>
              <a:t> </a:t>
            </a:r>
          </a:p>
          <a:p>
            <a:pPr eaLnBrk="1" hangingPunct="1">
              <a:lnSpc>
                <a:spcPct val="90000"/>
              </a:lnSpc>
            </a:pPr>
            <a:r>
              <a:rPr lang="en-US" sz="2400" dirty="0"/>
              <a:t>Example: </a:t>
            </a:r>
            <a:r>
              <a:rPr lang="en-US" sz="2400" dirty="0">
                <a:solidFill>
                  <a:srgbClr val="FF0000"/>
                </a:solidFill>
              </a:rPr>
              <a:t>port = 5432</a:t>
            </a:r>
          </a:p>
          <a:p>
            <a:pPr eaLnBrk="1" hangingPunct="1">
              <a:lnSpc>
                <a:spcPct val="90000"/>
              </a:lnSpc>
            </a:pPr>
            <a:r>
              <a:rPr lang="en-US" sz="2400" dirty="0"/>
              <a:t>The main configuration file</a:t>
            </a:r>
          </a:p>
          <a:p>
            <a:pPr lvl="1" eaLnBrk="1" hangingPunct="1">
              <a:lnSpc>
                <a:spcPct val="90000"/>
              </a:lnSpc>
            </a:pPr>
            <a:r>
              <a:rPr lang="en-US" sz="2000" dirty="0"/>
              <a:t>File Locations Section</a:t>
            </a:r>
          </a:p>
          <a:p>
            <a:pPr lvl="1" eaLnBrk="1" hangingPunct="1">
              <a:lnSpc>
                <a:spcPct val="90000"/>
              </a:lnSpc>
            </a:pPr>
            <a:r>
              <a:rPr lang="en-US" sz="2000" dirty="0"/>
              <a:t>Connections and Authentication Section</a:t>
            </a:r>
          </a:p>
          <a:p>
            <a:pPr lvl="1" eaLnBrk="1" hangingPunct="1">
              <a:lnSpc>
                <a:spcPct val="90000"/>
              </a:lnSpc>
            </a:pPr>
            <a:r>
              <a:rPr lang="en-US" sz="2000" dirty="0"/>
              <a:t>Resource Usage Section</a:t>
            </a:r>
          </a:p>
          <a:p>
            <a:pPr lvl="1" eaLnBrk="1" hangingPunct="1">
              <a:lnSpc>
                <a:spcPct val="90000"/>
              </a:lnSpc>
            </a:pPr>
            <a:r>
              <a:rPr lang="en-US" sz="2000" dirty="0"/>
              <a:t>Write Ahead Log Section</a:t>
            </a:r>
          </a:p>
          <a:p>
            <a:pPr lvl="1" eaLnBrk="1" hangingPunct="1">
              <a:lnSpc>
                <a:spcPct val="90000"/>
              </a:lnSpc>
            </a:pPr>
            <a:r>
              <a:rPr lang="en-US" sz="2000" dirty="0"/>
              <a:t>Query Tuning Section</a:t>
            </a:r>
          </a:p>
          <a:p>
            <a:pPr lvl="1" eaLnBrk="1" hangingPunct="1">
              <a:lnSpc>
                <a:spcPct val="90000"/>
              </a:lnSpc>
            </a:pPr>
            <a:r>
              <a:rPr lang="en-US" sz="2000" dirty="0"/>
              <a:t>Error Reporting and Logging Section</a:t>
            </a:r>
          </a:p>
          <a:p>
            <a:pPr lvl="1" eaLnBrk="1" hangingPunct="1">
              <a:lnSpc>
                <a:spcPct val="90000"/>
              </a:lnSpc>
            </a:pPr>
            <a:r>
              <a:rPr lang="en-US" sz="2000" dirty="0"/>
              <a:t>Runtime Statistics Section</a:t>
            </a:r>
          </a:p>
          <a:p>
            <a:pPr lvl="1" eaLnBrk="1" hangingPunct="1">
              <a:lnSpc>
                <a:spcPct val="90000"/>
              </a:lnSpc>
            </a:pPr>
            <a:r>
              <a:rPr lang="en-US" sz="2000" dirty="0" err="1"/>
              <a:t>Autovacuum</a:t>
            </a:r>
            <a:r>
              <a:rPr lang="en-US" sz="2000" dirty="0"/>
              <a:t> Parameters Section</a:t>
            </a:r>
          </a:p>
          <a:p>
            <a:pPr lvl="1" eaLnBrk="1" hangingPunct="1">
              <a:lnSpc>
                <a:spcPct val="90000"/>
              </a:lnSpc>
            </a:pPr>
            <a:r>
              <a:rPr lang="en-US" sz="2000" dirty="0"/>
              <a:t>Client Connection Defaults Section</a:t>
            </a:r>
          </a:p>
          <a:p>
            <a:pPr lvl="1" eaLnBrk="1" hangingPunct="1">
              <a:lnSpc>
                <a:spcPct val="90000"/>
              </a:lnSpc>
            </a:pPr>
            <a:r>
              <a:rPr lang="en-US" sz="2000" dirty="0"/>
              <a:t>Lock Management Section</a:t>
            </a:r>
          </a:p>
          <a:p>
            <a:pPr lvl="1" eaLnBrk="1" hangingPunct="1">
              <a:lnSpc>
                <a:spcPct val="90000"/>
              </a:lnSpc>
            </a:pPr>
            <a:r>
              <a:rPr lang="en-US" sz="2000" dirty="0"/>
              <a:t>Version/Platform Compatibility Section</a:t>
            </a:r>
          </a:p>
          <a:p>
            <a:pPr lvl="1" eaLnBrk="1" hangingPunct="1">
              <a:lnSpc>
                <a:spcPct val="90000"/>
              </a:lnSpc>
            </a:pPr>
            <a:r>
              <a:rPr lang="en-US" sz="2000" dirty="0"/>
              <a:t>Customized Options Section</a:t>
            </a:r>
          </a:p>
          <a:p>
            <a:pPr eaLnBrk="1" hangingPunct="1">
              <a:lnSpc>
                <a:spcPct val="90000"/>
              </a:lnSpc>
            </a:pPr>
            <a:endParaRPr lang="en-US" sz="22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2"/>
          </p:nvPr>
        </p:nvSpPr>
        <p:spPr/>
        <p:txBody>
          <a:bodyPr/>
          <a:lstStyle/>
          <a:p>
            <a:pPr>
              <a:defRPr/>
            </a:pPr>
            <a:fld id="{9C276A98-B152-483D-93E7-663548D6169E}" type="slidenum">
              <a:rPr lang="en-US"/>
              <a:pPr>
                <a:defRPr/>
              </a:pPr>
              <a:t>31</a:t>
            </a:fld>
            <a:endParaRPr lang="en-US"/>
          </a:p>
        </p:txBody>
      </p:sp>
      <p:sp>
        <p:nvSpPr>
          <p:cNvPr id="29699" name="Rectangle 2"/>
          <p:cNvSpPr>
            <a:spLocks noGrp="1"/>
          </p:cNvSpPr>
          <p:nvPr>
            <p:ph type="title"/>
          </p:nvPr>
        </p:nvSpPr>
        <p:spPr/>
        <p:txBody>
          <a:bodyPr/>
          <a:lstStyle/>
          <a:p>
            <a:pPr eaLnBrk="1" hangingPunct="1"/>
            <a:r>
              <a:rPr lang="en-US" b="1"/>
              <a:t>The pg_hba.conf File</a:t>
            </a:r>
          </a:p>
        </p:txBody>
      </p:sp>
      <p:sp>
        <p:nvSpPr>
          <p:cNvPr id="29700" name="Rectangle 3"/>
          <p:cNvSpPr>
            <a:spLocks noGrp="1"/>
          </p:cNvSpPr>
          <p:nvPr>
            <p:ph type="body" idx="1"/>
          </p:nvPr>
        </p:nvSpPr>
        <p:spPr>
          <a:xfrm>
            <a:off x="304800" y="1447800"/>
            <a:ext cx="8839200" cy="4953000"/>
          </a:xfrm>
        </p:spPr>
        <p:txBody>
          <a:bodyPr/>
          <a:lstStyle/>
          <a:p>
            <a:pPr eaLnBrk="1" hangingPunct="1"/>
            <a:r>
              <a:rPr lang="en-US" dirty="0"/>
              <a:t>Configure:</a:t>
            </a:r>
          </a:p>
          <a:p>
            <a:pPr lvl="1" eaLnBrk="1" hangingPunct="1"/>
            <a:r>
              <a:rPr lang="en-US" dirty="0"/>
              <a:t>Which network hosts are allowed to connect to </a:t>
            </a:r>
            <a:r>
              <a:rPr lang="en-US" dirty="0" err="1"/>
              <a:t>PostgreSQL</a:t>
            </a:r>
            <a:endParaRPr lang="en-US" dirty="0"/>
          </a:p>
          <a:p>
            <a:pPr lvl="1" eaLnBrk="1" hangingPunct="1"/>
            <a:r>
              <a:rPr lang="en-US" dirty="0"/>
              <a:t>Which </a:t>
            </a:r>
            <a:r>
              <a:rPr lang="en-US" dirty="0" err="1"/>
              <a:t>PostgreSQL</a:t>
            </a:r>
            <a:r>
              <a:rPr lang="en-US" dirty="0"/>
              <a:t> usernames can be used to connect from the network</a:t>
            </a:r>
          </a:p>
          <a:p>
            <a:pPr lvl="1" eaLnBrk="1" hangingPunct="1"/>
            <a:r>
              <a:rPr lang="en-US" dirty="0"/>
              <a:t>What authentication method users must use to log into the system</a:t>
            </a:r>
          </a:p>
          <a:p>
            <a:pPr lvl="1" eaLnBrk="1" hangingPunct="1"/>
            <a:r>
              <a:rPr lang="en-US" dirty="0"/>
              <a:t>Which </a:t>
            </a:r>
            <a:r>
              <a:rPr lang="en-US" dirty="0" err="1"/>
              <a:t>PostgreSQL</a:t>
            </a:r>
            <a:r>
              <a:rPr lang="en-US" dirty="0"/>
              <a:t> databases an authenticated client can connect to</a:t>
            </a:r>
          </a:p>
          <a:p>
            <a:pPr eaLnBrk="1" hangingPunct="1"/>
            <a:r>
              <a:rPr lang="en-US" dirty="0"/>
              <a:t>Format: </a:t>
            </a:r>
            <a:r>
              <a:rPr lang="en-US" i="1" dirty="0">
                <a:solidFill>
                  <a:srgbClr val="0000CC"/>
                </a:solidFill>
              </a:rPr>
              <a:t>connection-type database user network-address login-method </a:t>
            </a:r>
            <a:r>
              <a:rPr lang="fr-FR" i="1" dirty="0">
                <a:solidFill>
                  <a:srgbClr val="0000CC"/>
                </a:solidFill>
              </a:rPr>
              <a:t>[</a:t>
            </a:r>
            <a:r>
              <a:rPr lang="en-US" i="1" dirty="0">
                <a:solidFill>
                  <a:srgbClr val="0000CC"/>
                </a:solidFill>
              </a:rPr>
              <a:t>options </a:t>
            </a:r>
            <a:r>
              <a:rPr lang="fr-FR" i="1" dirty="0">
                <a:solidFill>
                  <a:srgbClr val="0000CC"/>
                </a:solidFill>
              </a:rPr>
              <a:t>]</a:t>
            </a:r>
            <a:endParaRPr lang="en-US" i="1" dirty="0">
              <a:solidFill>
                <a:srgbClr val="0000CC"/>
              </a:solidFill>
            </a:endParaRPr>
          </a:p>
          <a:p>
            <a:pPr eaLnBrk="1" hangingPunct="1"/>
            <a:r>
              <a:rPr lang="en-US" dirty="0"/>
              <a:t>Example:</a:t>
            </a:r>
            <a:r>
              <a:rPr lang="en-US" i="1" dirty="0"/>
              <a:t> </a:t>
            </a:r>
            <a:r>
              <a:rPr lang="en-US" dirty="0">
                <a:solidFill>
                  <a:srgbClr val="FF0000"/>
                </a:solidFill>
              </a:rPr>
              <a:t>host all </a:t>
            </a:r>
            <a:r>
              <a:rPr lang="en-US" dirty="0" err="1">
                <a:solidFill>
                  <a:srgbClr val="FF0000"/>
                </a:solidFill>
              </a:rPr>
              <a:t>all</a:t>
            </a:r>
            <a:r>
              <a:rPr lang="en-US" dirty="0">
                <a:solidFill>
                  <a:srgbClr val="FF0000"/>
                </a:solidFill>
              </a:rPr>
              <a:t> 127.0.0.1/32 md5</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2"/>
          </p:nvPr>
        </p:nvSpPr>
        <p:spPr/>
        <p:txBody>
          <a:bodyPr/>
          <a:lstStyle/>
          <a:p>
            <a:pPr>
              <a:defRPr/>
            </a:pPr>
            <a:fld id="{9C276A98-B152-483D-93E7-663548D6169E}" type="slidenum">
              <a:rPr lang="en-US"/>
              <a:pPr>
                <a:defRPr/>
              </a:pPr>
              <a:t>32</a:t>
            </a:fld>
            <a:endParaRPr lang="en-US"/>
          </a:p>
        </p:txBody>
      </p:sp>
      <p:sp>
        <p:nvSpPr>
          <p:cNvPr id="29699" name="Rectangle 2"/>
          <p:cNvSpPr>
            <a:spLocks noGrp="1"/>
          </p:cNvSpPr>
          <p:nvPr>
            <p:ph type="title"/>
          </p:nvPr>
        </p:nvSpPr>
        <p:spPr/>
        <p:txBody>
          <a:bodyPr/>
          <a:lstStyle/>
          <a:p>
            <a:pPr eaLnBrk="1" hangingPunct="1"/>
            <a:r>
              <a:rPr lang="en-US" b="1"/>
              <a:t>The pg_hba.conf File</a:t>
            </a:r>
          </a:p>
        </p:txBody>
      </p:sp>
      <p:sp>
        <p:nvSpPr>
          <p:cNvPr id="29700" name="Rectangle 3"/>
          <p:cNvSpPr>
            <a:spLocks noGrp="1"/>
          </p:cNvSpPr>
          <p:nvPr>
            <p:ph type="body" idx="1"/>
          </p:nvPr>
        </p:nvSpPr>
        <p:spPr>
          <a:xfrm>
            <a:off x="304800" y="1447800"/>
            <a:ext cx="8382000" cy="4953000"/>
          </a:xfrm>
        </p:spPr>
        <p:txBody>
          <a:bodyPr/>
          <a:lstStyle/>
          <a:p>
            <a:pPr eaLnBrk="1" hangingPunct="1"/>
            <a:r>
              <a:rPr lang="en-US"/>
              <a:t>Format: </a:t>
            </a:r>
            <a:r>
              <a:rPr lang="en-US" sz="2400">
                <a:solidFill>
                  <a:srgbClr val="0000CC"/>
                </a:solidFill>
                <a:latin typeface="Arial" pitchFamily="34" charset="0"/>
                <a:cs typeface="Arial" pitchFamily="34" charset="0"/>
              </a:rPr>
              <a:t>connection-type database user network-address login-method </a:t>
            </a:r>
            <a:r>
              <a:rPr lang="fr-FR" sz="2400">
                <a:solidFill>
                  <a:srgbClr val="0000CC"/>
                </a:solidFill>
                <a:latin typeface="Arial" pitchFamily="34" charset="0"/>
                <a:cs typeface="Arial" pitchFamily="34" charset="0"/>
              </a:rPr>
              <a:t>[</a:t>
            </a:r>
            <a:r>
              <a:rPr lang="en-US" sz="2400">
                <a:solidFill>
                  <a:srgbClr val="0000CC"/>
                </a:solidFill>
                <a:latin typeface="Arial" pitchFamily="34" charset="0"/>
                <a:cs typeface="Arial" pitchFamily="34" charset="0"/>
              </a:rPr>
              <a:t>options </a:t>
            </a:r>
            <a:r>
              <a:rPr lang="fr-FR" sz="2400">
                <a:solidFill>
                  <a:srgbClr val="0000CC"/>
                </a:solidFill>
                <a:latin typeface="Arial" pitchFamily="34" charset="0"/>
                <a:cs typeface="Arial" pitchFamily="34" charset="0"/>
              </a:rPr>
              <a:t>]</a:t>
            </a:r>
            <a:endParaRPr lang="en-US" sz="2400">
              <a:solidFill>
                <a:srgbClr val="0000CC"/>
              </a:solidFill>
              <a:latin typeface="Arial" pitchFamily="34" charset="0"/>
              <a:cs typeface="Arial" pitchFamily="34" charset="0"/>
            </a:endParaRPr>
          </a:p>
          <a:p>
            <a:pPr eaLnBrk="1" hangingPunct="1"/>
            <a:r>
              <a:rPr lang="en-US"/>
              <a:t>Examples:</a:t>
            </a:r>
            <a:r>
              <a:rPr lang="en-US" i="1"/>
              <a:t> </a:t>
            </a:r>
          </a:p>
          <a:p>
            <a:pPr lvl="1"/>
            <a:r>
              <a:rPr lang="en-US">
                <a:solidFill>
                  <a:srgbClr val="FF0000"/>
                </a:solidFill>
              </a:rPr>
              <a:t>host  all  all  127.0.0.1/32  md5</a:t>
            </a:r>
            <a:r>
              <a:rPr lang="en-US" sz="2000">
                <a:solidFill>
                  <a:srgbClr val="FF0000"/>
                </a:solidFill>
              </a:rPr>
              <a:t> </a:t>
            </a:r>
            <a:r>
              <a:rPr lang="en-US" sz="2000"/>
              <a:t>:</a:t>
            </a:r>
            <a:r>
              <a:rPr lang="en-US"/>
              <a:t> allows any client on the localhost to connect as any user to any database using md5 authentication</a:t>
            </a:r>
          </a:p>
          <a:p>
            <a:pPr lvl="1"/>
            <a:r>
              <a:rPr lang="en-US">
                <a:solidFill>
                  <a:srgbClr val="FF0000"/>
                </a:solidFill>
              </a:rPr>
              <a:t>host  all  postgres  192.168.1.0/24  md5 </a:t>
            </a:r>
            <a:r>
              <a:rPr lang="en-US"/>
              <a:t>: allows the </a:t>
            </a:r>
            <a:r>
              <a:rPr lang="en-US" i="1"/>
              <a:t>postgres</a:t>
            </a:r>
            <a:r>
              <a:rPr lang="en-US"/>
              <a:t> user account to connect any database from the local 192.168.1.0 subnetwork  </a:t>
            </a:r>
            <a:r>
              <a:rPr lang="en-US">
                <a:solidFill>
                  <a:srgbClr val="0000CC"/>
                </a:solidFill>
              </a:rPr>
              <a:t>(192.168.1.0 </a:t>
            </a:r>
            <a:r>
              <a:rPr lang="en-US">
                <a:solidFill>
                  <a:srgbClr val="0000CC"/>
                </a:solidFill>
                <a:sym typeface="Wingdings" pitchFamily="2" charset="2"/>
              </a:rPr>
              <a:t> to 192.168.1.255</a:t>
            </a:r>
            <a:r>
              <a:rPr lang="en-US">
                <a:solidFill>
                  <a:srgbClr val="0000CC"/>
                </a:solidFill>
              </a:rPr>
              <a:t>)</a:t>
            </a:r>
          </a:p>
          <a:p>
            <a:pPr lvl="1"/>
            <a:endParaRPr lang="en-US" sz="24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2"/>
          </p:nvPr>
        </p:nvSpPr>
        <p:spPr/>
        <p:txBody>
          <a:bodyPr/>
          <a:lstStyle/>
          <a:p>
            <a:pPr>
              <a:defRPr/>
            </a:pPr>
            <a:fld id="{C004E347-E54C-4736-B273-44C6C65DBCBF}" type="slidenum">
              <a:rPr lang="en-US"/>
              <a:pPr>
                <a:defRPr/>
              </a:pPr>
              <a:t>33</a:t>
            </a:fld>
            <a:endParaRPr lang="en-US"/>
          </a:p>
        </p:txBody>
      </p:sp>
      <p:sp>
        <p:nvSpPr>
          <p:cNvPr id="30723" name="Rectangle 2"/>
          <p:cNvSpPr>
            <a:spLocks noGrp="1"/>
          </p:cNvSpPr>
          <p:nvPr>
            <p:ph type="title"/>
          </p:nvPr>
        </p:nvSpPr>
        <p:spPr/>
        <p:txBody>
          <a:bodyPr/>
          <a:lstStyle/>
          <a:p>
            <a:pPr eaLnBrk="1" hangingPunct="1"/>
            <a:r>
              <a:rPr lang="en-US" b="1" dirty="0"/>
              <a:t>The </a:t>
            </a:r>
            <a:r>
              <a:rPr lang="en-US" b="1" dirty="0" err="1"/>
              <a:t>pg_ident.conf</a:t>
            </a:r>
            <a:r>
              <a:rPr lang="en-US" b="1" dirty="0"/>
              <a:t> File</a:t>
            </a:r>
          </a:p>
        </p:txBody>
      </p:sp>
      <p:sp>
        <p:nvSpPr>
          <p:cNvPr id="30724" name="Rectangle 3"/>
          <p:cNvSpPr>
            <a:spLocks noGrp="1"/>
          </p:cNvSpPr>
          <p:nvPr>
            <p:ph type="body" idx="1"/>
          </p:nvPr>
        </p:nvSpPr>
        <p:spPr>
          <a:xfrm>
            <a:off x="304800" y="1447800"/>
            <a:ext cx="8610600" cy="4572000"/>
          </a:xfrm>
        </p:spPr>
        <p:txBody>
          <a:bodyPr/>
          <a:lstStyle/>
          <a:p>
            <a:pPr eaLnBrk="1" hangingPunct="1"/>
            <a:r>
              <a:rPr lang="en-US" dirty="0"/>
              <a:t>Provides a method for you to map remote client user accounts to </a:t>
            </a:r>
            <a:r>
              <a:rPr lang="en-US" dirty="0" err="1"/>
              <a:t>PostgreSQL</a:t>
            </a:r>
            <a:r>
              <a:rPr lang="en-US" dirty="0"/>
              <a:t> user accounts</a:t>
            </a:r>
          </a:p>
          <a:p>
            <a:pPr eaLnBrk="1" hangingPunct="1"/>
            <a:r>
              <a:rPr lang="en-US" dirty="0"/>
              <a:t>Format: </a:t>
            </a:r>
            <a:r>
              <a:rPr lang="en-US" sz="2400" i="1" dirty="0"/>
              <a:t>map-name </a:t>
            </a:r>
            <a:r>
              <a:rPr lang="en-US" sz="2400" i="1" dirty="0" err="1"/>
              <a:t>ident</a:t>
            </a:r>
            <a:r>
              <a:rPr lang="en-US" sz="2400" i="1" dirty="0"/>
              <a:t>-name </a:t>
            </a:r>
            <a:r>
              <a:rPr lang="en-US" sz="2400" i="1" dirty="0" err="1"/>
              <a:t>PostgreSQL</a:t>
            </a:r>
            <a:r>
              <a:rPr lang="en-US" sz="2400" i="1" dirty="0"/>
              <a:t>-user-account</a:t>
            </a:r>
          </a:p>
          <a:p>
            <a:pPr eaLnBrk="1" hangingPunct="1"/>
            <a:r>
              <a:rPr lang="en-US" dirty="0"/>
              <a:t>Example:</a:t>
            </a:r>
            <a:r>
              <a:rPr lang="en-US" i="1" dirty="0"/>
              <a:t> </a:t>
            </a:r>
          </a:p>
          <a:p>
            <a:pPr lvl="1" eaLnBrk="1" hangingPunct="1"/>
            <a:r>
              <a:rPr lang="en-US" dirty="0">
                <a:solidFill>
                  <a:srgbClr val="0000CC"/>
                </a:solidFill>
              </a:rPr>
              <a:t>host all </a:t>
            </a:r>
            <a:r>
              <a:rPr lang="en-US" dirty="0" err="1">
                <a:solidFill>
                  <a:srgbClr val="0000CC"/>
                </a:solidFill>
              </a:rPr>
              <a:t>all</a:t>
            </a:r>
            <a:r>
              <a:rPr lang="en-US" dirty="0">
                <a:solidFill>
                  <a:srgbClr val="0000CC"/>
                </a:solidFill>
              </a:rPr>
              <a:t> 192.168.0.10/32 </a:t>
            </a:r>
            <a:r>
              <a:rPr lang="en-US" dirty="0" err="1">
                <a:solidFill>
                  <a:srgbClr val="0000CC"/>
                </a:solidFill>
              </a:rPr>
              <a:t>ident</a:t>
            </a:r>
            <a:r>
              <a:rPr lang="en-US" dirty="0">
                <a:solidFill>
                  <a:srgbClr val="0000CC"/>
                </a:solidFill>
              </a:rPr>
              <a:t> map=</a:t>
            </a:r>
            <a:r>
              <a:rPr lang="en-US" dirty="0" err="1">
                <a:solidFill>
                  <a:srgbClr val="0000CC"/>
                </a:solidFill>
              </a:rPr>
              <a:t>testhost</a:t>
            </a:r>
            <a:r>
              <a:rPr lang="en-US" dirty="0"/>
              <a:t>:</a:t>
            </a:r>
            <a:r>
              <a:rPr lang="en-US" dirty="0">
                <a:solidFill>
                  <a:srgbClr val="0000CC"/>
                </a:solidFill>
              </a:rPr>
              <a:t> </a:t>
            </a:r>
            <a:r>
              <a:rPr lang="en-US" sz="2400" dirty="0"/>
              <a:t>All users from the host 192.168.0.10 will have access to all </a:t>
            </a:r>
            <a:r>
              <a:rPr lang="en-US" sz="2400" dirty="0" err="1"/>
              <a:t>PostgreSQL</a:t>
            </a:r>
            <a:r>
              <a:rPr lang="en-US" sz="2400" dirty="0"/>
              <a:t> databases. User accounts from this host are mapped to </a:t>
            </a:r>
            <a:r>
              <a:rPr lang="en-US" sz="2400" dirty="0" err="1"/>
              <a:t>PostgreSQL</a:t>
            </a:r>
            <a:r>
              <a:rPr lang="en-US" sz="2400" dirty="0"/>
              <a:t> user accounts using the </a:t>
            </a:r>
            <a:r>
              <a:rPr lang="en-US" sz="2400" dirty="0" err="1"/>
              <a:t>testhost</a:t>
            </a:r>
            <a:r>
              <a:rPr lang="en-US" sz="2400" dirty="0"/>
              <a:t> </a:t>
            </a:r>
            <a:r>
              <a:rPr lang="en-US" sz="2400" dirty="0" err="1"/>
              <a:t>ident</a:t>
            </a:r>
            <a:r>
              <a:rPr lang="en-US" sz="2400" dirty="0"/>
              <a:t> mapping.</a:t>
            </a:r>
          </a:p>
          <a:p>
            <a:pPr lvl="1" eaLnBrk="1" hangingPunct="1"/>
            <a:r>
              <a:rPr lang="en-US" dirty="0" err="1">
                <a:solidFill>
                  <a:srgbClr val="FF0000"/>
                </a:solidFill>
              </a:rPr>
              <a:t>testhost</a:t>
            </a:r>
            <a:r>
              <a:rPr lang="en-US" dirty="0">
                <a:solidFill>
                  <a:srgbClr val="FF0000"/>
                </a:solidFill>
              </a:rPr>
              <a:t> rich </a:t>
            </a:r>
            <a:r>
              <a:rPr lang="en-US" dirty="0" err="1">
                <a:solidFill>
                  <a:srgbClr val="FF0000"/>
                </a:solidFill>
              </a:rPr>
              <a:t>richard</a:t>
            </a:r>
            <a:endParaRPr lang="en-US" dirty="0">
              <a:solidFill>
                <a:srgbClr val="FF0000"/>
              </a:solidFill>
            </a:endParaRPr>
          </a:p>
          <a:p>
            <a:pPr lvl="1" eaLnBrk="1" hangingPunct="1"/>
            <a:r>
              <a:rPr lang="en-US" dirty="0" err="1">
                <a:solidFill>
                  <a:srgbClr val="FF0000"/>
                </a:solidFill>
              </a:rPr>
              <a:t>testhost</a:t>
            </a:r>
            <a:r>
              <a:rPr lang="en-US" dirty="0">
                <a:solidFill>
                  <a:srgbClr val="FF0000"/>
                </a:solidFill>
              </a:rPr>
              <a:t> mike </a:t>
            </a:r>
            <a:r>
              <a:rPr lang="en-US" dirty="0" err="1">
                <a:solidFill>
                  <a:srgbClr val="FF0000"/>
                </a:solidFill>
              </a:rPr>
              <a:t>michael</a:t>
            </a:r>
            <a:endParaRPr lang="en-US" dirty="0">
              <a:solidFill>
                <a:srgbClr val="FF0000"/>
              </a:solidFill>
            </a:endParaRPr>
          </a:p>
          <a:p>
            <a:pPr lvl="1" eaLnBrk="1" hangingPunct="1"/>
            <a:r>
              <a:rPr lang="en-US" dirty="0" err="1">
                <a:solidFill>
                  <a:srgbClr val="FF0000"/>
                </a:solidFill>
              </a:rPr>
              <a:t>testhost</a:t>
            </a:r>
            <a:r>
              <a:rPr lang="en-US" dirty="0">
                <a:solidFill>
                  <a:srgbClr val="FF0000"/>
                </a:solidFill>
              </a:rPr>
              <a:t> </a:t>
            </a:r>
            <a:r>
              <a:rPr lang="en-US" dirty="0" err="1">
                <a:solidFill>
                  <a:srgbClr val="FF0000"/>
                </a:solidFill>
              </a:rPr>
              <a:t>dan</a:t>
            </a:r>
            <a:r>
              <a:rPr lang="en-US" dirty="0">
                <a:solidFill>
                  <a:srgbClr val="FF0000"/>
                </a:solidFill>
              </a:rPr>
              <a:t> </a:t>
            </a:r>
            <a:r>
              <a:rPr lang="en-US" dirty="0" err="1">
                <a:solidFill>
                  <a:srgbClr val="FF0000"/>
                </a:solidFill>
              </a:rPr>
              <a:t>daniel</a:t>
            </a:r>
            <a:endParaRPr lang="en-US" dirty="0">
              <a:solidFill>
                <a:srgbClr val="FF0000"/>
              </a:solidFill>
            </a:endParaRPr>
          </a:p>
        </p:txBody>
      </p:sp>
      <p:sp>
        <p:nvSpPr>
          <p:cNvPr id="5" name="Oval 4"/>
          <p:cNvSpPr/>
          <p:nvPr/>
        </p:nvSpPr>
        <p:spPr>
          <a:xfrm>
            <a:off x="5334000" y="3505200"/>
            <a:ext cx="2057400" cy="457200"/>
          </a:xfrm>
          <a:prstGeom prst="ellipse">
            <a:avLst/>
          </a:prstGeom>
          <a:noFill/>
          <a:ln w="28575">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sp>
        <p:nvSpPr>
          <p:cNvPr id="6" name="Oval 5"/>
          <p:cNvSpPr/>
          <p:nvPr/>
        </p:nvSpPr>
        <p:spPr>
          <a:xfrm>
            <a:off x="838200" y="5410200"/>
            <a:ext cx="1295400" cy="457200"/>
          </a:xfrm>
          <a:prstGeom prst="ellipse">
            <a:avLst/>
          </a:prstGeom>
          <a:noFill/>
          <a:ln w="28575">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2"/>
          </p:nvPr>
        </p:nvSpPr>
        <p:spPr/>
        <p:txBody>
          <a:bodyPr/>
          <a:lstStyle/>
          <a:p>
            <a:pPr>
              <a:defRPr/>
            </a:pPr>
            <a:fld id="{4999FD8D-0956-469D-807B-392F48C55417}" type="slidenum">
              <a:rPr lang="en-US"/>
              <a:pPr>
                <a:defRPr/>
              </a:pPr>
              <a:t>34</a:t>
            </a:fld>
            <a:endParaRPr lang="en-US"/>
          </a:p>
        </p:txBody>
      </p:sp>
      <p:sp>
        <p:nvSpPr>
          <p:cNvPr id="31747" name="Rectangle 2"/>
          <p:cNvSpPr>
            <a:spLocks noGrp="1"/>
          </p:cNvSpPr>
          <p:nvPr>
            <p:ph type="title"/>
          </p:nvPr>
        </p:nvSpPr>
        <p:spPr/>
        <p:txBody>
          <a:bodyPr/>
          <a:lstStyle/>
          <a:p>
            <a:pPr eaLnBrk="1" hangingPunct="1"/>
            <a:r>
              <a:rPr lang="en-US"/>
              <a:t>Programs</a:t>
            </a:r>
          </a:p>
        </p:txBody>
      </p:sp>
      <p:sp>
        <p:nvSpPr>
          <p:cNvPr id="31748" name="Rectangle 3"/>
          <p:cNvSpPr>
            <a:spLocks noGrp="1"/>
          </p:cNvSpPr>
          <p:nvPr>
            <p:ph type="body" idx="1"/>
          </p:nvPr>
        </p:nvSpPr>
        <p:spPr>
          <a:xfrm>
            <a:off x="304800" y="1828800"/>
            <a:ext cx="8382000" cy="2895600"/>
          </a:xfrm>
        </p:spPr>
        <p:txBody>
          <a:bodyPr/>
          <a:lstStyle/>
          <a:p>
            <a:pPr eaLnBrk="1" hangingPunct="1"/>
            <a:r>
              <a:rPr lang="en-US"/>
              <a:t>Most Unix administrators live and die by simple command-line programs : </a:t>
            </a:r>
            <a:r>
              <a:rPr lang="en-US" b="1"/>
              <a:t>psql</a:t>
            </a:r>
          </a:p>
          <a:p>
            <a:pPr eaLnBrk="1" hangingPunct="1"/>
            <a:r>
              <a:rPr lang="en-US"/>
              <a:t>Windows administrators will want to use the graphical tools available in the </a:t>
            </a:r>
            <a:r>
              <a:rPr lang="en-US" b="1"/>
              <a:t>pgAdmin </a:t>
            </a:r>
            <a:r>
              <a:rPr lang="en-US"/>
              <a:t>application. </a:t>
            </a:r>
            <a:r>
              <a:rPr lang="en-US" b="1"/>
              <a:t>pgAdmin</a:t>
            </a:r>
            <a:r>
              <a:rPr lang="en-US"/>
              <a:t> is also available on Ubuntu.</a:t>
            </a:r>
          </a:p>
          <a:p>
            <a:pPr eaLnBrk="1" hangingPunct="1"/>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2"/>
          </p:nvPr>
        </p:nvSpPr>
        <p:spPr/>
        <p:txBody>
          <a:bodyPr/>
          <a:lstStyle/>
          <a:p>
            <a:pPr>
              <a:defRPr/>
            </a:pPr>
            <a:fld id="{F94B7FDD-AD69-459A-9BE2-0D8FC1BEA0F6}" type="slidenum">
              <a:rPr lang="en-US"/>
              <a:pPr>
                <a:defRPr/>
              </a:pPr>
              <a:t>35</a:t>
            </a:fld>
            <a:endParaRPr lang="en-US"/>
          </a:p>
        </p:txBody>
      </p:sp>
      <p:sp>
        <p:nvSpPr>
          <p:cNvPr id="34819" name="Rectangle 2"/>
          <p:cNvSpPr>
            <a:spLocks noGrp="1"/>
          </p:cNvSpPr>
          <p:nvPr>
            <p:ph type="title"/>
          </p:nvPr>
        </p:nvSpPr>
        <p:spPr>
          <a:xfrm>
            <a:off x="304800" y="274638"/>
            <a:ext cx="8686800" cy="1143000"/>
          </a:xfrm>
        </p:spPr>
        <p:txBody>
          <a:bodyPr/>
          <a:lstStyle/>
          <a:p>
            <a:pPr eaLnBrk="1" hangingPunct="1"/>
            <a:r>
              <a:rPr lang="en-US" sz="4000" b="1" dirty="0" err="1"/>
              <a:t>PostgreSQL</a:t>
            </a:r>
            <a:r>
              <a:rPr lang="en-US" sz="4000" b="1" dirty="0"/>
              <a:t> </a:t>
            </a:r>
            <a:r>
              <a:rPr lang="en-US" sz="4000" b="1"/>
              <a:t>Server Commands – on Windows</a:t>
            </a:r>
            <a:endParaRPr lang="en-US" sz="4000" b="1" dirty="0"/>
          </a:p>
        </p:txBody>
      </p:sp>
      <p:sp>
        <p:nvSpPr>
          <p:cNvPr id="34820" name="Rectangle 3"/>
          <p:cNvSpPr>
            <a:spLocks noGrp="1"/>
          </p:cNvSpPr>
          <p:nvPr>
            <p:ph type="body" idx="1"/>
          </p:nvPr>
        </p:nvSpPr>
        <p:spPr>
          <a:xfrm>
            <a:off x="457200" y="1713026"/>
            <a:ext cx="8382000" cy="4267200"/>
          </a:xfrm>
        </p:spPr>
        <p:txBody>
          <a:bodyPr/>
          <a:lstStyle/>
          <a:p>
            <a:pPr eaLnBrk="1" hangingPunct="1"/>
            <a:r>
              <a:rPr lang="en-US" dirty="0"/>
              <a:t>Location: </a:t>
            </a:r>
            <a:r>
              <a:rPr lang="en-US" dirty="0">
                <a:solidFill>
                  <a:srgbClr val="0000CC"/>
                </a:solidFill>
              </a:rPr>
              <a:t>C:\Program Files\</a:t>
            </a:r>
            <a:r>
              <a:rPr lang="en-US" dirty="0" err="1">
                <a:solidFill>
                  <a:srgbClr val="0000CC"/>
                </a:solidFill>
              </a:rPr>
              <a:t>PostgreSQL</a:t>
            </a:r>
            <a:r>
              <a:rPr lang="en-US" dirty="0">
                <a:solidFill>
                  <a:srgbClr val="0000CC"/>
                </a:solidFill>
              </a:rPr>
              <a:t>\</a:t>
            </a:r>
            <a:r>
              <a:rPr lang="en-US">
                <a:solidFill>
                  <a:srgbClr val="0000CC"/>
                </a:solidFill>
              </a:rPr>
              <a:t>9.x\</a:t>
            </a:r>
            <a:r>
              <a:rPr lang="en-US" dirty="0">
                <a:solidFill>
                  <a:srgbClr val="0000CC"/>
                </a:solidFill>
              </a:rPr>
              <a:t>bin</a:t>
            </a:r>
          </a:p>
          <a:p>
            <a:pPr eaLnBrk="1" hangingPunct="1"/>
            <a:r>
              <a:rPr lang="en-US" b="1" dirty="0" err="1"/>
              <a:t>postgres</a:t>
            </a:r>
            <a:r>
              <a:rPr lang="en-US" b="1" dirty="0"/>
              <a:t>:  </a:t>
            </a:r>
            <a:r>
              <a:rPr lang="vi-VN" dirty="0"/>
              <a:t>the PostgreSQL database server</a:t>
            </a:r>
            <a:endParaRPr lang="en-US" dirty="0"/>
          </a:p>
          <a:p>
            <a:pPr lvl="1" eaLnBrk="1" hangingPunct="1"/>
            <a:r>
              <a:rPr lang="en-US" dirty="0"/>
              <a:t>can be used to query, but not easy </a:t>
            </a:r>
            <a:r>
              <a:rPr lang="en-US" dirty="0">
                <a:sym typeface="Wingdings" pitchFamily="2" charset="2"/>
              </a:rPr>
              <a:t> </a:t>
            </a:r>
            <a:r>
              <a:rPr lang="en-US" b="1" dirty="0" err="1">
                <a:sym typeface="Wingdings" pitchFamily="2" charset="2"/>
              </a:rPr>
              <a:t>psql</a:t>
            </a:r>
            <a:endParaRPr lang="en-US" b="1" dirty="0">
              <a:sym typeface="Wingdings" pitchFamily="2" charset="2"/>
            </a:endParaRPr>
          </a:p>
          <a:p>
            <a:pPr lvl="1" eaLnBrk="1" hangingPunct="1"/>
            <a:r>
              <a:rPr lang="en-US" dirty="0"/>
              <a:t>The utility command </a:t>
            </a:r>
            <a:r>
              <a:rPr lang="en-US" b="1" dirty="0" err="1">
                <a:hlinkClick r:id="rId3"/>
              </a:rPr>
              <a:t>pg_ctl</a:t>
            </a:r>
            <a:r>
              <a:rPr lang="en-US" b="1" dirty="0"/>
              <a:t> </a:t>
            </a:r>
            <a:r>
              <a:rPr lang="en-US" dirty="0"/>
              <a:t>can be used to </a:t>
            </a:r>
            <a:r>
              <a:rPr lang="en-US" b="1" i="1" dirty="0"/>
              <a:t>start and shut down the </a:t>
            </a:r>
            <a:r>
              <a:rPr lang="en-US" b="1" i="1" dirty="0" err="1"/>
              <a:t>postgres</a:t>
            </a:r>
            <a:r>
              <a:rPr lang="en-US" b="1" i="1" dirty="0"/>
              <a:t> server</a:t>
            </a:r>
            <a:r>
              <a:rPr lang="en-US" dirty="0"/>
              <a:t> safely and comfortably</a:t>
            </a:r>
          </a:p>
          <a:p>
            <a:pPr eaLnBrk="1" hangingPunct="1"/>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2"/>
          </p:nvPr>
        </p:nvSpPr>
        <p:spPr/>
        <p:txBody>
          <a:bodyPr/>
          <a:lstStyle/>
          <a:p>
            <a:pPr>
              <a:defRPr/>
            </a:pPr>
            <a:fld id="{BE4E24C5-DEDD-482F-B436-1E5761E135B7}" type="slidenum">
              <a:rPr lang="en-US"/>
              <a:pPr>
                <a:defRPr/>
              </a:pPr>
              <a:t>36</a:t>
            </a:fld>
            <a:endParaRPr lang="en-US"/>
          </a:p>
        </p:txBody>
      </p:sp>
      <p:sp>
        <p:nvSpPr>
          <p:cNvPr id="32771" name="Rectangle 2"/>
          <p:cNvSpPr>
            <a:spLocks noGrp="1"/>
          </p:cNvSpPr>
          <p:nvPr>
            <p:ph type="title"/>
          </p:nvPr>
        </p:nvSpPr>
        <p:spPr/>
        <p:txBody>
          <a:bodyPr/>
          <a:lstStyle/>
          <a:p>
            <a:pPr eaLnBrk="1" hangingPunct="1"/>
            <a:r>
              <a:rPr lang="en-US" sz="4000" b="1"/>
              <a:t>PostgreSQL Server Commands – on Windows</a:t>
            </a:r>
          </a:p>
        </p:txBody>
      </p:sp>
      <p:sp>
        <p:nvSpPr>
          <p:cNvPr id="32772" name="Rectangle 3"/>
          <p:cNvSpPr>
            <a:spLocks noGrp="1"/>
          </p:cNvSpPr>
          <p:nvPr>
            <p:ph type="body" idx="1"/>
          </p:nvPr>
        </p:nvSpPr>
        <p:spPr>
          <a:xfrm>
            <a:off x="304800" y="1447800"/>
            <a:ext cx="8382000" cy="4876800"/>
          </a:xfrm>
        </p:spPr>
        <p:txBody>
          <a:bodyPr/>
          <a:lstStyle/>
          <a:p>
            <a:pPr eaLnBrk="1" hangingPunct="1"/>
            <a:r>
              <a:rPr lang="en-US" b="1" dirty="0" err="1"/>
              <a:t>pg_ctl</a:t>
            </a:r>
            <a:r>
              <a:rPr lang="en-US" b="1" dirty="0"/>
              <a:t>: </a:t>
            </a:r>
            <a:r>
              <a:rPr lang="en-US" dirty="0"/>
              <a:t>control the </a:t>
            </a:r>
            <a:r>
              <a:rPr lang="en-US" dirty="0" err="1"/>
              <a:t>PostgreSQL</a:t>
            </a:r>
            <a:r>
              <a:rPr lang="en-US" dirty="0"/>
              <a:t> system (stop, start, or reload the configuration files, kill  a specified process)</a:t>
            </a:r>
          </a:p>
          <a:p>
            <a:pPr lvl="1" eaLnBrk="1" hangingPunct="1"/>
            <a:r>
              <a:rPr lang="en-US" dirty="0"/>
              <a:t>using the -D </a:t>
            </a:r>
            <a:r>
              <a:rPr lang="en-US" dirty="0" err="1"/>
              <a:t>commandline</a:t>
            </a:r>
            <a:r>
              <a:rPr lang="en-US" dirty="0"/>
              <a:t> option</a:t>
            </a:r>
          </a:p>
          <a:p>
            <a:pPr lvl="1" eaLnBrk="1" hangingPunct="1"/>
            <a:r>
              <a:rPr lang="en-US" dirty="0"/>
              <a:t>Example: </a:t>
            </a:r>
            <a:r>
              <a:rPr lang="en-US" sz="1800" b="1" dirty="0">
                <a:solidFill>
                  <a:srgbClr val="FF0000"/>
                </a:solidFill>
              </a:rPr>
              <a:t>C:\&gt;</a:t>
            </a:r>
            <a:r>
              <a:rPr lang="en-US" sz="1800" b="1" dirty="0" err="1">
                <a:solidFill>
                  <a:srgbClr val="FF0000"/>
                </a:solidFill>
              </a:rPr>
              <a:t>pg_ctl</a:t>
            </a:r>
            <a:r>
              <a:rPr lang="en-US" sz="1800" b="1" dirty="0">
                <a:solidFill>
                  <a:srgbClr val="FF0000"/>
                </a:solidFill>
              </a:rPr>
              <a:t> stop -D "c:\ProgramFiles\PostgreSQL\9.4\data”</a:t>
            </a:r>
          </a:p>
          <a:p>
            <a:pPr lvl="1" eaLnBrk="1" hangingPunct="1">
              <a:buNone/>
            </a:pPr>
            <a:endParaRPr lang="en-US" b="1" dirty="0">
              <a:solidFill>
                <a:srgbClr val="0000CC"/>
              </a:solidFill>
            </a:endParaRPr>
          </a:p>
          <a:p>
            <a:pPr lvl="1" eaLnBrk="1" hangingPunct="1">
              <a:buNone/>
            </a:pPr>
            <a:r>
              <a:rPr lang="en-US" b="1" dirty="0">
                <a:solidFill>
                  <a:srgbClr val="0000CC"/>
                </a:solidFill>
              </a:rPr>
              <a:t>D</a:t>
            </a:r>
            <a:r>
              <a:rPr lang="en-US" sz="2400" b="1" dirty="0">
                <a:solidFill>
                  <a:srgbClr val="0000CC"/>
                </a:solidFill>
              </a:rPr>
              <a:t>ocument:</a:t>
            </a:r>
          </a:p>
          <a:p>
            <a:pPr lvl="1" eaLnBrk="1" hangingPunct="1">
              <a:buNone/>
            </a:pPr>
            <a:r>
              <a:rPr lang="en-US" b="1" dirty="0">
                <a:solidFill>
                  <a:srgbClr val="0000CC"/>
                </a:solidFill>
                <a:hlinkClick r:id="rId3" action="ppaction://hlinkfile"/>
              </a:rPr>
              <a:t>file:///C:/Program%20Files/PostgreSQL/9.4/doc/postgresql/html/app-pg-ctl.html</a:t>
            </a:r>
            <a:endParaRPr lang="en-US" b="1" dirty="0">
              <a:solidFill>
                <a:srgbClr val="0000CC"/>
              </a:solidFill>
            </a:endParaRPr>
          </a:p>
          <a:p>
            <a:pPr lvl="1" eaLnBrk="1" hangingPunct="1">
              <a:buNone/>
            </a:pPr>
            <a:r>
              <a:rPr lang="en-US" b="1" dirty="0">
                <a:solidFill>
                  <a:srgbClr val="0000CC"/>
                </a:solidFill>
                <a:hlinkClick r:id="rId4"/>
              </a:rPr>
              <a:t>http://www.postgresql.org/docs/9.4/static/app-pg-ctl.html</a:t>
            </a:r>
            <a:endParaRPr lang="en-US" b="1" dirty="0">
              <a:solidFill>
                <a:srgbClr val="0000CC"/>
              </a:solidFill>
            </a:endParaRPr>
          </a:p>
          <a:p>
            <a:pPr lvl="1" eaLnBrk="1" hangingPunct="1">
              <a:buNone/>
            </a:pPr>
            <a:endParaRPr lang="en-US" sz="2400" b="1" dirty="0">
              <a:solidFill>
                <a:srgbClr val="0000CC"/>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2"/>
          </p:nvPr>
        </p:nvSpPr>
        <p:spPr/>
        <p:txBody>
          <a:bodyPr/>
          <a:lstStyle/>
          <a:p>
            <a:pPr>
              <a:defRPr/>
            </a:pPr>
            <a:fld id="{93DB173A-3982-4495-A6DB-6C32C24DC074}" type="slidenum">
              <a:rPr lang="en-US"/>
              <a:pPr>
                <a:defRPr/>
              </a:pPr>
              <a:t>37</a:t>
            </a:fld>
            <a:endParaRPr lang="en-US"/>
          </a:p>
        </p:txBody>
      </p:sp>
      <p:sp>
        <p:nvSpPr>
          <p:cNvPr id="33795" name="Rectangle 2"/>
          <p:cNvSpPr>
            <a:spLocks noGrp="1"/>
          </p:cNvSpPr>
          <p:nvPr>
            <p:ph type="title"/>
          </p:nvPr>
        </p:nvSpPr>
        <p:spPr>
          <a:xfrm>
            <a:off x="304800" y="274638"/>
            <a:ext cx="9067800" cy="1143000"/>
          </a:xfrm>
        </p:spPr>
        <p:txBody>
          <a:bodyPr/>
          <a:lstStyle/>
          <a:p>
            <a:pPr eaLnBrk="1" hangingPunct="1"/>
            <a:r>
              <a:rPr lang="en-US" sz="4000" b="1"/>
              <a:t>Stop/start/reload PostgreSQL server </a:t>
            </a:r>
            <a:br>
              <a:rPr lang="en-US" sz="4000" b="1"/>
            </a:br>
            <a:r>
              <a:rPr lang="en-US" sz="4000" b="1"/>
              <a:t>– on Ubuntu</a:t>
            </a:r>
          </a:p>
        </p:txBody>
      </p:sp>
      <p:sp>
        <p:nvSpPr>
          <p:cNvPr id="33796" name="Rectangle 3"/>
          <p:cNvSpPr>
            <a:spLocks noGrp="1"/>
          </p:cNvSpPr>
          <p:nvPr>
            <p:ph type="body" idx="1"/>
          </p:nvPr>
        </p:nvSpPr>
        <p:spPr>
          <a:xfrm>
            <a:off x="401087" y="2397190"/>
            <a:ext cx="8534400" cy="2936810"/>
          </a:xfrm>
        </p:spPr>
        <p:txBody>
          <a:bodyPr/>
          <a:lstStyle/>
          <a:p>
            <a:pPr eaLnBrk="1" hangingPunct="1"/>
            <a:r>
              <a:rPr lang="en-US"/>
              <a:t>Easy way: </a:t>
            </a:r>
          </a:p>
          <a:p>
            <a:pPr eaLnBrk="1" hangingPunct="1">
              <a:buNone/>
            </a:pPr>
            <a:r>
              <a:rPr lang="en-US">
                <a:solidFill>
                  <a:srgbClr val="0070C0"/>
                </a:solidFill>
              </a:rPr>
              <a:t>sudo service postgresql {start|stop|restart|reload|force-reload|status}</a:t>
            </a:r>
          </a:p>
          <a:p>
            <a:pPr eaLnBrk="1" hangingPunct="1"/>
            <a:r>
              <a:rPr lang="en-US"/>
              <a:t>Can use </a:t>
            </a:r>
            <a:r>
              <a:rPr lang="en-US">
                <a:solidFill>
                  <a:srgbClr val="0070C0"/>
                </a:solidFill>
              </a:rPr>
              <a:t>pg_ctl </a:t>
            </a:r>
          </a:p>
          <a:p>
            <a:pPr marL="0" indent="0" eaLnBrk="1" hangingPunct="1">
              <a:buNone/>
            </a:pPr>
            <a:r>
              <a:rPr lang="en-US" sz="2400">
                <a:solidFill>
                  <a:srgbClr val="0070C0"/>
                </a:solidFill>
              </a:rPr>
              <a:t>/usr/lib/postgresql/10/bin/pg_ctl –D /var/lib/postgresql/10/main –l logfile start</a:t>
            </a:r>
            <a:endParaRPr lang="vi-VN" sz="2400">
              <a:solidFill>
                <a:srgbClr val="0070C0"/>
              </a:solidFill>
            </a:endParaRPr>
          </a:p>
          <a:p>
            <a:pPr eaLnBrk="1" hangingPunct="1"/>
            <a:endParaRPr lang="en-US">
              <a:solidFill>
                <a:srgbClr val="0070C0"/>
              </a:solidFill>
            </a:endParaRPr>
          </a:p>
        </p:txBody>
      </p:sp>
    </p:spTree>
    <p:extLst>
      <p:ext uri="{BB962C8B-B14F-4D97-AF65-F5344CB8AC3E}">
        <p14:creationId xmlns:p14="http://schemas.microsoft.com/office/powerpoint/2010/main" val="30690415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2"/>
          </p:nvPr>
        </p:nvSpPr>
        <p:spPr/>
        <p:txBody>
          <a:bodyPr/>
          <a:lstStyle/>
          <a:p>
            <a:pPr>
              <a:defRPr/>
            </a:pPr>
            <a:fld id="{93DB173A-3982-4495-A6DB-6C32C24DC074}" type="slidenum">
              <a:rPr lang="en-US"/>
              <a:pPr>
                <a:defRPr/>
              </a:pPr>
              <a:t>38</a:t>
            </a:fld>
            <a:endParaRPr lang="en-US"/>
          </a:p>
        </p:txBody>
      </p:sp>
      <p:sp>
        <p:nvSpPr>
          <p:cNvPr id="33795" name="Rectangle 2"/>
          <p:cNvSpPr>
            <a:spLocks noGrp="1"/>
          </p:cNvSpPr>
          <p:nvPr>
            <p:ph type="title"/>
          </p:nvPr>
        </p:nvSpPr>
        <p:spPr/>
        <p:txBody>
          <a:bodyPr/>
          <a:lstStyle/>
          <a:p>
            <a:pPr eaLnBrk="1" hangingPunct="1"/>
            <a:r>
              <a:rPr lang="en-US" b="1"/>
              <a:t>PostgreSQL Client Applications</a:t>
            </a:r>
          </a:p>
        </p:txBody>
      </p:sp>
      <p:sp>
        <p:nvSpPr>
          <p:cNvPr id="33796" name="Rectangle 3"/>
          <p:cNvSpPr>
            <a:spLocks noGrp="1"/>
          </p:cNvSpPr>
          <p:nvPr>
            <p:ph type="body" idx="1"/>
          </p:nvPr>
        </p:nvSpPr>
        <p:spPr>
          <a:xfrm>
            <a:off x="304800" y="1676400"/>
            <a:ext cx="8382000" cy="3810000"/>
          </a:xfrm>
        </p:spPr>
        <p:txBody>
          <a:bodyPr/>
          <a:lstStyle/>
          <a:p>
            <a:pPr eaLnBrk="1" hangingPunct="1"/>
            <a:r>
              <a:rPr lang="en-US" b="1"/>
              <a:t>psql: </a:t>
            </a:r>
            <a:r>
              <a:rPr lang="en-US"/>
              <a:t>a command-line interface to the PostgreSQL system</a:t>
            </a:r>
            <a:endParaRPr lang="en-US" b="1"/>
          </a:p>
          <a:p>
            <a:pPr eaLnBrk="1" hangingPunct="1"/>
            <a:r>
              <a:rPr lang="en-US" b="1"/>
              <a:t>pg_config: </a:t>
            </a:r>
            <a:r>
              <a:rPr lang="en-US"/>
              <a:t>see the current configuration values used to compile and install the PostgreSQL package</a:t>
            </a:r>
            <a:endParaRPr lang="en-US" b="1"/>
          </a:p>
          <a:p>
            <a:pPr eaLnBrk="1" hangingPunct="1"/>
            <a:r>
              <a:rPr lang="en-US" b="1"/>
              <a:t>pg_dump: </a:t>
            </a:r>
            <a:r>
              <a:rPr lang="en-US"/>
              <a:t>dump (or back up) the contents of a database on the PostgreSQL system to a file</a:t>
            </a:r>
          </a:p>
          <a:p>
            <a:pPr lvl="1" eaLnBrk="1" hangingPunct="1"/>
            <a:r>
              <a:rPr lang="en-US"/>
              <a:t>Script: SQL files</a:t>
            </a:r>
          </a:p>
          <a:p>
            <a:pPr lvl="1" eaLnBrk="1" hangingPunct="1"/>
            <a:r>
              <a:rPr lang="en-US"/>
              <a:t>Archived: compressed binary files </a:t>
            </a:r>
            <a:r>
              <a:rPr lang="fr-FR"/>
              <a:t>(using </a:t>
            </a:r>
            <a:r>
              <a:rPr lang="fr-FR" b="1"/>
              <a:t>pg_restore</a:t>
            </a:r>
            <a:r>
              <a:rPr lang="fr-FR"/>
              <a:t> to restore)</a:t>
            </a:r>
            <a:endParaRPr lang="en-US"/>
          </a:p>
          <a:p>
            <a:pPr eaLnBrk="1" hangingPunct="1"/>
            <a:endParaRPr lang="en-US" b="1"/>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2"/>
          </p:nvPr>
        </p:nvSpPr>
        <p:spPr/>
        <p:txBody>
          <a:bodyPr/>
          <a:lstStyle/>
          <a:p>
            <a:pPr>
              <a:defRPr/>
            </a:pPr>
            <a:fld id="{93DB173A-3982-4495-A6DB-6C32C24DC074}" type="slidenum">
              <a:rPr lang="en-US"/>
              <a:pPr>
                <a:defRPr/>
              </a:pPr>
              <a:t>39</a:t>
            </a:fld>
            <a:endParaRPr lang="en-US"/>
          </a:p>
        </p:txBody>
      </p:sp>
      <p:sp>
        <p:nvSpPr>
          <p:cNvPr id="33795" name="Rectangle 2"/>
          <p:cNvSpPr>
            <a:spLocks noGrp="1"/>
          </p:cNvSpPr>
          <p:nvPr>
            <p:ph type="title"/>
          </p:nvPr>
        </p:nvSpPr>
        <p:spPr/>
        <p:txBody>
          <a:bodyPr/>
          <a:lstStyle/>
          <a:p>
            <a:pPr eaLnBrk="1" hangingPunct="1"/>
            <a:r>
              <a:rPr lang="en-US" b="1"/>
              <a:t>PostgreSQL Client Applications</a:t>
            </a:r>
          </a:p>
        </p:txBody>
      </p:sp>
      <p:sp>
        <p:nvSpPr>
          <p:cNvPr id="33796" name="Rectangle 3"/>
          <p:cNvSpPr>
            <a:spLocks noGrp="1"/>
          </p:cNvSpPr>
          <p:nvPr>
            <p:ph type="body" idx="1"/>
          </p:nvPr>
        </p:nvSpPr>
        <p:spPr>
          <a:xfrm>
            <a:off x="304800" y="1676400"/>
            <a:ext cx="8382000" cy="3810000"/>
          </a:xfrm>
        </p:spPr>
        <p:txBody>
          <a:bodyPr/>
          <a:lstStyle/>
          <a:p>
            <a:pPr eaLnBrk="1" hangingPunct="1"/>
            <a:r>
              <a:rPr lang="en-US" b="1"/>
              <a:t>pg_dumpall: </a:t>
            </a:r>
            <a:r>
              <a:rPr lang="en-US"/>
              <a:t>similar to the pg_dump program, except it dumps all of the databases to a file</a:t>
            </a:r>
          </a:p>
          <a:p>
            <a:pPr eaLnBrk="1" hangingPunct="1"/>
            <a:r>
              <a:rPr lang="en-US" b="1"/>
              <a:t>pg_restore</a:t>
            </a:r>
          </a:p>
          <a:p>
            <a:pPr eaLnBrk="1" hangingPunct="1"/>
            <a:endParaRPr lang="en-US" b="1"/>
          </a:p>
          <a:p>
            <a:pPr eaLnBrk="1" hangingPunct="1">
              <a:buNone/>
            </a:pPr>
            <a:r>
              <a:rPr lang="en-US" b="1"/>
              <a:t>pgAdmin III / pgAdmin IV: </a:t>
            </a:r>
            <a:r>
              <a:rPr lang="en-US"/>
              <a:t>a fancy graphical interface for administering a PostgreSQL system</a:t>
            </a:r>
          </a:p>
          <a:p>
            <a:pPr lvl="1" eaLnBrk="1" hangingPunct="1"/>
            <a:r>
              <a:rPr lang="en-US" sz="2600"/>
              <a:t>Open Source: </a:t>
            </a:r>
            <a:r>
              <a:rPr lang="en-US" sz="2600">
                <a:hlinkClick r:id="rId3"/>
              </a:rPr>
              <a:t>www.pgadmin.org</a:t>
            </a:r>
            <a:endParaRPr lang="en-US" sz="2600"/>
          </a:p>
          <a:p>
            <a:pPr eaLnBrk="1" hangingPunct="1">
              <a:buNone/>
            </a:pPr>
            <a:endParaRPr lang="en-US"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2"/>
          </p:nvPr>
        </p:nvSpPr>
        <p:spPr/>
        <p:txBody>
          <a:bodyPr/>
          <a:lstStyle/>
          <a:p>
            <a:pPr>
              <a:defRPr/>
            </a:pPr>
            <a:fld id="{3C30782B-0E76-4EAD-A310-6C38D64444AF}" type="slidenum">
              <a:rPr lang="en-US"/>
              <a:pPr>
                <a:defRPr/>
              </a:pPr>
              <a:t>4</a:t>
            </a:fld>
            <a:endParaRPr lang="en-US"/>
          </a:p>
        </p:txBody>
      </p:sp>
      <p:sp>
        <p:nvSpPr>
          <p:cNvPr id="12291" name="Title 1"/>
          <p:cNvSpPr>
            <a:spLocks noGrp="1"/>
          </p:cNvSpPr>
          <p:nvPr>
            <p:ph type="title" idx="4294967295"/>
          </p:nvPr>
        </p:nvSpPr>
        <p:spPr/>
        <p:txBody>
          <a:bodyPr/>
          <a:lstStyle/>
          <a:p>
            <a:pPr eaLnBrk="1" hangingPunct="1"/>
            <a:r>
              <a:rPr lang="en-US" dirty="0">
                <a:solidFill>
                  <a:schemeClr val="accent1"/>
                </a:solidFill>
                <a:latin typeface="Arial" pitchFamily="34" charset="0"/>
                <a:cs typeface="Arial" pitchFamily="34" charset="0"/>
              </a:rPr>
              <a:t>A Simple Database engine</a:t>
            </a:r>
          </a:p>
        </p:txBody>
      </p:sp>
      <p:pic>
        <p:nvPicPr>
          <p:cNvPr id="12292" name="Picture 2"/>
          <p:cNvPicPr>
            <a:picLocks noChangeAspect="1" noChangeArrowheads="1"/>
          </p:cNvPicPr>
          <p:nvPr/>
        </p:nvPicPr>
        <p:blipFill>
          <a:blip r:embed="rId3" cstate="print"/>
          <a:srcRect/>
          <a:stretch>
            <a:fillRect/>
          </a:stretch>
        </p:blipFill>
        <p:spPr bwMode="auto">
          <a:xfrm>
            <a:off x="304800" y="1741488"/>
            <a:ext cx="8610600" cy="3911600"/>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22"/>
          <p:cNvSpPr>
            <a:spLocks noGrp="1"/>
          </p:cNvSpPr>
          <p:nvPr>
            <p:ph type="sldNum" sz="quarter" idx="12"/>
          </p:nvPr>
        </p:nvSpPr>
        <p:spPr/>
        <p:txBody>
          <a:bodyPr/>
          <a:lstStyle/>
          <a:p>
            <a:pPr>
              <a:defRPr/>
            </a:pPr>
            <a:fld id="{2C017005-FFAB-4EA0-9333-6DF9B1EFEFCE}" type="slidenum">
              <a:rPr lang="en-US"/>
              <a:pPr>
                <a:defRPr/>
              </a:pPr>
              <a:t>40</a:t>
            </a:fld>
            <a:endParaRPr lang="en-US"/>
          </a:p>
        </p:txBody>
      </p:sp>
      <p:grpSp>
        <p:nvGrpSpPr>
          <p:cNvPr id="2" name="Group 4"/>
          <p:cNvGrpSpPr>
            <a:grpSpLocks/>
          </p:cNvGrpSpPr>
          <p:nvPr/>
        </p:nvGrpSpPr>
        <p:grpSpPr bwMode="auto">
          <a:xfrm>
            <a:off x="2590800" y="1066800"/>
            <a:ext cx="3733800" cy="4267200"/>
            <a:chOff x="1776" y="624"/>
            <a:chExt cx="2352" cy="2688"/>
          </a:xfrm>
        </p:grpSpPr>
        <p:sp>
          <p:nvSpPr>
            <p:cNvPr id="35844" name="AutoShape 5"/>
            <p:cNvSpPr>
              <a:spLocks noChangeAspect="1" noChangeArrowheads="1" noTextEdit="1"/>
            </p:cNvSpPr>
            <p:nvPr/>
          </p:nvSpPr>
          <p:spPr bwMode="auto">
            <a:xfrm>
              <a:off x="1776" y="624"/>
              <a:ext cx="2352" cy="2688"/>
            </a:xfrm>
            <a:prstGeom prst="rect">
              <a:avLst/>
            </a:prstGeom>
            <a:noFill/>
            <a:ln w="9525">
              <a:noFill/>
              <a:miter lim="800000"/>
              <a:headEnd/>
              <a:tailEnd/>
            </a:ln>
          </p:spPr>
          <p:txBody>
            <a:bodyPr/>
            <a:lstStyle/>
            <a:p>
              <a:endParaRPr lang="vi-VN"/>
            </a:p>
          </p:txBody>
        </p:sp>
        <p:sp>
          <p:nvSpPr>
            <p:cNvPr id="35845" name="Freeform 6"/>
            <p:cNvSpPr>
              <a:spLocks/>
            </p:cNvSpPr>
            <p:nvPr/>
          </p:nvSpPr>
          <p:spPr bwMode="auto">
            <a:xfrm>
              <a:off x="1776" y="892"/>
              <a:ext cx="2352" cy="1883"/>
            </a:xfrm>
            <a:custGeom>
              <a:avLst/>
              <a:gdLst>
                <a:gd name="T0" fmla="*/ 0 w 2352"/>
                <a:gd name="T1" fmla="*/ 0 h 1883"/>
                <a:gd name="T2" fmla="*/ 420 w 2352"/>
                <a:gd name="T3" fmla="*/ 1883 h 1883"/>
                <a:gd name="T4" fmla="*/ 2076 w 2352"/>
                <a:gd name="T5" fmla="*/ 1566 h 1883"/>
                <a:gd name="T6" fmla="*/ 2352 w 2352"/>
                <a:gd name="T7" fmla="*/ 19 h 1883"/>
                <a:gd name="T8" fmla="*/ 0 w 2352"/>
                <a:gd name="T9" fmla="*/ 0 h 1883"/>
                <a:gd name="T10" fmla="*/ 0 60000 65536"/>
                <a:gd name="T11" fmla="*/ 0 60000 65536"/>
                <a:gd name="T12" fmla="*/ 0 60000 65536"/>
                <a:gd name="T13" fmla="*/ 0 60000 65536"/>
                <a:gd name="T14" fmla="*/ 0 60000 65536"/>
                <a:gd name="T15" fmla="*/ 0 w 2352"/>
                <a:gd name="T16" fmla="*/ 0 h 1883"/>
                <a:gd name="T17" fmla="*/ 2352 w 2352"/>
                <a:gd name="T18" fmla="*/ 1883 h 1883"/>
              </a:gdLst>
              <a:ahLst/>
              <a:cxnLst>
                <a:cxn ang="T10">
                  <a:pos x="T0" y="T1"/>
                </a:cxn>
                <a:cxn ang="T11">
                  <a:pos x="T2" y="T3"/>
                </a:cxn>
                <a:cxn ang="T12">
                  <a:pos x="T4" y="T5"/>
                </a:cxn>
                <a:cxn ang="T13">
                  <a:pos x="T6" y="T7"/>
                </a:cxn>
                <a:cxn ang="T14">
                  <a:pos x="T8" y="T9"/>
                </a:cxn>
              </a:cxnLst>
              <a:rect l="T15" t="T16" r="T17" b="T18"/>
              <a:pathLst>
                <a:path w="2352" h="1883">
                  <a:moveTo>
                    <a:pt x="0" y="0"/>
                  </a:moveTo>
                  <a:lnTo>
                    <a:pt x="420" y="1883"/>
                  </a:lnTo>
                  <a:lnTo>
                    <a:pt x="2076" y="1566"/>
                  </a:lnTo>
                  <a:lnTo>
                    <a:pt x="2352" y="19"/>
                  </a:lnTo>
                  <a:lnTo>
                    <a:pt x="0" y="0"/>
                  </a:lnTo>
                  <a:close/>
                </a:path>
              </a:pathLst>
            </a:custGeom>
            <a:solidFill>
              <a:schemeClr val="accent2"/>
            </a:solidFill>
            <a:ln w="9525">
              <a:noFill/>
              <a:round/>
              <a:headEnd/>
              <a:tailEnd/>
            </a:ln>
          </p:spPr>
          <p:txBody>
            <a:bodyPr/>
            <a:lstStyle/>
            <a:p>
              <a:endParaRPr lang="vi-VN"/>
            </a:p>
          </p:txBody>
        </p:sp>
        <p:sp>
          <p:nvSpPr>
            <p:cNvPr id="35846" name="Freeform 7"/>
            <p:cNvSpPr>
              <a:spLocks/>
            </p:cNvSpPr>
            <p:nvPr/>
          </p:nvSpPr>
          <p:spPr bwMode="auto">
            <a:xfrm>
              <a:off x="2055" y="624"/>
              <a:ext cx="1810" cy="2678"/>
            </a:xfrm>
            <a:custGeom>
              <a:avLst/>
              <a:gdLst>
                <a:gd name="T0" fmla="*/ 1169 w 1810"/>
                <a:gd name="T1" fmla="*/ 1321 h 2678"/>
                <a:gd name="T2" fmla="*/ 1274 w 1810"/>
                <a:gd name="T3" fmla="*/ 1258 h 2678"/>
                <a:gd name="T4" fmla="*/ 1416 w 1810"/>
                <a:gd name="T5" fmla="*/ 1183 h 2678"/>
                <a:gd name="T6" fmla="*/ 1561 w 1810"/>
                <a:gd name="T7" fmla="*/ 1081 h 2678"/>
                <a:gd name="T8" fmla="*/ 1681 w 1810"/>
                <a:gd name="T9" fmla="*/ 932 h 2678"/>
                <a:gd name="T10" fmla="*/ 1742 w 1810"/>
                <a:gd name="T11" fmla="*/ 721 h 2678"/>
                <a:gd name="T12" fmla="*/ 1731 w 1810"/>
                <a:gd name="T13" fmla="*/ 529 h 2678"/>
                <a:gd name="T14" fmla="*/ 1739 w 1810"/>
                <a:gd name="T15" fmla="*/ 474 h 2678"/>
                <a:gd name="T16" fmla="*/ 1805 w 1810"/>
                <a:gd name="T17" fmla="*/ 354 h 2678"/>
                <a:gd name="T18" fmla="*/ 1773 w 1810"/>
                <a:gd name="T19" fmla="*/ 188 h 2678"/>
                <a:gd name="T20" fmla="*/ 1689 w 1810"/>
                <a:gd name="T21" fmla="*/ 112 h 2678"/>
                <a:gd name="T22" fmla="*/ 1600 w 1810"/>
                <a:gd name="T23" fmla="*/ 86 h 2678"/>
                <a:gd name="T24" fmla="*/ 1516 w 1810"/>
                <a:gd name="T25" fmla="*/ 94 h 2678"/>
                <a:gd name="T26" fmla="*/ 1448 w 1810"/>
                <a:gd name="T27" fmla="*/ 125 h 2678"/>
                <a:gd name="T28" fmla="*/ 1342 w 1810"/>
                <a:gd name="T29" fmla="*/ 91 h 2678"/>
                <a:gd name="T30" fmla="*/ 1208 w 1810"/>
                <a:gd name="T31" fmla="*/ 44 h 2678"/>
                <a:gd name="T32" fmla="*/ 1059 w 1810"/>
                <a:gd name="T33" fmla="*/ 13 h 2678"/>
                <a:gd name="T34" fmla="*/ 898 w 1810"/>
                <a:gd name="T35" fmla="*/ 0 h 2678"/>
                <a:gd name="T36" fmla="*/ 570 w 1810"/>
                <a:gd name="T37" fmla="*/ 31 h 2678"/>
                <a:gd name="T38" fmla="*/ 275 w 1810"/>
                <a:gd name="T39" fmla="*/ 156 h 2678"/>
                <a:gd name="T40" fmla="*/ 86 w 1810"/>
                <a:gd name="T41" fmla="*/ 336 h 2678"/>
                <a:gd name="T42" fmla="*/ 2 w 1810"/>
                <a:gd name="T43" fmla="*/ 529 h 2678"/>
                <a:gd name="T44" fmla="*/ 13 w 1810"/>
                <a:gd name="T45" fmla="*/ 667 h 2678"/>
                <a:gd name="T46" fmla="*/ 65 w 1810"/>
                <a:gd name="T47" fmla="*/ 771 h 2678"/>
                <a:gd name="T48" fmla="*/ 165 w 1810"/>
                <a:gd name="T49" fmla="*/ 847 h 2678"/>
                <a:gd name="T50" fmla="*/ 304 w 1810"/>
                <a:gd name="T51" fmla="*/ 883 h 2678"/>
                <a:gd name="T52" fmla="*/ 480 w 1810"/>
                <a:gd name="T53" fmla="*/ 865 h 2678"/>
                <a:gd name="T54" fmla="*/ 622 w 1810"/>
                <a:gd name="T55" fmla="*/ 745 h 2678"/>
                <a:gd name="T56" fmla="*/ 720 w 1810"/>
                <a:gd name="T57" fmla="*/ 628 h 2678"/>
                <a:gd name="T58" fmla="*/ 825 w 1810"/>
                <a:gd name="T59" fmla="*/ 586 h 2678"/>
                <a:gd name="T60" fmla="*/ 904 w 1810"/>
                <a:gd name="T61" fmla="*/ 589 h 2678"/>
                <a:gd name="T62" fmla="*/ 951 w 1810"/>
                <a:gd name="T63" fmla="*/ 607 h 2678"/>
                <a:gd name="T64" fmla="*/ 972 w 1810"/>
                <a:gd name="T65" fmla="*/ 641 h 2678"/>
                <a:gd name="T66" fmla="*/ 964 w 1810"/>
                <a:gd name="T67" fmla="*/ 724 h 2678"/>
                <a:gd name="T68" fmla="*/ 851 w 1810"/>
                <a:gd name="T69" fmla="*/ 810 h 2678"/>
                <a:gd name="T70" fmla="*/ 636 w 1810"/>
                <a:gd name="T71" fmla="*/ 940 h 2678"/>
                <a:gd name="T72" fmla="*/ 488 w 1810"/>
                <a:gd name="T73" fmla="*/ 1172 h 2678"/>
                <a:gd name="T74" fmla="*/ 494 w 1810"/>
                <a:gd name="T75" fmla="*/ 1349 h 2678"/>
                <a:gd name="T76" fmla="*/ 544 w 1810"/>
                <a:gd name="T77" fmla="*/ 1456 h 2678"/>
                <a:gd name="T78" fmla="*/ 591 w 1810"/>
                <a:gd name="T79" fmla="*/ 1500 h 2678"/>
                <a:gd name="T80" fmla="*/ 636 w 1810"/>
                <a:gd name="T81" fmla="*/ 1526 h 2678"/>
                <a:gd name="T82" fmla="*/ 520 w 1810"/>
                <a:gd name="T83" fmla="*/ 1633 h 2678"/>
                <a:gd name="T84" fmla="*/ 431 w 1810"/>
                <a:gd name="T85" fmla="*/ 1831 h 2678"/>
                <a:gd name="T86" fmla="*/ 452 w 1810"/>
                <a:gd name="T87" fmla="*/ 2026 h 2678"/>
                <a:gd name="T88" fmla="*/ 620 w 1810"/>
                <a:gd name="T89" fmla="*/ 2678 h 2678"/>
                <a:gd name="T90" fmla="*/ 675 w 1810"/>
                <a:gd name="T91" fmla="*/ 2662 h 2678"/>
                <a:gd name="T92" fmla="*/ 704 w 1810"/>
                <a:gd name="T93" fmla="*/ 2594 h 2678"/>
                <a:gd name="T94" fmla="*/ 402 w 1810"/>
                <a:gd name="T95" fmla="*/ 2456 h 2678"/>
                <a:gd name="T96" fmla="*/ 659 w 1810"/>
                <a:gd name="T97" fmla="*/ 2250 h 2678"/>
                <a:gd name="T98" fmla="*/ 793 w 1810"/>
                <a:gd name="T99" fmla="*/ 2284 h 2678"/>
                <a:gd name="T100" fmla="*/ 925 w 1810"/>
                <a:gd name="T101" fmla="*/ 2274 h 2678"/>
                <a:gd name="T102" fmla="*/ 1045 w 1810"/>
                <a:gd name="T103" fmla="*/ 2222 h 2678"/>
                <a:gd name="T104" fmla="*/ 1639 w 1810"/>
                <a:gd name="T105" fmla="*/ 2469 h 2678"/>
                <a:gd name="T106" fmla="*/ 1674 w 1810"/>
                <a:gd name="T107" fmla="*/ 2368 h 2678"/>
                <a:gd name="T108" fmla="*/ 1626 w 1810"/>
                <a:gd name="T109" fmla="*/ 2329 h 2678"/>
                <a:gd name="T110" fmla="*/ 1568 w 1810"/>
                <a:gd name="T111" fmla="*/ 2334 h 2678"/>
                <a:gd name="T112" fmla="*/ 1219 w 1810"/>
                <a:gd name="T113" fmla="*/ 1980 h 2678"/>
                <a:gd name="T114" fmla="*/ 1222 w 1810"/>
                <a:gd name="T115" fmla="*/ 1810 h 2678"/>
                <a:gd name="T116" fmla="*/ 1161 w 1810"/>
                <a:gd name="T117" fmla="*/ 1667 h 2678"/>
                <a:gd name="T118" fmla="*/ 1082 w 1810"/>
                <a:gd name="T119" fmla="*/ 1581 h 2678"/>
                <a:gd name="T120" fmla="*/ 1019 w 1810"/>
                <a:gd name="T121" fmla="*/ 1539 h 2678"/>
                <a:gd name="T122" fmla="*/ 1027 w 1810"/>
                <a:gd name="T123" fmla="*/ 1498 h 2678"/>
                <a:gd name="T124" fmla="*/ 1095 w 1810"/>
                <a:gd name="T125" fmla="*/ 1422 h 267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810"/>
                <a:gd name="T190" fmla="*/ 0 h 2678"/>
                <a:gd name="T191" fmla="*/ 1810 w 1810"/>
                <a:gd name="T192" fmla="*/ 2678 h 267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810" h="2678">
                  <a:moveTo>
                    <a:pt x="1124" y="1370"/>
                  </a:moveTo>
                  <a:lnTo>
                    <a:pt x="1135" y="1354"/>
                  </a:lnTo>
                  <a:lnTo>
                    <a:pt x="1151" y="1336"/>
                  </a:lnTo>
                  <a:lnTo>
                    <a:pt x="1169" y="1321"/>
                  </a:lnTo>
                  <a:lnTo>
                    <a:pt x="1193" y="1305"/>
                  </a:lnTo>
                  <a:lnTo>
                    <a:pt x="1219" y="1289"/>
                  </a:lnTo>
                  <a:lnTo>
                    <a:pt x="1245" y="1274"/>
                  </a:lnTo>
                  <a:lnTo>
                    <a:pt x="1274" y="1258"/>
                  </a:lnTo>
                  <a:lnTo>
                    <a:pt x="1306" y="1242"/>
                  </a:lnTo>
                  <a:lnTo>
                    <a:pt x="1342" y="1224"/>
                  </a:lnTo>
                  <a:lnTo>
                    <a:pt x="1379" y="1203"/>
                  </a:lnTo>
                  <a:lnTo>
                    <a:pt x="1416" y="1183"/>
                  </a:lnTo>
                  <a:lnTo>
                    <a:pt x="1453" y="1162"/>
                  </a:lnTo>
                  <a:lnTo>
                    <a:pt x="1490" y="1136"/>
                  </a:lnTo>
                  <a:lnTo>
                    <a:pt x="1526" y="1110"/>
                  </a:lnTo>
                  <a:lnTo>
                    <a:pt x="1561" y="1081"/>
                  </a:lnTo>
                  <a:lnTo>
                    <a:pt x="1595" y="1047"/>
                  </a:lnTo>
                  <a:lnTo>
                    <a:pt x="1626" y="1013"/>
                  </a:lnTo>
                  <a:lnTo>
                    <a:pt x="1655" y="974"/>
                  </a:lnTo>
                  <a:lnTo>
                    <a:pt x="1681" y="932"/>
                  </a:lnTo>
                  <a:lnTo>
                    <a:pt x="1702" y="886"/>
                  </a:lnTo>
                  <a:lnTo>
                    <a:pt x="1721" y="836"/>
                  </a:lnTo>
                  <a:lnTo>
                    <a:pt x="1734" y="781"/>
                  </a:lnTo>
                  <a:lnTo>
                    <a:pt x="1742" y="721"/>
                  </a:lnTo>
                  <a:lnTo>
                    <a:pt x="1745" y="656"/>
                  </a:lnTo>
                  <a:lnTo>
                    <a:pt x="1742" y="615"/>
                  </a:lnTo>
                  <a:lnTo>
                    <a:pt x="1739" y="570"/>
                  </a:lnTo>
                  <a:lnTo>
                    <a:pt x="1731" y="529"/>
                  </a:lnTo>
                  <a:lnTo>
                    <a:pt x="1721" y="490"/>
                  </a:lnTo>
                  <a:lnTo>
                    <a:pt x="1726" y="484"/>
                  </a:lnTo>
                  <a:lnTo>
                    <a:pt x="1734" y="479"/>
                  </a:lnTo>
                  <a:lnTo>
                    <a:pt x="1739" y="474"/>
                  </a:lnTo>
                  <a:lnTo>
                    <a:pt x="1745" y="469"/>
                  </a:lnTo>
                  <a:lnTo>
                    <a:pt x="1773" y="435"/>
                  </a:lnTo>
                  <a:lnTo>
                    <a:pt x="1794" y="396"/>
                  </a:lnTo>
                  <a:lnTo>
                    <a:pt x="1805" y="354"/>
                  </a:lnTo>
                  <a:lnTo>
                    <a:pt x="1810" y="310"/>
                  </a:lnTo>
                  <a:lnTo>
                    <a:pt x="1805" y="268"/>
                  </a:lnTo>
                  <a:lnTo>
                    <a:pt x="1794" y="227"/>
                  </a:lnTo>
                  <a:lnTo>
                    <a:pt x="1773" y="188"/>
                  </a:lnTo>
                  <a:lnTo>
                    <a:pt x="1745" y="154"/>
                  </a:lnTo>
                  <a:lnTo>
                    <a:pt x="1726" y="138"/>
                  </a:lnTo>
                  <a:lnTo>
                    <a:pt x="1708" y="125"/>
                  </a:lnTo>
                  <a:lnTo>
                    <a:pt x="1689" y="112"/>
                  </a:lnTo>
                  <a:lnTo>
                    <a:pt x="1668" y="104"/>
                  </a:lnTo>
                  <a:lnTo>
                    <a:pt x="1647" y="96"/>
                  </a:lnTo>
                  <a:lnTo>
                    <a:pt x="1624" y="91"/>
                  </a:lnTo>
                  <a:lnTo>
                    <a:pt x="1600" y="86"/>
                  </a:lnTo>
                  <a:lnTo>
                    <a:pt x="1576" y="86"/>
                  </a:lnTo>
                  <a:lnTo>
                    <a:pt x="1555" y="86"/>
                  </a:lnTo>
                  <a:lnTo>
                    <a:pt x="1537" y="89"/>
                  </a:lnTo>
                  <a:lnTo>
                    <a:pt x="1516" y="94"/>
                  </a:lnTo>
                  <a:lnTo>
                    <a:pt x="1497" y="99"/>
                  </a:lnTo>
                  <a:lnTo>
                    <a:pt x="1479" y="107"/>
                  </a:lnTo>
                  <a:lnTo>
                    <a:pt x="1463" y="115"/>
                  </a:lnTo>
                  <a:lnTo>
                    <a:pt x="1448" y="125"/>
                  </a:lnTo>
                  <a:lnTo>
                    <a:pt x="1432" y="135"/>
                  </a:lnTo>
                  <a:lnTo>
                    <a:pt x="1403" y="120"/>
                  </a:lnTo>
                  <a:lnTo>
                    <a:pt x="1371" y="104"/>
                  </a:lnTo>
                  <a:lnTo>
                    <a:pt x="1342" y="91"/>
                  </a:lnTo>
                  <a:lnTo>
                    <a:pt x="1308" y="78"/>
                  </a:lnTo>
                  <a:lnTo>
                    <a:pt x="1277" y="65"/>
                  </a:lnTo>
                  <a:lnTo>
                    <a:pt x="1243" y="55"/>
                  </a:lnTo>
                  <a:lnTo>
                    <a:pt x="1208" y="44"/>
                  </a:lnTo>
                  <a:lnTo>
                    <a:pt x="1172" y="34"/>
                  </a:lnTo>
                  <a:lnTo>
                    <a:pt x="1135" y="26"/>
                  </a:lnTo>
                  <a:lnTo>
                    <a:pt x="1098" y="18"/>
                  </a:lnTo>
                  <a:lnTo>
                    <a:pt x="1059" y="13"/>
                  </a:lnTo>
                  <a:lnTo>
                    <a:pt x="1019" y="8"/>
                  </a:lnTo>
                  <a:lnTo>
                    <a:pt x="980" y="5"/>
                  </a:lnTo>
                  <a:lnTo>
                    <a:pt x="940" y="3"/>
                  </a:lnTo>
                  <a:lnTo>
                    <a:pt x="898" y="0"/>
                  </a:lnTo>
                  <a:lnTo>
                    <a:pt x="856" y="0"/>
                  </a:lnTo>
                  <a:lnTo>
                    <a:pt x="754" y="3"/>
                  </a:lnTo>
                  <a:lnTo>
                    <a:pt x="659" y="16"/>
                  </a:lnTo>
                  <a:lnTo>
                    <a:pt x="570" y="31"/>
                  </a:lnTo>
                  <a:lnTo>
                    <a:pt x="486" y="55"/>
                  </a:lnTo>
                  <a:lnTo>
                    <a:pt x="410" y="86"/>
                  </a:lnTo>
                  <a:lnTo>
                    <a:pt x="339" y="117"/>
                  </a:lnTo>
                  <a:lnTo>
                    <a:pt x="275" y="156"/>
                  </a:lnTo>
                  <a:lnTo>
                    <a:pt x="218" y="198"/>
                  </a:lnTo>
                  <a:lnTo>
                    <a:pt x="168" y="240"/>
                  </a:lnTo>
                  <a:lnTo>
                    <a:pt x="123" y="287"/>
                  </a:lnTo>
                  <a:lnTo>
                    <a:pt x="86" y="336"/>
                  </a:lnTo>
                  <a:lnTo>
                    <a:pt x="55" y="383"/>
                  </a:lnTo>
                  <a:lnTo>
                    <a:pt x="31" y="432"/>
                  </a:lnTo>
                  <a:lnTo>
                    <a:pt x="13" y="482"/>
                  </a:lnTo>
                  <a:lnTo>
                    <a:pt x="2" y="529"/>
                  </a:lnTo>
                  <a:lnTo>
                    <a:pt x="0" y="576"/>
                  </a:lnTo>
                  <a:lnTo>
                    <a:pt x="2" y="607"/>
                  </a:lnTo>
                  <a:lnTo>
                    <a:pt x="5" y="638"/>
                  </a:lnTo>
                  <a:lnTo>
                    <a:pt x="13" y="667"/>
                  </a:lnTo>
                  <a:lnTo>
                    <a:pt x="21" y="695"/>
                  </a:lnTo>
                  <a:lnTo>
                    <a:pt x="34" y="721"/>
                  </a:lnTo>
                  <a:lnTo>
                    <a:pt x="47" y="748"/>
                  </a:lnTo>
                  <a:lnTo>
                    <a:pt x="65" y="771"/>
                  </a:lnTo>
                  <a:lnTo>
                    <a:pt x="84" y="792"/>
                  </a:lnTo>
                  <a:lnTo>
                    <a:pt x="107" y="813"/>
                  </a:lnTo>
                  <a:lnTo>
                    <a:pt x="134" y="831"/>
                  </a:lnTo>
                  <a:lnTo>
                    <a:pt x="165" y="847"/>
                  </a:lnTo>
                  <a:lnTo>
                    <a:pt x="197" y="862"/>
                  </a:lnTo>
                  <a:lnTo>
                    <a:pt x="231" y="873"/>
                  </a:lnTo>
                  <a:lnTo>
                    <a:pt x="265" y="880"/>
                  </a:lnTo>
                  <a:lnTo>
                    <a:pt x="304" y="883"/>
                  </a:lnTo>
                  <a:lnTo>
                    <a:pt x="344" y="886"/>
                  </a:lnTo>
                  <a:lnTo>
                    <a:pt x="394" y="883"/>
                  </a:lnTo>
                  <a:lnTo>
                    <a:pt x="441" y="875"/>
                  </a:lnTo>
                  <a:lnTo>
                    <a:pt x="480" y="865"/>
                  </a:lnTo>
                  <a:lnTo>
                    <a:pt x="517" y="844"/>
                  </a:lnTo>
                  <a:lnTo>
                    <a:pt x="554" y="820"/>
                  </a:lnTo>
                  <a:lnTo>
                    <a:pt x="588" y="787"/>
                  </a:lnTo>
                  <a:lnTo>
                    <a:pt x="622" y="745"/>
                  </a:lnTo>
                  <a:lnTo>
                    <a:pt x="657" y="695"/>
                  </a:lnTo>
                  <a:lnTo>
                    <a:pt x="678" y="669"/>
                  </a:lnTo>
                  <a:lnTo>
                    <a:pt x="699" y="646"/>
                  </a:lnTo>
                  <a:lnTo>
                    <a:pt x="720" y="628"/>
                  </a:lnTo>
                  <a:lnTo>
                    <a:pt x="743" y="612"/>
                  </a:lnTo>
                  <a:lnTo>
                    <a:pt x="770" y="599"/>
                  </a:lnTo>
                  <a:lnTo>
                    <a:pt x="796" y="591"/>
                  </a:lnTo>
                  <a:lnTo>
                    <a:pt x="825" y="586"/>
                  </a:lnTo>
                  <a:lnTo>
                    <a:pt x="854" y="583"/>
                  </a:lnTo>
                  <a:lnTo>
                    <a:pt x="872" y="583"/>
                  </a:lnTo>
                  <a:lnTo>
                    <a:pt x="888" y="586"/>
                  </a:lnTo>
                  <a:lnTo>
                    <a:pt x="904" y="589"/>
                  </a:lnTo>
                  <a:lnTo>
                    <a:pt x="919" y="591"/>
                  </a:lnTo>
                  <a:lnTo>
                    <a:pt x="930" y="594"/>
                  </a:lnTo>
                  <a:lnTo>
                    <a:pt x="940" y="599"/>
                  </a:lnTo>
                  <a:lnTo>
                    <a:pt x="951" y="607"/>
                  </a:lnTo>
                  <a:lnTo>
                    <a:pt x="959" y="612"/>
                  </a:lnTo>
                  <a:lnTo>
                    <a:pt x="964" y="617"/>
                  </a:lnTo>
                  <a:lnTo>
                    <a:pt x="969" y="625"/>
                  </a:lnTo>
                  <a:lnTo>
                    <a:pt x="972" y="641"/>
                  </a:lnTo>
                  <a:lnTo>
                    <a:pt x="975" y="664"/>
                  </a:lnTo>
                  <a:lnTo>
                    <a:pt x="975" y="685"/>
                  </a:lnTo>
                  <a:lnTo>
                    <a:pt x="972" y="706"/>
                  </a:lnTo>
                  <a:lnTo>
                    <a:pt x="964" y="724"/>
                  </a:lnTo>
                  <a:lnTo>
                    <a:pt x="951" y="740"/>
                  </a:lnTo>
                  <a:lnTo>
                    <a:pt x="930" y="761"/>
                  </a:lnTo>
                  <a:lnTo>
                    <a:pt x="896" y="784"/>
                  </a:lnTo>
                  <a:lnTo>
                    <a:pt x="851" y="810"/>
                  </a:lnTo>
                  <a:lnTo>
                    <a:pt x="791" y="841"/>
                  </a:lnTo>
                  <a:lnTo>
                    <a:pt x="741" y="870"/>
                  </a:lnTo>
                  <a:lnTo>
                    <a:pt x="685" y="901"/>
                  </a:lnTo>
                  <a:lnTo>
                    <a:pt x="636" y="940"/>
                  </a:lnTo>
                  <a:lnTo>
                    <a:pt x="586" y="987"/>
                  </a:lnTo>
                  <a:lnTo>
                    <a:pt x="544" y="1039"/>
                  </a:lnTo>
                  <a:lnTo>
                    <a:pt x="509" y="1102"/>
                  </a:lnTo>
                  <a:lnTo>
                    <a:pt x="488" y="1172"/>
                  </a:lnTo>
                  <a:lnTo>
                    <a:pt x="480" y="1253"/>
                  </a:lnTo>
                  <a:lnTo>
                    <a:pt x="483" y="1287"/>
                  </a:lnTo>
                  <a:lnTo>
                    <a:pt x="486" y="1321"/>
                  </a:lnTo>
                  <a:lnTo>
                    <a:pt x="494" y="1349"/>
                  </a:lnTo>
                  <a:lnTo>
                    <a:pt x="501" y="1380"/>
                  </a:lnTo>
                  <a:lnTo>
                    <a:pt x="512" y="1407"/>
                  </a:lnTo>
                  <a:lnTo>
                    <a:pt x="528" y="1433"/>
                  </a:lnTo>
                  <a:lnTo>
                    <a:pt x="544" y="1456"/>
                  </a:lnTo>
                  <a:lnTo>
                    <a:pt x="562" y="1477"/>
                  </a:lnTo>
                  <a:lnTo>
                    <a:pt x="570" y="1485"/>
                  </a:lnTo>
                  <a:lnTo>
                    <a:pt x="580" y="1492"/>
                  </a:lnTo>
                  <a:lnTo>
                    <a:pt x="591" y="1500"/>
                  </a:lnTo>
                  <a:lnTo>
                    <a:pt x="601" y="1508"/>
                  </a:lnTo>
                  <a:lnTo>
                    <a:pt x="612" y="1516"/>
                  </a:lnTo>
                  <a:lnTo>
                    <a:pt x="625" y="1521"/>
                  </a:lnTo>
                  <a:lnTo>
                    <a:pt x="636" y="1526"/>
                  </a:lnTo>
                  <a:lnTo>
                    <a:pt x="649" y="1532"/>
                  </a:lnTo>
                  <a:lnTo>
                    <a:pt x="601" y="1560"/>
                  </a:lnTo>
                  <a:lnTo>
                    <a:pt x="559" y="1594"/>
                  </a:lnTo>
                  <a:lnTo>
                    <a:pt x="520" y="1633"/>
                  </a:lnTo>
                  <a:lnTo>
                    <a:pt x="488" y="1675"/>
                  </a:lnTo>
                  <a:lnTo>
                    <a:pt x="462" y="1724"/>
                  </a:lnTo>
                  <a:lnTo>
                    <a:pt x="441" y="1776"/>
                  </a:lnTo>
                  <a:lnTo>
                    <a:pt x="431" y="1831"/>
                  </a:lnTo>
                  <a:lnTo>
                    <a:pt x="425" y="1888"/>
                  </a:lnTo>
                  <a:lnTo>
                    <a:pt x="428" y="1935"/>
                  </a:lnTo>
                  <a:lnTo>
                    <a:pt x="436" y="1982"/>
                  </a:lnTo>
                  <a:lnTo>
                    <a:pt x="452" y="2026"/>
                  </a:lnTo>
                  <a:lnTo>
                    <a:pt x="470" y="2071"/>
                  </a:lnTo>
                  <a:lnTo>
                    <a:pt x="157" y="2545"/>
                  </a:lnTo>
                  <a:lnTo>
                    <a:pt x="604" y="2675"/>
                  </a:lnTo>
                  <a:lnTo>
                    <a:pt x="620" y="2678"/>
                  </a:lnTo>
                  <a:lnTo>
                    <a:pt x="636" y="2678"/>
                  </a:lnTo>
                  <a:lnTo>
                    <a:pt x="649" y="2675"/>
                  </a:lnTo>
                  <a:lnTo>
                    <a:pt x="664" y="2670"/>
                  </a:lnTo>
                  <a:lnTo>
                    <a:pt x="675" y="2662"/>
                  </a:lnTo>
                  <a:lnTo>
                    <a:pt x="685" y="2652"/>
                  </a:lnTo>
                  <a:lnTo>
                    <a:pt x="696" y="2639"/>
                  </a:lnTo>
                  <a:lnTo>
                    <a:pt x="701" y="2625"/>
                  </a:lnTo>
                  <a:lnTo>
                    <a:pt x="704" y="2594"/>
                  </a:lnTo>
                  <a:lnTo>
                    <a:pt x="696" y="2566"/>
                  </a:lnTo>
                  <a:lnTo>
                    <a:pt x="675" y="2545"/>
                  </a:lnTo>
                  <a:lnTo>
                    <a:pt x="649" y="2529"/>
                  </a:lnTo>
                  <a:lnTo>
                    <a:pt x="402" y="2456"/>
                  </a:lnTo>
                  <a:lnTo>
                    <a:pt x="572" y="2196"/>
                  </a:lnTo>
                  <a:lnTo>
                    <a:pt x="599" y="2217"/>
                  </a:lnTo>
                  <a:lnTo>
                    <a:pt x="628" y="2235"/>
                  </a:lnTo>
                  <a:lnTo>
                    <a:pt x="659" y="2250"/>
                  </a:lnTo>
                  <a:lnTo>
                    <a:pt x="691" y="2263"/>
                  </a:lnTo>
                  <a:lnTo>
                    <a:pt x="725" y="2274"/>
                  </a:lnTo>
                  <a:lnTo>
                    <a:pt x="756" y="2282"/>
                  </a:lnTo>
                  <a:lnTo>
                    <a:pt x="793" y="2284"/>
                  </a:lnTo>
                  <a:lnTo>
                    <a:pt x="827" y="2287"/>
                  </a:lnTo>
                  <a:lnTo>
                    <a:pt x="862" y="2284"/>
                  </a:lnTo>
                  <a:lnTo>
                    <a:pt x="893" y="2282"/>
                  </a:lnTo>
                  <a:lnTo>
                    <a:pt x="925" y="2274"/>
                  </a:lnTo>
                  <a:lnTo>
                    <a:pt x="956" y="2263"/>
                  </a:lnTo>
                  <a:lnTo>
                    <a:pt x="988" y="2253"/>
                  </a:lnTo>
                  <a:lnTo>
                    <a:pt x="1017" y="2237"/>
                  </a:lnTo>
                  <a:lnTo>
                    <a:pt x="1045" y="2222"/>
                  </a:lnTo>
                  <a:lnTo>
                    <a:pt x="1072" y="2204"/>
                  </a:lnTo>
                  <a:lnTo>
                    <a:pt x="1237" y="2678"/>
                  </a:lnTo>
                  <a:lnTo>
                    <a:pt x="1639" y="2469"/>
                  </a:lnTo>
                  <a:lnTo>
                    <a:pt x="1663" y="2451"/>
                  </a:lnTo>
                  <a:lnTo>
                    <a:pt x="1676" y="2425"/>
                  </a:lnTo>
                  <a:lnTo>
                    <a:pt x="1681" y="2396"/>
                  </a:lnTo>
                  <a:lnTo>
                    <a:pt x="1674" y="2368"/>
                  </a:lnTo>
                  <a:lnTo>
                    <a:pt x="1666" y="2355"/>
                  </a:lnTo>
                  <a:lnTo>
                    <a:pt x="1653" y="2344"/>
                  </a:lnTo>
                  <a:lnTo>
                    <a:pt x="1642" y="2334"/>
                  </a:lnTo>
                  <a:lnTo>
                    <a:pt x="1626" y="2329"/>
                  </a:lnTo>
                  <a:lnTo>
                    <a:pt x="1613" y="2326"/>
                  </a:lnTo>
                  <a:lnTo>
                    <a:pt x="1597" y="2326"/>
                  </a:lnTo>
                  <a:lnTo>
                    <a:pt x="1582" y="2329"/>
                  </a:lnTo>
                  <a:lnTo>
                    <a:pt x="1568" y="2334"/>
                  </a:lnTo>
                  <a:lnTo>
                    <a:pt x="1324" y="2459"/>
                  </a:lnTo>
                  <a:lnTo>
                    <a:pt x="1187" y="2065"/>
                  </a:lnTo>
                  <a:lnTo>
                    <a:pt x="1206" y="2024"/>
                  </a:lnTo>
                  <a:lnTo>
                    <a:pt x="1219" y="1980"/>
                  </a:lnTo>
                  <a:lnTo>
                    <a:pt x="1227" y="1935"/>
                  </a:lnTo>
                  <a:lnTo>
                    <a:pt x="1229" y="1888"/>
                  </a:lnTo>
                  <a:lnTo>
                    <a:pt x="1227" y="1849"/>
                  </a:lnTo>
                  <a:lnTo>
                    <a:pt x="1222" y="1810"/>
                  </a:lnTo>
                  <a:lnTo>
                    <a:pt x="1211" y="1771"/>
                  </a:lnTo>
                  <a:lnTo>
                    <a:pt x="1198" y="1735"/>
                  </a:lnTo>
                  <a:lnTo>
                    <a:pt x="1182" y="1701"/>
                  </a:lnTo>
                  <a:lnTo>
                    <a:pt x="1161" y="1667"/>
                  </a:lnTo>
                  <a:lnTo>
                    <a:pt x="1137" y="1636"/>
                  </a:lnTo>
                  <a:lnTo>
                    <a:pt x="1111" y="1607"/>
                  </a:lnTo>
                  <a:lnTo>
                    <a:pt x="1098" y="1594"/>
                  </a:lnTo>
                  <a:lnTo>
                    <a:pt x="1082" y="1581"/>
                  </a:lnTo>
                  <a:lnTo>
                    <a:pt x="1067" y="1571"/>
                  </a:lnTo>
                  <a:lnTo>
                    <a:pt x="1053" y="1558"/>
                  </a:lnTo>
                  <a:lnTo>
                    <a:pt x="1035" y="1547"/>
                  </a:lnTo>
                  <a:lnTo>
                    <a:pt x="1019" y="1539"/>
                  </a:lnTo>
                  <a:lnTo>
                    <a:pt x="1003" y="1529"/>
                  </a:lnTo>
                  <a:lnTo>
                    <a:pt x="985" y="1521"/>
                  </a:lnTo>
                  <a:lnTo>
                    <a:pt x="1006" y="1511"/>
                  </a:lnTo>
                  <a:lnTo>
                    <a:pt x="1027" y="1498"/>
                  </a:lnTo>
                  <a:lnTo>
                    <a:pt x="1045" y="1482"/>
                  </a:lnTo>
                  <a:lnTo>
                    <a:pt x="1064" y="1464"/>
                  </a:lnTo>
                  <a:lnTo>
                    <a:pt x="1080" y="1446"/>
                  </a:lnTo>
                  <a:lnTo>
                    <a:pt x="1095" y="1422"/>
                  </a:lnTo>
                  <a:lnTo>
                    <a:pt x="1111" y="1399"/>
                  </a:lnTo>
                  <a:lnTo>
                    <a:pt x="1124" y="1370"/>
                  </a:lnTo>
                  <a:close/>
                </a:path>
              </a:pathLst>
            </a:custGeom>
            <a:solidFill>
              <a:srgbClr val="000000"/>
            </a:solidFill>
            <a:ln w="9525">
              <a:noFill/>
              <a:round/>
              <a:headEnd/>
              <a:tailEnd/>
            </a:ln>
          </p:spPr>
          <p:txBody>
            <a:bodyPr/>
            <a:lstStyle/>
            <a:p>
              <a:endParaRPr lang="vi-VN"/>
            </a:p>
          </p:txBody>
        </p:sp>
        <p:sp>
          <p:nvSpPr>
            <p:cNvPr id="35847" name="Freeform 8"/>
            <p:cNvSpPr>
              <a:spLocks/>
            </p:cNvSpPr>
            <p:nvPr/>
          </p:nvSpPr>
          <p:spPr bwMode="auto">
            <a:xfrm>
              <a:off x="3497" y="806"/>
              <a:ext cx="271" cy="258"/>
            </a:xfrm>
            <a:custGeom>
              <a:avLst/>
              <a:gdLst>
                <a:gd name="T0" fmla="*/ 134 w 271"/>
                <a:gd name="T1" fmla="*/ 0 h 258"/>
                <a:gd name="T2" fmla="*/ 150 w 271"/>
                <a:gd name="T3" fmla="*/ 0 h 258"/>
                <a:gd name="T4" fmla="*/ 163 w 271"/>
                <a:gd name="T5" fmla="*/ 3 h 258"/>
                <a:gd name="T6" fmla="*/ 176 w 271"/>
                <a:gd name="T7" fmla="*/ 6 h 258"/>
                <a:gd name="T8" fmla="*/ 190 w 271"/>
                <a:gd name="T9" fmla="*/ 11 h 258"/>
                <a:gd name="T10" fmla="*/ 203 w 271"/>
                <a:gd name="T11" fmla="*/ 16 h 258"/>
                <a:gd name="T12" fmla="*/ 213 w 271"/>
                <a:gd name="T13" fmla="*/ 21 h 258"/>
                <a:gd name="T14" fmla="*/ 224 w 271"/>
                <a:gd name="T15" fmla="*/ 29 h 258"/>
                <a:gd name="T16" fmla="*/ 234 w 271"/>
                <a:gd name="T17" fmla="*/ 39 h 258"/>
                <a:gd name="T18" fmla="*/ 250 w 271"/>
                <a:gd name="T19" fmla="*/ 58 h 258"/>
                <a:gd name="T20" fmla="*/ 260 w 271"/>
                <a:gd name="T21" fmla="*/ 81 h 258"/>
                <a:gd name="T22" fmla="*/ 268 w 271"/>
                <a:gd name="T23" fmla="*/ 105 h 258"/>
                <a:gd name="T24" fmla="*/ 271 w 271"/>
                <a:gd name="T25" fmla="*/ 128 h 258"/>
                <a:gd name="T26" fmla="*/ 268 w 271"/>
                <a:gd name="T27" fmla="*/ 154 h 258"/>
                <a:gd name="T28" fmla="*/ 260 w 271"/>
                <a:gd name="T29" fmla="*/ 180 h 258"/>
                <a:gd name="T30" fmla="*/ 247 w 271"/>
                <a:gd name="T31" fmla="*/ 201 h 258"/>
                <a:gd name="T32" fmla="*/ 232 w 271"/>
                <a:gd name="T33" fmla="*/ 219 h 258"/>
                <a:gd name="T34" fmla="*/ 211 w 271"/>
                <a:gd name="T35" fmla="*/ 237 h 258"/>
                <a:gd name="T36" fmla="*/ 187 w 271"/>
                <a:gd name="T37" fmla="*/ 248 h 258"/>
                <a:gd name="T38" fmla="*/ 163 w 271"/>
                <a:gd name="T39" fmla="*/ 256 h 258"/>
                <a:gd name="T40" fmla="*/ 134 w 271"/>
                <a:gd name="T41" fmla="*/ 258 h 258"/>
                <a:gd name="T42" fmla="*/ 121 w 271"/>
                <a:gd name="T43" fmla="*/ 258 h 258"/>
                <a:gd name="T44" fmla="*/ 108 w 271"/>
                <a:gd name="T45" fmla="*/ 256 h 258"/>
                <a:gd name="T46" fmla="*/ 95 w 271"/>
                <a:gd name="T47" fmla="*/ 253 h 258"/>
                <a:gd name="T48" fmla="*/ 82 w 271"/>
                <a:gd name="T49" fmla="*/ 248 h 258"/>
                <a:gd name="T50" fmla="*/ 69 w 271"/>
                <a:gd name="T51" fmla="*/ 243 h 258"/>
                <a:gd name="T52" fmla="*/ 58 w 271"/>
                <a:gd name="T53" fmla="*/ 235 h 258"/>
                <a:gd name="T54" fmla="*/ 48 w 271"/>
                <a:gd name="T55" fmla="*/ 227 h 258"/>
                <a:gd name="T56" fmla="*/ 37 w 271"/>
                <a:gd name="T57" fmla="*/ 219 h 258"/>
                <a:gd name="T58" fmla="*/ 21 w 271"/>
                <a:gd name="T59" fmla="*/ 198 h 258"/>
                <a:gd name="T60" fmla="*/ 11 w 271"/>
                <a:gd name="T61" fmla="*/ 177 h 258"/>
                <a:gd name="T62" fmla="*/ 3 w 271"/>
                <a:gd name="T63" fmla="*/ 154 h 258"/>
                <a:gd name="T64" fmla="*/ 0 w 271"/>
                <a:gd name="T65" fmla="*/ 128 h 258"/>
                <a:gd name="T66" fmla="*/ 3 w 271"/>
                <a:gd name="T67" fmla="*/ 105 h 258"/>
                <a:gd name="T68" fmla="*/ 11 w 271"/>
                <a:gd name="T69" fmla="*/ 81 h 258"/>
                <a:gd name="T70" fmla="*/ 21 w 271"/>
                <a:gd name="T71" fmla="*/ 58 h 258"/>
                <a:gd name="T72" fmla="*/ 37 w 271"/>
                <a:gd name="T73" fmla="*/ 39 h 258"/>
                <a:gd name="T74" fmla="*/ 48 w 271"/>
                <a:gd name="T75" fmla="*/ 29 h 258"/>
                <a:gd name="T76" fmla="*/ 58 w 271"/>
                <a:gd name="T77" fmla="*/ 21 h 258"/>
                <a:gd name="T78" fmla="*/ 69 w 271"/>
                <a:gd name="T79" fmla="*/ 16 h 258"/>
                <a:gd name="T80" fmla="*/ 82 w 271"/>
                <a:gd name="T81" fmla="*/ 11 h 258"/>
                <a:gd name="T82" fmla="*/ 95 w 271"/>
                <a:gd name="T83" fmla="*/ 6 h 258"/>
                <a:gd name="T84" fmla="*/ 108 w 271"/>
                <a:gd name="T85" fmla="*/ 3 h 258"/>
                <a:gd name="T86" fmla="*/ 121 w 271"/>
                <a:gd name="T87" fmla="*/ 0 h 258"/>
                <a:gd name="T88" fmla="*/ 134 w 271"/>
                <a:gd name="T89" fmla="*/ 0 h 25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71"/>
                <a:gd name="T136" fmla="*/ 0 h 258"/>
                <a:gd name="T137" fmla="*/ 271 w 271"/>
                <a:gd name="T138" fmla="*/ 258 h 25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71" h="258">
                  <a:moveTo>
                    <a:pt x="134" y="0"/>
                  </a:moveTo>
                  <a:lnTo>
                    <a:pt x="150" y="0"/>
                  </a:lnTo>
                  <a:lnTo>
                    <a:pt x="163" y="3"/>
                  </a:lnTo>
                  <a:lnTo>
                    <a:pt x="176" y="6"/>
                  </a:lnTo>
                  <a:lnTo>
                    <a:pt x="190" y="11"/>
                  </a:lnTo>
                  <a:lnTo>
                    <a:pt x="203" y="16"/>
                  </a:lnTo>
                  <a:lnTo>
                    <a:pt x="213" y="21"/>
                  </a:lnTo>
                  <a:lnTo>
                    <a:pt x="224" y="29"/>
                  </a:lnTo>
                  <a:lnTo>
                    <a:pt x="234" y="39"/>
                  </a:lnTo>
                  <a:lnTo>
                    <a:pt x="250" y="58"/>
                  </a:lnTo>
                  <a:lnTo>
                    <a:pt x="260" y="81"/>
                  </a:lnTo>
                  <a:lnTo>
                    <a:pt x="268" y="105"/>
                  </a:lnTo>
                  <a:lnTo>
                    <a:pt x="271" y="128"/>
                  </a:lnTo>
                  <a:lnTo>
                    <a:pt x="268" y="154"/>
                  </a:lnTo>
                  <a:lnTo>
                    <a:pt x="260" y="180"/>
                  </a:lnTo>
                  <a:lnTo>
                    <a:pt x="247" y="201"/>
                  </a:lnTo>
                  <a:lnTo>
                    <a:pt x="232" y="219"/>
                  </a:lnTo>
                  <a:lnTo>
                    <a:pt x="211" y="237"/>
                  </a:lnTo>
                  <a:lnTo>
                    <a:pt x="187" y="248"/>
                  </a:lnTo>
                  <a:lnTo>
                    <a:pt x="163" y="256"/>
                  </a:lnTo>
                  <a:lnTo>
                    <a:pt x="134" y="258"/>
                  </a:lnTo>
                  <a:lnTo>
                    <a:pt x="121" y="258"/>
                  </a:lnTo>
                  <a:lnTo>
                    <a:pt x="108" y="256"/>
                  </a:lnTo>
                  <a:lnTo>
                    <a:pt x="95" y="253"/>
                  </a:lnTo>
                  <a:lnTo>
                    <a:pt x="82" y="248"/>
                  </a:lnTo>
                  <a:lnTo>
                    <a:pt x="69" y="243"/>
                  </a:lnTo>
                  <a:lnTo>
                    <a:pt x="58" y="235"/>
                  </a:lnTo>
                  <a:lnTo>
                    <a:pt x="48" y="227"/>
                  </a:lnTo>
                  <a:lnTo>
                    <a:pt x="37" y="219"/>
                  </a:lnTo>
                  <a:lnTo>
                    <a:pt x="21" y="198"/>
                  </a:lnTo>
                  <a:lnTo>
                    <a:pt x="11" y="177"/>
                  </a:lnTo>
                  <a:lnTo>
                    <a:pt x="3" y="154"/>
                  </a:lnTo>
                  <a:lnTo>
                    <a:pt x="0" y="128"/>
                  </a:lnTo>
                  <a:lnTo>
                    <a:pt x="3" y="105"/>
                  </a:lnTo>
                  <a:lnTo>
                    <a:pt x="11" y="81"/>
                  </a:lnTo>
                  <a:lnTo>
                    <a:pt x="21" y="58"/>
                  </a:lnTo>
                  <a:lnTo>
                    <a:pt x="37" y="39"/>
                  </a:lnTo>
                  <a:lnTo>
                    <a:pt x="48" y="29"/>
                  </a:lnTo>
                  <a:lnTo>
                    <a:pt x="58" y="21"/>
                  </a:lnTo>
                  <a:lnTo>
                    <a:pt x="69" y="16"/>
                  </a:lnTo>
                  <a:lnTo>
                    <a:pt x="82" y="11"/>
                  </a:lnTo>
                  <a:lnTo>
                    <a:pt x="95" y="6"/>
                  </a:lnTo>
                  <a:lnTo>
                    <a:pt x="108" y="3"/>
                  </a:lnTo>
                  <a:lnTo>
                    <a:pt x="121" y="0"/>
                  </a:lnTo>
                  <a:lnTo>
                    <a:pt x="134" y="0"/>
                  </a:lnTo>
                  <a:close/>
                </a:path>
              </a:pathLst>
            </a:custGeom>
            <a:solidFill>
              <a:srgbClr val="FFFFFF"/>
            </a:solidFill>
            <a:ln w="9525">
              <a:noFill/>
              <a:round/>
              <a:headEnd/>
              <a:tailEnd/>
            </a:ln>
          </p:spPr>
          <p:txBody>
            <a:bodyPr/>
            <a:lstStyle/>
            <a:p>
              <a:endParaRPr lang="vi-VN"/>
            </a:p>
          </p:txBody>
        </p:sp>
        <p:sp>
          <p:nvSpPr>
            <p:cNvPr id="35848" name="Freeform 9"/>
            <p:cNvSpPr>
              <a:spLocks/>
            </p:cNvSpPr>
            <p:nvPr/>
          </p:nvSpPr>
          <p:spPr bwMode="auto">
            <a:xfrm>
              <a:off x="2635" y="2268"/>
              <a:ext cx="494" cy="489"/>
            </a:xfrm>
            <a:custGeom>
              <a:avLst/>
              <a:gdLst>
                <a:gd name="T0" fmla="*/ 494 w 494"/>
                <a:gd name="T1" fmla="*/ 244 h 489"/>
                <a:gd name="T2" fmla="*/ 492 w 494"/>
                <a:gd name="T3" fmla="*/ 276 h 489"/>
                <a:gd name="T4" fmla="*/ 487 w 494"/>
                <a:gd name="T5" fmla="*/ 307 h 489"/>
                <a:gd name="T6" fmla="*/ 476 w 494"/>
                <a:gd name="T7" fmla="*/ 336 h 489"/>
                <a:gd name="T8" fmla="*/ 463 w 494"/>
                <a:gd name="T9" fmla="*/ 364 h 489"/>
                <a:gd name="T10" fmla="*/ 460 w 494"/>
                <a:gd name="T11" fmla="*/ 369 h 489"/>
                <a:gd name="T12" fmla="*/ 458 w 494"/>
                <a:gd name="T13" fmla="*/ 372 h 489"/>
                <a:gd name="T14" fmla="*/ 452 w 494"/>
                <a:gd name="T15" fmla="*/ 377 h 489"/>
                <a:gd name="T16" fmla="*/ 450 w 494"/>
                <a:gd name="T17" fmla="*/ 382 h 489"/>
                <a:gd name="T18" fmla="*/ 431 w 494"/>
                <a:gd name="T19" fmla="*/ 406 h 489"/>
                <a:gd name="T20" fmla="*/ 410 w 494"/>
                <a:gd name="T21" fmla="*/ 427 h 489"/>
                <a:gd name="T22" fmla="*/ 389 w 494"/>
                <a:gd name="T23" fmla="*/ 445 h 489"/>
                <a:gd name="T24" fmla="*/ 363 w 494"/>
                <a:gd name="T25" fmla="*/ 461 h 489"/>
                <a:gd name="T26" fmla="*/ 337 w 494"/>
                <a:gd name="T27" fmla="*/ 474 h 489"/>
                <a:gd name="T28" fmla="*/ 308 w 494"/>
                <a:gd name="T29" fmla="*/ 481 h 489"/>
                <a:gd name="T30" fmla="*/ 279 w 494"/>
                <a:gd name="T31" fmla="*/ 487 h 489"/>
                <a:gd name="T32" fmla="*/ 247 w 494"/>
                <a:gd name="T33" fmla="*/ 489 h 489"/>
                <a:gd name="T34" fmla="*/ 224 w 494"/>
                <a:gd name="T35" fmla="*/ 489 h 489"/>
                <a:gd name="T36" fmla="*/ 200 w 494"/>
                <a:gd name="T37" fmla="*/ 484 h 489"/>
                <a:gd name="T38" fmla="*/ 176 w 494"/>
                <a:gd name="T39" fmla="*/ 479 h 489"/>
                <a:gd name="T40" fmla="*/ 153 w 494"/>
                <a:gd name="T41" fmla="*/ 471 h 489"/>
                <a:gd name="T42" fmla="*/ 132 w 494"/>
                <a:gd name="T43" fmla="*/ 461 h 489"/>
                <a:gd name="T44" fmla="*/ 111 w 494"/>
                <a:gd name="T45" fmla="*/ 448 h 489"/>
                <a:gd name="T46" fmla="*/ 90 w 494"/>
                <a:gd name="T47" fmla="*/ 432 h 489"/>
                <a:gd name="T48" fmla="*/ 71 w 494"/>
                <a:gd name="T49" fmla="*/ 416 h 489"/>
                <a:gd name="T50" fmla="*/ 42 w 494"/>
                <a:gd name="T51" fmla="*/ 380 h 489"/>
                <a:gd name="T52" fmla="*/ 19 w 494"/>
                <a:gd name="T53" fmla="*/ 338 h 489"/>
                <a:gd name="T54" fmla="*/ 6 w 494"/>
                <a:gd name="T55" fmla="*/ 291 h 489"/>
                <a:gd name="T56" fmla="*/ 0 w 494"/>
                <a:gd name="T57" fmla="*/ 244 h 489"/>
                <a:gd name="T58" fmla="*/ 6 w 494"/>
                <a:gd name="T59" fmla="*/ 197 h 489"/>
                <a:gd name="T60" fmla="*/ 19 w 494"/>
                <a:gd name="T61" fmla="*/ 151 h 489"/>
                <a:gd name="T62" fmla="*/ 42 w 494"/>
                <a:gd name="T63" fmla="*/ 109 h 489"/>
                <a:gd name="T64" fmla="*/ 71 w 494"/>
                <a:gd name="T65" fmla="*/ 70 h 489"/>
                <a:gd name="T66" fmla="*/ 90 w 494"/>
                <a:gd name="T67" fmla="*/ 54 h 489"/>
                <a:gd name="T68" fmla="*/ 111 w 494"/>
                <a:gd name="T69" fmla="*/ 39 h 489"/>
                <a:gd name="T70" fmla="*/ 132 w 494"/>
                <a:gd name="T71" fmla="*/ 28 h 489"/>
                <a:gd name="T72" fmla="*/ 153 w 494"/>
                <a:gd name="T73" fmla="*/ 18 h 489"/>
                <a:gd name="T74" fmla="*/ 176 w 494"/>
                <a:gd name="T75" fmla="*/ 10 h 489"/>
                <a:gd name="T76" fmla="*/ 200 w 494"/>
                <a:gd name="T77" fmla="*/ 5 h 489"/>
                <a:gd name="T78" fmla="*/ 224 w 494"/>
                <a:gd name="T79" fmla="*/ 0 h 489"/>
                <a:gd name="T80" fmla="*/ 247 w 494"/>
                <a:gd name="T81" fmla="*/ 0 h 489"/>
                <a:gd name="T82" fmla="*/ 271 w 494"/>
                <a:gd name="T83" fmla="*/ 0 h 489"/>
                <a:gd name="T84" fmla="*/ 295 w 494"/>
                <a:gd name="T85" fmla="*/ 5 h 489"/>
                <a:gd name="T86" fmla="*/ 318 w 494"/>
                <a:gd name="T87" fmla="*/ 10 h 489"/>
                <a:gd name="T88" fmla="*/ 342 w 494"/>
                <a:gd name="T89" fmla="*/ 18 h 489"/>
                <a:gd name="T90" fmla="*/ 363 w 494"/>
                <a:gd name="T91" fmla="*/ 28 h 489"/>
                <a:gd name="T92" fmla="*/ 384 w 494"/>
                <a:gd name="T93" fmla="*/ 39 h 489"/>
                <a:gd name="T94" fmla="*/ 402 w 494"/>
                <a:gd name="T95" fmla="*/ 54 h 489"/>
                <a:gd name="T96" fmla="*/ 421 w 494"/>
                <a:gd name="T97" fmla="*/ 70 h 489"/>
                <a:gd name="T98" fmla="*/ 452 w 494"/>
                <a:gd name="T99" fmla="*/ 109 h 489"/>
                <a:gd name="T100" fmla="*/ 476 w 494"/>
                <a:gd name="T101" fmla="*/ 151 h 489"/>
                <a:gd name="T102" fmla="*/ 489 w 494"/>
                <a:gd name="T103" fmla="*/ 197 h 489"/>
                <a:gd name="T104" fmla="*/ 494 w 494"/>
                <a:gd name="T105" fmla="*/ 244 h 48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94"/>
                <a:gd name="T160" fmla="*/ 0 h 489"/>
                <a:gd name="T161" fmla="*/ 494 w 494"/>
                <a:gd name="T162" fmla="*/ 489 h 48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94" h="489">
                  <a:moveTo>
                    <a:pt x="494" y="244"/>
                  </a:moveTo>
                  <a:lnTo>
                    <a:pt x="492" y="276"/>
                  </a:lnTo>
                  <a:lnTo>
                    <a:pt x="487" y="307"/>
                  </a:lnTo>
                  <a:lnTo>
                    <a:pt x="476" y="336"/>
                  </a:lnTo>
                  <a:lnTo>
                    <a:pt x="463" y="364"/>
                  </a:lnTo>
                  <a:lnTo>
                    <a:pt x="460" y="369"/>
                  </a:lnTo>
                  <a:lnTo>
                    <a:pt x="458" y="372"/>
                  </a:lnTo>
                  <a:lnTo>
                    <a:pt x="452" y="377"/>
                  </a:lnTo>
                  <a:lnTo>
                    <a:pt x="450" y="382"/>
                  </a:lnTo>
                  <a:lnTo>
                    <a:pt x="431" y="406"/>
                  </a:lnTo>
                  <a:lnTo>
                    <a:pt x="410" y="427"/>
                  </a:lnTo>
                  <a:lnTo>
                    <a:pt x="389" y="445"/>
                  </a:lnTo>
                  <a:lnTo>
                    <a:pt x="363" y="461"/>
                  </a:lnTo>
                  <a:lnTo>
                    <a:pt x="337" y="474"/>
                  </a:lnTo>
                  <a:lnTo>
                    <a:pt x="308" y="481"/>
                  </a:lnTo>
                  <a:lnTo>
                    <a:pt x="279" y="487"/>
                  </a:lnTo>
                  <a:lnTo>
                    <a:pt x="247" y="489"/>
                  </a:lnTo>
                  <a:lnTo>
                    <a:pt x="224" y="489"/>
                  </a:lnTo>
                  <a:lnTo>
                    <a:pt x="200" y="484"/>
                  </a:lnTo>
                  <a:lnTo>
                    <a:pt x="176" y="479"/>
                  </a:lnTo>
                  <a:lnTo>
                    <a:pt x="153" y="471"/>
                  </a:lnTo>
                  <a:lnTo>
                    <a:pt x="132" y="461"/>
                  </a:lnTo>
                  <a:lnTo>
                    <a:pt x="111" y="448"/>
                  </a:lnTo>
                  <a:lnTo>
                    <a:pt x="90" y="432"/>
                  </a:lnTo>
                  <a:lnTo>
                    <a:pt x="71" y="416"/>
                  </a:lnTo>
                  <a:lnTo>
                    <a:pt x="42" y="380"/>
                  </a:lnTo>
                  <a:lnTo>
                    <a:pt x="19" y="338"/>
                  </a:lnTo>
                  <a:lnTo>
                    <a:pt x="6" y="291"/>
                  </a:lnTo>
                  <a:lnTo>
                    <a:pt x="0" y="244"/>
                  </a:lnTo>
                  <a:lnTo>
                    <a:pt x="6" y="197"/>
                  </a:lnTo>
                  <a:lnTo>
                    <a:pt x="19" y="151"/>
                  </a:lnTo>
                  <a:lnTo>
                    <a:pt x="42" y="109"/>
                  </a:lnTo>
                  <a:lnTo>
                    <a:pt x="71" y="70"/>
                  </a:lnTo>
                  <a:lnTo>
                    <a:pt x="90" y="54"/>
                  </a:lnTo>
                  <a:lnTo>
                    <a:pt x="111" y="39"/>
                  </a:lnTo>
                  <a:lnTo>
                    <a:pt x="132" y="28"/>
                  </a:lnTo>
                  <a:lnTo>
                    <a:pt x="153" y="18"/>
                  </a:lnTo>
                  <a:lnTo>
                    <a:pt x="176" y="10"/>
                  </a:lnTo>
                  <a:lnTo>
                    <a:pt x="200" y="5"/>
                  </a:lnTo>
                  <a:lnTo>
                    <a:pt x="224" y="0"/>
                  </a:lnTo>
                  <a:lnTo>
                    <a:pt x="247" y="0"/>
                  </a:lnTo>
                  <a:lnTo>
                    <a:pt x="271" y="0"/>
                  </a:lnTo>
                  <a:lnTo>
                    <a:pt x="295" y="5"/>
                  </a:lnTo>
                  <a:lnTo>
                    <a:pt x="318" y="10"/>
                  </a:lnTo>
                  <a:lnTo>
                    <a:pt x="342" y="18"/>
                  </a:lnTo>
                  <a:lnTo>
                    <a:pt x="363" y="28"/>
                  </a:lnTo>
                  <a:lnTo>
                    <a:pt x="384" y="39"/>
                  </a:lnTo>
                  <a:lnTo>
                    <a:pt x="402" y="54"/>
                  </a:lnTo>
                  <a:lnTo>
                    <a:pt x="421" y="70"/>
                  </a:lnTo>
                  <a:lnTo>
                    <a:pt x="452" y="109"/>
                  </a:lnTo>
                  <a:lnTo>
                    <a:pt x="476" y="151"/>
                  </a:lnTo>
                  <a:lnTo>
                    <a:pt x="489" y="197"/>
                  </a:lnTo>
                  <a:lnTo>
                    <a:pt x="494" y="244"/>
                  </a:lnTo>
                  <a:close/>
                </a:path>
              </a:pathLst>
            </a:custGeom>
            <a:solidFill>
              <a:schemeClr val="hlink"/>
            </a:solidFill>
            <a:ln w="9525">
              <a:noFill/>
              <a:round/>
              <a:headEnd/>
              <a:tailEnd/>
            </a:ln>
          </p:spPr>
          <p:txBody>
            <a:bodyPr/>
            <a:lstStyle/>
            <a:p>
              <a:endParaRPr lang="vi-VN"/>
            </a:p>
          </p:txBody>
        </p:sp>
        <p:sp>
          <p:nvSpPr>
            <p:cNvPr id="35849" name="Freeform 10"/>
            <p:cNvSpPr>
              <a:spLocks/>
            </p:cNvSpPr>
            <p:nvPr/>
          </p:nvSpPr>
          <p:spPr bwMode="auto">
            <a:xfrm>
              <a:off x="2210" y="778"/>
              <a:ext cx="1434" cy="1250"/>
            </a:xfrm>
            <a:custGeom>
              <a:avLst/>
              <a:gdLst>
                <a:gd name="T0" fmla="*/ 785 w 1434"/>
                <a:gd name="T1" fmla="*/ 1216 h 1250"/>
                <a:gd name="T2" fmla="*/ 675 w 1434"/>
                <a:gd name="T3" fmla="*/ 1250 h 1250"/>
                <a:gd name="T4" fmla="*/ 578 w 1434"/>
                <a:gd name="T5" fmla="*/ 1245 h 1250"/>
                <a:gd name="T6" fmla="*/ 528 w 1434"/>
                <a:gd name="T7" fmla="*/ 1221 h 1250"/>
                <a:gd name="T8" fmla="*/ 483 w 1434"/>
                <a:gd name="T9" fmla="*/ 1127 h 1250"/>
                <a:gd name="T10" fmla="*/ 509 w 1434"/>
                <a:gd name="T11" fmla="*/ 984 h 1250"/>
                <a:gd name="T12" fmla="*/ 651 w 1434"/>
                <a:gd name="T13" fmla="*/ 854 h 1250"/>
                <a:gd name="T14" fmla="*/ 875 w 1434"/>
                <a:gd name="T15" fmla="*/ 724 h 1250"/>
                <a:gd name="T16" fmla="*/ 972 w 1434"/>
                <a:gd name="T17" fmla="*/ 565 h 1250"/>
                <a:gd name="T18" fmla="*/ 935 w 1434"/>
                <a:gd name="T19" fmla="*/ 375 h 1250"/>
                <a:gd name="T20" fmla="*/ 848 w 1434"/>
                <a:gd name="T21" fmla="*/ 304 h 1250"/>
                <a:gd name="T22" fmla="*/ 733 w 1434"/>
                <a:gd name="T23" fmla="*/ 276 h 1250"/>
                <a:gd name="T24" fmla="*/ 583 w 1434"/>
                <a:gd name="T25" fmla="*/ 294 h 1250"/>
                <a:gd name="T26" fmla="*/ 412 w 1434"/>
                <a:gd name="T27" fmla="*/ 406 h 1250"/>
                <a:gd name="T28" fmla="*/ 299 w 1434"/>
                <a:gd name="T29" fmla="*/ 549 h 1250"/>
                <a:gd name="T30" fmla="*/ 215 w 1434"/>
                <a:gd name="T31" fmla="*/ 578 h 1250"/>
                <a:gd name="T32" fmla="*/ 120 w 1434"/>
                <a:gd name="T33" fmla="*/ 570 h 1250"/>
                <a:gd name="T34" fmla="*/ 50 w 1434"/>
                <a:gd name="T35" fmla="*/ 539 h 1250"/>
                <a:gd name="T36" fmla="*/ 2 w 1434"/>
                <a:gd name="T37" fmla="*/ 455 h 1250"/>
                <a:gd name="T38" fmla="*/ 13 w 1434"/>
                <a:gd name="T39" fmla="*/ 351 h 1250"/>
                <a:gd name="T40" fmla="*/ 84 w 1434"/>
                <a:gd name="T41" fmla="*/ 234 h 1250"/>
                <a:gd name="T42" fmla="*/ 168 w 1434"/>
                <a:gd name="T43" fmla="*/ 156 h 1250"/>
                <a:gd name="T44" fmla="*/ 276 w 1434"/>
                <a:gd name="T45" fmla="*/ 88 h 1250"/>
                <a:gd name="T46" fmla="*/ 433 w 1434"/>
                <a:gd name="T47" fmla="*/ 31 h 1250"/>
                <a:gd name="T48" fmla="*/ 641 w 1434"/>
                <a:gd name="T49" fmla="*/ 2 h 1250"/>
                <a:gd name="T50" fmla="*/ 809 w 1434"/>
                <a:gd name="T51" fmla="*/ 5 h 1250"/>
                <a:gd name="T52" fmla="*/ 943 w 1434"/>
                <a:gd name="T53" fmla="*/ 21 h 1250"/>
                <a:gd name="T54" fmla="*/ 1064 w 1434"/>
                <a:gd name="T55" fmla="*/ 54 h 1250"/>
                <a:gd name="T56" fmla="*/ 1172 w 1434"/>
                <a:gd name="T57" fmla="*/ 99 h 1250"/>
                <a:gd name="T58" fmla="*/ 1190 w 1434"/>
                <a:gd name="T59" fmla="*/ 146 h 1250"/>
                <a:gd name="T60" fmla="*/ 1227 w 1434"/>
                <a:gd name="T61" fmla="*/ 281 h 1250"/>
                <a:gd name="T62" fmla="*/ 1308 w 1434"/>
                <a:gd name="T63" fmla="*/ 354 h 1250"/>
                <a:gd name="T64" fmla="*/ 1395 w 1434"/>
                <a:gd name="T65" fmla="*/ 380 h 1250"/>
                <a:gd name="T66" fmla="*/ 1434 w 1434"/>
                <a:gd name="T67" fmla="*/ 471 h 1250"/>
                <a:gd name="T68" fmla="*/ 1434 w 1434"/>
                <a:gd name="T69" fmla="*/ 502 h 1250"/>
                <a:gd name="T70" fmla="*/ 1406 w 1434"/>
                <a:gd name="T71" fmla="*/ 505 h 1250"/>
                <a:gd name="T72" fmla="*/ 1287 w 1434"/>
                <a:gd name="T73" fmla="*/ 502 h 1250"/>
                <a:gd name="T74" fmla="*/ 1156 w 1434"/>
                <a:gd name="T75" fmla="*/ 479 h 1250"/>
                <a:gd name="T76" fmla="*/ 1109 w 1434"/>
                <a:gd name="T77" fmla="*/ 466 h 1250"/>
                <a:gd name="T78" fmla="*/ 1053 w 1434"/>
                <a:gd name="T79" fmla="*/ 482 h 1250"/>
                <a:gd name="T80" fmla="*/ 1019 w 1434"/>
                <a:gd name="T81" fmla="*/ 534 h 1250"/>
                <a:gd name="T82" fmla="*/ 1053 w 1434"/>
                <a:gd name="T83" fmla="*/ 620 h 1250"/>
                <a:gd name="T84" fmla="*/ 1148 w 1434"/>
                <a:gd name="T85" fmla="*/ 651 h 1250"/>
                <a:gd name="T86" fmla="*/ 1300 w 1434"/>
                <a:gd name="T87" fmla="*/ 672 h 1250"/>
                <a:gd name="T88" fmla="*/ 1392 w 1434"/>
                <a:gd name="T89" fmla="*/ 672 h 1250"/>
                <a:gd name="T90" fmla="*/ 1348 w 1434"/>
                <a:gd name="T91" fmla="*/ 765 h 1250"/>
                <a:gd name="T92" fmla="*/ 1177 w 1434"/>
                <a:gd name="T93" fmla="*/ 898 h 1250"/>
                <a:gd name="T94" fmla="*/ 1001 w 1434"/>
                <a:gd name="T95" fmla="*/ 992 h 1250"/>
                <a:gd name="T96" fmla="*/ 869 w 1434"/>
                <a:gd name="T97" fmla="*/ 1091 h 125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434"/>
                <a:gd name="T148" fmla="*/ 0 h 1250"/>
                <a:gd name="T149" fmla="*/ 1434 w 1434"/>
                <a:gd name="T150" fmla="*/ 1250 h 125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434" h="1250">
                  <a:moveTo>
                    <a:pt x="827" y="1154"/>
                  </a:moveTo>
                  <a:lnTo>
                    <a:pt x="814" y="1177"/>
                  </a:lnTo>
                  <a:lnTo>
                    <a:pt x="801" y="1198"/>
                  </a:lnTo>
                  <a:lnTo>
                    <a:pt x="785" y="1216"/>
                  </a:lnTo>
                  <a:lnTo>
                    <a:pt x="767" y="1229"/>
                  </a:lnTo>
                  <a:lnTo>
                    <a:pt x="743" y="1237"/>
                  </a:lnTo>
                  <a:lnTo>
                    <a:pt x="712" y="1245"/>
                  </a:lnTo>
                  <a:lnTo>
                    <a:pt x="675" y="1250"/>
                  </a:lnTo>
                  <a:lnTo>
                    <a:pt x="630" y="1250"/>
                  </a:lnTo>
                  <a:lnTo>
                    <a:pt x="612" y="1250"/>
                  </a:lnTo>
                  <a:lnTo>
                    <a:pt x="594" y="1247"/>
                  </a:lnTo>
                  <a:lnTo>
                    <a:pt x="578" y="1245"/>
                  </a:lnTo>
                  <a:lnTo>
                    <a:pt x="562" y="1239"/>
                  </a:lnTo>
                  <a:lnTo>
                    <a:pt x="549" y="1234"/>
                  </a:lnTo>
                  <a:lnTo>
                    <a:pt x="538" y="1229"/>
                  </a:lnTo>
                  <a:lnTo>
                    <a:pt x="528" y="1221"/>
                  </a:lnTo>
                  <a:lnTo>
                    <a:pt x="517" y="1213"/>
                  </a:lnTo>
                  <a:lnTo>
                    <a:pt x="499" y="1187"/>
                  </a:lnTo>
                  <a:lnTo>
                    <a:pt x="488" y="1159"/>
                  </a:lnTo>
                  <a:lnTo>
                    <a:pt x="483" y="1127"/>
                  </a:lnTo>
                  <a:lnTo>
                    <a:pt x="481" y="1099"/>
                  </a:lnTo>
                  <a:lnTo>
                    <a:pt x="483" y="1057"/>
                  </a:lnTo>
                  <a:lnTo>
                    <a:pt x="494" y="1021"/>
                  </a:lnTo>
                  <a:lnTo>
                    <a:pt x="509" y="984"/>
                  </a:lnTo>
                  <a:lnTo>
                    <a:pt x="536" y="948"/>
                  </a:lnTo>
                  <a:lnTo>
                    <a:pt x="565" y="917"/>
                  </a:lnTo>
                  <a:lnTo>
                    <a:pt x="604" y="885"/>
                  </a:lnTo>
                  <a:lnTo>
                    <a:pt x="651" y="854"/>
                  </a:lnTo>
                  <a:lnTo>
                    <a:pt x="707" y="823"/>
                  </a:lnTo>
                  <a:lnTo>
                    <a:pt x="772" y="789"/>
                  </a:lnTo>
                  <a:lnTo>
                    <a:pt x="830" y="755"/>
                  </a:lnTo>
                  <a:lnTo>
                    <a:pt x="875" y="724"/>
                  </a:lnTo>
                  <a:lnTo>
                    <a:pt x="912" y="690"/>
                  </a:lnTo>
                  <a:lnTo>
                    <a:pt x="940" y="653"/>
                  </a:lnTo>
                  <a:lnTo>
                    <a:pt x="959" y="612"/>
                  </a:lnTo>
                  <a:lnTo>
                    <a:pt x="972" y="565"/>
                  </a:lnTo>
                  <a:lnTo>
                    <a:pt x="975" y="510"/>
                  </a:lnTo>
                  <a:lnTo>
                    <a:pt x="969" y="453"/>
                  </a:lnTo>
                  <a:lnTo>
                    <a:pt x="954" y="409"/>
                  </a:lnTo>
                  <a:lnTo>
                    <a:pt x="935" y="375"/>
                  </a:lnTo>
                  <a:lnTo>
                    <a:pt x="914" y="349"/>
                  </a:lnTo>
                  <a:lnTo>
                    <a:pt x="893" y="333"/>
                  </a:lnTo>
                  <a:lnTo>
                    <a:pt x="872" y="317"/>
                  </a:lnTo>
                  <a:lnTo>
                    <a:pt x="848" y="304"/>
                  </a:lnTo>
                  <a:lnTo>
                    <a:pt x="822" y="294"/>
                  </a:lnTo>
                  <a:lnTo>
                    <a:pt x="793" y="286"/>
                  </a:lnTo>
                  <a:lnTo>
                    <a:pt x="764" y="281"/>
                  </a:lnTo>
                  <a:lnTo>
                    <a:pt x="733" y="276"/>
                  </a:lnTo>
                  <a:lnTo>
                    <a:pt x="699" y="276"/>
                  </a:lnTo>
                  <a:lnTo>
                    <a:pt x="662" y="278"/>
                  </a:lnTo>
                  <a:lnTo>
                    <a:pt x="622" y="284"/>
                  </a:lnTo>
                  <a:lnTo>
                    <a:pt x="583" y="294"/>
                  </a:lnTo>
                  <a:lnTo>
                    <a:pt x="541" y="310"/>
                  </a:lnTo>
                  <a:lnTo>
                    <a:pt x="496" y="333"/>
                  </a:lnTo>
                  <a:lnTo>
                    <a:pt x="454" y="364"/>
                  </a:lnTo>
                  <a:lnTo>
                    <a:pt x="412" y="406"/>
                  </a:lnTo>
                  <a:lnTo>
                    <a:pt x="373" y="455"/>
                  </a:lnTo>
                  <a:lnTo>
                    <a:pt x="344" y="497"/>
                  </a:lnTo>
                  <a:lnTo>
                    <a:pt x="320" y="526"/>
                  </a:lnTo>
                  <a:lnTo>
                    <a:pt x="299" y="549"/>
                  </a:lnTo>
                  <a:lnTo>
                    <a:pt x="278" y="562"/>
                  </a:lnTo>
                  <a:lnTo>
                    <a:pt x="260" y="573"/>
                  </a:lnTo>
                  <a:lnTo>
                    <a:pt x="239" y="575"/>
                  </a:lnTo>
                  <a:lnTo>
                    <a:pt x="215" y="578"/>
                  </a:lnTo>
                  <a:lnTo>
                    <a:pt x="189" y="578"/>
                  </a:lnTo>
                  <a:lnTo>
                    <a:pt x="165" y="578"/>
                  </a:lnTo>
                  <a:lnTo>
                    <a:pt x="142" y="575"/>
                  </a:lnTo>
                  <a:lnTo>
                    <a:pt x="120" y="570"/>
                  </a:lnTo>
                  <a:lnTo>
                    <a:pt x="99" y="565"/>
                  </a:lnTo>
                  <a:lnTo>
                    <a:pt x="81" y="557"/>
                  </a:lnTo>
                  <a:lnTo>
                    <a:pt x="65" y="549"/>
                  </a:lnTo>
                  <a:lnTo>
                    <a:pt x="50" y="539"/>
                  </a:lnTo>
                  <a:lnTo>
                    <a:pt x="36" y="528"/>
                  </a:lnTo>
                  <a:lnTo>
                    <a:pt x="21" y="508"/>
                  </a:lnTo>
                  <a:lnTo>
                    <a:pt x="10" y="482"/>
                  </a:lnTo>
                  <a:lnTo>
                    <a:pt x="2" y="455"/>
                  </a:lnTo>
                  <a:lnTo>
                    <a:pt x="0" y="422"/>
                  </a:lnTo>
                  <a:lnTo>
                    <a:pt x="2" y="401"/>
                  </a:lnTo>
                  <a:lnTo>
                    <a:pt x="5" y="377"/>
                  </a:lnTo>
                  <a:lnTo>
                    <a:pt x="13" y="351"/>
                  </a:lnTo>
                  <a:lnTo>
                    <a:pt x="26" y="323"/>
                  </a:lnTo>
                  <a:lnTo>
                    <a:pt x="39" y="294"/>
                  </a:lnTo>
                  <a:lnTo>
                    <a:pt x="60" y="265"/>
                  </a:lnTo>
                  <a:lnTo>
                    <a:pt x="84" y="234"/>
                  </a:lnTo>
                  <a:lnTo>
                    <a:pt x="113" y="203"/>
                  </a:lnTo>
                  <a:lnTo>
                    <a:pt x="128" y="187"/>
                  </a:lnTo>
                  <a:lnTo>
                    <a:pt x="147" y="172"/>
                  </a:lnTo>
                  <a:lnTo>
                    <a:pt x="168" y="156"/>
                  </a:lnTo>
                  <a:lnTo>
                    <a:pt x="189" y="140"/>
                  </a:lnTo>
                  <a:lnTo>
                    <a:pt x="215" y="122"/>
                  </a:lnTo>
                  <a:lnTo>
                    <a:pt x="244" y="106"/>
                  </a:lnTo>
                  <a:lnTo>
                    <a:pt x="276" y="88"/>
                  </a:lnTo>
                  <a:lnTo>
                    <a:pt x="310" y="73"/>
                  </a:lnTo>
                  <a:lnTo>
                    <a:pt x="349" y="57"/>
                  </a:lnTo>
                  <a:lnTo>
                    <a:pt x="389" y="44"/>
                  </a:lnTo>
                  <a:lnTo>
                    <a:pt x="433" y="31"/>
                  </a:lnTo>
                  <a:lnTo>
                    <a:pt x="481" y="21"/>
                  </a:lnTo>
                  <a:lnTo>
                    <a:pt x="530" y="13"/>
                  </a:lnTo>
                  <a:lnTo>
                    <a:pt x="583" y="5"/>
                  </a:lnTo>
                  <a:lnTo>
                    <a:pt x="641" y="2"/>
                  </a:lnTo>
                  <a:lnTo>
                    <a:pt x="701" y="0"/>
                  </a:lnTo>
                  <a:lnTo>
                    <a:pt x="738" y="0"/>
                  </a:lnTo>
                  <a:lnTo>
                    <a:pt x="775" y="2"/>
                  </a:lnTo>
                  <a:lnTo>
                    <a:pt x="809" y="5"/>
                  </a:lnTo>
                  <a:lnTo>
                    <a:pt x="843" y="7"/>
                  </a:lnTo>
                  <a:lnTo>
                    <a:pt x="877" y="10"/>
                  </a:lnTo>
                  <a:lnTo>
                    <a:pt x="912" y="15"/>
                  </a:lnTo>
                  <a:lnTo>
                    <a:pt x="943" y="21"/>
                  </a:lnTo>
                  <a:lnTo>
                    <a:pt x="975" y="28"/>
                  </a:lnTo>
                  <a:lnTo>
                    <a:pt x="1003" y="36"/>
                  </a:lnTo>
                  <a:lnTo>
                    <a:pt x="1035" y="44"/>
                  </a:lnTo>
                  <a:lnTo>
                    <a:pt x="1064" y="54"/>
                  </a:lnTo>
                  <a:lnTo>
                    <a:pt x="1093" y="62"/>
                  </a:lnTo>
                  <a:lnTo>
                    <a:pt x="1119" y="75"/>
                  </a:lnTo>
                  <a:lnTo>
                    <a:pt x="1145" y="86"/>
                  </a:lnTo>
                  <a:lnTo>
                    <a:pt x="1172" y="99"/>
                  </a:lnTo>
                  <a:lnTo>
                    <a:pt x="1195" y="112"/>
                  </a:lnTo>
                  <a:lnTo>
                    <a:pt x="1193" y="122"/>
                  </a:lnTo>
                  <a:lnTo>
                    <a:pt x="1190" y="133"/>
                  </a:lnTo>
                  <a:lnTo>
                    <a:pt x="1190" y="146"/>
                  </a:lnTo>
                  <a:lnTo>
                    <a:pt x="1190" y="156"/>
                  </a:lnTo>
                  <a:lnTo>
                    <a:pt x="1195" y="200"/>
                  </a:lnTo>
                  <a:lnTo>
                    <a:pt x="1208" y="242"/>
                  </a:lnTo>
                  <a:lnTo>
                    <a:pt x="1227" y="281"/>
                  </a:lnTo>
                  <a:lnTo>
                    <a:pt x="1256" y="315"/>
                  </a:lnTo>
                  <a:lnTo>
                    <a:pt x="1272" y="330"/>
                  </a:lnTo>
                  <a:lnTo>
                    <a:pt x="1290" y="343"/>
                  </a:lnTo>
                  <a:lnTo>
                    <a:pt x="1308" y="354"/>
                  </a:lnTo>
                  <a:lnTo>
                    <a:pt x="1329" y="364"/>
                  </a:lnTo>
                  <a:lnTo>
                    <a:pt x="1350" y="372"/>
                  </a:lnTo>
                  <a:lnTo>
                    <a:pt x="1371" y="377"/>
                  </a:lnTo>
                  <a:lnTo>
                    <a:pt x="1395" y="380"/>
                  </a:lnTo>
                  <a:lnTo>
                    <a:pt x="1419" y="383"/>
                  </a:lnTo>
                  <a:lnTo>
                    <a:pt x="1427" y="411"/>
                  </a:lnTo>
                  <a:lnTo>
                    <a:pt x="1432" y="440"/>
                  </a:lnTo>
                  <a:lnTo>
                    <a:pt x="1434" y="471"/>
                  </a:lnTo>
                  <a:lnTo>
                    <a:pt x="1434" y="502"/>
                  </a:lnTo>
                  <a:lnTo>
                    <a:pt x="1424" y="505"/>
                  </a:lnTo>
                  <a:lnTo>
                    <a:pt x="1416" y="505"/>
                  </a:lnTo>
                  <a:lnTo>
                    <a:pt x="1406" y="505"/>
                  </a:lnTo>
                  <a:lnTo>
                    <a:pt x="1398" y="505"/>
                  </a:lnTo>
                  <a:lnTo>
                    <a:pt x="1361" y="505"/>
                  </a:lnTo>
                  <a:lnTo>
                    <a:pt x="1324" y="505"/>
                  </a:lnTo>
                  <a:lnTo>
                    <a:pt x="1287" y="502"/>
                  </a:lnTo>
                  <a:lnTo>
                    <a:pt x="1253" y="497"/>
                  </a:lnTo>
                  <a:lnTo>
                    <a:pt x="1219" y="492"/>
                  </a:lnTo>
                  <a:lnTo>
                    <a:pt x="1187" y="487"/>
                  </a:lnTo>
                  <a:lnTo>
                    <a:pt x="1156" y="479"/>
                  </a:lnTo>
                  <a:lnTo>
                    <a:pt x="1127" y="469"/>
                  </a:lnTo>
                  <a:lnTo>
                    <a:pt x="1122" y="466"/>
                  </a:lnTo>
                  <a:lnTo>
                    <a:pt x="1114" y="466"/>
                  </a:lnTo>
                  <a:lnTo>
                    <a:pt x="1109" y="466"/>
                  </a:lnTo>
                  <a:lnTo>
                    <a:pt x="1101" y="466"/>
                  </a:lnTo>
                  <a:lnTo>
                    <a:pt x="1082" y="469"/>
                  </a:lnTo>
                  <a:lnTo>
                    <a:pt x="1067" y="474"/>
                  </a:lnTo>
                  <a:lnTo>
                    <a:pt x="1053" y="482"/>
                  </a:lnTo>
                  <a:lnTo>
                    <a:pt x="1040" y="492"/>
                  </a:lnTo>
                  <a:lnTo>
                    <a:pt x="1030" y="505"/>
                  </a:lnTo>
                  <a:lnTo>
                    <a:pt x="1022" y="518"/>
                  </a:lnTo>
                  <a:lnTo>
                    <a:pt x="1019" y="534"/>
                  </a:lnTo>
                  <a:lnTo>
                    <a:pt x="1017" y="552"/>
                  </a:lnTo>
                  <a:lnTo>
                    <a:pt x="1022" y="578"/>
                  </a:lnTo>
                  <a:lnTo>
                    <a:pt x="1035" y="601"/>
                  </a:lnTo>
                  <a:lnTo>
                    <a:pt x="1053" y="620"/>
                  </a:lnTo>
                  <a:lnTo>
                    <a:pt x="1077" y="630"/>
                  </a:lnTo>
                  <a:lnTo>
                    <a:pt x="1080" y="633"/>
                  </a:lnTo>
                  <a:lnTo>
                    <a:pt x="1114" y="643"/>
                  </a:lnTo>
                  <a:lnTo>
                    <a:pt x="1148" y="651"/>
                  </a:lnTo>
                  <a:lnTo>
                    <a:pt x="1185" y="656"/>
                  </a:lnTo>
                  <a:lnTo>
                    <a:pt x="1222" y="664"/>
                  </a:lnTo>
                  <a:lnTo>
                    <a:pt x="1261" y="669"/>
                  </a:lnTo>
                  <a:lnTo>
                    <a:pt x="1300" y="672"/>
                  </a:lnTo>
                  <a:lnTo>
                    <a:pt x="1340" y="674"/>
                  </a:lnTo>
                  <a:lnTo>
                    <a:pt x="1382" y="674"/>
                  </a:lnTo>
                  <a:lnTo>
                    <a:pt x="1387" y="672"/>
                  </a:lnTo>
                  <a:lnTo>
                    <a:pt x="1392" y="672"/>
                  </a:lnTo>
                  <a:lnTo>
                    <a:pt x="1398" y="672"/>
                  </a:lnTo>
                  <a:lnTo>
                    <a:pt x="1403" y="672"/>
                  </a:lnTo>
                  <a:lnTo>
                    <a:pt x="1377" y="721"/>
                  </a:lnTo>
                  <a:lnTo>
                    <a:pt x="1348" y="765"/>
                  </a:lnTo>
                  <a:lnTo>
                    <a:pt x="1311" y="805"/>
                  </a:lnTo>
                  <a:lnTo>
                    <a:pt x="1269" y="838"/>
                  </a:lnTo>
                  <a:lnTo>
                    <a:pt x="1224" y="870"/>
                  </a:lnTo>
                  <a:lnTo>
                    <a:pt x="1177" y="898"/>
                  </a:lnTo>
                  <a:lnTo>
                    <a:pt x="1130" y="924"/>
                  </a:lnTo>
                  <a:lnTo>
                    <a:pt x="1080" y="950"/>
                  </a:lnTo>
                  <a:lnTo>
                    <a:pt x="1040" y="971"/>
                  </a:lnTo>
                  <a:lnTo>
                    <a:pt x="1001" y="992"/>
                  </a:lnTo>
                  <a:lnTo>
                    <a:pt x="964" y="1015"/>
                  </a:lnTo>
                  <a:lnTo>
                    <a:pt x="930" y="1039"/>
                  </a:lnTo>
                  <a:lnTo>
                    <a:pt x="898" y="1062"/>
                  </a:lnTo>
                  <a:lnTo>
                    <a:pt x="869" y="1091"/>
                  </a:lnTo>
                  <a:lnTo>
                    <a:pt x="846" y="1120"/>
                  </a:lnTo>
                  <a:lnTo>
                    <a:pt x="827" y="1154"/>
                  </a:lnTo>
                  <a:close/>
                </a:path>
              </a:pathLst>
            </a:custGeom>
            <a:solidFill>
              <a:schemeClr val="hlink"/>
            </a:solidFill>
            <a:ln w="9525">
              <a:noFill/>
              <a:round/>
              <a:headEnd/>
              <a:tailEnd/>
            </a:ln>
          </p:spPr>
          <p:txBody>
            <a:bodyPr/>
            <a:lstStyle/>
            <a:p>
              <a:endParaRPr lang="vi-VN"/>
            </a:p>
          </p:txBody>
        </p:sp>
        <p:sp>
          <p:nvSpPr>
            <p:cNvPr id="35850" name="Freeform 11"/>
            <p:cNvSpPr>
              <a:spLocks/>
            </p:cNvSpPr>
            <p:nvPr/>
          </p:nvSpPr>
          <p:spPr bwMode="auto">
            <a:xfrm>
              <a:off x="3158" y="884"/>
              <a:ext cx="100" cy="102"/>
            </a:xfrm>
            <a:custGeom>
              <a:avLst/>
              <a:gdLst>
                <a:gd name="T0" fmla="*/ 50 w 100"/>
                <a:gd name="T1" fmla="*/ 0 h 102"/>
                <a:gd name="T2" fmla="*/ 71 w 100"/>
                <a:gd name="T3" fmla="*/ 6 h 102"/>
                <a:gd name="T4" fmla="*/ 87 w 100"/>
                <a:gd name="T5" fmla="*/ 16 h 102"/>
                <a:gd name="T6" fmla="*/ 98 w 100"/>
                <a:gd name="T7" fmla="*/ 32 h 102"/>
                <a:gd name="T8" fmla="*/ 100 w 100"/>
                <a:gd name="T9" fmla="*/ 50 h 102"/>
                <a:gd name="T10" fmla="*/ 98 w 100"/>
                <a:gd name="T11" fmla="*/ 71 h 102"/>
                <a:gd name="T12" fmla="*/ 87 w 100"/>
                <a:gd name="T13" fmla="*/ 86 h 102"/>
                <a:gd name="T14" fmla="*/ 71 w 100"/>
                <a:gd name="T15" fmla="*/ 97 h 102"/>
                <a:gd name="T16" fmla="*/ 50 w 100"/>
                <a:gd name="T17" fmla="*/ 102 h 102"/>
                <a:gd name="T18" fmla="*/ 29 w 100"/>
                <a:gd name="T19" fmla="*/ 97 h 102"/>
                <a:gd name="T20" fmla="*/ 13 w 100"/>
                <a:gd name="T21" fmla="*/ 86 h 102"/>
                <a:gd name="T22" fmla="*/ 3 w 100"/>
                <a:gd name="T23" fmla="*/ 71 h 102"/>
                <a:gd name="T24" fmla="*/ 0 w 100"/>
                <a:gd name="T25" fmla="*/ 50 h 102"/>
                <a:gd name="T26" fmla="*/ 3 w 100"/>
                <a:gd name="T27" fmla="*/ 32 h 102"/>
                <a:gd name="T28" fmla="*/ 13 w 100"/>
                <a:gd name="T29" fmla="*/ 16 h 102"/>
                <a:gd name="T30" fmla="*/ 29 w 100"/>
                <a:gd name="T31" fmla="*/ 6 h 102"/>
                <a:gd name="T32" fmla="*/ 50 w 100"/>
                <a:gd name="T33" fmla="*/ 0 h 10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0"/>
                <a:gd name="T52" fmla="*/ 0 h 102"/>
                <a:gd name="T53" fmla="*/ 100 w 100"/>
                <a:gd name="T54" fmla="*/ 102 h 10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0" h="102">
                  <a:moveTo>
                    <a:pt x="50" y="0"/>
                  </a:moveTo>
                  <a:lnTo>
                    <a:pt x="71" y="6"/>
                  </a:lnTo>
                  <a:lnTo>
                    <a:pt x="87" y="16"/>
                  </a:lnTo>
                  <a:lnTo>
                    <a:pt x="98" y="32"/>
                  </a:lnTo>
                  <a:lnTo>
                    <a:pt x="100" y="50"/>
                  </a:lnTo>
                  <a:lnTo>
                    <a:pt x="98" y="71"/>
                  </a:lnTo>
                  <a:lnTo>
                    <a:pt x="87" y="86"/>
                  </a:lnTo>
                  <a:lnTo>
                    <a:pt x="71" y="97"/>
                  </a:lnTo>
                  <a:lnTo>
                    <a:pt x="50" y="102"/>
                  </a:lnTo>
                  <a:lnTo>
                    <a:pt x="29" y="97"/>
                  </a:lnTo>
                  <a:lnTo>
                    <a:pt x="13" y="86"/>
                  </a:lnTo>
                  <a:lnTo>
                    <a:pt x="3" y="71"/>
                  </a:lnTo>
                  <a:lnTo>
                    <a:pt x="0" y="50"/>
                  </a:lnTo>
                  <a:lnTo>
                    <a:pt x="3" y="32"/>
                  </a:lnTo>
                  <a:lnTo>
                    <a:pt x="13" y="16"/>
                  </a:lnTo>
                  <a:lnTo>
                    <a:pt x="29" y="6"/>
                  </a:lnTo>
                  <a:lnTo>
                    <a:pt x="50" y="0"/>
                  </a:lnTo>
                  <a:close/>
                </a:path>
              </a:pathLst>
            </a:custGeom>
            <a:solidFill>
              <a:srgbClr val="000000"/>
            </a:solidFill>
            <a:ln w="9525">
              <a:noFill/>
              <a:round/>
              <a:headEnd/>
              <a:tailEnd/>
            </a:ln>
          </p:spPr>
          <p:txBody>
            <a:bodyPr/>
            <a:lstStyle/>
            <a:p>
              <a:endParaRPr lang="vi-VN"/>
            </a:p>
          </p:txBody>
        </p:sp>
        <p:sp>
          <p:nvSpPr>
            <p:cNvPr id="35851" name="Freeform 12"/>
            <p:cNvSpPr>
              <a:spLocks/>
            </p:cNvSpPr>
            <p:nvPr/>
          </p:nvSpPr>
          <p:spPr bwMode="auto">
            <a:xfrm>
              <a:off x="3581" y="884"/>
              <a:ext cx="103" cy="102"/>
            </a:xfrm>
            <a:custGeom>
              <a:avLst/>
              <a:gdLst>
                <a:gd name="T0" fmla="*/ 50 w 103"/>
                <a:gd name="T1" fmla="*/ 0 h 102"/>
                <a:gd name="T2" fmla="*/ 71 w 103"/>
                <a:gd name="T3" fmla="*/ 6 h 102"/>
                <a:gd name="T4" fmla="*/ 87 w 103"/>
                <a:gd name="T5" fmla="*/ 16 h 102"/>
                <a:gd name="T6" fmla="*/ 98 w 103"/>
                <a:gd name="T7" fmla="*/ 32 h 102"/>
                <a:gd name="T8" fmla="*/ 103 w 103"/>
                <a:gd name="T9" fmla="*/ 50 h 102"/>
                <a:gd name="T10" fmla="*/ 98 w 103"/>
                <a:gd name="T11" fmla="*/ 71 h 102"/>
                <a:gd name="T12" fmla="*/ 87 w 103"/>
                <a:gd name="T13" fmla="*/ 86 h 102"/>
                <a:gd name="T14" fmla="*/ 71 w 103"/>
                <a:gd name="T15" fmla="*/ 97 h 102"/>
                <a:gd name="T16" fmla="*/ 50 w 103"/>
                <a:gd name="T17" fmla="*/ 102 h 102"/>
                <a:gd name="T18" fmla="*/ 32 w 103"/>
                <a:gd name="T19" fmla="*/ 97 h 102"/>
                <a:gd name="T20" fmla="*/ 16 w 103"/>
                <a:gd name="T21" fmla="*/ 86 h 102"/>
                <a:gd name="T22" fmla="*/ 6 w 103"/>
                <a:gd name="T23" fmla="*/ 71 h 102"/>
                <a:gd name="T24" fmla="*/ 0 w 103"/>
                <a:gd name="T25" fmla="*/ 50 h 102"/>
                <a:gd name="T26" fmla="*/ 6 w 103"/>
                <a:gd name="T27" fmla="*/ 32 h 102"/>
                <a:gd name="T28" fmla="*/ 16 w 103"/>
                <a:gd name="T29" fmla="*/ 16 h 102"/>
                <a:gd name="T30" fmla="*/ 32 w 103"/>
                <a:gd name="T31" fmla="*/ 6 h 102"/>
                <a:gd name="T32" fmla="*/ 50 w 103"/>
                <a:gd name="T33" fmla="*/ 0 h 10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3"/>
                <a:gd name="T52" fmla="*/ 0 h 102"/>
                <a:gd name="T53" fmla="*/ 103 w 103"/>
                <a:gd name="T54" fmla="*/ 102 h 10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3" h="102">
                  <a:moveTo>
                    <a:pt x="50" y="0"/>
                  </a:moveTo>
                  <a:lnTo>
                    <a:pt x="71" y="6"/>
                  </a:lnTo>
                  <a:lnTo>
                    <a:pt x="87" y="16"/>
                  </a:lnTo>
                  <a:lnTo>
                    <a:pt x="98" y="32"/>
                  </a:lnTo>
                  <a:lnTo>
                    <a:pt x="103" y="50"/>
                  </a:lnTo>
                  <a:lnTo>
                    <a:pt x="98" y="71"/>
                  </a:lnTo>
                  <a:lnTo>
                    <a:pt x="87" y="86"/>
                  </a:lnTo>
                  <a:lnTo>
                    <a:pt x="71" y="97"/>
                  </a:lnTo>
                  <a:lnTo>
                    <a:pt x="50" y="102"/>
                  </a:lnTo>
                  <a:lnTo>
                    <a:pt x="32" y="97"/>
                  </a:lnTo>
                  <a:lnTo>
                    <a:pt x="16" y="86"/>
                  </a:lnTo>
                  <a:lnTo>
                    <a:pt x="6" y="71"/>
                  </a:lnTo>
                  <a:lnTo>
                    <a:pt x="0" y="50"/>
                  </a:lnTo>
                  <a:lnTo>
                    <a:pt x="6" y="32"/>
                  </a:lnTo>
                  <a:lnTo>
                    <a:pt x="16" y="16"/>
                  </a:lnTo>
                  <a:lnTo>
                    <a:pt x="32" y="6"/>
                  </a:lnTo>
                  <a:lnTo>
                    <a:pt x="50" y="0"/>
                  </a:lnTo>
                  <a:close/>
                </a:path>
              </a:pathLst>
            </a:custGeom>
            <a:solidFill>
              <a:srgbClr val="000000"/>
            </a:solidFill>
            <a:ln w="9525">
              <a:noFill/>
              <a:round/>
              <a:headEnd/>
              <a:tailEnd/>
            </a:ln>
          </p:spPr>
          <p:txBody>
            <a:bodyPr/>
            <a:lstStyle/>
            <a:p>
              <a:endParaRPr lang="vi-VN"/>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2"/>
          </p:nvPr>
        </p:nvSpPr>
        <p:spPr/>
        <p:txBody>
          <a:bodyPr/>
          <a:lstStyle/>
          <a:p>
            <a:pPr>
              <a:defRPr/>
            </a:pPr>
            <a:fld id="{58C2A66E-5886-492C-AFA7-2E8030A92881}" type="slidenum">
              <a:rPr lang="en-US"/>
              <a:pPr>
                <a:defRPr/>
              </a:pPr>
              <a:t>5</a:t>
            </a:fld>
            <a:endParaRPr lang="en-US"/>
          </a:p>
        </p:txBody>
      </p:sp>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t>A shared Microsoft Access environment</a:t>
            </a:r>
          </a:p>
        </p:txBody>
      </p:sp>
      <p:pic>
        <p:nvPicPr>
          <p:cNvPr id="13316" name="Picture 2"/>
          <p:cNvPicPr>
            <a:picLocks noChangeAspect="1" noChangeArrowheads="1"/>
          </p:cNvPicPr>
          <p:nvPr/>
        </p:nvPicPr>
        <p:blipFill>
          <a:blip r:embed="rId3" cstate="print"/>
          <a:srcRect/>
          <a:stretch>
            <a:fillRect/>
          </a:stretch>
        </p:blipFill>
        <p:spPr bwMode="auto">
          <a:xfrm>
            <a:off x="457200" y="1701800"/>
            <a:ext cx="8229600" cy="4270375"/>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2"/>
          </p:nvPr>
        </p:nvSpPr>
        <p:spPr/>
        <p:txBody>
          <a:bodyPr/>
          <a:lstStyle/>
          <a:p>
            <a:pPr>
              <a:defRPr/>
            </a:pPr>
            <a:fld id="{0C6FDDBE-675A-4ADD-98EB-8E806D297F6A}" type="slidenum">
              <a:rPr lang="en-US"/>
              <a:pPr>
                <a:defRPr/>
              </a:pPr>
              <a:t>6</a:t>
            </a:fld>
            <a:endParaRPr lang="en-US"/>
          </a:p>
        </p:txBody>
      </p:sp>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t>A multiuser </a:t>
            </a:r>
            <a:r>
              <a:rPr lang="en-US" dirty="0" err="1"/>
              <a:t>PostgreSQL</a:t>
            </a:r>
            <a:r>
              <a:rPr lang="en-US" dirty="0"/>
              <a:t> environment</a:t>
            </a:r>
          </a:p>
        </p:txBody>
      </p:sp>
      <p:pic>
        <p:nvPicPr>
          <p:cNvPr id="14340" name="Picture 2"/>
          <p:cNvPicPr>
            <a:picLocks noChangeAspect="1" noChangeArrowheads="1"/>
          </p:cNvPicPr>
          <p:nvPr/>
        </p:nvPicPr>
        <p:blipFill>
          <a:blip r:embed="rId3" cstate="print"/>
          <a:srcRect/>
          <a:stretch>
            <a:fillRect/>
          </a:stretch>
        </p:blipFill>
        <p:spPr bwMode="auto">
          <a:xfrm>
            <a:off x="381000" y="1651000"/>
            <a:ext cx="8458200" cy="43688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2"/>
          <p:cNvSpPr>
            <a:spLocks noGrp="1"/>
          </p:cNvSpPr>
          <p:nvPr>
            <p:ph type="sldNum" sz="quarter" idx="12"/>
          </p:nvPr>
        </p:nvSpPr>
        <p:spPr/>
        <p:txBody>
          <a:bodyPr/>
          <a:lstStyle/>
          <a:p>
            <a:pPr>
              <a:defRPr/>
            </a:pPr>
            <a:fld id="{DC06C59F-9402-4C4A-AF6A-71E3DC89A76C}" type="slidenum">
              <a:rPr lang="en-US"/>
              <a:pPr>
                <a:defRPr/>
              </a:pPr>
              <a:t>7</a:t>
            </a:fld>
            <a:endParaRPr lang="en-US"/>
          </a:p>
        </p:txBody>
      </p:sp>
      <p:sp>
        <p:nvSpPr>
          <p:cNvPr id="15363" name="Rectangle 2"/>
          <p:cNvSpPr>
            <a:spLocks noGrp="1"/>
          </p:cNvSpPr>
          <p:nvPr>
            <p:ph type="title"/>
          </p:nvPr>
        </p:nvSpPr>
        <p:spPr>
          <a:xfrm>
            <a:off x="762000" y="2209800"/>
            <a:ext cx="7086600" cy="1143000"/>
          </a:xfrm>
        </p:spPr>
        <p:txBody>
          <a:bodyPr/>
          <a:lstStyle/>
          <a:p>
            <a:pPr eaLnBrk="1" hangingPunct="1"/>
            <a:r>
              <a:rPr lang="en-US" dirty="0"/>
              <a:t>2. Comparing </a:t>
            </a:r>
            <a:r>
              <a:rPr lang="en-US" dirty="0" err="1"/>
              <a:t>PostgreSQL</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2"/>
          <p:cNvSpPr>
            <a:spLocks noGrp="1"/>
          </p:cNvSpPr>
          <p:nvPr>
            <p:ph type="sldNum" sz="quarter" idx="12"/>
          </p:nvPr>
        </p:nvSpPr>
        <p:spPr/>
        <p:txBody>
          <a:bodyPr/>
          <a:lstStyle/>
          <a:p>
            <a:pPr>
              <a:defRPr/>
            </a:pPr>
            <a:fld id="{C5A450DF-E95D-4334-9BFC-47A9A4A76265}" type="slidenum">
              <a:rPr lang="en-US"/>
              <a:pPr>
                <a:defRPr/>
              </a:pPr>
              <a:t>8</a:t>
            </a:fld>
            <a:endParaRPr lang="en-US"/>
          </a:p>
        </p:txBody>
      </p:sp>
      <p:sp>
        <p:nvSpPr>
          <p:cNvPr id="2" name="Title 1"/>
          <p:cNvSpPr>
            <a:spLocks noGrp="1"/>
          </p:cNvSpPr>
          <p:nvPr>
            <p:ph type="title"/>
          </p:nvPr>
        </p:nvSpPr>
        <p:spPr/>
        <p:txBody>
          <a:bodyPr>
            <a:normAutofit fontScale="90000"/>
          </a:bodyPr>
          <a:lstStyle/>
          <a:p>
            <a:pPr eaLnBrk="1" fontAlgn="auto" hangingPunct="1">
              <a:spcAft>
                <a:spcPts val="0"/>
              </a:spcAft>
              <a:defRPr/>
            </a:pPr>
            <a:r>
              <a:rPr lang="fr-FR" b="1" dirty="0" err="1"/>
              <a:t>PostgreSQL</a:t>
            </a:r>
            <a:r>
              <a:rPr lang="fr-FR" b="1" dirty="0"/>
              <a:t> Versus Commercial DBMS </a:t>
            </a:r>
            <a:r>
              <a:rPr lang="fr-FR" b="1" dirty="0" err="1"/>
              <a:t>Products</a:t>
            </a:r>
            <a:endParaRPr lang="en-US" dirty="0"/>
          </a:p>
        </p:txBody>
      </p:sp>
      <p:pic>
        <p:nvPicPr>
          <p:cNvPr id="16388" name="Picture 2"/>
          <p:cNvPicPr>
            <a:picLocks noChangeAspect="1" noChangeArrowheads="1"/>
          </p:cNvPicPr>
          <p:nvPr/>
        </p:nvPicPr>
        <p:blipFill>
          <a:blip r:embed="rId3" cstate="print"/>
          <a:srcRect/>
          <a:stretch>
            <a:fillRect/>
          </a:stretch>
        </p:blipFill>
        <p:spPr bwMode="auto">
          <a:xfrm>
            <a:off x="381000" y="1600200"/>
            <a:ext cx="8382000" cy="2744788"/>
          </a:xfrm>
          <a:prstGeom prst="rect">
            <a:avLst/>
          </a:prstGeom>
          <a:noFill/>
          <a:ln w="9525">
            <a:noFill/>
            <a:miter lim="800000"/>
            <a:headEnd/>
            <a:tailEnd/>
          </a:ln>
        </p:spPr>
      </p:pic>
      <p:sp>
        <p:nvSpPr>
          <p:cNvPr id="16389" name="TextBox 4"/>
          <p:cNvSpPr txBox="1">
            <a:spLocks noChangeArrowheads="1"/>
          </p:cNvSpPr>
          <p:nvPr/>
        </p:nvSpPr>
        <p:spPr bwMode="auto">
          <a:xfrm>
            <a:off x="381000" y="4724400"/>
            <a:ext cx="7010400" cy="1373188"/>
          </a:xfrm>
          <a:prstGeom prst="rect">
            <a:avLst/>
          </a:prstGeom>
          <a:noFill/>
          <a:ln w="9525">
            <a:noFill/>
            <a:miter lim="800000"/>
            <a:headEnd/>
            <a:tailEnd/>
          </a:ln>
        </p:spPr>
        <p:txBody>
          <a:bodyPr>
            <a:spAutoFit/>
          </a:bodyPr>
          <a:lstStyle/>
          <a:p>
            <a:r>
              <a:rPr lang="en-US" sz="2800" dirty="0" err="1">
                <a:cs typeface="Arial" pitchFamily="34" charset="0"/>
              </a:rPr>
              <a:t>PostGreSQL</a:t>
            </a:r>
            <a:r>
              <a:rPr lang="en-US" sz="2800" dirty="0">
                <a:cs typeface="Arial" pitchFamily="34" charset="0"/>
              </a:rPr>
              <a:t>:</a:t>
            </a:r>
          </a:p>
          <a:p>
            <a:r>
              <a:rPr lang="en-US" sz="2800" dirty="0">
                <a:cs typeface="Arial" pitchFamily="34" charset="0"/>
              </a:rPr>
              <a:t>- free open source</a:t>
            </a:r>
          </a:p>
          <a:p>
            <a:pPr>
              <a:buFontTx/>
              <a:buChar char="-"/>
            </a:pPr>
            <a:r>
              <a:rPr lang="en-US" sz="2800" dirty="0">
                <a:cs typeface="Arial" pitchFamily="34" charset="0"/>
              </a:rPr>
              <a:t> No limitations: CPU, Memory, Database</a:t>
            </a:r>
          </a:p>
        </p:txBody>
      </p:sp>
      <p:sp>
        <p:nvSpPr>
          <p:cNvPr id="6" name="Rectangle 5"/>
          <p:cNvSpPr/>
          <p:nvPr/>
        </p:nvSpPr>
        <p:spPr>
          <a:xfrm>
            <a:off x="2590800" y="4114800"/>
            <a:ext cx="4442242" cy="369332"/>
          </a:xfrm>
          <a:prstGeom prst="rect">
            <a:avLst/>
          </a:prstGeom>
        </p:spPr>
        <p:txBody>
          <a:bodyPr wrap="none">
            <a:spAutoFit/>
          </a:bodyPr>
          <a:lstStyle/>
          <a:p>
            <a:r>
              <a:rPr lang="vi-VN" b="1"/>
              <a:t>Free Commercial Database Limitations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2"/>
          <p:cNvSpPr>
            <a:spLocks noGrp="1"/>
          </p:cNvSpPr>
          <p:nvPr>
            <p:ph type="sldNum" sz="quarter" idx="12"/>
          </p:nvPr>
        </p:nvSpPr>
        <p:spPr/>
        <p:txBody>
          <a:bodyPr/>
          <a:lstStyle/>
          <a:p>
            <a:pPr>
              <a:defRPr/>
            </a:pPr>
            <a:fld id="{573950BD-6648-4B6F-986B-0EEDD2840D76}" type="slidenum">
              <a:rPr lang="en-US"/>
              <a:pPr>
                <a:defRPr/>
              </a:pPr>
              <a:t>9</a:t>
            </a:fld>
            <a:endParaRPr lang="en-US"/>
          </a:p>
        </p:txBody>
      </p:sp>
      <p:sp>
        <p:nvSpPr>
          <p:cNvPr id="17411" name="Rectangle 2"/>
          <p:cNvSpPr>
            <a:spLocks noGrp="1"/>
          </p:cNvSpPr>
          <p:nvPr>
            <p:ph type="title"/>
          </p:nvPr>
        </p:nvSpPr>
        <p:spPr>
          <a:xfrm>
            <a:off x="152400" y="2438400"/>
            <a:ext cx="8991600" cy="1143000"/>
          </a:xfrm>
        </p:spPr>
        <p:txBody>
          <a:bodyPr/>
          <a:lstStyle/>
          <a:p>
            <a:pPr eaLnBrk="1" hangingPunct="1"/>
            <a:r>
              <a:rPr lang="en-US" dirty="0"/>
              <a:t>3. Installing </a:t>
            </a:r>
            <a:r>
              <a:rPr lang="en-US" dirty="0" err="1"/>
              <a:t>PostgreSQL</a:t>
            </a:r>
            <a:r>
              <a:rPr lang="en-US" dirty="0"/>
              <a:t> on Windows</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f02893296d9093471eeba49514216497e3542643"/>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3013</TotalTime>
  <Words>2762</Words>
  <Application>Microsoft Office PowerPoint</Application>
  <PresentationFormat>On-screen Show (4:3)</PresentationFormat>
  <Paragraphs>378</Paragraphs>
  <Slides>40</Slides>
  <Notes>40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Calibri</vt:lpstr>
      <vt:lpstr>Franklin Gothic Book</vt:lpstr>
      <vt:lpstr>Perpetua</vt:lpstr>
      <vt:lpstr>Times New Roman</vt:lpstr>
      <vt:lpstr>Wingdings 2</vt:lpstr>
      <vt:lpstr>Equity</vt:lpstr>
      <vt:lpstr>Introduction to PostgreSQL</vt:lpstr>
      <vt:lpstr>Outline</vt:lpstr>
      <vt:lpstr>1. Database environments</vt:lpstr>
      <vt:lpstr>A Simple Database engine</vt:lpstr>
      <vt:lpstr>A shared Microsoft Access environment</vt:lpstr>
      <vt:lpstr>A multiuser PostgreSQL environment</vt:lpstr>
      <vt:lpstr>2. Comparing PostgreSQL</vt:lpstr>
      <vt:lpstr>PostgreSQL Versus Commercial DBMS Products</vt:lpstr>
      <vt:lpstr>3. Installing PostgreSQL on Windows</vt:lpstr>
      <vt:lpstr>Download</vt:lpstr>
      <vt:lpstr>Install and test</vt:lpstr>
      <vt:lpstr>Notes: Uninstall postgreSQL</vt:lpstr>
      <vt:lpstr>4. Install PostgreSQL on Ubuntu</vt:lpstr>
      <vt:lpstr>Install</vt:lpstr>
      <vt:lpstr>Install</vt:lpstr>
      <vt:lpstr>Client installation</vt:lpstr>
      <vt:lpstr>Basic Server Setup</vt:lpstr>
      <vt:lpstr>Basic Server Setup</vt:lpstr>
      <vt:lpstr>Basic Server Setup</vt:lpstr>
      <vt:lpstr>Stop/start/reload PostgreSQL server  – on Ubuntu</vt:lpstr>
      <vt:lpstr>Create superuser</vt:lpstr>
      <vt:lpstr>5. The PostgreSQL Files  and Programs</vt:lpstr>
      <vt:lpstr>PostgreSQL Files – on Windows</vt:lpstr>
      <vt:lpstr>Database cluster Directory</vt:lpstr>
      <vt:lpstr>PostgreSQL Files - on Ubuntu</vt:lpstr>
      <vt:lpstr>pg_log directory for Administrators</vt:lpstr>
      <vt:lpstr>PostgreSQL Log Message Levels</vt:lpstr>
      <vt:lpstr>Configuration Files</vt:lpstr>
      <vt:lpstr>Changing configuration files</vt:lpstr>
      <vt:lpstr>The postgresql.conf File</vt:lpstr>
      <vt:lpstr>The pg_hba.conf File</vt:lpstr>
      <vt:lpstr>The pg_hba.conf File</vt:lpstr>
      <vt:lpstr>The pg_ident.conf File</vt:lpstr>
      <vt:lpstr>Programs</vt:lpstr>
      <vt:lpstr>PostgreSQL Server Commands – on Windows</vt:lpstr>
      <vt:lpstr>PostgreSQL Server Commands – on Windows</vt:lpstr>
      <vt:lpstr>Stop/start/reload PostgreSQL server  – on Ubuntu</vt:lpstr>
      <vt:lpstr>PostgreSQL Client Applications</vt:lpstr>
      <vt:lpstr>PostgreSQL Client Applications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Introduction2PostgreSQL</dc:title>
  <dc:creator>PhongNT</dc:creator>
  <cp:lastModifiedBy>Oanh</cp:lastModifiedBy>
  <cp:revision>321</cp:revision>
  <dcterms:created xsi:type="dcterms:W3CDTF">2006-08-16T00:00:00Z</dcterms:created>
  <dcterms:modified xsi:type="dcterms:W3CDTF">2019-02-19T04:55:05Z</dcterms:modified>
</cp:coreProperties>
</file>