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8C0B7-1895-4650-A674-635957BD2937}"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F6DC9576-2A22-456B-82A4-696314346922}">
      <dgm:prSet phldrT="[Text]"/>
      <dgm:spPr/>
      <dgm:t>
        <a:bodyPr/>
        <a:lstStyle/>
        <a:p>
          <a:r>
            <a:rPr lang="en-US" dirty="0">
              <a:latin typeface="#9Slide03 AmpleSoft" panose="02000000000000000000" pitchFamily="2" charset="0"/>
            </a:rPr>
            <a:t>What’s Communication Plan?</a:t>
          </a:r>
        </a:p>
      </dgm:t>
    </dgm:pt>
    <dgm:pt modelId="{888E408D-4E88-4F90-A19F-5AB0704E3A03}" type="parTrans" cxnId="{03C0826A-CB96-464C-86F6-E57B0C1DDB84}">
      <dgm:prSet/>
      <dgm:spPr/>
      <dgm:t>
        <a:bodyPr/>
        <a:lstStyle/>
        <a:p>
          <a:endParaRPr lang="en-US"/>
        </a:p>
      </dgm:t>
    </dgm:pt>
    <dgm:pt modelId="{71DAC3DB-1203-4EDD-96B0-E99DAFFC88F8}" type="sibTrans" cxnId="{03C0826A-CB96-464C-86F6-E57B0C1DDB84}">
      <dgm:prSet/>
      <dgm:spPr/>
      <dgm:t>
        <a:bodyPr/>
        <a:lstStyle/>
        <a:p>
          <a:endParaRPr lang="en-US"/>
        </a:p>
      </dgm:t>
    </dgm:pt>
    <dgm:pt modelId="{BE069B4A-8803-482A-9844-5B88A74D3E28}">
      <dgm:prSet phldrT="[Text]"/>
      <dgm:spPr/>
      <dgm:t>
        <a:bodyPr/>
        <a:lstStyle/>
        <a:p>
          <a:r>
            <a:rPr lang="en-US" dirty="0"/>
            <a:t>Why it’s important?</a:t>
          </a:r>
        </a:p>
      </dgm:t>
    </dgm:pt>
    <dgm:pt modelId="{5BAFB76D-DE9E-4442-A964-917BFCD15B39}" type="parTrans" cxnId="{F84B8C8B-86DD-40DF-8B0A-8D48713DF2BB}">
      <dgm:prSet/>
      <dgm:spPr/>
      <dgm:t>
        <a:bodyPr/>
        <a:lstStyle/>
        <a:p>
          <a:endParaRPr lang="en-US"/>
        </a:p>
      </dgm:t>
    </dgm:pt>
    <dgm:pt modelId="{2DB9FA79-302E-4F70-BEE2-5356250E9B47}" type="sibTrans" cxnId="{F84B8C8B-86DD-40DF-8B0A-8D48713DF2BB}">
      <dgm:prSet/>
      <dgm:spPr/>
      <dgm:t>
        <a:bodyPr/>
        <a:lstStyle/>
        <a:p>
          <a:endParaRPr lang="en-US"/>
        </a:p>
      </dgm:t>
    </dgm:pt>
    <dgm:pt modelId="{97C31F20-7AFA-4497-9C9B-A818B5BC48FF}">
      <dgm:prSet phldrT="[Text]"/>
      <dgm:spPr/>
      <dgm:t>
        <a:bodyPr/>
        <a:lstStyle/>
        <a:p>
          <a:r>
            <a:rPr lang="en-US" dirty="0"/>
            <a:t>How to create a Communication Plan?</a:t>
          </a:r>
        </a:p>
      </dgm:t>
    </dgm:pt>
    <dgm:pt modelId="{3A8BF355-EB6B-4D8D-AD77-781A3ED68BB3}" type="parTrans" cxnId="{DEE3B666-967D-4FE6-A482-9A028A7689DC}">
      <dgm:prSet/>
      <dgm:spPr/>
      <dgm:t>
        <a:bodyPr/>
        <a:lstStyle/>
        <a:p>
          <a:endParaRPr lang="en-US"/>
        </a:p>
      </dgm:t>
    </dgm:pt>
    <dgm:pt modelId="{ACA2177D-C176-4354-94C1-0C66BC5F02B8}" type="sibTrans" cxnId="{DEE3B666-967D-4FE6-A482-9A028A7689DC}">
      <dgm:prSet/>
      <dgm:spPr/>
      <dgm:t>
        <a:bodyPr/>
        <a:lstStyle/>
        <a:p>
          <a:endParaRPr lang="en-US"/>
        </a:p>
      </dgm:t>
    </dgm:pt>
    <dgm:pt modelId="{E4979405-77B0-4813-BC2A-C90753E69D08}" type="pres">
      <dgm:prSet presAssocID="{9038C0B7-1895-4650-A674-635957BD2937}" presName="linear" presStyleCnt="0">
        <dgm:presLayoutVars>
          <dgm:dir/>
          <dgm:animLvl val="lvl"/>
          <dgm:resizeHandles val="exact"/>
        </dgm:presLayoutVars>
      </dgm:prSet>
      <dgm:spPr/>
    </dgm:pt>
    <dgm:pt modelId="{5E2A6AB9-66CC-4265-86FE-9FEFD0CD0AE8}" type="pres">
      <dgm:prSet presAssocID="{F6DC9576-2A22-456B-82A4-696314346922}" presName="parentLin" presStyleCnt="0"/>
      <dgm:spPr/>
    </dgm:pt>
    <dgm:pt modelId="{E2B74E8A-9C31-4E7F-9506-D7AE412D89D9}" type="pres">
      <dgm:prSet presAssocID="{F6DC9576-2A22-456B-82A4-696314346922}" presName="parentLeftMargin" presStyleLbl="node1" presStyleIdx="0" presStyleCnt="3"/>
      <dgm:spPr/>
    </dgm:pt>
    <dgm:pt modelId="{66A74DB3-0D57-4EC7-81A6-91D1AC72979E}" type="pres">
      <dgm:prSet presAssocID="{F6DC9576-2A22-456B-82A4-696314346922}" presName="parentText" presStyleLbl="node1" presStyleIdx="0" presStyleCnt="3">
        <dgm:presLayoutVars>
          <dgm:chMax val="0"/>
          <dgm:bulletEnabled val="1"/>
        </dgm:presLayoutVars>
      </dgm:prSet>
      <dgm:spPr/>
    </dgm:pt>
    <dgm:pt modelId="{FC554950-3AFC-4FA2-AA08-254D1F585D27}" type="pres">
      <dgm:prSet presAssocID="{F6DC9576-2A22-456B-82A4-696314346922}" presName="negativeSpace" presStyleCnt="0"/>
      <dgm:spPr/>
    </dgm:pt>
    <dgm:pt modelId="{0D0FCA52-0CCB-4519-AB94-826FED2BB7ED}" type="pres">
      <dgm:prSet presAssocID="{F6DC9576-2A22-456B-82A4-696314346922}" presName="childText" presStyleLbl="conFgAcc1" presStyleIdx="0" presStyleCnt="3">
        <dgm:presLayoutVars>
          <dgm:bulletEnabled val="1"/>
        </dgm:presLayoutVars>
      </dgm:prSet>
      <dgm:spPr/>
    </dgm:pt>
    <dgm:pt modelId="{25F644A5-EED6-4CBE-9B42-6EEE4B5367FD}" type="pres">
      <dgm:prSet presAssocID="{71DAC3DB-1203-4EDD-96B0-E99DAFFC88F8}" presName="spaceBetweenRectangles" presStyleCnt="0"/>
      <dgm:spPr/>
    </dgm:pt>
    <dgm:pt modelId="{503FC10A-3D70-4633-922E-614305D74F18}" type="pres">
      <dgm:prSet presAssocID="{BE069B4A-8803-482A-9844-5B88A74D3E28}" presName="parentLin" presStyleCnt="0"/>
      <dgm:spPr/>
    </dgm:pt>
    <dgm:pt modelId="{E4434E2C-E412-4DC9-9F9F-625415F614D9}" type="pres">
      <dgm:prSet presAssocID="{BE069B4A-8803-482A-9844-5B88A74D3E28}" presName="parentLeftMargin" presStyleLbl="node1" presStyleIdx="0" presStyleCnt="3"/>
      <dgm:spPr/>
    </dgm:pt>
    <dgm:pt modelId="{5F853FFC-EC3E-4C67-85D5-FECCF70073B4}" type="pres">
      <dgm:prSet presAssocID="{BE069B4A-8803-482A-9844-5B88A74D3E28}" presName="parentText" presStyleLbl="node1" presStyleIdx="1" presStyleCnt="3">
        <dgm:presLayoutVars>
          <dgm:chMax val="0"/>
          <dgm:bulletEnabled val="1"/>
        </dgm:presLayoutVars>
      </dgm:prSet>
      <dgm:spPr/>
    </dgm:pt>
    <dgm:pt modelId="{848345A1-9DFB-43B7-BD0E-67E126FE5068}" type="pres">
      <dgm:prSet presAssocID="{BE069B4A-8803-482A-9844-5B88A74D3E28}" presName="negativeSpace" presStyleCnt="0"/>
      <dgm:spPr/>
    </dgm:pt>
    <dgm:pt modelId="{6DEA3C21-BD29-477B-8BCC-3B8C97AF091D}" type="pres">
      <dgm:prSet presAssocID="{BE069B4A-8803-482A-9844-5B88A74D3E28}" presName="childText" presStyleLbl="conFgAcc1" presStyleIdx="1" presStyleCnt="3">
        <dgm:presLayoutVars>
          <dgm:bulletEnabled val="1"/>
        </dgm:presLayoutVars>
      </dgm:prSet>
      <dgm:spPr/>
    </dgm:pt>
    <dgm:pt modelId="{0BC82BC5-DE44-4E69-B227-B1649234296A}" type="pres">
      <dgm:prSet presAssocID="{2DB9FA79-302E-4F70-BEE2-5356250E9B47}" presName="spaceBetweenRectangles" presStyleCnt="0"/>
      <dgm:spPr/>
    </dgm:pt>
    <dgm:pt modelId="{DF763670-4384-4F3D-8433-13D13D4B863E}" type="pres">
      <dgm:prSet presAssocID="{97C31F20-7AFA-4497-9C9B-A818B5BC48FF}" presName="parentLin" presStyleCnt="0"/>
      <dgm:spPr/>
    </dgm:pt>
    <dgm:pt modelId="{7A6139E0-CB5A-4801-9274-DA808DF7B5C5}" type="pres">
      <dgm:prSet presAssocID="{97C31F20-7AFA-4497-9C9B-A818B5BC48FF}" presName="parentLeftMargin" presStyleLbl="node1" presStyleIdx="1" presStyleCnt="3"/>
      <dgm:spPr/>
    </dgm:pt>
    <dgm:pt modelId="{4EF13ED4-8239-4DC5-9D65-AE28716B7EAB}" type="pres">
      <dgm:prSet presAssocID="{97C31F20-7AFA-4497-9C9B-A818B5BC48FF}" presName="parentText" presStyleLbl="node1" presStyleIdx="2" presStyleCnt="3">
        <dgm:presLayoutVars>
          <dgm:chMax val="0"/>
          <dgm:bulletEnabled val="1"/>
        </dgm:presLayoutVars>
      </dgm:prSet>
      <dgm:spPr/>
    </dgm:pt>
    <dgm:pt modelId="{16C3B0CD-FCDE-4170-B70C-2CC7C3664CB5}" type="pres">
      <dgm:prSet presAssocID="{97C31F20-7AFA-4497-9C9B-A818B5BC48FF}" presName="negativeSpace" presStyleCnt="0"/>
      <dgm:spPr/>
    </dgm:pt>
    <dgm:pt modelId="{2094C274-44B6-437F-B971-F631366BA1F0}" type="pres">
      <dgm:prSet presAssocID="{97C31F20-7AFA-4497-9C9B-A818B5BC48FF}" presName="childText" presStyleLbl="conFgAcc1" presStyleIdx="2" presStyleCnt="3">
        <dgm:presLayoutVars>
          <dgm:bulletEnabled val="1"/>
        </dgm:presLayoutVars>
      </dgm:prSet>
      <dgm:spPr/>
    </dgm:pt>
  </dgm:ptLst>
  <dgm:cxnLst>
    <dgm:cxn modelId="{DEE3B666-967D-4FE6-A482-9A028A7689DC}" srcId="{9038C0B7-1895-4650-A674-635957BD2937}" destId="{97C31F20-7AFA-4497-9C9B-A818B5BC48FF}" srcOrd="2" destOrd="0" parTransId="{3A8BF355-EB6B-4D8D-AD77-781A3ED68BB3}" sibTransId="{ACA2177D-C176-4354-94C1-0C66BC5F02B8}"/>
    <dgm:cxn modelId="{65DF7469-2FC5-4E07-AD0D-689441903CAD}" type="presOf" srcId="{F6DC9576-2A22-456B-82A4-696314346922}" destId="{66A74DB3-0D57-4EC7-81A6-91D1AC72979E}" srcOrd="1" destOrd="0" presId="urn:microsoft.com/office/officeart/2005/8/layout/list1"/>
    <dgm:cxn modelId="{03C0826A-CB96-464C-86F6-E57B0C1DDB84}" srcId="{9038C0B7-1895-4650-A674-635957BD2937}" destId="{F6DC9576-2A22-456B-82A4-696314346922}" srcOrd="0" destOrd="0" parTransId="{888E408D-4E88-4F90-A19F-5AB0704E3A03}" sibTransId="{71DAC3DB-1203-4EDD-96B0-E99DAFFC88F8}"/>
    <dgm:cxn modelId="{D4006E76-6D58-441E-BAEE-18FAC7CEE32C}" type="presOf" srcId="{BE069B4A-8803-482A-9844-5B88A74D3E28}" destId="{E4434E2C-E412-4DC9-9F9F-625415F614D9}" srcOrd="0" destOrd="0" presId="urn:microsoft.com/office/officeart/2005/8/layout/list1"/>
    <dgm:cxn modelId="{F84B8C8B-86DD-40DF-8B0A-8D48713DF2BB}" srcId="{9038C0B7-1895-4650-A674-635957BD2937}" destId="{BE069B4A-8803-482A-9844-5B88A74D3E28}" srcOrd="1" destOrd="0" parTransId="{5BAFB76D-DE9E-4442-A964-917BFCD15B39}" sibTransId="{2DB9FA79-302E-4F70-BEE2-5356250E9B47}"/>
    <dgm:cxn modelId="{DF3B4FA0-7657-4B99-9420-D7618FDF6A38}" type="presOf" srcId="{F6DC9576-2A22-456B-82A4-696314346922}" destId="{E2B74E8A-9C31-4E7F-9506-D7AE412D89D9}" srcOrd="0" destOrd="0" presId="urn:microsoft.com/office/officeart/2005/8/layout/list1"/>
    <dgm:cxn modelId="{23EE5CDD-2B52-4235-849F-F15C02A2A74F}" type="presOf" srcId="{97C31F20-7AFA-4497-9C9B-A818B5BC48FF}" destId="{7A6139E0-CB5A-4801-9274-DA808DF7B5C5}" srcOrd="0" destOrd="0" presId="urn:microsoft.com/office/officeart/2005/8/layout/list1"/>
    <dgm:cxn modelId="{456D6CE8-A890-463C-BD5E-AA5A37E581C6}" type="presOf" srcId="{97C31F20-7AFA-4497-9C9B-A818B5BC48FF}" destId="{4EF13ED4-8239-4DC5-9D65-AE28716B7EAB}" srcOrd="1" destOrd="0" presId="urn:microsoft.com/office/officeart/2005/8/layout/list1"/>
    <dgm:cxn modelId="{6D867FF0-1B0D-4EF7-9EDF-C03ADCCFFDBD}" type="presOf" srcId="{BE069B4A-8803-482A-9844-5B88A74D3E28}" destId="{5F853FFC-EC3E-4C67-85D5-FECCF70073B4}" srcOrd="1" destOrd="0" presId="urn:microsoft.com/office/officeart/2005/8/layout/list1"/>
    <dgm:cxn modelId="{283115FB-CBC9-4A62-967C-A02C24183733}" type="presOf" srcId="{9038C0B7-1895-4650-A674-635957BD2937}" destId="{E4979405-77B0-4813-BC2A-C90753E69D08}" srcOrd="0" destOrd="0" presId="urn:microsoft.com/office/officeart/2005/8/layout/list1"/>
    <dgm:cxn modelId="{CC85ADAE-6CAA-45A6-8E90-D16E528FFF02}" type="presParOf" srcId="{E4979405-77B0-4813-BC2A-C90753E69D08}" destId="{5E2A6AB9-66CC-4265-86FE-9FEFD0CD0AE8}" srcOrd="0" destOrd="0" presId="urn:microsoft.com/office/officeart/2005/8/layout/list1"/>
    <dgm:cxn modelId="{B615C9F4-B82B-4691-84B0-4FCB3E0DAA05}" type="presParOf" srcId="{5E2A6AB9-66CC-4265-86FE-9FEFD0CD0AE8}" destId="{E2B74E8A-9C31-4E7F-9506-D7AE412D89D9}" srcOrd="0" destOrd="0" presId="urn:microsoft.com/office/officeart/2005/8/layout/list1"/>
    <dgm:cxn modelId="{E57E81E2-2AC0-425D-9332-1039282B8BA9}" type="presParOf" srcId="{5E2A6AB9-66CC-4265-86FE-9FEFD0CD0AE8}" destId="{66A74DB3-0D57-4EC7-81A6-91D1AC72979E}" srcOrd="1" destOrd="0" presId="urn:microsoft.com/office/officeart/2005/8/layout/list1"/>
    <dgm:cxn modelId="{043EA790-3A1C-47C3-BE5B-DC87F1EBB3F3}" type="presParOf" srcId="{E4979405-77B0-4813-BC2A-C90753E69D08}" destId="{FC554950-3AFC-4FA2-AA08-254D1F585D27}" srcOrd="1" destOrd="0" presId="urn:microsoft.com/office/officeart/2005/8/layout/list1"/>
    <dgm:cxn modelId="{CA0C2B01-8BA2-44A8-8769-1BDF8E23F07E}" type="presParOf" srcId="{E4979405-77B0-4813-BC2A-C90753E69D08}" destId="{0D0FCA52-0CCB-4519-AB94-826FED2BB7ED}" srcOrd="2" destOrd="0" presId="urn:microsoft.com/office/officeart/2005/8/layout/list1"/>
    <dgm:cxn modelId="{32F2C5D2-1E1E-4FB2-809A-48C9A694448B}" type="presParOf" srcId="{E4979405-77B0-4813-BC2A-C90753E69D08}" destId="{25F644A5-EED6-4CBE-9B42-6EEE4B5367FD}" srcOrd="3" destOrd="0" presId="urn:microsoft.com/office/officeart/2005/8/layout/list1"/>
    <dgm:cxn modelId="{EB816476-9447-42C9-92CE-7D19FA10FB15}" type="presParOf" srcId="{E4979405-77B0-4813-BC2A-C90753E69D08}" destId="{503FC10A-3D70-4633-922E-614305D74F18}" srcOrd="4" destOrd="0" presId="urn:microsoft.com/office/officeart/2005/8/layout/list1"/>
    <dgm:cxn modelId="{A56B1B02-A027-401B-B2CC-D04632CD2A56}" type="presParOf" srcId="{503FC10A-3D70-4633-922E-614305D74F18}" destId="{E4434E2C-E412-4DC9-9F9F-625415F614D9}" srcOrd="0" destOrd="0" presId="urn:microsoft.com/office/officeart/2005/8/layout/list1"/>
    <dgm:cxn modelId="{27459799-F0F6-41AE-BC8F-564DDFBB079C}" type="presParOf" srcId="{503FC10A-3D70-4633-922E-614305D74F18}" destId="{5F853FFC-EC3E-4C67-85D5-FECCF70073B4}" srcOrd="1" destOrd="0" presId="urn:microsoft.com/office/officeart/2005/8/layout/list1"/>
    <dgm:cxn modelId="{3899336A-8208-4B1F-BD50-2D6B918C4965}" type="presParOf" srcId="{E4979405-77B0-4813-BC2A-C90753E69D08}" destId="{848345A1-9DFB-43B7-BD0E-67E126FE5068}" srcOrd="5" destOrd="0" presId="urn:microsoft.com/office/officeart/2005/8/layout/list1"/>
    <dgm:cxn modelId="{CFFAA8E7-BC9A-4303-8118-899D3644E4B2}" type="presParOf" srcId="{E4979405-77B0-4813-BC2A-C90753E69D08}" destId="{6DEA3C21-BD29-477B-8BCC-3B8C97AF091D}" srcOrd="6" destOrd="0" presId="urn:microsoft.com/office/officeart/2005/8/layout/list1"/>
    <dgm:cxn modelId="{FBFAD097-4357-44E8-BE5C-E43350934416}" type="presParOf" srcId="{E4979405-77B0-4813-BC2A-C90753E69D08}" destId="{0BC82BC5-DE44-4E69-B227-B1649234296A}" srcOrd="7" destOrd="0" presId="urn:microsoft.com/office/officeart/2005/8/layout/list1"/>
    <dgm:cxn modelId="{DB31ADC8-AFAD-4C73-9181-4240BD246524}" type="presParOf" srcId="{E4979405-77B0-4813-BC2A-C90753E69D08}" destId="{DF763670-4384-4F3D-8433-13D13D4B863E}" srcOrd="8" destOrd="0" presId="urn:microsoft.com/office/officeart/2005/8/layout/list1"/>
    <dgm:cxn modelId="{02B4E24C-F795-49CC-ACE4-01BED6944B47}" type="presParOf" srcId="{DF763670-4384-4F3D-8433-13D13D4B863E}" destId="{7A6139E0-CB5A-4801-9274-DA808DF7B5C5}" srcOrd="0" destOrd="0" presId="urn:microsoft.com/office/officeart/2005/8/layout/list1"/>
    <dgm:cxn modelId="{E8C3D580-3287-4C6D-89BE-F2ABC4E29B63}" type="presParOf" srcId="{DF763670-4384-4F3D-8433-13D13D4B863E}" destId="{4EF13ED4-8239-4DC5-9D65-AE28716B7EAB}" srcOrd="1" destOrd="0" presId="urn:microsoft.com/office/officeart/2005/8/layout/list1"/>
    <dgm:cxn modelId="{D7B2CEA2-F613-44D0-9D83-88FC10EB9333}" type="presParOf" srcId="{E4979405-77B0-4813-BC2A-C90753E69D08}" destId="{16C3B0CD-FCDE-4170-B70C-2CC7C3664CB5}" srcOrd="9" destOrd="0" presId="urn:microsoft.com/office/officeart/2005/8/layout/list1"/>
    <dgm:cxn modelId="{A6CE12F5-7B81-4E10-9CC7-E8D2C2A6A519}" type="presParOf" srcId="{E4979405-77B0-4813-BC2A-C90753E69D08}" destId="{2094C274-44B6-437F-B971-F631366BA1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FCA52-0CCB-4519-AB94-826FED2BB7ED}">
      <dsp:nvSpPr>
        <dsp:cNvPr id="0" name=""/>
        <dsp:cNvSpPr/>
      </dsp:nvSpPr>
      <dsp:spPr>
        <a:xfrm>
          <a:off x="0" y="493962"/>
          <a:ext cx="10058399" cy="756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A74DB3-0D57-4EC7-81A6-91D1AC72979E}">
      <dsp:nvSpPr>
        <dsp:cNvPr id="0" name=""/>
        <dsp:cNvSpPr/>
      </dsp:nvSpPr>
      <dsp:spPr>
        <a:xfrm>
          <a:off x="502920" y="51162"/>
          <a:ext cx="7040880" cy="885600"/>
        </a:xfrm>
        <a:prstGeom prst="roundRect">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9Slide03 AmpleSoft" panose="02000000000000000000" pitchFamily="2" charset="0"/>
            </a:rPr>
            <a:t>What’s Communication Plan?</a:t>
          </a:r>
        </a:p>
      </dsp:txBody>
      <dsp:txXfrm>
        <a:off x="546151" y="94393"/>
        <a:ext cx="6954418" cy="799138"/>
      </dsp:txXfrm>
    </dsp:sp>
    <dsp:sp modelId="{6DEA3C21-BD29-477B-8BCC-3B8C97AF091D}">
      <dsp:nvSpPr>
        <dsp:cNvPr id="0" name=""/>
        <dsp:cNvSpPr/>
      </dsp:nvSpPr>
      <dsp:spPr>
        <a:xfrm>
          <a:off x="0" y="1854762"/>
          <a:ext cx="10058399" cy="756000"/>
        </a:xfrm>
        <a:prstGeom prst="rect">
          <a:avLst/>
        </a:prstGeom>
        <a:solidFill>
          <a:schemeClr val="lt1">
            <a:alpha val="90000"/>
            <a:hueOff val="0"/>
            <a:satOff val="0"/>
            <a:lumOff val="0"/>
            <a:alphaOff val="0"/>
          </a:schemeClr>
        </a:solidFill>
        <a:ln w="12700" cap="flat" cmpd="sng" algn="ctr">
          <a:solidFill>
            <a:schemeClr val="accent5">
              <a:hueOff val="1063560"/>
              <a:satOff val="-11946"/>
              <a:lumOff val="-2549"/>
              <a:alphaOff val="0"/>
            </a:schemeClr>
          </a:solidFill>
          <a:prstDash val="solid"/>
        </a:ln>
        <a:effectLst/>
      </dsp:spPr>
      <dsp:style>
        <a:lnRef idx="1">
          <a:scrgbClr r="0" g="0" b="0"/>
        </a:lnRef>
        <a:fillRef idx="1">
          <a:scrgbClr r="0" g="0" b="0"/>
        </a:fillRef>
        <a:effectRef idx="0">
          <a:scrgbClr r="0" g="0" b="0"/>
        </a:effectRef>
        <a:fontRef idx="minor"/>
      </dsp:style>
    </dsp:sp>
    <dsp:sp modelId="{5F853FFC-EC3E-4C67-85D5-FECCF70073B4}">
      <dsp:nvSpPr>
        <dsp:cNvPr id="0" name=""/>
        <dsp:cNvSpPr/>
      </dsp:nvSpPr>
      <dsp:spPr>
        <a:xfrm>
          <a:off x="502920" y="1411962"/>
          <a:ext cx="7040880" cy="885600"/>
        </a:xfrm>
        <a:prstGeom prst="roundRect">
          <a:avLst/>
        </a:prstGeom>
        <a:gradFill rotWithShape="0">
          <a:gsLst>
            <a:gs pos="0">
              <a:schemeClr val="accent5">
                <a:hueOff val="1063560"/>
                <a:satOff val="-11946"/>
                <a:lumOff val="-2549"/>
                <a:alphaOff val="0"/>
                <a:tint val="65000"/>
                <a:shade val="92000"/>
                <a:satMod val="130000"/>
              </a:schemeClr>
            </a:gs>
            <a:gs pos="45000">
              <a:schemeClr val="accent5">
                <a:hueOff val="1063560"/>
                <a:satOff val="-11946"/>
                <a:lumOff val="-2549"/>
                <a:alphaOff val="0"/>
                <a:tint val="60000"/>
                <a:shade val="99000"/>
                <a:satMod val="120000"/>
              </a:schemeClr>
            </a:gs>
            <a:gs pos="100000">
              <a:schemeClr val="accent5">
                <a:hueOff val="1063560"/>
                <a:satOff val="-11946"/>
                <a:lumOff val="-2549"/>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a:t>Why it’s important?</a:t>
          </a:r>
        </a:p>
      </dsp:txBody>
      <dsp:txXfrm>
        <a:off x="546151" y="1455193"/>
        <a:ext cx="6954418" cy="799138"/>
      </dsp:txXfrm>
    </dsp:sp>
    <dsp:sp modelId="{2094C274-44B6-437F-B971-F631366BA1F0}">
      <dsp:nvSpPr>
        <dsp:cNvPr id="0" name=""/>
        <dsp:cNvSpPr/>
      </dsp:nvSpPr>
      <dsp:spPr>
        <a:xfrm>
          <a:off x="0" y="3215562"/>
          <a:ext cx="10058399" cy="756000"/>
        </a:xfrm>
        <a:prstGeom prst="rect">
          <a:avLst/>
        </a:prstGeom>
        <a:solidFill>
          <a:schemeClr val="lt1">
            <a:alpha val="90000"/>
            <a:hueOff val="0"/>
            <a:satOff val="0"/>
            <a:lumOff val="0"/>
            <a:alphaOff val="0"/>
          </a:schemeClr>
        </a:solidFill>
        <a:ln w="12700" cap="flat" cmpd="sng" algn="ctr">
          <a:solidFill>
            <a:schemeClr val="accent5">
              <a:hueOff val="2127120"/>
              <a:satOff val="-23891"/>
              <a:lumOff val="-5098"/>
              <a:alphaOff val="0"/>
            </a:schemeClr>
          </a:solidFill>
          <a:prstDash val="solid"/>
        </a:ln>
        <a:effectLst/>
      </dsp:spPr>
      <dsp:style>
        <a:lnRef idx="1">
          <a:scrgbClr r="0" g="0" b="0"/>
        </a:lnRef>
        <a:fillRef idx="1">
          <a:scrgbClr r="0" g="0" b="0"/>
        </a:fillRef>
        <a:effectRef idx="0">
          <a:scrgbClr r="0" g="0" b="0"/>
        </a:effectRef>
        <a:fontRef idx="minor"/>
      </dsp:style>
    </dsp:sp>
    <dsp:sp modelId="{4EF13ED4-8239-4DC5-9D65-AE28716B7EAB}">
      <dsp:nvSpPr>
        <dsp:cNvPr id="0" name=""/>
        <dsp:cNvSpPr/>
      </dsp:nvSpPr>
      <dsp:spPr>
        <a:xfrm>
          <a:off x="502920" y="2772762"/>
          <a:ext cx="7040880" cy="885600"/>
        </a:xfrm>
        <a:prstGeom prst="roundRect">
          <a:avLst/>
        </a:prstGeom>
        <a:gradFill rotWithShape="0">
          <a:gsLst>
            <a:gs pos="0">
              <a:schemeClr val="accent5">
                <a:hueOff val="2127120"/>
                <a:satOff val="-23891"/>
                <a:lumOff val="-5098"/>
                <a:alphaOff val="0"/>
                <a:tint val="65000"/>
                <a:shade val="92000"/>
                <a:satMod val="130000"/>
              </a:schemeClr>
            </a:gs>
            <a:gs pos="45000">
              <a:schemeClr val="accent5">
                <a:hueOff val="2127120"/>
                <a:satOff val="-23891"/>
                <a:lumOff val="-5098"/>
                <a:alphaOff val="0"/>
                <a:tint val="60000"/>
                <a:shade val="99000"/>
                <a:satMod val="120000"/>
              </a:schemeClr>
            </a:gs>
            <a:gs pos="100000">
              <a:schemeClr val="accent5">
                <a:hueOff val="2127120"/>
                <a:satOff val="-23891"/>
                <a:lumOff val="-5098"/>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a:t>How to create a Communication Plan?</a:t>
          </a:r>
        </a:p>
      </dsp:txBody>
      <dsp:txXfrm>
        <a:off x="546151" y="2815993"/>
        <a:ext cx="695441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B41AD6-3963-449A-824A-C7C1FF7CC584}" type="datetimeFigureOut">
              <a:rPr lang="en-US" smtClean="0"/>
              <a:t>11-Dec-20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E09B-60E2-4EB1-ACE7-1B684DFC40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61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41AD6-3963-449A-824A-C7C1FF7CC584}" type="datetimeFigureOut">
              <a:rPr lang="en-US" smtClean="0"/>
              <a:t>11-Dec-20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246416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41AD6-3963-449A-824A-C7C1FF7CC584}" type="datetimeFigureOut">
              <a:rPr lang="en-US" smtClean="0"/>
              <a:t>11-Dec-20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29267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41AD6-3963-449A-824A-C7C1FF7CC584}" type="datetimeFigureOut">
              <a:rPr lang="en-US" smtClean="0"/>
              <a:t>11-Dec-20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194787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41AD6-3963-449A-824A-C7C1FF7CC584}" type="datetimeFigureOut">
              <a:rPr lang="en-US" smtClean="0"/>
              <a:t>11-Dec-20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FE09B-60E2-4EB1-ACE7-1B684DFC40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41AD6-3963-449A-824A-C7C1FF7CC584}" type="datetimeFigureOut">
              <a:rPr lang="en-US" smtClean="0"/>
              <a:t>11-Dec-20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6031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41AD6-3963-449A-824A-C7C1FF7CC584}" type="datetimeFigureOut">
              <a:rPr lang="en-US" smtClean="0"/>
              <a:t>11-Dec-20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113632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41AD6-3963-449A-824A-C7C1FF7CC584}" type="datetimeFigureOut">
              <a:rPr lang="en-US" smtClean="0"/>
              <a:t>11-Dec-20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146724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B41AD6-3963-449A-824A-C7C1FF7CC584}" type="datetimeFigureOut">
              <a:rPr lang="en-US" smtClean="0"/>
              <a:t>11-Dec-20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120531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B41AD6-3963-449A-824A-C7C1FF7CC584}" type="datetimeFigureOut">
              <a:rPr lang="en-US" smtClean="0"/>
              <a:t>11-Dec-20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9FE09B-60E2-4EB1-ACE7-1B684DFC4067}" type="slidenum">
              <a:rPr lang="en-US" smtClean="0"/>
              <a:t>‹#›</a:t>
            </a:fld>
            <a:endParaRPr lang="en-US"/>
          </a:p>
        </p:txBody>
      </p:sp>
    </p:spTree>
    <p:extLst>
      <p:ext uri="{BB962C8B-B14F-4D97-AF65-F5344CB8AC3E}">
        <p14:creationId xmlns:p14="http://schemas.microsoft.com/office/powerpoint/2010/main" val="129353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B41AD6-3963-449A-824A-C7C1FF7CC584}" type="datetimeFigureOut">
              <a:rPr lang="en-US" smtClean="0"/>
              <a:t>11-Dec-20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FE09B-60E2-4EB1-ACE7-1B684DFC4067}" type="slidenum">
              <a:rPr lang="en-US" smtClean="0"/>
              <a:t>‹#›</a:t>
            </a:fld>
            <a:endParaRPr lang="en-US"/>
          </a:p>
        </p:txBody>
      </p:sp>
    </p:spTree>
    <p:extLst>
      <p:ext uri="{BB962C8B-B14F-4D97-AF65-F5344CB8AC3E}">
        <p14:creationId xmlns:p14="http://schemas.microsoft.com/office/powerpoint/2010/main" val="423818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B41AD6-3963-449A-824A-C7C1FF7CC584}" type="datetimeFigureOut">
              <a:rPr lang="en-US" smtClean="0"/>
              <a:t>11-Dec-20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9FE09B-60E2-4EB1-ACE7-1B684DFC40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8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5322ABB1-4770-4CF6-94CA-7D3C2754B7CF}"/>
              </a:ext>
            </a:extLst>
          </p:cNvPr>
          <p:cNvSpPr/>
          <p:nvPr/>
        </p:nvSpPr>
        <p:spPr>
          <a:xfrm>
            <a:off x="845972" y="2885261"/>
            <a:ext cx="10500054"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0000" b="1" cap="all" spc="999" baseline="0">
                <a:solidFill>
                  <a:srgbClr val="292B3A"/>
                </a:solidFill>
              </a:defRPr>
            </a:lvl1pPr>
          </a:lstStyle>
          <a:p>
            <a:r>
              <a:rPr lang="en-US" sz="3200" dirty="0">
                <a:solidFill>
                  <a:srgbClr val="00B050"/>
                </a:solidFill>
                <a:latin typeface="#9Slide03 Ample" panose="02000000000000000000" pitchFamily="2" charset="0"/>
                <a:cs typeface="Times New Roman" panose="02020603050405020304" pitchFamily="18" charset="0"/>
              </a:rPr>
              <a:t>Communication Plan</a:t>
            </a:r>
            <a:r>
              <a:rPr lang="en-US" sz="3200" dirty="0">
                <a:latin typeface="#9Slide03 Ample" panose="02000000000000000000" pitchFamily="2" charset="0"/>
                <a:cs typeface="Times New Roman" panose="02020603050405020304" pitchFamily="18" charset="0"/>
              </a:rPr>
              <a:t>: What it is </a:t>
            </a:r>
          </a:p>
          <a:p>
            <a:r>
              <a:rPr lang="en-US" sz="3200" dirty="0">
                <a:latin typeface="#9Slide03 Ample" panose="02000000000000000000" pitchFamily="2" charset="0"/>
                <a:cs typeface="Times New Roman" panose="02020603050405020304" pitchFamily="18" charset="0"/>
              </a:rPr>
              <a:t>&amp; Why it’s important?</a:t>
            </a:r>
            <a:endParaRPr sz="3600" dirty="0">
              <a:solidFill>
                <a:schemeClr val="bg1"/>
              </a:solidFill>
            </a:endParaRPr>
          </a:p>
        </p:txBody>
      </p:sp>
    </p:spTree>
    <p:extLst>
      <p:ext uri="{BB962C8B-B14F-4D97-AF65-F5344CB8AC3E}">
        <p14:creationId xmlns:p14="http://schemas.microsoft.com/office/powerpoint/2010/main" val="75733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F5E1D-F024-4539-B354-0C6100E6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77" y="908268"/>
            <a:ext cx="12076223" cy="5802248"/>
          </a:xfrm>
          <a:prstGeom prst="rect">
            <a:avLst/>
          </a:prstGeom>
        </p:spPr>
      </p:pic>
    </p:spTree>
    <p:extLst>
      <p:ext uri="{BB962C8B-B14F-4D97-AF65-F5344CB8AC3E}">
        <p14:creationId xmlns:p14="http://schemas.microsoft.com/office/powerpoint/2010/main" val="15865199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9603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1FAF-A00E-4111-B401-7AD1EBA23722}"/>
              </a:ext>
            </a:extLst>
          </p:cNvPr>
          <p:cNvSpPr>
            <a:spLocks noGrp="1"/>
          </p:cNvSpPr>
          <p:nvPr>
            <p:ph type="title"/>
          </p:nvPr>
        </p:nvSpPr>
        <p:spPr>
          <a:xfrm>
            <a:off x="1097280" y="1186973"/>
            <a:ext cx="10058400" cy="658761"/>
          </a:xfrm>
        </p:spPr>
        <p:txBody>
          <a:bodyPr>
            <a:noAutofit/>
          </a:bodyPr>
          <a:lstStyle/>
          <a:p>
            <a:r>
              <a:rPr lang="en-US" dirty="0">
                <a:solidFill>
                  <a:srgbClr val="00B050"/>
                </a:solidFill>
                <a:latin typeface="#9Slide03 Ample" panose="02000000000000000000" pitchFamily="2" charset="0"/>
              </a:rPr>
              <a:t>Outline</a:t>
            </a:r>
          </a:p>
        </p:txBody>
      </p:sp>
      <p:graphicFrame>
        <p:nvGraphicFramePr>
          <p:cNvPr id="4" name="Content Placeholder 3">
            <a:extLst>
              <a:ext uri="{FF2B5EF4-FFF2-40B4-BE49-F238E27FC236}">
                <a16:creationId xmlns:a16="http://schemas.microsoft.com/office/drawing/2014/main" id="{C598079E-FAFA-44D4-8730-53E30F4BE602}"/>
              </a:ext>
            </a:extLst>
          </p:cNvPr>
          <p:cNvGraphicFramePr>
            <a:graphicFrameLocks noGrp="1"/>
          </p:cNvGraphicFramePr>
          <p:nvPr>
            <p:ph idx="1"/>
            <p:extLst>
              <p:ext uri="{D42A27DB-BD31-4B8C-83A1-F6EECF244321}">
                <p14:modId xmlns:p14="http://schemas.microsoft.com/office/powerpoint/2010/main" val="300484518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7838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E992-3865-4C59-92E0-87B02E590934}"/>
              </a:ext>
            </a:extLst>
          </p:cNvPr>
          <p:cNvSpPr>
            <a:spLocks noGrp="1"/>
          </p:cNvSpPr>
          <p:nvPr>
            <p:ph type="title"/>
          </p:nvPr>
        </p:nvSpPr>
        <p:spPr>
          <a:xfrm>
            <a:off x="1097280" y="1691148"/>
            <a:ext cx="10058400" cy="645979"/>
          </a:xfrm>
        </p:spPr>
        <p:txBody>
          <a:bodyPr>
            <a:normAutofit fontScale="90000"/>
          </a:bodyPr>
          <a:lstStyle/>
          <a:p>
            <a:r>
              <a:rPr lang="en-US" dirty="0">
                <a:solidFill>
                  <a:srgbClr val="00B050"/>
                </a:solidFill>
                <a:latin typeface="#9Slide03 AmpleSoft" panose="02000000000000000000" pitchFamily="2" charset="0"/>
              </a:rPr>
              <a:t>What’s Communication Plan?</a:t>
            </a:r>
            <a:br>
              <a:rPr lang="en-US" dirty="0">
                <a:solidFill>
                  <a:srgbClr val="00B050"/>
                </a:solidFill>
                <a:latin typeface="#9Slide03 AmpleSoft" panose="02000000000000000000" pitchFamily="2" charset="0"/>
              </a:rPr>
            </a:br>
            <a:endParaRPr lang="en-US" dirty="0">
              <a:solidFill>
                <a:srgbClr val="00B050"/>
              </a:solidFill>
            </a:endParaRPr>
          </a:p>
        </p:txBody>
      </p:sp>
      <p:pic>
        <p:nvPicPr>
          <p:cNvPr id="9" name="Content Placeholder 8">
            <a:extLst>
              <a:ext uri="{FF2B5EF4-FFF2-40B4-BE49-F238E27FC236}">
                <a16:creationId xmlns:a16="http://schemas.microsoft.com/office/drawing/2014/main" id="{40F6372A-422A-4039-BB60-1E092B6F39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337127"/>
            <a:ext cx="6035675" cy="3027897"/>
          </a:xfrm>
        </p:spPr>
      </p:pic>
      <p:sp>
        <p:nvSpPr>
          <p:cNvPr id="7" name="Content Placeholder 6">
            <a:extLst>
              <a:ext uri="{FF2B5EF4-FFF2-40B4-BE49-F238E27FC236}">
                <a16:creationId xmlns:a16="http://schemas.microsoft.com/office/drawing/2014/main" id="{185091B1-73D9-458F-88C7-F22420DB2F52}"/>
              </a:ext>
            </a:extLst>
          </p:cNvPr>
          <p:cNvSpPr>
            <a:spLocks noGrp="1"/>
          </p:cNvSpPr>
          <p:nvPr>
            <p:ph sz="quarter" idx="4"/>
          </p:nvPr>
        </p:nvSpPr>
        <p:spPr>
          <a:xfrm>
            <a:off x="6126480" y="2205867"/>
            <a:ext cx="5455570" cy="4175269"/>
          </a:xfrm>
        </p:spPr>
        <p:txBody>
          <a:bodyPr>
            <a:normAutofit fontScale="92500"/>
          </a:bodyPr>
          <a:lstStyle/>
          <a:p>
            <a:pPr algn="just"/>
            <a:r>
              <a:rPr lang="en-US" sz="2800" b="0" i="0" dirty="0">
                <a:solidFill>
                  <a:srgbClr val="0070C0"/>
                </a:solidFill>
                <a:effectLst/>
                <a:latin typeface="#9Slide03 AmpleSoft" panose="02000000000000000000" pitchFamily="2" charset="0"/>
              </a:rPr>
              <a:t>A project communication plan is a simple tool that enables you to communicate effectively on a project with your client, team, and other stakeholders. It sets clear guidelines for how information will be shared, as well as who’s responsible for and needs to be looped in on each project communication.</a:t>
            </a:r>
          </a:p>
          <a:p>
            <a:pPr algn="just"/>
            <a:br>
              <a:rPr lang="en-US" dirty="0">
                <a:effectLst/>
              </a:rPr>
            </a:br>
            <a:endParaRPr lang="en-US" sz="3200" dirty="0">
              <a:solidFill>
                <a:srgbClr val="0070C0"/>
              </a:solidFill>
            </a:endParaRPr>
          </a:p>
        </p:txBody>
      </p:sp>
    </p:spTree>
    <p:extLst>
      <p:ext uri="{BB962C8B-B14F-4D97-AF65-F5344CB8AC3E}">
        <p14:creationId xmlns:p14="http://schemas.microsoft.com/office/powerpoint/2010/main" val="168212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19E8-67F6-4B96-BBBB-DB729A764738}"/>
              </a:ext>
            </a:extLst>
          </p:cNvPr>
          <p:cNvSpPr>
            <a:spLocks noGrp="1"/>
          </p:cNvSpPr>
          <p:nvPr>
            <p:ph type="title"/>
          </p:nvPr>
        </p:nvSpPr>
        <p:spPr/>
        <p:txBody>
          <a:bodyPr/>
          <a:lstStyle/>
          <a:p>
            <a:r>
              <a:rPr lang="en-US" dirty="0">
                <a:solidFill>
                  <a:srgbClr val="00B050"/>
                </a:solidFill>
              </a:rPr>
              <a:t>Simple Definition</a:t>
            </a:r>
          </a:p>
        </p:txBody>
      </p:sp>
      <p:pic>
        <p:nvPicPr>
          <p:cNvPr id="10" name="Picture 9">
            <a:extLst>
              <a:ext uri="{FF2B5EF4-FFF2-40B4-BE49-F238E27FC236}">
                <a16:creationId xmlns:a16="http://schemas.microsoft.com/office/drawing/2014/main" id="{562EF04D-A72B-42C6-98F9-9E3404418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626" y="3820719"/>
            <a:ext cx="2893243" cy="1152148"/>
          </a:xfrm>
          <a:prstGeom prst="rect">
            <a:avLst/>
          </a:prstGeom>
        </p:spPr>
      </p:pic>
      <p:sp>
        <p:nvSpPr>
          <p:cNvPr id="11" name="TextBox 10">
            <a:extLst>
              <a:ext uri="{FF2B5EF4-FFF2-40B4-BE49-F238E27FC236}">
                <a16:creationId xmlns:a16="http://schemas.microsoft.com/office/drawing/2014/main" id="{A03491C8-8821-410A-A642-2403A02CA2FF}"/>
              </a:ext>
            </a:extLst>
          </p:cNvPr>
          <p:cNvSpPr txBox="1"/>
          <p:nvPr/>
        </p:nvSpPr>
        <p:spPr>
          <a:xfrm>
            <a:off x="1094626" y="2928167"/>
            <a:ext cx="2904449" cy="892552"/>
          </a:xfrm>
          <a:prstGeom prst="rect">
            <a:avLst/>
          </a:prstGeom>
          <a:noFill/>
        </p:spPr>
        <p:txBody>
          <a:bodyPr wrap="square" rtlCol="0">
            <a:spAutoFit/>
          </a:bodyPr>
          <a:lstStyle/>
          <a:p>
            <a:pPr algn="ctr"/>
            <a:r>
              <a:rPr lang="en-US" sz="2400" dirty="0"/>
              <a:t>Reaching the right </a:t>
            </a:r>
            <a:r>
              <a:rPr lang="en-US" sz="2800" dirty="0">
                <a:solidFill>
                  <a:schemeClr val="accent2"/>
                </a:solidFill>
              </a:rPr>
              <a:t>AUDIENCE ...</a:t>
            </a:r>
            <a:endParaRPr lang="en-US" sz="2400" dirty="0">
              <a:solidFill>
                <a:schemeClr val="accent2"/>
              </a:solidFill>
            </a:endParaRPr>
          </a:p>
        </p:txBody>
      </p:sp>
      <p:pic>
        <p:nvPicPr>
          <p:cNvPr id="13" name="Picture 12">
            <a:extLst>
              <a:ext uri="{FF2B5EF4-FFF2-40B4-BE49-F238E27FC236}">
                <a16:creationId xmlns:a16="http://schemas.microsoft.com/office/drawing/2014/main" id="{12A2430C-B289-4CE9-90DD-F6AEF61B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05" y="3541462"/>
            <a:ext cx="1710661" cy="1710661"/>
          </a:xfrm>
          <a:prstGeom prst="rect">
            <a:avLst/>
          </a:prstGeom>
        </p:spPr>
      </p:pic>
      <p:sp>
        <p:nvSpPr>
          <p:cNvPr id="14" name="TextBox 13">
            <a:extLst>
              <a:ext uri="{FF2B5EF4-FFF2-40B4-BE49-F238E27FC236}">
                <a16:creationId xmlns:a16="http://schemas.microsoft.com/office/drawing/2014/main" id="{D1F8B809-1E1C-4F0A-8008-F5198FBF7E36}"/>
              </a:ext>
            </a:extLst>
          </p:cNvPr>
          <p:cNvSpPr txBox="1"/>
          <p:nvPr/>
        </p:nvSpPr>
        <p:spPr>
          <a:xfrm>
            <a:off x="4997810" y="2870262"/>
            <a:ext cx="2904449" cy="892552"/>
          </a:xfrm>
          <a:prstGeom prst="rect">
            <a:avLst/>
          </a:prstGeom>
          <a:noFill/>
        </p:spPr>
        <p:txBody>
          <a:bodyPr wrap="square" rtlCol="0">
            <a:spAutoFit/>
          </a:bodyPr>
          <a:lstStyle/>
          <a:p>
            <a:pPr algn="ctr"/>
            <a:r>
              <a:rPr lang="en-US" sz="2400" dirty="0"/>
              <a:t>... With the right </a:t>
            </a:r>
            <a:r>
              <a:rPr lang="en-US" sz="2800" dirty="0">
                <a:solidFill>
                  <a:schemeClr val="accent2"/>
                </a:solidFill>
              </a:rPr>
              <a:t>MESSAGE ...</a:t>
            </a:r>
            <a:endParaRPr lang="en-US" sz="2400" dirty="0">
              <a:solidFill>
                <a:schemeClr val="accent2"/>
              </a:solidFill>
            </a:endParaRPr>
          </a:p>
        </p:txBody>
      </p:sp>
      <p:pic>
        <p:nvPicPr>
          <p:cNvPr id="16" name="Picture 15">
            <a:extLst>
              <a:ext uri="{FF2B5EF4-FFF2-40B4-BE49-F238E27FC236}">
                <a16:creationId xmlns:a16="http://schemas.microsoft.com/office/drawing/2014/main" id="{79BE8AF8-FE58-4A2F-B000-49C728DD5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994" y="3541462"/>
            <a:ext cx="2149775" cy="1613467"/>
          </a:xfrm>
          <a:prstGeom prst="rect">
            <a:avLst/>
          </a:prstGeom>
        </p:spPr>
      </p:pic>
      <p:sp>
        <p:nvSpPr>
          <p:cNvPr id="17" name="TextBox 16">
            <a:extLst>
              <a:ext uri="{FF2B5EF4-FFF2-40B4-BE49-F238E27FC236}">
                <a16:creationId xmlns:a16="http://schemas.microsoft.com/office/drawing/2014/main" id="{752C34B3-D995-4153-9C18-B7228B8688E8}"/>
              </a:ext>
            </a:extLst>
          </p:cNvPr>
          <p:cNvSpPr txBox="1"/>
          <p:nvPr/>
        </p:nvSpPr>
        <p:spPr>
          <a:xfrm>
            <a:off x="8523656" y="2982724"/>
            <a:ext cx="2904449" cy="523220"/>
          </a:xfrm>
          <a:prstGeom prst="rect">
            <a:avLst/>
          </a:prstGeom>
          <a:noFill/>
        </p:spPr>
        <p:txBody>
          <a:bodyPr wrap="square" rtlCol="0">
            <a:spAutoFit/>
          </a:bodyPr>
          <a:lstStyle/>
          <a:p>
            <a:pPr algn="ctr"/>
            <a:r>
              <a:rPr lang="en-US" sz="2400" dirty="0"/>
              <a:t>... at the right </a:t>
            </a:r>
            <a:r>
              <a:rPr lang="en-US" sz="2800" dirty="0">
                <a:solidFill>
                  <a:schemeClr val="accent2"/>
                </a:solidFill>
              </a:rPr>
              <a:t>TIME.</a:t>
            </a:r>
            <a:endParaRPr lang="en-US" sz="2400" dirty="0">
              <a:solidFill>
                <a:schemeClr val="accent2"/>
              </a:solidFill>
            </a:endParaRPr>
          </a:p>
        </p:txBody>
      </p:sp>
    </p:spTree>
    <p:extLst>
      <p:ext uri="{BB962C8B-B14F-4D97-AF65-F5344CB8AC3E}">
        <p14:creationId xmlns:p14="http://schemas.microsoft.com/office/powerpoint/2010/main" val="1350719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anim calcmode="lin" valueType="num">
                                      <p:cBhvr>
                                        <p:cTn id="24" dur="500" fill="hold"/>
                                        <p:tgtEl>
                                          <p:spTgt spid="17"/>
                                        </p:tgtEl>
                                        <p:attrNameLst>
                                          <p:attrName>ppt_x</p:attrName>
                                        </p:attrNameLst>
                                      </p:cBhvr>
                                      <p:tavLst>
                                        <p:tav tm="0">
                                          <p:val>
                                            <p:strVal val="#ppt_x"/>
                                          </p:val>
                                        </p:tav>
                                        <p:tav tm="100000">
                                          <p:val>
                                            <p:strVal val="#ppt_x"/>
                                          </p:val>
                                        </p:tav>
                                      </p:tavLst>
                                    </p:anim>
                                    <p:anim calcmode="lin" valueType="num">
                                      <p:cBhvr>
                                        <p:cTn id="25" dur="500" fill="hold"/>
                                        <p:tgtEl>
                                          <p:spTgt spid="17"/>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A0AD-4BB5-4046-8026-9097CFDF9D49}"/>
              </a:ext>
            </a:extLst>
          </p:cNvPr>
          <p:cNvSpPr>
            <a:spLocks noGrp="1"/>
          </p:cNvSpPr>
          <p:nvPr>
            <p:ph type="title"/>
          </p:nvPr>
        </p:nvSpPr>
        <p:spPr/>
        <p:txBody>
          <a:bodyPr/>
          <a:lstStyle/>
          <a:p>
            <a:r>
              <a:rPr lang="en-US" dirty="0">
                <a:solidFill>
                  <a:srgbClr val="00B050"/>
                </a:solidFill>
              </a:rPr>
              <a:t>Why it’s important?</a:t>
            </a:r>
          </a:p>
        </p:txBody>
      </p:sp>
      <p:sp>
        <p:nvSpPr>
          <p:cNvPr id="3" name="Content Placeholder 2">
            <a:extLst>
              <a:ext uri="{FF2B5EF4-FFF2-40B4-BE49-F238E27FC236}">
                <a16:creationId xmlns:a16="http://schemas.microsoft.com/office/drawing/2014/main" id="{57B0B83F-B450-4FB6-A984-BC665C22C3AC}"/>
              </a:ext>
            </a:extLst>
          </p:cNvPr>
          <p:cNvSpPr>
            <a:spLocks noGrp="1"/>
          </p:cNvSpPr>
          <p:nvPr>
            <p:ph idx="1"/>
          </p:nvPr>
        </p:nvSpPr>
        <p:spPr/>
        <p:txBody>
          <a:bodyPr>
            <a:normAutofit/>
          </a:bodyPr>
          <a:lstStyle/>
          <a:p>
            <a:pPr marL="201168" lvl="1" indent="0" algn="just">
              <a:spcAft>
                <a:spcPts val="1800"/>
              </a:spcAft>
              <a:buNone/>
            </a:pPr>
            <a:r>
              <a:rPr lang="en-US" sz="2400" b="0" i="0" dirty="0">
                <a:solidFill>
                  <a:srgbClr val="3D4752"/>
                </a:solidFill>
                <a:effectLst/>
                <a:latin typeface="-apple-system"/>
              </a:rPr>
              <a:t>	</a:t>
            </a:r>
            <a:r>
              <a:rPr lang="en-US" sz="2800" b="0" i="0" dirty="0">
                <a:solidFill>
                  <a:srgbClr val="3D4752"/>
                </a:solidFill>
                <a:effectLst/>
                <a:latin typeface="-apple-system"/>
              </a:rPr>
              <a:t>A project management communication plan will help you:</a:t>
            </a:r>
            <a:r>
              <a:rPr lang="en-US" sz="3200" dirty="0"/>
              <a:t> </a:t>
            </a:r>
            <a:endParaRPr lang="en-US" sz="2800" dirty="0"/>
          </a:p>
          <a:p>
            <a:pPr marL="225425" lvl="1" indent="-25400" algn="just">
              <a:lnSpc>
                <a:spcPct val="150000"/>
              </a:lnSpc>
              <a:spcAft>
                <a:spcPts val="600"/>
              </a:spcAft>
              <a:buFont typeface="Wingdings" panose="05000000000000000000" pitchFamily="2" charset="2"/>
              <a:buChar char="ü"/>
            </a:pPr>
            <a:r>
              <a:rPr lang="en-US" sz="2400" dirty="0"/>
              <a:t> Keep your project on track.</a:t>
            </a:r>
            <a:endParaRPr lang="en-US" sz="2400" b="0" i="0" dirty="0">
              <a:solidFill>
                <a:srgbClr val="212C35"/>
              </a:solidFill>
              <a:effectLst/>
            </a:endParaRPr>
          </a:p>
          <a:p>
            <a:pPr lvl="1" algn="just">
              <a:lnSpc>
                <a:spcPct val="150000"/>
              </a:lnSpc>
              <a:spcAft>
                <a:spcPts val="600"/>
              </a:spcAft>
              <a:buFont typeface="Wingdings" panose="05000000000000000000" pitchFamily="2" charset="2"/>
              <a:buChar char="ü"/>
            </a:pPr>
            <a:r>
              <a:rPr lang="en-US" sz="2200" dirty="0"/>
              <a:t> </a:t>
            </a:r>
            <a:r>
              <a:rPr lang="en-US" sz="2400" b="0" i="0" dirty="0">
                <a:solidFill>
                  <a:srgbClr val="212C35"/>
                </a:solidFill>
                <a:effectLst/>
              </a:rPr>
              <a:t>Increases stakeholders’ visibility into the project and its status.</a:t>
            </a:r>
          </a:p>
          <a:p>
            <a:pPr lvl="1" algn="just">
              <a:lnSpc>
                <a:spcPct val="150000"/>
              </a:lnSpc>
              <a:spcAft>
                <a:spcPts val="600"/>
              </a:spcAft>
              <a:buFont typeface="Wingdings" panose="05000000000000000000" pitchFamily="2" charset="2"/>
              <a:buChar char="ü"/>
            </a:pPr>
            <a:r>
              <a:rPr lang="en-US" sz="2400" b="0" i="0" dirty="0">
                <a:solidFill>
                  <a:srgbClr val="212C35"/>
                </a:solidFill>
                <a:effectLst/>
              </a:rPr>
              <a:t> Provides the opportunity for stakeholders to give feedback.</a:t>
            </a:r>
          </a:p>
          <a:p>
            <a:pPr lvl="1" algn="just">
              <a:lnSpc>
                <a:spcPct val="150000"/>
              </a:lnSpc>
              <a:spcAft>
                <a:spcPts val="600"/>
              </a:spcAft>
              <a:buFont typeface="Wingdings" panose="05000000000000000000" pitchFamily="2" charset="2"/>
              <a:buChar char="ü"/>
            </a:pPr>
            <a:r>
              <a:rPr lang="en-US" sz="2400" dirty="0">
                <a:solidFill>
                  <a:srgbClr val="212C35"/>
                </a:solidFill>
              </a:rPr>
              <a:t> </a:t>
            </a:r>
            <a:r>
              <a:rPr lang="en-US" sz="2400" b="0" i="0" dirty="0">
                <a:solidFill>
                  <a:srgbClr val="212C35"/>
                </a:solidFill>
                <a:effectLst/>
              </a:rPr>
              <a:t>Increases productivity during meeting.</a:t>
            </a:r>
            <a:endParaRPr lang="en-US" sz="2600" dirty="0"/>
          </a:p>
        </p:txBody>
      </p:sp>
    </p:spTree>
    <p:extLst>
      <p:ext uri="{BB962C8B-B14F-4D97-AF65-F5344CB8AC3E}">
        <p14:creationId xmlns:p14="http://schemas.microsoft.com/office/powerpoint/2010/main" val="4089293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2574-DC0B-46B1-80BE-1E803FDB217E}"/>
              </a:ext>
            </a:extLst>
          </p:cNvPr>
          <p:cNvSpPr>
            <a:spLocks noGrp="1"/>
          </p:cNvSpPr>
          <p:nvPr>
            <p:ph type="title"/>
          </p:nvPr>
        </p:nvSpPr>
        <p:spPr>
          <a:xfrm>
            <a:off x="1066800" y="1710813"/>
            <a:ext cx="10058400" cy="688258"/>
          </a:xfrm>
        </p:spPr>
        <p:txBody>
          <a:bodyPr>
            <a:normAutofit fontScale="90000"/>
          </a:bodyPr>
          <a:lstStyle/>
          <a:p>
            <a:r>
              <a:rPr lang="en-US" dirty="0">
                <a:solidFill>
                  <a:srgbClr val="00B050"/>
                </a:solidFill>
              </a:rPr>
              <a:t>How to create a Communication Plan?</a:t>
            </a:r>
            <a:br>
              <a:rPr lang="en-US" dirty="0">
                <a:solidFill>
                  <a:srgbClr val="00B050"/>
                </a:solidFill>
              </a:rPr>
            </a:br>
            <a:endParaRPr lang="en-US" dirty="0">
              <a:solidFill>
                <a:srgbClr val="00B050"/>
              </a:solidFill>
            </a:endParaRPr>
          </a:p>
        </p:txBody>
      </p:sp>
      <p:sp>
        <p:nvSpPr>
          <p:cNvPr id="3" name="Content Placeholder 2">
            <a:extLst>
              <a:ext uri="{FF2B5EF4-FFF2-40B4-BE49-F238E27FC236}">
                <a16:creationId xmlns:a16="http://schemas.microsoft.com/office/drawing/2014/main" id="{1A02F808-0FD1-4144-BEA6-2EB324078201}"/>
              </a:ext>
            </a:extLst>
          </p:cNvPr>
          <p:cNvSpPr>
            <a:spLocks noGrp="1"/>
          </p:cNvSpPr>
          <p:nvPr>
            <p:ph idx="1"/>
          </p:nvPr>
        </p:nvSpPr>
        <p:spPr>
          <a:xfrm>
            <a:off x="1097280" y="2113936"/>
            <a:ext cx="10058400" cy="3755158"/>
          </a:xfrm>
        </p:spPr>
        <p:txBody>
          <a:bodyPr>
            <a:normAutofit/>
          </a:bodyPr>
          <a:lstStyle/>
          <a:p>
            <a:pPr marL="457200" indent="-457200">
              <a:buFont typeface="+mj-lt"/>
              <a:buAutoNum type="arabicPeriod"/>
            </a:pPr>
            <a:r>
              <a:rPr lang="en-US" sz="2400" b="0" i="0" dirty="0">
                <a:solidFill>
                  <a:srgbClr val="333434"/>
                </a:solidFill>
                <a:effectLst/>
                <a:latin typeface="+mj-lt"/>
              </a:rPr>
              <a:t>Define your communication goals and requirements</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Who</a:t>
            </a:r>
            <a:r>
              <a:rPr lang="en-US" sz="2400" b="0" i="0" dirty="0">
                <a:solidFill>
                  <a:srgbClr val="333434"/>
                </a:solidFill>
                <a:effectLst/>
                <a:latin typeface="#9Slide03 AmpleSoft Thin" panose="02000000000000000000" pitchFamily="2" charset="0"/>
              </a:rPr>
              <a:t> needs to be communicated to?</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What</a:t>
            </a:r>
            <a:r>
              <a:rPr lang="en-US" sz="2400" b="0" i="0" dirty="0">
                <a:solidFill>
                  <a:srgbClr val="333434"/>
                </a:solidFill>
                <a:effectLst/>
                <a:latin typeface="#9Slide03 AmpleSoft Thin" panose="02000000000000000000" pitchFamily="2" charset="0"/>
              </a:rPr>
              <a:t> needs to be communicated to them?</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When</a:t>
            </a:r>
            <a:r>
              <a:rPr lang="en-US" sz="2400" b="0" i="0" dirty="0">
                <a:solidFill>
                  <a:srgbClr val="333434"/>
                </a:solidFill>
                <a:effectLst/>
                <a:latin typeface="#9Slide03 AmpleSoft Thin" panose="02000000000000000000" pitchFamily="2" charset="0"/>
              </a:rPr>
              <a:t> should this be communicated?</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Where</a:t>
            </a:r>
            <a:r>
              <a:rPr lang="en-US" sz="2400" b="0" i="0" dirty="0">
                <a:solidFill>
                  <a:srgbClr val="333434"/>
                </a:solidFill>
                <a:effectLst/>
                <a:latin typeface="#9Slide03 AmpleSoft Thin" panose="02000000000000000000" pitchFamily="2" charset="0"/>
              </a:rPr>
              <a:t> should it be communicated?</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Why</a:t>
            </a:r>
            <a:r>
              <a:rPr lang="en-US" sz="2400" b="0" i="0" dirty="0">
                <a:solidFill>
                  <a:srgbClr val="333434"/>
                </a:solidFill>
                <a:effectLst/>
                <a:latin typeface="#9Slide03 AmpleSoft Thin" panose="02000000000000000000" pitchFamily="2" charset="0"/>
              </a:rPr>
              <a:t> is communicating this to them essential to the project’s success?</a:t>
            </a:r>
          </a:p>
          <a:p>
            <a:pPr lvl="1">
              <a:lnSpc>
                <a:spcPts val="3600"/>
              </a:lnSpc>
              <a:buFont typeface="Arial" panose="020B0604020202020204" pitchFamily="34" charset="0"/>
              <a:buChar char="•"/>
            </a:pPr>
            <a:r>
              <a:rPr lang="en-US" sz="2200" dirty="0"/>
              <a:t> </a:t>
            </a:r>
            <a:r>
              <a:rPr lang="en-US" sz="2800" b="1" i="0" dirty="0">
                <a:solidFill>
                  <a:srgbClr val="FF0000"/>
                </a:solidFill>
                <a:effectLst/>
                <a:latin typeface="#9Slide03 AmpleSoft Thin" panose="02000000000000000000" pitchFamily="2" charset="0"/>
              </a:rPr>
              <a:t>How</a:t>
            </a:r>
            <a:r>
              <a:rPr lang="en-US" sz="2400" b="0" i="0" dirty="0">
                <a:solidFill>
                  <a:srgbClr val="333434"/>
                </a:solidFill>
                <a:effectLst/>
                <a:latin typeface="#9Slide03 AmpleSoft Thin" panose="02000000000000000000" pitchFamily="2" charset="0"/>
              </a:rPr>
              <a:t> is this going to be communicated?</a:t>
            </a:r>
            <a:endParaRPr lang="en-US" sz="2200" dirty="0">
              <a:latin typeface="#9Slide03 AmpleSoft Thin" panose="02000000000000000000" pitchFamily="2" charset="0"/>
            </a:endParaRPr>
          </a:p>
        </p:txBody>
      </p:sp>
    </p:spTree>
    <p:extLst>
      <p:ext uri="{BB962C8B-B14F-4D97-AF65-F5344CB8AC3E}">
        <p14:creationId xmlns:p14="http://schemas.microsoft.com/office/powerpoint/2010/main" val="268020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8D7EB-17F9-49DE-B8E5-A3845A68F2B2}"/>
              </a:ext>
            </a:extLst>
          </p:cNvPr>
          <p:cNvSpPr>
            <a:spLocks noGrp="1"/>
          </p:cNvSpPr>
          <p:nvPr>
            <p:ph idx="1"/>
          </p:nvPr>
        </p:nvSpPr>
        <p:spPr>
          <a:xfrm>
            <a:off x="1066799" y="2290916"/>
            <a:ext cx="9030929" cy="3922307"/>
          </a:xfrm>
        </p:spPr>
        <p:txBody>
          <a:bodyPr>
            <a:normAutofit/>
          </a:bodyPr>
          <a:lstStyle/>
          <a:p>
            <a:pPr marL="457200" indent="-457200">
              <a:buFont typeface="+mj-lt"/>
              <a:buAutoNum type="arabicPeriod" startAt="2"/>
            </a:pPr>
            <a:r>
              <a:rPr lang="en-US" sz="2400" b="0" i="0" dirty="0">
                <a:solidFill>
                  <a:srgbClr val="333434"/>
                </a:solidFill>
                <a:effectLst/>
                <a:latin typeface="+mj-lt"/>
              </a:rPr>
              <a:t>Gather stakeholder information and communication preferences</a:t>
            </a:r>
          </a:p>
          <a:p>
            <a:pPr lvl="1">
              <a:lnSpc>
                <a:spcPts val="5000"/>
              </a:lnSpc>
              <a:buFont typeface="Arial" panose="020B0604020202020204" pitchFamily="34" charset="0"/>
              <a:buChar char="•"/>
            </a:pPr>
            <a:r>
              <a:rPr lang="en-US" sz="2400" b="0" i="0" dirty="0">
                <a:solidFill>
                  <a:srgbClr val="333434"/>
                </a:solidFill>
                <a:effectLst/>
                <a:latin typeface="#9Slide03 AmpleSoft Thin" panose="02000000000000000000" pitchFamily="2" charset="0"/>
              </a:rPr>
              <a:t> How </a:t>
            </a:r>
            <a:r>
              <a:rPr lang="en-US" sz="2800" b="1" i="0" dirty="0">
                <a:solidFill>
                  <a:srgbClr val="FF0000"/>
                </a:solidFill>
                <a:effectLst/>
                <a:latin typeface="#9Slide03 AmpleSoft Thin" panose="02000000000000000000" pitchFamily="2" charset="0"/>
              </a:rPr>
              <a:t>urgent</a:t>
            </a:r>
            <a:r>
              <a:rPr lang="en-US" sz="2400" b="0" i="0" dirty="0">
                <a:solidFill>
                  <a:srgbClr val="333434"/>
                </a:solidFill>
                <a:effectLst/>
                <a:latin typeface="#9Slide03 AmpleSoft Thin" panose="02000000000000000000" pitchFamily="2" charset="0"/>
              </a:rPr>
              <a:t> is the information?</a:t>
            </a:r>
          </a:p>
          <a:p>
            <a:pPr lvl="1">
              <a:lnSpc>
                <a:spcPts val="5000"/>
              </a:lnSpc>
              <a:buFont typeface="Arial" panose="020B0604020202020204" pitchFamily="34" charset="0"/>
              <a:buChar char="•"/>
            </a:pPr>
            <a:r>
              <a:rPr lang="en-US" sz="2400" dirty="0">
                <a:solidFill>
                  <a:srgbClr val="333434"/>
                </a:solidFill>
                <a:latin typeface="#9Slide03 AmpleSoft Thin" panose="02000000000000000000" pitchFamily="2" charset="0"/>
              </a:rPr>
              <a:t> </a:t>
            </a:r>
            <a:r>
              <a:rPr lang="en-US" sz="2400" b="0" i="0" dirty="0">
                <a:solidFill>
                  <a:srgbClr val="333434"/>
                </a:solidFill>
                <a:effectLst/>
                <a:latin typeface="#9Slide03 AmpleSoft Thin" panose="02000000000000000000" pitchFamily="2" charset="0"/>
              </a:rPr>
              <a:t>Does the project require </a:t>
            </a:r>
            <a:r>
              <a:rPr lang="en-US" sz="2800" b="1" i="0" dirty="0">
                <a:solidFill>
                  <a:srgbClr val="FF0000"/>
                </a:solidFill>
                <a:effectLst/>
                <a:latin typeface="#9Slide03 AmpleSoft Thin" panose="02000000000000000000" pitchFamily="2" charset="0"/>
              </a:rPr>
              <a:t>specific technology solutions?</a:t>
            </a:r>
          </a:p>
          <a:p>
            <a:pPr lvl="1" algn="just">
              <a:lnSpc>
                <a:spcPts val="5000"/>
              </a:lnSpc>
              <a:buFont typeface="Arial" panose="020B0604020202020204" pitchFamily="34" charset="0"/>
              <a:buChar char="•"/>
            </a:pPr>
            <a:r>
              <a:rPr lang="en-US" sz="2800" b="1" dirty="0">
                <a:solidFill>
                  <a:srgbClr val="FF0000"/>
                </a:solidFill>
                <a:latin typeface="#9Slide03 AmpleSoft Thin" panose="02000000000000000000" pitchFamily="2" charset="0"/>
              </a:rPr>
              <a:t> </a:t>
            </a:r>
            <a:r>
              <a:rPr lang="en-US" sz="2400" b="0" i="0" dirty="0">
                <a:solidFill>
                  <a:srgbClr val="333434"/>
                </a:solidFill>
                <a:effectLst/>
                <a:latin typeface="#9Slide03 AmpleSoft Thin" panose="02000000000000000000" pitchFamily="2" charset="0"/>
              </a:rPr>
              <a:t>Think about the </a:t>
            </a:r>
            <a:r>
              <a:rPr lang="en-US" sz="2800" b="1" i="0" dirty="0">
                <a:solidFill>
                  <a:srgbClr val="FF0000"/>
                </a:solidFill>
                <a:effectLst/>
                <a:latin typeface="#9Slide03 AmpleSoft Thin" panose="02000000000000000000" pitchFamily="2" charset="0"/>
              </a:rPr>
              <a:t>structure of your team and their specific communications needs.</a:t>
            </a:r>
            <a:endParaRPr lang="en-US" sz="2400" b="1" i="0" dirty="0">
              <a:solidFill>
                <a:srgbClr val="FF0000"/>
              </a:solidFill>
              <a:effectLst/>
              <a:latin typeface="#9Slide03 AmpleSoft Thin" panose="02000000000000000000" pitchFamily="2" charset="0"/>
            </a:endParaRPr>
          </a:p>
        </p:txBody>
      </p:sp>
      <p:sp>
        <p:nvSpPr>
          <p:cNvPr id="5" name="Title 1">
            <a:extLst>
              <a:ext uri="{FF2B5EF4-FFF2-40B4-BE49-F238E27FC236}">
                <a16:creationId xmlns:a16="http://schemas.microsoft.com/office/drawing/2014/main" id="{4FEB48B5-24EB-447E-A221-651CF9F9959A}"/>
              </a:ext>
            </a:extLst>
          </p:cNvPr>
          <p:cNvSpPr>
            <a:spLocks noGrp="1"/>
          </p:cNvSpPr>
          <p:nvPr>
            <p:ph type="title"/>
          </p:nvPr>
        </p:nvSpPr>
        <p:spPr>
          <a:xfrm>
            <a:off x="1066800" y="1710813"/>
            <a:ext cx="10058400" cy="688258"/>
          </a:xfrm>
        </p:spPr>
        <p:txBody>
          <a:bodyPr>
            <a:normAutofit fontScale="90000"/>
          </a:bodyPr>
          <a:lstStyle/>
          <a:p>
            <a:r>
              <a:rPr lang="en-US" dirty="0">
                <a:solidFill>
                  <a:srgbClr val="00B050"/>
                </a:solidFill>
              </a:rPr>
              <a:t>How to create a Communication Plan?</a:t>
            </a:r>
            <a:br>
              <a:rPr lang="en-US" dirty="0">
                <a:solidFill>
                  <a:srgbClr val="00B050"/>
                </a:solidFill>
              </a:rPr>
            </a:br>
            <a:endParaRPr lang="en-US" dirty="0">
              <a:solidFill>
                <a:srgbClr val="00B050"/>
              </a:solidFill>
            </a:endParaRPr>
          </a:p>
        </p:txBody>
      </p:sp>
    </p:spTree>
    <p:extLst>
      <p:ext uri="{BB962C8B-B14F-4D97-AF65-F5344CB8AC3E}">
        <p14:creationId xmlns:p14="http://schemas.microsoft.com/office/powerpoint/2010/main" val="956422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F90E8E-B8E8-4F57-8909-8DCD6093A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73" y="0"/>
            <a:ext cx="11142453" cy="6858000"/>
          </a:xfrm>
          <a:prstGeom prst="rect">
            <a:avLst/>
          </a:prstGeom>
        </p:spPr>
      </p:pic>
    </p:spTree>
    <p:extLst>
      <p:ext uri="{BB962C8B-B14F-4D97-AF65-F5344CB8AC3E}">
        <p14:creationId xmlns:p14="http://schemas.microsoft.com/office/powerpoint/2010/main" val="28771310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02C44-3AE5-448E-9377-1323AE7B3406}"/>
              </a:ext>
            </a:extLst>
          </p:cNvPr>
          <p:cNvSpPr>
            <a:spLocks noGrp="1"/>
          </p:cNvSpPr>
          <p:nvPr>
            <p:ph idx="1"/>
          </p:nvPr>
        </p:nvSpPr>
        <p:spPr>
          <a:xfrm>
            <a:off x="1097280" y="2113935"/>
            <a:ext cx="10058400" cy="3755159"/>
          </a:xfrm>
        </p:spPr>
        <p:txBody>
          <a:bodyPr>
            <a:normAutofit/>
          </a:bodyPr>
          <a:lstStyle/>
          <a:p>
            <a:pPr marL="457200" indent="-457200">
              <a:buFont typeface="+mj-lt"/>
              <a:buAutoNum type="arabicPeriod" startAt="3"/>
            </a:pPr>
            <a:r>
              <a:rPr lang="en-US" sz="2400" b="0" i="0" dirty="0">
                <a:solidFill>
                  <a:srgbClr val="333434"/>
                </a:solidFill>
                <a:effectLst/>
                <a:latin typeface="+mj-lt"/>
              </a:rPr>
              <a:t>Set your regular communication types and schedules</a:t>
            </a:r>
          </a:p>
          <a:p>
            <a:pPr marL="0" indent="0" algn="just">
              <a:buNone/>
            </a:pPr>
            <a:r>
              <a:rPr lang="en-US" sz="2400" dirty="0">
                <a:latin typeface="+mj-lt"/>
              </a:rPr>
              <a:t> 	</a:t>
            </a:r>
            <a:r>
              <a:rPr lang="en-US" sz="2000" b="0" i="0" dirty="0">
                <a:solidFill>
                  <a:srgbClr val="333434"/>
                </a:solidFill>
                <a:effectLst/>
              </a:rPr>
              <a:t>Here are some regular communication types that might work for various aspects of your project:</a:t>
            </a:r>
          </a:p>
          <a:p>
            <a:pPr lvl="1" algn="just">
              <a:lnSpc>
                <a:spcPts val="3500"/>
              </a:lnSpc>
              <a:buFont typeface="Arial" panose="020B0604020202020204" pitchFamily="34" charset="0"/>
              <a:buChar char="•"/>
            </a:pPr>
            <a:r>
              <a:rPr lang="en-US" sz="2400" b="0" i="0" dirty="0">
                <a:solidFill>
                  <a:srgbClr val="333434"/>
                </a:solidFill>
                <a:effectLst/>
              </a:rPr>
              <a:t> Weekly email reports</a:t>
            </a:r>
          </a:p>
          <a:p>
            <a:pPr lvl="1" algn="just">
              <a:lnSpc>
                <a:spcPts val="3500"/>
              </a:lnSpc>
              <a:buFont typeface="Arial" panose="020B0604020202020204" pitchFamily="34" charset="0"/>
              <a:buChar char="•"/>
            </a:pPr>
            <a:r>
              <a:rPr lang="en-US" sz="2200" dirty="0"/>
              <a:t> </a:t>
            </a:r>
            <a:r>
              <a:rPr lang="en-US" sz="2400" b="0" i="0" dirty="0">
                <a:solidFill>
                  <a:srgbClr val="333434"/>
                </a:solidFill>
                <a:effectLst/>
              </a:rPr>
              <a:t>Major milestone meetings</a:t>
            </a:r>
          </a:p>
          <a:p>
            <a:pPr lvl="1" algn="just">
              <a:lnSpc>
                <a:spcPts val="3500"/>
              </a:lnSpc>
              <a:buFont typeface="Arial" panose="020B0604020202020204" pitchFamily="34" charset="0"/>
              <a:buChar char="•"/>
            </a:pPr>
            <a:r>
              <a:rPr lang="en-US" sz="2200" dirty="0"/>
              <a:t> </a:t>
            </a:r>
            <a:r>
              <a:rPr lang="en-US" sz="2400" b="0" i="0" dirty="0">
                <a:solidFill>
                  <a:srgbClr val="333434"/>
                </a:solidFill>
                <a:effectLst/>
              </a:rPr>
              <a:t>Daily emails</a:t>
            </a:r>
          </a:p>
          <a:p>
            <a:pPr lvl="1" algn="just">
              <a:lnSpc>
                <a:spcPts val="3500"/>
              </a:lnSpc>
              <a:buFont typeface="Arial" panose="020B0604020202020204" pitchFamily="34" charset="0"/>
              <a:buChar char="•"/>
            </a:pPr>
            <a:r>
              <a:rPr lang="en-US" sz="2200" dirty="0"/>
              <a:t> </a:t>
            </a:r>
            <a:r>
              <a:rPr lang="en-US" sz="2400" b="0" i="0" dirty="0">
                <a:solidFill>
                  <a:srgbClr val="333434"/>
                </a:solidFill>
                <a:effectLst/>
              </a:rPr>
              <a:t>Annual reports</a:t>
            </a:r>
            <a:endParaRPr lang="en-US" sz="2200" dirty="0"/>
          </a:p>
        </p:txBody>
      </p:sp>
      <p:sp>
        <p:nvSpPr>
          <p:cNvPr id="4" name="Title 1">
            <a:extLst>
              <a:ext uri="{FF2B5EF4-FFF2-40B4-BE49-F238E27FC236}">
                <a16:creationId xmlns:a16="http://schemas.microsoft.com/office/drawing/2014/main" id="{B310BF5A-2A69-4619-94B6-2BEB61C58BF6}"/>
              </a:ext>
            </a:extLst>
          </p:cNvPr>
          <p:cNvSpPr>
            <a:spLocks noGrp="1"/>
          </p:cNvSpPr>
          <p:nvPr>
            <p:ph type="title"/>
          </p:nvPr>
        </p:nvSpPr>
        <p:spPr>
          <a:xfrm>
            <a:off x="1066800" y="1710813"/>
            <a:ext cx="10058400" cy="688258"/>
          </a:xfrm>
        </p:spPr>
        <p:txBody>
          <a:bodyPr>
            <a:normAutofit fontScale="90000"/>
          </a:bodyPr>
          <a:lstStyle/>
          <a:p>
            <a:r>
              <a:rPr lang="en-US" dirty="0">
                <a:solidFill>
                  <a:srgbClr val="00B050"/>
                </a:solidFill>
              </a:rPr>
              <a:t>How to create a Communication Plan?</a:t>
            </a:r>
            <a:br>
              <a:rPr lang="en-US" dirty="0">
                <a:solidFill>
                  <a:srgbClr val="00B050"/>
                </a:solidFill>
              </a:rPr>
            </a:br>
            <a:endParaRPr lang="en-US" dirty="0">
              <a:solidFill>
                <a:srgbClr val="00B050"/>
              </a:solidFill>
            </a:endParaRPr>
          </a:p>
        </p:txBody>
      </p:sp>
    </p:spTree>
    <p:extLst>
      <p:ext uri="{BB962C8B-B14F-4D97-AF65-F5344CB8AC3E}">
        <p14:creationId xmlns:p14="http://schemas.microsoft.com/office/powerpoint/2010/main" val="2296363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anim calcmode="lin" valueType="num">
                                      <p:cBhvr>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9Slide03 Ample"/>
        <a:ea typeface=""/>
        <a:cs typeface=""/>
      </a:majorFont>
      <a:minorFont>
        <a:latin typeface="#9Slide03 AmpleSoft"/>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Organic</Template>
  <TotalTime>1144</TotalTime>
  <Words>314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#9Slide03 Ample</vt:lpstr>
      <vt:lpstr>#9Slide03 AmpleSoft</vt:lpstr>
      <vt:lpstr>#9Slide03 AmpleSoft Thin</vt:lpstr>
      <vt:lpstr>-apple-system</vt:lpstr>
      <vt:lpstr>Arial</vt:lpstr>
      <vt:lpstr>Calibri</vt:lpstr>
      <vt:lpstr>Wingdings</vt:lpstr>
      <vt:lpstr>Retrospect</vt:lpstr>
      <vt:lpstr>PowerPoint Presentation</vt:lpstr>
      <vt:lpstr>Outline</vt:lpstr>
      <vt:lpstr>What’s Communication Plan? </vt:lpstr>
      <vt:lpstr>Simple Definition</vt:lpstr>
      <vt:lpstr>Why it’s important?</vt:lpstr>
      <vt:lpstr>How to create a Communication Plan? </vt:lpstr>
      <vt:lpstr>How to create a Communication Plan? </vt:lpstr>
      <vt:lpstr>PowerPoint Presentation</vt:lpstr>
      <vt:lpstr>How to create a Communication Plan?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Nguyễn</dc:creator>
  <cp:lastModifiedBy>Linh Nguyễn</cp:lastModifiedBy>
  <cp:revision>176</cp:revision>
  <dcterms:created xsi:type="dcterms:W3CDTF">2020-12-09T13:40:44Z</dcterms:created>
  <dcterms:modified xsi:type="dcterms:W3CDTF">2020-12-11T14:35:48Z</dcterms:modified>
</cp:coreProperties>
</file>