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83" r:id="rId2"/>
    <p:sldId id="280" r:id="rId3"/>
    <p:sldId id="256" r:id="rId4"/>
    <p:sldId id="257" r:id="rId5"/>
    <p:sldId id="259" r:id="rId6"/>
    <p:sldId id="281" r:id="rId7"/>
    <p:sldId id="264" r:id="rId8"/>
    <p:sldId id="266" r:id="rId9"/>
    <p:sldId id="270" r:id="rId10"/>
    <p:sldId id="272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F93D0"/>
    <a:srgbClr val="9DC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A266-3DA4-437E-A15C-A9179165CE2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1F1A-03CF-4E14-A007-89E49D72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73670-C73D-425C-A407-EC269C976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64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7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1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CF2B4E-B990-4AAB-9F7D-B6F8B81E812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6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1650724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ICT/ Software project management</a:t>
            </a:r>
            <a:endParaRPr lang="en-US" alt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 smtClean="0"/>
              <a:t>Lê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Trung</a:t>
            </a:r>
            <a:endParaRPr lang="en-US" altLang="en-US" dirty="0" smtClean="0"/>
          </a:p>
          <a:p>
            <a:r>
              <a:rPr lang="en-US" altLang="en-US" cap="none">
                <a:solidFill>
                  <a:srgbClr val="FF0000"/>
                </a:solidFill>
              </a:rPr>
              <a:t>http://bit.ly/2keQmhn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96" y="3479524"/>
            <a:ext cx="3174604" cy="31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064" y="928613"/>
            <a:ext cx="2689760" cy="1890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586" y="3391134"/>
            <a:ext cx="2243238" cy="18827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82" y="287032"/>
            <a:ext cx="719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Exercise 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r>
              <a:rPr lang="en-US" sz="2400" b="1" i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772" y="928613"/>
            <a:ext cx="3846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:	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	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Exercise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Study/ Presentation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	</a:t>
            </a:r>
            <a:endParaRPr lang="en-US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1384" y="949315"/>
            <a:ext cx="4316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000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0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 / </a:t>
            </a:r>
            <a:r>
              <a:rPr lang="en-US" sz="2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sz="20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2040" y="5349240"/>
            <a:ext cx="326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Project Management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58" y="3754406"/>
            <a:ext cx="1876452" cy="2189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0" y="790599"/>
            <a:ext cx="5509260" cy="363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686" y="4675380"/>
            <a:ext cx="1397634" cy="1347719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1897380" y="2589234"/>
            <a:ext cx="2011680" cy="1165171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I got an opportunity for you!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874520" y="1262395"/>
            <a:ext cx="2034540" cy="6578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RestEasy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482" y="287032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en-US" sz="2400" b="1" u="sng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728" y="654026"/>
            <a:ext cx="2113492" cy="2082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728" y="3511618"/>
            <a:ext cx="2443276" cy="1800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482" y="287032"/>
            <a:ext cx="9044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 your 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Classmater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772" y="928613"/>
            <a:ext cx="4092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		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assignment	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your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	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for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9680" y="928613"/>
            <a:ext cx="4425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0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endParaRPr lang="en-US" sz="20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0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endParaRPr lang="en-US" sz="20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19" y="955434"/>
            <a:ext cx="6016943" cy="4213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60" y="4493147"/>
            <a:ext cx="1527355" cy="1352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482" y="287032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Game</a:t>
            </a:r>
            <a:endParaRPr lang="en-US" sz="2400" b="1" u="sng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6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668" y="431568"/>
            <a:ext cx="5153025" cy="3629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651" y="1815044"/>
            <a:ext cx="6223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ICT/ Software</a:t>
            </a:r>
            <a:b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  <a:p>
            <a:pPr algn="ctr"/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endParaRPr lang="en-US" sz="28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 ICT/Software</a:t>
            </a:r>
            <a:endParaRPr lang="en-US" sz="28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2420" y="4492700"/>
            <a:ext cx="144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63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836" y="330914"/>
            <a:ext cx="600296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 : Introduction </a:t>
            </a:r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ICT/Software </a:t>
            </a:r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</a:p>
          <a:p>
            <a:endParaRPr lang="en-US" sz="2400" b="1" dirty="0" smtClean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161" y="1528549"/>
            <a:ext cx="5234599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this Unit is About </a:t>
            </a:r>
            <a:r>
              <a:rPr lang="en-US" sz="17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7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unit provides an overview of the course, its objective, and structure.</a:t>
            </a:r>
            <a:endParaRPr lang="vi-VN" sz="17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7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be able to Do :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lvl="0"/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After 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this course, you should be able to:  </a:t>
            </a:r>
            <a:r>
              <a:rPr lang="en-US" sz="17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performing organization and project team.  </a:t>
            </a:r>
            <a:endParaRPr lang="vi-VN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validate requirements.                           </a:t>
            </a:r>
            <a:endParaRPr lang="vi-VN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Work Breakdown Structures (WBS).          </a:t>
            </a:r>
            <a:endParaRPr lang="vi-VN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project estimates and project schedules</a:t>
            </a:r>
            <a:r>
              <a:rPr lang="en-US" sz="1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project plans.                                                  </a:t>
            </a:r>
            <a:endParaRPr lang="vi-VN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overall change control.                                 </a:t>
            </a:r>
            <a:endParaRPr lang="vi-VN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a project with a close-out strategy.           </a:t>
            </a:r>
            <a:endParaRPr lang="vi-VN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your role as project manager.       </a:t>
            </a: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vi-VN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4640" y="1531243"/>
            <a:ext cx="5120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>
                <a:solidFill>
                  <a:srgbClr val="0070C0"/>
                </a:solidFill>
                <a:latin typeface="+mj-lt"/>
              </a:rPr>
              <a:t> 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vi-V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vi-V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381000"/>
            <a:ext cx="4663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i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i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i="1" dirty="0" smtClean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i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i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 ICT/ Software</a:t>
            </a:r>
            <a:endParaRPr lang="en-US" sz="2400" b="1" i="1" dirty="0">
              <a:ln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2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4771" y="928613"/>
            <a:ext cx="5342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You Will Check Your Progress 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Simulation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and Team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Exercises/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Discussion.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Simulation.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and Team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/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1280" y="928613"/>
            <a:ext cx="4663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thế 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và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và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819" y="102367"/>
            <a:ext cx="4000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Information</a:t>
            </a:r>
          </a:p>
          <a:p>
            <a:r>
              <a:rPr lang="en-US" sz="24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14" y="1182782"/>
            <a:ext cx="2057400" cy="2219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3883" y="517865"/>
            <a:ext cx="401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Start on time = End on time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386" y="3811564"/>
            <a:ext cx="2103606" cy="2050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970" y="1409876"/>
            <a:ext cx="4067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exit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time : 8h30 a.m. – 5:00 p.m.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handouts.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last day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9319" y="1409876"/>
            <a:ext cx="47770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fax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lên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8h30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5:00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máy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chép.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1013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Callout 3 (Accent Bar) 55"/>
          <p:cNvSpPr/>
          <p:nvPr/>
        </p:nvSpPr>
        <p:spPr>
          <a:xfrm>
            <a:off x="4275123" y="157570"/>
            <a:ext cx="3668147" cy="859809"/>
          </a:xfrm>
          <a:prstGeom prst="accentCallout3">
            <a:avLst>
              <a:gd name="adj1" fmla="val 53160"/>
              <a:gd name="adj2" fmla="val -10329"/>
              <a:gd name="adj3" fmla="val 54235"/>
              <a:gd name="adj4" fmla="val -39381"/>
              <a:gd name="adj5" fmla="val 328893"/>
              <a:gd name="adj6" fmla="val -39692"/>
              <a:gd name="adj7" fmla="val 326676"/>
              <a:gd name="adj8" fmla="val -10077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Leadership and Team Building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(N2651)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Line Callout 2 (Accent Bar) 56"/>
          <p:cNvSpPr/>
          <p:nvPr/>
        </p:nvSpPr>
        <p:spPr>
          <a:xfrm>
            <a:off x="4275124" y="1191065"/>
            <a:ext cx="3668146" cy="955344"/>
          </a:xfrm>
          <a:prstGeom prst="accentCallout2">
            <a:avLst>
              <a:gd name="adj1" fmla="val 46112"/>
              <a:gd name="adj2" fmla="val -10473"/>
              <a:gd name="adj3" fmla="val 46080"/>
              <a:gd name="adj4" fmla="val -39843"/>
              <a:gd name="adj5" fmla="val 190587"/>
              <a:gd name="adj6" fmla="val -395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 for Project Managers 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(N2652)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ine Callout 2 (Accent Bar) 57"/>
          <p:cNvSpPr/>
          <p:nvPr/>
        </p:nvSpPr>
        <p:spPr>
          <a:xfrm>
            <a:off x="4275123" y="2501671"/>
            <a:ext cx="3668147" cy="955344"/>
          </a:xfrm>
          <a:prstGeom prst="accentCallout2">
            <a:avLst>
              <a:gd name="adj1" fmla="val 43255"/>
              <a:gd name="adj2" fmla="val -9826"/>
              <a:gd name="adj3" fmla="val 49948"/>
              <a:gd name="adj4" fmla="val -39773"/>
              <a:gd name="adj5" fmla="val 178437"/>
              <a:gd name="adj6" fmla="val -399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Contracting for Project Managers 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ngườu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(N2652)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Line Callout 2 (Accent Bar) 58"/>
          <p:cNvSpPr/>
          <p:nvPr/>
        </p:nvSpPr>
        <p:spPr>
          <a:xfrm>
            <a:off x="4275122" y="3790462"/>
            <a:ext cx="3668147" cy="955344"/>
          </a:xfrm>
          <a:prstGeom prst="accentCallout2">
            <a:avLst>
              <a:gd name="adj1" fmla="val 43255"/>
              <a:gd name="adj2" fmla="val -9826"/>
              <a:gd name="adj3" fmla="val 42213"/>
              <a:gd name="adj4" fmla="val -40258"/>
              <a:gd name="adj5" fmla="val -87580"/>
              <a:gd name="adj6" fmla="val -391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Risk Management 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N2654)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Callout 2 (Accent Bar) 59"/>
          <p:cNvSpPr/>
          <p:nvPr/>
        </p:nvSpPr>
        <p:spPr>
          <a:xfrm>
            <a:off x="4275121" y="5044903"/>
            <a:ext cx="3668147" cy="955344"/>
          </a:xfrm>
          <a:prstGeom prst="accentCallout2">
            <a:avLst>
              <a:gd name="adj1" fmla="val 43255"/>
              <a:gd name="adj2" fmla="val -9826"/>
              <a:gd name="adj3" fmla="val 50453"/>
              <a:gd name="adj4" fmla="val -42020"/>
              <a:gd name="adj5" fmla="val -215488"/>
              <a:gd name="adj6" fmla="val -391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Cost and Schedule Management 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(Chi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(N2658)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7164" y="2146409"/>
            <a:ext cx="1525516" cy="15715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Project Management 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(N2652)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42777" y="2146409"/>
            <a:ext cx="2210729" cy="1671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Project Management Principles 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(N2670)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Elbow Connector 70"/>
          <p:cNvCxnSpPr>
            <a:stCxn id="56" idx="0"/>
          </p:cNvCxnSpPr>
          <p:nvPr/>
        </p:nvCxnSpPr>
        <p:spPr>
          <a:xfrm>
            <a:off x="7943270" y="587475"/>
            <a:ext cx="312452" cy="50005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8" idx="0"/>
            <a:endCxn id="62" idx="1"/>
          </p:cNvCxnSpPr>
          <p:nvPr/>
        </p:nvCxnSpPr>
        <p:spPr>
          <a:xfrm>
            <a:off x="7943270" y="2979343"/>
            <a:ext cx="1799507" cy="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7" idx="0"/>
          </p:cNvCxnSpPr>
          <p:nvPr/>
        </p:nvCxnSpPr>
        <p:spPr>
          <a:xfrm flipV="1">
            <a:off x="7943270" y="1653309"/>
            <a:ext cx="312452" cy="1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9" idx="0"/>
          </p:cNvCxnSpPr>
          <p:nvPr/>
        </p:nvCxnSpPr>
        <p:spPr>
          <a:xfrm flipV="1">
            <a:off x="7943269" y="4267200"/>
            <a:ext cx="312453" cy="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943268" y="5588000"/>
            <a:ext cx="312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86603" y="284284"/>
            <a:ext cx="23934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Core Curriculum </a:t>
            </a:r>
            <a:r>
              <a:rPr lang="en-US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4771" y="928613"/>
            <a:ext cx="5692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show you how to :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performing organization and project team. 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validate project requirements.  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Work Breakdown Structures (WBS) 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project estimates and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project plans. 			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overall change control		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project execution processes. 	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a project with a close-out strategy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your role as a project manager	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466" y="4513966"/>
            <a:ext cx="1841991" cy="1743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81" y="287032"/>
            <a:ext cx="10821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7480" y="960120"/>
            <a:ext cx="5577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thế nào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3F93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i="1" dirty="0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dirty="0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i="1" dirty="0">
                <a:solidFill>
                  <a:srgbClr val="3F93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/>
              <a:t> 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99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85" y="178727"/>
            <a:ext cx="1892915" cy="14997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81" y="287032"/>
            <a:ext cx="5254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(1 of 2</a:t>
            </a:r>
            <a:r>
              <a:rPr lang="en-US" sz="2400" b="1" u="sng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 </a:t>
            </a:r>
            <a:r>
              <a:rPr lang="en-US" sz="24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học </a:t>
            </a:r>
          </a:p>
          <a:p>
            <a:endParaRPr lang="en-US" sz="2400" b="1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481" y="928612"/>
            <a:ext cx="57621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Introduction to Principles of Project Management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2 – Project Management Basics. 	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3 – Initiating Processes.		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4 – Defining the Project		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– Planning Processes		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 6 – Organizing the Team. 		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– Identifying and Validating Requirements. 	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8 – Building the Work Breakdown Structure (WBS) 	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9 – Risk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– Establishing a Project Estimate. 		</a:t>
            </a:r>
            <a:endParaRPr lang="vi-V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– Creating a Project Schedule. 		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12 – Executing Processes &amp; Monitoring and Controlling Processes.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13 – Integrated Change Control.	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14 – Quality Management.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15 – Cost Management	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16 – Procurement Management 	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17 – Project Reviews 		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 18 – Closing Processes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19 – Managing Project Teams	</a:t>
            </a:r>
            <a:endParaRPr lang="en-US" sz="16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20 – Wrap-up 	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Class Exam 	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0" y="917912"/>
            <a:ext cx="54559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1 -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án.</a:t>
            </a:r>
            <a:endParaRPr lang="vi-V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kế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ro.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án.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kế hoặc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án.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16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6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kết quả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16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án.</a:t>
            </a:r>
          </a:p>
          <a:p>
            <a:pPr lvl="1"/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18 – Các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kết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thúc.lẫn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 –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990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482" y="287032"/>
            <a:ext cx="10227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Nine Knowledge 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</a:t>
            </a:r>
          </a:p>
          <a:p>
            <a:endParaRPr lang="en-US" sz="24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162" y="928612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Management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documented a core body of project management knowledge consisting of :</a:t>
            </a:r>
            <a:endParaRPr lang="en-US" i="1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Integration Management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Management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Management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Management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Procurement Management			</a:t>
            </a:r>
            <a:endParaRPr lang="en-US" i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1240" y="928612"/>
            <a:ext cx="4556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vi.</a:t>
            </a:r>
            <a:endParaRPr lang="vi-V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ro.</a:t>
            </a:r>
            <a:endParaRPr lang="vi-V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26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501</TotalTime>
  <Words>786</Words>
  <Application>Microsoft Office PowerPoint</Application>
  <PresentationFormat>Widescreen</PresentationFormat>
  <Paragraphs>203</Paragraphs>
  <Slides>13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ICT/ Software project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BNT</dc:creator>
  <cp:lastModifiedBy>Le Duc Trung</cp:lastModifiedBy>
  <cp:revision>310</cp:revision>
  <dcterms:created xsi:type="dcterms:W3CDTF">2017-09-18T23:44:10Z</dcterms:created>
  <dcterms:modified xsi:type="dcterms:W3CDTF">2019-09-04T04:41:28Z</dcterms:modified>
</cp:coreProperties>
</file>