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3"/>
  </p:notesMasterIdLst>
  <p:sldIdLst>
    <p:sldId id="336" r:id="rId2"/>
    <p:sldId id="256" r:id="rId3"/>
    <p:sldId id="257" r:id="rId4"/>
    <p:sldId id="260" r:id="rId5"/>
    <p:sldId id="262" r:id="rId6"/>
    <p:sldId id="264" r:id="rId7"/>
    <p:sldId id="266" r:id="rId8"/>
    <p:sldId id="268" r:id="rId9"/>
    <p:sldId id="270" r:id="rId10"/>
    <p:sldId id="272" r:id="rId11"/>
    <p:sldId id="273" r:id="rId12"/>
    <p:sldId id="274" r:id="rId13"/>
    <p:sldId id="275" r:id="rId14"/>
    <p:sldId id="276" r:id="rId15"/>
    <p:sldId id="277" r:id="rId16"/>
    <p:sldId id="296" r:id="rId17"/>
    <p:sldId id="279" r:id="rId18"/>
    <p:sldId id="280" r:id="rId19"/>
    <p:sldId id="281" r:id="rId20"/>
    <p:sldId id="343" r:id="rId21"/>
    <p:sldId id="344" r:id="rId22"/>
    <p:sldId id="345" r:id="rId23"/>
    <p:sldId id="346" r:id="rId24"/>
    <p:sldId id="350" r:id="rId25"/>
    <p:sldId id="349" r:id="rId26"/>
    <p:sldId id="348" r:id="rId27"/>
    <p:sldId id="282" r:id="rId28"/>
    <p:sldId id="283" r:id="rId29"/>
    <p:sldId id="284" r:id="rId30"/>
    <p:sldId id="285" r:id="rId31"/>
    <p:sldId id="297" r:id="rId32"/>
    <p:sldId id="287" r:id="rId33"/>
    <p:sldId id="288" r:id="rId34"/>
    <p:sldId id="289" r:id="rId35"/>
    <p:sldId id="290" r:id="rId36"/>
    <p:sldId id="291" r:id="rId37"/>
    <p:sldId id="292" r:id="rId38"/>
    <p:sldId id="347" r:id="rId39"/>
    <p:sldId id="337" r:id="rId40"/>
    <p:sldId id="338" r:id="rId41"/>
    <p:sldId id="339" r:id="rId42"/>
    <p:sldId id="340" r:id="rId43"/>
    <p:sldId id="341" r:id="rId44"/>
    <p:sldId id="342" r:id="rId45"/>
    <p:sldId id="293" r:id="rId46"/>
    <p:sldId id="319" r:id="rId47"/>
    <p:sldId id="321" r:id="rId48"/>
    <p:sldId id="330" r:id="rId49"/>
    <p:sldId id="334" r:id="rId50"/>
    <p:sldId id="294" r:id="rId51"/>
    <p:sldId id="2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oa Do" initials="KD" lastIdx="1" clrIdx="0">
    <p:extLst>
      <p:ext uri="{19B8F6BF-5375-455C-9EA6-DF929625EA0E}">
        <p15:presenceInfo xmlns:p15="http://schemas.microsoft.com/office/powerpoint/2012/main" userId="143a607a1bfa2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E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39" autoAdjust="0"/>
  </p:normalViewPr>
  <p:slideViewPr>
    <p:cSldViewPr snapToGrid="0">
      <p:cViewPr varScale="1">
        <p:scale>
          <a:sx n="78" d="100"/>
          <a:sy n="78" d="100"/>
        </p:scale>
        <p:origin x="36"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D7D5-90A7-40DA-94BE-DA9844E03450}" type="datetimeFigureOut">
              <a:rPr lang="en-US" smtClean="0"/>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F0276-6D15-4C8C-8512-E15085C9627B}" type="slidenum">
              <a:rPr lang="en-US" smtClean="0"/>
              <a:t>‹#›</a:t>
            </a:fld>
            <a:endParaRPr lang="en-US"/>
          </a:p>
        </p:txBody>
      </p:sp>
    </p:spTree>
    <p:extLst>
      <p:ext uri="{BB962C8B-B14F-4D97-AF65-F5344CB8AC3E}">
        <p14:creationId xmlns:p14="http://schemas.microsoft.com/office/powerpoint/2010/main" val="39795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BF0276-6D15-4C8C-8512-E15085C9627B}" type="slidenum">
              <a:rPr lang="en-US" smtClean="0"/>
              <a:t>6</a:t>
            </a:fld>
            <a:endParaRPr lang="en-US"/>
          </a:p>
        </p:txBody>
      </p:sp>
    </p:spTree>
    <p:extLst>
      <p:ext uri="{BB962C8B-B14F-4D97-AF65-F5344CB8AC3E}">
        <p14:creationId xmlns:p14="http://schemas.microsoft.com/office/powerpoint/2010/main" val="245491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BF0276-6D15-4C8C-8512-E15085C9627B}" type="slidenum">
              <a:rPr lang="en-US" smtClean="0"/>
              <a:t>17</a:t>
            </a:fld>
            <a:endParaRPr lang="en-US"/>
          </a:p>
        </p:txBody>
      </p:sp>
    </p:spTree>
    <p:extLst>
      <p:ext uri="{BB962C8B-B14F-4D97-AF65-F5344CB8AC3E}">
        <p14:creationId xmlns:p14="http://schemas.microsoft.com/office/powerpoint/2010/main" val="406704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r>
              <a:rPr lang="en-US" altLang="en-US" smtClean="0">
                <a:latin typeface="Times New Roman" panose="02020603050405020304" pitchFamily="18" charset="0"/>
                <a:cs typeface="Times New Roman" panose="02020603050405020304" pitchFamily="18" charset="0"/>
              </a:rPr>
              <a:t>Sử dụng số liệu của các dự án tương tự đã có từ trước</a:t>
            </a:r>
          </a:p>
        </p:txBody>
      </p:sp>
      <p:sp>
        <p:nvSpPr>
          <p:cNvPr id="3174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49A0678-A31E-4D9A-82BD-FD7E03864858}" type="slidenum">
              <a:rPr lang="en-US" altLang="en-US"/>
              <a:pPr eaLnBrk="1" hangingPunct="1">
                <a:spcBef>
                  <a:spcPct val="0"/>
                </a:spcBef>
              </a:pPr>
              <a:t>20</a:t>
            </a:fld>
            <a:endParaRPr lang="en-US" altLang="en-US"/>
          </a:p>
        </p:txBody>
      </p:sp>
    </p:spTree>
    <p:extLst>
      <p:ext uri="{BB962C8B-B14F-4D97-AF65-F5344CB8AC3E}">
        <p14:creationId xmlns:p14="http://schemas.microsoft.com/office/powerpoint/2010/main" val="92317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r>
              <a:rPr lang="en-US" altLang="en-US" smtClean="0">
                <a:latin typeface="Times New Roman" panose="02020603050405020304" pitchFamily="18" charset="0"/>
                <a:cs typeface="Times New Roman" panose="02020603050405020304" pitchFamily="18" charset="0"/>
              </a:rPr>
              <a:t>Dựa vào WBS, </a:t>
            </a:r>
            <a:r>
              <a:rPr lang="vi-VN" altLang="en-US" smtClean="0">
                <a:latin typeface="Times New Roman" panose="02020603050405020304" pitchFamily="18" charset="0"/>
                <a:cs typeface="Times New Roman" panose="02020603050405020304" pitchFamily="18" charset="0"/>
              </a:rPr>
              <a:t>ước tính chi phí và lịch trình </a:t>
            </a:r>
            <a:r>
              <a:rPr lang="en-US" altLang="en-US" smtClean="0">
                <a:latin typeface="Times New Roman" panose="02020603050405020304" pitchFamily="18" charset="0"/>
                <a:cs typeface="Times New Roman" panose="02020603050405020304" pitchFamily="18" charset="0"/>
              </a:rPr>
              <a:t>cho từng </a:t>
            </a:r>
            <a:r>
              <a:rPr lang="vi-VN" altLang="en-US" smtClean="0">
                <a:latin typeface="Times New Roman" panose="02020603050405020304" pitchFamily="18" charset="0"/>
                <a:cs typeface="Times New Roman" panose="02020603050405020304" pitchFamily="18" charset="0"/>
              </a:rPr>
              <a:t>gói công việc</a:t>
            </a:r>
            <a:r>
              <a:rPr lang="en-US" altLang="en-US" smtClean="0">
                <a:latin typeface="Times New Roman" panose="02020603050405020304" pitchFamily="18" charset="0"/>
                <a:cs typeface="Times New Roman" panose="02020603050405020304" pitchFamily="18" charset="0"/>
              </a:rPr>
              <a:t>,</a:t>
            </a:r>
            <a:r>
              <a:rPr lang="vi-VN" altLang="en-US" smtClean="0">
                <a:latin typeface="Times New Roman" panose="02020603050405020304" pitchFamily="18" charset="0"/>
                <a:cs typeface="Times New Roman" panose="02020603050405020304" pitchFamily="18" charset="0"/>
              </a:rPr>
              <a:t> sau đó tổng hợp </a:t>
            </a:r>
            <a:r>
              <a:rPr lang="en-US" altLang="en-US" smtClean="0">
                <a:latin typeface="Times New Roman" panose="02020603050405020304" pitchFamily="18" charset="0"/>
                <a:cs typeface="Times New Roman" panose="02020603050405020304" pitchFamily="18" charset="0"/>
              </a:rPr>
              <a:t>lại </a:t>
            </a:r>
            <a:r>
              <a:rPr lang="vi-VN" altLang="en-US" smtClean="0">
                <a:latin typeface="Times New Roman" panose="02020603050405020304" pitchFamily="18" charset="0"/>
                <a:cs typeface="Times New Roman" panose="02020603050405020304" pitchFamily="18" charset="0"/>
              </a:rPr>
              <a:t>để tính tổng số cho dự án.</a:t>
            </a:r>
            <a:endParaRPr lang="en-US" altLang="en-US" smtClean="0">
              <a:latin typeface="Times New Roman" panose="02020603050405020304" pitchFamily="18" charset="0"/>
              <a:cs typeface="Times New Roman" panose="02020603050405020304" pitchFamily="18" charset="0"/>
            </a:endParaRPr>
          </a:p>
        </p:txBody>
      </p:sp>
      <p:sp>
        <p:nvSpPr>
          <p:cNvPr id="3277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013A371-02E0-451A-B6D3-F0E5C85949CC}" type="slidenum">
              <a:rPr lang="en-US" altLang="en-US"/>
              <a:pPr eaLnBrk="1" hangingPunct="1">
                <a:spcBef>
                  <a:spcPct val="0"/>
                </a:spcBef>
              </a:pPr>
              <a:t>22</a:t>
            </a:fld>
            <a:endParaRPr lang="en-US" altLang="en-US"/>
          </a:p>
        </p:txBody>
      </p:sp>
    </p:spTree>
    <p:extLst>
      <p:ext uri="{BB962C8B-B14F-4D97-AF65-F5344CB8AC3E}">
        <p14:creationId xmlns:p14="http://schemas.microsoft.com/office/powerpoint/2010/main" val="420112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r>
              <a:rPr lang="en-US" altLang="en-US" smtClean="0">
                <a:latin typeface="Arial" panose="020B0604020202020204" pitchFamily="34" charset="0"/>
              </a:rPr>
              <a:t>Khái niệm: là một hoạt động nghiệp vụ theo dõi tất cả các chi phí trực tiếp và gián tiếp cho công ty bằng dự án.</a:t>
            </a:r>
          </a:p>
        </p:txBody>
      </p:sp>
      <p:sp>
        <p:nvSpPr>
          <p:cNvPr id="3379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AE1110-D15E-4E15-A1F3-E1DB8DC64FF8}" type="slidenum">
              <a:rPr lang="en-US" altLang="en-US"/>
              <a:pPr eaLnBrk="1" hangingPunct="1">
                <a:spcBef>
                  <a:spcPct val="0"/>
                </a:spcBef>
              </a:pPr>
              <a:t>47</a:t>
            </a:fld>
            <a:endParaRPr lang="en-US" altLang="en-US"/>
          </a:p>
        </p:txBody>
      </p:sp>
    </p:spTree>
    <p:extLst>
      <p:ext uri="{BB962C8B-B14F-4D97-AF65-F5344CB8AC3E}">
        <p14:creationId xmlns:p14="http://schemas.microsoft.com/office/powerpoint/2010/main" val="73218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0168" y="609600"/>
            <a:ext cx="10773833"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0167" y="1981200"/>
            <a:ext cx="10363200" cy="4114800"/>
          </a:xfrm>
        </p:spPr>
        <p:txBody>
          <a:bodyPr/>
          <a:lstStyle/>
          <a:p>
            <a:endParaRPr lang="en-US"/>
          </a:p>
        </p:txBody>
      </p:sp>
      <p:sp>
        <p:nvSpPr>
          <p:cNvPr id="4" name="Date Placeholder 3"/>
          <p:cNvSpPr>
            <a:spLocks noGrp="1"/>
          </p:cNvSpPr>
          <p:nvPr>
            <p:ph type="dt" sz="half" idx="10"/>
          </p:nvPr>
        </p:nvSpPr>
        <p:spPr>
          <a:xfrm>
            <a:off x="9620251" y="6442075"/>
            <a:ext cx="2540000" cy="381000"/>
          </a:xfrm>
        </p:spPr>
        <p:txBody>
          <a:bodyPr/>
          <a:lstStyle>
            <a:lvl1pPr>
              <a:defRPr/>
            </a:lvl1pPr>
          </a:lstStyle>
          <a:p>
            <a:endParaRPr lang="en-US" altLang="en-US"/>
          </a:p>
        </p:txBody>
      </p:sp>
      <p:sp>
        <p:nvSpPr>
          <p:cNvPr id="5" name="Footer Placeholder 4"/>
          <p:cNvSpPr>
            <a:spLocks noGrp="1"/>
          </p:cNvSpPr>
          <p:nvPr>
            <p:ph type="ftr" sz="quarter" idx="11"/>
          </p:nvPr>
        </p:nvSpPr>
        <p:spPr>
          <a:xfrm>
            <a:off x="910167" y="6365875"/>
            <a:ext cx="5689600" cy="457200"/>
          </a:xfrm>
        </p:spPr>
        <p:txBody>
          <a:bodyPr/>
          <a:lstStyle>
            <a:lvl1pPr>
              <a:defRPr/>
            </a:lvl1pPr>
          </a:lstStyle>
          <a:p>
            <a:r>
              <a:rPr lang="en-US" altLang="en-US"/>
              <a:t>Lập kế hoạch thực hiện dự án</a:t>
            </a:r>
          </a:p>
        </p:txBody>
      </p:sp>
      <p:sp>
        <p:nvSpPr>
          <p:cNvPr id="6" name="Slide Number Placeholder 5"/>
          <p:cNvSpPr>
            <a:spLocks noGrp="1"/>
          </p:cNvSpPr>
          <p:nvPr>
            <p:ph type="sldNum" sz="quarter" idx="12"/>
          </p:nvPr>
        </p:nvSpPr>
        <p:spPr>
          <a:xfrm>
            <a:off x="9599084" y="6148388"/>
            <a:ext cx="2540000" cy="381000"/>
          </a:xfrm>
        </p:spPr>
        <p:txBody>
          <a:bodyPr/>
          <a:lstStyle>
            <a:lvl2pPr lvl="1">
              <a:defRPr/>
            </a:lvl2pPr>
          </a:lstStyle>
          <a:p>
            <a:pPr lvl="1"/>
            <a:fld id="{5BF59F76-5724-4D52-97C5-BC4C3A3E09F0}" type="slidenum">
              <a:rPr lang="en-US" altLang="en-US"/>
              <a:pPr lvl="1"/>
              <a:t>‹#›</a:t>
            </a:fld>
            <a:endParaRPr lang="en-US" altLang="en-US">
              <a:latin typeface="+mn-lt"/>
            </a:endParaRPr>
          </a:p>
        </p:txBody>
      </p:sp>
    </p:spTree>
    <p:extLst>
      <p:ext uri="{BB962C8B-B14F-4D97-AF65-F5344CB8AC3E}">
        <p14:creationId xmlns:p14="http://schemas.microsoft.com/office/powerpoint/2010/main" val="297284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11/11/2019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11/11/2019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11/11/2019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323033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5076" y="3870675"/>
            <a:ext cx="5646830" cy="1200329"/>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Độ</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chính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phụ</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thuộc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giai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đoạn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nào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vòng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tròn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phát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triển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đang</a:t>
            </a:r>
            <a:r>
              <a:rPr lang="en-US" b="1" dirty="0">
                <a:solidFill>
                  <a:srgbClr val="197EC6"/>
                </a:solidFill>
                <a:latin typeface="Times New Roman" panose="02020603050405020304" pitchFamily="18" charset="0"/>
                <a:cs typeface="Times New Roman" panose="02020603050405020304" pitchFamily="18" charset="0"/>
              </a:rPr>
              <a:t> ở; </a:t>
            </a:r>
            <a:r>
              <a:rPr lang="en-US" b="1" dirty="0" err="1">
                <a:solidFill>
                  <a:srgbClr val="197EC6"/>
                </a:solidFill>
                <a:latin typeface="Times New Roman" panose="02020603050405020304" pitchFamily="18" charset="0"/>
                <a:cs typeface="Times New Roman" panose="02020603050405020304" pitchFamily="18" charset="0"/>
              </a:rPr>
              <a:t>Tại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khái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niệm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chính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thấp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hơn</a:t>
            </a:r>
            <a:r>
              <a:rPr lang="en-US" b="1" dirty="0">
                <a:solidFill>
                  <a:srgbClr val="197EC6"/>
                </a:solidFill>
                <a:latin typeface="Times New Roman" panose="02020603050405020304" pitchFamily="18" charset="0"/>
                <a:cs typeface="Times New Roman" panose="02020603050405020304" pitchFamily="18" charset="0"/>
              </a:rPr>
              <a:t> ở </a:t>
            </a:r>
            <a:r>
              <a:rPr lang="en-US" b="1" dirty="0" err="1">
                <a:solidFill>
                  <a:srgbClr val="197EC6"/>
                </a:solidFill>
                <a:latin typeface="Times New Roman" panose="02020603050405020304" pitchFamily="18" charset="0"/>
                <a:cs typeface="Times New Roman" panose="02020603050405020304" pitchFamily="18" charset="0"/>
              </a:rPr>
              <a:t>pha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90546" y="0"/>
            <a:ext cx="4350266"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What To Do If Asked To Lower An Estimate </a:t>
            </a:r>
          </a:p>
        </p:txBody>
      </p:sp>
      <p:sp>
        <p:nvSpPr>
          <p:cNvPr id="8" name="TextBox 7"/>
          <p:cNvSpPr txBox="1"/>
          <p:nvPr/>
        </p:nvSpPr>
        <p:spPr>
          <a:xfrm>
            <a:off x="186542" y="1384366"/>
            <a:ext cx="5663922" cy="203132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If you are asked to lower your estimate because the price is too high, what are your options?</a:t>
            </a:r>
          </a:p>
          <a:p>
            <a:pPr algn="just"/>
            <a:r>
              <a:rPr lang="en-US" b="1" dirty="0">
                <a:latin typeface="Times New Roman" panose="02020603050405020304" pitchFamily="18" charset="0"/>
                <a:cs typeface="Times New Roman" panose="02020603050405020304" pitchFamily="18" charset="0"/>
              </a:rPr>
              <a:t>To lower the price, you can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Reduce the scope</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Reduce risk and associated contingency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Possibly reduce resource at the expense of schedule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Management can decide to lower the profit margin </a:t>
            </a:r>
          </a:p>
        </p:txBody>
      </p:sp>
      <p:sp>
        <p:nvSpPr>
          <p:cNvPr id="5" name="TextBox 4">
            <a:extLst>
              <a:ext uri="{FF2B5EF4-FFF2-40B4-BE49-F238E27FC236}">
                <a16:creationId xmlns="" xmlns:a16="http://schemas.microsoft.com/office/drawing/2014/main" id="{7B54F2D5-1439-4AC4-B9B8-56190D591168}"/>
              </a:ext>
            </a:extLst>
          </p:cNvPr>
          <p:cNvSpPr txBox="1"/>
          <p:nvPr/>
        </p:nvSpPr>
        <p:spPr>
          <a:xfrm>
            <a:off x="6341537" y="0"/>
            <a:ext cx="5663921"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điều</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cần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làm</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nếu</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được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yêu</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cầu</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giảm</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969DD214-80B2-4009-94C2-248D93C7F524}"/>
              </a:ext>
            </a:extLst>
          </p:cNvPr>
          <p:cNvSpPr txBox="1"/>
          <p:nvPr/>
        </p:nvSpPr>
        <p:spPr>
          <a:xfrm>
            <a:off x="6198807" y="1384365"/>
            <a:ext cx="5543250" cy="2308324"/>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Nếu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được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yêu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cầu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giảm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vì</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cao</a:t>
            </a:r>
            <a:r>
              <a:rPr lang="en-US" b="1" dirty="0">
                <a:solidFill>
                  <a:srgbClr val="197EC6"/>
                </a:solidFill>
                <a:latin typeface="Times New Roman" panose="02020603050405020304" pitchFamily="18" charset="0"/>
                <a:cs typeface="Times New Roman" panose="02020603050405020304" pitchFamily="18" charset="0"/>
              </a:rPr>
              <a:t>, ý </a:t>
            </a:r>
            <a:r>
              <a:rPr lang="en-US" b="1" dirty="0" err="1">
                <a:solidFill>
                  <a:srgbClr val="197EC6"/>
                </a:solidFill>
                <a:latin typeface="Times New Roman" panose="02020603050405020304" pitchFamily="18" charset="0"/>
                <a:cs typeface="Times New Roman" panose="02020603050405020304" pitchFamily="18" charset="0"/>
              </a:rPr>
              <a:t>kiến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gì</a:t>
            </a:r>
            <a:r>
              <a:rPr lang="en-US" b="1" dirty="0">
                <a:solidFill>
                  <a:srgbClr val="197EC6"/>
                </a:solidFill>
                <a:latin typeface="Times New Roman" panose="02020603050405020304" pitchFamily="18" charset="0"/>
                <a:cs typeface="Times New Roman" panose="02020603050405020304" pitchFamily="18" charset="0"/>
              </a:rPr>
              <a:t>?</a:t>
            </a:r>
          </a:p>
          <a:p>
            <a:pPr algn="just"/>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Thu </a:t>
            </a:r>
            <a:r>
              <a:rPr lang="en-US" dirty="0" err="1">
                <a:solidFill>
                  <a:srgbClr val="197EC6"/>
                </a:solidFill>
                <a:latin typeface="Times New Roman" panose="02020603050405020304" pitchFamily="18" charset="0"/>
                <a:cs typeface="Times New Roman" panose="02020603050405020304" pitchFamily="18" charset="0"/>
              </a:rPr>
              <a:t>hẹp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a:t>
            </a: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ngờ</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trữ</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192D109C-6756-498A-88F2-4F9C77A5CCDB}"/>
              </a:ext>
            </a:extLst>
          </p:cNvPr>
          <p:cNvSpPr txBox="1"/>
          <p:nvPr/>
        </p:nvSpPr>
        <p:spPr>
          <a:xfrm>
            <a:off x="89860" y="3870676"/>
            <a:ext cx="5857286"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degree of accuracy of an estimate depends on what phase of the development cycle you are in; in the concept phase, the estimate has a lower degree of accuracy than in the planning phase.</a:t>
            </a:r>
          </a:p>
        </p:txBody>
      </p:sp>
    </p:spTree>
    <p:extLst>
      <p:ext uri="{BB962C8B-B14F-4D97-AF65-F5344CB8AC3E}">
        <p14:creationId xmlns:p14="http://schemas.microsoft.com/office/powerpoint/2010/main" val="223908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1112" y="4803759"/>
            <a:ext cx="5433478"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Many cost and schedule overruns can be traced back to a poorly developed estimate, but even when the overrun is the result of poor execution, a good estimate should have included allowances for this </a:t>
            </a:r>
          </a:p>
        </p:txBody>
      </p:sp>
      <p:sp>
        <p:nvSpPr>
          <p:cNvPr id="8" name="TextBox 7"/>
          <p:cNvSpPr txBox="1"/>
          <p:nvPr/>
        </p:nvSpPr>
        <p:spPr>
          <a:xfrm>
            <a:off x="390547" y="0"/>
            <a:ext cx="326705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Reasons for Estimating</a:t>
            </a:r>
          </a:p>
        </p:txBody>
      </p:sp>
      <p:sp>
        <p:nvSpPr>
          <p:cNvPr id="9" name="TextBox 8"/>
          <p:cNvSpPr txBox="1"/>
          <p:nvPr/>
        </p:nvSpPr>
        <p:spPr>
          <a:xfrm>
            <a:off x="95125" y="461664"/>
            <a:ext cx="5705452"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Estimating enables project managers to:</a:t>
            </a:r>
            <a:endParaRPr lang="en-US" b="1"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Determine and evaluate the estimated costs of a project before authorizing implementation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Have a basis for tracking and managing project expenditures using activity-based costing or other methods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Establish managerial baselines against which to measure expenditures during the execution of the project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Have a tool for evaluating routine project decisions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Establish resources required and the resulting schedule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fact-based information to support investment analysis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a basis for tracking progress</a:t>
            </a:r>
          </a:p>
        </p:txBody>
      </p:sp>
      <p:sp>
        <p:nvSpPr>
          <p:cNvPr id="5" name="TextBox 4">
            <a:extLst>
              <a:ext uri="{FF2B5EF4-FFF2-40B4-BE49-F238E27FC236}">
                <a16:creationId xmlns="" xmlns:a16="http://schemas.microsoft.com/office/drawing/2014/main" id="{4D9545C4-D32E-44E6-89C2-0F27CF120EEB}"/>
              </a:ext>
            </a:extLst>
          </p:cNvPr>
          <p:cNvSpPr txBox="1"/>
          <p:nvPr/>
        </p:nvSpPr>
        <p:spPr>
          <a:xfrm>
            <a:off x="7533920" y="-1"/>
            <a:ext cx="326705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Lí</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do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phải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92A68ACA-DEF7-4ADE-911F-D2664E25A121}"/>
              </a:ext>
            </a:extLst>
          </p:cNvPr>
          <p:cNvSpPr txBox="1"/>
          <p:nvPr/>
        </p:nvSpPr>
        <p:spPr>
          <a:xfrm>
            <a:off x="5664590" y="461664"/>
            <a:ext cx="6470914" cy="4247317"/>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phép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phép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bổ</a:t>
            </a:r>
            <a:r>
              <a:rPr lang="en-US" dirty="0">
                <a:solidFill>
                  <a:srgbClr val="197EC6"/>
                </a:solidFill>
                <a:latin typeface="Times New Roman" panose="02020603050405020304" pitchFamily="18" charset="0"/>
                <a:cs typeface="Times New Roman" panose="02020603050405020304" pitchFamily="18" charset="0"/>
              </a:rPr>
              <a:t> sung</a:t>
            </a:r>
          </a:p>
          <a:p>
            <a:pPr marL="742950" lvl="1" indent="-28575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tìm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lí</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đòi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hỏi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phương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ranh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toán</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lệ</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Củng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tin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tư</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 xmlns:a16="http://schemas.microsoft.com/office/drawing/2014/main" id="{65990482-E251-4C0B-A531-6CDE6B3CAD58}"/>
              </a:ext>
            </a:extLst>
          </p:cNvPr>
          <p:cNvSpPr txBox="1"/>
          <p:nvPr/>
        </p:nvSpPr>
        <p:spPr>
          <a:xfrm>
            <a:off x="6096000" y="4796367"/>
            <a:ext cx="5871362" cy="1077218"/>
          </a:xfrm>
          <a:prstGeom prst="rect">
            <a:avLst/>
          </a:prstGeom>
          <a:noFill/>
        </p:spPr>
        <p:txBody>
          <a:bodyPr wrap="square" rtlCol="0">
            <a:spAutoFit/>
          </a:bodyPr>
          <a:lstStyle/>
          <a:p>
            <a:r>
              <a:rPr lang="en-US" sz="1600" b="1" dirty="0" err="1">
                <a:solidFill>
                  <a:srgbClr val="197EC6"/>
                </a:solidFill>
                <a:latin typeface="Times New Roman" panose="02020603050405020304" pitchFamily="18" charset="0"/>
                <a:cs typeface="Times New Roman" panose="02020603050405020304" pitchFamily="18" charset="0"/>
              </a:rPr>
              <a:t>Nhiều</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sự</a:t>
            </a:r>
            <a:r>
              <a:rPr lang="en-US" sz="1600" b="1" dirty="0">
                <a:solidFill>
                  <a:srgbClr val="197EC6"/>
                </a:solidFill>
                <a:latin typeface="Times New Roman" panose="02020603050405020304" pitchFamily="18" charset="0"/>
                <a:cs typeface="Times New Roman" panose="02020603050405020304" pitchFamily="18" charset="0"/>
              </a:rPr>
              <a:t> chi </a:t>
            </a:r>
            <a:r>
              <a:rPr lang="en-US" sz="1600" b="1" dirty="0" err="1">
                <a:solidFill>
                  <a:srgbClr val="197EC6"/>
                </a:solidFill>
                <a:latin typeface="Times New Roman" panose="02020603050405020304" pitchFamily="18" charset="0"/>
                <a:cs typeface="Times New Roman" panose="02020603050405020304" pitchFamily="18" charset="0"/>
              </a:rPr>
              <a:t>quá</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phí</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tổn</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và</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lịch</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trình</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có</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thể</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được</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truy</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nguyên</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đến</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một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ước</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lượng</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được</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phát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triển</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kém</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nhưng</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kể</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cả</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khi</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sự</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vượt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quá</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là</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kết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quả</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của</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sự</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chấp</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hành</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kém</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một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ước</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lượng</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tốt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nên</a:t>
            </a:r>
            <a:r>
              <a:rPr lang="en-US" sz="1600" b="1" dirty="0">
                <a:solidFill>
                  <a:srgbClr val="197EC6"/>
                </a:solidFill>
                <a:latin typeface="Times New Roman" panose="02020603050405020304" pitchFamily="18" charset="0"/>
                <a:cs typeface="Times New Roman" panose="02020603050405020304" pitchFamily="18" charset="0"/>
              </a:rPr>
              <a:t> bao </a:t>
            </a:r>
            <a:r>
              <a:rPr lang="en-US" sz="1600" b="1" dirty="0" err="1">
                <a:solidFill>
                  <a:srgbClr val="197EC6"/>
                </a:solidFill>
                <a:latin typeface="Times New Roman" panose="02020603050405020304" pitchFamily="18" charset="0"/>
                <a:cs typeface="Times New Roman" panose="02020603050405020304" pitchFamily="18" charset="0"/>
              </a:rPr>
              <a:t>gồm</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chiết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khấu</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cho</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nó</a:t>
            </a:r>
            <a:endParaRPr lang="en-US" sz="1600"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01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0767" y="5431694"/>
            <a:ext cx="542548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You must develop the WBS before preparing an estimate, even if it is only the preliminary version </a:t>
            </a:r>
          </a:p>
        </p:txBody>
      </p:sp>
      <p:sp>
        <p:nvSpPr>
          <p:cNvPr id="10" name="TextBox 9"/>
          <p:cNvSpPr txBox="1"/>
          <p:nvPr/>
        </p:nvSpPr>
        <p:spPr>
          <a:xfrm>
            <a:off x="1611965" y="-49402"/>
            <a:ext cx="2763088"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When to Estimate</a:t>
            </a:r>
          </a:p>
        </p:txBody>
      </p:sp>
      <p:sp>
        <p:nvSpPr>
          <p:cNvPr id="11" name="TextBox 10"/>
          <p:cNvSpPr txBox="1"/>
          <p:nvPr/>
        </p:nvSpPr>
        <p:spPr>
          <a:xfrm>
            <a:off x="182308" y="529338"/>
            <a:ext cx="6034153"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Estimating is not a one-time effort; it is done many times throughout the project life cycle </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are different points in a project when an estimate should be prepared, reviewed, or revised: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the estimate when building the project organizational work plans for the project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Update the estimate when finalizing the project plan with updated work plans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determining whether to bid on an opportunity</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taking over a project to validate proposal estimates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moving to the next phase of a project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an assumption proves to be invalid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WBS changes to ascertain the effort and cost associated with the change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there are authorized changes in resources, materials, or services. </a:t>
            </a:r>
          </a:p>
        </p:txBody>
      </p:sp>
      <p:sp>
        <p:nvSpPr>
          <p:cNvPr id="5" name="TextBox 4">
            <a:extLst>
              <a:ext uri="{FF2B5EF4-FFF2-40B4-BE49-F238E27FC236}">
                <a16:creationId xmlns="" xmlns:a16="http://schemas.microsoft.com/office/drawing/2014/main" id="{C5EE3C83-1110-4590-9E60-87A29E38AFB0}"/>
              </a:ext>
            </a:extLst>
          </p:cNvPr>
          <p:cNvSpPr txBox="1"/>
          <p:nvPr/>
        </p:nvSpPr>
        <p:spPr>
          <a:xfrm>
            <a:off x="8296507" y="-49402"/>
            <a:ext cx="2043248"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Khi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38A7F828-F8F4-4BE7-91FE-DE0F37ABD02B}"/>
              </a:ext>
            </a:extLst>
          </p:cNvPr>
          <p:cNvSpPr txBox="1"/>
          <p:nvPr/>
        </p:nvSpPr>
        <p:spPr>
          <a:xfrm>
            <a:off x="6216461" y="529338"/>
            <a:ext cx="5793231" cy="4801314"/>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không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phải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nỗ</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lực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nhất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thời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được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hoàn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nhiều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lần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thông</a:t>
            </a:r>
            <a:r>
              <a:rPr lang="en-US" b="1" dirty="0">
                <a:solidFill>
                  <a:srgbClr val="197EC6"/>
                </a:solidFill>
                <a:latin typeface="Times New Roman" panose="02020603050405020304" pitchFamily="18" charset="0"/>
                <a:cs typeface="Times New Roman" panose="02020603050405020304" pitchFamily="18" charset="0"/>
              </a:rPr>
              <a:t> qua </a:t>
            </a:r>
            <a:r>
              <a:rPr lang="en-US" b="1" dirty="0" err="1">
                <a:solidFill>
                  <a:srgbClr val="197EC6"/>
                </a:solidFill>
                <a:latin typeface="Times New Roman" panose="02020603050405020304" pitchFamily="18" charset="0"/>
                <a:cs typeface="Times New Roman" panose="02020603050405020304" pitchFamily="18" charset="0"/>
              </a:rPr>
              <a:t>vòng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đời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endParaRPr lang="en-US" b="1"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nhiều</a:t>
            </a:r>
            <a:r>
              <a:rPr lang="en-US" dirty="0">
                <a:solidFill>
                  <a:srgbClr val="197EC6"/>
                </a:solidFill>
                <a:latin typeface="Times New Roman" panose="02020603050405020304" pitchFamily="18" charset="0"/>
                <a:cs typeface="Times New Roman" panose="02020603050405020304" pitchFamily="18" charset="0"/>
              </a:rPr>
              <a:t> ý </a:t>
            </a:r>
            <a:r>
              <a:rPr lang="en-US" dirty="0" err="1">
                <a:solidFill>
                  <a:srgbClr val="197EC6"/>
                </a:solidFill>
                <a:latin typeface="Times New Roman" panose="02020603050405020304" pitchFamily="18" charset="0"/>
                <a:cs typeface="Times New Roman" panose="02020603050405020304" pitchFamily="18" charset="0"/>
              </a:rPr>
              <a:t>kiến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ôn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Cập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vi-VN" dirty="0">
                <a:solidFill>
                  <a:srgbClr val="197EC6"/>
                </a:solidFill>
                <a:latin typeface="Times New Roman" panose="02020603050405020304" pitchFamily="18" charset="0"/>
                <a:cs typeface="Times New Roman" panose="02020603050405020304" pitchFamily="18" charset="0"/>
              </a:rPr>
              <a:t>Khi </a:t>
            </a:r>
            <a:r>
              <a:rPr lang="en-US" dirty="0" err="1">
                <a:solidFill>
                  <a:srgbClr val="197EC6"/>
                </a:solidFill>
                <a:latin typeface="Times New Roman" panose="02020603050405020304" pitchFamily="18" charset="0"/>
                <a:cs typeface="Times New Roman" panose="02020603050405020304" pitchFamily="18" charset="0"/>
              </a:rPr>
              <a:t>xác</a:t>
            </a:r>
            <a:r>
              <a:rPr lang="vi-VN" dirty="0">
                <a:solidFill>
                  <a:srgbClr val="197EC6"/>
                </a:solidFill>
                <a:latin typeface="Times New Roman" panose="02020603050405020304" pitchFamily="18" charset="0"/>
                <a:cs typeface="Times New Roman" panose="02020603050405020304" pitchFamily="18" charset="0"/>
              </a:rPr>
              <a:t> định có nên đấu thầu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c</a:t>
            </a:r>
            <a:r>
              <a:rPr lang="vi-VN" dirty="0">
                <a:solidFill>
                  <a:srgbClr val="197EC6"/>
                </a:solidFill>
                <a:latin typeface="Times New Roman" panose="02020603050405020304" pitchFamily="18" charset="0"/>
                <a:cs typeface="Times New Roman" panose="02020603050405020304" pitchFamily="18" charset="0"/>
              </a:rPr>
              <a:t>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hội</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qua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xuất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tỏ</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vô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WBS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gắn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phépvề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70430219-3760-4224-BB03-E10CFCADB144}"/>
              </a:ext>
            </a:extLst>
          </p:cNvPr>
          <p:cNvSpPr txBox="1"/>
          <p:nvPr/>
        </p:nvSpPr>
        <p:spPr>
          <a:xfrm>
            <a:off x="6757059" y="5431693"/>
            <a:ext cx="5122144" cy="646331"/>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phải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phát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triển</a:t>
            </a:r>
            <a:r>
              <a:rPr lang="en-US" b="1" dirty="0">
                <a:solidFill>
                  <a:srgbClr val="197EC6"/>
                </a:solidFill>
                <a:latin typeface="Times New Roman" panose="02020603050405020304" pitchFamily="18" charset="0"/>
                <a:cs typeface="Times New Roman" panose="02020603050405020304" pitchFamily="18" charset="0"/>
              </a:rPr>
              <a:t> WBS </a:t>
            </a:r>
            <a:r>
              <a:rPr lang="en-US" b="1" dirty="0" err="1">
                <a:solidFill>
                  <a:srgbClr val="197EC6"/>
                </a:solidFill>
                <a:latin typeface="Times New Roman" panose="02020603050405020304" pitchFamily="18" charset="0"/>
                <a:cs typeface="Times New Roman" panose="02020603050405020304" pitchFamily="18" charset="0"/>
              </a:rPr>
              <a:t>trước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chuẩn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bị</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cả</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nếu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chỉ</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phiên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bản</a:t>
            </a:r>
            <a:r>
              <a:rPr lang="en-US" b="1" dirty="0">
                <a:solidFill>
                  <a:srgbClr val="197EC6"/>
                </a:solidFill>
                <a:latin typeface="Times New Roman" panose="02020603050405020304" pitchFamily="18" charset="0"/>
                <a:cs typeface="Times New Roman" panose="02020603050405020304" pitchFamily="18" charset="0"/>
              </a:rPr>
              <a:t> ban </a:t>
            </a:r>
            <a:r>
              <a:rPr lang="en-US" b="1" dirty="0" err="1">
                <a:solidFill>
                  <a:srgbClr val="197EC6"/>
                </a:solidFill>
                <a:latin typeface="Times New Roman" panose="02020603050405020304" pitchFamily="18" charset="0"/>
                <a:cs typeface="Times New Roman" panose="02020603050405020304" pitchFamily="18" charset="0"/>
              </a:rPr>
              <a:t>đầu</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29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15325" y="921375"/>
            <a:ext cx="2191994" cy="685033"/>
          </a:xfrm>
          <a:prstGeom prst="rect">
            <a:avLst/>
          </a:prstGeom>
          <a:gradFill>
            <a:gsLst>
              <a:gs pos="0">
                <a:srgbClr val="FFFF00">
                  <a:lumMod val="98000"/>
                </a:srgbClr>
              </a:gs>
              <a:gs pos="87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a:solidFill>
                  <a:schemeClr val="tx1"/>
                </a:solidFill>
                <a:latin typeface="Times New Roman" panose="02020603050405020304" pitchFamily="18" charset="0"/>
                <a:cs typeface="Times New Roman" panose="02020603050405020304" pitchFamily="18" charset="0"/>
              </a:rPr>
              <a:t>Establish estimating</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objectives (</a:t>
            </a:r>
            <a:r>
              <a:rPr lang="en-US" sz="1600" i="1" dirty="0" err="1">
                <a:solidFill>
                  <a:schemeClr val="tx1"/>
                </a:solidFill>
                <a:latin typeface="Times New Roman" panose="02020603050405020304" pitchFamily="18" charset="0"/>
                <a:cs typeface="Times New Roman" panose="02020603050405020304" pitchFamily="18" charset="0"/>
              </a:rPr>
              <a:t>Thiết</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lập</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mục</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tiêu</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ước</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lượng</a:t>
            </a:r>
            <a:r>
              <a:rPr lang="en-US" sz="1600" i="1" dirty="0">
                <a:solidFill>
                  <a:schemeClr val="tx1"/>
                </a:solidFill>
                <a:latin typeface="Times New Roman" panose="02020603050405020304" pitchFamily="18" charset="0"/>
                <a:cs typeface="Times New Roman" panose="02020603050405020304" pitchFamily="18" charset="0"/>
              </a:rPr>
              <a:t>)</a:t>
            </a:r>
          </a:p>
        </p:txBody>
      </p:sp>
      <p:sp>
        <p:nvSpPr>
          <p:cNvPr id="9" name="Rectangle 8"/>
          <p:cNvSpPr/>
          <p:nvPr/>
        </p:nvSpPr>
        <p:spPr>
          <a:xfrm>
            <a:off x="2715325" y="1992525"/>
            <a:ext cx="2191994" cy="710829"/>
          </a:xfrm>
          <a:prstGeom prst="rect">
            <a:avLst/>
          </a:prstGeom>
          <a:gradFill>
            <a:gsLst>
              <a:gs pos="0">
                <a:srgbClr val="00B0F0"/>
              </a:gs>
              <a:gs pos="87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a:solidFill>
                  <a:schemeClr val="tx1"/>
                </a:solidFill>
                <a:latin typeface="Times New Roman" panose="02020603050405020304" pitchFamily="18" charset="0"/>
                <a:cs typeface="Times New Roman" panose="02020603050405020304" pitchFamily="18" charset="0"/>
              </a:rPr>
              <a:t>Determine project details (</a:t>
            </a:r>
            <a:r>
              <a:rPr lang="en-US" sz="1600" i="1" dirty="0" err="1">
                <a:solidFill>
                  <a:schemeClr val="tx1"/>
                </a:solidFill>
                <a:latin typeface="Times New Roman" panose="02020603050405020304" pitchFamily="18" charset="0"/>
                <a:cs typeface="Times New Roman" panose="02020603050405020304" pitchFamily="18" charset="0"/>
              </a:rPr>
              <a:t>Xác</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định</a:t>
            </a:r>
            <a:r>
              <a:rPr lang="en-US" sz="1600" i="1" dirty="0">
                <a:solidFill>
                  <a:schemeClr val="tx1"/>
                </a:solidFill>
                <a:latin typeface="Times New Roman" panose="02020603050405020304" pitchFamily="18" charset="0"/>
                <a:cs typeface="Times New Roman" panose="02020603050405020304" pitchFamily="18" charset="0"/>
              </a:rPr>
              <a:t> chi </a:t>
            </a:r>
            <a:r>
              <a:rPr lang="en-US" sz="1600" i="1" dirty="0" err="1">
                <a:solidFill>
                  <a:schemeClr val="tx1"/>
                </a:solidFill>
                <a:latin typeface="Times New Roman" panose="02020603050405020304" pitchFamily="18" charset="0"/>
                <a:cs typeface="Times New Roman" panose="02020603050405020304" pitchFamily="18" charset="0"/>
              </a:rPr>
              <a:t>tiết</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dự</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án</a:t>
            </a:r>
            <a:r>
              <a:rPr lang="en-US" sz="1600" i="1" dirty="0">
                <a:solidFill>
                  <a:schemeClr val="tx1"/>
                </a:solidFill>
                <a:latin typeface="Times New Roman" panose="02020603050405020304" pitchFamily="18" charset="0"/>
                <a:cs typeface="Times New Roman" panose="02020603050405020304" pitchFamily="18" charset="0"/>
              </a:rPr>
              <a:t>)</a:t>
            </a:r>
          </a:p>
        </p:txBody>
      </p:sp>
      <p:sp>
        <p:nvSpPr>
          <p:cNvPr id="10" name="Rectangle 9"/>
          <p:cNvSpPr/>
          <p:nvPr/>
        </p:nvSpPr>
        <p:spPr>
          <a:xfrm>
            <a:off x="2715325" y="3117922"/>
            <a:ext cx="2200240" cy="693014"/>
          </a:xfrm>
          <a:prstGeom prst="rect">
            <a:avLst/>
          </a:prstGeom>
          <a:gradFill>
            <a:gsLst>
              <a:gs pos="0">
                <a:srgbClr val="00B0F0"/>
              </a:gs>
              <a:gs pos="87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a:solidFill>
                  <a:schemeClr val="tx1"/>
                </a:solidFill>
                <a:latin typeface="Times New Roman" panose="02020603050405020304" pitchFamily="18" charset="0"/>
                <a:cs typeface="Times New Roman" panose="02020603050405020304" pitchFamily="18" charset="0"/>
              </a:rPr>
              <a:t>Select appropriate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model (</a:t>
            </a:r>
            <a:r>
              <a:rPr lang="en-US" sz="1600" i="1" dirty="0" err="1">
                <a:solidFill>
                  <a:schemeClr val="tx1"/>
                </a:solidFill>
                <a:latin typeface="Times New Roman" panose="02020603050405020304" pitchFamily="18" charset="0"/>
                <a:cs typeface="Times New Roman" panose="02020603050405020304" pitchFamily="18" charset="0"/>
              </a:rPr>
              <a:t>Chọn</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mẫu</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phù</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hợp</a:t>
            </a:r>
            <a:r>
              <a:rPr lang="en-US" sz="1600" i="1" dirty="0">
                <a:solidFill>
                  <a:schemeClr val="tx1"/>
                </a:solidFill>
                <a:latin typeface="Times New Roman" panose="02020603050405020304" pitchFamily="18" charset="0"/>
                <a:cs typeface="Times New Roman" panose="02020603050405020304" pitchFamily="18" charset="0"/>
              </a:rPr>
              <a:t>)</a:t>
            </a:r>
          </a:p>
        </p:txBody>
      </p:sp>
      <p:sp>
        <p:nvSpPr>
          <p:cNvPr id="11" name="Rectangle 10"/>
          <p:cNvSpPr/>
          <p:nvPr/>
        </p:nvSpPr>
        <p:spPr>
          <a:xfrm>
            <a:off x="2715325" y="4311028"/>
            <a:ext cx="2191994" cy="1011422"/>
          </a:xfrm>
          <a:prstGeom prst="rect">
            <a:avLst/>
          </a:prstGeom>
          <a:gradFill>
            <a:gsLst>
              <a:gs pos="0">
                <a:schemeClr val="bg1"/>
              </a:gs>
              <a:gs pos="87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r>
              <a:rPr lang="en-US" sz="1600" dirty="0">
                <a:solidFill>
                  <a:schemeClr val="tx1"/>
                </a:solidFill>
                <a:latin typeface="Times New Roman" panose="02020603050405020304" pitchFamily="18" charset="0"/>
                <a:cs typeface="Times New Roman" panose="02020603050405020304" pitchFamily="18" charset="0"/>
              </a:rPr>
              <a:t>Develop estimating</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strategy and plan (</a:t>
            </a:r>
            <a:r>
              <a:rPr lang="en-US" sz="1600" i="1" dirty="0" err="1">
                <a:solidFill>
                  <a:schemeClr val="tx1"/>
                </a:solidFill>
                <a:latin typeface="Times New Roman" panose="02020603050405020304" pitchFamily="18" charset="0"/>
                <a:cs typeface="Times New Roman" panose="02020603050405020304" pitchFamily="18" charset="0"/>
              </a:rPr>
              <a:t>Phát</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triển</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chiến</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lược</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ước</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lượng</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và</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hoạch</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định</a:t>
            </a:r>
            <a:r>
              <a:rPr lang="en-US" sz="1600" i="1" dirty="0">
                <a:solidFill>
                  <a:schemeClr val="tx1"/>
                </a:solidFill>
                <a:latin typeface="Times New Roman" panose="02020603050405020304" pitchFamily="18" charset="0"/>
                <a:cs typeface="Times New Roman" panose="02020603050405020304" pitchFamily="18" charset="0"/>
              </a:rPr>
              <a:t>)</a:t>
            </a:r>
          </a:p>
        </p:txBody>
      </p:sp>
      <p:sp>
        <p:nvSpPr>
          <p:cNvPr id="12" name="Rectangle 11"/>
          <p:cNvSpPr/>
          <p:nvPr/>
        </p:nvSpPr>
        <p:spPr>
          <a:xfrm>
            <a:off x="7489701" y="754551"/>
            <a:ext cx="2028306" cy="830996"/>
          </a:xfrm>
          <a:prstGeom prst="rect">
            <a:avLst/>
          </a:prstGeom>
          <a:gradFill>
            <a:gsLst>
              <a:gs pos="0">
                <a:srgbClr val="92D050"/>
              </a:gs>
              <a:gs pos="87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r>
              <a:rPr lang="en-US" sz="1600" dirty="0">
                <a:solidFill>
                  <a:schemeClr val="tx1"/>
                </a:solidFill>
                <a:latin typeface="Times New Roman" panose="02020603050405020304" pitchFamily="18" charset="0"/>
                <a:cs typeface="Times New Roman" panose="02020603050405020304" pitchFamily="18" charset="0"/>
              </a:rPr>
              <a:t>Prepare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Estimate (</a:t>
            </a:r>
            <a:r>
              <a:rPr lang="en-US" sz="1600" i="1" dirty="0" err="1">
                <a:solidFill>
                  <a:schemeClr val="tx1"/>
                </a:solidFill>
                <a:latin typeface="Times New Roman" panose="02020603050405020304" pitchFamily="18" charset="0"/>
                <a:cs typeface="Times New Roman" panose="02020603050405020304" pitchFamily="18" charset="0"/>
              </a:rPr>
              <a:t>Chuẩn</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bị</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ước</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lượng</a:t>
            </a:r>
            <a:r>
              <a:rPr lang="en-US" sz="1600" i="1" dirty="0">
                <a:solidFill>
                  <a:schemeClr val="tx1"/>
                </a:solidFill>
                <a:latin typeface="Times New Roman" panose="02020603050405020304" pitchFamily="18" charset="0"/>
                <a:cs typeface="Times New Roman" panose="02020603050405020304" pitchFamily="18" charset="0"/>
              </a:rPr>
              <a:t>)</a:t>
            </a:r>
          </a:p>
        </p:txBody>
      </p:sp>
      <p:sp>
        <p:nvSpPr>
          <p:cNvPr id="13" name="Rectangle 12"/>
          <p:cNvSpPr/>
          <p:nvPr/>
        </p:nvSpPr>
        <p:spPr>
          <a:xfrm>
            <a:off x="7489701" y="1992525"/>
            <a:ext cx="2028306" cy="710829"/>
          </a:xfrm>
          <a:prstGeom prst="rect">
            <a:avLst/>
          </a:prstGeom>
          <a:gradFill>
            <a:gsLst>
              <a:gs pos="11000">
                <a:srgbClr val="7030A0"/>
              </a:gs>
              <a:gs pos="87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a:solidFill>
                  <a:schemeClr val="tx1"/>
                </a:solidFill>
                <a:latin typeface="Times New Roman" panose="02020603050405020304" pitchFamily="18" charset="0"/>
                <a:cs typeface="Times New Roman" panose="02020603050405020304" pitchFamily="18" charset="0"/>
              </a:rPr>
              <a:t>Include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risk (</a:t>
            </a:r>
            <a:r>
              <a:rPr lang="en-US" sz="1600" i="1" dirty="0">
                <a:solidFill>
                  <a:schemeClr val="tx1"/>
                </a:solidFill>
                <a:latin typeface="Times New Roman" panose="02020603050405020304" pitchFamily="18" charset="0"/>
                <a:cs typeface="Times New Roman" panose="02020603050405020304" pitchFamily="18" charset="0"/>
              </a:rPr>
              <a:t>Bao </a:t>
            </a:r>
            <a:r>
              <a:rPr lang="en-US" sz="1600" i="1" dirty="0" err="1">
                <a:solidFill>
                  <a:schemeClr val="tx1"/>
                </a:solidFill>
                <a:latin typeface="Times New Roman" panose="02020603050405020304" pitchFamily="18" charset="0"/>
                <a:cs typeface="Times New Roman" panose="02020603050405020304" pitchFamily="18" charset="0"/>
              </a:rPr>
              <a:t>gồm</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rủi</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ro</a:t>
            </a:r>
            <a:r>
              <a:rPr lang="en-US" sz="1600" i="1" dirty="0">
                <a:solidFill>
                  <a:schemeClr val="tx1"/>
                </a:solidFill>
                <a:latin typeface="Times New Roman" panose="02020603050405020304" pitchFamily="18" charset="0"/>
                <a:cs typeface="Times New Roman" panose="02020603050405020304" pitchFamily="18" charset="0"/>
              </a:rPr>
              <a:t>)</a:t>
            </a:r>
          </a:p>
        </p:txBody>
      </p:sp>
      <p:sp>
        <p:nvSpPr>
          <p:cNvPr id="14" name="Rectangle 13"/>
          <p:cNvSpPr/>
          <p:nvPr/>
        </p:nvSpPr>
        <p:spPr>
          <a:xfrm>
            <a:off x="7489700" y="3117923"/>
            <a:ext cx="2582381" cy="693014"/>
          </a:xfrm>
          <a:prstGeom prst="rect">
            <a:avLst/>
          </a:prstGeom>
          <a:gradFill>
            <a:gsLst>
              <a:gs pos="0">
                <a:schemeClr val="accent1"/>
              </a:gs>
              <a:gs pos="87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a:solidFill>
                  <a:schemeClr val="tx1"/>
                </a:solidFill>
                <a:latin typeface="Times New Roman" panose="02020603050405020304" pitchFamily="18" charset="0"/>
                <a:cs typeface="Times New Roman" panose="02020603050405020304" pitchFamily="18" charset="0"/>
              </a:rPr>
              <a:t>Validate and finalize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estimate (</a:t>
            </a:r>
            <a:r>
              <a:rPr lang="en-US" sz="1600" i="1" dirty="0" err="1">
                <a:solidFill>
                  <a:schemeClr val="tx1"/>
                </a:solidFill>
                <a:latin typeface="Times New Roman" panose="02020603050405020304" pitchFamily="18" charset="0"/>
                <a:cs typeface="Times New Roman" panose="02020603050405020304" pitchFamily="18" charset="0"/>
              </a:rPr>
              <a:t>Thông</a:t>
            </a:r>
            <a:r>
              <a:rPr lang="en-US" sz="1600" i="1" dirty="0">
                <a:solidFill>
                  <a:schemeClr val="tx1"/>
                </a:solidFill>
                <a:latin typeface="Times New Roman" panose="02020603050405020304" pitchFamily="18" charset="0"/>
                <a:cs typeface="Times New Roman" panose="02020603050405020304" pitchFamily="18" charset="0"/>
              </a:rPr>
              <a:t> qua </a:t>
            </a:r>
            <a:r>
              <a:rPr lang="en-US" sz="1600" i="1" dirty="0" err="1">
                <a:solidFill>
                  <a:schemeClr val="tx1"/>
                </a:solidFill>
                <a:latin typeface="Times New Roman" panose="02020603050405020304" pitchFamily="18" charset="0"/>
                <a:cs typeface="Times New Roman" panose="02020603050405020304" pitchFamily="18" charset="0"/>
              </a:rPr>
              <a:t>và</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hoàn</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thành</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ước</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lượng</a:t>
            </a:r>
            <a:r>
              <a:rPr lang="en-US" sz="1600" i="1" dirty="0">
                <a:solidFill>
                  <a:schemeClr val="tx1"/>
                </a:solidFill>
                <a:latin typeface="Times New Roman" panose="02020603050405020304" pitchFamily="18" charset="0"/>
                <a:cs typeface="Times New Roman" panose="02020603050405020304" pitchFamily="18" charset="0"/>
              </a:rPr>
              <a:t>)</a:t>
            </a:r>
          </a:p>
        </p:txBody>
      </p:sp>
      <p:sp>
        <p:nvSpPr>
          <p:cNvPr id="15" name="Rectangle 14"/>
          <p:cNvSpPr/>
          <p:nvPr/>
        </p:nvSpPr>
        <p:spPr>
          <a:xfrm>
            <a:off x="7489701" y="4311028"/>
            <a:ext cx="2028306" cy="742022"/>
          </a:xfrm>
          <a:prstGeom prst="rect">
            <a:avLst/>
          </a:prstGeom>
          <a:gradFill>
            <a:gsLst>
              <a:gs pos="0">
                <a:schemeClr val="accent3">
                  <a:lumMod val="60000"/>
                  <a:lumOff val="40000"/>
                </a:schemeClr>
              </a:gs>
              <a:gs pos="87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a:solidFill>
                  <a:schemeClr val="tx1"/>
                </a:solidFill>
                <a:latin typeface="Times New Roman" panose="02020603050405020304" pitchFamily="18" charset="0"/>
                <a:cs typeface="Times New Roman" panose="02020603050405020304" pitchFamily="18" charset="0"/>
              </a:rPr>
              <a:t>Baseline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estimate (</a:t>
            </a:r>
            <a:r>
              <a:rPr lang="en-US" sz="1600" i="1" dirty="0" err="1">
                <a:solidFill>
                  <a:schemeClr val="tx1"/>
                </a:solidFill>
                <a:latin typeface="Times New Roman" panose="02020603050405020304" pitchFamily="18" charset="0"/>
                <a:cs typeface="Times New Roman" panose="02020603050405020304" pitchFamily="18" charset="0"/>
              </a:rPr>
              <a:t>Ranh</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giới</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ước</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lượng</a:t>
            </a:r>
            <a:r>
              <a:rPr lang="en-US" sz="1600" i="1" dirty="0">
                <a:solidFill>
                  <a:schemeClr val="tx1"/>
                </a:solidFill>
                <a:latin typeface="Times New Roman" panose="02020603050405020304" pitchFamily="18" charset="0"/>
                <a:cs typeface="Times New Roman" panose="02020603050405020304" pitchFamily="18" charset="0"/>
              </a:rPr>
              <a:t>)</a:t>
            </a:r>
          </a:p>
        </p:txBody>
      </p:sp>
      <p:sp>
        <p:nvSpPr>
          <p:cNvPr id="16" name="Rectangle 15"/>
          <p:cNvSpPr/>
          <p:nvPr/>
        </p:nvSpPr>
        <p:spPr>
          <a:xfrm>
            <a:off x="7489700" y="5553141"/>
            <a:ext cx="3075133" cy="693014"/>
          </a:xfrm>
          <a:prstGeom prst="rect">
            <a:avLst/>
          </a:prstGeom>
          <a:gradFill>
            <a:gsLst>
              <a:gs pos="0">
                <a:srgbClr val="00B0F0"/>
              </a:gs>
              <a:gs pos="8700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a:solidFill>
                  <a:schemeClr val="tx1"/>
                </a:solidFill>
                <a:latin typeface="Times New Roman" panose="02020603050405020304" pitchFamily="18" charset="0"/>
                <a:cs typeface="Times New Roman" panose="02020603050405020304" pitchFamily="18" charset="0"/>
              </a:rPr>
              <a:t>Use estimate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in project plan (</a:t>
            </a:r>
            <a:r>
              <a:rPr lang="en-US" sz="1600" i="1" dirty="0" err="1">
                <a:solidFill>
                  <a:schemeClr val="tx1"/>
                </a:solidFill>
                <a:latin typeface="Times New Roman" panose="02020603050405020304" pitchFamily="18" charset="0"/>
                <a:cs typeface="Times New Roman" panose="02020603050405020304" pitchFamily="18" charset="0"/>
              </a:rPr>
              <a:t>Dùng</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ước</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lượng</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trong</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kế</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hoạch</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của</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dự</a:t>
            </a:r>
            <a:r>
              <a:rPr lang="en-US" sz="1600" i="1" dirty="0">
                <a:solidFill>
                  <a:schemeClr val="tx1"/>
                </a:solidFill>
                <a:latin typeface="Times New Roman" panose="02020603050405020304" pitchFamily="18" charset="0"/>
                <a:cs typeface="Times New Roman" panose="02020603050405020304" pitchFamily="18" charset="0"/>
              </a:rPr>
              <a:t> </a:t>
            </a:r>
            <a:r>
              <a:rPr lang="en-US" sz="1600" i="1" dirty="0" err="1">
                <a:solidFill>
                  <a:schemeClr val="tx1"/>
                </a:solidFill>
                <a:latin typeface="Times New Roman" panose="02020603050405020304" pitchFamily="18" charset="0"/>
                <a:cs typeface="Times New Roman" panose="02020603050405020304" pitchFamily="18" charset="0"/>
              </a:rPr>
              <a:t>án</a:t>
            </a:r>
            <a:r>
              <a:rPr lang="en-US" sz="1600" i="1" dirty="0">
                <a:solidFill>
                  <a:schemeClr val="tx1"/>
                </a:solidFill>
                <a:latin typeface="Times New Roman" panose="02020603050405020304" pitchFamily="18" charset="0"/>
                <a:cs typeface="Times New Roman" panose="02020603050405020304" pitchFamily="18" charset="0"/>
              </a:rPr>
              <a:t>)</a:t>
            </a:r>
          </a:p>
        </p:txBody>
      </p:sp>
      <p:cxnSp>
        <p:nvCxnSpPr>
          <p:cNvPr id="21" name="Elbow Connector 20"/>
          <p:cNvCxnSpPr>
            <a:cxnSpLocks/>
            <a:stCxn id="11" idx="3"/>
            <a:endCxn id="12" idx="1"/>
          </p:cNvCxnSpPr>
          <p:nvPr/>
        </p:nvCxnSpPr>
        <p:spPr>
          <a:xfrm flipV="1">
            <a:off x="4907319" y="1170049"/>
            <a:ext cx="2582382" cy="3646690"/>
          </a:xfrm>
          <a:prstGeom prst="bentConnector3">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9" idx="0"/>
          </p:cNvCxnSpPr>
          <p:nvPr/>
        </p:nvCxnSpPr>
        <p:spPr>
          <a:xfrm>
            <a:off x="3811322" y="1606408"/>
            <a:ext cx="0" cy="38611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0"/>
          </p:cNvCxnSpPr>
          <p:nvPr/>
        </p:nvCxnSpPr>
        <p:spPr>
          <a:xfrm flipH="1">
            <a:off x="3815445" y="2619158"/>
            <a:ext cx="2786" cy="49876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endCxn id="11" idx="0"/>
          </p:cNvCxnSpPr>
          <p:nvPr/>
        </p:nvCxnSpPr>
        <p:spPr>
          <a:xfrm flipH="1">
            <a:off x="3811322" y="3812264"/>
            <a:ext cx="6908" cy="49876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12" idx="2"/>
            <a:endCxn id="13" idx="0"/>
          </p:cNvCxnSpPr>
          <p:nvPr/>
        </p:nvCxnSpPr>
        <p:spPr>
          <a:xfrm>
            <a:off x="8503854" y="1585547"/>
            <a:ext cx="0" cy="40697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endCxn id="14" idx="0"/>
          </p:cNvCxnSpPr>
          <p:nvPr/>
        </p:nvCxnSpPr>
        <p:spPr>
          <a:xfrm>
            <a:off x="8503854" y="2619159"/>
            <a:ext cx="277037" cy="49876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5" idx="0"/>
          </p:cNvCxnSpPr>
          <p:nvPr/>
        </p:nvCxnSpPr>
        <p:spPr>
          <a:xfrm>
            <a:off x="8503854" y="3787324"/>
            <a:ext cx="0" cy="5237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503854" y="5053050"/>
            <a:ext cx="0" cy="54864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3088" y="317878"/>
            <a:ext cx="5788529"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Estimating Process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Quy</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trình</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vi-VN" sz="2400" b="1" i="1" u="sng" dirty="0">
                <a:ln/>
                <a:solidFill>
                  <a:schemeClr val="bg2">
                    <a:lumMod val="50000"/>
                  </a:schemeClr>
                </a:solidFill>
                <a:latin typeface="Times New Roman" panose="02020603050405020304" pitchFamily="18" charset="0"/>
                <a:cs typeface="Times New Roman" panose="02020603050405020304" pitchFamily="18" charset="0"/>
              </a:rPr>
              <a:t>ư</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l</a:t>
            </a:r>
            <a:r>
              <a:rPr lang="vi-VN" sz="2400" b="1" i="1" u="sng" dirty="0">
                <a:ln/>
                <a:solidFill>
                  <a:schemeClr val="bg2">
                    <a:lumMod val="50000"/>
                  </a:schemeClr>
                </a:solidFill>
                <a:latin typeface="Times New Roman" panose="02020603050405020304" pitchFamily="18" charset="0"/>
                <a:cs typeface="Times New Roman" panose="02020603050405020304" pitchFamily="18" charset="0"/>
              </a:rPr>
              <a:t>ư</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ợng</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1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3088" y="317878"/>
            <a:ext cx="412518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Estimating Considerations</a:t>
            </a:r>
          </a:p>
        </p:txBody>
      </p:sp>
      <p:sp>
        <p:nvSpPr>
          <p:cNvPr id="6" name="TextBox 5"/>
          <p:cNvSpPr txBox="1"/>
          <p:nvPr/>
        </p:nvSpPr>
        <p:spPr>
          <a:xfrm>
            <a:off x="109601" y="955706"/>
            <a:ext cx="5095445" cy="2585323"/>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you prepare estimates, make sure you know the language used in estimating </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Estimates vary, depending on whether the task is based on </a:t>
            </a:r>
            <a:r>
              <a:rPr lang="en-US" b="1" dirty="0">
                <a:latin typeface="Times New Roman" panose="02020603050405020304" pitchFamily="18" charset="0"/>
                <a:cs typeface="Times New Roman" panose="02020603050405020304" pitchFamily="18" charset="0"/>
              </a:rPr>
              <a:t>effort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duration </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Key difference is </a:t>
            </a:r>
            <a:r>
              <a:rPr lang="en-US" b="1" dirty="0">
                <a:latin typeface="Times New Roman" panose="02020603050405020304" pitchFamily="18" charset="0"/>
                <a:cs typeface="Times New Roman" panose="02020603050405020304" pitchFamily="18" charset="0"/>
              </a:rPr>
              <a:t>elapsed time</a:t>
            </a:r>
            <a:r>
              <a:rPr lang="en-US" dirty="0">
                <a:latin typeface="Times New Roman" panose="02020603050405020304" pitchFamily="18" charset="0"/>
                <a:cs typeface="Times New Roman" panose="02020603050405020304" pitchFamily="18" charset="0"/>
              </a:rPr>
              <a:t> versus </a:t>
            </a:r>
            <a:r>
              <a:rPr lang="en-US" b="1" dirty="0">
                <a:latin typeface="Times New Roman" panose="02020603050405020304" pitchFamily="18" charset="0"/>
                <a:cs typeface="Times New Roman" panose="02020603050405020304" pitchFamily="18" charset="0"/>
              </a:rPr>
              <a:t>working time </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Keep in mind that the time takes to complete a task depends on both </a:t>
            </a:r>
            <a:r>
              <a:rPr lang="en-US" b="1" dirty="0">
                <a:latin typeface="Times New Roman" panose="02020603050405020304" pitchFamily="18" charset="0"/>
                <a:cs typeface="Times New Roman" panose="02020603050405020304" pitchFamily="18" charset="0"/>
              </a:rPr>
              <a:t>availability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productivity </a:t>
            </a:r>
          </a:p>
        </p:txBody>
      </p:sp>
      <p:sp>
        <p:nvSpPr>
          <p:cNvPr id="5" name="TextBox 4">
            <a:extLst>
              <a:ext uri="{FF2B5EF4-FFF2-40B4-BE49-F238E27FC236}">
                <a16:creationId xmlns="" xmlns:a16="http://schemas.microsoft.com/office/drawing/2014/main" id="{EE4589CC-B80B-4309-AF4A-30F2F00D4463}"/>
              </a:ext>
            </a:extLst>
          </p:cNvPr>
          <p:cNvSpPr txBox="1"/>
          <p:nvPr/>
        </p:nvSpPr>
        <p:spPr>
          <a:xfrm>
            <a:off x="7185652" y="317878"/>
            <a:ext cx="3379185"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Sự</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cân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nhắc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B1B317BE-D845-46A5-9F63-28DC5CB85C15}"/>
              </a:ext>
            </a:extLst>
          </p:cNvPr>
          <p:cNvSpPr txBox="1"/>
          <p:nvPr/>
        </p:nvSpPr>
        <p:spPr>
          <a:xfrm>
            <a:off x="5467924" y="955706"/>
            <a:ext cx="5969334"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ngôn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ngữ</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thuộc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hay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biệt</a:t>
            </a:r>
            <a:r>
              <a:rPr lang="en-US" dirty="0">
                <a:solidFill>
                  <a:srgbClr val="197EC6"/>
                </a:solidFill>
                <a:latin typeface="Times New Roman" panose="02020603050405020304" pitchFamily="18" charset="0"/>
                <a:cs typeface="Times New Roman" panose="02020603050405020304" pitchFamily="18" charset="0"/>
              </a:rPr>
              <a:t> then </a:t>
            </a:r>
            <a:r>
              <a:rPr lang="en-US" dirty="0" err="1">
                <a:solidFill>
                  <a:srgbClr val="197EC6"/>
                </a:solidFill>
                <a:latin typeface="Times New Roman" panose="02020603050405020304" pitchFamily="18" charset="0"/>
                <a:cs typeface="Times New Roman" panose="02020603050405020304" pitchFamily="18" charset="0"/>
              </a:rPr>
              <a:t>chốt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trôi</a:t>
            </a:r>
            <a:r>
              <a:rPr lang="en-US" dirty="0">
                <a:solidFill>
                  <a:srgbClr val="197EC6"/>
                </a:solidFill>
                <a:latin typeface="Times New Roman" panose="02020603050405020304" pitchFamily="18" charset="0"/>
                <a:cs typeface="Times New Roman" panose="02020603050405020304" pitchFamily="18" charset="0"/>
              </a:rPr>
              <a:t> so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nhớ</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tốn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thuộc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suất</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53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0" y="4195065"/>
            <a:ext cx="2540000" cy="2187932"/>
          </a:xfrm>
          <a:prstGeom prst="rect">
            <a:avLst/>
          </a:prstGeom>
        </p:spPr>
      </p:pic>
      <p:sp>
        <p:nvSpPr>
          <p:cNvPr id="6" name="TextBox 5"/>
          <p:cNvSpPr txBox="1"/>
          <p:nvPr/>
        </p:nvSpPr>
        <p:spPr>
          <a:xfrm>
            <a:off x="9829527" y="4458034"/>
            <a:ext cx="1727200" cy="830997"/>
          </a:xfrm>
          <a:prstGeom prst="rect">
            <a:avLst/>
          </a:prstGeom>
          <a:noFill/>
          <a:effectLst>
            <a:glow>
              <a:schemeClr val="accent1"/>
            </a:glow>
            <a:softEdge rad="0"/>
          </a:effectLst>
          <a:scene3d>
            <a:camera prst="orthographicFront">
              <a:rot lat="0" lon="0" rev="600000"/>
            </a:camera>
            <a:lightRig rig="threePt" dir="t"/>
          </a:scene3d>
        </p:spPr>
        <p:txBody>
          <a:bodyPr wrap="square" rtlCol="0">
            <a:spAutoFit/>
          </a:bodyPr>
          <a:lstStyle/>
          <a:p>
            <a:r>
              <a:rPr lang="en-US" sz="2400" b="1" dirty="0">
                <a:latin typeface="Times New Roman" panose="02020603050405020304" pitchFamily="18" charset="0"/>
                <a:cs typeface="Times New Roman" panose="02020603050405020304" pitchFamily="18" charset="0"/>
              </a:rPr>
              <a:t>Estimating…</a:t>
            </a:r>
          </a:p>
        </p:txBody>
      </p:sp>
      <p:sp>
        <p:nvSpPr>
          <p:cNvPr id="7" name="TextBox 6"/>
          <p:cNvSpPr txBox="1"/>
          <p:nvPr/>
        </p:nvSpPr>
        <p:spPr>
          <a:xfrm>
            <a:off x="6705600" y="175030"/>
            <a:ext cx="294640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Đường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50681" y="636695"/>
            <a:ext cx="4170512"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Estimating enables you to determine effort and duration for the elements in the WBS. Some guidelines for preparing estimates are: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Effort should be based on average skill </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team members or experts are assisting you in preparing an estimate, remind them to estimate based on average skill level; by using average skill level when estimating, it assures you that the task can still be completed as estimated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is calculated based on an assumed labor rate resulting in a cost estimate </a:t>
            </a:r>
          </a:p>
        </p:txBody>
      </p:sp>
      <p:sp>
        <p:nvSpPr>
          <p:cNvPr id="9" name="TextBox 8">
            <a:extLst>
              <a:ext uri="{FF2B5EF4-FFF2-40B4-BE49-F238E27FC236}">
                <a16:creationId xmlns="" xmlns:a16="http://schemas.microsoft.com/office/drawing/2014/main" id="{3F6DC4E2-771B-4B67-913C-FCED9A62FDFA}"/>
              </a:ext>
            </a:extLst>
          </p:cNvPr>
          <p:cNvSpPr txBox="1"/>
          <p:nvPr/>
        </p:nvSpPr>
        <p:spPr>
          <a:xfrm>
            <a:off x="503088" y="175030"/>
            <a:ext cx="3357712"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Estimating Guidelines</a:t>
            </a:r>
          </a:p>
        </p:txBody>
      </p:sp>
      <p:sp>
        <p:nvSpPr>
          <p:cNvPr id="10" name="TextBox 9">
            <a:extLst>
              <a:ext uri="{FF2B5EF4-FFF2-40B4-BE49-F238E27FC236}">
                <a16:creationId xmlns="" xmlns:a16="http://schemas.microsoft.com/office/drawing/2014/main" id="{FAF87BCF-93A9-4293-A2FF-4CF10C862234}"/>
              </a:ext>
            </a:extLst>
          </p:cNvPr>
          <p:cNvSpPr txBox="1"/>
          <p:nvPr/>
        </p:nvSpPr>
        <p:spPr>
          <a:xfrm>
            <a:off x="4901927" y="626217"/>
            <a:ext cx="4750073" cy="5078313"/>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phép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nỗ</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lực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thời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gian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những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phần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trong</a:t>
            </a:r>
            <a:r>
              <a:rPr lang="en-US" b="1" dirty="0">
                <a:solidFill>
                  <a:srgbClr val="197EC6"/>
                </a:solidFill>
                <a:latin typeface="Times New Roman" panose="02020603050405020304" pitchFamily="18" charset="0"/>
                <a:cs typeface="Times New Roman" panose="02020603050405020304" pitchFamily="18" charset="0"/>
              </a:rPr>
              <a:t> WBS. </a:t>
            </a: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số</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đường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lối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việc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chuẩn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bị</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bình</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đang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nhắc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lệ</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lệ</a:t>
            </a:r>
            <a:r>
              <a:rPr lang="en-US" dirty="0">
                <a:solidFill>
                  <a:srgbClr val="197EC6"/>
                </a:solidFill>
                <a:latin typeface="Times New Roman" panose="02020603050405020304" pitchFamily="18" charset="0"/>
                <a:cs typeface="Times New Roman" panose="02020603050405020304" pitchFamily="18" charset="0"/>
              </a:rPr>
              <a:t> lao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thừa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33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96251179"/>
              </p:ext>
            </p:extLst>
          </p:nvPr>
        </p:nvGraphicFramePr>
        <p:xfrm>
          <a:off x="60960" y="499240"/>
          <a:ext cx="12070080" cy="5844135"/>
        </p:xfrm>
        <a:graphic>
          <a:graphicData uri="http://schemas.openxmlformats.org/drawingml/2006/table">
            <a:tbl>
              <a:tblPr firstRow="1" bandRow="1">
                <a:tableStyleId>{5940675A-B579-460E-94D1-54222C63F5DA}</a:tableStyleId>
              </a:tblPr>
              <a:tblGrid>
                <a:gridCol w="2116791">
                  <a:extLst>
                    <a:ext uri="{9D8B030D-6E8A-4147-A177-3AD203B41FA5}">
                      <a16:colId xmlns="" xmlns:a16="http://schemas.microsoft.com/office/drawing/2014/main" val="1567898392"/>
                    </a:ext>
                  </a:extLst>
                </a:gridCol>
                <a:gridCol w="9953289">
                  <a:extLst>
                    <a:ext uri="{9D8B030D-6E8A-4147-A177-3AD203B41FA5}">
                      <a16:colId xmlns="" xmlns:a16="http://schemas.microsoft.com/office/drawing/2014/main" val="1307374765"/>
                    </a:ext>
                  </a:extLst>
                </a:gridCol>
              </a:tblGrid>
              <a:tr h="627768">
                <a:tc>
                  <a:txBody>
                    <a:bodyPr/>
                    <a:lstStyle/>
                    <a:p>
                      <a:r>
                        <a:rPr lang="en-US" baseline="0" dirty="0">
                          <a:latin typeface="Times New Roman" panose="02020603050405020304" pitchFamily="18" charset="0"/>
                          <a:cs typeface="Times New Roman" panose="02020603050405020304" pitchFamily="18" charset="0"/>
                        </a:rPr>
                        <a:t>Effort</a:t>
                      </a:r>
                    </a:p>
                    <a:p>
                      <a:r>
                        <a:rPr lang="en-US" i="1" baseline="0" dirty="0" err="1">
                          <a:solidFill>
                            <a:srgbClr val="197EC6"/>
                          </a:solidFill>
                          <a:latin typeface="Times New Roman" panose="02020603050405020304" pitchFamily="18" charset="0"/>
                          <a:cs typeface="Times New Roman" panose="02020603050405020304" pitchFamily="18" charset="0"/>
                        </a:rPr>
                        <a:t>Nỗ</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lực</a:t>
                      </a:r>
                      <a:endParaRPr lang="en-US"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600" baseline="0" dirty="0">
                          <a:latin typeface="Times New Roman" panose="02020603050405020304" pitchFamily="18" charset="0"/>
                          <a:cs typeface="Times New Roman" panose="02020603050405020304" pitchFamily="18" charset="0"/>
                        </a:rPr>
                        <a:t>The number of labor units required to complete a task; it is usually measured in staff hours or person hours </a:t>
                      </a:r>
                    </a:p>
                    <a:p>
                      <a:r>
                        <a:rPr lang="en-US" sz="1600" i="1" baseline="0" dirty="0" err="1">
                          <a:solidFill>
                            <a:srgbClr val="197EC6"/>
                          </a:solidFill>
                          <a:latin typeface="Times New Roman" panose="02020603050405020304" pitchFamily="18" charset="0"/>
                          <a:cs typeface="Times New Roman" panose="02020603050405020304" pitchFamily="18" charset="0"/>
                        </a:rPr>
                        <a:t>Số</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đơn</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vị</a:t>
                      </a:r>
                      <a:r>
                        <a:rPr lang="en-US" sz="1600" i="1" baseline="0" dirty="0">
                          <a:solidFill>
                            <a:srgbClr val="197EC6"/>
                          </a:solidFill>
                          <a:latin typeface="Times New Roman" panose="02020603050405020304" pitchFamily="18" charset="0"/>
                          <a:cs typeface="Times New Roman" panose="02020603050405020304" pitchFamily="18" charset="0"/>
                        </a:rPr>
                        <a:t> lao </a:t>
                      </a:r>
                      <a:r>
                        <a:rPr lang="en-US" sz="1600" i="1" baseline="0" dirty="0" err="1">
                          <a:solidFill>
                            <a:srgbClr val="197EC6"/>
                          </a:solidFill>
                          <a:latin typeface="Times New Roman" panose="02020603050405020304" pitchFamily="18" charset="0"/>
                          <a:cs typeface="Times New Roman" panose="02020603050405020304" pitchFamily="18" charset="0"/>
                        </a:rPr>
                        <a:t>động</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được</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yêu</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cầu</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để</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hoàn</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thành</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một</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nhiệm</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vụ</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nó</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thường</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được</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tính</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trong</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giờ</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nhân</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viên</a:t>
                      </a:r>
                      <a:endParaRPr lang="en-US" sz="1600" b="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175342164"/>
                  </a:ext>
                </a:extLst>
              </a:tr>
              <a:tr h="1524580">
                <a:tc>
                  <a:txBody>
                    <a:bodyPr/>
                    <a:lstStyle/>
                    <a:p>
                      <a:r>
                        <a:rPr lang="en-US" baseline="0" dirty="0">
                          <a:latin typeface="Times New Roman" panose="02020603050405020304" pitchFamily="18" charset="0"/>
                          <a:cs typeface="Times New Roman" panose="02020603050405020304" pitchFamily="18" charset="0"/>
                        </a:rPr>
                        <a:t>Level of effort</a:t>
                      </a:r>
                      <a:br>
                        <a:rPr lang="en-US" baseline="0" dirty="0">
                          <a:latin typeface="Times New Roman" panose="02020603050405020304" pitchFamily="18" charset="0"/>
                          <a:cs typeface="Times New Roman" panose="02020603050405020304" pitchFamily="18" charset="0"/>
                        </a:rPr>
                      </a:br>
                      <a:r>
                        <a:rPr lang="en-US" baseline="0" dirty="0">
                          <a:latin typeface="Times New Roman" panose="02020603050405020304" pitchFamily="18" charset="0"/>
                          <a:cs typeface="Times New Roman" panose="02020603050405020304" pitchFamily="18" charset="0"/>
                        </a:rPr>
                        <a:t>(LOE) </a:t>
                      </a:r>
                    </a:p>
                    <a:p>
                      <a:r>
                        <a:rPr lang="en-US" i="1" baseline="0" dirty="0" err="1">
                          <a:solidFill>
                            <a:srgbClr val="197EC6"/>
                          </a:solidFill>
                          <a:latin typeface="Times New Roman" panose="02020603050405020304" pitchFamily="18" charset="0"/>
                          <a:cs typeface="Times New Roman" panose="02020603050405020304" pitchFamily="18" charset="0"/>
                        </a:rPr>
                        <a:t>Độ</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nỗ</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lực</a:t>
                      </a:r>
                      <a:endParaRPr lang="en-US" b="1"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600" baseline="0" dirty="0">
                          <a:latin typeface="Times New Roman" panose="02020603050405020304" pitchFamily="18" charset="0"/>
                          <a:cs typeface="Times New Roman" panose="02020603050405020304" pitchFamily="18" charset="0"/>
                        </a:rPr>
                        <a:t>This describes the activities that are necessary to support a project that cannot be scheduled; these activities, which are characterized by a uniform rate of activity, are difficult to measure in terms of discrete accomplishments but are usually measured in staff hours for the duration of the activity </a:t>
                      </a:r>
                    </a:p>
                    <a:p>
                      <a:r>
                        <a:rPr lang="vi-VN" sz="1600" i="1" baseline="0" dirty="0">
                          <a:solidFill>
                            <a:srgbClr val="197EC6"/>
                          </a:solidFill>
                          <a:latin typeface="Times New Roman" panose="02020603050405020304" pitchFamily="18" charset="0"/>
                          <a:cs typeface="Times New Roman" panose="02020603050405020304" pitchFamily="18" charset="0"/>
                        </a:rPr>
                        <a:t>Điều này mô tả các hoạt động cần thiết để hỗ trợ một dự án không thể lên kế hoạch; các hoạt động này, được đặc trưng bởi một tỷ lệ hoạt động thống nhất, rất khó đo lường theo những thành tựu rời rạc nhưng thường được đo bằng giờ nhân viên trong suốt thời gian hoạt động</a:t>
                      </a:r>
                      <a:endParaRPr lang="en-US" sz="160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206138708"/>
                  </a:ext>
                </a:extLst>
              </a:tr>
              <a:tr h="1763730">
                <a:tc>
                  <a:txBody>
                    <a:bodyPr/>
                    <a:lstStyle/>
                    <a:p>
                      <a:r>
                        <a:rPr lang="en-US" baseline="0" dirty="0">
                          <a:latin typeface="Times New Roman" panose="02020603050405020304" pitchFamily="18" charset="0"/>
                          <a:cs typeface="Times New Roman" panose="02020603050405020304" pitchFamily="18" charset="0"/>
                        </a:rPr>
                        <a:t>Duration </a:t>
                      </a:r>
                    </a:p>
                    <a:p>
                      <a:r>
                        <a:rPr lang="en-US" i="1" baseline="0" dirty="0" err="1">
                          <a:solidFill>
                            <a:srgbClr val="197EC6"/>
                          </a:solidFill>
                          <a:latin typeface="Times New Roman" panose="02020603050405020304" pitchFamily="18" charset="0"/>
                          <a:cs typeface="Times New Roman" panose="02020603050405020304" pitchFamily="18" charset="0"/>
                        </a:rPr>
                        <a:t>Thời</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gian</a:t>
                      </a:r>
                      <a:endParaRPr lang="en-US" b="1"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600" baseline="0" dirty="0">
                          <a:latin typeface="Times New Roman" panose="02020603050405020304" pitchFamily="18" charset="0"/>
                          <a:cs typeface="Times New Roman" panose="02020603050405020304" pitchFamily="18" charset="0"/>
                        </a:rPr>
                        <a:t>This is the number of work periods, excluding holidays or other nonworking periods, required to complete an activity or other project element; duration is usually expressed in work days or work weeks and there are two types of duration: Contiguous duration is work time that is not interrupted .Interruptible duration is work time that might be interrupted </a:t>
                      </a:r>
                    </a:p>
                    <a:p>
                      <a:r>
                        <a:rPr lang="vi-VN" sz="1600" i="1" baseline="0" dirty="0">
                          <a:solidFill>
                            <a:srgbClr val="197EC6"/>
                          </a:solidFill>
                          <a:latin typeface="Times New Roman" panose="02020603050405020304" pitchFamily="18" charset="0"/>
                          <a:cs typeface="Times New Roman" panose="02020603050405020304" pitchFamily="18" charset="0"/>
                        </a:rPr>
                        <a:t>Đây là số khoảng thời gian làm việc, không bao gồm các ngày nghỉ hoặc những khoảng thời gian không làm việc khác, được yêu cầu để hoàn thành một hoạt động hoặc các yếu tố dự án khác; thời gian thường được thể hiện trong ngày làm việc hoặc tuần làm việc và có hai loại thời gian: Thời gian liên tục là thời gian làm việc mà không bị gián đoạn? Thời gian gián đoạn là thời gian làm việc có thể bị gián đoạn</a:t>
                      </a:r>
                      <a:endParaRPr lang="en-US" sz="160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94616033"/>
                  </a:ext>
                </a:extLst>
              </a:tr>
              <a:tr h="1046281">
                <a:tc>
                  <a:txBody>
                    <a:bodyPr/>
                    <a:lstStyle/>
                    <a:p>
                      <a:r>
                        <a:rPr lang="en-US" baseline="0" dirty="0">
                          <a:latin typeface="Times New Roman" panose="02020603050405020304" pitchFamily="18" charset="0"/>
                          <a:cs typeface="Times New Roman" panose="02020603050405020304" pitchFamily="18" charset="0"/>
                        </a:rPr>
                        <a:t>Effort-based </a:t>
                      </a:r>
                    </a:p>
                    <a:p>
                      <a:r>
                        <a:rPr lang="en-US" i="1" baseline="0" dirty="0" err="1">
                          <a:solidFill>
                            <a:srgbClr val="197EC6"/>
                          </a:solidFill>
                          <a:latin typeface="Times New Roman" panose="02020603050405020304" pitchFamily="18" charset="0"/>
                          <a:cs typeface="Times New Roman" panose="02020603050405020304" pitchFamily="18" charset="0"/>
                        </a:rPr>
                        <a:t>Dựa</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trên</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nỗ</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lực</a:t>
                      </a:r>
                      <a:endParaRPr lang="en-US" b="1"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600" baseline="0" dirty="0">
                          <a:latin typeface="Times New Roman" panose="02020603050405020304" pitchFamily="18" charset="0"/>
                          <a:cs typeface="Times New Roman" panose="02020603050405020304" pitchFamily="18" charset="0"/>
                        </a:rPr>
                        <a:t>The task has a total amount of effort that must be completed in order to finish the task (This might also be referred to as staff effort and is usually expressed in person hours) </a:t>
                      </a:r>
                    </a:p>
                    <a:p>
                      <a:r>
                        <a:rPr lang="vi-VN" sz="1600" i="1" baseline="0" dirty="0">
                          <a:solidFill>
                            <a:srgbClr val="197EC6"/>
                          </a:solidFill>
                          <a:latin typeface="Times New Roman" panose="02020603050405020304" pitchFamily="18" charset="0"/>
                          <a:cs typeface="Times New Roman" panose="02020603050405020304" pitchFamily="18" charset="0"/>
                        </a:rPr>
                        <a:t>Nhiệm vụ có tổng số nỗ lực phải hoàn thành để hoàn thành nhiệm vụ (Điều này cũng có thể được gọi là nỗ lực của nhân viên và thường được thể hiện bằng giờ riêng)</a:t>
                      </a:r>
                      <a:endParaRPr lang="en-US" sz="160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88547003"/>
                  </a:ext>
                </a:extLst>
              </a:tr>
              <a:tr h="784455">
                <a:tc>
                  <a:txBody>
                    <a:bodyPr/>
                    <a:lstStyle/>
                    <a:p>
                      <a:r>
                        <a:rPr lang="en-US" baseline="0" dirty="0">
                          <a:latin typeface="Times New Roman" panose="02020603050405020304" pitchFamily="18" charset="0"/>
                          <a:cs typeface="Times New Roman" panose="02020603050405020304" pitchFamily="18" charset="0"/>
                        </a:rPr>
                        <a:t>Duration-based </a:t>
                      </a:r>
                      <a:endParaRPr lang="en-US" i="1" baseline="0" dirty="0">
                        <a:latin typeface="Times New Roman" panose="02020603050405020304" pitchFamily="18" charset="0"/>
                        <a:cs typeface="Times New Roman" panose="02020603050405020304" pitchFamily="18" charset="0"/>
                      </a:endParaRPr>
                    </a:p>
                    <a:p>
                      <a:r>
                        <a:rPr lang="en-US" i="1" baseline="0" dirty="0" err="1">
                          <a:solidFill>
                            <a:srgbClr val="197EC6"/>
                          </a:solidFill>
                          <a:latin typeface="Times New Roman" panose="02020603050405020304" pitchFamily="18" charset="0"/>
                          <a:cs typeface="Times New Roman" panose="02020603050405020304" pitchFamily="18" charset="0"/>
                        </a:rPr>
                        <a:t>Dựa</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trên</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thời</a:t>
                      </a:r>
                      <a:r>
                        <a:rPr lang="en-US" i="1" baseline="0" dirty="0">
                          <a:solidFill>
                            <a:srgbClr val="197EC6"/>
                          </a:solidFill>
                          <a:latin typeface="Times New Roman" panose="02020603050405020304" pitchFamily="18" charset="0"/>
                          <a:cs typeface="Times New Roman" panose="02020603050405020304" pitchFamily="18" charset="0"/>
                        </a:rPr>
                        <a:t> </a:t>
                      </a:r>
                      <a:r>
                        <a:rPr lang="en-US" i="1" baseline="0" dirty="0" err="1">
                          <a:solidFill>
                            <a:srgbClr val="197EC6"/>
                          </a:solidFill>
                          <a:latin typeface="Times New Roman" panose="02020603050405020304" pitchFamily="18" charset="0"/>
                          <a:cs typeface="Times New Roman" panose="02020603050405020304" pitchFamily="18" charset="0"/>
                        </a:rPr>
                        <a:t>gian</a:t>
                      </a:r>
                      <a:endParaRPr lang="en-US" b="1"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600" baseline="0" dirty="0">
                          <a:latin typeface="Times New Roman" panose="02020603050405020304" pitchFamily="18" charset="0"/>
                          <a:cs typeface="Times New Roman" panose="02020603050405020304" pitchFamily="18" charset="0"/>
                        </a:rPr>
                        <a:t>The duration is constant regardless of how many resources are </a:t>
                      </a:r>
                      <a:r>
                        <a:rPr lang="en-US" sz="1600" baseline="0" dirty="0" err="1">
                          <a:latin typeface="Times New Roman" panose="02020603050405020304" pitchFamily="18" charset="0"/>
                          <a:cs typeface="Times New Roman" panose="02020603050405020304" pitchFamily="18" charset="0"/>
                        </a:rPr>
                        <a:t>assighed</a:t>
                      </a:r>
                      <a:r>
                        <a:rPr lang="en-US" sz="1600" baseline="0" dirty="0">
                          <a:latin typeface="Times New Roman" panose="02020603050405020304" pitchFamily="18" charset="0"/>
                          <a:cs typeface="Times New Roman" panose="02020603050405020304" pitchFamily="18" charset="0"/>
                        </a:rPr>
                        <a:t> to the task </a:t>
                      </a:r>
                    </a:p>
                    <a:p>
                      <a:r>
                        <a:rPr lang="vi-VN" sz="1600" i="1" baseline="0" dirty="0">
                          <a:solidFill>
                            <a:srgbClr val="197EC6"/>
                          </a:solidFill>
                          <a:latin typeface="Times New Roman" panose="02020603050405020304" pitchFamily="18" charset="0"/>
                          <a:cs typeface="Times New Roman" panose="02020603050405020304" pitchFamily="18" charset="0"/>
                        </a:rPr>
                        <a:t>Thời lượng là hằng số bất kể có bao nhiêu tài nguyên được gán cho nhiệm vụ</a:t>
                      </a:r>
                      <a:endParaRPr lang="en-US" sz="160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116273791"/>
                  </a:ext>
                </a:extLst>
              </a:tr>
            </a:tbl>
          </a:graphicData>
        </a:graphic>
      </p:graphicFrame>
      <p:sp>
        <p:nvSpPr>
          <p:cNvPr id="6" name="TextBox 5"/>
          <p:cNvSpPr txBox="1"/>
          <p:nvPr/>
        </p:nvSpPr>
        <p:spPr>
          <a:xfrm>
            <a:off x="307471" y="0"/>
            <a:ext cx="10398043"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Essential Estimating Terms (1 of 2): (</a:t>
            </a:r>
            <a:r>
              <a:rPr lang="en-US" sz="2400" b="1" u="sng" dirty="0" err="1">
                <a:ln/>
                <a:solidFill>
                  <a:schemeClr val="bg2">
                    <a:lumMod val="50000"/>
                  </a:schemeClr>
                </a:solidFill>
                <a:latin typeface="Times New Roman" panose="02020603050405020304" pitchFamily="18" charset="0"/>
                <a:cs typeface="Times New Roman" panose="02020603050405020304" pitchFamily="18" charset="0"/>
              </a:rPr>
              <a:t>Điều</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ln/>
                <a:solidFill>
                  <a:schemeClr val="bg2">
                    <a:lumMod val="50000"/>
                  </a:schemeClr>
                </a:solidFill>
                <a:latin typeface="Times New Roman" panose="02020603050405020304" pitchFamily="18" charset="0"/>
                <a:cs typeface="Times New Roman" panose="02020603050405020304" pitchFamily="18" charset="0"/>
              </a:rPr>
              <a:t>khoản</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 </a:t>
            </a:r>
            <a:r>
              <a:rPr lang="vi-VN" sz="2400" b="1" u="sng" dirty="0">
                <a:ln/>
                <a:solidFill>
                  <a:schemeClr val="bg2">
                    <a:lumMod val="50000"/>
                  </a:schemeClr>
                </a:solidFill>
                <a:latin typeface="Times New Roman" panose="02020603050405020304" pitchFamily="18" charset="0"/>
                <a:cs typeface="Times New Roman" panose="02020603050405020304" pitchFamily="18" charset="0"/>
              </a:rPr>
              <a:t>ư</a:t>
            </a:r>
            <a:r>
              <a:rPr lang="en-US" sz="2400" b="1" u="sng" dirty="0" err="1">
                <a:ln/>
                <a:solidFill>
                  <a:schemeClr val="bg2">
                    <a:lumMod val="50000"/>
                  </a:schemeClr>
                </a:solidFill>
                <a:latin typeface="Times New Roman" panose="02020603050405020304" pitchFamily="18" charset="0"/>
                <a:cs typeface="Times New Roman" panose="02020603050405020304" pitchFamily="18" charset="0"/>
              </a:rPr>
              <a:t>ớc</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 l</a:t>
            </a:r>
            <a:r>
              <a:rPr lang="vi-VN" sz="2400" b="1" u="sng" dirty="0">
                <a:ln/>
                <a:solidFill>
                  <a:schemeClr val="bg2">
                    <a:lumMod val="50000"/>
                  </a:schemeClr>
                </a:solidFill>
                <a:latin typeface="Times New Roman" panose="02020603050405020304" pitchFamily="18" charset="0"/>
                <a:cs typeface="Times New Roman" panose="02020603050405020304" pitchFamily="18" charset="0"/>
              </a:rPr>
              <a:t>ư</a:t>
            </a:r>
            <a:r>
              <a:rPr lang="en-US" sz="2400" b="1" u="sng" dirty="0" err="1">
                <a:ln/>
                <a:solidFill>
                  <a:schemeClr val="bg2">
                    <a:lumMod val="50000"/>
                  </a:schemeClr>
                </a:solidFill>
                <a:latin typeface="Times New Roman" panose="02020603050405020304" pitchFamily="18" charset="0"/>
                <a:cs typeface="Times New Roman" panose="02020603050405020304" pitchFamily="18" charset="0"/>
              </a:rPr>
              <a:t>ợng</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ln/>
                <a:solidFill>
                  <a:schemeClr val="bg2">
                    <a:lumMod val="50000"/>
                  </a:schemeClr>
                </a:solidFill>
                <a:latin typeface="Times New Roman" panose="02020603050405020304" pitchFamily="18" charset="0"/>
                <a:cs typeface="Times New Roman" panose="02020603050405020304" pitchFamily="18" charset="0"/>
              </a:rPr>
              <a:t>cần</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u="sng" dirty="0" err="1">
                <a:ln/>
                <a:solidFill>
                  <a:schemeClr val="bg2">
                    <a:lumMod val="50000"/>
                  </a:schemeClr>
                </a:solidFill>
                <a:latin typeface="Times New Roman" panose="02020603050405020304" pitchFamily="18" charset="0"/>
                <a:cs typeface="Times New Roman" panose="02020603050405020304" pitchFamily="18" charset="0"/>
              </a:rPr>
              <a:t>thiết</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63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75040097"/>
              </p:ext>
            </p:extLst>
          </p:nvPr>
        </p:nvGraphicFramePr>
        <p:xfrm>
          <a:off x="1" y="552639"/>
          <a:ext cx="12041944" cy="5805338"/>
        </p:xfrm>
        <a:graphic>
          <a:graphicData uri="http://schemas.openxmlformats.org/drawingml/2006/table">
            <a:tbl>
              <a:tblPr firstRow="1" bandRow="1">
                <a:tableStyleId>{5940675A-B579-460E-94D1-54222C63F5DA}</a:tableStyleId>
              </a:tblPr>
              <a:tblGrid>
                <a:gridCol w="1575581">
                  <a:extLst>
                    <a:ext uri="{9D8B030D-6E8A-4147-A177-3AD203B41FA5}">
                      <a16:colId xmlns="" xmlns:a16="http://schemas.microsoft.com/office/drawing/2014/main" val="1567898392"/>
                    </a:ext>
                  </a:extLst>
                </a:gridCol>
                <a:gridCol w="10466363">
                  <a:extLst>
                    <a:ext uri="{9D8B030D-6E8A-4147-A177-3AD203B41FA5}">
                      <a16:colId xmlns="" xmlns:a16="http://schemas.microsoft.com/office/drawing/2014/main" val="1307374765"/>
                    </a:ext>
                  </a:extLst>
                </a:gridCol>
              </a:tblGrid>
              <a:tr h="571740">
                <a:tc>
                  <a:txBody>
                    <a:bodyPr/>
                    <a:lstStyle/>
                    <a:p>
                      <a:r>
                        <a:rPr lang="en-US" sz="1500" baseline="0" dirty="0">
                          <a:latin typeface="Times New Roman" panose="02020603050405020304" pitchFamily="18" charset="0"/>
                          <a:cs typeface="Times New Roman" panose="02020603050405020304" pitchFamily="18" charset="0"/>
                        </a:rPr>
                        <a:t>Availability </a:t>
                      </a:r>
                    </a:p>
                    <a:p>
                      <a:r>
                        <a:rPr lang="en-US" sz="1500" i="1" baseline="0" dirty="0" err="1">
                          <a:solidFill>
                            <a:srgbClr val="197EC6"/>
                          </a:solidFill>
                          <a:latin typeface="Times New Roman" panose="02020603050405020304" pitchFamily="18" charset="0"/>
                          <a:cs typeface="Times New Roman" panose="02020603050405020304" pitchFamily="18" charset="0"/>
                        </a:rPr>
                        <a:t>Tính</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khả</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dụng</a:t>
                      </a:r>
                      <a:endParaRPr lang="en-US" sz="1500"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500" baseline="0" dirty="0">
                          <a:latin typeface="Times New Roman" panose="02020603050405020304" pitchFamily="18" charset="0"/>
                          <a:cs typeface="Times New Roman" panose="02020603050405020304" pitchFamily="18" charset="0"/>
                        </a:rPr>
                        <a:t>Is the time a staff person is available and willing to work (this is usually measured in work hours per day or working days) </a:t>
                      </a:r>
                    </a:p>
                    <a:p>
                      <a:r>
                        <a:rPr lang="vi-VN" sz="1500" i="1" baseline="0" dirty="0">
                          <a:solidFill>
                            <a:srgbClr val="197EC6"/>
                          </a:solidFill>
                          <a:latin typeface="Times New Roman" panose="02020603050405020304" pitchFamily="18" charset="0"/>
                          <a:cs typeface="Times New Roman" panose="02020603050405020304" pitchFamily="18" charset="0"/>
                        </a:rPr>
                        <a:t>Là thời gian nhân viên có sẵn và sẵn sàng làm việc (thường được đo bằng giờ làm việc mỗi ngày hoặc ngày làm việc)</a:t>
                      </a:r>
                      <a:endParaRPr lang="en-US" sz="1500" b="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175342164"/>
                  </a:ext>
                </a:extLst>
              </a:tr>
              <a:tr h="1170706">
                <a:tc>
                  <a:txBody>
                    <a:bodyPr/>
                    <a:lstStyle/>
                    <a:p>
                      <a:r>
                        <a:rPr lang="en-US" sz="1500" baseline="0" dirty="0">
                          <a:latin typeface="Times New Roman" panose="02020603050405020304" pitchFamily="18" charset="0"/>
                          <a:cs typeface="Times New Roman" panose="02020603050405020304" pitchFamily="18" charset="0"/>
                        </a:rPr>
                        <a:t>Productivity </a:t>
                      </a:r>
                    </a:p>
                    <a:p>
                      <a:r>
                        <a:rPr lang="en-US" sz="1500" i="1" baseline="0" dirty="0" err="1">
                          <a:solidFill>
                            <a:srgbClr val="197EC6"/>
                          </a:solidFill>
                          <a:latin typeface="Times New Roman" panose="02020603050405020304" pitchFamily="18" charset="0"/>
                          <a:cs typeface="Times New Roman" panose="02020603050405020304" pitchFamily="18" charset="0"/>
                        </a:rPr>
                        <a:t>Hiệu</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suất</a:t>
                      </a:r>
                      <a:endParaRPr lang="en-US" sz="1500" b="1"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500" baseline="0" dirty="0">
                          <a:latin typeface="Times New Roman" panose="02020603050405020304" pitchFamily="18" charset="0"/>
                          <a:cs typeface="Times New Roman" panose="02020603050405020304" pitchFamily="18" charset="0"/>
                        </a:rPr>
                        <a:t>Is a relative measure of work in a time unit; different skill levels have different productivity rates and you must determine which productivity should be used for the estimate (the safest approach is to use an average productivity of 80%) </a:t>
                      </a:r>
                    </a:p>
                    <a:p>
                      <a:r>
                        <a:rPr lang="vi-VN" sz="1500" i="1" baseline="0" dirty="0">
                          <a:solidFill>
                            <a:srgbClr val="197EC6"/>
                          </a:solidFill>
                          <a:latin typeface="Times New Roman" panose="02020603050405020304" pitchFamily="18" charset="0"/>
                          <a:cs typeface="Times New Roman" panose="02020603050405020304" pitchFamily="18" charset="0"/>
                        </a:rPr>
                        <a:t>Là thước đo tương đối của công việc trong một đơn vị thời gian; các mức kỹ năng khác nhau có mức năng suất khác nhau và bạn phải xác định được năng suất nào nên được sử dụng cho ước tính (cách tiếp cận an toàn nhất là sử dụng năng suất trung bình 80%)</a:t>
                      </a:r>
                      <a:endParaRPr lang="en-US" sz="150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206138708"/>
                  </a:ext>
                </a:extLst>
              </a:tr>
              <a:tr h="1170706">
                <a:tc>
                  <a:txBody>
                    <a:bodyPr/>
                    <a:lstStyle/>
                    <a:p>
                      <a:r>
                        <a:rPr lang="en-US" sz="1500" baseline="0" dirty="0">
                          <a:latin typeface="Times New Roman" panose="02020603050405020304" pitchFamily="18" charset="0"/>
                          <a:cs typeface="Times New Roman" panose="02020603050405020304" pitchFamily="18" charset="0"/>
                        </a:rPr>
                        <a:t>Utilization </a:t>
                      </a:r>
                    </a:p>
                    <a:p>
                      <a:r>
                        <a:rPr lang="en-US" sz="1500" i="1" baseline="0" dirty="0" err="1">
                          <a:solidFill>
                            <a:srgbClr val="197EC6"/>
                          </a:solidFill>
                          <a:latin typeface="Times New Roman" panose="02020603050405020304" pitchFamily="18" charset="0"/>
                          <a:cs typeface="Times New Roman" panose="02020603050405020304" pitchFamily="18" charset="0"/>
                        </a:rPr>
                        <a:t>Sử</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dụng</a:t>
                      </a:r>
                      <a:endParaRPr lang="en-US" sz="1500" b="1"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500" baseline="0" dirty="0">
                          <a:latin typeface="Times New Roman" panose="02020603050405020304" pitchFamily="18" charset="0"/>
                          <a:cs typeface="Times New Roman" panose="02020603050405020304" pitchFamily="18" charset="0"/>
                        </a:rPr>
                        <a:t>Is the amount of time a full-time equivalent (FTE) can be used on a project; an FTE is not necessarily a specific individual but can be the combining of two or more individuals whose efforts equal one work day or a portion of a work day </a:t>
                      </a:r>
                    </a:p>
                    <a:p>
                      <a:r>
                        <a:rPr lang="vi-VN" sz="1500" i="1" baseline="0" dirty="0">
                          <a:solidFill>
                            <a:srgbClr val="197EC6"/>
                          </a:solidFill>
                          <a:latin typeface="Times New Roman" panose="02020603050405020304" pitchFamily="18" charset="0"/>
                          <a:cs typeface="Times New Roman" panose="02020603050405020304" pitchFamily="18" charset="0"/>
                        </a:rPr>
                        <a:t>Số lượng thời gian có thể được sử dụng cho một dự án tương đương toàn thời gian (FTE); một FTE không nhất thiết là một cá nhân cụ thể nhưng có thể là sự kết hợp của hai hoặc nhiều cá nhân mà những nỗ lực của họ bằng một ngày làm việc hoặc một phần của một ngày làm việc</a:t>
                      </a:r>
                      <a:endParaRPr lang="en-US" sz="150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94616033"/>
                  </a:ext>
                </a:extLst>
              </a:tr>
              <a:tr h="816772">
                <a:tc>
                  <a:txBody>
                    <a:bodyPr/>
                    <a:lstStyle/>
                    <a:p>
                      <a:r>
                        <a:rPr lang="en-US" sz="1500" baseline="0" dirty="0">
                          <a:latin typeface="Times New Roman" panose="02020603050405020304" pitchFamily="18" charset="0"/>
                          <a:cs typeface="Times New Roman" panose="02020603050405020304" pitchFamily="18" charset="0"/>
                        </a:rPr>
                        <a:t>Utilization factor </a:t>
                      </a:r>
                      <a:r>
                        <a:rPr lang="en-US" sz="1500" i="1" baseline="0" dirty="0" err="1">
                          <a:solidFill>
                            <a:srgbClr val="197EC6"/>
                          </a:solidFill>
                          <a:latin typeface="Times New Roman" panose="02020603050405020304" pitchFamily="18" charset="0"/>
                          <a:cs typeface="Times New Roman" panose="02020603050405020304" pitchFamily="18" charset="0"/>
                        </a:rPr>
                        <a:t>Yếu</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tố</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sử</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dụng</a:t>
                      </a:r>
                      <a:r>
                        <a:rPr lang="en-US" sz="1500" i="1" baseline="0" dirty="0">
                          <a:solidFill>
                            <a:srgbClr val="197EC6"/>
                          </a:solidFill>
                          <a:latin typeface="Times New Roman" panose="02020603050405020304" pitchFamily="18" charset="0"/>
                          <a:cs typeface="Times New Roman" panose="02020603050405020304" pitchFamily="18" charset="0"/>
                        </a:rPr>
                        <a:t> </a:t>
                      </a:r>
                      <a:endParaRPr lang="en-US" sz="1500" b="1"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500" baseline="0" dirty="0">
                          <a:latin typeface="Times New Roman" panose="02020603050405020304" pitchFamily="18" charset="0"/>
                          <a:cs typeface="Times New Roman" panose="02020603050405020304" pitchFamily="18" charset="0"/>
                        </a:rPr>
                        <a:t>Describes the amount of time a full-time equivalent (FTE) can be used for the length of the project </a:t>
                      </a:r>
                    </a:p>
                    <a:p>
                      <a:r>
                        <a:rPr lang="vi-VN" sz="1500" i="1" baseline="0" dirty="0">
                          <a:solidFill>
                            <a:srgbClr val="197EC6"/>
                          </a:solidFill>
                          <a:latin typeface="Times New Roman" panose="02020603050405020304" pitchFamily="18" charset="0"/>
                          <a:cs typeface="Times New Roman" panose="02020603050405020304" pitchFamily="18" charset="0"/>
                        </a:rPr>
                        <a:t>Mô tả khoảng thời gian có thể sử dụng một khoảng thời gian đầy đủ (FTE) cho khoảng thời gian của dự án</a:t>
                      </a:r>
                      <a:endParaRPr lang="en-US" sz="150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488547003"/>
                  </a:ext>
                </a:extLst>
              </a:tr>
              <a:tr h="952900">
                <a:tc>
                  <a:txBody>
                    <a:bodyPr/>
                    <a:lstStyle/>
                    <a:p>
                      <a:r>
                        <a:rPr lang="en-US" sz="1500" baseline="0" dirty="0">
                          <a:latin typeface="Times New Roman" panose="02020603050405020304" pitchFamily="18" charset="0"/>
                          <a:cs typeface="Times New Roman" panose="02020603050405020304" pitchFamily="18" charset="0"/>
                        </a:rPr>
                        <a:t>Working time </a:t>
                      </a:r>
                    </a:p>
                    <a:p>
                      <a:r>
                        <a:rPr lang="en-US" sz="1500" i="1" baseline="0" dirty="0" err="1">
                          <a:solidFill>
                            <a:srgbClr val="197EC6"/>
                          </a:solidFill>
                          <a:latin typeface="Times New Roman" panose="02020603050405020304" pitchFamily="18" charset="0"/>
                          <a:cs typeface="Times New Roman" panose="02020603050405020304" pitchFamily="18" charset="0"/>
                        </a:rPr>
                        <a:t>Thời</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gian</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làm</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việc</a:t>
                      </a:r>
                      <a:endParaRPr lang="en-US" sz="1500" b="1"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500" baseline="0" dirty="0">
                          <a:latin typeface="Times New Roman" panose="02020603050405020304" pitchFamily="18" charset="0"/>
                          <a:cs typeface="Times New Roman" panose="02020603050405020304" pitchFamily="18" charset="0"/>
                        </a:rPr>
                        <a:t>Is the actual amount of time available for work. Usually measured in working hours/day, working hours/week, working hours/month (working time takes into account the working hours or time available for project team members) </a:t>
                      </a:r>
                    </a:p>
                    <a:p>
                      <a:r>
                        <a:rPr lang="vi-VN" sz="1500" i="1" baseline="0" dirty="0">
                          <a:solidFill>
                            <a:srgbClr val="197EC6"/>
                          </a:solidFill>
                          <a:latin typeface="Times New Roman" panose="02020603050405020304" pitchFamily="18" charset="0"/>
                          <a:cs typeface="Times New Roman" panose="02020603050405020304" pitchFamily="18" charset="0"/>
                        </a:rPr>
                        <a:t>Là lượng thời gian thực tế có sẵn để làm việc. Thông thường đo trong giờ làm việc / ngày, giờ làm việc / tuần, giờ làm việc / tháng (thời gian làm việc tính đến giờ làm việc hoặc thời gian làm việc cho các thành viên của nhóm dự án)</a:t>
                      </a:r>
                      <a:endParaRPr lang="en-US" sz="150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116273791"/>
                  </a:ext>
                </a:extLst>
              </a:tr>
              <a:tr h="952900">
                <a:tc>
                  <a:txBody>
                    <a:bodyPr/>
                    <a:lstStyle/>
                    <a:p>
                      <a:r>
                        <a:rPr lang="en-US" sz="1500" baseline="0" dirty="0">
                          <a:latin typeface="Times New Roman" panose="02020603050405020304" pitchFamily="18" charset="0"/>
                          <a:cs typeface="Times New Roman" panose="02020603050405020304" pitchFamily="18" charset="0"/>
                        </a:rPr>
                        <a:t>Elapsed time </a:t>
                      </a:r>
                    </a:p>
                    <a:p>
                      <a:r>
                        <a:rPr lang="en-US" sz="1500" i="1" baseline="0" dirty="0" err="1">
                          <a:solidFill>
                            <a:srgbClr val="197EC6"/>
                          </a:solidFill>
                          <a:latin typeface="Times New Roman" panose="02020603050405020304" pitchFamily="18" charset="0"/>
                          <a:cs typeface="Times New Roman" panose="02020603050405020304" pitchFamily="18" charset="0"/>
                        </a:rPr>
                        <a:t>Giờ</a:t>
                      </a:r>
                      <a:r>
                        <a:rPr lang="en-US" sz="1500" i="1" baseline="0" dirty="0">
                          <a:solidFill>
                            <a:srgbClr val="197EC6"/>
                          </a:solidFill>
                          <a:latin typeface="Times New Roman" panose="02020603050405020304" pitchFamily="18" charset="0"/>
                          <a:cs typeface="Times New Roman" panose="02020603050405020304" pitchFamily="18" charset="0"/>
                        </a:rPr>
                        <a:t> </a:t>
                      </a:r>
                      <a:r>
                        <a:rPr lang="en-US" sz="1500" i="1" baseline="0" dirty="0" err="1">
                          <a:solidFill>
                            <a:srgbClr val="197EC6"/>
                          </a:solidFill>
                          <a:latin typeface="Times New Roman" panose="02020603050405020304" pitchFamily="18" charset="0"/>
                          <a:cs typeface="Times New Roman" panose="02020603050405020304" pitchFamily="18" charset="0"/>
                        </a:rPr>
                        <a:t>đã</a:t>
                      </a:r>
                      <a:r>
                        <a:rPr lang="en-US" sz="1500" i="1" baseline="0" dirty="0">
                          <a:solidFill>
                            <a:srgbClr val="197EC6"/>
                          </a:solidFill>
                          <a:latin typeface="Times New Roman" panose="02020603050405020304" pitchFamily="18" charset="0"/>
                          <a:cs typeface="Times New Roman" panose="02020603050405020304" pitchFamily="18" charset="0"/>
                        </a:rPr>
                        <a:t> qua</a:t>
                      </a:r>
                      <a:endParaRPr lang="en-US" sz="1500" b="1" i="1" baseline="0" dirty="0">
                        <a:solidFill>
                          <a:srgbClr val="197EC6"/>
                        </a:solidFill>
                        <a:latin typeface="Times New Roman" panose="02020603050405020304" pitchFamily="18" charset="0"/>
                        <a:cs typeface="Times New Roman" panose="02020603050405020304" pitchFamily="18" charset="0"/>
                      </a:endParaRPr>
                    </a:p>
                  </a:txBody>
                  <a:tcPr/>
                </a:tc>
                <a:tc>
                  <a:txBody>
                    <a:bodyPr/>
                    <a:lstStyle/>
                    <a:p>
                      <a:r>
                        <a:rPr lang="en-US" sz="1500" baseline="0" dirty="0">
                          <a:latin typeface="Times New Roman" panose="02020603050405020304" pitchFamily="18" charset="0"/>
                          <a:cs typeface="Times New Roman" panose="02020603050405020304" pitchFamily="18" charset="0"/>
                        </a:rPr>
                        <a:t>Is the total number of days over which the task occurs (this is also called </a:t>
                      </a:r>
                      <a:r>
                        <a:rPr lang="en-US" sz="1500" baseline="0" dirty="0" err="1">
                          <a:latin typeface="Times New Roman" panose="02020603050405020304" pitchFamily="18" charset="0"/>
                          <a:cs typeface="Times New Roman" panose="02020603050405020304" pitchFamily="18" charset="0"/>
                        </a:rPr>
                        <a:t>calender</a:t>
                      </a:r>
                      <a:r>
                        <a:rPr lang="en-US" sz="1500" baseline="0" dirty="0">
                          <a:latin typeface="Times New Roman" panose="02020603050405020304" pitchFamily="18" charset="0"/>
                          <a:cs typeface="Times New Roman" panose="02020603050405020304" pitchFamily="18" charset="0"/>
                        </a:rPr>
                        <a:t> time, and is usually expressed in calendar days, weeks, or months) </a:t>
                      </a:r>
                    </a:p>
                    <a:p>
                      <a:r>
                        <a:rPr lang="vi-VN" sz="1500" i="1" baseline="0" dirty="0">
                          <a:solidFill>
                            <a:srgbClr val="197EC6"/>
                          </a:solidFill>
                          <a:latin typeface="Times New Roman" panose="02020603050405020304" pitchFamily="18" charset="0"/>
                          <a:cs typeface="Times New Roman" panose="02020603050405020304" pitchFamily="18" charset="0"/>
                        </a:rPr>
                        <a:t>Tổng số ngày mà công việc xảy ra (thời gian này cũng được gọi là thời gian của lịch và thường được biểu thị theo ngày lịch, tuần hoặc tháng)</a:t>
                      </a:r>
                      <a:endParaRPr lang="en-US" sz="1500" i="1" baseline="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221848916"/>
                  </a:ext>
                </a:extLst>
              </a:tr>
            </a:tbl>
          </a:graphicData>
        </a:graphic>
      </p:graphicFrame>
      <p:sp>
        <p:nvSpPr>
          <p:cNvPr id="6" name="TextBox 5"/>
          <p:cNvSpPr txBox="1"/>
          <p:nvPr/>
        </p:nvSpPr>
        <p:spPr>
          <a:xfrm>
            <a:off x="307471" y="18068"/>
            <a:ext cx="5788529"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Essential Estimating Terms (2 of 2):</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60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117" y="1598757"/>
            <a:ext cx="6822831" cy="1015663"/>
          </a:xfrm>
          <a:prstGeom prst="rect">
            <a:avLst/>
          </a:prstGeom>
          <a:noFill/>
        </p:spPr>
        <p:txBody>
          <a:bodyPr wrap="square" rtlCol="0" anchor="ctr" anchorCtr="1">
            <a:spAutoFit/>
          </a:bodyPr>
          <a:lstStyle/>
          <a:p>
            <a:pPr algn="ctr"/>
            <a:r>
              <a:rPr lang="en-US" sz="2000" b="1" dirty="0">
                <a:latin typeface="Times New Roman" panose="02020603050405020304" pitchFamily="18" charset="0"/>
                <a:cs typeface="Times New Roman" panose="02020603050405020304" pitchFamily="18" charset="0"/>
              </a:rPr>
              <a:t>Cost = (Effort/Productivity) x Unit Cost </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Duration = (Effort/Productivity)/Availability </a:t>
            </a:r>
          </a:p>
        </p:txBody>
      </p:sp>
      <p:sp>
        <p:nvSpPr>
          <p:cNvPr id="5" name="TextBox 4"/>
          <p:cNvSpPr txBox="1"/>
          <p:nvPr/>
        </p:nvSpPr>
        <p:spPr>
          <a:xfrm>
            <a:off x="1367018" y="317877"/>
            <a:ext cx="3295189"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Estimating Formulas</a:t>
            </a:r>
          </a:p>
        </p:txBody>
      </p:sp>
      <p:sp>
        <p:nvSpPr>
          <p:cNvPr id="4" name="TextBox 3">
            <a:extLst>
              <a:ext uri="{FF2B5EF4-FFF2-40B4-BE49-F238E27FC236}">
                <a16:creationId xmlns="" xmlns:a16="http://schemas.microsoft.com/office/drawing/2014/main" id="{699735F7-7D8E-4E0E-B7A2-8785D187CFEC}"/>
              </a:ext>
            </a:extLst>
          </p:cNvPr>
          <p:cNvSpPr txBox="1"/>
          <p:nvPr/>
        </p:nvSpPr>
        <p:spPr>
          <a:xfrm>
            <a:off x="6950383" y="317877"/>
            <a:ext cx="2903638"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Công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thức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C56A5DE1-2264-41CD-935E-6119E90060F9}"/>
              </a:ext>
            </a:extLst>
          </p:cNvPr>
          <p:cNvSpPr txBox="1"/>
          <p:nvPr/>
        </p:nvSpPr>
        <p:spPr>
          <a:xfrm>
            <a:off x="3163520" y="1598756"/>
            <a:ext cx="11024117" cy="1015663"/>
          </a:xfrm>
          <a:prstGeom prst="rect">
            <a:avLst/>
          </a:prstGeom>
          <a:noFill/>
        </p:spPr>
        <p:txBody>
          <a:bodyPr wrap="square" rtlCol="0" anchor="ctr" anchorCtr="1">
            <a:spAutoFit/>
          </a:bodyPr>
          <a:lstStyle/>
          <a:p>
            <a:pPr algn="ctr"/>
            <a:r>
              <a:rPr lang="en-US" sz="2000" b="1" dirty="0">
                <a:solidFill>
                  <a:srgbClr val="197EC6"/>
                </a:solidFill>
                <a:latin typeface="Times New Roman" panose="02020603050405020304" pitchFamily="18" charset="0"/>
                <a:cs typeface="Times New Roman" panose="02020603050405020304" pitchFamily="18" charset="0"/>
              </a:rPr>
              <a:t>Chi </a:t>
            </a:r>
            <a:r>
              <a:rPr lang="en-US" sz="2000" b="1" dirty="0" err="1">
                <a:solidFill>
                  <a:srgbClr val="197EC6"/>
                </a:solidFill>
                <a:latin typeface="Times New Roman" panose="02020603050405020304" pitchFamily="18" charset="0"/>
                <a:cs typeface="Times New Roman" panose="02020603050405020304" pitchFamily="18" charset="0"/>
              </a:rPr>
              <a:t>phí</a:t>
            </a:r>
            <a:r>
              <a:rPr lang="en-US" sz="2000" b="1" dirty="0">
                <a:solidFill>
                  <a:srgbClr val="197EC6"/>
                </a:solidFill>
                <a:latin typeface="Times New Roman" panose="02020603050405020304" pitchFamily="18" charset="0"/>
                <a:cs typeface="Times New Roman" panose="02020603050405020304" pitchFamily="18" charset="0"/>
              </a:rPr>
              <a:t>=(</a:t>
            </a:r>
            <a:r>
              <a:rPr lang="en-US" sz="2000" b="1" dirty="0" err="1">
                <a:solidFill>
                  <a:srgbClr val="197EC6"/>
                </a:solidFill>
                <a:latin typeface="Times New Roman" panose="02020603050405020304" pitchFamily="18" charset="0"/>
                <a:cs typeface="Times New Roman" panose="02020603050405020304" pitchFamily="18" charset="0"/>
              </a:rPr>
              <a:t>Nỗ</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lực</a:t>
            </a:r>
            <a:r>
              <a:rPr lang="en-US" sz="2000" b="1" dirty="0">
                <a:solidFill>
                  <a:srgbClr val="197EC6"/>
                </a:solidFill>
                <a:latin typeface="Times New Roman" panose="02020603050405020304" pitchFamily="18" charset="0"/>
                <a:cs typeface="Times New Roman" panose="02020603050405020304" pitchFamily="18" charset="0"/>
              </a:rPr>
              <a:t>/</a:t>
            </a:r>
            <a:r>
              <a:rPr lang="en-US" sz="2000" b="1" dirty="0" err="1">
                <a:solidFill>
                  <a:srgbClr val="197EC6"/>
                </a:solidFill>
                <a:latin typeface="Times New Roman" panose="02020603050405020304" pitchFamily="18" charset="0"/>
                <a:cs typeface="Times New Roman" panose="02020603050405020304" pitchFamily="18" charset="0"/>
              </a:rPr>
              <a:t>Năng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suất</a:t>
            </a:r>
            <a:r>
              <a:rPr lang="en-US" sz="2000" b="1" dirty="0">
                <a:solidFill>
                  <a:srgbClr val="197EC6"/>
                </a:solidFill>
                <a:latin typeface="Times New Roman" panose="02020603050405020304" pitchFamily="18" charset="0"/>
                <a:cs typeface="Times New Roman" panose="02020603050405020304" pitchFamily="18" charset="0"/>
              </a:rPr>
              <a:t>)</a:t>
            </a:r>
            <a:r>
              <a:rPr lang="en-US" sz="2000" b="1" dirty="0" err="1">
                <a:solidFill>
                  <a:srgbClr val="197EC6"/>
                </a:solidFill>
                <a:latin typeface="Times New Roman" panose="02020603050405020304" pitchFamily="18" charset="0"/>
                <a:cs typeface="Times New Roman" panose="02020603050405020304" pitchFamily="18" charset="0"/>
              </a:rPr>
              <a:t>xĐơn</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vị</a:t>
            </a:r>
            <a:r>
              <a:rPr lang="en-US" sz="2000" b="1" dirty="0">
                <a:solidFill>
                  <a:srgbClr val="197EC6"/>
                </a:solidFill>
                <a:latin typeface="Times New Roman" panose="02020603050405020304" pitchFamily="18" charset="0"/>
                <a:cs typeface="Times New Roman" panose="02020603050405020304" pitchFamily="18" charset="0"/>
              </a:rPr>
              <a:t> chi </a:t>
            </a:r>
            <a:r>
              <a:rPr lang="en-US" sz="2000" b="1" dirty="0" err="1">
                <a:solidFill>
                  <a:srgbClr val="197EC6"/>
                </a:solidFill>
                <a:latin typeface="Times New Roman" panose="02020603050405020304" pitchFamily="18" charset="0"/>
                <a:cs typeface="Times New Roman" panose="02020603050405020304" pitchFamily="18" charset="0"/>
              </a:rPr>
              <a:t>phí</a:t>
            </a:r>
            <a:endParaRPr lang="en-US" sz="2000" b="1" dirty="0">
              <a:solidFill>
                <a:srgbClr val="197EC6"/>
              </a:solidFill>
              <a:latin typeface="Times New Roman" panose="02020603050405020304" pitchFamily="18" charset="0"/>
              <a:cs typeface="Times New Roman" panose="02020603050405020304" pitchFamily="18" charset="0"/>
            </a:endParaRPr>
          </a:p>
          <a:p>
            <a:pPr algn="ctr"/>
            <a:endParaRPr lang="en-US" sz="2000" b="1" dirty="0">
              <a:solidFill>
                <a:srgbClr val="197EC6"/>
              </a:solidFill>
              <a:latin typeface="Times New Roman" panose="02020603050405020304" pitchFamily="18" charset="0"/>
              <a:cs typeface="Times New Roman" panose="02020603050405020304" pitchFamily="18" charset="0"/>
            </a:endParaRPr>
          </a:p>
          <a:p>
            <a:pPr algn="ctr"/>
            <a:r>
              <a:rPr lang="en-US" sz="2000" b="1" dirty="0" err="1">
                <a:solidFill>
                  <a:srgbClr val="197EC6"/>
                </a:solidFill>
                <a:latin typeface="Times New Roman" panose="02020603050405020304" pitchFamily="18" charset="0"/>
                <a:cs typeface="Times New Roman" panose="02020603050405020304" pitchFamily="18" charset="0"/>
              </a:rPr>
              <a:t>Thời</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gian</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làm</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việc</a:t>
            </a:r>
            <a:r>
              <a:rPr lang="en-US" sz="2000" b="1" dirty="0">
                <a:solidFill>
                  <a:srgbClr val="197EC6"/>
                </a:solidFill>
                <a:latin typeface="Times New Roman" panose="02020603050405020304" pitchFamily="18" charset="0"/>
                <a:cs typeface="Times New Roman" panose="02020603050405020304" pitchFamily="18" charset="0"/>
              </a:rPr>
              <a:t>=(</a:t>
            </a:r>
            <a:r>
              <a:rPr lang="en-US" sz="2000" b="1" dirty="0" err="1">
                <a:solidFill>
                  <a:srgbClr val="197EC6"/>
                </a:solidFill>
                <a:latin typeface="Times New Roman" panose="02020603050405020304" pitchFamily="18" charset="0"/>
                <a:cs typeface="Times New Roman" panose="02020603050405020304" pitchFamily="18" charset="0"/>
              </a:rPr>
              <a:t>Nỗ</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lực</a:t>
            </a:r>
            <a:r>
              <a:rPr lang="en-US" sz="2000" b="1" dirty="0">
                <a:solidFill>
                  <a:srgbClr val="197EC6"/>
                </a:solidFill>
                <a:latin typeface="Times New Roman" panose="02020603050405020304" pitchFamily="18" charset="0"/>
                <a:cs typeface="Times New Roman" panose="02020603050405020304" pitchFamily="18" charset="0"/>
              </a:rPr>
              <a:t>/</a:t>
            </a:r>
            <a:r>
              <a:rPr lang="en-US" sz="2000" b="1" dirty="0" err="1">
                <a:solidFill>
                  <a:srgbClr val="197EC6"/>
                </a:solidFill>
                <a:latin typeface="Times New Roman" panose="02020603050405020304" pitchFamily="18" charset="0"/>
                <a:cs typeface="Times New Roman" panose="02020603050405020304" pitchFamily="18" charset="0"/>
              </a:rPr>
              <a:t>Năng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suất</a:t>
            </a:r>
            <a:r>
              <a:rPr lang="en-US" sz="2000" b="1" dirty="0">
                <a:solidFill>
                  <a:srgbClr val="197EC6"/>
                </a:solidFill>
                <a:latin typeface="Times New Roman" panose="02020603050405020304" pitchFamily="18" charset="0"/>
                <a:cs typeface="Times New Roman" panose="02020603050405020304" pitchFamily="18" charset="0"/>
              </a:rPr>
              <a:t>)/</a:t>
            </a:r>
            <a:r>
              <a:rPr lang="en-US" sz="2000" b="1" dirty="0" err="1">
                <a:solidFill>
                  <a:srgbClr val="197EC6"/>
                </a:solidFill>
                <a:latin typeface="Times New Roman" panose="02020603050405020304" pitchFamily="18" charset="0"/>
                <a:cs typeface="Times New Roman" panose="02020603050405020304" pitchFamily="18" charset="0"/>
              </a:rPr>
              <a:t>Tính</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khả</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dụng</a:t>
            </a:r>
            <a:endParaRPr lang="en-US" sz="2000"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806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8172" y="0"/>
            <a:ext cx="359061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Methods of Estimating</a:t>
            </a:r>
          </a:p>
        </p:txBody>
      </p:sp>
      <p:sp>
        <p:nvSpPr>
          <p:cNvPr id="5" name="TextBox 4"/>
          <p:cNvSpPr txBox="1"/>
          <p:nvPr/>
        </p:nvSpPr>
        <p:spPr>
          <a:xfrm>
            <a:off x="134147" y="442067"/>
            <a:ext cx="5475681" cy="590931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The most common estimating methods are:</a:t>
            </a:r>
            <a:endParaRPr lang="en-US" b="1"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Top-down estimating</a:t>
            </a:r>
            <a:r>
              <a:rPr lang="en-US" dirty="0">
                <a:latin typeface="Times New Roman" panose="02020603050405020304" pitchFamily="18" charset="0"/>
                <a:cs typeface="Times New Roman" panose="02020603050405020304" pitchFamily="18" charset="0"/>
              </a:rPr>
              <a:t>: compares historical data with experience, this approach is based on collecting judgments, past experiences, and on evaluating past data concerning similar activities </a:t>
            </a: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Bottom-up estimating:</a:t>
            </a:r>
            <a:r>
              <a:rPr lang="en-US" dirty="0">
                <a:latin typeface="Times New Roman" panose="02020603050405020304" pitchFamily="18" charset="0"/>
                <a:cs typeface="Times New Roman" panose="02020603050405020304" pitchFamily="18" charset="0"/>
              </a:rPr>
              <a:t> involves estimating the cost and duration of individual activities or work packages, which are summarized or combined, resulting in a project total </a:t>
            </a: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Analogous Estimating: </a:t>
            </a:r>
            <a:r>
              <a:rPr lang="en-US" dirty="0">
                <a:latin typeface="Times New Roman" panose="02020603050405020304" pitchFamily="18" charset="0"/>
                <a:cs typeface="Times New Roman" panose="02020603050405020304" pitchFamily="18" charset="0"/>
              </a:rPr>
              <a:t>means using the actual cost of a previous, similar project as the basis for estimating the cost of the current project (also called analogy/comparison) </a:t>
            </a: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Parametric modeling: </a:t>
            </a:r>
            <a:r>
              <a:rPr lang="en-US" dirty="0">
                <a:latin typeface="Times New Roman" panose="02020603050405020304" pitchFamily="18" charset="0"/>
                <a:cs typeface="Times New Roman" panose="02020603050405020304" pitchFamily="18" charset="0"/>
              </a:rPr>
              <a:t>uses specific measures to estimate the effort required to complete a task or to produce a work product </a:t>
            </a:r>
            <a:r>
              <a:rPr lang="en-US" b="1" dirty="0">
                <a:latin typeface="Times New Roman" panose="02020603050405020304" pitchFamily="18" charset="0"/>
                <a:cs typeface="Times New Roman" panose="02020603050405020304" pitchFamily="18" charset="0"/>
              </a:rPr>
              <a:t>Expert judgment:</a:t>
            </a:r>
            <a:r>
              <a:rPr lang="en-US" dirty="0">
                <a:latin typeface="Times New Roman" panose="02020603050405020304" pitchFamily="18" charset="0"/>
                <a:cs typeface="Times New Roman" panose="02020603050405020304" pitchFamily="18" charset="0"/>
              </a:rPr>
              <a:t> uses expertise provided by any individual or group with specialized knowledge </a:t>
            </a: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Vendor bid analysis:</a:t>
            </a:r>
            <a:r>
              <a:rPr lang="en-US" dirty="0">
                <a:latin typeface="Times New Roman" panose="02020603050405020304" pitchFamily="18" charset="0"/>
                <a:cs typeface="Times New Roman" panose="02020603050405020304" pitchFamily="18" charset="0"/>
              </a:rPr>
              <a:t> provides sources for well-done cost proposals, for bids, and for reasonable price packages </a:t>
            </a:r>
          </a:p>
        </p:txBody>
      </p:sp>
      <p:sp>
        <p:nvSpPr>
          <p:cNvPr id="6" name="TextBox 5">
            <a:extLst>
              <a:ext uri="{FF2B5EF4-FFF2-40B4-BE49-F238E27FC236}">
                <a16:creationId xmlns="" xmlns:a16="http://schemas.microsoft.com/office/drawing/2014/main" id="{117913CF-1FBF-49E0-9811-F64491351A30}"/>
              </a:ext>
            </a:extLst>
          </p:cNvPr>
          <p:cNvSpPr txBox="1"/>
          <p:nvPr/>
        </p:nvSpPr>
        <p:spPr>
          <a:xfrm>
            <a:off x="6900875" y="-1"/>
            <a:ext cx="359061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Phương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pháp</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E9FD3A92-E3A7-4CFC-AA48-8E782EEB3A00}"/>
              </a:ext>
            </a:extLst>
          </p:cNvPr>
          <p:cNvSpPr txBox="1"/>
          <p:nvPr/>
        </p:nvSpPr>
        <p:spPr>
          <a:xfrm>
            <a:off x="5754804" y="461664"/>
            <a:ext cx="6303049" cy="5909310"/>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Phương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pháp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thông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thường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nhất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vi-VN" b="1" dirty="0">
                <a:solidFill>
                  <a:srgbClr val="197EC6"/>
                </a:solidFill>
                <a:latin typeface="Times New Roman" panose="02020603050405020304" pitchFamily="18" charset="0"/>
                <a:cs typeface="Times New Roman" panose="02020603050405020304" pitchFamily="18" charset="0"/>
              </a:rPr>
              <a:t>từ trên xuống</a:t>
            </a:r>
            <a:r>
              <a:rPr lang="vi-VN" dirty="0">
                <a:solidFill>
                  <a:srgbClr val="197EC6"/>
                </a:solidFill>
                <a:latin typeface="Times New Roman" panose="02020603050405020304" pitchFamily="18" charset="0"/>
                <a:cs typeface="Times New Roman" panose="02020603050405020304" pitchFamily="18" charset="0"/>
              </a:rPr>
              <a:t>: so sánh dữ liệu lịch sử với kinh nghiệm, cách tiếp cận này dựa trên việc thu thập các đánh giá, kinh nghiệm trong quá khứ, và đánh giá dữ liệu trong quá khứ liên quan đến các hoạt động tương tự</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vi-VN" b="1" dirty="0">
                <a:solidFill>
                  <a:srgbClr val="197EC6"/>
                </a:solidFill>
                <a:latin typeface="Times New Roman" panose="02020603050405020304" pitchFamily="18" charset="0"/>
                <a:cs typeface="Times New Roman" panose="02020603050405020304" pitchFamily="18" charset="0"/>
              </a:rPr>
              <a:t>Ước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vi-VN" b="1" dirty="0">
                <a:solidFill>
                  <a:srgbClr val="197EC6"/>
                </a:solidFill>
                <a:latin typeface="Times New Roman" panose="02020603050405020304" pitchFamily="18" charset="0"/>
                <a:cs typeface="Times New Roman" panose="02020603050405020304" pitchFamily="18" charset="0"/>
              </a:rPr>
              <a:t>từ dưới lên</a:t>
            </a:r>
            <a:r>
              <a:rPr lang="vi-VN" dirty="0">
                <a:solidFill>
                  <a:srgbClr val="197EC6"/>
                </a:solidFill>
                <a:latin typeface="Times New Roman" panose="02020603050405020304" pitchFamily="18" charset="0"/>
                <a:cs typeface="Times New Roman" panose="02020603050405020304" pitchFamily="18" charset="0"/>
              </a:rPr>
              <a:t>: bao gồm ước tính chi phí và thời gian của các hoạt động cá nhân hoặc các gói công việc, được tóm tắt hoặc kết hợp, dẫn đến tổng số dự 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vi-VN" b="1" dirty="0">
                <a:solidFill>
                  <a:srgbClr val="197EC6"/>
                </a:solidFill>
                <a:latin typeface="Times New Roman" panose="02020603050405020304" pitchFamily="18" charset="0"/>
                <a:cs typeface="Times New Roman" panose="02020603050405020304" pitchFamily="18" charset="0"/>
              </a:rPr>
              <a:t>Ước lượng tương tự</a:t>
            </a:r>
            <a:r>
              <a:rPr lang="vi-VN" dirty="0">
                <a:solidFill>
                  <a:srgbClr val="197EC6"/>
                </a:solidFill>
                <a:latin typeface="Times New Roman" panose="02020603050405020304" pitchFamily="18" charset="0"/>
                <a:cs typeface="Times New Roman" panose="02020603050405020304" pitchFamily="18" charset="0"/>
              </a:rPr>
              <a:t>: có nghĩa là sử dụng chi phí thực tế của một dự án tương tự trước đây, làm cơ sở để ước tính chi phí của dự án hiện tại (còn gọi là so sánh</a:t>
            </a:r>
            <a:r>
              <a:rPr lang="en-US" dirty="0">
                <a:solidFill>
                  <a:srgbClr val="197EC6"/>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vi-VN" b="1" dirty="0">
                <a:solidFill>
                  <a:srgbClr val="197EC6"/>
                </a:solidFill>
                <a:latin typeface="Times New Roman" panose="02020603050405020304" pitchFamily="18" charset="0"/>
                <a:cs typeface="Times New Roman" panose="02020603050405020304" pitchFamily="18" charset="0"/>
              </a:rPr>
              <a:t>Mô hình hóa tham số</a:t>
            </a:r>
            <a:r>
              <a:rPr lang="vi-VN" dirty="0">
                <a:solidFill>
                  <a:srgbClr val="197EC6"/>
                </a:solidFill>
                <a:latin typeface="Times New Roman" panose="02020603050405020304" pitchFamily="18" charset="0"/>
                <a:cs typeface="Times New Roman" panose="02020603050405020304" pitchFamily="18" charset="0"/>
              </a:rPr>
              <a:t>: sử dụng các biện pháp cụ thể để ước tính các nỗ lực cần thiết để hoàn thành nhiệm vụ hoặc để sản xuất một sản phẩm công việc</a:t>
            </a:r>
            <a:r>
              <a:rPr lang="en-US"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Đánh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chuyên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môn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môn</a:t>
            </a:r>
            <a:r>
              <a:rPr lang="en-US" dirty="0">
                <a:solidFill>
                  <a:srgbClr val="197EC6"/>
                </a:solidFill>
                <a:latin typeface="Times New Roman" panose="02020603050405020304" pitchFamily="18" charset="0"/>
                <a:cs typeface="Times New Roman" panose="02020603050405020304" pitchFamily="18" charset="0"/>
              </a:rPr>
              <a:t> do </a:t>
            </a:r>
            <a:r>
              <a:rPr lang="en-US" dirty="0" err="1">
                <a:solidFill>
                  <a:srgbClr val="197EC6"/>
                </a:solidFill>
                <a:latin typeface="Times New Roman" panose="02020603050405020304" pitchFamily="18" charset="0"/>
                <a:cs typeface="Times New Roman" panose="02020603050405020304" pitchFamily="18" charset="0"/>
              </a:rPr>
              <a:t>bất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hay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vi-VN" b="1" dirty="0">
                <a:solidFill>
                  <a:srgbClr val="197EC6"/>
                </a:solidFill>
                <a:latin typeface="Times New Roman" panose="02020603050405020304" pitchFamily="18" charset="0"/>
                <a:cs typeface="Times New Roman" panose="02020603050405020304" pitchFamily="18" charset="0"/>
              </a:rPr>
              <a:t>Phân tích giá thầu của nhà cung cấp</a:t>
            </a:r>
            <a:r>
              <a:rPr lang="vi-VN" dirty="0">
                <a:solidFill>
                  <a:srgbClr val="197EC6"/>
                </a:solidFill>
                <a:latin typeface="Times New Roman" panose="02020603050405020304" pitchFamily="18" charset="0"/>
                <a:cs typeface="Times New Roman" panose="02020603050405020304" pitchFamily="18" charset="0"/>
              </a:rPr>
              <a:t>: cung cấp nguồn cho các đề xuất chi phí được thực hiện tốt, cho giá thầu và cho các gói giá cả hợp lý</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98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293" y="260161"/>
            <a:ext cx="5486190"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latin typeface="Times New Roman" panose="02020603050405020304" pitchFamily="18" charset="0"/>
                <a:cs typeface="Times New Roman" panose="02020603050405020304" pitchFamily="18" charset="0"/>
              </a:rPr>
              <a:t>Unit 10 : Establishing a Project Estimate </a:t>
            </a:r>
          </a:p>
        </p:txBody>
      </p:sp>
      <p:sp>
        <p:nvSpPr>
          <p:cNvPr id="5" name="TextBox 4"/>
          <p:cNvSpPr txBox="1"/>
          <p:nvPr/>
        </p:nvSpPr>
        <p:spPr>
          <a:xfrm>
            <a:off x="225293" y="721826"/>
            <a:ext cx="5204836" cy="5909310"/>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this Unit is About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unit introduces you to estimating processes. It explains essential estimating terms and estimating techniques. In addition, it discusses methods for estimating and outlines the steps for validating estimates. </a:t>
            </a:r>
          </a:p>
          <a:p>
            <a:pPr lvl="1"/>
            <a:r>
              <a:rPr lang="en-US" b="1" dirty="0">
                <a:latin typeface="Times New Roman" panose="02020603050405020304" pitchFamily="18" charset="0"/>
                <a:cs typeface="Times New Roman" panose="02020603050405020304" pitchFamily="18" charset="0"/>
              </a:rPr>
              <a:t>What you should be able to Do :</a:t>
            </a:r>
          </a:p>
          <a:p>
            <a:r>
              <a:rPr lang="en-US" dirty="0">
                <a:latin typeface="Times New Roman" panose="02020603050405020304" pitchFamily="18" charset="0"/>
                <a:cs typeface="Times New Roman" panose="02020603050405020304" pitchFamily="18" charset="0"/>
              </a:rPr>
              <a:t>         After completing this unit, you should be able to:</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an estimate.</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Determine what to estimate.</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essential estimating terms.</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estimating processes to determine project cost and activity duration. </a:t>
            </a:r>
            <a:endParaRPr lang="en-US" sz="1600"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Explain various methods used in project estimating.</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estimating unit (EU).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Differentiate between cost estimating and cost budgeting.</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contingency reserve and state how it is used.</a:t>
            </a:r>
          </a:p>
          <a:p>
            <a:pPr marL="742950" lvl="1"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Generate and validate an estimate.</a:t>
            </a:r>
          </a:p>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B5FC9C8B-3F62-4D40-9441-366B660C956B}"/>
              </a:ext>
            </a:extLst>
          </p:cNvPr>
          <p:cNvSpPr txBox="1"/>
          <p:nvPr/>
        </p:nvSpPr>
        <p:spPr>
          <a:xfrm>
            <a:off x="6473237" y="204694"/>
            <a:ext cx="5373649"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dirty="0" err="1">
                <a:ln/>
                <a:solidFill>
                  <a:srgbClr val="197EC6"/>
                </a:solidFill>
                <a:latin typeface="Times New Roman" panose="02020603050405020304" pitchFamily="18" charset="0"/>
                <a:cs typeface="Times New Roman" panose="02020603050405020304" pitchFamily="18" charset="0"/>
              </a:rPr>
              <a:t>Bài</a:t>
            </a:r>
            <a:r>
              <a:rPr lang="en-US" sz="2400" b="1" i="1" dirty="0">
                <a:ln/>
                <a:solidFill>
                  <a:srgbClr val="197EC6"/>
                </a:solidFill>
                <a:latin typeface="Times New Roman" panose="02020603050405020304" pitchFamily="18" charset="0"/>
                <a:cs typeface="Times New Roman" panose="02020603050405020304" pitchFamily="18" charset="0"/>
              </a:rPr>
              <a:t> 10 : </a:t>
            </a:r>
            <a:r>
              <a:rPr lang="en-US" sz="2400" b="1" i="1" dirty="0" err="1">
                <a:ln/>
                <a:solidFill>
                  <a:srgbClr val="197EC6"/>
                </a:solidFill>
                <a:latin typeface="Times New Roman" panose="02020603050405020304" pitchFamily="18" charset="0"/>
                <a:cs typeface="Times New Roman" panose="02020603050405020304" pitchFamily="18" charset="0"/>
              </a:rPr>
              <a:t>Thiết</a:t>
            </a:r>
            <a:r>
              <a:rPr lang="en-US" sz="2400" b="1" i="1" dirty="0">
                <a:ln/>
                <a:solidFill>
                  <a:srgbClr val="197EC6"/>
                </a:solidFill>
                <a:latin typeface="Times New Roman" panose="02020603050405020304" pitchFamily="18" charset="0"/>
                <a:cs typeface="Times New Roman" panose="02020603050405020304" pitchFamily="18" charset="0"/>
              </a:rPr>
              <a:t> </a:t>
            </a:r>
            <a:r>
              <a:rPr lang="en-US" sz="2400" b="1" i="1" dirty="0" err="1">
                <a:ln/>
                <a:solidFill>
                  <a:srgbClr val="197EC6"/>
                </a:solidFill>
                <a:latin typeface="Times New Roman" panose="02020603050405020304" pitchFamily="18" charset="0"/>
                <a:cs typeface="Times New Roman" panose="02020603050405020304" pitchFamily="18" charset="0"/>
              </a:rPr>
              <a:t>lập</a:t>
            </a:r>
            <a:r>
              <a:rPr lang="en-US" sz="2400" b="1" i="1" dirty="0">
                <a:ln/>
                <a:solidFill>
                  <a:srgbClr val="197EC6"/>
                </a:solidFill>
                <a:latin typeface="Times New Roman" panose="02020603050405020304" pitchFamily="18" charset="0"/>
                <a:cs typeface="Times New Roman" panose="02020603050405020304" pitchFamily="18" charset="0"/>
              </a:rPr>
              <a:t> </a:t>
            </a:r>
            <a:r>
              <a:rPr lang="en-US" sz="2400" b="1" i="1" dirty="0" err="1">
                <a:ln/>
                <a:solidFill>
                  <a:srgbClr val="197EC6"/>
                </a:solidFill>
                <a:latin typeface="Times New Roman" panose="02020603050405020304" pitchFamily="18" charset="0"/>
                <a:cs typeface="Times New Roman" panose="02020603050405020304" pitchFamily="18" charset="0"/>
              </a:rPr>
              <a:t>một</a:t>
            </a:r>
            <a:r>
              <a:rPr lang="en-US" sz="2400" b="1" i="1" dirty="0">
                <a:ln/>
                <a:solidFill>
                  <a:srgbClr val="197EC6"/>
                </a:solidFill>
                <a:latin typeface="Times New Roman" panose="02020603050405020304" pitchFamily="18" charset="0"/>
                <a:cs typeface="Times New Roman" panose="02020603050405020304" pitchFamily="18" charset="0"/>
              </a:rPr>
              <a:t> </a:t>
            </a:r>
            <a:r>
              <a:rPr lang="en-US" sz="2400" b="1" i="1" dirty="0" err="1">
                <a:ln/>
                <a:solidFill>
                  <a:srgbClr val="197EC6"/>
                </a:solidFill>
                <a:latin typeface="Times New Roman" panose="02020603050405020304" pitchFamily="18" charset="0"/>
                <a:cs typeface="Times New Roman" panose="02020603050405020304" pitchFamily="18" charset="0"/>
              </a:rPr>
              <a:t>ước</a:t>
            </a:r>
            <a:r>
              <a:rPr lang="en-US" sz="2400" b="1" i="1" dirty="0">
                <a:ln/>
                <a:solidFill>
                  <a:srgbClr val="197EC6"/>
                </a:solidFill>
                <a:latin typeface="Times New Roman" panose="02020603050405020304" pitchFamily="18" charset="0"/>
                <a:cs typeface="Times New Roman" panose="02020603050405020304" pitchFamily="18" charset="0"/>
              </a:rPr>
              <a:t> </a:t>
            </a:r>
            <a:r>
              <a:rPr lang="en-US" sz="2400" b="1" i="1" dirty="0" err="1">
                <a:ln/>
                <a:solidFill>
                  <a:srgbClr val="197EC6"/>
                </a:solidFill>
                <a:latin typeface="Times New Roman" panose="02020603050405020304" pitchFamily="18" charset="0"/>
                <a:cs typeface="Times New Roman" panose="02020603050405020304" pitchFamily="18" charset="0"/>
              </a:rPr>
              <a:t>lượng</a:t>
            </a:r>
            <a:r>
              <a:rPr lang="en-US" sz="2400" b="1" i="1" dirty="0">
                <a:ln/>
                <a:solidFill>
                  <a:srgbClr val="197EC6"/>
                </a:solidFill>
                <a:latin typeface="Times New Roman" panose="02020603050405020304" pitchFamily="18" charset="0"/>
                <a:cs typeface="Times New Roman" panose="02020603050405020304" pitchFamily="18" charset="0"/>
              </a:rPr>
              <a:t> </a:t>
            </a:r>
            <a:r>
              <a:rPr lang="en-US" sz="2400" b="1" i="1" dirty="0" err="1">
                <a:ln/>
                <a:solidFill>
                  <a:srgbClr val="197EC6"/>
                </a:solidFill>
                <a:latin typeface="Times New Roman" panose="02020603050405020304" pitchFamily="18" charset="0"/>
                <a:cs typeface="Times New Roman" panose="02020603050405020304" pitchFamily="18" charset="0"/>
              </a:rPr>
              <a:t>dự</a:t>
            </a:r>
            <a:r>
              <a:rPr lang="en-US" sz="2400" b="1" i="1" dirty="0">
                <a:ln/>
                <a:solidFill>
                  <a:srgbClr val="197EC6"/>
                </a:solidFill>
                <a:latin typeface="Times New Roman" panose="02020603050405020304" pitchFamily="18" charset="0"/>
                <a:cs typeface="Times New Roman" panose="02020603050405020304" pitchFamily="18" charset="0"/>
              </a:rPr>
              <a:t> </a:t>
            </a:r>
            <a:r>
              <a:rPr lang="en-US" sz="2400" b="1" i="1" dirty="0" err="1">
                <a:ln/>
                <a:solidFill>
                  <a:srgbClr val="197EC6"/>
                </a:solidFill>
                <a:latin typeface="Times New Roman" panose="02020603050405020304" pitchFamily="18" charset="0"/>
                <a:cs typeface="Times New Roman" panose="02020603050405020304" pitchFamily="18" charset="0"/>
              </a:rPr>
              <a:t>án</a:t>
            </a:r>
            <a:endParaRPr lang="en-US" sz="2400" b="1" dirty="0">
              <a:ln/>
              <a:solidFill>
                <a:srgbClr val="197EC6"/>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2C16A6BD-9F8F-4150-A970-267D6DF208D3}"/>
              </a:ext>
            </a:extLst>
          </p:cNvPr>
          <p:cNvSpPr txBox="1"/>
          <p:nvPr/>
        </p:nvSpPr>
        <p:spPr>
          <a:xfrm>
            <a:off x="6203852" y="702469"/>
            <a:ext cx="5020067" cy="5909310"/>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Nội</a:t>
            </a:r>
            <a:r>
              <a:rPr lang="en-US" b="1" dirty="0">
                <a:solidFill>
                  <a:srgbClr val="197EC6"/>
                </a:solidFill>
                <a:latin typeface="Times New Roman" panose="02020603050405020304" pitchFamily="18" charset="0"/>
                <a:cs typeface="Times New Roman" panose="02020603050405020304" pitchFamily="18" charset="0"/>
              </a:rPr>
              <a:t> dung </a:t>
            </a:r>
            <a:r>
              <a:rPr lang="en-US" b="1" dirty="0" err="1">
                <a:solidFill>
                  <a:srgbClr val="197EC6"/>
                </a:solidFill>
                <a:latin typeface="Times New Roman" panose="02020603050405020304" pitchFamily="18" charset="0"/>
                <a:cs typeface="Times New Roman" panose="02020603050405020304" pitchFamily="18" charset="0"/>
              </a:rPr>
              <a:t>bài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học</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này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giới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thiệu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bạn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trình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Nó</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giải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thích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thuật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ngữ</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thiết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yếu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kĩ</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thuật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Thêm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đó</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nó</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bàn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luận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về</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phương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pháp</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thảo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thông</a:t>
            </a:r>
            <a:r>
              <a:rPr lang="en-US" sz="1600" dirty="0">
                <a:solidFill>
                  <a:srgbClr val="197EC6"/>
                </a:solidFill>
                <a:latin typeface="Times New Roman" panose="02020603050405020304" pitchFamily="18" charset="0"/>
                <a:cs typeface="Times New Roman" panose="02020603050405020304" pitchFamily="18" charset="0"/>
              </a:rPr>
              <a:t> qua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a:t>
            </a:r>
          </a:p>
          <a:p>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a:t>
            </a:r>
          </a:p>
          <a:p>
            <a:r>
              <a:rPr lang="en-US" dirty="0">
                <a:solidFill>
                  <a:srgbClr val="197EC6"/>
                </a:solidFill>
                <a:latin typeface="Times New Roman" panose="02020603050405020304" pitchFamily="18" charset="0"/>
                <a:cs typeface="Times New Roman" panose="02020603050405020304" pitchFamily="18" charset="0"/>
              </a:rPr>
              <a:t>Sau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nghĩa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một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gì</a:t>
            </a:r>
            <a:r>
              <a:rPr lang="en-US" sz="1600"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nghĩa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thuật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ngữ</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thiết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yếu</a:t>
            </a:r>
            <a:r>
              <a:rPr lang="en-US" sz="1600"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trình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để</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phí</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tổn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thời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gian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hoạt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động</a:t>
            </a:r>
            <a:r>
              <a:rPr lang="en-US" sz="1600"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Giải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thích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những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phương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pháp</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khác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nhau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được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dùng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trong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việc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r>
              <a:rPr lang="en-US" sz="1600" dirty="0">
                <a:solidFill>
                  <a:srgbClr val="197EC6"/>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nghĩa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đơn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vị</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Phân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biệt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giữa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phí</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tổn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thảo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phí</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tổn</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nghĩa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trữ</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sinh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biểu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nó</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được</a:t>
            </a:r>
            <a:r>
              <a:rPr lang="en-US" sz="1600" dirty="0">
                <a:solidFill>
                  <a:srgbClr val="197EC6"/>
                </a:solidFill>
                <a:latin typeface="Times New Roman" panose="02020603050405020304" pitchFamily="18" charset="0"/>
                <a:cs typeface="Times New Roman" panose="02020603050405020304" pitchFamily="18" charset="0"/>
              </a:rPr>
              <a:t> dung</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Tạo</a:t>
            </a:r>
            <a:r>
              <a:rPr lang="en-US" sz="1600" dirty="0">
                <a:solidFill>
                  <a:srgbClr val="197EC6"/>
                </a:solidFill>
                <a:latin typeface="Times New Roman" panose="02020603050405020304" pitchFamily="18" charset="0"/>
                <a:cs typeface="Times New Roman" panose="02020603050405020304" pitchFamily="18" charset="0"/>
              </a:rPr>
              <a:t> ra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thông</a:t>
            </a:r>
            <a:r>
              <a:rPr lang="en-US" sz="1600" dirty="0">
                <a:solidFill>
                  <a:srgbClr val="197EC6"/>
                </a:solidFill>
                <a:latin typeface="Times New Roman" panose="02020603050405020304" pitchFamily="18" charset="0"/>
                <a:cs typeface="Times New Roman" panose="02020603050405020304" pitchFamily="18" charset="0"/>
              </a:rPr>
              <a:t> qua </a:t>
            </a:r>
            <a:r>
              <a:rPr lang="en-US" sz="1600" dirty="0" err="1">
                <a:solidFill>
                  <a:srgbClr val="197EC6"/>
                </a:solidFill>
                <a:latin typeface="Times New Roman" panose="02020603050405020304" pitchFamily="18" charset="0"/>
                <a:cs typeface="Times New Roman" panose="02020603050405020304" pitchFamily="18" charset="0"/>
              </a:rPr>
              <a:t>một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endParaRPr lang="en-US" sz="1600"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7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panose="020B0604020202020204" pitchFamily="34" charset="0"/>
                <a:cs typeface="Arial" panose="020B0604020202020204" pitchFamily="34" charset="0"/>
              </a:rPr>
              <a:t>Estimate top down </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vi-VN" dirty="0">
                <a:solidFill>
                  <a:srgbClr val="0070C0"/>
                </a:solidFill>
                <a:latin typeface="Arial" panose="020B0604020202020204" pitchFamily="34" charset="0"/>
                <a:cs typeface="Arial" panose="020B0604020202020204" pitchFamily="34" charset="0"/>
              </a:rPr>
              <a:t>Ư</a:t>
            </a:r>
            <a:r>
              <a:rPr lang="en-US" dirty="0" err="1">
                <a:solidFill>
                  <a:srgbClr val="0070C0"/>
                </a:solidFill>
                <a:latin typeface="Arial" panose="020B0604020202020204" pitchFamily="34" charset="0"/>
                <a:cs typeface="Arial" panose="020B0604020202020204" pitchFamily="34" charset="0"/>
              </a:rPr>
              <a:t>ớc</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lượng</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trên</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xuống</a:t>
            </a:r>
            <a:endParaRPr lang="en-US" dirty="0">
              <a:solidFill>
                <a:srgbClr val="0070C0"/>
              </a:solidFill>
              <a:latin typeface="Arial" panose="020B0604020202020204" pitchFamily="34" charset="0"/>
              <a:cs typeface="Arial" panose="020B0604020202020204" pitchFamily="34" charset="0"/>
            </a:endParaRPr>
          </a:p>
        </p:txBody>
      </p:sp>
      <p:sp>
        <p:nvSpPr>
          <p:cNvPr id="19460" name="Content Placeholder 3"/>
          <p:cNvSpPr>
            <a:spLocks noGrp="1"/>
          </p:cNvSpPr>
          <p:nvPr>
            <p:ph sz="half" idx="1"/>
          </p:nvPr>
        </p:nvSpPr>
        <p:spPr/>
        <p:txBody>
          <a:bodyPr>
            <a:normAutofit lnSpcReduction="10000"/>
          </a:bodyPr>
          <a:lstStyle/>
          <a:p>
            <a:r>
              <a:rPr lang="vi-VN" altLang="en-US" dirty="0">
                <a:solidFill>
                  <a:srgbClr val="0070C0"/>
                </a:solidFill>
              </a:rPr>
              <a:t>Ư</a:t>
            </a:r>
            <a:r>
              <a:rPr lang="en-US" altLang="en-US" dirty="0">
                <a:solidFill>
                  <a:srgbClr val="0070C0"/>
                </a:solidFill>
              </a:rPr>
              <a:t>u </a:t>
            </a:r>
            <a:r>
              <a:rPr lang="en-US" altLang="en-US" dirty="0" err="1" smtClean="0">
                <a:solidFill>
                  <a:srgbClr val="0070C0"/>
                </a:solidFill>
              </a:rPr>
              <a:t>điểm</a:t>
            </a:r>
            <a:r>
              <a:rPr lang="en-US" altLang="en-US" dirty="0" smtClean="0">
                <a:solidFill>
                  <a:srgbClr val="0070C0"/>
                </a:solidFill>
              </a:rPr>
              <a:t>:</a:t>
            </a:r>
            <a:endParaRPr lang="en-US" altLang="en-US" dirty="0">
              <a:solidFill>
                <a:srgbClr val="0070C0"/>
              </a:solidFill>
            </a:endParaRPr>
          </a:p>
          <a:p>
            <a:pPr lvl="1"/>
            <a:r>
              <a:rPr lang="en-US" altLang="en-US" dirty="0" err="1" smtClean="0">
                <a:solidFill>
                  <a:srgbClr val="0070C0"/>
                </a:solidFill>
              </a:rPr>
              <a:t>Nhanh</a:t>
            </a:r>
            <a:endParaRPr lang="en-US" altLang="en-US" dirty="0" smtClean="0">
              <a:solidFill>
                <a:srgbClr val="0070C0"/>
              </a:solidFill>
            </a:endParaRPr>
          </a:p>
          <a:p>
            <a:pPr lvl="1"/>
            <a:r>
              <a:rPr lang="en-US" altLang="en-US" dirty="0" smtClean="0">
                <a:solidFill>
                  <a:srgbClr val="0070C0"/>
                </a:solidFill>
              </a:rPr>
              <a:t>Không </a:t>
            </a:r>
            <a:r>
              <a:rPr lang="en-US" altLang="en-US" dirty="0" err="1" smtClean="0">
                <a:solidFill>
                  <a:srgbClr val="0070C0"/>
                </a:solidFill>
              </a:rPr>
              <a:t>cần</a:t>
            </a:r>
            <a:r>
              <a:rPr lang="en-US" altLang="en-US" dirty="0" smtClean="0">
                <a:solidFill>
                  <a:srgbClr val="0070C0"/>
                </a:solidFill>
              </a:rPr>
              <a:t> </a:t>
            </a:r>
            <a:r>
              <a:rPr lang="en-US" altLang="en-US" dirty="0" err="1" smtClean="0">
                <a:solidFill>
                  <a:srgbClr val="0070C0"/>
                </a:solidFill>
              </a:rPr>
              <a:t>xác</a:t>
            </a:r>
            <a:r>
              <a:rPr lang="en-US" altLang="en-US" dirty="0" smtClean="0">
                <a:solidFill>
                  <a:srgbClr val="0070C0"/>
                </a:solidFill>
              </a:rPr>
              <a:t> </a:t>
            </a:r>
            <a:r>
              <a:rPr lang="en-US" altLang="en-US" dirty="0" err="1" smtClean="0">
                <a:solidFill>
                  <a:srgbClr val="0070C0"/>
                </a:solidFill>
              </a:rPr>
              <a:t>định</a:t>
            </a:r>
            <a:r>
              <a:rPr lang="en-US" altLang="en-US" dirty="0" smtClean="0">
                <a:solidFill>
                  <a:srgbClr val="0070C0"/>
                </a:solidFill>
              </a:rPr>
              <a:t> </a:t>
            </a:r>
            <a:r>
              <a:rPr lang="en-US" altLang="en-US" dirty="0" err="1" smtClean="0">
                <a:solidFill>
                  <a:srgbClr val="0070C0"/>
                </a:solidFill>
              </a:rPr>
              <a:t>hoạt</a:t>
            </a:r>
            <a:r>
              <a:rPr lang="en-US" altLang="en-US" dirty="0" smtClean="0">
                <a:solidFill>
                  <a:srgbClr val="0070C0"/>
                </a:solidFill>
              </a:rPr>
              <a:t> </a:t>
            </a:r>
            <a:r>
              <a:rPr lang="en-US" altLang="en-US" dirty="0" err="1" smtClean="0">
                <a:solidFill>
                  <a:srgbClr val="0070C0"/>
                </a:solidFill>
              </a:rPr>
              <a:t>động</a:t>
            </a:r>
            <a:r>
              <a:rPr lang="en-US" altLang="en-US" dirty="0" smtClean="0">
                <a:solidFill>
                  <a:srgbClr val="0070C0"/>
                </a:solidFill>
              </a:rPr>
              <a:t> chi </a:t>
            </a:r>
            <a:r>
              <a:rPr lang="en-US" altLang="en-US" dirty="0" err="1" smtClean="0">
                <a:solidFill>
                  <a:srgbClr val="0070C0"/>
                </a:solidFill>
              </a:rPr>
              <a:t>tiết</a:t>
            </a:r>
            <a:endParaRPr lang="en-US" altLang="en-US" dirty="0" smtClean="0">
              <a:solidFill>
                <a:srgbClr val="0070C0"/>
              </a:solidFill>
            </a:endParaRPr>
          </a:p>
          <a:p>
            <a:pPr lvl="1"/>
            <a:r>
              <a:rPr lang="en-US" altLang="en-US" dirty="0" err="1" smtClean="0">
                <a:solidFill>
                  <a:srgbClr val="0070C0"/>
                </a:solidFill>
              </a:rPr>
              <a:t>Ít</a:t>
            </a:r>
            <a:r>
              <a:rPr lang="en-US" altLang="en-US" dirty="0" smtClean="0">
                <a:solidFill>
                  <a:srgbClr val="0070C0"/>
                </a:solidFill>
              </a:rPr>
              <a:t> </a:t>
            </a:r>
            <a:r>
              <a:rPr lang="en-US" altLang="en-US" dirty="0" err="1" smtClean="0">
                <a:solidFill>
                  <a:srgbClr val="0070C0"/>
                </a:solidFill>
              </a:rPr>
              <a:t>tốn</a:t>
            </a:r>
            <a:r>
              <a:rPr lang="en-US" altLang="en-US" dirty="0" smtClean="0">
                <a:solidFill>
                  <a:srgbClr val="0070C0"/>
                </a:solidFill>
              </a:rPr>
              <a:t> chi </a:t>
            </a:r>
            <a:r>
              <a:rPr lang="en-US" altLang="en-US" dirty="0" err="1" smtClean="0">
                <a:solidFill>
                  <a:srgbClr val="0070C0"/>
                </a:solidFill>
              </a:rPr>
              <a:t>phí</a:t>
            </a:r>
            <a:endParaRPr lang="en-US" altLang="en-US" dirty="0" smtClean="0">
              <a:solidFill>
                <a:srgbClr val="0070C0"/>
              </a:solidFill>
            </a:endParaRPr>
          </a:p>
          <a:p>
            <a:pPr lvl="1"/>
            <a:r>
              <a:rPr lang="en-US" altLang="en-US" dirty="0" smtClean="0">
                <a:solidFill>
                  <a:srgbClr val="0070C0"/>
                </a:solidFill>
              </a:rPr>
              <a:t>Có thể </a:t>
            </a:r>
            <a:r>
              <a:rPr lang="en-US" altLang="en-US" dirty="0" err="1" smtClean="0">
                <a:solidFill>
                  <a:srgbClr val="0070C0"/>
                </a:solidFill>
              </a:rPr>
              <a:t>dự</a:t>
            </a:r>
            <a:r>
              <a:rPr lang="en-US" altLang="en-US" dirty="0" smtClean="0">
                <a:solidFill>
                  <a:srgbClr val="0070C0"/>
                </a:solidFill>
              </a:rPr>
              <a:t> </a:t>
            </a:r>
            <a:r>
              <a:rPr lang="en-US" altLang="en-US" dirty="0" err="1" smtClean="0">
                <a:solidFill>
                  <a:srgbClr val="0070C0"/>
                </a:solidFill>
              </a:rPr>
              <a:t>đoán</a:t>
            </a:r>
            <a:r>
              <a:rPr lang="en-US" altLang="en-US" dirty="0" smtClean="0">
                <a:solidFill>
                  <a:srgbClr val="0070C0"/>
                </a:solidFill>
              </a:rPr>
              <a:t> ở </a:t>
            </a:r>
            <a:r>
              <a:rPr lang="en-US" altLang="en-US" dirty="0" err="1" smtClean="0">
                <a:solidFill>
                  <a:srgbClr val="0070C0"/>
                </a:solidFill>
              </a:rPr>
              <a:t>mọi</a:t>
            </a:r>
            <a:r>
              <a:rPr lang="en-US" altLang="en-US" dirty="0" smtClean="0">
                <a:solidFill>
                  <a:srgbClr val="0070C0"/>
                </a:solidFill>
              </a:rPr>
              <a:t> </a:t>
            </a:r>
            <a:r>
              <a:rPr lang="en-US" altLang="en-US" dirty="0" err="1" smtClean="0">
                <a:solidFill>
                  <a:srgbClr val="0070C0"/>
                </a:solidFill>
              </a:rPr>
              <a:t>mức</a:t>
            </a:r>
            <a:r>
              <a:rPr lang="en-US" altLang="en-US" dirty="0" smtClean="0">
                <a:solidFill>
                  <a:srgbClr val="0070C0"/>
                </a:solidFill>
              </a:rPr>
              <a:t> </a:t>
            </a:r>
            <a:r>
              <a:rPr lang="en-US" altLang="en-US" dirty="0" err="1" smtClean="0">
                <a:solidFill>
                  <a:srgbClr val="0070C0"/>
                </a:solidFill>
              </a:rPr>
              <a:t>độ</a:t>
            </a:r>
            <a:r>
              <a:rPr lang="en-US" altLang="en-US" dirty="0" smtClean="0">
                <a:solidFill>
                  <a:srgbClr val="0070C0"/>
                </a:solidFill>
              </a:rPr>
              <a:t> chi </a:t>
            </a:r>
            <a:r>
              <a:rPr lang="en-US" altLang="en-US" dirty="0" err="1" smtClean="0">
                <a:solidFill>
                  <a:srgbClr val="0070C0"/>
                </a:solidFill>
              </a:rPr>
              <a:t>tiết</a:t>
            </a:r>
            <a:r>
              <a:rPr lang="en-US" altLang="en-US" dirty="0" smtClean="0">
                <a:solidFill>
                  <a:srgbClr val="0070C0"/>
                </a:solidFill>
              </a:rPr>
              <a:t> của </a:t>
            </a:r>
            <a:r>
              <a:rPr lang="en-US" altLang="en-US" dirty="0" err="1" smtClean="0">
                <a:solidFill>
                  <a:srgbClr val="0070C0"/>
                </a:solidFill>
              </a:rPr>
              <a:t>dự</a:t>
            </a:r>
            <a:r>
              <a:rPr lang="en-US" altLang="en-US" dirty="0" smtClean="0">
                <a:solidFill>
                  <a:srgbClr val="0070C0"/>
                </a:solidFill>
              </a:rPr>
              <a:t> án</a:t>
            </a:r>
          </a:p>
          <a:p>
            <a:pPr lvl="1"/>
            <a:r>
              <a:rPr lang="en-US" altLang="en-US" dirty="0" smtClean="0">
                <a:solidFill>
                  <a:srgbClr val="0070C0"/>
                </a:solidFill>
              </a:rPr>
              <a:t>Cho </a:t>
            </a:r>
            <a:r>
              <a:rPr lang="en-US" altLang="en-US" dirty="0" err="1" smtClean="0">
                <a:solidFill>
                  <a:srgbClr val="0070C0"/>
                </a:solidFill>
              </a:rPr>
              <a:t>thấy</a:t>
            </a:r>
            <a:r>
              <a:rPr lang="en-US" altLang="en-US" dirty="0" smtClean="0">
                <a:solidFill>
                  <a:srgbClr val="0070C0"/>
                </a:solidFill>
              </a:rPr>
              <a:t> </a:t>
            </a:r>
            <a:r>
              <a:rPr lang="en-US" altLang="en-US" dirty="0" err="1" smtClean="0">
                <a:solidFill>
                  <a:srgbClr val="0070C0"/>
                </a:solidFill>
              </a:rPr>
              <a:t>tổng</a:t>
            </a:r>
            <a:r>
              <a:rPr lang="en-US" altLang="en-US" dirty="0" smtClean="0">
                <a:solidFill>
                  <a:srgbClr val="0070C0"/>
                </a:solidFill>
              </a:rPr>
              <a:t> chi </a:t>
            </a:r>
            <a:r>
              <a:rPr lang="en-US" altLang="en-US" dirty="0" err="1" smtClean="0">
                <a:solidFill>
                  <a:srgbClr val="0070C0"/>
                </a:solidFill>
              </a:rPr>
              <a:t>phí</a:t>
            </a:r>
            <a:r>
              <a:rPr lang="en-US" altLang="en-US" dirty="0" smtClean="0">
                <a:solidFill>
                  <a:srgbClr val="0070C0"/>
                </a:solidFill>
              </a:rPr>
              <a:t> </a:t>
            </a:r>
            <a:r>
              <a:rPr lang="en-US" altLang="en-US" dirty="0" err="1" smtClean="0">
                <a:solidFill>
                  <a:srgbClr val="0070C0"/>
                </a:solidFill>
              </a:rPr>
              <a:t>dự</a:t>
            </a:r>
            <a:r>
              <a:rPr lang="en-US" altLang="en-US" dirty="0" smtClean="0">
                <a:solidFill>
                  <a:srgbClr val="0070C0"/>
                </a:solidFill>
              </a:rPr>
              <a:t> </a:t>
            </a:r>
            <a:r>
              <a:rPr lang="en-US" altLang="en-US" dirty="0" err="1" smtClean="0">
                <a:solidFill>
                  <a:srgbClr val="0070C0"/>
                </a:solidFill>
              </a:rPr>
              <a:t>kiến</a:t>
            </a:r>
            <a:endParaRPr lang="en-US" altLang="en-US" dirty="0" smtClean="0">
              <a:solidFill>
                <a:srgbClr val="0070C0"/>
              </a:solidFill>
            </a:endParaRPr>
          </a:p>
          <a:p>
            <a:r>
              <a:rPr lang="en-US" altLang="en-US" dirty="0" err="1">
                <a:solidFill>
                  <a:srgbClr val="0070C0"/>
                </a:solidFill>
              </a:rPr>
              <a:t>Nhược</a:t>
            </a:r>
            <a:r>
              <a:rPr lang="en-US" altLang="en-US" dirty="0">
                <a:solidFill>
                  <a:srgbClr val="0070C0"/>
                </a:solidFill>
              </a:rPr>
              <a:t> </a:t>
            </a:r>
            <a:r>
              <a:rPr lang="en-US" altLang="en-US" dirty="0" err="1" smtClean="0">
                <a:solidFill>
                  <a:srgbClr val="0070C0"/>
                </a:solidFill>
              </a:rPr>
              <a:t>điểm</a:t>
            </a:r>
            <a:r>
              <a:rPr lang="en-US" altLang="en-US" dirty="0" smtClean="0">
                <a:solidFill>
                  <a:srgbClr val="0070C0"/>
                </a:solidFill>
              </a:rPr>
              <a:t>:</a:t>
            </a:r>
          </a:p>
          <a:p>
            <a:pPr lvl="1"/>
            <a:r>
              <a:rPr lang="en-US" altLang="en-US" dirty="0" err="1">
                <a:solidFill>
                  <a:srgbClr val="0070C0"/>
                </a:solidFill>
              </a:rPr>
              <a:t>Ít</a:t>
            </a:r>
            <a:r>
              <a:rPr lang="en-US" altLang="en-US" dirty="0">
                <a:solidFill>
                  <a:srgbClr val="0070C0"/>
                </a:solidFill>
              </a:rPr>
              <a:t> </a:t>
            </a:r>
            <a:r>
              <a:rPr lang="en-US" altLang="en-US" dirty="0" err="1">
                <a:solidFill>
                  <a:srgbClr val="0070C0"/>
                </a:solidFill>
              </a:rPr>
              <a:t>chính</a:t>
            </a:r>
            <a:r>
              <a:rPr lang="en-US" altLang="en-US" dirty="0">
                <a:solidFill>
                  <a:srgbClr val="0070C0"/>
                </a:solidFill>
              </a:rPr>
              <a:t> </a:t>
            </a:r>
            <a:r>
              <a:rPr lang="en-US" altLang="en-US" dirty="0" err="1">
                <a:solidFill>
                  <a:srgbClr val="0070C0"/>
                </a:solidFill>
              </a:rPr>
              <a:t>xác</a:t>
            </a:r>
            <a:endParaRPr lang="en-US" altLang="en-US" dirty="0">
              <a:solidFill>
                <a:srgbClr val="0070C0"/>
              </a:solidFill>
            </a:endParaRPr>
          </a:p>
          <a:p>
            <a:pPr lvl="1"/>
            <a:r>
              <a:rPr lang="en-US" altLang="en-US" dirty="0" err="1">
                <a:solidFill>
                  <a:srgbClr val="0070C0"/>
                </a:solidFill>
              </a:rPr>
              <a:t>Ít</a:t>
            </a:r>
            <a:r>
              <a:rPr lang="en-US" altLang="en-US" dirty="0">
                <a:solidFill>
                  <a:srgbClr val="0070C0"/>
                </a:solidFill>
              </a:rPr>
              <a:t> </a:t>
            </a:r>
            <a:r>
              <a:rPr lang="en-US" altLang="en-US" dirty="0" err="1">
                <a:solidFill>
                  <a:srgbClr val="0070C0"/>
                </a:solidFill>
              </a:rPr>
              <a:t>thông</a:t>
            </a:r>
            <a:r>
              <a:rPr lang="en-US" altLang="en-US" dirty="0">
                <a:solidFill>
                  <a:srgbClr val="0070C0"/>
                </a:solidFill>
              </a:rPr>
              <a:t> tin chi </a:t>
            </a:r>
            <a:r>
              <a:rPr lang="en-US" altLang="en-US" dirty="0" err="1">
                <a:solidFill>
                  <a:srgbClr val="0070C0"/>
                </a:solidFill>
              </a:rPr>
              <a:t>tiết</a:t>
            </a:r>
            <a:r>
              <a:rPr lang="en-US" altLang="en-US" dirty="0">
                <a:solidFill>
                  <a:srgbClr val="0070C0"/>
                </a:solidFill>
              </a:rPr>
              <a:t>, </a:t>
            </a:r>
            <a:r>
              <a:rPr lang="en-US" altLang="en-US" dirty="0" err="1">
                <a:solidFill>
                  <a:srgbClr val="0070C0"/>
                </a:solidFill>
              </a:rPr>
              <a:t>ít</a:t>
            </a:r>
            <a:r>
              <a:rPr lang="en-US" altLang="en-US" dirty="0">
                <a:solidFill>
                  <a:srgbClr val="0070C0"/>
                </a:solidFill>
              </a:rPr>
              <a:t> </a:t>
            </a:r>
            <a:r>
              <a:rPr lang="en-US" altLang="en-US" dirty="0" err="1">
                <a:solidFill>
                  <a:srgbClr val="0070C0"/>
                </a:solidFill>
              </a:rPr>
              <a:t>hiểu</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án</a:t>
            </a:r>
          </a:p>
          <a:p>
            <a:pPr lvl="1"/>
            <a:r>
              <a:rPr lang="en-US" altLang="en-US" dirty="0" err="1">
                <a:solidFill>
                  <a:srgbClr val="0070C0"/>
                </a:solidFill>
              </a:rPr>
              <a:t>Yêu</a:t>
            </a:r>
            <a:r>
              <a:rPr lang="en-US" altLang="en-US" dirty="0">
                <a:solidFill>
                  <a:srgbClr val="0070C0"/>
                </a:solidFill>
              </a:rPr>
              <a:t> </a:t>
            </a:r>
            <a:r>
              <a:rPr lang="en-US" altLang="en-US" dirty="0" err="1">
                <a:solidFill>
                  <a:srgbClr val="0070C0"/>
                </a:solidFill>
              </a:rPr>
              <a:t>cầu</a:t>
            </a:r>
            <a:r>
              <a:rPr lang="en-US" altLang="en-US" dirty="0">
                <a:solidFill>
                  <a:srgbClr val="0070C0"/>
                </a:solidFill>
              </a:rPr>
              <a:t> </a:t>
            </a:r>
            <a:r>
              <a:rPr lang="en-US" altLang="en-US" dirty="0" err="1">
                <a:solidFill>
                  <a:srgbClr val="0070C0"/>
                </a:solidFill>
              </a:rPr>
              <a:t>kinh</a:t>
            </a:r>
            <a:r>
              <a:rPr lang="en-US" altLang="en-US" dirty="0">
                <a:solidFill>
                  <a:srgbClr val="0070C0"/>
                </a:solidFill>
              </a:rPr>
              <a:t> </a:t>
            </a:r>
            <a:r>
              <a:rPr lang="en-US" altLang="en-US" dirty="0" err="1">
                <a:solidFill>
                  <a:srgbClr val="0070C0"/>
                </a:solidFill>
              </a:rPr>
              <a:t>nghiệm</a:t>
            </a:r>
            <a:r>
              <a:rPr lang="en-US" altLang="en-US" dirty="0">
                <a:solidFill>
                  <a:srgbClr val="0070C0"/>
                </a:solidFill>
              </a:rPr>
              <a:t> </a:t>
            </a:r>
            <a:r>
              <a:rPr lang="en-US" altLang="en-US" dirty="0" err="1">
                <a:solidFill>
                  <a:srgbClr val="0070C0"/>
                </a:solidFill>
              </a:rPr>
              <a:t>cao</a:t>
            </a:r>
            <a:endParaRPr lang="en-US" altLang="en-US" dirty="0">
              <a:solidFill>
                <a:srgbClr val="0070C0"/>
              </a:solidFill>
            </a:endParaRPr>
          </a:p>
          <a:p>
            <a:pPr lvl="1"/>
            <a:r>
              <a:rPr lang="en-US" altLang="en-US" dirty="0" err="1">
                <a:solidFill>
                  <a:srgbClr val="0070C0"/>
                </a:solidFill>
              </a:rPr>
              <a:t>Khó</a:t>
            </a:r>
            <a:r>
              <a:rPr lang="en-US" altLang="en-US" dirty="0">
                <a:solidFill>
                  <a:srgbClr val="0070C0"/>
                </a:solidFill>
              </a:rPr>
              <a:t> </a:t>
            </a:r>
            <a:r>
              <a:rPr lang="en-US" altLang="en-US" dirty="0" err="1">
                <a:solidFill>
                  <a:srgbClr val="0070C0"/>
                </a:solidFill>
              </a:rPr>
              <a:t>áp</a:t>
            </a:r>
            <a:r>
              <a:rPr lang="en-US" altLang="en-US" dirty="0">
                <a:solidFill>
                  <a:srgbClr val="0070C0"/>
                </a:solidFill>
              </a:rPr>
              <a:t> </a:t>
            </a:r>
            <a:r>
              <a:rPr lang="en-US" altLang="en-US" dirty="0" err="1">
                <a:solidFill>
                  <a:srgbClr val="0070C0"/>
                </a:solidFill>
              </a:rPr>
              <a:t>dụng</a:t>
            </a:r>
            <a:r>
              <a:rPr lang="en-US" altLang="en-US" dirty="0">
                <a:solidFill>
                  <a:srgbClr val="0070C0"/>
                </a:solidFill>
              </a:rPr>
              <a:t> </a:t>
            </a:r>
            <a:r>
              <a:rPr lang="en-US" altLang="en-US" dirty="0" err="1">
                <a:solidFill>
                  <a:srgbClr val="0070C0"/>
                </a:solidFill>
              </a:rPr>
              <a:t>với</a:t>
            </a:r>
            <a:r>
              <a:rPr lang="en-US" altLang="en-US" dirty="0">
                <a:solidFill>
                  <a:srgbClr val="0070C0"/>
                </a:solidFill>
              </a:rPr>
              <a:t> </a:t>
            </a:r>
            <a:r>
              <a:rPr lang="en-US" altLang="en-US" dirty="0" err="1">
                <a:solidFill>
                  <a:srgbClr val="0070C0"/>
                </a:solidFill>
              </a:rPr>
              <a:t>những</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án </a:t>
            </a:r>
            <a:r>
              <a:rPr lang="en-US" altLang="en-US" dirty="0" err="1">
                <a:solidFill>
                  <a:srgbClr val="0070C0"/>
                </a:solidFill>
              </a:rPr>
              <a:t>phức</a:t>
            </a:r>
            <a:r>
              <a:rPr lang="en-US" altLang="en-US" dirty="0">
                <a:solidFill>
                  <a:srgbClr val="0070C0"/>
                </a:solidFill>
              </a:rPr>
              <a:t> </a:t>
            </a:r>
            <a:r>
              <a:rPr lang="en-US" altLang="en-US" dirty="0" err="1">
                <a:solidFill>
                  <a:srgbClr val="0070C0"/>
                </a:solidFill>
              </a:rPr>
              <a:t>tạp</a:t>
            </a:r>
            <a:endParaRPr lang="en-US" altLang="en-US" dirty="0">
              <a:solidFill>
                <a:srgbClr val="0070C0"/>
              </a:solidFill>
            </a:endParaRPr>
          </a:p>
          <a:p>
            <a:pPr lvl="1"/>
            <a:r>
              <a:rPr lang="en-US" altLang="en-US" dirty="0">
                <a:solidFill>
                  <a:srgbClr val="0070C0"/>
                </a:solidFill>
              </a:rPr>
              <a:t>Không </a:t>
            </a:r>
            <a:r>
              <a:rPr lang="en-US" altLang="en-US" dirty="0" err="1">
                <a:solidFill>
                  <a:srgbClr val="0070C0"/>
                </a:solidFill>
              </a:rPr>
              <a:t>thấy</a:t>
            </a:r>
            <a:r>
              <a:rPr lang="en-US" altLang="en-US" dirty="0">
                <a:solidFill>
                  <a:srgbClr val="0070C0"/>
                </a:solidFill>
              </a:rPr>
              <a:t> </a:t>
            </a:r>
            <a:r>
              <a:rPr lang="en-US" altLang="en-US" dirty="0" err="1">
                <a:solidFill>
                  <a:srgbClr val="0070C0"/>
                </a:solidFill>
              </a:rPr>
              <a:t>được</a:t>
            </a:r>
            <a:r>
              <a:rPr lang="en-US" altLang="en-US" dirty="0">
                <a:solidFill>
                  <a:srgbClr val="0070C0"/>
                </a:solidFill>
              </a:rPr>
              <a:t> sự </a:t>
            </a:r>
            <a:r>
              <a:rPr lang="en-US" altLang="en-US" dirty="0" err="1">
                <a:solidFill>
                  <a:srgbClr val="0070C0"/>
                </a:solidFill>
              </a:rPr>
              <a:t>khác</a:t>
            </a:r>
            <a:r>
              <a:rPr lang="en-US" altLang="en-US" dirty="0">
                <a:solidFill>
                  <a:srgbClr val="0070C0"/>
                </a:solidFill>
              </a:rPr>
              <a:t> </a:t>
            </a:r>
            <a:r>
              <a:rPr lang="en-US" altLang="en-US" dirty="0" err="1">
                <a:solidFill>
                  <a:srgbClr val="0070C0"/>
                </a:solidFill>
              </a:rPr>
              <a:t>nhau</a:t>
            </a:r>
            <a:r>
              <a:rPr lang="en-US" altLang="en-US" dirty="0">
                <a:solidFill>
                  <a:srgbClr val="0070C0"/>
                </a:solidFill>
              </a:rPr>
              <a:t> </a:t>
            </a:r>
            <a:r>
              <a:rPr lang="en-US" altLang="en-US" dirty="0" err="1">
                <a:solidFill>
                  <a:srgbClr val="0070C0"/>
                </a:solidFill>
              </a:rPr>
              <a:t>giữa</a:t>
            </a:r>
            <a:r>
              <a:rPr lang="en-US" altLang="en-US" dirty="0">
                <a:solidFill>
                  <a:srgbClr val="0070C0"/>
                </a:solidFill>
              </a:rPr>
              <a:t> các </a:t>
            </a:r>
            <a:r>
              <a:rPr lang="en-US" altLang="en-US" dirty="0" err="1">
                <a:solidFill>
                  <a:srgbClr val="0070C0"/>
                </a:solidFill>
              </a:rPr>
              <a:t>dự</a:t>
            </a:r>
            <a:r>
              <a:rPr lang="en-US" altLang="en-US" dirty="0">
                <a:solidFill>
                  <a:srgbClr val="0070C0"/>
                </a:solidFill>
              </a:rPr>
              <a:t> án</a:t>
            </a:r>
          </a:p>
          <a:p>
            <a:endParaRPr lang="en-US" altLang="en-US" dirty="0" smtClean="0"/>
          </a:p>
        </p:txBody>
      </p:sp>
      <p:sp>
        <p:nvSpPr>
          <p:cNvPr id="19462" name="Content Placeholder 5"/>
          <p:cNvSpPr>
            <a:spLocks noGrp="1"/>
          </p:cNvSpPr>
          <p:nvPr>
            <p:ph sz="half" idx="2"/>
          </p:nvPr>
        </p:nvSpPr>
        <p:spPr/>
        <p:txBody>
          <a:bodyPr>
            <a:normAutofit lnSpcReduction="10000"/>
          </a:bodyPr>
          <a:lstStyle/>
          <a:p>
            <a:r>
              <a:rPr lang="en-US" altLang="en-US" dirty="0"/>
              <a:t>Advantages:</a:t>
            </a:r>
          </a:p>
          <a:p>
            <a:pPr lvl="1"/>
            <a:r>
              <a:rPr lang="en-US" altLang="en-US" dirty="0"/>
              <a:t>Fast</a:t>
            </a:r>
          </a:p>
          <a:p>
            <a:pPr lvl="1"/>
            <a:r>
              <a:rPr lang="en-US" altLang="en-US" dirty="0"/>
              <a:t>No need to define detailed operation</a:t>
            </a:r>
          </a:p>
          <a:p>
            <a:pPr lvl="1"/>
            <a:r>
              <a:rPr lang="en-US" altLang="en-US" dirty="0"/>
              <a:t>Less costly</a:t>
            </a:r>
          </a:p>
          <a:p>
            <a:pPr lvl="1"/>
            <a:r>
              <a:rPr lang="en-US" altLang="en-US" dirty="0"/>
              <a:t>Predictable at every level of project detail</a:t>
            </a:r>
          </a:p>
          <a:p>
            <a:pPr lvl="1"/>
            <a:r>
              <a:rPr lang="en-US" altLang="en-US" dirty="0"/>
              <a:t>Shows the estimated total cost</a:t>
            </a:r>
          </a:p>
          <a:p>
            <a:r>
              <a:rPr lang="en-US" altLang="en-US" dirty="0"/>
              <a:t>Defect:</a:t>
            </a:r>
          </a:p>
          <a:p>
            <a:pPr lvl="1"/>
            <a:r>
              <a:rPr lang="en-US" altLang="en-US" dirty="0"/>
              <a:t>Less accurate</a:t>
            </a:r>
          </a:p>
          <a:p>
            <a:pPr lvl="1"/>
            <a:r>
              <a:rPr lang="en-US" altLang="en-US" dirty="0"/>
              <a:t>Little details, little understand the project</a:t>
            </a:r>
          </a:p>
          <a:p>
            <a:pPr lvl="1"/>
            <a:r>
              <a:rPr lang="en-US" altLang="en-US" dirty="0"/>
              <a:t>Requires high experience</a:t>
            </a:r>
          </a:p>
          <a:p>
            <a:pPr lvl="1"/>
            <a:r>
              <a:rPr lang="en-US" altLang="en-US" dirty="0"/>
              <a:t>Difficult to apply with complex projects</a:t>
            </a:r>
          </a:p>
          <a:p>
            <a:pPr lvl="1"/>
            <a:r>
              <a:rPr lang="en-US" altLang="en-US" dirty="0"/>
              <a:t>There is no difference between the projects</a:t>
            </a:r>
            <a:endParaRPr lang="en-US" altLang="en-US" dirty="0" smtClean="0"/>
          </a:p>
        </p:txBody>
      </p:sp>
      <p:sp>
        <p:nvSpPr>
          <p:cNvPr id="5" name="Slide Number Placeholder 4"/>
          <p:cNvSpPr>
            <a:spLocks noGrp="1"/>
          </p:cNvSpPr>
          <p:nvPr>
            <p:ph type="sldNum" sz="quarter" idx="12"/>
          </p:nvPr>
        </p:nvSpPr>
        <p:spPr/>
        <p:txBody>
          <a:bodyPr/>
          <a:lstStyle/>
          <a:p>
            <a:fld id="{4AEAE9EF-4C52-4976-86CE-43FC7A171FBC}" type="slidenum">
              <a:rPr lang="es-ES" smtClean="0"/>
              <a:pPr/>
              <a:t>20</a:t>
            </a:fld>
            <a:endParaRPr lang="es-ES" dirty="0"/>
          </a:p>
        </p:txBody>
      </p:sp>
    </p:spTree>
    <p:extLst>
      <p:ext uri="{BB962C8B-B14F-4D97-AF65-F5344CB8AC3E}">
        <p14:creationId xmlns:p14="http://schemas.microsoft.com/office/powerpoint/2010/main" val="2370944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908720"/>
            <a:ext cx="7924800" cy="5196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Slide Number Placeholder 4"/>
          <p:cNvSpPr>
            <a:spLocks noGrp="1"/>
          </p:cNvSpPr>
          <p:nvPr>
            <p:ph type="sldNum" sz="quarter" idx="12"/>
          </p:nvPr>
        </p:nvSpPr>
        <p:spPr/>
        <p:txBody>
          <a:bodyPr/>
          <a:lstStyle/>
          <a:p>
            <a:fld id="{CD8CB807-8DB4-41DB-9B75-E6BBC5A1D2F8}" type="slidenum">
              <a:rPr lang="es-ES" smtClean="0"/>
              <a:pPr/>
              <a:t>21</a:t>
            </a:fld>
            <a:endParaRPr lang="es-ES"/>
          </a:p>
        </p:txBody>
      </p:sp>
    </p:spTree>
    <p:extLst>
      <p:ext uri="{BB962C8B-B14F-4D97-AF65-F5344CB8AC3E}">
        <p14:creationId xmlns:p14="http://schemas.microsoft.com/office/powerpoint/2010/main" val="306248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panose="020F0502020204030204" pitchFamily="34" charset="0"/>
                <a:cs typeface="Calibri" panose="020F0502020204030204" pitchFamily="34" charset="0"/>
              </a:rPr>
              <a:t>Estimates the bottom </a:t>
            </a:r>
            <a:r>
              <a:rPr lang="vi-VN" dirty="0" smtClean="0">
                <a:latin typeface="Calibri" panose="020F0502020204030204" pitchFamily="34" charset="0"/>
                <a:cs typeface="Calibri" panose="020F0502020204030204" pitchFamily="34" charset="0"/>
              </a:rPr>
              <a:t>up</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vi-VN" dirty="0" smtClean="0">
                <a:solidFill>
                  <a:srgbClr val="0070C0"/>
                </a:solidFill>
                <a:latin typeface="Calibri" panose="020F0502020204030204" pitchFamily="34" charset="0"/>
                <a:cs typeface="Calibri" panose="020F0502020204030204" pitchFamily="34" charset="0"/>
              </a:rPr>
              <a:t>Ư</a:t>
            </a:r>
            <a:r>
              <a:rPr lang="en-US" dirty="0" err="1" smtClean="0">
                <a:solidFill>
                  <a:srgbClr val="0070C0"/>
                </a:solidFill>
                <a:latin typeface="Calibri" panose="020F0502020204030204" pitchFamily="34" charset="0"/>
                <a:cs typeface="Calibri" panose="020F0502020204030204" pitchFamily="34" charset="0"/>
              </a:rPr>
              <a:t>ớc</a:t>
            </a:r>
            <a:r>
              <a:rPr lang="en-US" dirty="0" smtClean="0">
                <a:solidFill>
                  <a:srgbClr val="0070C0"/>
                </a:solidFill>
                <a:latin typeface="Calibri" panose="020F0502020204030204" pitchFamily="34" charset="0"/>
                <a:cs typeface="Calibri" panose="020F0502020204030204" pitchFamily="34" charset="0"/>
              </a:rPr>
              <a:t> </a:t>
            </a:r>
            <a:r>
              <a:rPr lang="en-US" dirty="0" err="1" smtClean="0">
                <a:solidFill>
                  <a:srgbClr val="0070C0"/>
                </a:solidFill>
                <a:latin typeface="Calibri" panose="020F0502020204030204" pitchFamily="34" charset="0"/>
                <a:cs typeface="Calibri" panose="020F0502020204030204" pitchFamily="34" charset="0"/>
              </a:rPr>
              <a:t>lượng</a:t>
            </a:r>
            <a:r>
              <a:rPr lang="en-US" dirty="0" smtClean="0">
                <a:solidFill>
                  <a:srgbClr val="0070C0"/>
                </a:solidFill>
                <a:latin typeface="Calibri" panose="020F0502020204030204" pitchFamily="34" charset="0"/>
                <a:cs typeface="Calibri" panose="020F0502020204030204" pitchFamily="34" charset="0"/>
              </a:rPr>
              <a:t> </a:t>
            </a:r>
            <a:r>
              <a:rPr lang="en-US" dirty="0" err="1" smtClean="0">
                <a:solidFill>
                  <a:srgbClr val="0070C0"/>
                </a:solidFill>
                <a:latin typeface="Calibri" panose="020F0502020204030204" pitchFamily="34" charset="0"/>
                <a:cs typeface="Calibri" panose="020F0502020204030204" pitchFamily="34" charset="0"/>
              </a:rPr>
              <a:t>dưới</a:t>
            </a:r>
            <a:r>
              <a:rPr lang="en-US" dirty="0" smtClean="0">
                <a:solidFill>
                  <a:srgbClr val="0070C0"/>
                </a:solidFill>
                <a:latin typeface="Calibri" panose="020F0502020204030204" pitchFamily="34" charset="0"/>
                <a:cs typeface="Calibri" panose="020F0502020204030204" pitchFamily="34" charset="0"/>
              </a:rPr>
              <a:t> </a:t>
            </a:r>
            <a:r>
              <a:rPr lang="en-US" dirty="0" err="1" smtClean="0">
                <a:solidFill>
                  <a:srgbClr val="0070C0"/>
                </a:solidFill>
                <a:latin typeface="Calibri" panose="020F0502020204030204" pitchFamily="34" charset="0"/>
                <a:cs typeface="Calibri" panose="020F0502020204030204" pitchFamily="34" charset="0"/>
              </a:rPr>
              <a:t>lên</a:t>
            </a:r>
            <a:endParaRPr lang="en-US" dirty="0">
              <a:solidFill>
                <a:srgbClr val="0070C0"/>
              </a:solidFill>
              <a:latin typeface="Calibri" panose="020F0502020204030204" pitchFamily="34" charset="0"/>
              <a:cs typeface="Calibri" panose="020F0502020204030204" pitchFamily="34" charset="0"/>
            </a:endParaRPr>
          </a:p>
        </p:txBody>
      </p:sp>
      <p:sp>
        <p:nvSpPr>
          <p:cNvPr id="21508" name="Content Placeholder 3"/>
          <p:cNvSpPr>
            <a:spLocks noGrp="1"/>
          </p:cNvSpPr>
          <p:nvPr>
            <p:ph sz="half" idx="1"/>
          </p:nvPr>
        </p:nvSpPr>
        <p:spPr/>
        <p:txBody>
          <a:bodyPr>
            <a:normAutofit/>
          </a:bodyPr>
          <a:lstStyle/>
          <a:p>
            <a:r>
              <a:rPr lang="vi-VN" altLang="en-US" dirty="0">
                <a:solidFill>
                  <a:srgbClr val="0070C0"/>
                </a:solidFill>
              </a:rPr>
              <a:t>Ư</a:t>
            </a:r>
            <a:r>
              <a:rPr lang="en-US" altLang="en-US" dirty="0">
                <a:solidFill>
                  <a:srgbClr val="0070C0"/>
                </a:solidFill>
              </a:rPr>
              <a:t>u </a:t>
            </a:r>
            <a:r>
              <a:rPr lang="en-US" altLang="en-US" dirty="0" err="1" smtClean="0">
                <a:solidFill>
                  <a:srgbClr val="0070C0"/>
                </a:solidFill>
              </a:rPr>
              <a:t>điểm</a:t>
            </a:r>
            <a:r>
              <a:rPr lang="en-US" altLang="en-US" dirty="0" smtClean="0">
                <a:solidFill>
                  <a:srgbClr val="0070C0"/>
                </a:solidFill>
              </a:rPr>
              <a:t>:</a:t>
            </a:r>
            <a:endParaRPr lang="en-US" altLang="en-US" dirty="0">
              <a:solidFill>
                <a:srgbClr val="0070C0"/>
              </a:solidFill>
            </a:endParaRPr>
          </a:p>
          <a:p>
            <a:pPr lvl="1"/>
            <a:r>
              <a:rPr lang="en-US" altLang="en-US" dirty="0" err="1" smtClean="0">
                <a:solidFill>
                  <a:srgbClr val="0070C0"/>
                </a:solidFill>
              </a:rPr>
              <a:t>Chính</a:t>
            </a:r>
            <a:r>
              <a:rPr lang="en-US" altLang="en-US" dirty="0" smtClean="0">
                <a:solidFill>
                  <a:srgbClr val="0070C0"/>
                </a:solidFill>
              </a:rPr>
              <a:t> </a:t>
            </a:r>
            <a:r>
              <a:rPr lang="en-US" altLang="en-US" dirty="0" err="1" smtClean="0">
                <a:solidFill>
                  <a:srgbClr val="0070C0"/>
                </a:solidFill>
              </a:rPr>
              <a:t>xác</a:t>
            </a:r>
            <a:endParaRPr lang="en-US" altLang="en-US" dirty="0" smtClean="0">
              <a:solidFill>
                <a:srgbClr val="0070C0"/>
              </a:solidFill>
            </a:endParaRPr>
          </a:p>
          <a:p>
            <a:pPr lvl="1"/>
            <a:r>
              <a:rPr lang="en-US" altLang="en-US" dirty="0" smtClean="0">
                <a:solidFill>
                  <a:srgbClr val="0070C0"/>
                </a:solidFill>
              </a:rPr>
              <a:t>Có sự </a:t>
            </a:r>
            <a:r>
              <a:rPr lang="en-US" altLang="en-US" dirty="0" err="1" smtClean="0">
                <a:solidFill>
                  <a:srgbClr val="0070C0"/>
                </a:solidFill>
              </a:rPr>
              <a:t>đóng</a:t>
            </a:r>
            <a:r>
              <a:rPr lang="en-US" altLang="en-US" dirty="0" smtClean="0">
                <a:solidFill>
                  <a:srgbClr val="0070C0"/>
                </a:solidFill>
              </a:rPr>
              <a:t> </a:t>
            </a:r>
            <a:r>
              <a:rPr lang="en-US" altLang="en-US" dirty="0" err="1" smtClean="0">
                <a:solidFill>
                  <a:srgbClr val="0070C0"/>
                </a:solidFill>
              </a:rPr>
              <a:t>góp</a:t>
            </a:r>
            <a:r>
              <a:rPr lang="en-US" altLang="en-US" dirty="0" smtClean="0">
                <a:solidFill>
                  <a:srgbClr val="0070C0"/>
                </a:solidFill>
              </a:rPr>
              <a:t> của </a:t>
            </a:r>
            <a:r>
              <a:rPr lang="en-US" altLang="en-US" dirty="0" err="1" smtClean="0">
                <a:solidFill>
                  <a:srgbClr val="0070C0"/>
                </a:solidFill>
              </a:rPr>
              <a:t>đội</a:t>
            </a:r>
            <a:r>
              <a:rPr lang="en-US" altLang="en-US" dirty="0" smtClean="0">
                <a:solidFill>
                  <a:srgbClr val="0070C0"/>
                </a:solidFill>
              </a:rPr>
              <a:t> </a:t>
            </a:r>
            <a:r>
              <a:rPr lang="en-US" altLang="en-US" dirty="0" err="1" smtClean="0">
                <a:solidFill>
                  <a:srgbClr val="0070C0"/>
                </a:solidFill>
              </a:rPr>
              <a:t>dựu</a:t>
            </a:r>
            <a:r>
              <a:rPr lang="en-US" altLang="en-US" dirty="0" smtClean="0">
                <a:solidFill>
                  <a:srgbClr val="0070C0"/>
                </a:solidFill>
              </a:rPr>
              <a:t> án</a:t>
            </a:r>
          </a:p>
          <a:p>
            <a:pPr lvl="1"/>
            <a:r>
              <a:rPr lang="en-US" altLang="en-US" dirty="0" smtClean="0">
                <a:solidFill>
                  <a:srgbClr val="0070C0"/>
                </a:solidFill>
              </a:rPr>
              <a:t>Có sự phân </a:t>
            </a:r>
            <a:r>
              <a:rPr lang="en-US" altLang="en-US" dirty="0" err="1" smtClean="0">
                <a:solidFill>
                  <a:srgbClr val="0070C0"/>
                </a:solidFill>
              </a:rPr>
              <a:t>tích</a:t>
            </a:r>
            <a:r>
              <a:rPr lang="en-US" altLang="en-US" dirty="0" smtClean="0">
                <a:solidFill>
                  <a:srgbClr val="0070C0"/>
                </a:solidFill>
              </a:rPr>
              <a:t> </a:t>
            </a:r>
            <a:r>
              <a:rPr lang="en-US" altLang="en-US" dirty="0" err="1" smtClean="0">
                <a:solidFill>
                  <a:srgbClr val="0070C0"/>
                </a:solidFill>
              </a:rPr>
              <a:t>dự</a:t>
            </a:r>
            <a:r>
              <a:rPr lang="en-US" altLang="en-US" dirty="0" smtClean="0">
                <a:solidFill>
                  <a:srgbClr val="0070C0"/>
                </a:solidFill>
              </a:rPr>
              <a:t> án chi </a:t>
            </a:r>
            <a:r>
              <a:rPr lang="en-US" altLang="en-US" dirty="0" err="1" smtClean="0">
                <a:solidFill>
                  <a:srgbClr val="0070C0"/>
                </a:solidFill>
              </a:rPr>
              <a:t>tiết</a:t>
            </a:r>
            <a:endParaRPr lang="en-US" altLang="en-US" dirty="0" smtClean="0">
              <a:solidFill>
                <a:srgbClr val="0070C0"/>
              </a:solidFill>
            </a:endParaRPr>
          </a:p>
          <a:p>
            <a:pPr lvl="1"/>
            <a:r>
              <a:rPr lang="en-US" altLang="en-US" dirty="0" err="1" smtClean="0">
                <a:solidFill>
                  <a:srgbClr val="0070C0"/>
                </a:solidFill>
              </a:rPr>
              <a:t>Cung</a:t>
            </a:r>
            <a:r>
              <a:rPr lang="en-US" altLang="en-US" dirty="0" smtClean="0">
                <a:solidFill>
                  <a:srgbClr val="0070C0"/>
                </a:solidFill>
              </a:rPr>
              <a:t> </a:t>
            </a:r>
            <a:r>
              <a:rPr lang="en-US" altLang="en-US" dirty="0" err="1" smtClean="0">
                <a:solidFill>
                  <a:srgbClr val="0070C0"/>
                </a:solidFill>
              </a:rPr>
              <a:t>cấp</a:t>
            </a:r>
            <a:r>
              <a:rPr lang="en-US" altLang="en-US" dirty="0" smtClean="0">
                <a:solidFill>
                  <a:srgbClr val="0070C0"/>
                </a:solidFill>
              </a:rPr>
              <a:t> </a:t>
            </a:r>
            <a:r>
              <a:rPr lang="en-US" altLang="en-US" dirty="0" err="1" smtClean="0">
                <a:solidFill>
                  <a:srgbClr val="0070C0"/>
                </a:solidFill>
              </a:rPr>
              <a:t>khả</a:t>
            </a:r>
            <a:r>
              <a:rPr lang="en-US" altLang="en-US" dirty="0" smtClean="0">
                <a:solidFill>
                  <a:srgbClr val="0070C0"/>
                </a:solidFill>
              </a:rPr>
              <a:t> </a:t>
            </a:r>
            <a:r>
              <a:rPr lang="en-US" altLang="en-US" dirty="0" err="1" smtClean="0">
                <a:solidFill>
                  <a:srgbClr val="0070C0"/>
                </a:solidFill>
              </a:rPr>
              <a:t>năng</a:t>
            </a:r>
            <a:r>
              <a:rPr lang="en-US" altLang="en-US" dirty="0" smtClean="0">
                <a:solidFill>
                  <a:srgbClr val="0070C0"/>
                </a:solidFill>
              </a:rPr>
              <a:t> </a:t>
            </a:r>
            <a:r>
              <a:rPr lang="en-US" altLang="en-US" dirty="0" err="1" smtClean="0">
                <a:solidFill>
                  <a:srgbClr val="0070C0"/>
                </a:solidFill>
              </a:rPr>
              <a:t>quản</a:t>
            </a:r>
            <a:r>
              <a:rPr lang="en-US" altLang="en-US" dirty="0" smtClean="0">
                <a:solidFill>
                  <a:srgbClr val="0070C0"/>
                </a:solidFill>
              </a:rPr>
              <a:t> </a:t>
            </a:r>
            <a:r>
              <a:rPr lang="en-US" altLang="en-US" dirty="0" err="1" smtClean="0">
                <a:solidFill>
                  <a:srgbClr val="0070C0"/>
                </a:solidFill>
              </a:rPr>
              <a:t>lý</a:t>
            </a:r>
            <a:r>
              <a:rPr lang="en-US" altLang="en-US" dirty="0" smtClean="0">
                <a:solidFill>
                  <a:srgbClr val="0070C0"/>
                </a:solidFill>
              </a:rPr>
              <a:t>, </a:t>
            </a:r>
            <a:r>
              <a:rPr lang="en-US" altLang="en-US" dirty="0" err="1" smtClean="0">
                <a:solidFill>
                  <a:srgbClr val="0070C0"/>
                </a:solidFill>
              </a:rPr>
              <a:t>điều</a:t>
            </a:r>
            <a:r>
              <a:rPr lang="en-US" altLang="en-US" dirty="0" smtClean="0">
                <a:solidFill>
                  <a:srgbClr val="0070C0"/>
                </a:solidFill>
              </a:rPr>
              <a:t> </a:t>
            </a:r>
            <a:r>
              <a:rPr lang="en-US" altLang="en-US" dirty="0" err="1" smtClean="0">
                <a:solidFill>
                  <a:srgbClr val="0070C0"/>
                </a:solidFill>
              </a:rPr>
              <a:t>khiể</a:t>
            </a:r>
            <a:r>
              <a:rPr lang="en-US" altLang="en-US" dirty="0" smtClean="0">
                <a:solidFill>
                  <a:srgbClr val="0070C0"/>
                </a:solidFill>
              </a:rPr>
              <a:t> </a:t>
            </a:r>
            <a:r>
              <a:rPr lang="en-US" altLang="en-US" dirty="0" err="1" smtClean="0">
                <a:solidFill>
                  <a:srgbClr val="0070C0"/>
                </a:solidFill>
              </a:rPr>
              <a:t>dự</a:t>
            </a:r>
            <a:r>
              <a:rPr lang="en-US" altLang="en-US" dirty="0" smtClean="0">
                <a:solidFill>
                  <a:srgbClr val="0070C0"/>
                </a:solidFill>
              </a:rPr>
              <a:t> án</a:t>
            </a:r>
          </a:p>
          <a:p>
            <a:r>
              <a:rPr lang="en-US" altLang="en-US" dirty="0" err="1" smtClean="0">
                <a:solidFill>
                  <a:srgbClr val="0070C0"/>
                </a:solidFill>
              </a:rPr>
              <a:t>Nhược</a:t>
            </a:r>
            <a:r>
              <a:rPr lang="en-US" altLang="en-US" dirty="0" smtClean="0">
                <a:solidFill>
                  <a:srgbClr val="0070C0"/>
                </a:solidFill>
              </a:rPr>
              <a:t> </a:t>
            </a:r>
            <a:r>
              <a:rPr lang="en-US" altLang="en-US" dirty="0" err="1" smtClean="0">
                <a:solidFill>
                  <a:srgbClr val="0070C0"/>
                </a:solidFill>
              </a:rPr>
              <a:t>điểm</a:t>
            </a:r>
            <a:r>
              <a:rPr lang="en-US" altLang="en-US" dirty="0" smtClean="0">
                <a:solidFill>
                  <a:srgbClr val="0070C0"/>
                </a:solidFill>
              </a:rPr>
              <a:t>:</a:t>
            </a:r>
          </a:p>
          <a:p>
            <a:pPr lvl="1"/>
            <a:r>
              <a:rPr lang="en-US" altLang="en-US" dirty="0" err="1">
                <a:solidFill>
                  <a:srgbClr val="0070C0"/>
                </a:solidFill>
              </a:rPr>
              <a:t>Tốn</a:t>
            </a:r>
            <a:r>
              <a:rPr lang="en-US" altLang="en-US" dirty="0">
                <a:solidFill>
                  <a:srgbClr val="0070C0"/>
                </a:solidFill>
              </a:rPr>
              <a:t> </a:t>
            </a:r>
            <a:r>
              <a:rPr lang="en-US" altLang="en-US" dirty="0" err="1">
                <a:solidFill>
                  <a:srgbClr val="0070C0"/>
                </a:solidFill>
              </a:rPr>
              <a:t>thời</a:t>
            </a:r>
            <a:r>
              <a:rPr lang="en-US" altLang="en-US" dirty="0">
                <a:solidFill>
                  <a:srgbClr val="0070C0"/>
                </a:solidFill>
              </a:rPr>
              <a:t> </a:t>
            </a:r>
            <a:r>
              <a:rPr lang="en-US" altLang="en-US" dirty="0" err="1">
                <a:solidFill>
                  <a:srgbClr val="0070C0"/>
                </a:solidFill>
              </a:rPr>
              <a:t>gian</a:t>
            </a:r>
            <a:r>
              <a:rPr lang="en-US" altLang="en-US" dirty="0">
                <a:solidFill>
                  <a:srgbClr val="0070C0"/>
                </a:solidFill>
              </a:rPr>
              <a:t> và chi </a:t>
            </a:r>
            <a:r>
              <a:rPr lang="en-US" altLang="en-US" dirty="0" err="1">
                <a:solidFill>
                  <a:srgbClr val="0070C0"/>
                </a:solidFill>
              </a:rPr>
              <a:t>phí</a:t>
            </a:r>
            <a:endParaRPr lang="en-US" altLang="en-US" dirty="0">
              <a:solidFill>
                <a:srgbClr val="0070C0"/>
              </a:solidFill>
            </a:endParaRPr>
          </a:p>
          <a:p>
            <a:pPr lvl="1"/>
            <a:r>
              <a:rPr lang="en-US" altLang="en-US" dirty="0" err="1">
                <a:solidFill>
                  <a:srgbClr val="0070C0"/>
                </a:solidFill>
              </a:rPr>
              <a:t>Đội</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án </a:t>
            </a:r>
            <a:r>
              <a:rPr lang="en-US" altLang="en-US" dirty="0" err="1">
                <a:solidFill>
                  <a:srgbClr val="0070C0"/>
                </a:solidFill>
              </a:rPr>
              <a:t>phải</a:t>
            </a:r>
            <a:r>
              <a:rPr lang="en-US" altLang="en-US" dirty="0">
                <a:solidFill>
                  <a:srgbClr val="0070C0"/>
                </a:solidFill>
              </a:rPr>
              <a:t> </a:t>
            </a:r>
            <a:r>
              <a:rPr lang="en-US" altLang="en-US" dirty="0" err="1">
                <a:solidFill>
                  <a:srgbClr val="0070C0"/>
                </a:solidFill>
              </a:rPr>
              <a:t>được</a:t>
            </a:r>
            <a:r>
              <a:rPr lang="en-US" altLang="en-US" dirty="0">
                <a:solidFill>
                  <a:srgbClr val="0070C0"/>
                </a:solidFill>
              </a:rPr>
              <a:t> </a:t>
            </a:r>
            <a:r>
              <a:rPr lang="en-US" altLang="en-US" dirty="0" err="1">
                <a:solidFill>
                  <a:srgbClr val="0070C0"/>
                </a:solidFill>
              </a:rPr>
              <a:t>đào</a:t>
            </a:r>
            <a:r>
              <a:rPr lang="en-US" altLang="en-US" dirty="0">
                <a:solidFill>
                  <a:srgbClr val="0070C0"/>
                </a:solidFill>
              </a:rPr>
              <a:t> </a:t>
            </a:r>
            <a:r>
              <a:rPr lang="en-US" altLang="en-US" dirty="0" err="1">
                <a:solidFill>
                  <a:srgbClr val="0070C0"/>
                </a:solidFill>
              </a:rPr>
              <a:t>tạo</a:t>
            </a:r>
            <a:r>
              <a:rPr lang="en-US" altLang="en-US" dirty="0">
                <a:solidFill>
                  <a:srgbClr val="0070C0"/>
                </a:solidFill>
              </a:rPr>
              <a:t> </a:t>
            </a:r>
            <a:r>
              <a:rPr lang="en-US" altLang="en-US" dirty="0" err="1">
                <a:solidFill>
                  <a:srgbClr val="0070C0"/>
                </a:solidFill>
              </a:rPr>
              <a:t>kĩ</a:t>
            </a:r>
            <a:r>
              <a:rPr lang="en-US" altLang="en-US" dirty="0">
                <a:solidFill>
                  <a:srgbClr val="0070C0"/>
                </a:solidFill>
              </a:rPr>
              <a:t> </a:t>
            </a:r>
            <a:r>
              <a:rPr lang="en-US" altLang="en-US" dirty="0" err="1">
                <a:solidFill>
                  <a:srgbClr val="0070C0"/>
                </a:solidFill>
              </a:rPr>
              <a:t>năng</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a:t>
            </a:r>
            <a:r>
              <a:rPr lang="en-US" altLang="en-US" dirty="0" err="1">
                <a:solidFill>
                  <a:srgbClr val="0070C0"/>
                </a:solidFill>
              </a:rPr>
              <a:t>toán</a:t>
            </a:r>
            <a:endParaRPr lang="en-US" altLang="en-US" dirty="0">
              <a:solidFill>
                <a:srgbClr val="0070C0"/>
              </a:solidFill>
            </a:endParaRPr>
          </a:p>
          <a:p>
            <a:pPr lvl="1"/>
            <a:r>
              <a:rPr lang="en-US" altLang="en-US" dirty="0" err="1">
                <a:solidFill>
                  <a:srgbClr val="0070C0"/>
                </a:solidFill>
              </a:rPr>
              <a:t>Yêu</a:t>
            </a:r>
            <a:r>
              <a:rPr lang="en-US" altLang="en-US" dirty="0">
                <a:solidFill>
                  <a:srgbClr val="0070C0"/>
                </a:solidFill>
              </a:rPr>
              <a:t> </a:t>
            </a:r>
            <a:r>
              <a:rPr lang="en-US" altLang="en-US" dirty="0" err="1">
                <a:solidFill>
                  <a:srgbClr val="0070C0"/>
                </a:solidFill>
              </a:rPr>
              <a:t>cầu</a:t>
            </a:r>
            <a:r>
              <a:rPr lang="en-US" altLang="en-US" dirty="0">
                <a:solidFill>
                  <a:srgbClr val="0070C0"/>
                </a:solidFill>
              </a:rPr>
              <a:t> </a:t>
            </a:r>
            <a:r>
              <a:rPr lang="en-US" altLang="en-US" dirty="0" err="1">
                <a:solidFill>
                  <a:srgbClr val="0070C0"/>
                </a:solidFill>
              </a:rPr>
              <a:t>phải</a:t>
            </a:r>
            <a:r>
              <a:rPr lang="en-US" altLang="en-US" dirty="0">
                <a:solidFill>
                  <a:srgbClr val="0070C0"/>
                </a:solidFill>
              </a:rPr>
              <a:t> </a:t>
            </a:r>
            <a:r>
              <a:rPr lang="en-US" altLang="en-US" dirty="0" err="1">
                <a:solidFill>
                  <a:srgbClr val="0070C0"/>
                </a:solidFill>
              </a:rPr>
              <a:t>hiểu</a:t>
            </a:r>
            <a:r>
              <a:rPr lang="en-US" altLang="en-US" dirty="0">
                <a:solidFill>
                  <a:srgbClr val="0070C0"/>
                </a:solidFill>
              </a:rPr>
              <a:t> </a:t>
            </a:r>
            <a:r>
              <a:rPr lang="en-US" altLang="en-US" dirty="0" err="1">
                <a:solidFill>
                  <a:srgbClr val="0070C0"/>
                </a:solidFill>
              </a:rPr>
              <a:t>rõ</a:t>
            </a:r>
            <a:r>
              <a:rPr lang="en-US" altLang="en-US" dirty="0">
                <a:solidFill>
                  <a:srgbClr val="0070C0"/>
                </a:solidFill>
              </a:rPr>
              <a:t> và đã phân </a:t>
            </a:r>
            <a:r>
              <a:rPr lang="en-US" altLang="en-US" dirty="0" err="1">
                <a:solidFill>
                  <a:srgbClr val="0070C0"/>
                </a:solidFill>
              </a:rPr>
              <a:t>tích</a:t>
            </a:r>
            <a:r>
              <a:rPr lang="en-US" altLang="en-US" dirty="0">
                <a:solidFill>
                  <a:srgbClr val="0070C0"/>
                </a:solidFill>
              </a:rPr>
              <a:t> </a:t>
            </a:r>
            <a:r>
              <a:rPr lang="en-US" altLang="en-US" dirty="0" err="1">
                <a:solidFill>
                  <a:srgbClr val="0070C0"/>
                </a:solidFill>
              </a:rPr>
              <a:t>dự</a:t>
            </a:r>
            <a:r>
              <a:rPr lang="en-US" altLang="en-US" dirty="0">
                <a:solidFill>
                  <a:srgbClr val="0070C0"/>
                </a:solidFill>
              </a:rPr>
              <a:t> án chi </a:t>
            </a:r>
            <a:r>
              <a:rPr lang="en-US" altLang="en-US" dirty="0" err="1">
                <a:solidFill>
                  <a:srgbClr val="0070C0"/>
                </a:solidFill>
              </a:rPr>
              <a:t>tiết</a:t>
            </a:r>
            <a:endParaRPr lang="en-US" altLang="en-US" dirty="0">
              <a:solidFill>
                <a:srgbClr val="0070C0"/>
              </a:solidFill>
            </a:endParaRPr>
          </a:p>
          <a:p>
            <a:endParaRPr lang="en-US" altLang="en-US" dirty="0" smtClean="0"/>
          </a:p>
        </p:txBody>
      </p:sp>
      <p:sp>
        <p:nvSpPr>
          <p:cNvPr id="21510" name="Content Placeholder 5"/>
          <p:cNvSpPr>
            <a:spLocks noGrp="1"/>
          </p:cNvSpPr>
          <p:nvPr>
            <p:ph sz="half" idx="2"/>
          </p:nvPr>
        </p:nvSpPr>
        <p:spPr/>
        <p:txBody>
          <a:bodyPr>
            <a:normAutofit/>
          </a:bodyPr>
          <a:lstStyle/>
          <a:p>
            <a:r>
              <a:rPr lang="en-US" altLang="en-US" dirty="0"/>
              <a:t>Advantages:</a:t>
            </a:r>
          </a:p>
          <a:p>
            <a:pPr lvl="1"/>
            <a:r>
              <a:rPr lang="en-US" altLang="en-US" dirty="0"/>
              <a:t>Exactly</a:t>
            </a:r>
          </a:p>
          <a:p>
            <a:pPr lvl="1"/>
            <a:r>
              <a:rPr lang="en-US" altLang="en-US" dirty="0"/>
              <a:t>There is a contribution of the project team</a:t>
            </a:r>
          </a:p>
          <a:p>
            <a:pPr lvl="1"/>
            <a:r>
              <a:rPr lang="en-US" altLang="en-US" dirty="0"/>
              <a:t>There is a detailed project analysis</a:t>
            </a:r>
          </a:p>
          <a:p>
            <a:pPr lvl="1"/>
            <a:r>
              <a:rPr lang="en-US" altLang="en-US" dirty="0"/>
              <a:t>Provide project management and control capabilities</a:t>
            </a:r>
          </a:p>
          <a:p>
            <a:r>
              <a:rPr lang="en-US" altLang="en-US" dirty="0"/>
              <a:t>Defect:</a:t>
            </a:r>
          </a:p>
          <a:p>
            <a:pPr lvl="1"/>
            <a:r>
              <a:rPr lang="en-US" altLang="en-US" dirty="0"/>
              <a:t>Time consuming and costly</a:t>
            </a:r>
          </a:p>
          <a:p>
            <a:pPr lvl="1"/>
            <a:r>
              <a:rPr lang="en-US" altLang="en-US" dirty="0"/>
              <a:t>Project team must be trained in estimation skills</a:t>
            </a:r>
          </a:p>
          <a:p>
            <a:pPr lvl="1"/>
            <a:r>
              <a:rPr lang="en-US" altLang="en-US" dirty="0"/>
              <a:t>The need to understand and analyze the project in detail</a:t>
            </a:r>
            <a:endParaRPr lang="en-US" altLang="en-US" dirty="0" smtClean="0"/>
          </a:p>
        </p:txBody>
      </p:sp>
      <p:sp>
        <p:nvSpPr>
          <p:cNvPr id="5" name="Slide Number Placeholder 4"/>
          <p:cNvSpPr>
            <a:spLocks noGrp="1"/>
          </p:cNvSpPr>
          <p:nvPr>
            <p:ph type="sldNum" sz="quarter" idx="12"/>
          </p:nvPr>
        </p:nvSpPr>
        <p:spPr/>
        <p:txBody>
          <a:bodyPr/>
          <a:lstStyle/>
          <a:p>
            <a:fld id="{4AEAE9EF-4C52-4976-86CE-43FC7A171FBC}" type="slidenum">
              <a:rPr lang="es-ES" smtClean="0"/>
              <a:pPr/>
              <a:t>22</a:t>
            </a:fld>
            <a:endParaRPr lang="es-ES" dirty="0"/>
          </a:p>
        </p:txBody>
      </p:sp>
    </p:spTree>
    <p:extLst>
      <p:ext uri="{BB962C8B-B14F-4D97-AF65-F5344CB8AC3E}">
        <p14:creationId xmlns:p14="http://schemas.microsoft.com/office/powerpoint/2010/main" val="830947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2" y="1102196"/>
            <a:ext cx="726948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Slide Number Placeholder 4"/>
          <p:cNvSpPr>
            <a:spLocks noGrp="1"/>
          </p:cNvSpPr>
          <p:nvPr>
            <p:ph type="sldNum" sz="quarter" idx="12"/>
          </p:nvPr>
        </p:nvSpPr>
        <p:spPr/>
        <p:txBody>
          <a:bodyPr/>
          <a:lstStyle/>
          <a:p>
            <a:fld id="{CD8CB807-8DB4-41DB-9B75-E6BBC5A1D2F8}" type="slidenum">
              <a:rPr lang="es-ES" smtClean="0"/>
              <a:pPr/>
              <a:t>23</a:t>
            </a:fld>
            <a:endParaRPr lang="es-ES"/>
          </a:p>
        </p:txBody>
      </p:sp>
    </p:spTree>
    <p:extLst>
      <p:ext uri="{BB962C8B-B14F-4D97-AF65-F5344CB8AC3E}">
        <p14:creationId xmlns:p14="http://schemas.microsoft.com/office/powerpoint/2010/main" val="3931215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Analogous </a:t>
            </a:r>
            <a:r>
              <a:rPr lang="en-US" dirty="0" smtClean="0"/>
              <a:t>Estimating</a:t>
            </a:r>
            <a:br>
              <a:rPr lang="en-US" dirty="0" smtClean="0"/>
            </a:br>
            <a:r>
              <a:rPr lang="vi-VN" dirty="0">
                <a:solidFill>
                  <a:srgbClr val="0070C0"/>
                </a:solidFill>
              </a:rPr>
              <a:t>Ước lượng tương tự</a:t>
            </a:r>
            <a:endParaRPr lang="en-US" dirty="0">
              <a:solidFill>
                <a:srgbClr val="0070C0"/>
              </a:solidFill>
            </a:endParaRPr>
          </a:p>
        </p:txBody>
      </p:sp>
      <p:sp>
        <p:nvSpPr>
          <p:cNvPr id="15363" name="Content Placeholder 2"/>
          <p:cNvSpPr>
            <a:spLocks noGrp="1"/>
          </p:cNvSpPr>
          <p:nvPr>
            <p:ph sz="half" idx="1"/>
          </p:nvPr>
        </p:nvSpPr>
        <p:spPr/>
        <p:txBody>
          <a:bodyPr>
            <a:normAutofit/>
          </a:bodyPr>
          <a:lstStyle/>
          <a:p>
            <a:r>
              <a:rPr lang="en-US" altLang="en-US" dirty="0" err="1" smtClean="0">
                <a:solidFill>
                  <a:srgbClr val="0070C0"/>
                </a:solidFill>
              </a:rPr>
              <a:t>Thông</a:t>
            </a:r>
            <a:r>
              <a:rPr lang="en-US" altLang="en-US" dirty="0" smtClean="0">
                <a:solidFill>
                  <a:srgbClr val="0070C0"/>
                </a:solidFill>
              </a:rPr>
              <a:t> tin </a:t>
            </a:r>
            <a:r>
              <a:rPr lang="en-US" altLang="en-US" dirty="0" err="1" smtClean="0">
                <a:solidFill>
                  <a:srgbClr val="0070C0"/>
                </a:solidFill>
              </a:rPr>
              <a:t>lịch</a:t>
            </a:r>
            <a:r>
              <a:rPr lang="en-US" altLang="en-US" dirty="0" smtClean="0">
                <a:solidFill>
                  <a:srgbClr val="0070C0"/>
                </a:solidFill>
              </a:rPr>
              <a:t> </a:t>
            </a:r>
            <a:r>
              <a:rPr lang="en-US" altLang="en-US" dirty="0" err="1" smtClean="0">
                <a:solidFill>
                  <a:srgbClr val="0070C0"/>
                </a:solidFill>
              </a:rPr>
              <a:t>sử</a:t>
            </a:r>
            <a:r>
              <a:rPr lang="en-US" altLang="en-US" dirty="0" smtClean="0">
                <a:solidFill>
                  <a:srgbClr val="0070C0"/>
                </a:solidFill>
              </a:rPr>
              <a:t>: </a:t>
            </a:r>
            <a:r>
              <a:rPr lang="en-US" altLang="en-US" dirty="0" err="1" smtClean="0">
                <a:solidFill>
                  <a:srgbClr val="0070C0"/>
                </a:solidFill>
              </a:rPr>
              <a:t>là</a:t>
            </a:r>
            <a:r>
              <a:rPr lang="en-US" altLang="en-US" dirty="0" smtClean="0">
                <a:solidFill>
                  <a:srgbClr val="0070C0"/>
                </a:solidFill>
              </a:rPr>
              <a:t> các </a:t>
            </a:r>
            <a:r>
              <a:rPr lang="en-US" altLang="en-US" dirty="0" err="1" smtClean="0">
                <a:solidFill>
                  <a:srgbClr val="0070C0"/>
                </a:solidFill>
              </a:rPr>
              <a:t>dữ</a:t>
            </a:r>
            <a:r>
              <a:rPr lang="en-US" altLang="en-US" dirty="0" smtClean="0">
                <a:solidFill>
                  <a:srgbClr val="0070C0"/>
                </a:solidFill>
              </a:rPr>
              <a:t> </a:t>
            </a:r>
            <a:r>
              <a:rPr lang="en-US" altLang="en-US" dirty="0" err="1" smtClean="0">
                <a:solidFill>
                  <a:srgbClr val="0070C0"/>
                </a:solidFill>
              </a:rPr>
              <a:t>liệu</a:t>
            </a:r>
            <a:r>
              <a:rPr lang="en-US" altLang="en-US" dirty="0" smtClean="0">
                <a:solidFill>
                  <a:srgbClr val="0070C0"/>
                </a:solidFill>
              </a:rPr>
              <a:t>, tài </a:t>
            </a:r>
            <a:r>
              <a:rPr lang="en-US" altLang="en-US" dirty="0" err="1" smtClean="0">
                <a:solidFill>
                  <a:srgbClr val="0070C0"/>
                </a:solidFill>
              </a:rPr>
              <a:t>liệu</a:t>
            </a:r>
            <a:r>
              <a:rPr lang="en-US" altLang="en-US" dirty="0" smtClean="0">
                <a:solidFill>
                  <a:srgbClr val="0070C0"/>
                </a:solidFill>
              </a:rPr>
              <a:t> có thể </a:t>
            </a:r>
            <a:r>
              <a:rPr lang="en-US" altLang="en-US" dirty="0" err="1" smtClean="0">
                <a:solidFill>
                  <a:srgbClr val="0070C0"/>
                </a:solidFill>
              </a:rPr>
              <a:t>tồn</a:t>
            </a:r>
            <a:r>
              <a:rPr lang="en-US" altLang="en-US" dirty="0" smtClean="0">
                <a:solidFill>
                  <a:srgbClr val="0070C0"/>
                </a:solidFill>
              </a:rPr>
              <a:t> tại từ </a:t>
            </a:r>
            <a:r>
              <a:rPr lang="en-US" altLang="en-US" dirty="0" err="1" smtClean="0">
                <a:solidFill>
                  <a:srgbClr val="0070C0"/>
                </a:solidFill>
              </a:rPr>
              <a:t>dự</a:t>
            </a:r>
            <a:r>
              <a:rPr lang="en-US" altLang="en-US" dirty="0" smtClean="0">
                <a:solidFill>
                  <a:srgbClr val="0070C0"/>
                </a:solidFill>
              </a:rPr>
              <a:t> án </a:t>
            </a:r>
            <a:r>
              <a:rPr lang="en-US" altLang="en-US" dirty="0" err="1" smtClean="0">
                <a:solidFill>
                  <a:srgbClr val="0070C0"/>
                </a:solidFill>
              </a:rPr>
              <a:t>trước</a:t>
            </a:r>
            <a:r>
              <a:rPr lang="en-US" altLang="en-US" dirty="0" smtClean="0">
                <a:solidFill>
                  <a:srgbClr val="0070C0"/>
                </a:solidFill>
              </a:rPr>
              <a:t> </a:t>
            </a:r>
            <a:r>
              <a:rPr lang="en-US" altLang="en-US" dirty="0" err="1" smtClean="0">
                <a:solidFill>
                  <a:srgbClr val="0070C0"/>
                </a:solidFill>
              </a:rPr>
              <a:t>tương</a:t>
            </a:r>
            <a:r>
              <a:rPr lang="en-US" altLang="en-US" dirty="0" smtClean="0">
                <a:solidFill>
                  <a:srgbClr val="0070C0"/>
                </a:solidFill>
              </a:rPr>
              <a:t> </a:t>
            </a:r>
            <a:r>
              <a:rPr lang="en-US" altLang="en-US" dirty="0" err="1" smtClean="0">
                <a:solidFill>
                  <a:srgbClr val="0070C0"/>
                </a:solidFill>
              </a:rPr>
              <a:t>tự</a:t>
            </a:r>
            <a:r>
              <a:rPr lang="en-US" altLang="en-US" dirty="0" smtClean="0">
                <a:solidFill>
                  <a:srgbClr val="0070C0"/>
                </a:solidFill>
              </a:rPr>
              <a:t> như </a:t>
            </a:r>
            <a:r>
              <a:rPr lang="en-US" altLang="en-US" dirty="0" err="1" smtClean="0">
                <a:solidFill>
                  <a:srgbClr val="0070C0"/>
                </a:solidFill>
              </a:rPr>
              <a:t>dự</a:t>
            </a:r>
            <a:r>
              <a:rPr lang="en-US" altLang="en-US" dirty="0" smtClean="0">
                <a:solidFill>
                  <a:srgbClr val="0070C0"/>
                </a:solidFill>
              </a:rPr>
              <a:t> án </a:t>
            </a:r>
            <a:r>
              <a:rPr lang="en-US" altLang="en-US" dirty="0" err="1" smtClean="0">
                <a:solidFill>
                  <a:srgbClr val="0070C0"/>
                </a:solidFill>
              </a:rPr>
              <a:t>hiện</a:t>
            </a:r>
            <a:r>
              <a:rPr lang="en-US" altLang="en-US" dirty="0" smtClean="0">
                <a:solidFill>
                  <a:srgbClr val="0070C0"/>
                </a:solidFill>
              </a:rPr>
              <a:t> tại.</a:t>
            </a:r>
          </a:p>
          <a:p>
            <a:r>
              <a:rPr lang="en-US" altLang="en-US" dirty="0" err="1" smtClean="0">
                <a:solidFill>
                  <a:srgbClr val="0070C0"/>
                </a:solidFill>
              </a:rPr>
              <a:t>Bao</a:t>
            </a:r>
            <a:r>
              <a:rPr lang="en-US" altLang="en-US" dirty="0" smtClean="0">
                <a:solidFill>
                  <a:srgbClr val="0070C0"/>
                </a:solidFill>
              </a:rPr>
              <a:t> </a:t>
            </a:r>
            <a:r>
              <a:rPr lang="en-US" altLang="en-US" dirty="0" err="1" smtClean="0">
                <a:solidFill>
                  <a:srgbClr val="0070C0"/>
                </a:solidFill>
              </a:rPr>
              <a:t>gồm</a:t>
            </a:r>
            <a:r>
              <a:rPr lang="en-US" altLang="en-US" dirty="0" smtClean="0">
                <a:solidFill>
                  <a:srgbClr val="0070C0"/>
                </a:solidFill>
              </a:rPr>
              <a:t>:</a:t>
            </a:r>
          </a:p>
          <a:p>
            <a:pPr lvl="1"/>
            <a:r>
              <a:rPr lang="en-US" altLang="en-US" dirty="0" err="1" smtClean="0">
                <a:solidFill>
                  <a:srgbClr val="0070C0"/>
                </a:solidFill>
              </a:rPr>
              <a:t>Báo</a:t>
            </a:r>
            <a:r>
              <a:rPr lang="en-US" altLang="en-US" dirty="0" smtClean="0">
                <a:solidFill>
                  <a:srgbClr val="0070C0"/>
                </a:solidFill>
              </a:rPr>
              <a:t> </a:t>
            </a:r>
            <a:r>
              <a:rPr lang="en-US" altLang="en-US" dirty="0" err="1" smtClean="0">
                <a:solidFill>
                  <a:srgbClr val="0070C0"/>
                </a:solidFill>
              </a:rPr>
              <a:t>cáo</a:t>
            </a:r>
            <a:r>
              <a:rPr lang="en-US" altLang="en-US" dirty="0" smtClean="0">
                <a:solidFill>
                  <a:srgbClr val="0070C0"/>
                </a:solidFill>
              </a:rPr>
              <a:t> sự </a:t>
            </a:r>
            <a:r>
              <a:rPr lang="en-US" altLang="en-US" dirty="0" err="1" smtClean="0">
                <a:solidFill>
                  <a:srgbClr val="0070C0"/>
                </a:solidFill>
              </a:rPr>
              <a:t>cố</a:t>
            </a:r>
            <a:endParaRPr lang="en-US" altLang="en-US" dirty="0" smtClean="0">
              <a:solidFill>
                <a:srgbClr val="0070C0"/>
              </a:solidFill>
            </a:endParaRPr>
          </a:p>
          <a:p>
            <a:pPr lvl="1"/>
            <a:r>
              <a:rPr lang="en-US" altLang="en-US" dirty="0" err="1" smtClean="0">
                <a:solidFill>
                  <a:srgbClr val="0070C0"/>
                </a:solidFill>
              </a:rPr>
              <a:t>Yêu</a:t>
            </a:r>
            <a:r>
              <a:rPr lang="en-US" altLang="en-US" dirty="0" smtClean="0">
                <a:solidFill>
                  <a:srgbClr val="0070C0"/>
                </a:solidFill>
              </a:rPr>
              <a:t> </a:t>
            </a:r>
            <a:r>
              <a:rPr lang="en-US" altLang="en-US" dirty="0" err="1" smtClean="0">
                <a:solidFill>
                  <a:srgbClr val="0070C0"/>
                </a:solidFill>
              </a:rPr>
              <a:t>cầu</a:t>
            </a:r>
            <a:r>
              <a:rPr lang="en-US" altLang="en-US" dirty="0" smtClean="0">
                <a:solidFill>
                  <a:srgbClr val="0070C0"/>
                </a:solidFill>
              </a:rPr>
              <a:t> </a:t>
            </a:r>
            <a:r>
              <a:rPr lang="en-US" altLang="en-US" dirty="0" err="1" smtClean="0">
                <a:solidFill>
                  <a:srgbClr val="0070C0"/>
                </a:solidFill>
              </a:rPr>
              <a:t>kĩ</a:t>
            </a:r>
            <a:r>
              <a:rPr lang="en-US" altLang="en-US" dirty="0" smtClean="0">
                <a:solidFill>
                  <a:srgbClr val="0070C0"/>
                </a:solidFill>
              </a:rPr>
              <a:t> </a:t>
            </a:r>
            <a:r>
              <a:rPr lang="en-US" altLang="en-US" dirty="0" err="1" smtClean="0">
                <a:solidFill>
                  <a:srgbClr val="0070C0"/>
                </a:solidFill>
              </a:rPr>
              <a:t>thuật</a:t>
            </a:r>
            <a:r>
              <a:rPr lang="en-US" altLang="en-US" dirty="0" smtClean="0">
                <a:solidFill>
                  <a:srgbClr val="0070C0"/>
                </a:solidFill>
              </a:rPr>
              <a:t>, </a:t>
            </a:r>
            <a:r>
              <a:rPr lang="en-US" altLang="en-US" dirty="0" err="1" smtClean="0">
                <a:solidFill>
                  <a:srgbClr val="0070C0"/>
                </a:solidFill>
              </a:rPr>
              <a:t>chức</a:t>
            </a:r>
            <a:r>
              <a:rPr lang="en-US" altLang="en-US" dirty="0" smtClean="0">
                <a:solidFill>
                  <a:srgbClr val="0070C0"/>
                </a:solidFill>
              </a:rPr>
              <a:t> </a:t>
            </a:r>
            <a:r>
              <a:rPr lang="en-US" altLang="en-US" dirty="0" err="1" smtClean="0">
                <a:solidFill>
                  <a:srgbClr val="0070C0"/>
                </a:solidFill>
              </a:rPr>
              <a:t>năng</a:t>
            </a:r>
            <a:r>
              <a:rPr lang="en-US" altLang="en-US" dirty="0" smtClean="0">
                <a:solidFill>
                  <a:srgbClr val="0070C0"/>
                </a:solidFill>
              </a:rPr>
              <a:t> và nghiệp </a:t>
            </a:r>
            <a:r>
              <a:rPr lang="en-US" altLang="en-US" dirty="0" err="1" smtClean="0">
                <a:solidFill>
                  <a:srgbClr val="0070C0"/>
                </a:solidFill>
              </a:rPr>
              <a:t>vụ</a:t>
            </a:r>
            <a:endParaRPr lang="en-US" altLang="en-US" dirty="0" smtClean="0">
              <a:solidFill>
                <a:srgbClr val="0070C0"/>
              </a:solidFill>
            </a:endParaRPr>
          </a:p>
          <a:p>
            <a:pPr lvl="1"/>
            <a:r>
              <a:rPr lang="vi-VN" altLang="en-US" dirty="0" smtClean="0">
                <a:solidFill>
                  <a:srgbClr val="0070C0"/>
                </a:solidFill>
              </a:rPr>
              <a:t>Ư</a:t>
            </a:r>
            <a:r>
              <a:rPr lang="en-US" altLang="en-US" dirty="0" err="1" smtClean="0">
                <a:solidFill>
                  <a:srgbClr val="0070C0"/>
                </a:solidFill>
              </a:rPr>
              <a:t>ớc</a:t>
            </a:r>
            <a:r>
              <a:rPr lang="en-US" altLang="en-US" dirty="0" smtClean="0">
                <a:solidFill>
                  <a:srgbClr val="0070C0"/>
                </a:solidFill>
              </a:rPr>
              <a:t> </a:t>
            </a:r>
            <a:r>
              <a:rPr lang="en-US" altLang="en-US" dirty="0" err="1" smtClean="0">
                <a:solidFill>
                  <a:srgbClr val="0070C0"/>
                </a:solidFill>
              </a:rPr>
              <a:t>tính</a:t>
            </a:r>
            <a:r>
              <a:rPr lang="en-US" altLang="en-US" dirty="0" smtClean="0">
                <a:solidFill>
                  <a:srgbClr val="0070C0"/>
                </a:solidFill>
              </a:rPr>
              <a:t> </a:t>
            </a:r>
            <a:r>
              <a:rPr lang="en-US" altLang="en-US" dirty="0" err="1" smtClean="0">
                <a:solidFill>
                  <a:srgbClr val="0070C0"/>
                </a:solidFill>
              </a:rPr>
              <a:t>lịch</a:t>
            </a:r>
            <a:r>
              <a:rPr lang="en-US" altLang="en-US" dirty="0" smtClean="0">
                <a:solidFill>
                  <a:srgbClr val="0070C0"/>
                </a:solidFill>
              </a:rPr>
              <a:t> </a:t>
            </a:r>
            <a:r>
              <a:rPr lang="en-US" altLang="en-US" dirty="0" err="1" smtClean="0">
                <a:solidFill>
                  <a:srgbClr val="0070C0"/>
                </a:solidFill>
              </a:rPr>
              <a:t>trình</a:t>
            </a:r>
            <a:r>
              <a:rPr lang="en-US" altLang="en-US" dirty="0" smtClean="0">
                <a:solidFill>
                  <a:srgbClr val="0070C0"/>
                </a:solidFill>
              </a:rPr>
              <a:t> và chi </a:t>
            </a:r>
            <a:r>
              <a:rPr lang="en-US" altLang="en-US" dirty="0" err="1" smtClean="0">
                <a:solidFill>
                  <a:srgbClr val="0070C0"/>
                </a:solidFill>
              </a:rPr>
              <a:t>phí</a:t>
            </a:r>
            <a:r>
              <a:rPr lang="en-US" altLang="en-US" dirty="0" smtClean="0">
                <a:solidFill>
                  <a:srgbClr val="0070C0"/>
                </a:solidFill>
              </a:rPr>
              <a:t> chi </a:t>
            </a:r>
            <a:r>
              <a:rPr lang="en-US" altLang="en-US" dirty="0" err="1" smtClean="0">
                <a:solidFill>
                  <a:srgbClr val="0070C0"/>
                </a:solidFill>
              </a:rPr>
              <a:t>tiết</a:t>
            </a:r>
            <a:endParaRPr lang="en-US" altLang="en-US" dirty="0" smtClean="0">
              <a:solidFill>
                <a:srgbClr val="0070C0"/>
              </a:solidFill>
            </a:endParaRPr>
          </a:p>
          <a:p>
            <a:pPr lvl="1"/>
            <a:r>
              <a:rPr lang="en-US" altLang="en-US" dirty="0" err="1" smtClean="0">
                <a:solidFill>
                  <a:srgbClr val="0070C0"/>
                </a:solidFill>
              </a:rPr>
              <a:t>Kinh</a:t>
            </a:r>
            <a:r>
              <a:rPr lang="en-US" altLang="en-US" dirty="0" smtClean="0">
                <a:solidFill>
                  <a:srgbClr val="0070C0"/>
                </a:solidFill>
              </a:rPr>
              <a:t> </a:t>
            </a:r>
            <a:r>
              <a:rPr lang="en-US" altLang="en-US" dirty="0" err="1" smtClean="0">
                <a:solidFill>
                  <a:srgbClr val="0070C0"/>
                </a:solidFill>
              </a:rPr>
              <a:t>phí</a:t>
            </a:r>
            <a:r>
              <a:rPr lang="en-US" altLang="en-US" dirty="0" smtClean="0">
                <a:solidFill>
                  <a:srgbClr val="0070C0"/>
                </a:solidFill>
              </a:rPr>
              <a:t> </a:t>
            </a:r>
            <a:r>
              <a:rPr lang="en-US" altLang="en-US" dirty="0" err="1" smtClean="0">
                <a:solidFill>
                  <a:srgbClr val="0070C0"/>
                </a:solidFill>
              </a:rPr>
              <a:t>dự</a:t>
            </a:r>
            <a:r>
              <a:rPr lang="en-US" altLang="en-US" dirty="0" smtClean="0">
                <a:solidFill>
                  <a:srgbClr val="0070C0"/>
                </a:solidFill>
              </a:rPr>
              <a:t> án</a:t>
            </a:r>
          </a:p>
          <a:p>
            <a:pPr lvl="1"/>
            <a:r>
              <a:rPr lang="en-US" altLang="en-US" dirty="0" err="1" smtClean="0">
                <a:solidFill>
                  <a:srgbClr val="0070C0"/>
                </a:solidFill>
              </a:rPr>
              <a:t>Cấu</a:t>
            </a:r>
            <a:r>
              <a:rPr lang="en-US" altLang="en-US" dirty="0" smtClean="0">
                <a:solidFill>
                  <a:srgbClr val="0070C0"/>
                </a:solidFill>
              </a:rPr>
              <a:t> </a:t>
            </a:r>
            <a:r>
              <a:rPr lang="en-US" altLang="en-US" dirty="0" err="1" smtClean="0">
                <a:solidFill>
                  <a:srgbClr val="0070C0"/>
                </a:solidFill>
              </a:rPr>
              <a:t>trúc</a:t>
            </a:r>
            <a:r>
              <a:rPr lang="en-US" altLang="en-US" dirty="0" smtClean="0">
                <a:solidFill>
                  <a:srgbClr val="0070C0"/>
                </a:solidFill>
              </a:rPr>
              <a:t> chi </a:t>
            </a:r>
            <a:r>
              <a:rPr lang="en-US" altLang="en-US" dirty="0" err="1" smtClean="0">
                <a:solidFill>
                  <a:srgbClr val="0070C0"/>
                </a:solidFill>
              </a:rPr>
              <a:t>tiết</a:t>
            </a:r>
            <a:r>
              <a:rPr lang="en-US" altLang="en-US" dirty="0" smtClean="0">
                <a:solidFill>
                  <a:srgbClr val="0070C0"/>
                </a:solidFill>
              </a:rPr>
              <a:t> công việc</a:t>
            </a:r>
          </a:p>
          <a:p>
            <a:pPr lvl="1"/>
            <a:r>
              <a:rPr lang="en-US" altLang="en-US" dirty="0" smtClean="0">
                <a:solidFill>
                  <a:srgbClr val="0070C0"/>
                </a:solidFill>
              </a:rPr>
              <a:t>Chi </a:t>
            </a:r>
            <a:r>
              <a:rPr lang="en-US" altLang="en-US" dirty="0" err="1" smtClean="0">
                <a:solidFill>
                  <a:srgbClr val="0070C0"/>
                </a:solidFill>
              </a:rPr>
              <a:t>phí</a:t>
            </a:r>
            <a:r>
              <a:rPr lang="en-US" altLang="en-US" dirty="0" smtClean="0">
                <a:solidFill>
                  <a:srgbClr val="0070C0"/>
                </a:solidFill>
              </a:rPr>
              <a:t> </a:t>
            </a:r>
            <a:r>
              <a:rPr lang="en-US" altLang="en-US" dirty="0" err="1" smtClean="0">
                <a:solidFill>
                  <a:srgbClr val="0070C0"/>
                </a:solidFill>
              </a:rPr>
              <a:t>thực</a:t>
            </a:r>
            <a:r>
              <a:rPr lang="en-US" altLang="en-US" dirty="0" smtClean="0">
                <a:solidFill>
                  <a:srgbClr val="0070C0"/>
                </a:solidFill>
              </a:rPr>
              <a:t> và </a:t>
            </a:r>
            <a:r>
              <a:rPr lang="en-US" altLang="en-US" dirty="0" err="1" smtClean="0">
                <a:solidFill>
                  <a:srgbClr val="0070C0"/>
                </a:solidFill>
              </a:rPr>
              <a:t>dữ</a:t>
            </a:r>
            <a:r>
              <a:rPr lang="en-US" altLang="en-US" dirty="0" smtClean="0">
                <a:solidFill>
                  <a:srgbClr val="0070C0"/>
                </a:solidFill>
              </a:rPr>
              <a:t> </a:t>
            </a:r>
            <a:r>
              <a:rPr lang="en-US" altLang="en-US" dirty="0" err="1" smtClean="0">
                <a:solidFill>
                  <a:srgbClr val="0070C0"/>
                </a:solidFill>
              </a:rPr>
              <a:t>liệu</a:t>
            </a:r>
            <a:r>
              <a:rPr lang="en-US" altLang="en-US" dirty="0" smtClean="0">
                <a:solidFill>
                  <a:srgbClr val="0070C0"/>
                </a:solidFill>
              </a:rPr>
              <a:t> </a:t>
            </a:r>
            <a:r>
              <a:rPr lang="en-US" altLang="en-US" dirty="0" err="1" smtClean="0">
                <a:solidFill>
                  <a:srgbClr val="0070C0"/>
                </a:solidFill>
              </a:rPr>
              <a:t>hiệu</a:t>
            </a:r>
            <a:r>
              <a:rPr lang="en-US" altLang="en-US" dirty="0" smtClean="0">
                <a:solidFill>
                  <a:srgbClr val="0070C0"/>
                </a:solidFill>
              </a:rPr>
              <a:t> </a:t>
            </a:r>
            <a:r>
              <a:rPr lang="en-US" altLang="en-US" dirty="0" err="1" smtClean="0">
                <a:solidFill>
                  <a:srgbClr val="0070C0"/>
                </a:solidFill>
              </a:rPr>
              <a:t>suất</a:t>
            </a:r>
            <a:r>
              <a:rPr lang="en-US" altLang="en-US" dirty="0" smtClean="0">
                <a:solidFill>
                  <a:srgbClr val="0070C0"/>
                </a:solidFill>
              </a:rPr>
              <a:t> </a:t>
            </a:r>
            <a:r>
              <a:rPr lang="en-US" altLang="en-US" dirty="0" err="1" smtClean="0">
                <a:solidFill>
                  <a:srgbClr val="0070C0"/>
                </a:solidFill>
              </a:rPr>
              <a:t>theo</a:t>
            </a:r>
            <a:r>
              <a:rPr lang="en-US" altLang="en-US" dirty="0" smtClean="0">
                <a:solidFill>
                  <a:srgbClr val="0070C0"/>
                </a:solidFill>
              </a:rPr>
              <a:t> </a:t>
            </a:r>
            <a:r>
              <a:rPr lang="en-US" altLang="en-US" dirty="0" err="1" smtClean="0">
                <a:solidFill>
                  <a:srgbClr val="0070C0"/>
                </a:solidFill>
              </a:rPr>
              <a:t>lịch</a:t>
            </a:r>
            <a:r>
              <a:rPr lang="en-US" altLang="en-US" dirty="0" smtClean="0">
                <a:solidFill>
                  <a:srgbClr val="0070C0"/>
                </a:solidFill>
              </a:rPr>
              <a:t> </a:t>
            </a:r>
            <a:r>
              <a:rPr lang="en-US" altLang="en-US" dirty="0" err="1" smtClean="0">
                <a:solidFill>
                  <a:srgbClr val="0070C0"/>
                </a:solidFill>
              </a:rPr>
              <a:t>trình</a:t>
            </a:r>
            <a:endParaRPr lang="en-US" altLang="en-US" dirty="0" smtClean="0">
              <a:solidFill>
                <a:srgbClr val="0070C0"/>
              </a:solidFill>
            </a:endParaRPr>
          </a:p>
          <a:p>
            <a:pPr lvl="1"/>
            <a:r>
              <a:rPr lang="en-US" altLang="en-US" dirty="0" err="1" smtClean="0">
                <a:solidFill>
                  <a:srgbClr val="0070C0"/>
                </a:solidFill>
              </a:rPr>
              <a:t>Bài</a:t>
            </a:r>
            <a:r>
              <a:rPr lang="en-US" altLang="en-US" dirty="0" smtClean="0">
                <a:solidFill>
                  <a:srgbClr val="0070C0"/>
                </a:solidFill>
              </a:rPr>
              <a:t> học </a:t>
            </a:r>
            <a:r>
              <a:rPr lang="en-US" altLang="en-US" dirty="0" err="1" smtClean="0">
                <a:solidFill>
                  <a:srgbClr val="0070C0"/>
                </a:solidFill>
              </a:rPr>
              <a:t>thu</a:t>
            </a:r>
            <a:r>
              <a:rPr lang="en-US" altLang="en-US" dirty="0" smtClean="0">
                <a:solidFill>
                  <a:srgbClr val="0070C0"/>
                </a:solidFill>
              </a:rPr>
              <a:t> </a:t>
            </a:r>
            <a:r>
              <a:rPr lang="en-US" altLang="en-US" dirty="0" err="1" smtClean="0">
                <a:solidFill>
                  <a:srgbClr val="0070C0"/>
                </a:solidFill>
              </a:rPr>
              <a:t>được</a:t>
            </a:r>
            <a:endParaRPr lang="en-US" altLang="en-US" dirty="0" smtClean="0">
              <a:solidFill>
                <a:srgbClr val="0070C0"/>
              </a:solidFill>
            </a:endParaRPr>
          </a:p>
        </p:txBody>
      </p:sp>
      <p:sp>
        <p:nvSpPr>
          <p:cNvPr id="3" name="Content Placeholder 2"/>
          <p:cNvSpPr>
            <a:spLocks noGrp="1"/>
          </p:cNvSpPr>
          <p:nvPr>
            <p:ph sz="half" idx="2"/>
          </p:nvPr>
        </p:nvSpPr>
        <p:spPr/>
        <p:txBody>
          <a:bodyPr>
            <a:normAutofit/>
          </a:bodyPr>
          <a:lstStyle/>
          <a:p>
            <a:r>
              <a:rPr lang="en-US" dirty="0"/>
              <a:t>Historical information: are data, documents that may exist from previous projects similar to the current project.</a:t>
            </a:r>
          </a:p>
          <a:p>
            <a:r>
              <a:rPr lang="en-US" dirty="0"/>
              <a:t>Include:</a:t>
            </a:r>
          </a:p>
          <a:p>
            <a:pPr lvl="1"/>
            <a:r>
              <a:rPr lang="en-US" dirty="0"/>
              <a:t>Report problem</a:t>
            </a:r>
          </a:p>
          <a:p>
            <a:pPr lvl="1"/>
            <a:r>
              <a:rPr lang="en-US" dirty="0"/>
              <a:t>Technical, functional and professional requirements</a:t>
            </a:r>
          </a:p>
          <a:p>
            <a:pPr lvl="1"/>
            <a:r>
              <a:rPr lang="en-US" dirty="0"/>
              <a:t>Detailed schedule and cost estimates</a:t>
            </a:r>
          </a:p>
          <a:p>
            <a:pPr lvl="1"/>
            <a:r>
              <a:rPr lang="en-US" dirty="0"/>
              <a:t>Project funding</a:t>
            </a:r>
          </a:p>
          <a:p>
            <a:pPr lvl="1"/>
            <a:r>
              <a:rPr lang="en-US" dirty="0"/>
              <a:t>Detailed work structure</a:t>
            </a:r>
          </a:p>
          <a:p>
            <a:pPr lvl="1"/>
            <a:r>
              <a:rPr lang="en-US" dirty="0"/>
              <a:t>Actual cost and scheduled performance data</a:t>
            </a:r>
          </a:p>
          <a:p>
            <a:pPr lvl="1"/>
            <a:r>
              <a:rPr lang="en-US" dirty="0"/>
              <a:t>Lesson learned</a:t>
            </a:r>
          </a:p>
        </p:txBody>
      </p:sp>
      <p:sp>
        <p:nvSpPr>
          <p:cNvPr id="6" name="Slide Number Placeholder 5"/>
          <p:cNvSpPr>
            <a:spLocks noGrp="1"/>
          </p:cNvSpPr>
          <p:nvPr>
            <p:ph type="sldNum" sz="quarter" idx="12"/>
          </p:nvPr>
        </p:nvSpPr>
        <p:spPr/>
        <p:txBody>
          <a:bodyPr/>
          <a:lstStyle/>
          <a:p>
            <a:fld id="{45D3D480-1655-47CE-BCA6-6F308F04DFD7}" type="slidenum">
              <a:rPr lang="es-ES" smtClean="0"/>
              <a:pPr/>
              <a:t>24</a:t>
            </a:fld>
            <a:endParaRPr lang="es-ES" dirty="0"/>
          </a:p>
        </p:txBody>
      </p:sp>
    </p:spTree>
    <p:extLst>
      <p:ext uri="{BB962C8B-B14F-4D97-AF65-F5344CB8AC3E}">
        <p14:creationId xmlns:p14="http://schemas.microsoft.com/office/powerpoint/2010/main" val="4263083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Estimated by </a:t>
            </a:r>
            <a:r>
              <a:rPr lang="vi-VN" dirty="0" smtClean="0"/>
              <a:t>parameter</a:t>
            </a:r>
            <a:r>
              <a:rPr lang="en-US" dirty="0" smtClean="0"/>
              <a:t/>
            </a:r>
            <a:br>
              <a:rPr lang="en-US" dirty="0" smtClean="0"/>
            </a:br>
            <a:r>
              <a:rPr lang="vi-VN" dirty="0" smtClean="0"/>
              <a:t>Ư</a:t>
            </a:r>
            <a:r>
              <a:rPr lang="en-US" dirty="0" err="1" smtClean="0"/>
              <a:t>ớc</a:t>
            </a:r>
            <a:r>
              <a:rPr lang="en-US" dirty="0" smtClean="0"/>
              <a:t> </a:t>
            </a:r>
            <a:r>
              <a:rPr lang="en-US" dirty="0" err="1" smtClean="0"/>
              <a:t>lượng</a:t>
            </a:r>
            <a:r>
              <a:rPr lang="en-US" dirty="0" smtClean="0"/>
              <a:t> </a:t>
            </a:r>
            <a:r>
              <a:rPr lang="en-US" dirty="0" err="1" smtClean="0"/>
              <a:t>theo</a:t>
            </a:r>
            <a:r>
              <a:rPr lang="en-US" dirty="0" smtClean="0"/>
              <a:t> </a:t>
            </a:r>
            <a:r>
              <a:rPr lang="en-US" dirty="0" err="1" smtClean="0"/>
              <a:t>tham</a:t>
            </a:r>
            <a:r>
              <a:rPr lang="en-US" dirty="0" smtClean="0"/>
              <a:t> </a:t>
            </a:r>
            <a:r>
              <a:rPr lang="en-US" dirty="0" err="1" smtClean="0"/>
              <a:t>số</a:t>
            </a:r>
            <a:endParaRPr lang="en-US" dirty="0"/>
          </a:p>
        </p:txBody>
      </p:sp>
      <p:sp>
        <p:nvSpPr>
          <p:cNvPr id="17411" name="Content Placeholder 2"/>
          <p:cNvSpPr>
            <a:spLocks noGrp="1"/>
          </p:cNvSpPr>
          <p:nvPr>
            <p:ph sz="half" idx="1"/>
          </p:nvPr>
        </p:nvSpPr>
        <p:spPr>
          <a:prstGeom prst="rect">
            <a:avLst/>
          </a:prstGeom>
        </p:spPr>
        <p:txBody>
          <a:bodyPr/>
          <a:lstStyle/>
          <a:p>
            <a:r>
              <a:rPr lang="en-US" altLang="en-US" dirty="0" err="1" smtClean="0"/>
              <a:t>Là</a:t>
            </a:r>
            <a:r>
              <a:rPr lang="en-US" altLang="en-US" dirty="0" smtClean="0"/>
              <a:t> </a:t>
            </a:r>
            <a:r>
              <a:rPr lang="en-US" altLang="en-US" dirty="0" err="1" smtClean="0"/>
              <a:t>dự</a:t>
            </a:r>
            <a:r>
              <a:rPr lang="en-US" altLang="en-US" dirty="0" smtClean="0"/>
              <a:t> </a:t>
            </a:r>
            <a:r>
              <a:rPr lang="en-US" altLang="en-US" dirty="0" err="1" smtClean="0"/>
              <a:t>toán</a:t>
            </a:r>
            <a:r>
              <a:rPr lang="en-US" altLang="en-US" dirty="0" smtClean="0"/>
              <a:t> từ </a:t>
            </a:r>
            <a:r>
              <a:rPr lang="en-US" altLang="en-US" dirty="0" err="1" smtClean="0"/>
              <a:t>trên</a:t>
            </a:r>
            <a:r>
              <a:rPr lang="en-US" altLang="en-US" dirty="0" smtClean="0"/>
              <a:t> </a:t>
            </a:r>
            <a:r>
              <a:rPr lang="en-US" altLang="en-US" dirty="0" err="1" smtClean="0"/>
              <a:t>xuống</a:t>
            </a:r>
            <a:r>
              <a:rPr lang="en-US" altLang="en-US" dirty="0" smtClean="0"/>
              <a:t>, </a:t>
            </a:r>
            <a:r>
              <a:rPr lang="en-US" altLang="en-US" dirty="0" err="1" smtClean="0"/>
              <a:t>sử</a:t>
            </a:r>
            <a:r>
              <a:rPr lang="en-US" altLang="en-US" dirty="0" smtClean="0"/>
              <a:t> </a:t>
            </a:r>
            <a:r>
              <a:rPr lang="en-US" altLang="en-US" dirty="0" err="1" smtClean="0"/>
              <a:t>dụng</a:t>
            </a:r>
            <a:r>
              <a:rPr lang="en-US" altLang="en-US" dirty="0" smtClean="0"/>
              <a:t> các </a:t>
            </a:r>
            <a:r>
              <a:rPr lang="en-US" altLang="en-US" dirty="0" err="1" smtClean="0"/>
              <a:t>mô</a:t>
            </a:r>
            <a:r>
              <a:rPr lang="en-US" altLang="en-US" dirty="0" smtClean="0"/>
              <a:t> </a:t>
            </a:r>
            <a:r>
              <a:rPr lang="en-US" altLang="en-US" dirty="0" err="1" smtClean="0"/>
              <a:t>hình</a:t>
            </a:r>
            <a:r>
              <a:rPr lang="en-US" altLang="en-US" dirty="0" smtClean="0"/>
              <a:t> </a:t>
            </a:r>
            <a:r>
              <a:rPr lang="en-US" altLang="en-US" dirty="0" err="1" smtClean="0"/>
              <a:t>toán</a:t>
            </a:r>
            <a:r>
              <a:rPr lang="en-US" altLang="en-US" dirty="0" smtClean="0"/>
              <a:t> học và các công </a:t>
            </a:r>
            <a:r>
              <a:rPr lang="en-US" altLang="en-US" dirty="0" err="1" smtClean="0"/>
              <a:t>cụ</a:t>
            </a:r>
            <a:r>
              <a:rPr lang="en-US" altLang="en-US" dirty="0" smtClean="0"/>
              <a:t> </a:t>
            </a:r>
            <a:r>
              <a:rPr lang="en-US" altLang="en-US" dirty="0" err="1" smtClean="0"/>
              <a:t>tính</a:t>
            </a:r>
            <a:r>
              <a:rPr lang="en-US" altLang="en-US" dirty="0" smtClean="0"/>
              <a:t> </a:t>
            </a:r>
            <a:r>
              <a:rPr lang="en-US" altLang="en-US" dirty="0" err="1" smtClean="0"/>
              <a:t>toán</a:t>
            </a:r>
            <a:r>
              <a:rPr lang="en-US" altLang="en-US" dirty="0" smtClean="0"/>
              <a:t> để </a:t>
            </a:r>
            <a:r>
              <a:rPr lang="en-US" altLang="en-US" dirty="0" err="1" smtClean="0"/>
              <a:t>đưa</a:t>
            </a:r>
            <a:r>
              <a:rPr lang="en-US" altLang="en-US" dirty="0" smtClean="0"/>
              <a:t> </a:t>
            </a:r>
            <a:r>
              <a:rPr lang="en-US" altLang="en-US" dirty="0" err="1" smtClean="0"/>
              <a:t>ra</a:t>
            </a:r>
            <a:r>
              <a:rPr lang="en-US" altLang="en-US" dirty="0" smtClean="0"/>
              <a:t> các </a:t>
            </a:r>
            <a:r>
              <a:rPr lang="en-US" altLang="en-US" dirty="0" err="1" smtClean="0"/>
              <a:t>dự</a:t>
            </a:r>
            <a:r>
              <a:rPr lang="en-US" altLang="en-US" dirty="0" smtClean="0"/>
              <a:t> </a:t>
            </a:r>
            <a:r>
              <a:rPr lang="en-US" altLang="en-US" dirty="0" err="1" smtClean="0"/>
              <a:t>báo</a:t>
            </a:r>
            <a:endParaRPr lang="en-US" altLang="en-US" dirty="0" smtClean="0"/>
          </a:p>
          <a:p>
            <a:r>
              <a:rPr lang="en-US" altLang="en-US" dirty="0"/>
              <a:t>A top-down estimation, using mathematical models and calculation tools to make forecasts</a:t>
            </a:r>
            <a:endParaRPr lang="en-US" altLang="en-US" dirty="0" smtClean="0"/>
          </a:p>
          <a:p>
            <a:endParaRPr lang="en-US" altLang="en-US" dirty="0" smtClean="0"/>
          </a:p>
        </p:txBody>
      </p:sp>
      <p:pic>
        <p:nvPicPr>
          <p:cNvPr id="7"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720365" y="1846263"/>
            <a:ext cx="3932870" cy="402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Slide Number Placeholder 5"/>
          <p:cNvSpPr>
            <a:spLocks noGrp="1"/>
          </p:cNvSpPr>
          <p:nvPr>
            <p:ph type="sldNum" sz="quarter" idx="12"/>
          </p:nvPr>
        </p:nvSpPr>
        <p:spPr/>
        <p:txBody>
          <a:bodyPr/>
          <a:lstStyle/>
          <a:p>
            <a:fld id="{45D3D480-1655-47CE-BCA6-6F308F04DFD7}" type="slidenum">
              <a:rPr lang="es-ES" smtClean="0"/>
              <a:pPr/>
              <a:t>25</a:t>
            </a:fld>
            <a:endParaRPr lang="es-ES" dirty="0"/>
          </a:p>
        </p:txBody>
      </p:sp>
    </p:spTree>
    <p:extLst>
      <p:ext uri="{BB962C8B-B14F-4D97-AF65-F5344CB8AC3E}">
        <p14:creationId xmlns:p14="http://schemas.microsoft.com/office/powerpoint/2010/main" val="1050767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Estimated use of bidding </a:t>
            </a:r>
            <a:r>
              <a:rPr lang="en-US" dirty="0" smtClean="0"/>
              <a:t>results</a:t>
            </a:r>
            <a:br>
              <a:rPr lang="en-US" dirty="0" smtClean="0"/>
            </a:br>
            <a:r>
              <a:rPr lang="vi-VN" dirty="0" smtClean="0">
                <a:solidFill>
                  <a:srgbClr val="0070C0"/>
                </a:solidFill>
              </a:rPr>
              <a:t>Ư</a:t>
            </a:r>
            <a:r>
              <a:rPr lang="en-US" dirty="0" err="1" smtClean="0">
                <a:solidFill>
                  <a:srgbClr val="0070C0"/>
                </a:solidFill>
              </a:rPr>
              <a:t>ớc</a:t>
            </a:r>
            <a:r>
              <a:rPr lang="en-US" dirty="0" smtClean="0">
                <a:solidFill>
                  <a:srgbClr val="0070C0"/>
                </a:solidFill>
              </a:rPr>
              <a:t> </a:t>
            </a:r>
            <a:r>
              <a:rPr lang="en-US" dirty="0" err="1" smtClean="0">
                <a:solidFill>
                  <a:srgbClr val="0070C0"/>
                </a:solidFill>
              </a:rPr>
              <a:t>tính</a:t>
            </a:r>
            <a:r>
              <a:rPr lang="en-US" dirty="0" smtClean="0">
                <a:solidFill>
                  <a:srgbClr val="0070C0"/>
                </a:solidFill>
              </a:rPr>
              <a:t> </a:t>
            </a:r>
            <a:r>
              <a:rPr lang="en-US" dirty="0" err="1" smtClean="0">
                <a:solidFill>
                  <a:srgbClr val="0070C0"/>
                </a:solidFill>
              </a:rPr>
              <a:t>sử</a:t>
            </a:r>
            <a:r>
              <a:rPr lang="en-US" dirty="0" smtClean="0">
                <a:solidFill>
                  <a:srgbClr val="0070C0"/>
                </a:solidFill>
              </a:rPr>
              <a:t> </a:t>
            </a:r>
            <a:r>
              <a:rPr lang="en-US" dirty="0" err="1" smtClean="0">
                <a:solidFill>
                  <a:srgbClr val="0070C0"/>
                </a:solidFill>
              </a:rPr>
              <a:t>dụng</a:t>
            </a:r>
            <a:r>
              <a:rPr lang="en-US" dirty="0" smtClean="0">
                <a:solidFill>
                  <a:srgbClr val="0070C0"/>
                </a:solidFill>
              </a:rPr>
              <a:t> kết quả </a:t>
            </a:r>
            <a:r>
              <a:rPr lang="en-US" dirty="0" err="1" smtClean="0">
                <a:solidFill>
                  <a:srgbClr val="0070C0"/>
                </a:solidFill>
              </a:rPr>
              <a:t>chào</a:t>
            </a:r>
            <a:r>
              <a:rPr lang="en-US" dirty="0" smtClean="0">
                <a:solidFill>
                  <a:srgbClr val="0070C0"/>
                </a:solidFill>
              </a:rPr>
              <a:t> </a:t>
            </a:r>
            <a:r>
              <a:rPr lang="en-US" dirty="0" err="1" smtClean="0">
                <a:solidFill>
                  <a:srgbClr val="0070C0"/>
                </a:solidFill>
              </a:rPr>
              <a:t>thầu</a:t>
            </a:r>
            <a:endParaRPr lang="en-US" dirty="0">
              <a:solidFill>
                <a:srgbClr val="0070C0"/>
              </a:solidFill>
            </a:endParaRPr>
          </a:p>
        </p:txBody>
      </p:sp>
      <p:sp>
        <p:nvSpPr>
          <p:cNvPr id="14339" name="Content Placeholder 2"/>
          <p:cNvSpPr>
            <a:spLocks noGrp="1"/>
          </p:cNvSpPr>
          <p:nvPr>
            <p:ph sz="half" idx="1"/>
          </p:nvPr>
        </p:nvSpPr>
        <p:spPr/>
        <p:txBody>
          <a:bodyPr/>
          <a:lstStyle/>
          <a:p>
            <a:r>
              <a:rPr lang="vi-VN" altLang="en-US" dirty="0" smtClean="0">
                <a:solidFill>
                  <a:srgbClr val="0070C0"/>
                </a:solidFill>
              </a:rPr>
              <a:t>Ư</a:t>
            </a:r>
            <a:r>
              <a:rPr lang="en-US" altLang="en-US" dirty="0" err="1" smtClean="0">
                <a:solidFill>
                  <a:srgbClr val="0070C0"/>
                </a:solidFill>
              </a:rPr>
              <a:t>ớc</a:t>
            </a:r>
            <a:r>
              <a:rPr lang="en-US" altLang="en-US" dirty="0" smtClean="0">
                <a:solidFill>
                  <a:srgbClr val="0070C0"/>
                </a:solidFill>
              </a:rPr>
              <a:t> </a:t>
            </a:r>
            <a:r>
              <a:rPr lang="en-US" altLang="en-US" dirty="0" err="1" smtClean="0">
                <a:solidFill>
                  <a:srgbClr val="0070C0"/>
                </a:solidFill>
              </a:rPr>
              <a:t>tính</a:t>
            </a:r>
            <a:r>
              <a:rPr lang="en-US" altLang="en-US" dirty="0" smtClean="0">
                <a:solidFill>
                  <a:srgbClr val="0070C0"/>
                </a:solidFill>
              </a:rPr>
              <a:t>: </a:t>
            </a:r>
            <a:r>
              <a:rPr lang="en-US" altLang="en-US" dirty="0" err="1" smtClean="0">
                <a:solidFill>
                  <a:srgbClr val="0070C0"/>
                </a:solidFill>
              </a:rPr>
              <a:t>là</a:t>
            </a:r>
            <a:r>
              <a:rPr lang="en-US" altLang="en-US" dirty="0" smtClean="0">
                <a:solidFill>
                  <a:srgbClr val="0070C0"/>
                </a:solidFill>
              </a:rPr>
              <a:t> </a:t>
            </a:r>
            <a:r>
              <a:rPr lang="en-US" altLang="en-US" dirty="0" err="1" smtClean="0">
                <a:solidFill>
                  <a:srgbClr val="0070C0"/>
                </a:solidFill>
              </a:rPr>
              <a:t>một</a:t>
            </a:r>
            <a:r>
              <a:rPr lang="en-US" altLang="en-US" dirty="0" smtClean="0">
                <a:solidFill>
                  <a:srgbClr val="0070C0"/>
                </a:solidFill>
              </a:rPr>
              <a:t> tài </a:t>
            </a:r>
            <a:r>
              <a:rPr lang="en-US" altLang="en-US" dirty="0" err="1" smtClean="0">
                <a:solidFill>
                  <a:srgbClr val="0070C0"/>
                </a:solidFill>
              </a:rPr>
              <a:t>liệu</a:t>
            </a:r>
            <a:r>
              <a:rPr lang="en-US" altLang="en-US" dirty="0" smtClean="0">
                <a:solidFill>
                  <a:srgbClr val="0070C0"/>
                </a:solidFill>
              </a:rPr>
              <a:t> </a:t>
            </a:r>
            <a:r>
              <a:rPr lang="en-US" altLang="en-US" dirty="0" err="1" smtClean="0">
                <a:solidFill>
                  <a:srgbClr val="0070C0"/>
                </a:solidFill>
              </a:rPr>
              <a:t>dự</a:t>
            </a:r>
            <a:r>
              <a:rPr lang="en-US" altLang="en-US" dirty="0" smtClean="0">
                <a:solidFill>
                  <a:srgbClr val="0070C0"/>
                </a:solidFill>
              </a:rPr>
              <a:t> án, </a:t>
            </a:r>
            <a:r>
              <a:rPr lang="en-US" altLang="en-US" dirty="0" err="1" smtClean="0">
                <a:solidFill>
                  <a:srgbClr val="0070C0"/>
                </a:solidFill>
              </a:rPr>
              <a:t>dùng</a:t>
            </a:r>
            <a:r>
              <a:rPr lang="en-US" altLang="en-US" dirty="0" smtClean="0">
                <a:solidFill>
                  <a:srgbClr val="0070C0"/>
                </a:solidFill>
              </a:rPr>
              <a:t> để </a:t>
            </a:r>
            <a:r>
              <a:rPr lang="en-US" altLang="en-US" dirty="0" err="1" smtClean="0">
                <a:solidFill>
                  <a:srgbClr val="0070C0"/>
                </a:solidFill>
              </a:rPr>
              <a:t>dự</a:t>
            </a:r>
            <a:r>
              <a:rPr lang="en-US" altLang="en-US" dirty="0" smtClean="0">
                <a:solidFill>
                  <a:srgbClr val="0070C0"/>
                </a:solidFill>
              </a:rPr>
              <a:t> </a:t>
            </a:r>
            <a:r>
              <a:rPr lang="en-US" altLang="en-US" dirty="0" err="1" smtClean="0">
                <a:solidFill>
                  <a:srgbClr val="0070C0"/>
                </a:solidFill>
              </a:rPr>
              <a:t>đoán</a:t>
            </a:r>
            <a:r>
              <a:rPr lang="en-US" altLang="en-US" dirty="0" smtClean="0">
                <a:solidFill>
                  <a:srgbClr val="0070C0"/>
                </a:solidFill>
              </a:rPr>
              <a:t> </a:t>
            </a:r>
            <a:r>
              <a:rPr lang="en-US" altLang="en-US" dirty="0" err="1" smtClean="0">
                <a:solidFill>
                  <a:srgbClr val="0070C0"/>
                </a:solidFill>
              </a:rPr>
              <a:t>bao</a:t>
            </a:r>
            <a:r>
              <a:rPr lang="en-US" altLang="en-US" dirty="0" smtClean="0">
                <a:solidFill>
                  <a:srgbClr val="0070C0"/>
                </a:solidFill>
              </a:rPr>
              <a:t> </a:t>
            </a:r>
            <a:r>
              <a:rPr lang="en-US" altLang="en-US" dirty="0" err="1" smtClean="0">
                <a:solidFill>
                  <a:srgbClr val="0070C0"/>
                </a:solidFill>
              </a:rPr>
              <a:t>nhiêu</a:t>
            </a:r>
            <a:r>
              <a:rPr lang="en-US" altLang="en-US" dirty="0" smtClean="0">
                <a:solidFill>
                  <a:srgbClr val="0070C0"/>
                </a:solidFill>
              </a:rPr>
              <a:t> </a:t>
            </a:r>
            <a:r>
              <a:rPr lang="en-US" altLang="en-US" dirty="0" err="1" smtClean="0">
                <a:solidFill>
                  <a:srgbClr val="0070C0"/>
                </a:solidFill>
              </a:rPr>
              <a:t>thời</a:t>
            </a:r>
            <a:r>
              <a:rPr lang="en-US" altLang="en-US" dirty="0" smtClean="0">
                <a:solidFill>
                  <a:srgbClr val="0070C0"/>
                </a:solidFill>
              </a:rPr>
              <a:t> </a:t>
            </a:r>
            <a:r>
              <a:rPr lang="en-US" altLang="en-US" dirty="0" err="1" smtClean="0">
                <a:solidFill>
                  <a:srgbClr val="0070C0"/>
                </a:solidFill>
              </a:rPr>
              <a:t>gian</a:t>
            </a:r>
            <a:r>
              <a:rPr lang="en-US" altLang="en-US" dirty="0" smtClean="0">
                <a:solidFill>
                  <a:srgbClr val="0070C0"/>
                </a:solidFill>
              </a:rPr>
              <a:t> và </a:t>
            </a:r>
            <a:r>
              <a:rPr lang="en-US" altLang="en-US" dirty="0" err="1" smtClean="0">
                <a:solidFill>
                  <a:srgbClr val="0070C0"/>
                </a:solidFill>
              </a:rPr>
              <a:t>tổng</a:t>
            </a:r>
            <a:r>
              <a:rPr lang="en-US" altLang="en-US" dirty="0" smtClean="0">
                <a:solidFill>
                  <a:srgbClr val="0070C0"/>
                </a:solidFill>
              </a:rPr>
              <a:t> </a:t>
            </a:r>
            <a:r>
              <a:rPr lang="en-US" altLang="en-US" dirty="0" err="1" smtClean="0">
                <a:solidFill>
                  <a:srgbClr val="0070C0"/>
                </a:solidFill>
              </a:rPr>
              <a:t>số</a:t>
            </a:r>
            <a:r>
              <a:rPr lang="en-US" altLang="en-US" dirty="0" smtClean="0">
                <a:solidFill>
                  <a:srgbClr val="0070C0"/>
                </a:solidFill>
              </a:rPr>
              <a:t> </a:t>
            </a:r>
            <a:r>
              <a:rPr lang="en-US" altLang="en-US" dirty="0" err="1" smtClean="0">
                <a:solidFill>
                  <a:srgbClr val="0070C0"/>
                </a:solidFill>
              </a:rPr>
              <a:t>nguồn</a:t>
            </a:r>
            <a:r>
              <a:rPr lang="en-US" altLang="en-US" dirty="0" smtClean="0">
                <a:solidFill>
                  <a:srgbClr val="0070C0"/>
                </a:solidFill>
              </a:rPr>
              <a:t> </a:t>
            </a:r>
            <a:r>
              <a:rPr lang="en-US" altLang="en-US" dirty="0" err="1" smtClean="0">
                <a:solidFill>
                  <a:srgbClr val="0070C0"/>
                </a:solidFill>
              </a:rPr>
              <a:t>lực</a:t>
            </a:r>
            <a:r>
              <a:rPr lang="en-US" altLang="en-US" dirty="0" smtClean="0">
                <a:solidFill>
                  <a:srgbClr val="0070C0"/>
                </a:solidFill>
              </a:rPr>
              <a:t> </a:t>
            </a:r>
            <a:r>
              <a:rPr lang="en-US" altLang="en-US" dirty="0" err="1" smtClean="0">
                <a:solidFill>
                  <a:srgbClr val="0070C0"/>
                </a:solidFill>
              </a:rPr>
              <a:t>mà</a:t>
            </a:r>
            <a:r>
              <a:rPr lang="en-US" altLang="en-US" dirty="0" smtClean="0">
                <a:solidFill>
                  <a:srgbClr val="0070C0"/>
                </a:solidFill>
              </a:rPr>
              <a:t> </a:t>
            </a:r>
            <a:r>
              <a:rPr lang="en-US" altLang="en-US" dirty="0" err="1" smtClean="0">
                <a:solidFill>
                  <a:srgbClr val="0070C0"/>
                </a:solidFill>
              </a:rPr>
              <a:t>dự</a:t>
            </a:r>
            <a:r>
              <a:rPr lang="en-US" altLang="en-US" dirty="0" smtClean="0">
                <a:solidFill>
                  <a:srgbClr val="0070C0"/>
                </a:solidFill>
              </a:rPr>
              <a:t> án </a:t>
            </a:r>
            <a:r>
              <a:rPr lang="en-US" altLang="en-US" dirty="0" err="1" smtClean="0">
                <a:solidFill>
                  <a:srgbClr val="0070C0"/>
                </a:solidFill>
              </a:rPr>
              <a:t>cần</a:t>
            </a:r>
            <a:r>
              <a:rPr lang="en-US" altLang="en-US" dirty="0" smtClean="0">
                <a:solidFill>
                  <a:srgbClr val="0070C0"/>
                </a:solidFill>
              </a:rPr>
              <a:t> </a:t>
            </a:r>
            <a:r>
              <a:rPr lang="en-US" altLang="en-US" dirty="0" err="1" smtClean="0">
                <a:solidFill>
                  <a:srgbClr val="0070C0"/>
                </a:solidFill>
              </a:rPr>
              <a:t>đến</a:t>
            </a:r>
            <a:r>
              <a:rPr lang="en-US" altLang="en-US" dirty="0" smtClean="0">
                <a:solidFill>
                  <a:srgbClr val="0070C0"/>
                </a:solidFill>
              </a:rPr>
              <a:t>.</a:t>
            </a:r>
          </a:p>
          <a:p>
            <a:r>
              <a:rPr lang="en-US" altLang="en-US" dirty="0" smtClean="0">
                <a:solidFill>
                  <a:srgbClr val="0070C0"/>
                </a:solidFill>
              </a:rPr>
              <a:t>Chào </a:t>
            </a:r>
            <a:r>
              <a:rPr lang="en-US" altLang="en-US" dirty="0" err="1" smtClean="0">
                <a:solidFill>
                  <a:srgbClr val="0070C0"/>
                </a:solidFill>
              </a:rPr>
              <a:t>thầu</a:t>
            </a:r>
            <a:r>
              <a:rPr lang="en-US" altLang="en-US" dirty="0" smtClean="0">
                <a:solidFill>
                  <a:srgbClr val="0070C0"/>
                </a:solidFill>
              </a:rPr>
              <a:t>: </a:t>
            </a:r>
            <a:r>
              <a:rPr lang="en-US" altLang="en-US" dirty="0" err="1" smtClean="0">
                <a:solidFill>
                  <a:srgbClr val="0070C0"/>
                </a:solidFill>
              </a:rPr>
              <a:t>là</a:t>
            </a:r>
            <a:r>
              <a:rPr lang="en-US" altLang="en-US" dirty="0" smtClean="0">
                <a:solidFill>
                  <a:srgbClr val="0070C0"/>
                </a:solidFill>
              </a:rPr>
              <a:t> </a:t>
            </a:r>
            <a:r>
              <a:rPr lang="en-US" altLang="en-US" dirty="0" err="1" smtClean="0">
                <a:solidFill>
                  <a:srgbClr val="0070C0"/>
                </a:solidFill>
              </a:rPr>
              <a:t>một</a:t>
            </a:r>
            <a:r>
              <a:rPr lang="en-US" altLang="en-US" dirty="0" smtClean="0">
                <a:solidFill>
                  <a:srgbClr val="0070C0"/>
                </a:solidFill>
              </a:rPr>
              <a:t> tài </a:t>
            </a:r>
            <a:r>
              <a:rPr lang="en-US" altLang="en-US" dirty="0" err="1" smtClean="0">
                <a:solidFill>
                  <a:srgbClr val="0070C0"/>
                </a:solidFill>
              </a:rPr>
              <a:t>liệu</a:t>
            </a:r>
            <a:r>
              <a:rPr lang="en-US" altLang="en-US" dirty="0" smtClean="0">
                <a:solidFill>
                  <a:srgbClr val="0070C0"/>
                </a:solidFill>
              </a:rPr>
              <a:t> </a:t>
            </a:r>
            <a:r>
              <a:rPr lang="en-US" altLang="en-US" dirty="0" err="1" smtClean="0">
                <a:solidFill>
                  <a:srgbClr val="0070C0"/>
                </a:solidFill>
              </a:rPr>
              <a:t>thương</a:t>
            </a:r>
            <a:r>
              <a:rPr lang="en-US" altLang="en-US" dirty="0" smtClean="0">
                <a:solidFill>
                  <a:srgbClr val="0070C0"/>
                </a:solidFill>
              </a:rPr>
              <a:t> </a:t>
            </a:r>
            <a:r>
              <a:rPr lang="en-US" altLang="en-US" dirty="0" err="1" smtClean="0">
                <a:solidFill>
                  <a:srgbClr val="0070C0"/>
                </a:solidFill>
              </a:rPr>
              <a:t>mại</a:t>
            </a:r>
            <a:r>
              <a:rPr lang="en-US" altLang="en-US" dirty="0" smtClean="0">
                <a:solidFill>
                  <a:srgbClr val="0070C0"/>
                </a:solidFill>
              </a:rPr>
              <a:t> </a:t>
            </a:r>
            <a:r>
              <a:rPr lang="en-US" altLang="en-US" dirty="0" err="1" smtClean="0">
                <a:solidFill>
                  <a:srgbClr val="0070C0"/>
                </a:solidFill>
              </a:rPr>
              <a:t>ghi</a:t>
            </a:r>
            <a:r>
              <a:rPr lang="en-US" altLang="en-US" dirty="0" smtClean="0">
                <a:solidFill>
                  <a:srgbClr val="0070C0"/>
                </a:solidFill>
              </a:rPr>
              <a:t> </a:t>
            </a:r>
            <a:r>
              <a:rPr lang="en-US" altLang="en-US" dirty="0" err="1" smtClean="0">
                <a:solidFill>
                  <a:srgbClr val="0070C0"/>
                </a:solidFill>
              </a:rPr>
              <a:t>rõ</a:t>
            </a:r>
            <a:r>
              <a:rPr lang="en-US" altLang="en-US" dirty="0" smtClean="0">
                <a:solidFill>
                  <a:srgbClr val="0070C0"/>
                </a:solidFill>
              </a:rPr>
              <a:t> </a:t>
            </a:r>
            <a:r>
              <a:rPr lang="en-US" altLang="en-US" dirty="0" err="1" smtClean="0">
                <a:solidFill>
                  <a:srgbClr val="0070C0"/>
                </a:solidFill>
              </a:rPr>
              <a:t>thời</a:t>
            </a:r>
            <a:r>
              <a:rPr lang="en-US" altLang="en-US" dirty="0" smtClean="0">
                <a:solidFill>
                  <a:srgbClr val="0070C0"/>
                </a:solidFill>
              </a:rPr>
              <a:t> </a:t>
            </a:r>
            <a:r>
              <a:rPr lang="en-US" altLang="en-US" dirty="0" err="1" smtClean="0">
                <a:solidFill>
                  <a:srgbClr val="0070C0"/>
                </a:solidFill>
              </a:rPr>
              <a:t>gian</a:t>
            </a:r>
            <a:r>
              <a:rPr lang="en-US" altLang="en-US" dirty="0" smtClean="0">
                <a:solidFill>
                  <a:srgbClr val="0070C0"/>
                </a:solidFill>
              </a:rPr>
              <a:t> và </a:t>
            </a:r>
            <a:r>
              <a:rPr lang="en-US" altLang="en-US" dirty="0" err="1" smtClean="0">
                <a:solidFill>
                  <a:srgbClr val="0070C0"/>
                </a:solidFill>
              </a:rPr>
              <a:t>tiền</a:t>
            </a:r>
            <a:r>
              <a:rPr lang="en-US" altLang="en-US" dirty="0" smtClean="0">
                <a:solidFill>
                  <a:srgbClr val="0070C0"/>
                </a:solidFill>
              </a:rPr>
              <a:t> </a:t>
            </a:r>
            <a:r>
              <a:rPr lang="en-US" altLang="en-US" dirty="0" err="1" smtClean="0">
                <a:solidFill>
                  <a:srgbClr val="0070C0"/>
                </a:solidFill>
              </a:rPr>
              <a:t>bạc</a:t>
            </a:r>
            <a:r>
              <a:rPr lang="en-US" altLang="en-US" dirty="0" smtClean="0">
                <a:solidFill>
                  <a:srgbClr val="0070C0"/>
                </a:solidFill>
              </a:rPr>
              <a:t> </a:t>
            </a:r>
            <a:r>
              <a:rPr lang="en-US" altLang="en-US" dirty="0" err="1" smtClean="0">
                <a:solidFill>
                  <a:srgbClr val="0070C0"/>
                </a:solidFill>
              </a:rPr>
              <a:t>cần</a:t>
            </a:r>
            <a:r>
              <a:rPr lang="en-US" altLang="en-US" dirty="0" smtClean="0">
                <a:solidFill>
                  <a:srgbClr val="0070C0"/>
                </a:solidFill>
              </a:rPr>
              <a:t> để hoàn </a:t>
            </a:r>
            <a:r>
              <a:rPr lang="en-US" altLang="en-US" dirty="0" err="1" smtClean="0">
                <a:solidFill>
                  <a:srgbClr val="0070C0"/>
                </a:solidFill>
              </a:rPr>
              <a:t>tất</a:t>
            </a:r>
            <a:r>
              <a:rPr lang="en-US" altLang="en-US" dirty="0" smtClean="0">
                <a:solidFill>
                  <a:srgbClr val="0070C0"/>
                </a:solidFill>
              </a:rPr>
              <a:t> công việc và </a:t>
            </a:r>
            <a:r>
              <a:rPr lang="en-US" altLang="en-US" dirty="0" err="1" smtClean="0">
                <a:solidFill>
                  <a:srgbClr val="0070C0"/>
                </a:solidFill>
              </a:rPr>
              <a:t>dự</a:t>
            </a:r>
            <a:r>
              <a:rPr lang="en-US" altLang="en-US" dirty="0" smtClean="0">
                <a:solidFill>
                  <a:srgbClr val="0070C0"/>
                </a:solidFill>
              </a:rPr>
              <a:t> án, trong </a:t>
            </a:r>
            <a:r>
              <a:rPr lang="en-US" altLang="en-US" dirty="0" err="1" smtClean="0">
                <a:solidFill>
                  <a:srgbClr val="0070C0"/>
                </a:solidFill>
              </a:rPr>
              <a:t>đó</a:t>
            </a:r>
            <a:r>
              <a:rPr lang="en-US" altLang="en-US" dirty="0" smtClean="0">
                <a:solidFill>
                  <a:srgbClr val="0070C0"/>
                </a:solidFill>
              </a:rPr>
              <a:t> có </a:t>
            </a:r>
            <a:r>
              <a:rPr lang="en-US" altLang="en-US" dirty="0" err="1" smtClean="0">
                <a:solidFill>
                  <a:srgbClr val="0070C0"/>
                </a:solidFill>
              </a:rPr>
              <a:t>lãi</a:t>
            </a:r>
            <a:r>
              <a:rPr lang="en-US" altLang="en-US" dirty="0" smtClean="0">
                <a:solidFill>
                  <a:srgbClr val="0070C0"/>
                </a:solidFill>
              </a:rPr>
              <a:t> </a:t>
            </a:r>
            <a:r>
              <a:rPr lang="en-US" altLang="en-US" dirty="0" err="1" smtClean="0">
                <a:solidFill>
                  <a:srgbClr val="0070C0"/>
                </a:solidFill>
              </a:rPr>
              <a:t>ròng</a:t>
            </a:r>
            <a:r>
              <a:rPr lang="en-US" altLang="en-US" dirty="0" smtClean="0">
                <a:solidFill>
                  <a:srgbClr val="0070C0"/>
                </a:solidFill>
              </a:rPr>
              <a:t> </a:t>
            </a:r>
            <a:r>
              <a:rPr lang="en-US" altLang="en-US" dirty="0" err="1" smtClean="0">
                <a:solidFill>
                  <a:srgbClr val="0070C0"/>
                </a:solidFill>
              </a:rPr>
              <a:t>cho</a:t>
            </a:r>
            <a:r>
              <a:rPr lang="en-US" altLang="en-US" dirty="0" smtClean="0">
                <a:solidFill>
                  <a:srgbClr val="0070C0"/>
                </a:solidFill>
              </a:rPr>
              <a:t> </a:t>
            </a:r>
            <a:r>
              <a:rPr lang="en-US" altLang="en-US" dirty="0" err="1" smtClean="0">
                <a:solidFill>
                  <a:srgbClr val="0070C0"/>
                </a:solidFill>
              </a:rPr>
              <a:t>dự</a:t>
            </a:r>
            <a:r>
              <a:rPr lang="en-US" altLang="en-US" dirty="0" smtClean="0">
                <a:solidFill>
                  <a:srgbClr val="0070C0"/>
                </a:solidFill>
              </a:rPr>
              <a:t> án</a:t>
            </a:r>
          </a:p>
        </p:txBody>
      </p:sp>
      <p:sp>
        <p:nvSpPr>
          <p:cNvPr id="3" name="Content Placeholder 2"/>
          <p:cNvSpPr>
            <a:spLocks noGrp="1"/>
          </p:cNvSpPr>
          <p:nvPr>
            <p:ph sz="half" idx="2"/>
          </p:nvPr>
        </p:nvSpPr>
        <p:spPr/>
        <p:txBody>
          <a:bodyPr/>
          <a:lstStyle/>
          <a:p>
            <a:r>
              <a:rPr lang="en-US" dirty="0"/>
              <a:t>Estimate: is a project document, used to predict how much time and total resources a project needs.</a:t>
            </a:r>
          </a:p>
          <a:p>
            <a:r>
              <a:rPr lang="en-US" dirty="0"/>
              <a:t>Bidding: is a commercial document stating the time and money required to complete the work and project, including net profit for the project.</a:t>
            </a:r>
          </a:p>
        </p:txBody>
      </p:sp>
      <p:sp>
        <p:nvSpPr>
          <p:cNvPr id="6" name="Slide Number Placeholder 5"/>
          <p:cNvSpPr>
            <a:spLocks noGrp="1"/>
          </p:cNvSpPr>
          <p:nvPr>
            <p:ph type="sldNum" sz="quarter" idx="12"/>
          </p:nvPr>
        </p:nvSpPr>
        <p:spPr/>
        <p:txBody>
          <a:bodyPr/>
          <a:lstStyle/>
          <a:p>
            <a:fld id="{45D3D480-1655-47CE-BCA6-6F308F04DFD7}" type="slidenum">
              <a:rPr lang="es-ES" smtClean="0"/>
              <a:pPr/>
              <a:t>26</a:t>
            </a:fld>
            <a:endParaRPr lang="es-ES" dirty="0"/>
          </a:p>
        </p:txBody>
      </p:sp>
    </p:spTree>
    <p:extLst>
      <p:ext uri="{BB962C8B-B14F-4D97-AF65-F5344CB8AC3E}">
        <p14:creationId xmlns:p14="http://schemas.microsoft.com/office/powerpoint/2010/main" val="1434386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16028273"/>
              </p:ext>
            </p:extLst>
          </p:nvPr>
        </p:nvGraphicFramePr>
        <p:xfrm>
          <a:off x="27059" y="1834662"/>
          <a:ext cx="6068943" cy="4516901"/>
        </p:xfrm>
        <a:graphic>
          <a:graphicData uri="http://schemas.openxmlformats.org/drawingml/2006/table">
            <a:tbl>
              <a:tblPr firstRow="1" bandRow="1">
                <a:tableStyleId>{5C22544A-7EE6-4342-B048-85BDC9FD1C3A}</a:tableStyleId>
              </a:tblPr>
              <a:tblGrid>
                <a:gridCol w="1517236">
                  <a:extLst>
                    <a:ext uri="{9D8B030D-6E8A-4147-A177-3AD203B41FA5}">
                      <a16:colId xmlns="" xmlns:a16="http://schemas.microsoft.com/office/drawing/2014/main" val="314540548"/>
                    </a:ext>
                  </a:extLst>
                </a:gridCol>
                <a:gridCol w="1164390">
                  <a:extLst>
                    <a:ext uri="{9D8B030D-6E8A-4147-A177-3AD203B41FA5}">
                      <a16:colId xmlns="" xmlns:a16="http://schemas.microsoft.com/office/drawing/2014/main" val="2758033473"/>
                    </a:ext>
                  </a:extLst>
                </a:gridCol>
                <a:gridCol w="1517236">
                  <a:extLst>
                    <a:ext uri="{9D8B030D-6E8A-4147-A177-3AD203B41FA5}">
                      <a16:colId xmlns="" xmlns:a16="http://schemas.microsoft.com/office/drawing/2014/main" val="264893735"/>
                    </a:ext>
                  </a:extLst>
                </a:gridCol>
                <a:gridCol w="1870081">
                  <a:extLst>
                    <a:ext uri="{9D8B030D-6E8A-4147-A177-3AD203B41FA5}">
                      <a16:colId xmlns="" xmlns:a16="http://schemas.microsoft.com/office/drawing/2014/main" val="2749551198"/>
                    </a:ext>
                  </a:extLst>
                </a:gridCol>
              </a:tblGrid>
              <a:tr h="402101">
                <a:tc>
                  <a:txBody>
                    <a:bodyPr/>
                    <a:lstStyle/>
                    <a:p>
                      <a:r>
                        <a:rPr lang="en-US" dirty="0">
                          <a:solidFill>
                            <a:schemeClr val="tx1"/>
                          </a:solidFill>
                        </a:rPr>
                        <a:t>Type</a:t>
                      </a:r>
                    </a:p>
                  </a:txBody>
                  <a:tcPr>
                    <a:solidFill>
                      <a:srgbClr val="92D050"/>
                    </a:solidFill>
                  </a:tcPr>
                </a:tc>
                <a:tc>
                  <a:txBody>
                    <a:bodyPr/>
                    <a:lstStyle/>
                    <a:p>
                      <a:r>
                        <a:rPr lang="en-US" sz="1800" b="1" kern="1200" dirty="0">
                          <a:solidFill>
                            <a:schemeClr val="tx1"/>
                          </a:solidFill>
                          <a:latin typeface="+mn-lt"/>
                          <a:ea typeface="+mn-ea"/>
                          <a:cs typeface="+mn-cs"/>
                        </a:rPr>
                        <a:t>Precision</a:t>
                      </a:r>
                    </a:p>
                  </a:txBody>
                  <a:tcPr>
                    <a:solidFill>
                      <a:srgbClr val="92D050"/>
                    </a:solidFill>
                  </a:tcPr>
                </a:tc>
                <a:tc>
                  <a:txBody>
                    <a:bodyPr/>
                    <a:lstStyle/>
                    <a:p>
                      <a:r>
                        <a:rPr lang="en-US" dirty="0">
                          <a:solidFill>
                            <a:schemeClr val="tx1"/>
                          </a:solidFill>
                        </a:rPr>
                        <a:t>When (phase)</a:t>
                      </a:r>
                    </a:p>
                  </a:txBody>
                  <a:tcPr>
                    <a:solidFill>
                      <a:srgbClr val="92D050"/>
                    </a:solidFill>
                  </a:tcPr>
                </a:tc>
                <a:tc>
                  <a:txBody>
                    <a:bodyPr/>
                    <a:lstStyle/>
                    <a:p>
                      <a:r>
                        <a:rPr lang="en-US" dirty="0">
                          <a:solidFill>
                            <a:schemeClr val="tx1"/>
                          </a:solidFill>
                        </a:rPr>
                        <a:t>Method</a:t>
                      </a:r>
                    </a:p>
                  </a:txBody>
                  <a:tcPr>
                    <a:solidFill>
                      <a:srgbClr val="92D050"/>
                    </a:solidFill>
                  </a:tcPr>
                </a:tc>
                <a:extLst>
                  <a:ext uri="{0D108BD9-81ED-4DB2-BD59-A6C34878D82A}">
                    <a16:rowId xmlns="" xmlns:a16="http://schemas.microsoft.com/office/drawing/2014/main" val="1177200225"/>
                  </a:ext>
                </a:extLst>
              </a:tr>
              <a:tr h="725145">
                <a:tc>
                  <a:txBody>
                    <a:bodyPr/>
                    <a:lstStyle/>
                    <a:p>
                      <a:r>
                        <a:rPr lang="en-US" dirty="0"/>
                        <a:t>ROM</a:t>
                      </a:r>
                    </a:p>
                  </a:txBody>
                  <a:tcPr/>
                </a:tc>
                <a:tc>
                  <a:txBody>
                    <a:bodyPr/>
                    <a:lstStyle/>
                    <a:p>
                      <a:r>
                        <a:rPr lang="en-US"/>
                        <a:t>-25%+75%</a:t>
                      </a:r>
                    </a:p>
                  </a:txBody>
                  <a:tcPr/>
                </a:tc>
                <a:tc>
                  <a:txBody>
                    <a:bodyPr/>
                    <a:lstStyle/>
                    <a:p>
                      <a:r>
                        <a:rPr lang="en-US" dirty="0"/>
                        <a:t>Initial, Concept </a:t>
                      </a:r>
                    </a:p>
                  </a:txBody>
                  <a:tcPr/>
                </a:tc>
                <a:tc>
                  <a:txBody>
                    <a:bodyPr/>
                    <a:lstStyle/>
                    <a:p>
                      <a:r>
                        <a:rPr lang="en-US" dirty="0"/>
                        <a:t>Analogous, parametric, expert judgment,</a:t>
                      </a:r>
                      <a:r>
                        <a:rPr lang="en-US" baseline="0" dirty="0"/>
                        <a:t> top-down </a:t>
                      </a:r>
                    </a:p>
                  </a:txBody>
                  <a:tcPr/>
                </a:tc>
                <a:extLst>
                  <a:ext uri="{0D108BD9-81ED-4DB2-BD59-A6C34878D82A}">
                    <a16:rowId xmlns="" xmlns:a16="http://schemas.microsoft.com/office/drawing/2014/main" val="1684073041"/>
                  </a:ext>
                </a:extLst>
              </a:tr>
              <a:tr h="725145">
                <a:tc>
                  <a:txBody>
                    <a:bodyPr/>
                    <a:lstStyle/>
                    <a:p>
                      <a:r>
                        <a:rPr lang="en-US" dirty="0"/>
                        <a:t>Budget</a:t>
                      </a:r>
                    </a:p>
                  </a:txBody>
                  <a:tcPr/>
                </a:tc>
                <a:tc>
                  <a:txBody>
                    <a:bodyPr/>
                    <a:lstStyle/>
                    <a:p>
                      <a:r>
                        <a:rPr lang="en-US"/>
                        <a:t>-10%+25%</a:t>
                      </a:r>
                    </a:p>
                  </a:txBody>
                  <a:tcPr/>
                </a:tc>
                <a:tc>
                  <a:txBody>
                    <a:bodyPr/>
                    <a:lstStyle/>
                    <a:p>
                      <a:r>
                        <a:rPr lang="en-US" dirty="0"/>
                        <a:t>Concept, Decision making, Response</a:t>
                      </a:r>
                      <a:r>
                        <a:rPr lang="en-US" baseline="0" dirty="0"/>
                        <a:t> to proposals</a:t>
                      </a:r>
                      <a:endParaRPr lang="en-US" i="1" dirty="0"/>
                    </a:p>
                  </a:txBody>
                  <a:tcPr/>
                </a:tc>
                <a:tc>
                  <a:txBody>
                    <a:bodyPr/>
                    <a:lstStyle/>
                    <a:p>
                      <a:r>
                        <a:rPr lang="en-US" dirty="0"/>
                        <a:t>Analogous, parametric, expert judgment </a:t>
                      </a:r>
                    </a:p>
                  </a:txBody>
                  <a:tcPr/>
                </a:tc>
                <a:extLst>
                  <a:ext uri="{0D108BD9-81ED-4DB2-BD59-A6C34878D82A}">
                    <a16:rowId xmlns="" xmlns:a16="http://schemas.microsoft.com/office/drawing/2014/main" val="1554189210"/>
                  </a:ext>
                </a:extLst>
              </a:tr>
              <a:tr h="725145">
                <a:tc>
                  <a:txBody>
                    <a:bodyPr/>
                    <a:lstStyle/>
                    <a:p>
                      <a:r>
                        <a:rPr lang="en-US" dirty="0"/>
                        <a:t>Definitive</a:t>
                      </a:r>
                    </a:p>
                  </a:txBody>
                  <a:tcPr/>
                </a:tc>
                <a:tc>
                  <a:txBody>
                    <a:bodyPr/>
                    <a:lstStyle/>
                    <a:p>
                      <a:r>
                        <a:rPr lang="en-US"/>
                        <a:t>-5%+10%</a:t>
                      </a:r>
                    </a:p>
                  </a:txBody>
                  <a:tcPr/>
                </a:tc>
                <a:tc>
                  <a:txBody>
                    <a:bodyPr/>
                    <a:lstStyle/>
                    <a:p>
                      <a:r>
                        <a:rPr lang="en-US" dirty="0"/>
                        <a:t>Plan, Proposal. </a:t>
                      </a:r>
                    </a:p>
                  </a:txBody>
                  <a:tcPr/>
                </a:tc>
                <a:tc>
                  <a:txBody>
                    <a:bodyPr/>
                    <a:lstStyle/>
                    <a:p>
                      <a:r>
                        <a:rPr lang="en-US" dirty="0"/>
                        <a:t>Analogous, parametric,</a:t>
                      </a:r>
                      <a:r>
                        <a:rPr lang="en-US" baseline="0" dirty="0"/>
                        <a:t> expert judgment, bottom-up, vendor bid</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14550427"/>
                  </a:ext>
                </a:extLst>
              </a:tr>
            </a:tbl>
          </a:graphicData>
        </a:graphic>
      </p:graphicFrame>
      <p:sp>
        <p:nvSpPr>
          <p:cNvPr id="6" name="TextBox 5"/>
          <p:cNvSpPr txBox="1"/>
          <p:nvPr/>
        </p:nvSpPr>
        <p:spPr>
          <a:xfrm>
            <a:off x="367213" y="0"/>
            <a:ext cx="556935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Characteristics of the Types of Estimates</a:t>
            </a:r>
          </a:p>
        </p:txBody>
      </p:sp>
      <p:sp>
        <p:nvSpPr>
          <p:cNvPr id="7" name="TextBox 6"/>
          <p:cNvSpPr txBox="1"/>
          <p:nvPr/>
        </p:nvSpPr>
        <p:spPr>
          <a:xfrm>
            <a:off x="392715" y="465521"/>
            <a:ext cx="503886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Different projects under different situations require the use of specific estimating methods; three common types of estimates are Rough Order of Magnitude (ROM), Budget, and Definitive </a:t>
            </a:r>
          </a:p>
        </p:txBody>
      </p:sp>
      <p:sp>
        <p:nvSpPr>
          <p:cNvPr id="8" name="TextBox 7">
            <a:extLst>
              <a:ext uri="{FF2B5EF4-FFF2-40B4-BE49-F238E27FC236}">
                <a16:creationId xmlns="" xmlns:a16="http://schemas.microsoft.com/office/drawing/2014/main" id="{304E3A4B-5D76-470C-B66B-68FDF9F6CEBB}"/>
              </a:ext>
            </a:extLst>
          </p:cNvPr>
          <p:cNvSpPr txBox="1"/>
          <p:nvPr/>
        </p:nvSpPr>
        <p:spPr>
          <a:xfrm>
            <a:off x="6298241" y="-1"/>
            <a:ext cx="5038867"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Đặc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điểm</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của</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loại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8576E116-61AE-4DB3-853D-D04C64B6A931}"/>
              </a:ext>
            </a:extLst>
          </p:cNvPr>
          <p:cNvSpPr txBox="1"/>
          <p:nvPr/>
        </p:nvSpPr>
        <p:spPr>
          <a:xfrm>
            <a:off x="6298241" y="465520"/>
            <a:ext cx="5038867" cy="1200329"/>
          </a:xfrm>
          <a:prstGeom prst="rect">
            <a:avLst/>
          </a:prstGeom>
          <a:noFill/>
        </p:spPr>
        <p:txBody>
          <a:bodyPr wrap="square" rtlCol="0">
            <a:spAutoFit/>
          </a:bodyPr>
          <a:lstStyle/>
          <a:p>
            <a:pPr algn="just"/>
            <a:r>
              <a:rPr lang="vi-VN" dirty="0">
                <a:solidFill>
                  <a:srgbClr val="197EC6"/>
                </a:solidFill>
                <a:latin typeface="Times New Roman" panose="02020603050405020304" pitchFamily="18" charset="0"/>
                <a:cs typeface="Times New Roman" panose="02020603050405020304" pitchFamily="18" charset="0"/>
              </a:rPr>
              <a:t>Các dự án khác nhau trong các tình huống khác nhau đòi hỏi phải sử dụng các phương pháp ước lượng cụ thể;</a:t>
            </a:r>
            <a:r>
              <a:rPr lang="en-US" dirty="0">
                <a:solidFill>
                  <a:srgbClr val="197EC6"/>
                </a:solidFill>
                <a:latin typeface="Times New Roman" panose="02020603050405020304" pitchFamily="18" charset="0"/>
                <a:cs typeface="Times New Roman" panose="02020603050405020304" pitchFamily="18" charset="0"/>
              </a:rPr>
              <a:t> 3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ROM,  Budget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Definitive</a:t>
            </a:r>
          </a:p>
        </p:txBody>
      </p:sp>
      <p:graphicFrame>
        <p:nvGraphicFramePr>
          <p:cNvPr id="10" name="Table 9">
            <a:extLst>
              <a:ext uri="{FF2B5EF4-FFF2-40B4-BE49-F238E27FC236}">
                <a16:creationId xmlns="" xmlns:a16="http://schemas.microsoft.com/office/drawing/2014/main" id="{96DE461B-27D7-41F9-AD46-D429D2566A5A}"/>
              </a:ext>
            </a:extLst>
          </p:cNvPr>
          <p:cNvGraphicFramePr>
            <a:graphicFrameLocks noGrp="1"/>
          </p:cNvGraphicFramePr>
          <p:nvPr>
            <p:extLst>
              <p:ext uri="{D42A27DB-BD31-4B8C-83A1-F6EECF244321}">
                <p14:modId xmlns:p14="http://schemas.microsoft.com/office/powerpoint/2010/main" val="1822315100"/>
              </p:ext>
            </p:extLst>
          </p:nvPr>
        </p:nvGraphicFramePr>
        <p:xfrm>
          <a:off x="6298241" y="1810299"/>
          <a:ext cx="5866700" cy="4555332"/>
        </p:xfrm>
        <a:graphic>
          <a:graphicData uri="http://schemas.openxmlformats.org/drawingml/2006/table">
            <a:tbl>
              <a:tblPr firstRow="1" bandRow="1">
                <a:tableStyleId>{5C22544A-7EE6-4342-B048-85BDC9FD1C3A}</a:tableStyleId>
              </a:tblPr>
              <a:tblGrid>
                <a:gridCol w="1213907">
                  <a:extLst>
                    <a:ext uri="{9D8B030D-6E8A-4147-A177-3AD203B41FA5}">
                      <a16:colId xmlns="" xmlns:a16="http://schemas.microsoft.com/office/drawing/2014/main" val="314540548"/>
                    </a:ext>
                  </a:extLst>
                </a:gridCol>
                <a:gridCol w="1505243">
                  <a:extLst>
                    <a:ext uri="{9D8B030D-6E8A-4147-A177-3AD203B41FA5}">
                      <a16:colId xmlns="" xmlns:a16="http://schemas.microsoft.com/office/drawing/2014/main" val="2758033473"/>
                    </a:ext>
                  </a:extLst>
                </a:gridCol>
                <a:gridCol w="1339788">
                  <a:extLst>
                    <a:ext uri="{9D8B030D-6E8A-4147-A177-3AD203B41FA5}">
                      <a16:colId xmlns="" xmlns:a16="http://schemas.microsoft.com/office/drawing/2014/main" val="264893735"/>
                    </a:ext>
                  </a:extLst>
                </a:gridCol>
                <a:gridCol w="1807762">
                  <a:extLst>
                    <a:ext uri="{9D8B030D-6E8A-4147-A177-3AD203B41FA5}">
                      <a16:colId xmlns="" xmlns:a16="http://schemas.microsoft.com/office/drawing/2014/main" val="2749551198"/>
                    </a:ext>
                  </a:extLst>
                </a:gridCol>
              </a:tblGrid>
              <a:tr h="440532">
                <a:tc>
                  <a:txBody>
                    <a:bodyPr/>
                    <a:lstStyle/>
                    <a:p>
                      <a:r>
                        <a:rPr lang="en-US" i="0" dirty="0" err="1">
                          <a:solidFill>
                            <a:srgbClr val="197EC6"/>
                          </a:solidFill>
                        </a:rPr>
                        <a:t>Loại</a:t>
                      </a:r>
                      <a:endParaRPr lang="en-US" i="0" dirty="0">
                        <a:solidFill>
                          <a:srgbClr val="197EC6"/>
                        </a:solidFill>
                      </a:endParaRPr>
                    </a:p>
                  </a:txBody>
                  <a:tcPr>
                    <a:solidFill>
                      <a:srgbClr val="92D050"/>
                    </a:solidFill>
                  </a:tcPr>
                </a:tc>
                <a:tc>
                  <a:txBody>
                    <a:bodyPr/>
                    <a:lstStyle/>
                    <a:p>
                      <a:r>
                        <a:rPr lang="en-US" sz="1800" b="1" i="0" kern="1200" dirty="0" err="1">
                          <a:solidFill>
                            <a:srgbClr val="197EC6"/>
                          </a:solidFill>
                          <a:latin typeface="+mn-lt"/>
                          <a:ea typeface="+mn-ea"/>
                          <a:cs typeface="+mn-cs"/>
                        </a:rPr>
                        <a:t>Độ</a:t>
                      </a:r>
                      <a:r>
                        <a:rPr lang="en-US" sz="1800" b="1" i="0" kern="1200" dirty="0">
                          <a:solidFill>
                            <a:srgbClr val="197EC6"/>
                          </a:solidFill>
                          <a:latin typeface="+mn-lt"/>
                          <a:ea typeface="+mn-ea"/>
                          <a:cs typeface="+mn-cs"/>
                        </a:rPr>
                        <a:t> </a:t>
                      </a:r>
                      <a:r>
                        <a:rPr lang="en-US" sz="1800" b="1" i="0" kern="1200" dirty="0" err="1">
                          <a:solidFill>
                            <a:srgbClr val="197EC6"/>
                          </a:solidFill>
                          <a:latin typeface="+mn-lt"/>
                          <a:ea typeface="+mn-ea"/>
                          <a:cs typeface="+mn-cs"/>
                        </a:rPr>
                        <a:t>chính</a:t>
                      </a:r>
                      <a:r>
                        <a:rPr lang="en-US" sz="1800" b="1" i="0" kern="1200" dirty="0">
                          <a:solidFill>
                            <a:srgbClr val="197EC6"/>
                          </a:solidFill>
                          <a:latin typeface="+mn-lt"/>
                          <a:ea typeface="+mn-ea"/>
                          <a:cs typeface="+mn-cs"/>
                        </a:rPr>
                        <a:t> </a:t>
                      </a:r>
                      <a:r>
                        <a:rPr lang="en-US" sz="1800" b="1" i="0" kern="1200" dirty="0" err="1">
                          <a:solidFill>
                            <a:srgbClr val="197EC6"/>
                          </a:solidFill>
                          <a:latin typeface="+mn-lt"/>
                          <a:ea typeface="+mn-ea"/>
                          <a:cs typeface="+mn-cs"/>
                        </a:rPr>
                        <a:t>xác</a:t>
                      </a:r>
                      <a:endParaRPr lang="en-US" sz="1800" b="1" i="0" kern="1200" dirty="0">
                        <a:solidFill>
                          <a:srgbClr val="197EC6"/>
                        </a:solidFill>
                        <a:latin typeface="+mn-lt"/>
                        <a:ea typeface="+mn-ea"/>
                        <a:cs typeface="+mn-cs"/>
                      </a:endParaRPr>
                    </a:p>
                  </a:txBody>
                  <a:tcPr>
                    <a:solidFill>
                      <a:srgbClr val="92D050"/>
                    </a:solidFill>
                  </a:tcPr>
                </a:tc>
                <a:tc>
                  <a:txBody>
                    <a:bodyPr/>
                    <a:lstStyle/>
                    <a:p>
                      <a:r>
                        <a:rPr lang="en-US" i="0" dirty="0" err="1">
                          <a:solidFill>
                            <a:srgbClr val="197EC6"/>
                          </a:solidFill>
                        </a:rPr>
                        <a:t>Giai</a:t>
                      </a:r>
                      <a:r>
                        <a:rPr lang="en-US" i="0" dirty="0">
                          <a:solidFill>
                            <a:srgbClr val="197EC6"/>
                          </a:solidFill>
                        </a:rPr>
                        <a:t> </a:t>
                      </a:r>
                      <a:r>
                        <a:rPr lang="en-US" i="0" dirty="0" err="1">
                          <a:solidFill>
                            <a:srgbClr val="197EC6"/>
                          </a:solidFill>
                        </a:rPr>
                        <a:t>đoạn</a:t>
                      </a:r>
                      <a:endParaRPr lang="en-US" i="0" dirty="0">
                        <a:solidFill>
                          <a:srgbClr val="197EC6"/>
                        </a:solidFill>
                      </a:endParaRPr>
                    </a:p>
                  </a:txBody>
                  <a:tcPr>
                    <a:solidFill>
                      <a:srgbClr val="92D050"/>
                    </a:solidFill>
                  </a:tcPr>
                </a:tc>
                <a:tc>
                  <a:txBody>
                    <a:bodyPr/>
                    <a:lstStyle/>
                    <a:p>
                      <a:r>
                        <a:rPr lang="en-US" i="0" dirty="0" err="1">
                          <a:solidFill>
                            <a:srgbClr val="197EC6"/>
                          </a:solidFill>
                        </a:rPr>
                        <a:t>Phương</a:t>
                      </a:r>
                      <a:r>
                        <a:rPr lang="en-US" i="0" dirty="0">
                          <a:solidFill>
                            <a:srgbClr val="197EC6"/>
                          </a:solidFill>
                        </a:rPr>
                        <a:t> </a:t>
                      </a:r>
                      <a:r>
                        <a:rPr lang="en-US" i="0" dirty="0" err="1">
                          <a:solidFill>
                            <a:srgbClr val="197EC6"/>
                          </a:solidFill>
                        </a:rPr>
                        <a:t>pháp</a:t>
                      </a:r>
                      <a:endParaRPr lang="en-US" i="0" dirty="0">
                        <a:solidFill>
                          <a:srgbClr val="197EC6"/>
                        </a:solidFill>
                      </a:endParaRPr>
                    </a:p>
                  </a:txBody>
                  <a:tcPr>
                    <a:solidFill>
                      <a:srgbClr val="92D050"/>
                    </a:solidFill>
                  </a:tcPr>
                </a:tc>
                <a:extLst>
                  <a:ext uri="{0D108BD9-81ED-4DB2-BD59-A6C34878D82A}">
                    <a16:rowId xmlns="" xmlns:a16="http://schemas.microsoft.com/office/drawing/2014/main" val="1177200225"/>
                  </a:ext>
                </a:extLst>
              </a:tr>
              <a:tr h="725145">
                <a:tc>
                  <a:txBody>
                    <a:bodyPr/>
                    <a:lstStyle/>
                    <a:p>
                      <a:r>
                        <a:rPr lang="en-US" i="0" dirty="0">
                          <a:solidFill>
                            <a:srgbClr val="197EC6"/>
                          </a:solidFill>
                        </a:rPr>
                        <a:t>ROM</a:t>
                      </a:r>
                    </a:p>
                  </a:txBody>
                  <a:tcPr/>
                </a:tc>
                <a:tc>
                  <a:txBody>
                    <a:bodyPr/>
                    <a:lstStyle/>
                    <a:p>
                      <a:r>
                        <a:rPr lang="en-US" i="0">
                          <a:solidFill>
                            <a:srgbClr val="197EC6"/>
                          </a:solidFill>
                        </a:rPr>
                        <a:t>-25%+75%</a:t>
                      </a:r>
                    </a:p>
                  </a:txBody>
                  <a:tcPr/>
                </a:tc>
                <a:tc>
                  <a:txBody>
                    <a:bodyPr/>
                    <a:lstStyle/>
                    <a:p>
                      <a:r>
                        <a:rPr lang="en-US" i="0" dirty="0">
                          <a:solidFill>
                            <a:srgbClr val="197EC6"/>
                          </a:solidFill>
                        </a:rPr>
                        <a:t>Ban </a:t>
                      </a:r>
                      <a:r>
                        <a:rPr lang="en-US" i="0" dirty="0" err="1">
                          <a:solidFill>
                            <a:srgbClr val="197EC6"/>
                          </a:solidFill>
                        </a:rPr>
                        <a:t>đầu</a:t>
                      </a:r>
                      <a:r>
                        <a:rPr lang="en-US" i="0" dirty="0">
                          <a:solidFill>
                            <a:srgbClr val="197EC6"/>
                          </a:solidFill>
                        </a:rPr>
                        <a:t>,</a:t>
                      </a:r>
                      <a:r>
                        <a:rPr lang="en-US" i="0" baseline="0" dirty="0">
                          <a:solidFill>
                            <a:srgbClr val="197EC6"/>
                          </a:solidFill>
                        </a:rPr>
                        <a:t> </a:t>
                      </a:r>
                      <a:r>
                        <a:rPr lang="en-US" i="0" baseline="0" dirty="0" err="1">
                          <a:solidFill>
                            <a:srgbClr val="197EC6"/>
                          </a:solidFill>
                        </a:rPr>
                        <a:t>khái</a:t>
                      </a:r>
                      <a:r>
                        <a:rPr lang="en-US" i="0" baseline="0" dirty="0">
                          <a:solidFill>
                            <a:srgbClr val="197EC6"/>
                          </a:solidFill>
                        </a:rPr>
                        <a:t> </a:t>
                      </a:r>
                      <a:r>
                        <a:rPr lang="en-US" i="0" baseline="0" dirty="0" err="1">
                          <a:solidFill>
                            <a:srgbClr val="197EC6"/>
                          </a:solidFill>
                        </a:rPr>
                        <a:t>niệm</a:t>
                      </a:r>
                      <a:endParaRPr lang="en-US" i="0" dirty="0">
                        <a:solidFill>
                          <a:srgbClr val="197EC6"/>
                        </a:solidFill>
                      </a:endParaRPr>
                    </a:p>
                  </a:txBody>
                  <a:tcPr/>
                </a:tc>
                <a:tc>
                  <a:txBody>
                    <a:bodyPr/>
                    <a:lstStyle/>
                    <a:p>
                      <a:r>
                        <a:rPr lang="vi-VN" i="0" baseline="0" dirty="0">
                          <a:solidFill>
                            <a:srgbClr val="197EC6"/>
                          </a:solidFill>
                          <a:latin typeface="+mj-lt"/>
                        </a:rPr>
                        <a:t>Tương tự, tham số, đánh giá chuyên gia, từ trên xuống</a:t>
                      </a:r>
                      <a:endParaRPr lang="en-US" i="0" dirty="0">
                        <a:solidFill>
                          <a:srgbClr val="197EC6"/>
                        </a:solidFill>
                        <a:latin typeface="+mj-lt"/>
                      </a:endParaRPr>
                    </a:p>
                  </a:txBody>
                  <a:tcPr/>
                </a:tc>
                <a:extLst>
                  <a:ext uri="{0D108BD9-81ED-4DB2-BD59-A6C34878D82A}">
                    <a16:rowId xmlns="" xmlns:a16="http://schemas.microsoft.com/office/drawing/2014/main" val="1684073041"/>
                  </a:ext>
                </a:extLst>
              </a:tr>
              <a:tr h="722430">
                <a:tc>
                  <a:txBody>
                    <a:bodyPr/>
                    <a:lstStyle/>
                    <a:p>
                      <a:r>
                        <a:rPr lang="en-US" i="0" dirty="0" err="1">
                          <a:solidFill>
                            <a:srgbClr val="197EC6"/>
                          </a:solidFill>
                        </a:rPr>
                        <a:t>Ngân</a:t>
                      </a:r>
                      <a:r>
                        <a:rPr lang="en-US" i="0" dirty="0">
                          <a:solidFill>
                            <a:srgbClr val="197EC6"/>
                          </a:solidFill>
                        </a:rPr>
                        <a:t> </a:t>
                      </a:r>
                      <a:r>
                        <a:rPr lang="en-US" i="0" dirty="0" err="1">
                          <a:solidFill>
                            <a:srgbClr val="197EC6"/>
                          </a:solidFill>
                        </a:rPr>
                        <a:t>sách</a:t>
                      </a:r>
                      <a:endParaRPr lang="en-US" i="0" dirty="0">
                        <a:solidFill>
                          <a:srgbClr val="197EC6"/>
                        </a:solidFill>
                      </a:endParaRPr>
                    </a:p>
                  </a:txBody>
                  <a:tcPr/>
                </a:tc>
                <a:tc>
                  <a:txBody>
                    <a:bodyPr/>
                    <a:lstStyle/>
                    <a:p>
                      <a:r>
                        <a:rPr lang="en-US" i="0">
                          <a:solidFill>
                            <a:srgbClr val="197EC6"/>
                          </a:solidFill>
                        </a:rPr>
                        <a:t>-10%+25%</a:t>
                      </a:r>
                    </a:p>
                  </a:txBody>
                  <a:tcPr/>
                </a:tc>
                <a:tc>
                  <a:txBody>
                    <a:bodyPr/>
                    <a:lstStyle/>
                    <a:p>
                      <a:r>
                        <a:rPr lang="en-US" i="0" baseline="0" dirty="0" err="1">
                          <a:solidFill>
                            <a:srgbClr val="197EC6"/>
                          </a:solidFill>
                        </a:rPr>
                        <a:t>Khái</a:t>
                      </a:r>
                      <a:r>
                        <a:rPr lang="en-US" i="0" baseline="0" dirty="0">
                          <a:solidFill>
                            <a:srgbClr val="197EC6"/>
                          </a:solidFill>
                        </a:rPr>
                        <a:t> </a:t>
                      </a:r>
                      <a:r>
                        <a:rPr lang="en-US" i="0" baseline="0" dirty="0" err="1">
                          <a:solidFill>
                            <a:srgbClr val="197EC6"/>
                          </a:solidFill>
                        </a:rPr>
                        <a:t>niệm</a:t>
                      </a:r>
                      <a:r>
                        <a:rPr lang="en-US" i="0" baseline="0" dirty="0">
                          <a:solidFill>
                            <a:srgbClr val="197EC6"/>
                          </a:solidFill>
                        </a:rPr>
                        <a:t>, </a:t>
                      </a:r>
                      <a:r>
                        <a:rPr lang="en-US" i="0" baseline="0" dirty="0" err="1">
                          <a:solidFill>
                            <a:srgbClr val="197EC6"/>
                          </a:solidFill>
                        </a:rPr>
                        <a:t>quyết</a:t>
                      </a:r>
                      <a:r>
                        <a:rPr lang="en-US" i="0" baseline="0" dirty="0">
                          <a:solidFill>
                            <a:srgbClr val="197EC6"/>
                          </a:solidFill>
                        </a:rPr>
                        <a:t> </a:t>
                      </a:r>
                      <a:r>
                        <a:rPr lang="en-US" i="0" baseline="0" dirty="0" err="1">
                          <a:solidFill>
                            <a:srgbClr val="197EC6"/>
                          </a:solidFill>
                        </a:rPr>
                        <a:t>định</a:t>
                      </a:r>
                      <a:r>
                        <a:rPr lang="en-US" i="0" baseline="0" dirty="0">
                          <a:solidFill>
                            <a:srgbClr val="197EC6"/>
                          </a:solidFill>
                        </a:rPr>
                        <a:t>, </a:t>
                      </a:r>
                      <a:r>
                        <a:rPr lang="en-US" i="0" baseline="0" dirty="0" err="1">
                          <a:solidFill>
                            <a:srgbClr val="197EC6"/>
                          </a:solidFill>
                        </a:rPr>
                        <a:t>đáp</a:t>
                      </a:r>
                      <a:r>
                        <a:rPr lang="en-US" i="0" baseline="0" dirty="0">
                          <a:solidFill>
                            <a:srgbClr val="197EC6"/>
                          </a:solidFill>
                        </a:rPr>
                        <a:t> </a:t>
                      </a:r>
                      <a:r>
                        <a:rPr lang="en-US" i="0" baseline="0" dirty="0" err="1">
                          <a:solidFill>
                            <a:srgbClr val="197EC6"/>
                          </a:solidFill>
                        </a:rPr>
                        <a:t>ứng</a:t>
                      </a:r>
                      <a:r>
                        <a:rPr lang="en-US" i="0" baseline="0" dirty="0">
                          <a:solidFill>
                            <a:srgbClr val="197EC6"/>
                          </a:solidFill>
                        </a:rPr>
                        <a:t> </a:t>
                      </a:r>
                      <a:r>
                        <a:rPr lang="en-US" i="0" baseline="0" dirty="0" err="1">
                          <a:solidFill>
                            <a:srgbClr val="197EC6"/>
                          </a:solidFill>
                        </a:rPr>
                        <a:t>đề</a:t>
                      </a:r>
                      <a:r>
                        <a:rPr lang="en-US" i="0" baseline="0" dirty="0">
                          <a:solidFill>
                            <a:srgbClr val="197EC6"/>
                          </a:solidFill>
                        </a:rPr>
                        <a:t> </a:t>
                      </a:r>
                      <a:r>
                        <a:rPr lang="en-US" i="0" baseline="0" dirty="0" err="1">
                          <a:solidFill>
                            <a:srgbClr val="197EC6"/>
                          </a:solidFill>
                        </a:rPr>
                        <a:t>xuất</a:t>
                      </a:r>
                      <a:endParaRPr lang="en-US" i="0" baseline="0" dirty="0">
                        <a:solidFill>
                          <a:srgbClr val="197EC6"/>
                        </a:solidFill>
                      </a:endParaRPr>
                    </a:p>
                    <a:p>
                      <a:endParaRPr lang="en-US" i="0" dirty="0">
                        <a:solidFill>
                          <a:srgbClr val="197EC6"/>
                        </a:solidFill>
                      </a:endParaRPr>
                    </a:p>
                  </a:txBody>
                  <a:tcPr/>
                </a:tc>
                <a:tc>
                  <a:txBody>
                    <a:bodyPr/>
                    <a:lstStyle/>
                    <a:p>
                      <a:r>
                        <a:rPr lang="en-US" i="0" dirty="0" err="1">
                          <a:solidFill>
                            <a:srgbClr val="197EC6"/>
                          </a:solidFill>
                        </a:rPr>
                        <a:t>Tương</a:t>
                      </a:r>
                      <a:r>
                        <a:rPr lang="en-US" i="0" baseline="0" dirty="0">
                          <a:solidFill>
                            <a:srgbClr val="197EC6"/>
                          </a:solidFill>
                        </a:rPr>
                        <a:t> </a:t>
                      </a:r>
                      <a:r>
                        <a:rPr lang="en-US" i="0" baseline="0" dirty="0" err="1">
                          <a:solidFill>
                            <a:srgbClr val="197EC6"/>
                          </a:solidFill>
                        </a:rPr>
                        <a:t>tự</a:t>
                      </a:r>
                      <a:r>
                        <a:rPr lang="en-US" i="0" baseline="0" dirty="0">
                          <a:solidFill>
                            <a:srgbClr val="197EC6"/>
                          </a:solidFill>
                        </a:rPr>
                        <a:t>, </a:t>
                      </a:r>
                      <a:r>
                        <a:rPr lang="en-US" i="0" baseline="0" dirty="0" err="1">
                          <a:solidFill>
                            <a:srgbClr val="197EC6"/>
                          </a:solidFill>
                        </a:rPr>
                        <a:t>tham</a:t>
                      </a:r>
                      <a:r>
                        <a:rPr lang="en-US" i="0" baseline="0" dirty="0">
                          <a:solidFill>
                            <a:srgbClr val="197EC6"/>
                          </a:solidFill>
                        </a:rPr>
                        <a:t> </a:t>
                      </a:r>
                      <a:r>
                        <a:rPr lang="en-US" i="0" baseline="0" dirty="0" err="1">
                          <a:solidFill>
                            <a:srgbClr val="197EC6"/>
                          </a:solidFill>
                        </a:rPr>
                        <a:t>số</a:t>
                      </a:r>
                      <a:r>
                        <a:rPr lang="en-US" i="0" baseline="0" dirty="0">
                          <a:solidFill>
                            <a:srgbClr val="197EC6"/>
                          </a:solidFill>
                        </a:rPr>
                        <a:t>, </a:t>
                      </a:r>
                      <a:r>
                        <a:rPr lang="en-US" i="0" baseline="0" dirty="0" err="1">
                          <a:solidFill>
                            <a:srgbClr val="197EC6"/>
                          </a:solidFill>
                        </a:rPr>
                        <a:t>đánh</a:t>
                      </a:r>
                      <a:r>
                        <a:rPr lang="en-US" i="0" baseline="0" dirty="0">
                          <a:solidFill>
                            <a:srgbClr val="197EC6"/>
                          </a:solidFill>
                        </a:rPr>
                        <a:t> </a:t>
                      </a:r>
                      <a:r>
                        <a:rPr lang="en-US" i="0" baseline="0" dirty="0" err="1">
                          <a:solidFill>
                            <a:srgbClr val="197EC6"/>
                          </a:solidFill>
                        </a:rPr>
                        <a:t>giá</a:t>
                      </a:r>
                      <a:r>
                        <a:rPr lang="en-US" i="0" baseline="0" dirty="0">
                          <a:solidFill>
                            <a:srgbClr val="197EC6"/>
                          </a:solidFill>
                        </a:rPr>
                        <a:t> </a:t>
                      </a:r>
                      <a:r>
                        <a:rPr lang="en-US" i="0" baseline="0" dirty="0" err="1">
                          <a:solidFill>
                            <a:srgbClr val="197EC6"/>
                          </a:solidFill>
                        </a:rPr>
                        <a:t>chuyên</a:t>
                      </a:r>
                      <a:r>
                        <a:rPr lang="en-US" i="0" baseline="0" dirty="0">
                          <a:solidFill>
                            <a:srgbClr val="197EC6"/>
                          </a:solidFill>
                        </a:rPr>
                        <a:t> </a:t>
                      </a:r>
                      <a:r>
                        <a:rPr lang="en-US" i="0" baseline="0" dirty="0" err="1">
                          <a:solidFill>
                            <a:srgbClr val="197EC6"/>
                          </a:solidFill>
                        </a:rPr>
                        <a:t>gia</a:t>
                      </a:r>
                      <a:endParaRPr lang="en-US" i="0" dirty="0">
                        <a:solidFill>
                          <a:srgbClr val="197EC6"/>
                        </a:solidFill>
                      </a:endParaRPr>
                    </a:p>
                  </a:txBody>
                  <a:tcPr/>
                </a:tc>
                <a:extLst>
                  <a:ext uri="{0D108BD9-81ED-4DB2-BD59-A6C34878D82A}">
                    <a16:rowId xmlns="" xmlns:a16="http://schemas.microsoft.com/office/drawing/2014/main" val="1554189210"/>
                  </a:ext>
                </a:extLst>
              </a:tr>
              <a:tr h="725145">
                <a:tc>
                  <a:txBody>
                    <a:bodyPr/>
                    <a:lstStyle/>
                    <a:p>
                      <a:r>
                        <a:rPr lang="en-US" i="0" dirty="0" err="1">
                          <a:solidFill>
                            <a:srgbClr val="197EC6"/>
                          </a:solidFill>
                        </a:rPr>
                        <a:t>Dứt</a:t>
                      </a:r>
                      <a:r>
                        <a:rPr lang="en-US" i="0" baseline="0" dirty="0">
                          <a:solidFill>
                            <a:srgbClr val="197EC6"/>
                          </a:solidFill>
                        </a:rPr>
                        <a:t> </a:t>
                      </a:r>
                      <a:r>
                        <a:rPr lang="en-US" i="0" baseline="0" dirty="0" err="1">
                          <a:solidFill>
                            <a:srgbClr val="197EC6"/>
                          </a:solidFill>
                        </a:rPr>
                        <a:t>khoát</a:t>
                      </a:r>
                      <a:endParaRPr lang="en-US" i="0" dirty="0">
                        <a:solidFill>
                          <a:srgbClr val="197EC6"/>
                        </a:solidFill>
                      </a:endParaRPr>
                    </a:p>
                  </a:txBody>
                  <a:tcPr/>
                </a:tc>
                <a:tc>
                  <a:txBody>
                    <a:bodyPr/>
                    <a:lstStyle/>
                    <a:p>
                      <a:r>
                        <a:rPr lang="en-US" i="0">
                          <a:solidFill>
                            <a:srgbClr val="197EC6"/>
                          </a:solidFill>
                        </a:rPr>
                        <a:t>-5%+10%</a:t>
                      </a:r>
                    </a:p>
                  </a:txBody>
                  <a:tcPr/>
                </a:tc>
                <a:tc>
                  <a:txBody>
                    <a:bodyPr/>
                    <a:lstStyle/>
                    <a:p>
                      <a:r>
                        <a:rPr lang="en-US" i="0" dirty="0" err="1">
                          <a:solidFill>
                            <a:srgbClr val="197EC6"/>
                          </a:solidFill>
                        </a:rPr>
                        <a:t>Kế</a:t>
                      </a:r>
                      <a:r>
                        <a:rPr lang="en-US" i="0" baseline="0" dirty="0">
                          <a:solidFill>
                            <a:srgbClr val="197EC6"/>
                          </a:solidFill>
                        </a:rPr>
                        <a:t> </a:t>
                      </a:r>
                      <a:r>
                        <a:rPr lang="en-US" i="0" baseline="0" dirty="0" err="1">
                          <a:solidFill>
                            <a:srgbClr val="197EC6"/>
                          </a:solidFill>
                        </a:rPr>
                        <a:t>hoạch</a:t>
                      </a:r>
                      <a:r>
                        <a:rPr lang="en-US" i="0" baseline="0" dirty="0">
                          <a:solidFill>
                            <a:srgbClr val="197EC6"/>
                          </a:solidFill>
                        </a:rPr>
                        <a:t>, </a:t>
                      </a:r>
                      <a:r>
                        <a:rPr lang="en-US" i="0" baseline="0" dirty="0" err="1">
                          <a:solidFill>
                            <a:srgbClr val="197EC6"/>
                          </a:solidFill>
                        </a:rPr>
                        <a:t>đề</a:t>
                      </a:r>
                      <a:r>
                        <a:rPr lang="en-US" i="0" baseline="0" dirty="0">
                          <a:solidFill>
                            <a:srgbClr val="197EC6"/>
                          </a:solidFill>
                        </a:rPr>
                        <a:t> </a:t>
                      </a:r>
                      <a:r>
                        <a:rPr lang="en-US" i="0" baseline="0" dirty="0" err="1">
                          <a:solidFill>
                            <a:srgbClr val="197EC6"/>
                          </a:solidFill>
                        </a:rPr>
                        <a:t>xuất</a:t>
                      </a:r>
                      <a:endParaRPr lang="en-US" i="0" dirty="0">
                        <a:solidFill>
                          <a:srgbClr val="197EC6"/>
                        </a:solidFill>
                      </a:endParaRPr>
                    </a:p>
                  </a:txBody>
                  <a:tcPr/>
                </a:tc>
                <a:tc>
                  <a:txBody>
                    <a:bodyPr/>
                    <a:lstStyle/>
                    <a:p>
                      <a:r>
                        <a:rPr lang="en-US" i="0" baseline="0" dirty="0" err="1">
                          <a:solidFill>
                            <a:srgbClr val="197EC6"/>
                          </a:solidFill>
                          <a:latin typeface="Times New Roman" panose="02020603050405020304" pitchFamily="18" charset="0"/>
                          <a:cs typeface="Times New Roman" panose="02020603050405020304" pitchFamily="18" charset="0"/>
                        </a:rPr>
                        <a:t>Tương</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tự</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tham</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số</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đánh</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giá</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chuyên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gia</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dưới</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lên</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giá</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thầu</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của</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nhà</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cung</a:t>
                      </a:r>
                      <a:r>
                        <a:rPr lang="en-US" i="0" baseline="0" dirty="0">
                          <a:solidFill>
                            <a:srgbClr val="197EC6"/>
                          </a:solidFill>
                          <a:latin typeface="Times New Roman" panose="02020603050405020304" pitchFamily="18" charset="0"/>
                          <a:cs typeface="Times New Roman" panose="02020603050405020304" pitchFamily="18" charset="0"/>
                        </a:rPr>
                        <a:t> </a:t>
                      </a:r>
                      <a:r>
                        <a:rPr lang="en-US" i="0" baseline="0" dirty="0" err="1">
                          <a:solidFill>
                            <a:srgbClr val="197EC6"/>
                          </a:solidFill>
                          <a:latin typeface="Times New Roman" panose="02020603050405020304" pitchFamily="18" charset="0"/>
                          <a:cs typeface="Times New Roman" panose="02020603050405020304" pitchFamily="18" charset="0"/>
                        </a:rPr>
                        <a:t>cấp</a:t>
                      </a:r>
                      <a:endParaRPr lang="en-US"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614550427"/>
                  </a:ext>
                </a:extLst>
              </a:tr>
            </a:tbl>
          </a:graphicData>
        </a:graphic>
      </p:graphicFrame>
    </p:spTree>
    <p:extLst>
      <p:ext uri="{BB962C8B-B14F-4D97-AF65-F5344CB8AC3E}">
        <p14:creationId xmlns:p14="http://schemas.microsoft.com/office/powerpoint/2010/main" val="1278772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2750" y="0"/>
            <a:ext cx="4125182"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Estimating Type Descriptions</a:t>
            </a:r>
          </a:p>
        </p:txBody>
      </p:sp>
      <p:sp>
        <p:nvSpPr>
          <p:cNvPr id="7" name="TextBox 6"/>
          <p:cNvSpPr txBox="1"/>
          <p:nvPr/>
        </p:nvSpPr>
        <p:spPr>
          <a:xfrm>
            <a:off x="24787" y="474345"/>
            <a:ext cx="4941108" cy="5909310"/>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ROM is a top-down approach used during the formation of the project for initial evaluation and during the concept phase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high-level estimate based on analogy/comparison, parametric, or expert judgment using past experiences and past data for similar activities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costly and less accurate</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Budget is developed from more detailed project analysis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Budget is also called the design, control, or appropriation estimate </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Definitive is a bottom-up (task-by-task) approach prepared from well-defined data and specifications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estimate of individual work items in hours </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total is a rollup or summary of the individual work items </a:t>
            </a:r>
            <a:endParaRPr lang="en-US" i="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of individual work items drives cost and accuracy </a:t>
            </a:r>
          </a:p>
        </p:txBody>
      </p:sp>
      <p:sp>
        <p:nvSpPr>
          <p:cNvPr id="4" name="TextBox 3">
            <a:extLst>
              <a:ext uri="{FF2B5EF4-FFF2-40B4-BE49-F238E27FC236}">
                <a16:creationId xmlns="" xmlns:a16="http://schemas.microsoft.com/office/drawing/2014/main" id="{F8562428-FC25-47A3-AFFB-64845BF12436}"/>
              </a:ext>
            </a:extLst>
          </p:cNvPr>
          <p:cNvSpPr txBox="1"/>
          <p:nvPr/>
        </p:nvSpPr>
        <p:spPr>
          <a:xfrm>
            <a:off x="7337642" y="0"/>
            <a:ext cx="341007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Sự</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mô</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tả</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loại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B0385345-4B4E-4ADC-AF9B-AFAA4C8865A8}"/>
              </a:ext>
            </a:extLst>
          </p:cNvPr>
          <p:cNvSpPr txBox="1"/>
          <p:nvPr/>
        </p:nvSpPr>
        <p:spPr>
          <a:xfrm>
            <a:off x="6223948" y="474345"/>
            <a:ext cx="5431023" cy="563231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ROM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xuống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dưới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suốt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suốt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niệm</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so </a:t>
            </a:r>
            <a:r>
              <a:rPr lang="en-US" dirty="0" err="1">
                <a:solidFill>
                  <a:srgbClr val="197EC6"/>
                </a:solidFill>
                <a:latin typeface="Times New Roman" panose="02020603050405020304" pitchFamily="18" charset="0"/>
                <a:cs typeface="Times New Roman" panose="02020603050405020304" pitchFamily="18" charset="0"/>
              </a:rPr>
              <a:t>sánh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dữ</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tốn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tiết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Ngân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còn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gọi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khiển</a:t>
            </a:r>
            <a:r>
              <a:rPr lang="en-US" dirty="0">
                <a:solidFill>
                  <a:srgbClr val="197EC6"/>
                </a:solidFill>
                <a:latin typeface="Times New Roman" panose="02020603050405020304" pitchFamily="18" charset="0"/>
                <a:cs typeface="Times New Roman" panose="02020603050405020304" pitchFamily="18" charset="0"/>
              </a:rPr>
              <a:t> hay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Definitive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dưới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theo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dữ</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tiết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khoản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giờ</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hồ</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hay </a:t>
            </a:r>
            <a:r>
              <a:rPr lang="en-US" dirty="0" err="1">
                <a:solidFill>
                  <a:srgbClr val="197EC6"/>
                </a:solidFill>
                <a:latin typeface="Times New Roman" panose="02020603050405020304" pitchFamily="18" charset="0"/>
                <a:cs typeface="Times New Roman" panose="02020603050405020304" pitchFamily="18" charset="0"/>
              </a:rPr>
              <a:t>tóm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tắt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khoản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Kích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79635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0037" y="106863"/>
            <a:ext cx="316858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Estimating Units (EU)</a:t>
            </a:r>
          </a:p>
        </p:txBody>
      </p:sp>
      <p:sp>
        <p:nvSpPr>
          <p:cNvPr id="7" name="TextBox 6"/>
          <p:cNvSpPr txBox="1"/>
          <p:nvPr/>
        </p:nvSpPr>
        <p:spPr>
          <a:xfrm>
            <a:off x="5880295" y="1079971"/>
            <a:ext cx="6311705" cy="397031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xuất</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nhớ</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rằng</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EU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EU</a:t>
            </a:r>
          </a:p>
          <a:p>
            <a:pPr marL="742950" lvl="1"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Nhiều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hơn</a:t>
            </a:r>
            <a:r>
              <a:rPr lang="en-US" dirty="0">
                <a:solidFill>
                  <a:srgbClr val="197EC6"/>
                </a:solidFill>
                <a:latin typeface="Times New Roman" panose="02020603050405020304" pitchFamily="18" charset="0"/>
                <a:cs typeface="Times New Roman" panose="02020603050405020304" pitchFamily="18" charset="0"/>
              </a:rPr>
              <a:t> EU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hơn</a:t>
            </a:r>
            <a:r>
              <a:rPr lang="en-US" dirty="0">
                <a:solidFill>
                  <a:srgbClr val="197EC6"/>
                </a:solidFill>
                <a:latin typeface="Times New Roman" panose="02020603050405020304" pitchFamily="18" charset="0"/>
                <a:cs typeface="Times New Roman" panose="02020603050405020304" pitchFamily="18" charset="0"/>
              </a:rPr>
              <a:t> 3 EU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cồng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kềnh</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dirty="0">
                <a:solidFill>
                  <a:srgbClr val="197EC6"/>
                </a:solidFill>
                <a:latin typeface="Times New Roman" panose="02020603050405020304" pitchFamily="18" charset="0"/>
                <a:cs typeface="Times New Roman" panose="02020603050405020304" pitchFamily="18" charset="0"/>
              </a:rPr>
              <a:t>EU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3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p>
          <a:p>
            <a:pPr marL="1200150" lvl="2" indent="-285750" algn="just">
              <a:buFont typeface="Courier New" panose="02070309020205020404" pitchFamily="49" charset="0"/>
              <a:buChar char="o"/>
            </a:pPr>
            <a:r>
              <a:rPr lang="en-US" dirty="0" err="1">
                <a:solidFill>
                  <a:srgbClr val="197EC6"/>
                </a:solidFill>
                <a:latin typeface="Times New Roman" panose="02020603050405020304" pitchFamily="18" charset="0"/>
                <a:cs typeface="Times New Roman" panose="02020603050405020304" pitchFamily="18" charset="0"/>
              </a:rPr>
              <a:t>Đếm</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lgn="just">
              <a:buFont typeface="Courier New" panose="02070309020205020404" pitchFamily="49" charset="0"/>
              <a:buChar char="o"/>
            </a:pPr>
            <a:r>
              <a:rPr lang="en-US" dirty="0" err="1">
                <a:solidFill>
                  <a:srgbClr val="197EC6"/>
                </a:solidFill>
                <a:latin typeface="Times New Roman" panose="02020603050405020304" pitchFamily="18" charset="0"/>
                <a:cs typeface="Times New Roman" panose="02020603050405020304" pitchFamily="18" charset="0"/>
              </a:rPr>
              <a:t>Yếu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rộng</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lgn="just">
              <a:buFont typeface="Courier New" panose="02070309020205020404" pitchFamily="49" charset="0"/>
              <a:buChar char="o"/>
            </a:pP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cố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C160BF8F-16AB-44D4-9002-673A28904610}"/>
              </a:ext>
            </a:extLst>
          </p:cNvPr>
          <p:cNvSpPr txBox="1"/>
          <p:nvPr/>
        </p:nvSpPr>
        <p:spPr>
          <a:xfrm>
            <a:off x="8105755" y="106863"/>
            <a:ext cx="2737007"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Đơn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vị</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D833F412-4A4E-48BA-BD13-7C65E7881C3C}"/>
              </a:ext>
            </a:extLst>
          </p:cNvPr>
          <p:cNvSpPr txBox="1"/>
          <p:nvPr/>
        </p:nvSpPr>
        <p:spPr>
          <a:xfrm>
            <a:off x="543357" y="1079971"/>
            <a:ext cx="5069652" cy="397031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Estimating units (EUs) are specific units used to estimate the effort required to complete a particular task or to produce a particular work product </a:t>
            </a:r>
            <a:endParaRPr lang="en-US"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estimating units, remember that: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EU can apply to more than one task</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task must have at least one EU</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a:t>
            </a:r>
            <a:r>
              <a:rPr lang="en-US" dirty="0" err="1">
                <a:latin typeface="Times New Roman" panose="02020603050405020304" pitchFamily="18" charset="0"/>
                <a:cs typeface="Times New Roman" panose="02020603050405020304" pitchFamily="18" charset="0"/>
              </a:rPr>
              <a:t>Eus</a:t>
            </a:r>
            <a:r>
              <a:rPr lang="en-US" dirty="0">
                <a:latin typeface="Times New Roman" panose="02020603050405020304" pitchFamily="18" charset="0"/>
                <a:cs typeface="Times New Roman" panose="02020603050405020304" pitchFamily="18" charset="0"/>
              </a:rPr>
              <a:t> can be identified for a task, but more than three EUs per task is unwieldy </a:t>
            </a:r>
          </a:p>
          <a:p>
            <a:pPr marL="742950" lvl="1"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Eus</a:t>
            </a:r>
            <a:r>
              <a:rPr lang="en-US" dirty="0">
                <a:latin typeface="Times New Roman" panose="02020603050405020304" pitchFamily="18" charset="0"/>
                <a:cs typeface="Times New Roman" panose="02020603050405020304" pitchFamily="18" charset="0"/>
              </a:rPr>
              <a:t> can be categorized into three types:</a:t>
            </a:r>
          </a:p>
          <a:p>
            <a:pPr marL="1200150" lvl="2"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Count</a:t>
            </a:r>
          </a:p>
          <a:p>
            <a:pPr marL="1200150" lvl="2"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Scaling factor</a:t>
            </a:r>
          </a:p>
          <a:p>
            <a:pPr marL="1200150" lvl="2"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Fixed range</a:t>
            </a:r>
          </a:p>
        </p:txBody>
      </p:sp>
    </p:spTree>
    <p:extLst>
      <p:ext uri="{BB962C8B-B14F-4D97-AF65-F5344CB8AC3E}">
        <p14:creationId xmlns:p14="http://schemas.microsoft.com/office/powerpoint/2010/main" val="330465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047" y="873455"/>
            <a:ext cx="4178526" cy="2708434"/>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How You Will Check Your Progress :</a:t>
            </a:r>
          </a:p>
          <a:p>
            <a:pPr lvl="1"/>
            <a:r>
              <a:rPr lang="en-US" dirty="0">
                <a:latin typeface="Times New Roman" panose="02020603050405020304" pitchFamily="18" charset="0"/>
                <a:cs typeface="Times New Roman" panose="02020603050405020304" pitchFamily="18" charset="0"/>
              </a:rPr>
              <a:t>Accountability</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Class Discussion.</a:t>
            </a:r>
          </a:p>
          <a:p>
            <a:pPr marL="1200150" lvl="2"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Team Exercise 10-1: Estimating. </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References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Guide to the Project Management Body of Knowledge (PMBOK </a:t>
            </a:r>
            <a:r>
              <a:rPr lang="en-US" sz="1600" dirty="0">
                <a:latin typeface="Times New Roman" panose="02020603050405020304" pitchFamily="18" charset="0"/>
                <a:cs typeface="Times New Roman" panose="02020603050405020304" pitchFamily="18" charset="0"/>
                <a:sym typeface="Symbol" panose="05050102010706020507" pitchFamily="18" charset="2"/>
              </a:rPr>
              <a:t> Guide Third Edition</a:t>
            </a:r>
            <a:r>
              <a:rPr lang="en-US" sz="1600" dirty="0">
                <a:latin typeface="Times New Roman" panose="02020603050405020304" pitchFamily="18" charset="0"/>
                <a:cs typeface="Times New Roman" panose="02020603050405020304" pitchFamily="18" charset="0"/>
              </a:rPr>
              <a:t>), Pennsylvania: Project Management Institute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08B44AE-FBEB-47C8-A851-1245DD3365D6}"/>
              </a:ext>
            </a:extLst>
          </p:cNvPr>
          <p:cNvSpPr txBox="1"/>
          <p:nvPr/>
        </p:nvSpPr>
        <p:spPr>
          <a:xfrm>
            <a:off x="6330150" y="873455"/>
            <a:ext cx="5036546" cy="2523768"/>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Cách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kiểm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tiến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a:t>
            </a:r>
            <a:r>
              <a:rPr lang="en-US" b="1" dirty="0">
                <a:solidFill>
                  <a:srgbClr val="197EC6"/>
                </a:solidFill>
                <a:latin typeface="Times New Roman" panose="02020603050405020304" pitchFamily="18" charset="0"/>
                <a:cs typeface="Times New Roman" panose="02020603050405020304" pitchFamily="18" charset="0"/>
              </a:rPr>
              <a:t> :</a:t>
            </a:r>
          </a:p>
          <a:p>
            <a:pPr lvl="1"/>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Thảo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luận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trên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lớp</a:t>
            </a:r>
            <a:endParaRPr lang="en-US" sz="1600" dirty="0">
              <a:solidFill>
                <a:srgbClr val="197EC6"/>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tập</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nhóm</a:t>
            </a:r>
            <a:r>
              <a:rPr lang="en-US" sz="1600" dirty="0">
                <a:solidFill>
                  <a:srgbClr val="197EC6"/>
                </a:solidFill>
                <a:latin typeface="Times New Roman" panose="02020603050405020304" pitchFamily="18" charset="0"/>
                <a:cs typeface="Times New Roman" panose="02020603050405020304" pitchFamily="18" charset="0"/>
              </a:rPr>
              <a:t> 10-1: </a:t>
            </a:r>
            <a:r>
              <a:rPr lang="en-US" sz="1600" dirty="0" err="1">
                <a:solidFill>
                  <a:srgbClr val="197EC6"/>
                </a:solidFill>
                <a:latin typeface="Times New Roman" panose="02020603050405020304" pitchFamily="18" charset="0"/>
                <a:cs typeface="Times New Roman" panose="02020603050405020304" pitchFamily="18" charset="0"/>
              </a:rPr>
              <a:t>Ước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lượng</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Tài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tham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khảo</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Hướng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(PMBOK Guide Third Edition), Pennsylvania: </a:t>
            </a:r>
            <a:r>
              <a:rPr lang="en-US" dirty="0" err="1">
                <a:solidFill>
                  <a:srgbClr val="197EC6"/>
                </a:solidFill>
                <a:latin typeface="Times New Roman" panose="02020603050405020304" pitchFamily="18" charset="0"/>
                <a:cs typeface="Times New Roman" panose="02020603050405020304" pitchFamily="18" charset="0"/>
              </a:rPr>
              <a:t>Viện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sz="1600" dirty="0">
              <a:solidFill>
                <a:srgbClr val="197EC6"/>
              </a:solidFill>
              <a:latin typeface="Times New Roman" panose="02020603050405020304" pitchFamily="18" charset="0"/>
              <a:cs typeface="Times New Roman" panose="02020603050405020304" pitchFamily="18" charset="0"/>
            </a:endParaRPr>
          </a:p>
          <a:p>
            <a:pPr lvl="1"/>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534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68615814"/>
              </p:ext>
            </p:extLst>
          </p:nvPr>
        </p:nvGraphicFramePr>
        <p:xfrm>
          <a:off x="505808" y="830997"/>
          <a:ext cx="5198684" cy="2419863"/>
        </p:xfrm>
        <a:graphic>
          <a:graphicData uri="http://schemas.openxmlformats.org/drawingml/2006/table">
            <a:tbl>
              <a:tblPr firstRow="1" bandRow="1">
                <a:tableStyleId>{5C22544A-7EE6-4342-B048-85BDC9FD1C3A}</a:tableStyleId>
              </a:tblPr>
              <a:tblGrid>
                <a:gridCol w="1299671">
                  <a:extLst>
                    <a:ext uri="{9D8B030D-6E8A-4147-A177-3AD203B41FA5}">
                      <a16:colId xmlns="" xmlns:a16="http://schemas.microsoft.com/office/drawing/2014/main" val="2195990136"/>
                    </a:ext>
                  </a:extLst>
                </a:gridCol>
                <a:gridCol w="1299671">
                  <a:extLst>
                    <a:ext uri="{9D8B030D-6E8A-4147-A177-3AD203B41FA5}">
                      <a16:colId xmlns="" xmlns:a16="http://schemas.microsoft.com/office/drawing/2014/main" val="3162205797"/>
                    </a:ext>
                  </a:extLst>
                </a:gridCol>
                <a:gridCol w="1299671">
                  <a:extLst>
                    <a:ext uri="{9D8B030D-6E8A-4147-A177-3AD203B41FA5}">
                      <a16:colId xmlns="" xmlns:a16="http://schemas.microsoft.com/office/drawing/2014/main" val="184348983"/>
                    </a:ext>
                  </a:extLst>
                </a:gridCol>
                <a:gridCol w="1299671">
                  <a:extLst>
                    <a:ext uri="{9D8B030D-6E8A-4147-A177-3AD203B41FA5}">
                      <a16:colId xmlns="" xmlns:a16="http://schemas.microsoft.com/office/drawing/2014/main" val="1354438436"/>
                    </a:ext>
                  </a:extLst>
                </a:gridCol>
              </a:tblGrid>
              <a:tr h="766351">
                <a:tc>
                  <a:txBody>
                    <a:bodyPr/>
                    <a:lstStyle/>
                    <a:p>
                      <a:endParaRPr 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Simple (</a:t>
                      </a:r>
                      <a:r>
                        <a:rPr lang="en-US" sz="1600" dirty="0" err="1">
                          <a:solidFill>
                            <a:srgbClr val="197EC6"/>
                          </a:solidFill>
                        </a:rPr>
                        <a:t>đơn</a:t>
                      </a:r>
                      <a:r>
                        <a:rPr lang="en-US" sz="1600" baseline="0" dirty="0">
                          <a:solidFill>
                            <a:srgbClr val="197EC6"/>
                          </a:solidFill>
                        </a:rPr>
                        <a:t> </a:t>
                      </a:r>
                      <a:r>
                        <a:rPr lang="en-US" sz="1600" baseline="0" dirty="0" err="1">
                          <a:solidFill>
                            <a:srgbClr val="197EC6"/>
                          </a:solidFill>
                        </a:rPr>
                        <a:t>giản</a:t>
                      </a:r>
                      <a:r>
                        <a:rPr lang="en-US" sz="1600" baseline="0" dirty="0">
                          <a:solidFill>
                            <a:schemeClr val="tx1"/>
                          </a:solidFill>
                        </a:rPr>
                        <a: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Average (</a:t>
                      </a:r>
                      <a:r>
                        <a:rPr lang="en-US" sz="1600" dirty="0" err="1">
                          <a:solidFill>
                            <a:srgbClr val="197EC6"/>
                          </a:solidFill>
                        </a:rPr>
                        <a:t>trung</a:t>
                      </a:r>
                      <a:r>
                        <a:rPr lang="en-US" sz="1600" dirty="0">
                          <a:solidFill>
                            <a:srgbClr val="197EC6"/>
                          </a:solidFill>
                        </a:rPr>
                        <a:t> </a:t>
                      </a:r>
                      <a:r>
                        <a:rPr lang="en-US" sz="1600" dirty="0" err="1">
                          <a:solidFill>
                            <a:srgbClr val="197EC6"/>
                          </a:solidFill>
                        </a:rPr>
                        <a:t>bình</a:t>
                      </a:r>
                      <a:r>
                        <a:rPr lang="en-US" sz="16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Complex (</a:t>
                      </a:r>
                      <a:r>
                        <a:rPr lang="en-US" sz="1600" dirty="0" err="1">
                          <a:solidFill>
                            <a:srgbClr val="197EC6"/>
                          </a:solidFill>
                        </a:rPr>
                        <a:t>phức</a:t>
                      </a:r>
                      <a:r>
                        <a:rPr lang="en-US" sz="1600" baseline="0" dirty="0">
                          <a:solidFill>
                            <a:srgbClr val="197EC6"/>
                          </a:solidFill>
                        </a:rPr>
                        <a:t> </a:t>
                      </a:r>
                      <a:r>
                        <a:rPr lang="en-US" sz="1600" baseline="0" dirty="0" err="1">
                          <a:solidFill>
                            <a:srgbClr val="197EC6"/>
                          </a:solidFill>
                        </a:rPr>
                        <a:t>tạp</a:t>
                      </a:r>
                      <a:r>
                        <a:rPr lang="en-US" sz="1600" baseline="0" dirty="0">
                          <a:solidFill>
                            <a:schemeClr val="tx1"/>
                          </a:solidFill>
                        </a:rPr>
                        <a: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766753234"/>
                  </a:ext>
                </a:extLst>
              </a:tr>
              <a:tr h="536444">
                <a:tc>
                  <a:txBody>
                    <a:bodyPr/>
                    <a:lstStyle/>
                    <a:p>
                      <a:r>
                        <a:rPr lang="en-US" sz="1600" b="1" dirty="0">
                          <a:solidFill>
                            <a:schemeClr val="tx1"/>
                          </a:solidFill>
                        </a:rPr>
                        <a:t>Small (</a:t>
                      </a:r>
                      <a:r>
                        <a:rPr lang="en-US" sz="1600" b="1" dirty="0" err="1">
                          <a:solidFill>
                            <a:srgbClr val="197EC6"/>
                          </a:solidFill>
                        </a:rPr>
                        <a:t>nhỏ</a:t>
                      </a:r>
                      <a:r>
                        <a:rPr lang="en-US" sz="16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7927382"/>
                  </a:ext>
                </a:extLst>
              </a:tr>
              <a:tr h="766351">
                <a:tc>
                  <a:txBody>
                    <a:bodyPr/>
                    <a:lstStyle/>
                    <a:p>
                      <a:r>
                        <a:rPr lang="en-US" sz="1600" b="1" dirty="0">
                          <a:solidFill>
                            <a:schemeClr val="tx1"/>
                          </a:solidFill>
                        </a:rPr>
                        <a:t>Medium (</a:t>
                      </a:r>
                      <a:r>
                        <a:rPr lang="en-US" sz="1600" b="1" dirty="0" err="1">
                          <a:solidFill>
                            <a:srgbClr val="197EC6"/>
                          </a:solidFill>
                        </a:rPr>
                        <a:t>trung</a:t>
                      </a:r>
                      <a:r>
                        <a:rPr lang="en-US" sz="1600" b="1" dirty="0">
                          <a:solidFill>
                            <a:srgbClr val="197EC6"/>
                          </a:solidFill>
                        </a:rPr>
                        <a:t> </a:t>
                      </a:r>
                      <a:r>
                        <a:rPr lang="en-US" sz="1600" b="1" dirty="0" err="1">
                          <a:solidFill>
                            <a:srgbClr val="197EC6"/>
                          </a:solidFill>
                        </a:rPr>
                        <a:t>bình</a:t>
                      </a:r>
                      <a:r>
                        <a:rPr lang="en-US" sz="16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780653032"/>
                  </a:ext>
                </a:extLst>
              </a:tr>
              <a:tr h="350717">
                <a:tc>
                  <a:txBody>
                    <a:bodyPr/>
                    <a:lstStyle/>
                    <a:p>
                      <a:r>
                        <a:rPr lang="en-US" sz="1600" b="1" dirty="0">
                          <a:solidFill>
                            <a:schemeClr val="tx1"/>
                          </a:solidFill>
                        </a:rPr>
                        <a:t>Large (</a:t>
                      </a:r>
                      <a:r>
                        <a:rPr lang="en-US" sz="1600" b="1" dirty="0" err="1">
                          <a:solidFill>
                            <a:srgbClr val="197EC6"/>
                          </a:solidFill>
                        </a:rPr>
                        <a:t>lớn</a:t>
                      </a:r>
                      <a:r>
                        <a:rPr lang="en-US" sz="16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23579096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616554"/>
              </p:ext>
            </p:extLst>
          </p:nvPr>
        </p:nvGraphicFramePr>
        <p:xfrm>
          <a:off x="6783991" y="840400"/>
          <a:ext cx="5198684" cy="2419864"/>
        </p:xfrm>
        <a:graphic>
          <a:graphicData uri="http://schemas.openxmlformats.org/drawingml/2006/table">
            <a:tbl>
              <a:tblPr firstRow="1" bandRow="1">
                <a:tableStyleId>{5C22544A-7EE6-4342-B048-85BDC9FD1C3A}</a:tableStyleId>
              </a:tblPr>
              <a:tblGrid>
                <a:gridCol w="1299671">
                  <a:extLst>
                    <a:ext uri="{9D8B030D-6E8A-4147-A177-3AD203B41FA5}">
                      <a16:colId xmlns="" xmlns:a16="http://schemas.microsoft.com/office/drawing/2014/main" val="2195990136"/>
                    </a:ext>
                  </a:extLst>
                </a:gridCol>
                <a:gridCol w="1299671">
                  <a:extLst>
                    <a:ext uri="{9D8B030D-6E8A-4147-A177-3AD203B41FA5}">
                      <a16:colId xmlns="" xmlns:a16="http://schemas.microsoft.com/office/drawing/2014/main" val="3162205797"/>
                    </a:ext>
                  </a:extLst>
                </a:gridCol>
                <a:gridCol w="1299671">
                  <a:extLst>
                    <a:ext uri="{9D8B030D-6E8A-4147-A177-3AD203B41FA5}">
                      <a16:colId xmlns="" xmlns:a16="http://schemas.microsoft.com/office/drawing/2014/main" val="184348983"/>
                    </a:ext>
                  </a:extLst>
                </a:gridCol>
                <a:gridCol w="1299671">
                  <a:extLst>
                    <a:ext uri="{9D8B030D-6E8A-4147-A177-3AD203B41FA5}">
                      <a16:colId xmlns="" xmlns:a16="http://schemas.microsoft.com/office/drawing/2014/main" val="1354438436"/>
                    </a:ext>
                  </a:extLst>
                </a:gridCol>
              </a:tblGrid>
              <a:tr h="864237">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Simple (</a:t>
                      </a:r>
                      <a:r>
                        <a:rPr lang="en-US" sz="1600" dirty="0" err="1">
                          <a:solidFill>
                            <a:srgbClr val="197EC6"/>
                          </a:solidFill>
                        </a:rPr>
                        <a:t>đơn</a:t>
                      </a:r>
                      <a:r>
                        <a:rPr lang="en-US" sz="1600" baseline="0" dirty="0">
                          <a:solidFill>
                            <a:srgbClr val="197EC6"/>
                          </a:solidFill>
                        </a:rPr>
                        <a:t> </a:t>
                      </a:r>
                      <a:r>
                        <a:rPr lang="en-US" sz="1600" baseline="0" dirty="0" err="1">
                          <a:solidFill>
                            <a:srgbClr val="197EC6"/>
                          </a:solidFill>
                        </a:rPr>
                        <a:t>giản</a:t>
                      </a:r>
                      <a:r>
                        <a:rPr lang="en-US" sz="1600" baseline="0" dirty="0">
                          <a:solidFill>
                            <a:schemeClr val="tx1"/>
                          </a:solidFill>
                        </a:rPr>
                        <a:t>)</a:t>
                      </a:r>
                      <a:endParaRPr lang="en-US" sz="1600" dirty="0">
                        <a:solidFill>
                          <a:schemeClr val="tx1"/>
                        </a:solidFill>
                      </a:endParaRPr>
                    </a:p>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Average (</a:t>
                      </a:r>
                      <a:r>
                        <a:rPr lang="en-US" sz="1600" dirty="0" err="1">
                          <a:solidFill>
                            <a:srgbClr val="197EC6"/>
                          </a:solidFill>
                        </a:rPr>
                        <a:t>trung</a:t>
                      </a:r>
                      <a:r>
                        <a:rPr lang="en-US" sz="1600" dirty="0">
                          <a:solidFill>
                            <a:srgbClr val="197EC6"/>
                          </a:solidFill>
                        </a:rPr>
                        <a:t> </a:t>
                      </a:r>
                      <a:r>
                        <a:rPr lang="en-US" sz="1600" dirty="0" err="1">
                          <a:solidFill>
                            <a:srgbClr val="197EC6"/>
                          </a:solidFill>
                        </a:rPr>
                        <a:t>bình</a:t>
                      </a:r>
                      <a:r>
                        <a:rPr lang="en-US" sz="1600" dirty="0">
                          <a:solidFill>
                            <a:schemeClr val="tx1"/>
                          </a:solidFill>
                        </a:rPr>
                        <a:t>)</a:t>
                      </a:r>
                    </a:p>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Complex (</a:t>
                      </a:r>
                      <a:r>
                        <a:rPr lang="en-US" sz="1600" dirty="0" err="1">
                          <a:solidFill>
                            <a:srgbClr val="197EC6"/>
                          </a:solidFill>
                        </a:rPr>
                        <a:t>phức</a:t>
                      </a:r>
                      <a:r>
                        <a:rPr lang="en-US" sz="1600" baseline="0" dirty="0">
                          <a:solidFill>
                            <a:srgbClr val="197EC6"/>
                          </a:solidFill>
                        </a:rPr>
                        <a:t> </a:t>
                      </a:r>
                      <a:r>
                        <a:rPr lang="en-US" sz="1600" baseline="0" dirty="0" err="1">
                          <a:solidFill>
                            <a:srgbClr val="197EC6"/>
                          </a:solidFill>
                        </a:rPr>
                        <a:t>tạp</a:t>
                      </a:r>
                      <a:r>
                        <a:rPr lang="en-US" sz="1600" baseline="0" dirty="0">
                          <a:solidFill>
                            <a:schemeClr val="tx1"/>
                          </a:solidFill>
                        </a:rPr>
                        <a:t>)</a:t>
                      </a:r>
                      <a:endParaRPr lang="en-US" sz="1600" dirty="0">
                        <a:solidFill>
                          <a:schemeClr val="tx1"/>
                        </a:solidFill>
                      </a:endParaRPr>
                    </a:p>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766753234"/>
                  </a:ext>
                </a:extLst>
              </a:tr>
              <a:tr h="345695">
                <a:tc>
                  <a:txBody>
                    <a:bodyPr/>
                    <a:lstStyle/>
                    <a:p>
                      <a:r>
                        <a:rPr lang="en-US" sz="1600" b="1" dirty="0">
                          <a:solidFill>
                            <a:schemeClr val="tx1"/>
                          </a:solidFill>
                        </a:rPr>
                        <a:t>Small (</a:t>
                      </a:r>
                      <a:r>
                        <a:rPr lang="en-US" sz="1600" b="1" dirty="0" err="1">
                          <a:solidFill>
                            <a:srgbClr val="197EC6"/>
                          </a:solidFill>
                        </a:rPr>
                        <a:t>nhỏ</a:t>
                      </a:r>
                      <a:r>
                        <a:rPr lang="en-US" sz="16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7927382"/>
                  </a:ext>
                </a:extLst>
              </a:tr>
              <a:tr h="8642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Medium (</a:t>
                      </a:r>
                      <a:r>
                        <a:rPr lang="en-US" sz="1600" b="1" dirty="0" err="1">
                          <a:solidFill>
                            <a:srgbClr val="197EC6"/>
                          </a:solidFill>
                        </a:rPr>
                        <a:t>trung</a:t>
                      </a:r>
                      <a:r>
                        <a:rPr lang="en-US" sz="1600" b="1" dirty="0">
                          <a:solidFill>
                            <a:srgbClr val="197EC6"/>
                          </a:solidFill>
                        </a:rPr>
                        <a:t> </a:t>
                      </a:r>
                      <a:r>
                        <a:rPr lang="en-US" sz="1600" b="1" dirty="0" err="1">
                          <a:solidFill>
                            <a:srgbClr val="197EC6"/>
                          </a:solidFill>
                        </a:rPr>
                        <a:t>bình</a:t>
                      </a:r>
                      <a:r>
                        <a:rPr lang="en-US" sz="1600" b="1" dirty="0">
                          <a:solidFill>
                            <a:schemeClr val="tx1"/>
                          </a:solidFill>
                        </a:rPr>
                        <a:t>)</a:t>
                      </a:r>
                    </a:p>
                    <a:p>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780653032"/>
                  </a:ext>
                </a:extLst>
              </a:tr>
              <a:tr h="345695">
                <a:tc>
                  <a:txBody>
                    <a:bodyPr/>
                    <a:lstStyle/>
                    <a:p>
                      <a:r>
                        <a:rPr lang="en-US" sz="1600" b="1" dirty="0">
                          <a:solidFill>
                            <a:schemeClr val="tx1"/>
                          </a:solidFill>
                        </a:rPr>
                        <a:t>Large (</a:t>
                      </a:r>
                      <a:r>
                        <a:rPr lang="en-US" sz="1600" b="1" dirty="0" err="1">
                          <a:solidFill>
                            <a:srgbClr val="197EC6"/>
                          </a:solidFill>
                        </a:rPr>
                        <a:t>lớn</a:t>
                      </a:r>
                      <a:r>
                        <a:rPr lang="en-US" sz="16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23579096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15857896"/>
              </p:ext>
            </p:extLst>
          </p:nvPr>
        </p:nvGraphicFramePr>
        <p:xfrm>
          <a:off x="962004" y="3730832"/>
          <a:ext cx="6437748" cy="2560320"/>
        </p:xfrm>
        <a:graphic>
          <a:graphicData uri="http://schemas.openxmlformats.org/drawingml/2006/table">
            <a:tbl>
              <a:tblPr firstRow="1" bandRow="1">
                <a:tableStyleId>{5C22544A-7EE6-4342-B048-85BDC9FD1C3A}</a:tableStyleId>
              </a:tblPr>
              <a:tblGrid>
                <a:gridCol w="1609437">
                  <a:extLst>
                    <a:ext uri="{9D8B030D-6E8A-4147-A177-3AD203B41FA5}">
                      <a16:colId xmlns="" xmlns:a16="http://schemas.microsoft.com/office/drawing/2014/main" val="2195990136"/>
                    </a:ext>
                  </a:extLst>
                </a:gridCol>
                <a:gridCol w="1609437">
                  <a:extLst>
                    <a:ext uri="{9D8B030D-6E8A-4147-A177-3AD203B41FA5}">
                      <a16:colId xmlns="" xmlns:a16="http://schemas.microsoft.com/office/drawing/2014/main" val="3162205797"/>
                    </a:ext>
                  </a:extLst>
                </a:gridCol>
                <a:gridCol w="1609437">
                  <a:extLst>
                    <a:ext uri="{9D8B030D-6E8A-4147-A177-3AD203B41FA5}">
                      <a16:colId xmlns="" xmlns:a16="http://schemas.microsoft.com/office/drawing/2014/main" val="184348983"/>
                    </a:ext>
                  </a:extLst>
                </a:gridCol>
                <a:gridCol w="1609437">
                  <a:extLst>
                    <a:ext uri="{9D8B030D-6E8A-4147-A177-3AD203B41FA5}">
                      <a16:colId xmlns="" xmlns:a16="http://schemas.microsoft.com/office/drawing/2014/main" val="1354438436"/>
                    </a:ext>
                  </a:extLst>
                </a:gridCol>
              </a:tblGrid>
              <a:tr h="611138">
                <a:tc>
                  <a:txBody>
                    <a:bodyPr/>
                    <a:lstStyle/>
                    <a:p>
                      <a:endParaRPr 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Simple (</a:t>
                      </a:r>
                      <a:r>
                        <a:rPr lang="en-US" sz="1600" dirty="0" err="1">
                          <a:solidFill>
                            <a:srgbClr val="197EC6"/>
                          </a:solidFill>
                        </a:rPr>
                        <a:t>đơn</a:t>
                      </a:r>
                      <a:r>
                        <a:rPr lang="en-US" sz="1600" baseline="0" dirty="0">
                          <a:solidFill>
                            <a:srgbClr val="197EC6"/>
                          </a:solidFill>
                        </a:rPr>
                        <a:t> </a:t>
                      </a:r>
                      <a:r>
                        <a:rPr lang="en-US" sz="1600" baseline="0" dirty="0" err="1">
                          <a:solidFill>
                            <a:srgbClr val="197EC6"/>
                          </a:solidFill>
                        </a:rPr>
                        <a:t>giản</a:t>
                      </a:r>
                      <a:r>
                        <a:rPr lang="en-US" sz="1600" baseline="0" dirty="0">
                          <a:solidFill>
                            <a:schemeClr val="tx1"/>
                          </a:solidFill>
                        </a:rPr>
                        <a:t>)</a:t>
                      </a:r>
                      <a:endParaRPr lang="en-US" sz="1600" dirty="0">
                        <a:solidFill>
                          <a:schemeClr val="tx1"/>
                        </a:solidFill>
                      </a:endParaRPr>
                    </a:p>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Average (</a:t>
                      </a:r>
                      <a:r>
                        <a:rPr lang="en-US" sz="1600" dirty="0" err="1">
                          <a:solidFill>
                            <a:srgbClr val="197EC6"/>
                          </a:solidFill>
                        </a:rPr>
                        <a:t>trung</a:t>
                      </a:r>
                      <a:r>
                        <a:rPr lang="en-US" sz="1600" dirty="0">
                          <a:solidFill>
                            <a:srgbClr val="197EC6"/>
                          </a:solidFill>
                        </a:rPr>
                        <a:t> </a:t>
                      </a:r>
                      <a:r>
                        <a:rPr lang="en-US" sz="1600" dirty="0" err="1">
                          <a:solidFill>
                            <a:srgbClr val="197EC6"/>
                          </a:solidFill>
                        </a:rPr>
                        <a:t>bình</a:t>
                      </a:r>
                      <a:r>
                        <a:rPr lang="en-US" sz="16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Complex (</a:t>
                      </a:r>
                      <a:r>
                        <a:rPr lang="en-US" sz="1600" dirty="0" err="1">
                          <a:solidFill>
                            <a:srgbClr val="197EC6"/>
                          </a:solidFill>
                        </a:rPr>
                        <a:t>phức</a:t>
                      </a:r>
                      <a:r>
                        <a:rPr lang="en-US" sz="1600" baseline="0" dirty="0">
                          <a:solidFill>
                            <a:srgbClr val="197EC6"/>
                          </a:solidFill>
                        </a:rPr>
                        <a:t> </a:t>
                      </a:r>
                      <a:r>
                        <a:rPr lang="en-US" sz="1600" baseline="0" dirty="0" err="1">
                          <a:solidFill>
                            <a:srgbClr val="197EC6"/>
                          </a:solidFill>
                        </a:rPr>
                        <a:t>tạp</a:t>
                      </a:r>
                      <a:r>
                        <a:rPr lang="en-US" sz="1600" baseline="0" dirty="0">
                          <a:solidFill>
                            <a:schemeClr val="tx1"/>
                          </a:solidFill>
                        </a:rPr>
                        <a:t>)</a:t>
                      </a:r>
                      <a:endParaRPr lang="en-US" sz="1600" dirty="0">
                        <a:solidFill>
                          <a:schemeClr val="tx1"/>
                        </a:solidFill>
                      </a:endParaRPr>
                    </a:p>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766753234"/>
                  </a:ext>
                </a:extLst>
              </a:tr>
              <a:tr h="43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Small (</a:t>
                      </a:r>
                      <a:r>
                        <a:rPr lang="en-US" sz="1600" b="1" dirty="0" err="1">
                          <a:solidFill>
                            <a:srgbClr val="197EC6"/>
                          </a:solidFill>
                        </a:rPr>
                        <a:t>nhỏ</a:t>
                      </a:r>
                      <a:r>
                        <a:rPr lang="en-US" sz="1600" b="1" dirty="0">
                          <a:solidFill>
                            <a:schemeClr val="tx1"/>
                          </a:solidFill>
                        </a:rPr>
                        <a:t>)</a:t>
                      </a:r>
                    </a:p>
                    <a:p>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227927382"/>
                  </a:ext>
                </a:extLst>
              </a:tr>
              <a:tr h="6111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Medium (</a:t>
                      </a:r>
                      <a:r>
                        <a:rPr lang="en-US" sz="1600" b="1" dirty="0" err="1">
                          <a:solidFill>
                            <a:srgbClr val="197EC6"/>
                          </a:solidFill>
                        </a:rPr>
                        <a:t>trung</a:t>
                      </a:r>
                      <a:r>
                        <a:rPr lang="en-US" sz="1600" b="1" dirty="0">
                          <a:solidFill>
                            <a:srgbClr val="197EC6"/>
                          </a:solidFill>
                        </a:rPr>
                        <a:t> </a:t>
                      </a:r>
                      <a:r>
                        <a:rPr lang="en-US" sz="1600" b="1" dirty="0" err="1">
                          <a:solidFill>
                            <a:srgbClr val="197EC6"/>
                          </a:solidFill>
                        </a:rPr>
                        <a:t>bình</a:t>
                      </a:r>
                      <a:r>
                        <a:rPr lang="en-US" sz="1600" b="1" dirty="0">
                          <a:solidFill>
                            <a:schemeClr val="tx1"/>
                          </a:solidFill>
                        </a:rPr>
                        <a:t>)</a:t>
                      </a:r>
                    </a:p>
                    <a:p>
                      <a:endParaRPr 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780653032"/>
                  </a:ext>
                </a:extLst>
              </a:tr>
              <a:tr h="248982">
                <a:tc>
                  <a:txBody>
                    <a:bodyPr/>
                    <a:lstStyle/>
                    <a:p>
                      <a:r>
                        <a:rPr lang="en-US" sz="1600" b="1" dirty="0">
                          <a:solidFill>
                            <a:schemeClr val="tx1"/>
                          </a:solidFill>
                        </a:rPr>
                        <a:t>Large (</a:t>
                      </a:r>
                      <a:r>
                        <a:rPr lang="en-US" sz="1600" b="1" dirty="0" err="1">
                          <a:solidFill>
                            <a:srgbClr val="197EC6"/>
                          </a:solidFill>
                        </a:rPr>
                        <a:t>lớn</a:t>
                      </a:r>
                      <a:r>
                        <a:rPr lang="en-US" sz="16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235790968"/>
                  </a:ext>
                </a:extLst>
              </a:tr>
            </a:tbl>
          </a:graphicData>
        </a:graphic>
      </p:graphicFrame>
      <p:sp>
        <p:nvSpPr>
          <p:cNvPr id="4" name="TextBox 3"/>
          <p:cNvSpPr txBox="1"/>
          <p:nvPr/>
        </p:nvSpPr>
        <p:spPr>
          <a:xfrm>
            <a:off x="2217522" y="386951"/>
            <a:ext cx="19570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Hours (</a:t>
            </a:r>
            <a:r>
              <a:rPr lang="en-US" sz="2000" b="1" i="1" dirty="0" err="1">
                <a:solidFill>
                  <a:srgbClr val="197EC6"/>
                </a:solidFill>
                <a:latin typeface="Times New Roman" panose="02020603050405020304" pitchFamily="18" charset="0"/>
                <a:cs typeface="Times New Roman" panose="02020603050405020304" pitchFamily="18" charset="0"/>
              </a:rPr>
              <a:t>Giờ</a:t>
            </a:r>
            <a:r>
              <a:rPr lang="en-US" sz="2000" b="1"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7623078" y="368771"/>
            <a:ext cx="397275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Frequency Matrix (</a:t>
            </a:r>
            <a:r>
              <a:rPr lang="en-US" sz="2000" b="1" i="1" dirty="0">
                <a:solidFill>
                  <a:srgbClr val="197EC6"/>
                </a:solidFill>
                <a:latin typeface="Times New Roman" panose="02020603050405020304" pitchFamily="18" charset="0"/>
                <a:cs typeface="Times New Roman" panose="02020603050405020304" pitchFamily="18" charset="0"/>
              </a:rPr>
              <a:t>Ma </a:t>
            </a:r>
            <a:r>
              <a:rPr lang="en-US" sz="2000" b="1" i="1" dirty="0" err="1">
                <a:solidFill>
                  <a:srgbClr val="197EC6"/>
                </a:solidFill>
                <a:latin typeface="Times New Roman" panose="02020603050405020304" pitchFamily="18" charset="0"/>
                <a:cs typeface="Times New Roman" panose="02020603050405020304" pitchFamily="18" charset="0"/>
              </a:rPr>
              <a:t>trận</a:t>
            </a:r>
            <a:r>
              <a:rPr lang="en-US" sz="2000" b="1" i="1" dirty="0">
                <a:solidFill>
                  <a:srgbClr val="197EC6"/>
                </a:solidFill>
                <a:latin typeface="Times New Roman" panose="02020603050405020304" pitchFamily="18" charset="0"/>
                <a:cs typeface="Times New Roman" panose="02020603050405020304" pitchFamily="18" charset="0"/>
              </a:rPr>
              <a:t> </a:t>
            </a:r>
            <a:r>
              <a:rPr lang="en-US" sz="2000" b="1" i="1" dirty="0" err="1">
                <a:solidFill>
                  <a:srgbClr val="197EC6"/>
                </a:solidFill>
                <a:latin typeface="Times New Roman" panose="02020603050405020304" pitchFamily="18" charset="0"/>
                <a:cs typeface="Times New Roman" panose="02020603050405020304" pitchFamily="18" charset="0"/>
              </a:rPr>
              <a:t>tần</a:t>
            </a:r>
            <a:r>
              <a:rPr lang="en-US" sz="2000" b="1" i="1" dirty="0">
                <a:solidFill>
                  <a:srgbClr val="197EC6"/>
                </a:solidFill>
                <a:latin typeface="Times New Roman" panose="02020603050405020304" pitchFamily="18" charset="0"/>
                <a:cs typeface="Times New Roman" panose="02020603050405020304" pitchFamily="18" charset="0"/>
              </a:rPr>
              <a:t> </a:t>
            </a:r>
            <a:r>
              <a:rPr lang="en-US" sz="2000" b="1" i="1" dirty="0" err="1">
                <a:solidFill>
                  <a:srgbClr val="197EC6"/>
                </a:solidFill>
                <a:latin typeface="Times New Roman" panose="02020603050405020304" pitchFamily="18" charset="0"/>
                <a:cs typeface="Times New Roman" panose="02020603050405020304" pitchFamily="18" charset="0"/>
              </a:rPr>
              <a:t>số</a:t>
            </a:r>
            <a:r>
              <a:rPr lang="en-US" sz="2000" b="1" i="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5908520" y="1505541"/>
            <a:ext cx="723877" cy="723877"/>
          </a:xfrm>
          <a:prstGeom prst="rect">
            <a:avLst/>
          </a:prstGeom>
        </p:spPr>
      </p:pic>
      <p:pic>
        <p:nvPicPr>
          <p:cNvPr id="10" name="Picture 9"/>
          <p:cNvPicPr>
            <a:picLocks noChangeAspect="1"/>
          </p:cNvPicPr>
          <p:nvPr/>
        </p:nvPicPr>
        <p:blipFill>
          <a:blip r:embed="rId3"/>
          <a:stretch>
            <a:fillRect/>
          </a:stretch>
        </p:blipFill>
        <p:spPr>
          <a:xfrm>
            <a:off x="49613" y="4342859"/>
            <a:ext cx="912391" cy="881978"/>
          </a:xfrm>
          <a:prstGeom prst="rect">
            <a:avLst/>
          </a:prstGeom>
        </p:spPr>
      </p:pic>
      <p:sp>
        <p:nvSpPr>
          <p:cNvPr id="11" name="TextBox 10"/>
          <p:cNvSpPr txBox="1"/>
          <p:nvPr/>
        </p:nvSpPr>
        <p:spPr>
          <a:xfrm>
            <a:off x="2541536" y="3270212"/>
            <a:ext cx="470530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Technical Effort(</a:t>
            </a:r>
            <a:r>
              <a:rPr lang="en-US" sz="2000" b="1" i="1" dirty="0" err="1">
                <a:solidFill>
                  <a:srgbClr val="197EC6"/>
                </a:solidFill>
                <a:latin typeface="Times New Roman" panose="02020603050405020304" pitchFamily="18" charset="0"/>
                <a:cs typeface="Times New Roman" panose="02020603050405020304" pitchFamily="18" charset="0"/>
              </a:rPr>
              <a:t>Nỗ</a:t>
            </a:r>
            <a:r>
              <a:rPr lang="en-US" sz="2000" b="1" i="1" dirty="0">
                <a:solidFill>
                  <a:srgbClr val="197EC6"/>
                </a:solidFill>
                <a:latin typeface="Times New Roman" panose="02020603050405020304" pitchFamily="18" charset="0"/>
                <a:cs typeface="Times New Roman" panose="02020603050405020304" pitchFamily="18" charset="0"/>
              </a:rPr>
              <a:t> </a:t>
            </a:r>
            <a:r>
              <a:rPr lang="en-US" sz="2000" b="1" i="1" dirty="0" err="1">
                <a:solidFill>
                  <a:srgbClr val="197EC6"/>
                </a:solidFill>
                <a:latin typeface="Times New Roman" panose="02020603050405020304" pitchFamily="18" charset="0"/>
                <a:cs typeface="Times New Roman" panose="02020603050405020304" pitchFamily="18" charset="0"/>
              </a:rPr>
              <a:t>lực</a:t>
            </a:r>
            <a:r>
              <a:rPr lang="en-US" sz="2000" b="1" i="1" dirty="0">
                <a:solidFill>
                  <a:srgbClr val="197EC6"/>
                </a:solidFill>
                <a:latin typeface="Times New Roman" panose="02020603050405020304" pitchFamily="18" charset="0"/>
                <a:cs typeface="Times New Roman" panose="02020603050405020304" pitchFamily="18" charset="0"/>
              </a:rPr>
              <a:t> </a:t>
            </a:r>
            <a:r>
              <a:rPr lang="en-US" sz="2000" b="1" i="1" dirty="0" err="1">
                <a:solidFill>
                  <a:srgbClr val="197EC6"/>
                </a:solidFill>
                <a:latin typeface="Times New Roman" panose="02020603050405020304" pitchFamily="18" charset="0"/>
                <a:cs typeface="Times New Roman" panose="02020603050405020304" pitchFamily="18" charset="0"/>
              </a:rPr>
              <a:t>kĩ</a:t>
            </a:r>
            <a:r>
              <a:rPr lang="en-US" sz="2000" b="1" i="1" dirty="0">
                <a:solidFill>
                  <a:srgbClr val="197EC6"/>
                </a:solidFill>
                <a:latin typeface="Times New Roman" panose="02020603050405020304" pitchFamily="18" charset="0"/>
                <a:cs typeface="Times New Roman" panose="02020603050405020304" pitchFamily="18" charset="0"/>
              </a:rPr>
              <a:t> </a:t>
            </a:r>
            <a:r>
              <a:rPr lang="en-US" sz="2000" b="1" i="1" dirty="0" err="1">
                <a:solidFill>
                  <a:srgbClr val="197EC6"/>
                </a:solidFill>
                <a:latin typeface="Times New Roman" panose="02020603050405020304" pitchFamily="18" charset="0"/>
                <a:cs typeface="Times New Roman" panose="02020603050405020304" pitchFamily="18" charset="0"/>
              </a:rPr>
              <a:t>thuật</a:t>
            </a:r>
            <a:r>
              <a:rPr lang="en-US" sz="2000" b="1" dirty="0">
                <a:latin typeface="Times New Roman" panose="02020603050405020304" pitchFamily="18" charset="0"/>
                <a:cs typeface="Times New Roman" panose="02020603050405020304" pitchFamily="18" charset="0"/>
              </a:rPr>
              <a:t>)</a:t>
            </a:r>
          </a:p>
        </p:txBody>
      </p:sp>
      <p:pic>
        <p:nvPicPr>
          <p:cNvPr id="12" name="Picture 11"/>
          <p:cNvPicPr>
            <a:picLocks noChangeAspect="1"/>
          </p:cNvPicPr>
          <p:nvPr/>
        </p:nvPicPr>
        <p:blipFill>
          <a:blip r:embed="rId4"/>
          <a:stretch>
            <a:fillRect/>
          </a:stretch>
        </p:blipFill>
        <p:spPr>
          <a:xfrm>
            <a:off x="7731176" y="4253950"/>
            <a:ext cx="757042" cy="757042"/>
          </a:xfrm>
          <a:prstGeom prst="rect">
            <a:avLst/>
          </a:prstGeom>
        </p:spPr>
      </p:pic>
      <p:sp>
        <p:nvSpPr>
          <p:cNvPr id="13" name="TextBox 12"/>
          <p:cNvSpPr txBox="1"/>
          <p:nvPr/>
        </p:nvSpPr>
        <p:spPr>
          <a:xfrm>
            <a:off x="8619366" y="3670322"/>
            <a:ext cx="112616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Fixed</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range (</a:t>
            </a:r>
            <a:r>
              <a:rPr lang="en-US" sz="2400" b="1" i="1" dirty="0" err="1">
                <a:solidFill>
                  <a:srgbClr val="197EC6"/>
                </a:solidFill>
                <a:latin typeface="Times New Roman" panose="02020603050405020304" pitchFamily="18" charset="0"/>
                <a:cs typeface="Times New Roman" panose="02020603050405020304" pitchFamily="18" charset="0"/>
              </a:rPr>
              <a:t>Phạm</a:t>
            </a:r>
            <a:r>
              <a:rPr lang="en-US" sz="2400" b="1" i="1" dirty="0">
                <a:solidFill>
                  <a:srgbClr val="197EC6"/>
                </a:solidFill>
                <a:latin typeface="Times New Roman" panose="02020603050405020304" pitchFamily="18" charset="0"/>
                <a:cs typeface="Times New Roman" panose="02020603050405020304" pitchFamily="18" charset="0"/>
              </a:rPr>
              <a:t> </a:t>
            </a:r>
            <a:r>
              <a:rPr lang="en-US" sz="2400" b="1" i="1" dirty="0" err="1">
                <a:solidFill>
                  <a:srgbClr val="197EC6"/>
                </a:solidFill>
                <a:latin typeface="Times New Roman" panose="02020603050405020304" pitchFamily="18" charset="0"/>
                <a:cs typeface="Times New Roman" panose="02020603050405020304" pitchFamily="18" charset="0"/>
              </a:rPr>
              <a:t>vị</a:t>
            </a:r>
            <a:r>
              <a:rPr lang="en-US" sz="2400" b="1" i="1" dirty="0">
                <a:solidFill>
                  <a:srgbClr val="197EC6"/>
                </a:solidFill>
                <a:latin typeface="Times New Roman" panose="02020603050405020304" pitchFamily="18" charset="0"/>
                <a:cs typeface="Times New Roman" panose="02020603050405020304" pitchFamily="18" charset="0"/>
              </a:rPr>
              <a:t> </a:t>
            </a:r>
            <a:r>
              <a:rPr lang="en-US" sz="2400" b="1" i="1" dirty="0" err="1">
                <a:solidFill>
                  <a:srgbClr val="197EC6"/>
                </a:solidFill>
                <a:latin typeface="Times New Roman" panose="02020603050405020304" pitchFamily="18" charset="0"/>
                <a:cs typeface="Times New Roman" panose="02020603050405020304" pitchFamily="18" charset="0"/>
              </a:rPr>
              <a:t>cố</a:t>
            </a:r>
            <a:r>
              <a:rPr lang="en-US" sz="2400" b="1" i="1" dirty="0">
                <a:solidFill>
                  <a:srgbClr val="197EC6"/>
                </a:solidFill>
                <a:latin typeface="Times New Roman" panose="02020603050405020304" pitchFamily="18" charset="0"/>
                <a:cs typeface="Times New Roman" panose="02020603050405020304" pitchFamily="18" charset="0"/>
              </a:rPr>
              <a:t> </a:t>
            </a:r>
            <a:r>
              <a:rPr lang="en-US" sz="2400" b="1" i="1" dirty="0" err="1">
                <a:solidFill>
                  <a:srgbClr val="197EC6"/>
                </a:solidFill>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a:t>
            </a:r>
          </a:p>
        </p:txBody>
      </p:sp>
      <p:pic>
        <p:nvPicPr>
          <p:cNvPr id="14" name="Picture 13"/>
          <p:cNvPicPr>
            <a:picLocks noChangeAspect="1"/>
          </p:cNvPicPr>
          <p:nvPr/>
        </p:nvPicPr>
        <p:blipFill>
          <a:blip r:embed="rId3"/>
          <a:stretch>
            <a:fillRect/>
          </a:stretch>
        </p:blipFill>
        <p:spPr>
          <a:xfrm>
            <a:off x="9839537" y="4191482"/>
            <a:ext cx="912391" cy="881978"/>
          </a:xfrm>
          <a:prstGeom prst="rect">
            <a:avLst/>
          </a:prstGeom>
        </p:spPr>
      </p:pic>
      <p:sp>
        <p:nvSpPr>
          <p:cNvPr id="15" name="TextBox 14"/>
          <p:cNvSpPr txBox="1"/>
          <p:nvPr/>
        </p:nvSpPr>
        <p:spPr>
          <a:xfrm>
            <a:off x="10751928" y="4322183"/>
            <a:ext cx="1503485"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Total: 341</a:t>
            </a:r>
          </a:p>
          <a:p>
            <a:r>
              <a:rPr lang="en-US" sz="2400" b="1" dirty="0">
                <a:latin typeface="Times New Roman" panose="02020603050405020304" pitchFamily="18" charset="0"/>
                <a:cs typeface="Times New Roman" panose="02020603050405020304" pitchFamily="18" charset="0"/>
              </a:rPr>
              <a:t>(</a:t>
            </a:r>
            <a:r>
              <a:rPr lang="en-US" sz="2400" b="1" i="1" dirty="0" err="1">
                <a:solidFill>
                  <a:srgbClr val="197EC6"/>
                </a:solidFill>
                <a:latin typeface="Times New Roman" panose="02020603050405020304" pitchFamily="18" charset="0"/>
                <a:cs typeface="Times New Roman" panose="02020603050405020304" pitchFamily="18" charset="0"/>
              </a:rPr>
              <a:t>Tổng</a:t>
            </a:r>
            <a:r>
              <a:rPr lang="en-US" sz="2400" b="1" dirty="0">
                <a:latin typeface="Times New Roman" panose="02020603050405020304" pitchFamily="18" charset="0"/>
                <a:cs typeface="Times New Roman" panose="02020603050405020304" pitchFamily="18" charset="0"/>
              </a:rPr>
              <a:t>)</a:t>
            </a:r>
          </a:p>
        </p:txBody>
      </p:sp>
      <p:sp>
        <p:nvSpPr>
          <p:cNvPr id="18" name="TextBox 17"/>
          <p:cNvSpPr txBox="1"/>
          <p:nvPr/>
        </p:nvSpPr>
        <p:spPr>
          <a:xfrm>
            <a:off x="455553" y="-161158"/>
            <a:ext cx="8065966"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Sample Usage of the Matrix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Ví</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dụ</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sử</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dụng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ma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trận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35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78902433"/>
              </p:ext>
            </p:extLst>
          </p:nvPr>
        </p:nvGraphicFramePr>
        <p:xfrm>
          <a:off x="0" y="1362828"/>
          <a:ext cx="12192000" cy="4846320"/>
        </p:xfrm>
        <a:graphic>
          <a:graphicData uri="http://schemas.openxmlformats.org/drawingml/2006/table">
            <a:tbl>
              <a:tblPr firstRow="1" bandRow="1">
                <a:tableStyleId>{5C22544A-7EE6-4342-B048-85BDC9FD1C3A}</a:tableStyleId>
              </a:tblPr>
              <a:tblGrid>
                <a:gridCol w="1688123">
                  <a:extLst>
                    <a:ext uri="{9D8B030D-6E8A-4147-A177-3AD203B41FA5}">
                      <a16:colId xmlns="" xmlns:a16="http://schemas.microsoft.com/office/drawing/2014/main" val="3401286274"/>
                    </a:ext>
                  </a:extLst>
                </a:gridCol>
                <a:gridCol w="6133514">
                  <a:extLst>
                    <a:ext uri="{9D8B030D-6E8A-4147-A177-3AD203B41FA5}">
                      <a16:colId xmlns="" xmlns:a16="http://schemas.microsoft.com/office/drawing/2014/main" val="3586483731"/>
                    </a:ext>
                  </a:extLst>
                </a:gridCol>
                <a:gridCol w="1674055">
                  <a:extLst>
                    <a:ext uri="{9D8B030D-6E8A-4147-A177-3AD203B41FA5}">
                      <a16:colId xmlns="" xmlns:a16="http://schemas.microsoft.com/office/drawing/2014/main" val="399971698"/>
                    </a:ext>
                  </a:extLst>
                </a:gridCol>
                <a:gridCol w="1547446">
                  <a:extLst>
                    <a:ext uri="{9D8B030D-6E8A-4147-A177-3AD203B41FA5}">
                      <a16:colId xmlns="" xmlns:a16="http://schemas.microsoft.com/office/drawing/2014/main" val="3041571634"/>
                    </a:ext>
                  </a:extLst>
                </a:gridCol>
                <a:gridCol w="1148862">
                  <a:extLst>
                    <a:ext uri="{9D8B030D-6E8A-4147-A177-3AD203B41FA5}">
                      <a16:colId xmlns="" xmlns:a16="http://schemas.microsoft.com/office/drawing/2014/main" val="2221934025"/>
                    </a:ext>
                  </a:extLst>
                </a:gridCol>
              </a:tblGrid>
              <a:tr h="234626">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WBS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Name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Cost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Sum</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Total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003799047"/>
                  </a:ext>
                </a:extLst>
              </a:tr>
              <a:tr h="234626">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1</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Developing a training course </a:t>
                      </a:r>
                    </a:p>
                    <a:p>
                      <a:r>
                        <a:rPr lang="en-US" sz="1600" i="1" baseline="0" dirty="0" err="1">
                          <a:solidFill>
                            <a:srgbClr val="197EC6"/>
                          </a:solidFill>
                          <a:latin typeface="Times New Roman" panose="02020603050405020304" pitchFamily="18" charset="0"/>
                          <a:cs typeface="Times New Roman" panose="02020603050405020304" pitchFamily="18" charset="0"/>
                        </a:rPr>
                        <a:t>Phát</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triển</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một</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khóa</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huấn</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luyện</a:t>
                      </a:r>
                      <a:endParaRPr lang="en-US" sz="1600" i="1" baseline="0" dirty="0">
                        <a:solidFill>
                          <a:srgbClr val="197EC6"/>
                        </a:solidFill>
                        <a:latin typeface="Times New Roman" panose="02020603050405020304" pitchFamily="18" charset="0"/>
                        <a:cs typeface="Times New Roman" panose="02020603050405020304" pitchFamily="18" charset="0"/>
                      </a:endParaRP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$65,250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488125886"/>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1.1</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Phase I-Planning and Design</a:t>
                      </a:r>
                    </a:p>
                    <a:p>
                      <a:r>
                        <a:rPr lang="en-US" sz="1600" baseline="0" dirty="0">
                          <a:solidFill>
                            <a:schemeClr val="tx1"/>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Giai</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đoạn</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Hoạch</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định</a:t>
                      </a:r>
                      <a:r>
                        <a:rPr lang="en-US" sz="1600" i="1" baseline="0" dirty="0">
                          <a:solidFill>
                            <a:srgbClr val="197EC6"/>
                          </a:solidFill>
                          <a:latin typeface="Times New Roman" panose="02020603050405020304" pitchFamily="18" charset="0"/>
                          <a:cs typeface="Times New Roman" panose="02020603050405020304" pitchFamily="18" charset="0"/>
                        </a:rPr>
                        <a:t> 1 </a:t>
                      </a:r>
                      <a:r>
                        <a:rPr lang="en-US" sz="1600" i="1" baseline="0" dirty="0" err="1">
                          <a:solidFill>
                            <a:srgbClr val="197EC6"/>
                          </a:solidFill>
                          <a:latin typeface="Times New Roman" panose="02020603050405020304" pitchFamily="18" charset="0"/>
                          <a:cs typeface="Times New Roman" panose="02020603050405020304" pitchFamily="18" charset="0"/>
                        </a:rPr>
                        <a:t>và</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thiết</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kế</a:t>
                      </a:r>
                      <a:endParaRPr lang="en-US" sz="1600" i="1" baseline="0" dirty="0">
                        <a:solidFill>
                          <a:srgbClr val="197EC6"/>
                        </a:solidFill>
                        <a:latin typeface="Times New Roman" panose="02020603050405020304" pitchFamily="18" charset="0"/>
                        <a:cs typeface="Times New Roman" panose="02020603050405020304" pitchFamily="18" charset="0"/>
                      </a:endParaRP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$19,700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19682758"/>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1.1.1</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A-Gathering requirements (</a:t>
                      </a:r>
                      <a:r>
                        <a:rPr lang="en-US" sz="1600" i="1" baseline="0" dirty="0" err="1">
                          <a:solidFill>
                            <a:srgbClr val="197EC6"/>
                          </a:solidFill>
                          <a:latin typeface="Times New Roman" panose="02020603050405020304" pitchFamily="18" charset="0"/>
                          <a:cs typeface="Times New Roman" panose="02020603050405020304" pitchFamily="18" charset="0"/>
                        </a:rPr>
                        <a:t>Tổng</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hợp</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những</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yêu</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cầu</a:t>
                      </a:r>
                      <a:r>
                        <a:rPr lang="en-US" sz="1600" i="1" baseline="0" dirty="0">
                          <a:solidFill>
                            <a:schemeClr val="tx1"/>
                          </a:solidFill>
                          <a:latin typeface="Times New Roman" panose="02020603050405020304" pitchFamily="18" charset="0"/>
                          <a:cs typeface="Times New Roman" panose="02020603050405020304" pitchFamily="18" charset="0"/>
                        </a:rPr>
                        <a:t>)</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$6,000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849674200"/>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1.1.2</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B-Analyze tasks (</a:t>
                      </a:r>
                      <a:r>
                        <a:rPr lang="en-US" sz="1600" i="1" baseline="0" dirty="0" err="1">
                          <a:solidFill>
                            <a:srgbClr val="197EC6"/>
                          </a:solidFill>
                          <a:latin typeface="Times New Roman" panose="02020603050405020304" pitchFamily="18" charset="0"/>
                          <a:cs typeface="Times New Roman" panose="02020603050405020304" pitchFamily="18" charset="0"/>
                        </a:rPr>
                        <a:t>Phân</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tích</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nhiệm</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vụ</a:t>
                      </a:r>
                      <a:r>
                        <a:rPr lang="en-US" sz="1600" i="1" baseline="0" dirty="0">
                          <a:solidFill>
                            <a:schemeClr val="tx1"/>
                          </a:solidFill>
                          <a:latin typeface="Times New Roman" panose="02020603050405020304" pitchFamily="18" charset="0"/>
                          <a:cs typeface="Times New Roman" panose="02020603050405020304" pitchFamily="18" charset="0"/>
                        </a:rPr>
                        <a:t>)</a:t>
                      </a:r>
                      <a:r>
                        <a:rPr lang="en-US" sz="1600" baseline="0" dirty="0">
                          <a:solidFill>
                            <a:schemeClr val="tx1"/>
                          </a:solidFill>
                          <a:latin typeface="Times New Roman" panose="02020603050405020304" pitchFamily="18" charset="0"/>
                          <a:cs typeface="Times New Roman" panose="02020603050405020304" pitchFamily="18" charset="0"/>
                        </a:rPr>
                        <a:t> </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$4,900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903743788"/>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1.1.3</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C-Define objectives (</a:t>
                      </a:r>
                      <a:r>
                        <a:rPr lang="en-US" sz="1600" i="1" baseline="0" dirty="0" err="1">
                          <a:solidFill>
                            <a:srgbClr val="197EC6"/>
                          </a:solidFill>
                          <a:latin typeface="Times New Roman" panose="02020603050405020304" pitchFamily="18" charset="0"/>
                          <a:cs typeface="Times New Roman" panose="02020603050405020304" pitchFamily="18" charset="0"/>
                        </a:rPr>
                        <a:t>Định</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nghĩa</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mục</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tiêu</a:t>
                      </a:r>
                      <a:r>
                        <a:rPr lang="en-US" sz="1600" i="1" baseline="0" dirty="0">
                          <a:solidFill>
                            <a:schemeClr val="tx1"/>
                          </a:solidFill>
                          <a:latin typeface="Times New Roman" panose="02020603050405020304" pitchFamily="18" charset="0"/>
                          <a:cs typeface="Times New Roman" panose="02020603050405020304" pitchFamily="18" charset="0"/>
                        </a:rPr>
                        <a:t>)</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$3,200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85843525"/>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1.1.4</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D-Write high-level plan (</a:t>
                      </a:r>
                      <a:r>
                        <a:rPr lang="en-US" sz="1600" i="1" baseline="0" dirty="0" err="1">
                          <a:solidFill>
                            <a:srgbClr val="197EC6"/>
                          </a:solidFill>
                          <a:latin typeface="Times New Roman" panose="02020603050405020304" pitchFamily="18" charset="0"/>
                          <a:cs typeface="Times New Roman" panose="02020603050405020304" pitchFamily="18" charset="0"/>
                        </a:rPr>
                        <a:t>Viết</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kế</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hoạch</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mức</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cao</a:t>
                      </a:r>
                      <a:r>
                        <a:rPr lang="en-US" sz="1600" i="1" baseline="0" dirty="0">
                          <a:solidFill>
                            <a:schemeClr val="tx1"/>
                          </a:solidFill>
                          <a:latin typeface="Times New Roman" panose="02020603050405020304" pitchFamily="18" charset="0"/>
                          <a:cs typeface="Times New Roman" panose="02020603050405020304" pitchFamily="18" charset="0"/>
                        </a:rPr>
                        <a:t>)</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$5,600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465695517"/>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1.2</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Phase II-Developing the Course (</a:t>
                      </a:r>
                      <a:r>
                        <a:rPr lang="en-US" sz="1600" i="1" baseline="0" dirty="0" err="1">
                          <a:solidFill>
                            <a:srgbClr val="197EC6"/>
                          </a:solidFill>
                          <a:latin typeface="Times New Roman" panose="02020603050405020304" pitchFamily="18" charset="0"/>
                          <a:cs typeface="Times New Roman" panose="02020603050405020304" pitchFamily="18" charset="0"/>
                        </a:rPr>
                        <a:t>Giai</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đoạn</a:t>
                      </a:r>
                      <a:r>
                        <a:rPr lang="en-US" sz="1600" i="1" baseline="0" dirty="0">
                          <a:solidFill>
                            <a:srgbClr val="197EC6"/>
                          </a:solidFill>
                          <a:latin typeface="Times New Roman" panose="02020603050405020304" pitchFamily="18" charset="0"/>
                          <a:cs typeface="Times New Roman" panose="02020603050405020304" pitchFamily="18" charset="0"/>
                        </a:rPr>
                        <a:t> 2- </a:t>
                      </a:r>
                      <a:r>
                        <a:rPr lang="en-US" sz="1600" i="1" baseline="0" dirty="0" err="1">
                          <a:solidFill>
                            <a:srgbClr val="197EC6"/>
                          </a:solidFill>
                          <a:latin typeface="Times New Roman" panose="02020603050405020304" pitchFamily="18" charset="0"/>
                          <a:cs typeface="Times New Roman" panose="02020603050405020304" pitchFamily="18" charset="0"/>
                        </a:rPr>
                        <a:t>phát</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triển</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khóa</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học</a:t>
                      </a:r>
                      <a:r>
                        <a:rPr lang="en-US" sz="1600" i="1" baseline="0" dirty="0">
                          <a:solidFill>
                            <a:schemeClr val="tx1"/>
                          </a:solidFill>
                          <a:latin typeface="Times New Roman" panose="02020603050405020304" pitchFamily="18" charset="0"/>
                          <a:cs typeface="Times New Roman" panose="02020603050405020304" pitchFamily="18" charset="0"/>
                        </a:rPr>
                        <a:t>)</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$37,150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31623423"/>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1.2.1</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A-Write content (</a:t>
                      </a:r>
                      <a:r>
                        <a:rPr lang="en-US" sz="1600" i="1" baseline="0" dirty="0" err="1">
                          <a:solidFill>
                            <a:srgbClr val="197EC6"/>
                          </a:solidFill>
                          <a:latin typeface="Times New Roman" panose="02020603050405020304" pitchFamily="18" charset="0"/>
                          <a:cs typeface="Times New Roman" panose="02020603050405020304" pitchFamily="18" charset="0"/>
                        </a:rPr>
                        <a:t>Viết</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nội</a:t>
                      </a:r>
                      <a:r>
                        <a:rPr lang="en-US" sz="1600" i="1" baseline="0" dirty="0">
                          <a:solidFill>
                            <a:srgbClr val="197EC6"/>
                          </a:solidFill>
                          <a:latin typeface="Times New Roman" panose="02020603050405020304" pitchFamily="18" charset="0"/>
                          <a:cs typeface="Times New Roman" panose="02020603050405020304" pitchFamily="18" charset="0"/>
                        </a:rPr>
                        <a:t> dung</a:t>
                      </a:r>
                      <a:r>
                        <a:rPr lang="en-US" sz="1600" i="1" baseline="0" dirty="0">
                          <a:solidFill>
                            <a:schemeClr val="tx1"/>
                          </a:solidFill>
                          <a:latin typeface="Times New Roman" panose="02020603050405020304" pitchFamily="18" charset="0"/>
                          <a:cs typeface="Times New Roman" panose="02020603050405020304" pitchFamily="18" charset="0"/>
                        </a:rPr>
                        <a:t>)</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$10,000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88463629"/>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1.2.2</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B-Create media (</a:t>
                      </a:r>
                      <a:r>
                        <a:rPr lang="en-US" sz="1600" i="1" baseline="0" dirty="0" err="1">
                          <a:solidFill>
                            <a:srgbClr val="197EC6"/>
                          </a:solidFill>
                          <a:latin typeface="Times New Roman" panose="02020603050405020304" pitchFamily="18" charset="0"/>
                          <a:cs typeface="Times New Roman" panose="02020603050405020304" pitchFamily="18" charset="0"/>
                        </a:rPr>
                        <a:t>Tạo</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phương</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tiện</a:t>
                      </a:r>
                      <a:r>
                        <a:rPr lang="en-US" sz="1600" i="1" baseline="0" dirty="0">
                          <a:solidFill>
                            <a:schemeClr val="tx1"/>
                          </a:solidFill>
                          <a:latin typeface="Times New Roman" panose="02020603050405020304" pitchFamily="18" charset="0"/>
                          <a:cs typeface="Times New Roman" panose="02020603050405020304" pitchFamily="18" charset="0"/>
                        </a:rPr>
                        <a:t>)</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$6,000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08845023"/>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1.2.3</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C-Review content (</a:t>
                      </a:r>
                      <a:r>
                        <a:rPr lang="en-US" sz="1600" i="1" baseline="0" dirty="0" err="1">
                          <a:solidFill>
                            <a:srgbClr val="197EC6"/>
                          </a:solidFill>
                          <a:latin typeface="Times New Roman" panose="02020603050405020304" pitchFamily="18" charset="0"/>
                          <a:cs typeface="Times New Roman" panose="02020603050405020304" pitchFamily="18" charset="0"/>
                        </a:rPr>
                        <a:t>Xem</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lại</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nội</a:t>
                      </a:r>
                      <a:r>
                        <a:rPr lang="en-US" sz="1600" i="1" baseline="0" dirty="0">
                          <a:solidFill>
                            <a:srgbClr val="197EC6"/>
                          </a:solidFill>
                          <a:latin typeface="Times New Roman" panose="02020603050405020304" pitchFamily="18" charset="0"/>
                          <a:cs typeface="Times New Roman" panose="02020603050405020304" pitchFamily="18" charset="0"/>
                        </a:rPr>
                        <a:t> dung</a:t>
                      </a:r>
                      <a:r>
                        <a:rPr lang="en-US" sz="1600" i="1" baseline="0" dirty="0">
                          <a:solidFill>
                            <a:schemeClr val="tx1"/>
                          </a:solidFill>
                          <a:latin typeface="Times New Roman" panose="02020603050405020304" pitchFamily="18" charset="0"/>
                          <a:cs typeface="Times New Roman" panose="02020603050405020304" pitchFamily="18" charset="0"/>
                        </a:rPr>
                        <a:t>)</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$6,400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465529723"/>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1.2.4</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D-Edit content (</a:t>
                      </a:r>
                      <a:r>
                        <a:rPr lang="en-US" sz="1600" i="1" baseline="0" dirty="0" err="1">
                          <a:solidFill>
                            <a:srgbClr val="197EC6"/>
                          </a:solidFill>
                          <a:latin typeface="Times New Roman" panose="02020603050405020304" pitchFamily="18" charset="0"/>
                          <a:cs typeface="Times New Roman" panose="02020603050405020304" pitchFamily="18" charset="0"/>
                        </a:rPr>
                        <a:t>Chỉnh</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sửa</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nội</a:t>
                      </a:r>
                      <a:r>
                        <a:rPr lang="en-US" sz="1600" i="1" baseline="0" dirty="0">
                          <a:solidFill>
                            <a:srgbClr val="197EC6"/>
                          </a:solidFill>
                          <a:latin typeface="Times New Roman" panose="02020603050405020304" pitchFamily="18" charset="0"/>
                          <a:cs typeface="Times New Roman" panose="02020603050405020304" pitchFamily="18" charset="0"/>
                        </a:rPr>
                        <a:t> dung</a:t>
                      </a:r>
                      <a:r>
                        <a:rPr lang="en-US" sz="1600" i="1" baseline="0" dirty="0">
                          <a:solidFill>
                            <a:schemeClr val="tx1"/>
                          </a:solidFill>
                          <a:latin typeface="Times New Roman" panose="02020603050405020304" pitchFamily="18" charset="0"/>
                          <a:cs typeface="Times New Roman" panose="02020603050405020304" pitchFamily="18" charset="0"/>
                        </a:rPr>
                        <a:t>)</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a:solidFill>
                            <a:schemeClr val="tx1"/>
                          </a:solidFill>
                          <a:latin typeface="Times New Roman" panose="02020603050405020304" pitchFamily="18" charset="0"/>
                          <a:cs typeface="Times New Roman" panose="02020603050405020304" pitchFamily="18" charset="0"/>
                        </a:rPr>
                        <a:t>$5,250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778590116"/>
                  </a:ext>
                </a:extLst>
              </a:tr>
              <a:tr h="234626">
                <a:tc>
                  <a:txBody>
                    <a:bodyPr/>
                    <a:lstStyle/>
                    <a:p>
                      <a:r>
                        <a:rPr lang="en-US" sz="1600" baseline="0">
                          <a:solidFill>
                            <a:schemeClr val="tx1"/>
                          </a:solidFill>
                          <a:latin typeface="Times New Roman" panose="02020603050405020304" pitchFamily="18" charset="0"/>
                          <a:cs typeface="Times New Roman" panose="02020603050405020304" pitchFamily="18" charset="0"/>
                        </a:rPr>
                        <a:t>1.2.5</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a:solidFill>
                            <a:schemeClr val="tx1"/>
                          </a:solidFill>
                          <a:latin typeface="Times New Roman" panose="02020603050405020304" pitchFamily="18" charset="0"/>
                          <a:cs typeface="Times New Roman" panose="02020603050405020304" pitchFamily="18" charset="0"/>
                        </a:rPr>
                        <a:t>E-Produce the course (</a:t>
                      </a:r>
                      <a:r>
                        <a:rPr lang="en-US" sz="1600" i="1" baseline="0" dirty="0" err="1">
                          <a:solidFill>
                            <a:srgbClr val="197EC6"/>
                          </a:solidFill>
                          <a:latin typeface="Times New Roman" panose="02020603050405020304" pitchFamily="18" charset="0"/>
                          <a:cs typeface="Times New Roman" panose="02020603050405020304" pitchFamily="18" charset="0"/>
                        </a:rPr>
                        <a:t>Thủ</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tục</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khóa</a:t>
                      </a:r>
                      <a:r>
                        <a:rPr lang="en-US" sz="1600" i="1" baseline="0" dirty="0">
                          <a:solidFill>
                            <a:srgbClr val="197EC6"/>
                          </a:solidFill>
                          <a:latin typeface="Times New Roman" panose="02020603050405020304" pitchFamily="18" charset="0"/>
                          <a:cs typeface="Times New Roman" panose="02020603050405020304" pitchFamily="18" charset="0"/>
                        </a:rPr>
                        <a:t> </a:t>
                      </a:r>
                      <a:r>
                        <a:rPr lang="en-US" sz="1600" i="1" baseline="0" dirty="0" err="1">
                          <a:solidFill>
                            <a:srgbClr val="197EC6"/>
                          </a:solidFill>
                          <a:latin typeface="Times New Roman" panose="02020603050405020304" pitchFamily="18" charset="0"/>
                          <a:cs typeface="Times New Roman" panose="02020603050405020304" pitchFamily="18" charset="0"/>
                        </a:rPr>
                        <a:t>học</a:t>
                      </a:r>
                      <a:r>
                        <a:rPr lang="en-US" sz="1600" i="1" baseline="0" dirty="0">
                          <a:solidFill>
                            <a:schemeClr val="tx1"/>
                          </a:solidFill>
                          <a:latin typeface="Times New Roman" panose="02020603050405020304" pitchFamily="18" charset="0"/>
                          <a:cs typeface="Times New Roman" panose="02020603050405020304" pitchFamily="18" charset="0"/>
                        </a:rPr>
                        <a:t>)</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baseline="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25194667"/>
                  </a:ext>
                </a:extLst>
              </a:tr>
            </a:tbl>
          </a:graphicData>
        </a:graphic>
      </p:graphicFrame>
      <p:sp>
        <p:nvSpPr>
          <p:cNvPr id="5" name="TextBox 4"/>
          <p:cNvSpPr txBox="1"/>
          <p:nvPr/>
        </p:nvSpPr>
        <p:spPr>
          <a:xfrm>
            <a:off x="460885" y="0"/>
            <a:ext cx="736075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Bottom-Up Example (1 of 2):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Ví</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dụ</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từ</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dưới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lên</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86377" y="415498"/>
            <a:ext cx="10017457"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bottom-up estimate example is derived from the work element up, aggregate reflecting the total project cost </a:t>
            </a:r>
          </a:p>
          <a:p>
            <a:pPr algn="just"/>
            <a:r>
              <a:rPr lang="vi-VN" i="1" dirty="0">
                <a:solidFill>
                  <a:srgbClr val="197EC6"/>
                </a:solidFill>
                <a:latin typeface="Times New Roman" panose="02020603050405020304" pitchFamily="18" charset="0"/>
                <a:cs typeface="Times New Roman" panose="02020603050405020304" pitchFamily="18" charset="0"/>
              </a:rPr>
              <a:t>Ví dụ ước lượng từ dưới lên này được lấy từ phần công việc, tổng hợp phản ánh tổng chi phí dự án</a:t>
            </a:r>
            <a:endParaRPr lang="en-US" i="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11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25326078"/>
              </p:ext>
            </p:extLst>
          </p:nvPr>
        </p:nvGraphicFramePr>
        <p:xfrm>
          <a:off x="868382" y="1023389"/>
          <a:ext cx="10450366" cy="5303520"/>
        </p:xfrm>
        <a:graphic>
          <a:graphicData uri="http://schemas.openxmlformats.org/drawingml/2006/table">
            <a:tbl>
              <a:tblPr firstRow="1" bandRow="1">
                <a:tableStyleId>{5C22544A-7EE6-4342-B048-85BDC9FD1C3A}</a:tableStyleId>
              </a:tblPr>
              <a:tblGrid>
                <a:gridCol w="2090073">
                  <a:extLst>
                    <a:ext uri="{9D8B030D-6E8A-4147-A177-3AD203B41FA5}">
                      <a16:colId xmlns="" xmlns:a16="http://schemas.microsoft.com/office/drawing/2014/main" val="3401286274"/>
                    </a:ext>
                  </a:extLst>
                </a:gridCol>
                <a:gridCol w="4044135">
                  <a:extLst>
                    <a:ext uri="{9D8B030D-6E8A-4147-A177-3AD203B41FA5}">
                      <a16:colId xmlns="" xmlns:a16="http://schemas.microsoft.com/office/drawing/2014/main" val="3586483731"/>
                    </a:ext>
                  </a:extLst>
                </a:gridCol>
                <a:gridCol w="1450512">
                  <a:extLst>
                    <a:ext uri="{9D8B030D-6E8A-4147-A177-3AD203B41FA5}">
                      <a16:colId xmlns="" xmlns:a16="http://schemas.microsoft.com/office/drawing/2014/main" val="399971698"/>
                    </a:ext>
                  </a:extLst>
                </a:gridCol>
                <a:gridCol w="1574335">
                  <a:extLst>
                    <a:ext uri="{9D8B030D-6E8A-4147-A177-3AD203B41FA5}">
                      <a16:colId xmlns="" xmlns:a16="http://schemas.microsoft.com/office/drawing/2014/main" val="3041571634"/>
                    </a:ext>
                  </a:extLst>
                </a:gridCol>
                <a:gridCol w="1291311">
                  <a:extLst>
                    <a:ext uri="{9D8B030D-6E8A-4147-A177-3AD203B41FA5}">
                      <a16:colId xmlns="" xmlns:a16="http://schemas.microsoft.com/office/drawing/2014/main" val="2221934025"/>
                    </a:ext>
                  </a:extLst>
                </a:gridCol>
              </a:tblGrid>
              <a:tr h="234626">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WBS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Name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a:solidFill>
                            <a:schemeClr val="tx1"/>
                          </a:solidFill>
                          <a:latin typeface="Times New Roman" panose="02020603050405020304" pitchFamily="18" charset="0"/>
                          <a:cs typeface="Times New Roman" panose="02020603050405020304" pitchFamily="18" charset="0"/>
                        </a:rPr>
                        <a:t>Cost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a:solidFill>
                            <a:schemeClr val="tx1"/>
                          </a:solidFill>
                          <a:latin typeface="Times New Roman" panose="02020603050405020304" pitchFamily="18" charset="0"/>
                          <a:cs typeface="Times New Roman" panose="02020603050405020304" pitchFamily="18" charset="0"/>
                        </a:rPr>
                        <a:t>Sum</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a:solidFill>
                            <a:schemeClr val="tx1"/>
                          </a:solidFill>
                          <a:latin typeface="Times New Roman" panose="02020603050405020304" pitchFamily="18" charset="0"/>
                          <a:cs typeface="Times New Roman" panose="02020603050405020304" pitchFamily="18" charset="0"/>
                        </a:rPr>
                        <a:t>Total</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003799047"/>
                  </a:ext>
                </a:extLst>
              </a:tr>
              <a:tr h="234626">
                <a:tc>
                  <a:txBody>
                    <a:bodyPr/>
                    <a:lstStyle/>
                    <a:p>
                      <a:r>
                        <a:rPr lang="en-US" sz="2000" baseline="0">
                          <a:solidFill>
                            <a:schemeClr val="tx1"/>
                          </a:solidFill>
                          <a:latin typeface="Times New Roman" panose="02020603050405020304" pitchFamily="18" charset="0"/>
                          <a:cs typeface="Times New Roman" panose="02020603050405020304" pitchFamily="18" charset="0"/>
                        </a:rPr>
                        <a:t>1.2.5.1</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i-Format the course </a:t>
                      </a:r>
                    </a:p>
                    <a:p>
                      <a:r>
                        <a:rPr lang="en-US" sz="2000" i="1" baseline="0" dirty="0" err="1">
                          <a:solidFill>
                            <a:srgbClr val="197EC6"/>
                          </a:solidFill>
                          <a:latin typeface="Times New Roman" panose="02020603050405020304" pitchFamily="18" charset="0"/>
                          <a:cs typeface="Times New Roman" panose="02020603050405020304" pitchFamily="18" charset="0"/>
                        </a:rPr>
                        <a:t>Định</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dạng</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khóa</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học</a:t>
                      </a:r>
                      <a:endParaRPr lang="en-US" sz="2000" i="1" baseline="0" dirty="0">
                        <a:solidFill>
                          <a:srgbClr val="197EC6"/>
                        </a:solidFill>
                        <a:latin typeface="Times New Roman" panose="02020603050405020304" pitchFamily="18" charset="0"/>
                        <a:cs typeface="Times New Roman" panose="02020603050405020304" pitchFamily="18" charset="0"/>
                      </a:endParaRP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a:solidFill>
                            <a:schemeClr val="tx1"/>
                          </a:solidFill>
                          <a:latin typeface="Times New Roman" panose="02020603050405020304" pitchFamily="18" charset="0"/>
                          <a:cs typeface="Times New Roman" panose="02020603050405020304" pitchFamily="18" charset="0"/>
                        </a:rPr>
                        <a:t>$2,000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488125886"/>
                  </a:ext>
                </a:extLst>
              </a:tr>
              <a:tr h="234626">
                <a:tc>
                  <a:txBody>
                    <a:bodyPr/>
                    <a:lstStyle/>
                    <a:p>
                      <a:r>
                        <a:rPr lang="en-US" sz="2000" baseline="0">
                          <a:solidFill>
                            <a:schemeClr val="tx1"/>
                          </a:solidFill>
                          <a:latin typeface="Times New Roman" panose="02020603050405020304" pitchFamily="18" charset="0"/>
                          <a:cs typeface="Times New Roman" panose="02020603050405020304" pitchFamily="18" charset="0"/>
                        </a:rPr>
                        <a:t>1.2.5.2</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Ii-Produce Student Notebooks </a:t>
                      </a:r>
                      <a:r>
                        <a:rPr lang="en-US" sz="2000" i="1" baseline="0" dirty="0" err="1">
                          <a:solidFill>
                            <a:srgbClr val="197EC6"/>
                          </a:solidFill>
                          <a:latin typeface="Times New Roman" panose="02020603050405020304" pitchFamily="18" charset="0"/>
                          <a:cs typeface="Times New Roman" panose="02020603050405020304" pitchFamily="18" charset="0"/>
                        </a:rPr>
                        <a:t>Sản</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xuất</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vở</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học</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sinh</a:t>
                      </a:r>
                      <a:endParaRPr lang="en-US" sz="2000" i="1" baseline="0" dirty="0">
                        <a:solidFill>
                          <a:srgbClr val="197EC6"/>
                        </a:solidFill>
                        <a:latin typeface="Times New Roman" panose="02020603050405020304" pitchFamily="18" charset="0"/>
                        <a:cs typeface="Times New Roman" panose="02020603050405020304" pitchFamily="18" charset="0"/>
                      </a:endParaRP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$3,750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19682758"/>
                  </a:ext>
                </a:extLst>
              </a:tr>
              <a:tr h="234626">
                <a:tc>
                  <a:txBody>
                    <a:bodyPr/>
                    <a:lstStyle/>
                    <a:p>
                      <a:r>
                        <a:rPr lang="en-US" sz="2000" baseline="0">
                          <a:solidFill>
                            <a:schemeClr val="tx1"/>
                          </a:solidFill>
                          <a:latin typeface="Times New Roman" panose="02020603050405020304" pitchFamily="18" charset="0"/>
                          <a:cs typeface="Times New Roman" panose="02020603050405020304" pitchFamily="18" charset="0"/>
                        </a:rPr>
                        <a:t>1.2.5.3</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Iii-Produce Instructor Guide </a:t>
                      </a:r>
                    </a:p>
                    <a:p>
                      <a:r>
                        <a:rPr lang="en-US" sz="2000" i="1" baseline="0" dirty="0">
                          <a:solidFill>
                            <a:srgbClr val="197EC6"/>
                          </a:solidFill>
                          <a:latin typeface="Times New Roman" panose="02020603050405020304" pitchFamily="18" charset="0"/>
                          <a:cs typeface="Times New Roman" panose="02020603050405020304" pitchFamily="18" charset="0"/>
                        </a:rPr>
                        <a:t>H</a:t>
                      </a:r>
                      <a:r>
                        <a:rPr lang="vi-VN" sz="2000" i="1" baseline="0" dirty="0">
                          <a:solidFill>
                            <a:srgbClr val="197EC6"/>
                          </a:solidFill>
                          <a:latin typeface="Times New Roman" panose="02020603050405020304" pitchFamily="18" charset="0"/>
                          <a:cs typeface="Times New Roman" panose="02020603050405020304" pitchFamily="18" charset="0"/>
                        </a:rPr>
                        <a:t>ư</a:t>
                      </a:r>
                      <a:r>
                        <a:rPr lang="en-US" sz="2000" i="1" baseline="0" dirty="0" err="1">
                          <a:solidFill>
                            <a:srgbClr val="197EC6"/>
                          </a:solidFill>
                          <a:latin typeface="Times New Roman" panose="02020603050405020304" pitchFamily="18" charset="0"/>
                          <a:cs typeface="Times New Roman" panose="02020603050405020304" pitchFamily="18" charset="0"/>
                        </a:rPr>
                        <a:t>ớng</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dẫn</a:t>
                      </a:r>
                      <a:r>
                        <a:rPr lang="en-US" sz="2000" i="1" baseline="0" dirty="0">
                          <a:solidFill>
                            <a:srgbClr val="197EC6"/>
                          </a:solidFill>
                          <a:latin typeface="Times New Roman" panose="02020603050405020304" pitchFamily="18" charset="0"/>
                          <a:cs typeface="Times New Roman" panose="02020603050405020304" pitchFamily="18" charset="0"/>
                        </a:rPr>
                        <a:t> ng</a:t>
                      </a:r>
                      <a:r>
                        <a:rPr lang="vi-VN" sz="2000" i="1" baseline="0" dirty="0">
                          <a:solidFill>
                            <a:srgbClr val="197EC6"/>
                          </a:solidFill>
                          <a:latin typeface="Times New Roman" panose="02020603050405020304" pitchFamily="18" charset="0"/>
                          <a:cs typeface="Times New Roman" panose="02020603050405020304" pitchFamily="18" charset="0"/>
                        </a:rPr>
                        <a:t>ư</a:t>
                      </a:r>
                      <a:r>
                        <a:rPr lang="en-US" sz="2000" i="1" baseline="0" dirty="0" err="1">
                          <a:solidFill>
                            <a:srgbClr val="197EC6"/>
                          </a:solidFill>
                          <a:latin typeface="Times New Roman" panose="02020603050405020304" pitchFamily="18" charset="0"/>
                          <a:cs typeface="Times New Roman" panose="02020603050405020304" pitchFamily="18" charset="0"/>
                        </a:rPr>
                        <a:t>ời</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dạy</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giảng</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dạy</a:t>
                      </a:r>
                      <a:endParaRPr lang="en-US" sz="2000" i="1" baseline="0" dirty="0">
                        <a:solidFill>
                          <a:srgbClr val="197EC6"/>
                        </a:solidFill>
                        <a:latin typeface="Times New Roman" panose="02020603050405020304" pitchFamily="18" charset="0"/>
                        <a:cs typeface="Times New Roman" panose="02020603050405020304" pitchFamily="18" charset="0"/>
                      </a:endParaRP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$3,750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849674200"/>
                  </a:ext>
                </a:extLst>
              </a:tr>
              <a:tr h="234626">
                <a:tc>
                  <a:txBody>
                    <a:bodyPr/>
                    <a:lstStyle/>
                    <a:p>
                      <a:r>
                        <a:rPr lang="en-US" sz="2000" baseline="0">
                          <a:solidFill>
                            <a:schemeClr val="tx1"/>
                          </a:solidFill>
                          <a:latin typeface="Times New Roman" panose="02020603050405020304" pitchFamily="18" charset="0"/>
                          <a:cs typeface="Times New Roman" panose="02020603050405020304" pitchFamily="18" charset="0"/>
                        </a:rPr>
                        <a:t>1.3</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Phase III-Pilot the Course </a:t>
                      </a:r>
                    </a:p>
                    <a:p>
                      <a:r>
                        <a:rPr lang="en-US" sz="2000" i="1" baseline="0" dirty="0" err="1">
                          <a:solidFill>
                            <a:srgbClr val="197EC6"/>
                          </a:solidFill>
                          <a:latin typeface="Times New Roman" panose="02020603050405020304" pitchFamily="18" charset="0"/>
                          <a:cs typeface="Times New Roman" panose="02020603050405020304" pitchFamily="18" charset="0"/>
                        </a:rPr>
                        <a:t>Giai</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đoạn</a:t>
                      </a:r>
                      <a:r>
                        <a:rPr lang="en-US" sz="2000" i="1" baseline="0" dirty="0">
                          <a:solidFill>
                            <a:srgbClr val="197EC6"/>
                          </a:solidFill>
                          <a:latin typeface="Times New Roman" panose="02020603050405020304" pitchFamily="18" charset="0"/>
                          <a:cs typeface="Times New Roman" panose="02020603050405020304" pitchFamily="18" charset="0"/>
                        </a:rPr>
                        <a:t> 3- </a:t>
                      </a:r>
                      <a:r>
                        <a:rPr lang="en-US" sz="2000" i="1" baseline="0" dirty="0" err="1">
                          <a:solidFill>
                            <a:srgbClr val="197EC6"/>
                          </a:solidFill>
                          <a:latin typeface="Times New Roman" panose="02020603050405020304" pitchFamily="18" charset="0"/>
                          <a:cs typeface="Times New Roman" panose="02020603050405020304" pitchFamily="18" charset="0"/>
                        </a:rPr>
                        <a:t>thí</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điểm</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khóa</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học</a:t>
                      </a:r>
                      <a:endParaRPr lang="en-US" sz="2000" i="1" baseline="0" dirty="0">
                        <a:solidFill>
                          <a:srgbClr val="197EC6"/>
                        </a:solidFill>
                        <a:latin typeface="Times New Roman" panose="02020603050405020304" pitchFamily="18" charset="0"/>
                        <a:cs typeface="Times New Roman" panose="02020603050405020304" pitchFamily="18" charset="0"/>
                      </a:endParaRP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a:solidFill>
                            <a:schemeClr val="tx1"/>
                          </a:solidFill>
                          <a:latin typeface="Times New Roman" panose="02020603050405020304" pitchFamily="18" charset="0"/>
                          <a:cs typeface="Times New Roman" panose="02020603050405020304" pitchFamily="18" charset="0"/>
                        </a:rPr>
                        <a:t>$8,400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903743788"/>
                  </a:ext>
                </a:extLst>
              </a:tr>
              <a:tr h="234626">
                <a:tc>
                  <a:txBody>
                    <a:bodyPr/>
                    <a:lstStyle/>
                    <a:p>
                      <a:r>
                        <a:rPr lang="en-US" sz="2000" baseline="0">
                          <a:solidFill>
                            <a:schemeClr val="tx1"/>
                          </a:solidFill>
                          <a:latin typeface="Times New Roman" panose="02020603050405020304" pitchFamily="18" charset="0"/>
                          <a:cs typeface="Times New Roman" panose="02020603050405020304" pitchFamily="18" charset="0"/>
                        </a:rPr>
                        <a:t>1.3.1</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A-Conduct the pilot </a:t>
                      </a:r>
                    </a:p>
                    <a:p>
                      <a:r>
                        <a:rPr lang="en-US" sz="2000" i="1" baseline="0" dirty="0" err="1">
                          <a:solidFill>
                            <a:srgbClr val="197EC6"/>
                          </a:solidFill>
                          <a:latin typeface="Times New Roman" panose="02020603050405020304" pitchFamily="18" charset="0"/>
                          <a:cs typeface="Times New Roman" panose="02020603050405020304" pitchFamily="18" charset="0"/>
                        </a:rPr>
                        <a:t>Tiến</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hành</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thí</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điểm</a:t>
                      </a:r>
                      <a:endParaRPr lang="en-US" sz="2000" i="1" baseline="0" dirty="0">
                        <a:solidFill>
                          <a:srgbClr val="197EC6"/>
                        </a:solidFill>
                        <a:latin typeface="Times New Roman" panose="02020603050405020304" pitchFamily="18" charset="0"/>
                        <a:cs typeface="Times New Roman" panose="02020603050405020304" pitchFamily="18" charset="0"/>
                      </a:endParaRP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a:solidFill>
                            <a:schemeClr val="tx1"/>
                          </a:solidFill>
                          <a:latin typeface="Times New Roman" panose="02020603050405020304" pitchFamily="18" charset="0"/>
                          <a:cs typeface="Times New Roman" panose="02020603050405020304" pitchFamily="18" charset="0"/>
                        </a:rPr>
                        <a:t>$2,880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85843525"/>
                  </a:ext>
                </a:extLst>
              </a:tr>
              <a:tr h="234626">
                <a:tc>
                  <a:txBody>
                    <a:bodyPr/>
                    <a:lstStyle/>
                    <a:p>
                      <a:r>
                        <a:rPr lang="en-US" sz="2000" baseline="0">
                          <a:solidFill>
                            <a:schemeClr val="tx1"/>
                          </a:solidFill>
                          <a:latin typeface="Times New Roman" panose="02020603050405020304" pitchFamily="18" charset="0"/>
                          <a:cs typeface="Times New Roman" panose="02020603050405020304" pitchFamily="18" charset="0"/>
                        </a:rPr>
                        <a:t>1.3.2</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B-Evaluate the course </a:t>
                      </a:r>
                    </a:p>
                    <a:p>
                      <a:r>
                        <a:rPr lang="en-US" sz="2000" i="1" baseline="0" dirty="0" err="1">
                          <a:solidFill>
                            <a:srgbClr val="197EC6"/>
                          </a:solidFill>
                          <a:latin typeface="Times New Roman" panose="02020603050405020304" pitchFamily="18" charset="0"/>
                          <a:cs typeface="Times New Roman" panose="02020603050405020304" pitchFamily="18" charset="0"/>
                        </a:rPr>
                        <a:t>Đánh</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giá</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khóa</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học</a:t>
                      </a:r>
                      <a:endParaRPr lang="en-US" sz="2000" i="1" baseline="0" dirty="0">
                        <a:solidFill>
                          <a:srgbClr val="197EC6"/>
                        </a:solidFill>
                        <a:latin typeface="Times New Roman" panose="02020603050405020304" pitchFamily="18" charset="0"/>
                        <a:cs typeface="Times New Roman" panose="02020603050405020304" pitchFamily="18" charset="0"/>
                      </a:endParaRP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a:solidFill>
                            <a:schemeClr val="tx1"/>
                          </a:solidFill>
                          <a:latin typeface="Times New Roman" panose="02020603050405020304" pitchFamily="18" charset="0"/>
                          <a:cs typeface="Times New Roman" panose="02020603050405020304" pitchFamily="18" charset="0"/>
                        </a:rPr>
                        <a:t>$520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465695517"/>
                  </a:ext>
                </a:extLst>
              </a:tr>
              <a:tr h="533306">
                <a:tc>
                  <a:txBody>
                    <a:bodyPr/>
                    <a:lstStyle/>
                    <a:p>
                      <a:r>
                        <a:rPr lang="en-US" sz="2000" baseline="0">
                          <a:solidFill>
                            <a:schemeClr val="tx1"/>
                          </a:solidFill>
                          <a:latin typeface="Times New Roman" panose="02020603050405020304" pitchFamily="18" charset="0"/>
                          <a:cs typeface="Times New Roman" panose="02020603050405020304" pitchFamily="18" charset="0"/>
                        </a:rPr>
                        <a:t>1.3.3</a:t>
                      </a: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dirty="0">
                          <a:solidFill>
                            <a:schemeClr val="tx1"/>
                          </a:solidFill>
                          <a:latin typeface="Times New Roman" panose="02020603050405020304" pitchFamily="18" charset="0"/>
                          <a:cs typeface="Times New Roman" panose="02020603050405020304" pitchFamily="18" charset="0"/>
                        </a:rPr>
                        <a:t>C-Finalize the course </a:t>
                      </a:r>
                    </a:p>
                    <a:p>
                      <a:r>
                        <a:rPr lang="en-US" sz="2000" i="1" baseline="0" dirty="0" err="1">
                          <a:solidFill>
                            <a:srgbClr val="197EC6"/>
                          </a:solidFill>
                          <a:latin typeface="Times New Roman" panose="02020603050405020304" pitchFamily="18" charset="0"/>
                          <a:cs typeface="Times New Roman" panose="02020603050405020304" pitchFamily="18" charset="0"/>
                        </a:rPr>
                        <a:t>Hoàn</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thành</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khóa</a:t>
                      </a:r>
                      <a:r>
                        <a:rPr lang="en-US" sz="2000" i="1" baseline="0" dirty="0">
                          <a:solidFill>
                            <a:srgbClr val="197EC6"/>
                          </a:solidFill>
                          <a:latin typeface="Times New Roman" panose="02020603050405020304" pitchFamily="18" charset="0"/>
                          <a:cs typeface="Times New Roman" panose="02020603050405020304" pitchFamily="18" charset="0"/>
                        </a:rPr>
                        <a:t> </a:t>
                      </a:r>
                      <a:r>
                        <a:rPr lang="en-US" sz="2000" i="1" baseline="0" dirty="0" err="1">
                          <a:solidFill>
                            <a:srgbClr val="197EC6"/>
                          </a:solidFill>
                          <a:latin typeface="Times New Roman" panose="02020603050405020304" pitchFamily="18" charset="0"/>
                          <a:cs typeface="Times New Roman" panose="02020603050405020304" pitchFamily="18" charset="0"/>
                        </a:rPr>
                        <a:t>học</a:t>
                      </a:r>
                      <a:endParaRPr lang="en-US" sz="2000" i="1" baseline="0" dirty="0">
                        <a:solidFill>
                          <a:srgbClr val="197EC6"/>
                        </a:solidFill>
                        <a:latin typeface="Times New Roman" panose="02020603050405020304" pitchFamily="18" charset="0"/>
                        <a:cs typeface="Times New Roman" panose="02020603050405020304" pitchFamily="18" charset="0"/>
                      </a:endParaRPr>
                    </a:p>
                  </a:txBody>
                  <a:tcPr marL="457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aseline="0">
                          <a:solidFill>
                            <a:schemeClr val="tx1"/>
                          </a:solidFill>
                          <a:latin typeface="Times New Roman" panose="02020603050405020304" pitchFamily="18" charset="0"/>
                          <a:cs typeface="Times New Roman" panose="02020603050405020304" pitchFamily="18" charset="0"/>
                        </a:rPr>
                        <a:t>$5,000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baseline="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31623423"/>
                  </a:ext>
                </a:extLst>
              </a:tr>
            </a:tbl>
          </a:graphicData>
        </a:graphic>
      </p:graphicFrame>
      <p:sp>
        <p:nvSpPr>
          <p:cNvPr id="5" name="TextBox 4"/>
          <p:cNvSpPr txBox="1"/>
          <p:nvPr/>
        </p:nvSpPr>
        <p:spPr>
          <a:xfrm>
            <a:off x="404614" y="0"/>
            <a:ext cx="778278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Bottom-Up Example (2 of 2):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Ví</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dụ</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từ</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dưới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lên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(2)</a:t>
            </a:r>
          </a:p>
        </p:txBody>
      </p:sp>
      <p:sp>
        <p:nvSpPr>
          <p:cNvPr id="8" name="TextBox 7"/>
          <p:cNvSpPr txBox="1"/>
          <p:nvPr/>
        </p:nvSpPr>
        <p:spPr>
          <a:xfrm>
            <a:off x="868382" y="377058"/>
            <a:ext cx="10677198"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bottom-up estimate example is derived from the work element up, aggregate reflecting the total project cost</a:t>
            </a:r>
          </a:p>
          <a:p>
            <a:pPr algn="just"/>
            <a:r>
              <a:rPr lang="vi-VN" i="1" dirty="0">
                <a:solidFill>
                  <a:srgbClr val="197EC6"/>
                </a:solidFill>
                <a:latin typeface="Times New Roman" panose="02020603050405020304" pitchFamily="18" charset="0"/>
                <a:cs typeface="Times New Roman" panose="02020603050405020304" pitchFamily="18" charset="0"/>
              </a:rPr>
              <a:t>Ví dụ ước lượng từ dưới lên này được lấy từ phần công việc, tổng hợp phản ánh tổng chi phí dự án</a:t>
            </a:r>
            <a:endParaRPr lang="en-US" i="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779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1733" y="4523259"/>
            <a:ext cx="2930267" cy="2187932"/>
          </a:xfrm>
          <a:prstGeom prst="rect">
            <a:avLst/>
          </a:prstGeom>
        </p:spPr>
      </p:pic>
      <p:sp>
        <p:nvSpPr>
          <p:cNvPr id="5" name="TextBox 4"/>
          <p:cNvSpPr txBox="1"/>
          <p:nvPr/>
        </p:nvSpPr>
        <p:spPr>
          <a:xfrm>
            <a:off x="9530374" y="4786228"/>
            <a:ext cx="1874421" cy="830997"/>
          </a:xfrm>
          <a:prstGeom prst="rect">
            <a:avLst/>
          </a:prstGeom>
          <a:noFill/>
          <a:effectLst>
            <a:glow>
              <a:schemeClr val="accent1"/>
            </a:glow>
            <a:softEdge rad="0"/>
          </a:effectLst>
          <a:scene3d>
            <a:camera prst="orthographicFront">
              <a:rot lat="0" lon="0" rev="600000"/>
            </a:camera>
            <a:lightRig rig="threePt" dir="t"/>
          </a:scene3d>
        </p:spPr>
        <p:txBody>
          <a:bodyPr wrap="square" rtlCol="0">
            <a:spAutoFit/>
          </a:bodyPr>
          <a:lstStyle/>
          <a:p>
            <a:r>
              <a:rPr lang="en-US" sz="2400" b="1" dirty="0">
                <a:latin typeface="Times New Roman" panose="02020603050405020304" pitchFamily="18" charset="0"/>
                <a:cs typeface="Times New Roman" panose="02020603050405020304" pitchFamily="18" charset="0"/>
              </a:rPr>
              <a:t>Estimating…</a:t>
            </a:r>
          </a:p>
        </p:txBody>
      </p:sp>
      <p:sp>
        <p:nvSpPr>
          <p:cNvPr id="6" name="TextBox 5"/>
          <p:cNvSpPr txBox="1"/>
          <p:nvPr/>
        </p:nvSpPr>
        <p:spPr>
          <a:xfrm>
            <a:off x="362411" y="0"/>
            <a:ext cx="3520272"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Validating an Estimate:</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5198" y="394899"/>
            <a:ext cx="5025515"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To validate an estimate:</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Review the definition of the project </a:t>
            </a:r>
            <a:endParaRPr lang="en-US" i="1"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same information and assumptions as original estimate </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Focus on sources of data</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Compare standards from a similar project </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Review the estimating method to see whether it is appropriate </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Determine whether the estimate meets the objective</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different approaches to validate the estimate</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Ensure that all mitigation tasks are included in the estimate </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Pay extra attention to </a:t>
            </a:r>
            <a:r>
              <a:rPr lang="en-US" i="1" dirty="0">
                <a:latin typeface="Times New Roman" panose="02020603050405020304" pitchFamily="18" charset="0"/>
                <a:cs typeface="Times New Roman" panose="02020603050405020304" pitchFamily="18" charset="0"/>
              </a:rPr>
              <a:t>Big Ticket</a:t>
            </a:r>
            <a:r>
              <a:rPr lang="en-US" dirty="0">
                <a:latin typeface="Times New Roman" panose="02020603050405020304" pitchFamily="18" charset="0"/>
                <a:cs typeface="Times New Roman" panose="02020603050405020304" pitchFamily="18" charset="0"/>
              </a:rPr>
              <a:t> items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Validate all estimates before you consider them to be complete </a:t>
            </a:r>
          </a:p>
          <a:p>
            <a:pPr algn="just"/>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0DB98F22-8E86-458C-9E34-88CE0A80B910}"/>
              </a:ext>
            </a:extLst>
          </p:cNvPr>
          <p:cNvSpPr txBox="1"/>
          <p:nvPr/>
        </p:nvSpPr>
        <p:spPr>
          <a:xfrm>
            <a:off x="6463604" y="0"/>
            <a:ext cx="3691429"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Phê</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chuẩn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một</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BD1C5F43-9BE4-449B-97DB-98688DABBF6F}"/>
              </a:ext>
            </a:extLst>
          </p:cNvPr>
          <p:cNvSpPr txBox="1"/>
          <p:nvPr/>
        </p:nvSpPr>
        <p:spPr>
          <a:xfrm>
            <a:off x="5747909" y="461665"/>
            <a:ext cx="5762367" cy="4524315"/>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Để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phê</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chuẩn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tin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gốc</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dữ</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So </a:t>
            </a:r>
            <a:r>
              <a:rPr lang="en-US" dirty="0" err="1">
                <a:solidFill>
                  <a:srgbClr val="197EC6"/>
                </a:solidFill>
                <a:latin typeface="Times New Roman" panose="02020603050405020304" pitchFamily="18" charset="0"/>
                <a:cs typeface="Times New Roman" panose="02020603050405020304" pitchFamily="18" charset="0"/>
              </a:rPr>
              <a:t>sánh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phương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hay </a:t>
            </a:r>
            <a:r>
              <a:rPr lang="en-US" dirty="0" err="1">
                <a:solidFill>
                  <a:srgbClr val="197EC6"/>
                </a:solidFill>
                <a:latin typeface="Times New Roman" panose="02020603050405020304" pitchFamily="18" charset="0"/>
                <a:cs typeface="Times New Roman" panose="02020603050405020304" pitchFamily="18" charset="0"/>
              </a:rPr>
              <a:t>không</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phê</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dịu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Chú</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tâm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lớn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big ticket</a:t>
            </a:r>
          </a:p>
          <a:p>
            <a:pPr algn="just"/>
            <a:endParaRPr lang="en-US" dirty="0">
              <a:solidFill>
                <a:srgbClr val="197EC6"/>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9BAEF59D-2E7C-4FD4-9D55-DFDC13B96A21}"/>
              </a:ext>
            </a:extLst>
          </p:cNvPr>
          <p:cNvSpPr txBox="1"/>
          <p:nvPr/>
        </p:nvSpPr>
        <p:spPr>
          <a:xfrm>
            <a:off x="5587807" y="4851541"/>
            <a:ext cx="3601935" cy="923330"/>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Phê</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chuẩn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tất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cả</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xem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xét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chúng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được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hoàn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536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930" y="4634573"/>
            <a:ext cx="2930267" cy="2187932"/>
          </a:xfrm>
          <a:prstGeom prst="rect">
            <a:avLst/>
          </a:prstGeom>
        </p:spPr>
      </p:pic>
      <p:sp>
        <p:nvSpPr>
          <p:cNvPr id="5" name="TextBox 4"/>
          <p:cNvSpPr txBox="1"/>
          <p:nvPr/>
        </p:nvSpPr>
        <p:spPr>
          <a:xfrm>
            <a:off x="9470248" y="4897542"/>
            <a:ext cx="1874421" cy="830997"/>
          </a:xfrm>
          <a:prstGeom prst="rect">
            <a:avLst/>
          </a:prstGeom>
          <a:noFill/>
          <a:effectLst>
            <a:glow>
              <a:schemeClr val="accent1"/>
            </a:glow>
            <a:softEdge rad="0"/>
          </a:effectLst>
          <a:scene3d>
            <a:camera prst="orthographicFront">
              <a:rot lat="0" lon="0" rev="600000"/>
            </a:camera>
            <a:lightRig rig="threePt" dir="t"/>
          </a:scene3d>
        </p:spPr>
        <p:txBody>
          <a:bodyPr wrap="square" rtlCol="0">
            <a:spAutoFit/>
          </a:bodyPr>
          <a:lstStyle/>
          <a:p>
            <a:r>
              <a:rPr lang="en-US" sz="2400" b="1" dirty="0">
                <a:latin typeface="Times New Roman" panose="02020603050405020304" pitchFamily="18" charset="0"/>
                <a:cs typeface="Times New Roman" panose="02020603050405020304" pitchFamily="18" charset="0"/>
              </a:rPr>
              <a:t>Estimating…</a:t>
            </a:r>
          </a:p>
        </p:txBody>
      </p:sp>
      <p:sp>
        <p:nvSpPr>
          <p:cNvPr id="6" name="TextBox 5"/>
          <p:cNvSpPr txBox="1"/>
          <p:nvPr/>
        </p:nvSpPr>
        <p:spPr>
          <a:xfrm>
            <a:off x="254332" y="4574376"/>
            <a:ext cx="451127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rules of estimating focus on honesty; each rule is crucial to successful estimating </a:t>
            </a:r>
          </a:p>
        </p:txBody>
      </p:sp>
      <p:sp>
        <p:nvSpPr>
          <p:cNvPr id="7" name="TextBox 6"/>
          <p:cNvSpPr txBox="1"/>
          <p:nvPr/>
        </p:nvSpPr>
        <p:spPr>
          <a:xfrm>
            <a:off x="1278142" y="0"/>
            <a:ext cx="304064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Rules of Estimating:</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 y="415498"/>
            <a:ext cx="5556738"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When you estimate a project:</a:t>
            </a:r>
            <a:endParaRPr lang="en-US" b="1" i="1"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Employ the most appropriate approach and the most accurate method </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Communicate the level of accuracy</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Involve the project team that are on board in the estimating process so that they can provide insight and can become vested in the process  </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history as a base for estimates</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Apply standards when they are available</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 not work to justify a predetermined result</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 not undervalue estimates </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Recognize that estimating takes time</a:t>
            </a:r>
          </a:p>
          <a:p>
            <a:pPr marL="800100" lvl="1"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Document the assumptions the estimate is based upon (This is a mandatory step in the process) </a:t>
            </a:r>
          </a:p>
          <a:p>
            <a:pPr lvl="1" algn="just"/>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5029C47A-79FC-47BD-913E-A51BCA527237}"/>
              </a:ext>
            </a:extLst>
          </p:cNvPr>
          <p:cNvSpPr txBox="1"/>
          <p:nvPr/>
        </p:nvSpPr>
        <p:spPr>
          <a:xfrm>
            <a:off x="7555085" y="-46167"/>
            <a:ext cx="304058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Quy</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tắc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072DEF5C-29D4-49F1-A4E4-C317A60B4612}"/>
              </a:ext>
            </a:extLst>
          </p:cNvPr>
          <p:cNvSpPr txBox="1"/>
          <p:nvPr/>
        </p:nvSpPr>
        <p:spPr>
          <a:xfrm>
            <a:off x="5787183" y="461665"/>
            <a:ext cx="5996632" cy="3970318"/>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r>
              <a:rPr lang="en-US" b="1" dirty="0">
                <a:solidFill>
                  <a:srgbClr val="197EC6"/>
                </a:solidFill>
                <a:latin typeface="Times New Roman" panose="02020603050405020304" pitchFamily="18" charset="0"/>
                <a:cs typeface="Times New Roman" panose="02020603050405020304" pitchFamily="18" charset="0"/>
              </a:rPr>
              <a:t> :</a:t>
            </a: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phương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sâu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sắc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hữu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sẵn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sàng</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chữa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trước</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rằng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endParaRPr lang="en-US"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Đây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b</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bắt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buộc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36E53526-1EA7-40EE-B349-3BA7E9C8F1B7}"/>
              </a:ext>
            </a:extLst>
          </p:cNvPr>
          <p:cNvSpPr txBox="1"/>
          <p:nvPr/>
        </p:nvSpPr>
        <p:spPr>
          <a:xfrm>
            <a:off x="5556739" y="4422595"/>
            <a:ext cx="4349901" cy="923330"/>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Quy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luật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tập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trung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vào</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thật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mỗi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luật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rất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quan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trọng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công</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117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316" y="4770411"/>
            <a:ext cx="2930267" cy="2187932"/>
          </a:xfrm>
          <a:prstGeom prst="rect">
            <a:avLst/>
          </a:prstGeom>
        </p:spPr>
      </p:pic>
      <p:sp>
        <p:nvSpPr>
          <p:cNvPr id="5" name="TextBox 4"/>
          <p:cNvSpPr txBox="1"/>
          <p:nvPr/>
        </p:nvSpPr>
        <p:spPr>
          <a:xfrm>
            <a:off x="9508824" y="5033380"/>
            <a:ext cx="1874421" cy="830997"/>
          </a:xfrm>
          <a:prstGeom prst="rect">
            <a:avLst/>
          </a:prstGeom>
          <a:noFill/>
          <a:effectLst>
            <a:glow>
              <a:schemeClr val="accent1"/>
            </a:glow>
            <a:softEdge rad="0"/>
          </a:effectLst>
          <a:scene3d>
            <a:camera prst="orthographicFront">
              <a:rot lat="0" lon="0" rev="600000"/>
            </a:camera>
            <a:lightRig rig="threePt" dir="t"/>
          </a:scene3d>
        </p:spPr>
        <p:txBody>
          <a:bodyPr wrap="square" rtlCol="0">
            <a:spAutoFit/>
          </a:bodyPr>
          <a:lstStyle/>
          <a:p>
            <a:r>
              <a:rPr lang="en-US" sz="2400" b="1">
                <a:latin typeface="Times New Roman" panose="02020603050405020304" pitchFamily="18" charset="0"/>
                <a:cs typeface="Times New Roman" panose="02020603050405020304" pitchFamily="18" charset="0"/>
              </a:rPr>
              <a:t>Estimating…</a:t>
            </a:r>
          </a:p>
        </p:txBody>
      </p:sp>
      <p:sp>
        <p:nvSpPr>
          <p:cNvPr id="6" name="TextBox 5"/>
          <p:cNvSpPr txBox="1"/>
          <p:nvPr/>
        </p:nvSpPr>
        <p:spPr>
          <a:xfrm>
            <a:off x="376478" y="0"/>
            <a:ext cx="4311636"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Questions about the Estimator</a:t>
            </a:r>
          </a:p>
        </p:txBody>
      </p:sp>
      <p:sp>
        <p:nvSpPr>
          <p:cNvPr id="7" name="TextBox 6"/>
          <p:cNvSpPr txBox="1"/>
          <p:nvPr/>
        </p:nvSpPr>
        <p:spPr>
          <a:xfrm>
            <a:off x="202306" y="461665"/>
            <a:ext cx="4485808" cy="5632311"/>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Who is doing the estimates?</a:t>
            </a:r>
            <a:endParaRPr lang="en-US" sz="2000" b="1" i="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Is the person doing the work estimating his/her work effort? </a:t>
            </a:r>
          </a:p>
          <a:p>
            <a:pPr marL="1257300" lvl="2"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Better estimate</a:t>
            </a:r>
          </a:p>
          <a:p>
            <a:pPr marL="1257300" lvl="2"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Buy-in</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Does the estimator have experience?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Knowledge of the client’s environment</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Knowledge of the project</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Knowledge of the tools to be used on the project: </a:t>
            </a:r>
          </a:p>
          <a:p>
            <a:pPr marL="1257300" lvl="2"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Project management tools</a:t>
            </a:r>
          </a:p>
          <a:p>
            <a:pPr marL="1257300" lvl="2"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Technical tools</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What is the estimator’s estimating history? </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Does the estimator estimate by task or by person? </a:t>
            </a:r>
          </a:p>
          <a:p>
            <a:r>
              <a:rPr lang="en-US" sz="2000" b="1" dirty="0">
                <a:latin typeface="Times New Roman" panose="02020603050405020304" pitchFamily="18" charset="0"/>
                <a:cs typeface="Times New Roman" panose="02020603050405020304" pitchFamily="18" charset="0"/>
              </a:rPr>
              <a:t>     </a:t>
            </a:r>
            <a:endParaRPr lang="en-US" sz="2000" b="1"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3F80EE81-37D2-461E-9A16-9FF7EA59E40D}"/>
              </a:ext>
            </a:extLst>
          </p:cNvPr>
          <p:cNvSpPr txBox="1"/>
          <p:nvPr/>
        </p:nvSpPr>
        <p:spPr>
          <a:xfrm>
            <a:off x="6197600" y="-15011"/>
            <a:ext cx="390434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Câu</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hỏi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về</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người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ECDD5D0C-7E46-4742-AD59-C4DF6780EE64}"/>
              </a:ext>
            </a:extLst>
          </p:cNvPr>
          <p:cNvSpPr txBox="1"/>
          <p:nvPr/>
        </p:nvSpPr>
        <p:spPr>
          <a:xfrm>
            <a:off x="5100526" y="432120"/>
            <a:ext cx="5349760" cy="5324535"/>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1" dirty="0">
                <a:solidFill>
                  <a:srgbClr val="197EC6"/>
                </a:solidFill>
                <a:latin typeface="Times New Roman" panose="02020603050405020304" pitchFamily="18" charset="0"/>
                <a:cs typeface="Times New Roman" panose="02020603050405020304" pitchFamily="18" charset="0"/>
              </a:rPr>
              <a:t>Ai </a:t>
            </a:r>
            <a:r>
              <a:rPr lang="en-US" sz="2000" b="1" dirty="0" err="1">
                <a:solidFill>
                  <a:srgbClr val="197EC6"/>
                </a:solidFill>
                <a:latin typeface="Times New Roman" panose="02020603050405020304" pitchFamily="18" charset="0"/>
                <a:cs typeface="Times New Roman" panose="02020603050405020304" pitchFamily="18" charset="0"/>
              </a:rPr>
              <a:t>đang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ước</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lượng</a:t>
            </a:r>
            <a:r>
              <a:rPr lang="en-US" sz="2000" b="1" dirty="0">
                <a:solidFill>
                  <a:srgbClr val="197EC6"/>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dirty="0" err="1">
                <a:solidFill>
                  <a:srgbClr val="197EC6"/>
                </a:solidFill>
                <a:latin typeface="Times New Roman" panose="02020603050405020304" pitchFamily="18" charset="0"/>
                <a:cs typeface="Times New Roman" panose="02020603050405020304" pitchFamily="18" charset="0"/>
              </a:rPr>
              <a:t>Có</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phải</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người</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làm</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việc</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đang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ước</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lượng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sự</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nỗ</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lượng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của</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họ</a:t>
            </a:r>
            <a:r>
              <a:rPr lang="en-US" sz="2000" dirty="0">
                <a:solidFill>
                  <a:srgbClr val="197EC6"/>
                </a:solidFill>
                <a:latin typeface="Times New Roman" panose="02020603050405020304" pitchFamily="18" charset="0"/>
                <a:cs typeface="Times New Roman" panose="02020603050405020304" pitchFamily="18" charset="0"/>
              </a:rPr>
              <a:t>?</a:t>
            </a:r>
          </a:p>
          <a:p>
            <a:pPr marL="1257300" lvl="2" indent="-342900" algn="just">
              <a:buFont typeface="Courier New" panose="02070309020205020404" pitchFamily="49" charset="0"/>
              <a:buChar char="o"/>
            </a:pPr>
            <a:r>
              <a:rPr lang="en-US" sz="2000" dirty="0" err="1">
                <a:solidFill>
                  <a:srgbClr val="197EC6"/>
                </a:solidFill>
                <a:latin typeface="Times New Roman" panose="02020603050405020304" pitchFamily="18" charset="0"/>
                <a:cs typeface="Times New Roman" panose="02020603050405020304" pitchFamily="18" charset="0"/>
              </a:rPr>
              <a:t>Ước</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lượng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tốt</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hơn</a:t>
            </a:r>
            <a:endParaRPr lang="en-US" sz="2000" dirty="0">
              <a:solidFill>
                <a:srgbClr val="197EC6"/>
              </a:solidFill>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2000" dirty="0" err="1">
                <a:solidFill>
                  <a:srgbClr val="197EC6"/>
                </a:solidFill>
                <a:latin typeface="Times New Roman" panose="02020603050405020304" pitchFamily="18" charset="0"/>
                <a:cs typeface="Times New Roman" panose="02020603050405020304" pitchFamily="18" charset="0"/>
              </a:rPr>
              <a:t>Tiếp</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thu</a:t>
            </a:r>
            <a:endParaRPr lang="en-US" sz="2000"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1" dirty="0" err="1">
                <a:solidFill>
                  <a:srgbClr val="197EC6"/>
                </a:solidFill>
                <a:latin typeface="Times New Roman" panose="02020603050405020304" pitchFamily="18" charset="0"/>
                <a:cs typeface="Times New Roman" panose="02020603050405020304" pitchFamily="18" charset="0"/>
              </a:rPr>
              <a:t>Người</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ước</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lượng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có</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kinh</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nghiệm</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không</a:t>
            </a:r>
            <a:r>
              <a:rPr lang="en-US" sz="2000" b="1" dirty="0">
                <a:solidFill>
                  <a:srgbClr val="197EC6"/>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dirty="0" err="1">
                <a:solidFill>
                  <a:srgbClr val="197EC6"/>
                </a:solidFill>
                <a:latin typeface="Times New Roman" panose="02020603050405020304" pitchFamily="18" charset="0"/>
                <a:cs typeface="Times New Roman" panose="02020603050405020304" pitchFamily="18" charset="0"/>
              </a:rPr>
              <a:t>Kiến</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thức</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về</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môi</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trường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của</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khách</a:t>
            </a:r>
            <a:r>
              <a:rPr lang="en-US" sz="2000" dirty="0">
                <a:solidFill>
                  <a:srgbClr val="197EC6"/>
                </a:solidFill>
                <a:latin typeface="Times New Roman" panose="02020603050405020304" pitchFamily="18" charset="0"/>
                <a:cs typeface="Times New Roman" panose="02020603050405020304" pitchFamily="18" charset="0"/>
              </a:rPr>
              <a:t> hang</a:t>
            </a:r>
          </a:p>
          <a:p>
            <a:pPr marL="800100" lvl="1" indent="-342900" algn="just">
              <a:buFont typeface="Arial" panose="020B0604020202020204" pitchFamily="34" charset="0"/>
              <a:buChar char="•"/>
            </a:pPr>
            <a:endParaRPr lang="en-US" sz="2000"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err="1">
                <a:solidFill>
                  <a:srgbClr val="197EC6"/>
                </a:solidFill>
                <a:latin typeface="Times New Roman" panose="02020603050405020304" pitchFamily="18" charset="0"/>
                <a:cs typeface="Times New Roman" panose="02020603050405020304" pitchFamily="18" charset="0"/>
              </a:rPr>
              <a:t>Kiến</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thức</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về</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dự</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án</a:t>
            </a:r>
            <a:endParaRPr lang="en-US" sz="2000"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dirty="0" err="1">
                <a:solidFill>
                  <a:srgbClr val="197EC6"/>
                </a:solidFill>
                <a:latin typeface="Times New Roman" panose="02020603050405020304" pitchFamily="18" charset="0"/>
                <a:cs typeface="Times New Roman" panose="02020603050405020304" pitchFamily="18" charset="0"/>
              </a:rPr>
              <a:t>Kiến</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thức</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về</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những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công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cụ</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được</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dùng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trong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dự</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án</a:t>
            </a:r>
            <a:endParaRPr lang="en-US" sz="2000" dirty="0">
              <a:solidFill>
                <a:srgbClr val="197EC6"/>
              </a:solidFill>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2000" dirty="0" err="1">
                <a:solidFill>
                  <a:srgbClr val="197EC6"/>
                </a:solidFill>
                <a:latin typeface="Times New Roman" panose="02020603050405020304" pitchFamily="18" charset="0"/>
                <a:cs typeface="Times New Roman" panose="02020603050405020304" pitchFamily="18" charset="0"/>
              </a:rPr>
              <a:t>Công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cụ</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quản</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lí</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dự</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án</a:t>
            </a:r>
            <a:endParaRPr lang="en-US" sz="2000" dirty="0">
              <a:solidFill>
                <a:srgbClr val="197EC6"/>
              </a:solidFill>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2000" dirty="0" err="1">
                <a:solidFill>
                  <a:srgbClr val="197EC6"/>
                </a:solidFill>
                <a:latin typeface="Times New Roman" panose="02020603050405020304" pitchFamily="18" charset="0"/>
                <a:cs typeface="Times New Roman" panose="02020603050405020304" pitchFamily="18" charset="0"/>
              </a:rPr>
              <a:t>Công</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cụ</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kĩ</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thuật</a:t>
            </a:r>
            <a:endParaRPr lang="en-US" sz="2000"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1" dirty="0" err="1">
                <a:solidFill>
                  <a:srgbClr val="197EC6"/>
                </a:solidFill>
                <a:latin typeface="Times New Roman" panose="02020603050405020304" pitchFamily="18" charset="0"/>
                <a:cs typeface="Times New Roman" panose="02020603050405020304" pitchFamily="18" charset="0"/>
              </a:rPr>
              <a:t>Ước</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lượng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lịch</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sử</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của</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người</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ước</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lượng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là</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gì</a:t>
            </a:r>
            <a:r>
              <a:rPr lang="en-US" sz="2000" b="1" dirty="0">
                <a:solidFill>
                  <a:srgbClr val="197EC6"/>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b="1" dirty="0" err="1">
                <a:solidFill>
                  <a:srgbClr val="197EC6"/>
                </a:solidFill>
                <a:latin typeface="Times New Roman" panose="02020603050405020304" pitchFamily="18" charset="0"/>
                <a:cs typeface="Times New Roman" panose="02020603050405020304" pitchFamily="18" charset="0"/>
              </a:rPr>
              <a:t>Người</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ước</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lượng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theo</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nhiệm</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vụ</a:t>
            </a:r>
            <a:r>
              <a:rPr lang="en-US" sz="2000" b="1" dirty="0">
                <a:solidFill>
                  <a:srgbClr val="197EC6"/>
                </a:solidFill>
                <a:latin typeface="Times New Roman" panose="02020603050405020304" pitchFamily="18" charset="0"/>
                <a:cs typeface="Times New Roman" panose="02020603050405020304" pitchFamily="18" charset="0"/>
              </a:rPr>
              <a:t>                    hay </a:t>
            </a:r>
            <a:r>
              <a:rPr lang="en-US" sz="2000" b="1" dirty="0" err="1">
                <a:solidFill>
                  <a:srgbClr val="197EC6"/>
                </a:solidFill>
                <a:latin typeface="Times New Roman" panose="02020603050405020304" pitchFamily="18" charset="0"/>
                <a:cs typeface="Times New Roman" panose="02020603050405020304" pitchFamily="18" charset="0"/>
              </a:rPr>
              <a:t>theo</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cá</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nhân</a:t>
            </a:r>
            <a:r>
              <a:rPr lang="en-US" sz="2000" b="1" dirty="0">
                <a:solidFill>
                  <a:srgbClr val="197EC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7846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1733" y="4629589"/>
            <a:ext cx="2930267" cy="2187932"/>
          </a:xfrm>
          <a:prstGeom prst="rect">
            <a:avLst/>
          </a:prstGeom>
        </p:spPr>
      </p:pic>
      <p:sp>
        <p:nvSpPr>
          <p:cNvPr id="6" name="TextBox 5"/>
          <p:cNvSpPr txBox="1"/>
          <p:nvPr/>
        </p:nvSpPr>
        <p:spPr>
          <a:xfrm>
            <a:off x="9789655" y="4719093"/>
            <a:ext cx="1874421" cy="830997"/>
          </a:xfrm>
          <a:prstGeom prst="rect">
            <a:avLst/>
          </a:prstGeom>
          <a:noFill/>
          <a:effectLst>
            <a:glow>
              <a:schemeClr val="accent1"/>
            </a:glow>
            <a:softEdge rad="0"/>
          </a:effectLst>
          <a:scene3d>
            <a:camera prst="orthographicFront">
              <a:rot lat="0" lon="0" rev="600000"/>
            </a:camera>
            <a:lightRig rig="threePt" dir="t"/>
          </a:scene3d>
        </p:spPr>
        <p:txBody>
          <a:bodyPr wrap="square" rtlCol="0">
            <a:spAutoFit/>
          </a:bodyPr>
          <a:lstStyle/>
          <a:p>
            <a:r>
              <a:rPr lang="en-US" sz="2400" b="1" dirty="0">
                <a:latin typeface="Times New Roman" panose="02020603050405020304" pitchFamily="18" charset="0"/>
                <a:cs typeface="Times New Roman" panose="02020603050405020304" pitchFamily="18" charset="0"/>
              </a:rPr>
              <a:t>Estimating…</a:t>
            </a:r>
          </a:p>
        </p:txBody>
      </p:sp>
      <p:sp>
        <p:nvSpPr>
          <p:cNvPr id="7" name="TextBox 6"/>
          <p:cNvSpPr txBox="1"/>
          <p:nvPr/>
        </p:nvSpPr>
        <p:spPr>
          <a:xfrm>
            <a:off x="137329" y="40480"/>
            <a:ext cx="5081786"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Cost Estimating and Cost Budgeting:</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0" y="455258"/>
            <a:ext cx="5775641" cy="5016758"/>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One reason for creating a project budget estimate is to provide a basis for tracking and managing project costs; specific tasks within the estimating process are </a:t>
            </a:r>
            <a:r>
              <a:rPr lang="en-US" sz="2000" b="1" dirty="0">
                <a:latin typeface="Times New Roman" panose="02020603050405020304" pitchFamily="18" charset="0"/>
                <a:cs typeface="Times New Roman" panose="02020603050405020304" pitchFamily="18" charset="0"/>
              </a:rPr>
              <a:t>cost estimating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cost budgeting </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Cost estimating </a:t>
            </a:r>
            <a:r>
              <a:rPr lang="en-US" sz="2000" dirty="0">
                <a:latin typeface="Times New Roman" panose="02020603050405020304" pitchFamily="18" charset="0"/>
                <a:cs typeface="Times New Roman" panose="02020603050405020304" pitchFamily="18" charset="0"/>
              </a:rPr>
              <a:t>– consists of determining the cost of all of the elements needed to complete the project </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Cost budgeting – </a:t>
            </a:r>
            <a:r>
              <a:rPr lang="en-US" sz="2000" dirty="0">
                <a:latin typeface="Times New Roman" panose="02020603050405020304" pitchFamily="18" charset="0"/>
                <a:cs typeface="Times New Roman" panose="02020603050405020304" pitchFamily="18" charset="0"/>
              </a:rPr>
              <a:t>is the allocation of the determined cost estimates to individual project components so that those costs can be measured and managed as the project is executed </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approved, the budget is placed under change control and is the basis for establishing the financial measurement baseline of the project </a:t>
            </a:r>
          </a:p>
          <a:p>
            <a:pPr algn="just"/>
            <a:r>
              <a:rPr lang="en-US" sz="2000" i="1"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 xmlns:a16="http://schemas.microsoft.com/office/drawing/2014/main" id="{7A84759A-33CC-46A8-83AA-6B1D0FF35FFF}"/>
              </a:ext>
            </a:extLst>
          </p:cNvPr>
          <p:cNvSpPr txBox="1"/>
          <p:nvPr/>
        </p:nvSpPr>
        <p:spPr>
          <a:xfrm>
            <a:off x="6125627" y="40479"/>
            <a:ext cx="5775641"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chi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phí</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và</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lập</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ngân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sách</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chi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phí</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6E802878-7E93-4D13-B891-F70E6CEDBCE8}"/>
              </a:ext>
            </a:extLst>
          </p:cNvPr>
          <p:cNvSpPr txBox="1"/>
          <p:nvPr/>
        </p:nvSpPr>
        <p:spPr>
          <a:xfrm>
            <a:off x="5817386" y="481495"/>
            <a:ext cx="5775641" cy="4708981"/>
          </a:xfrm>
          <a:prstGeom prst="rect">
            <a:avLst/>
          </a:prstGeom>
          <a:noFill/>
        </p:spPr>
        <p:txBody>
          <a:bodyPr wrap="square" rtlCol="0">
            <a:spAutoFit/>
          </a:bodyPr>
          <a:lstStyle/>
          <a:p>
            <a:pPr marL="342900" indent="-342900" algn="just">
              <a:buFont typeface="Wingdings" panose="05000000000000000000" pitchFamily="2" charset="2"/>
              <a:buChar char="§"/>
            </a:pPr>
            <a:r>
              <a:rPr lang="vi-VN" sz="2000" dirty="0">
                <a:solidFill>
                  <a:srgbClr val="197EC6"/>
                </a:solidFill>
                <a:latin typeface="Times New Roman" panose="02020603050405020304" pitchFamily="18" charset="0"/>
                <a:cs typeface="Times New Roman" panose="02020603050405020304" pitchFamily="18" charset="0"/>
              </a:rPr>
              <a:t>Một lý do để lập dự toán ngân sách dự án là cung cấp cơ sở để theo dõi và quản lý chi phí dự án; các nhiệm vụ cụ thể trong quá trình ước tính là dự toán chi phí và lập dự toán chi phí</a:t>
            </a:r>
            <a:endParaRPr lang="en-US" sz="2000"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err="1">
                <a:solidFill>
                  <a:srgbClr val="197EC6"/>
                </a:solidFill>
                <a:latin typeface="Times New Roman" panose="02020603050405020304" pitchFamily="18" charset="0"/>
                <a:cs typeface="Times New Roman" panose="02020603050405020304" pitchFamily="18" charset="0"/>
              </a:rPr>
              <a:t>Ước</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lượng</a:t>
            </a:r>
            <a:r>
              <a:rPr lang="en-US" sz="2000" b="1" dirty="0">
                <a:solidFill>
                  <a:srgbClr val="197EC6"/>
                </a:solidFill>
                <a:latin typeface="Times New Roman" panose="02020603050405020304" pitchFamily="18" charset="0"/>
                <a:cs typeface="Times New Roman" panose="02020603050405020304" pitchFamily="18" charset="0"/>
              </a:rPr>
              <a:t> chi </a:t>
            </a:r>
            <a:r>
              <a:rPr lang="en-US" sz="2000" b="1" dirty="0" err="1">
                <a:solidFill>
                  <a:srgbClr val="197EC6"/>
                </a:solidFill>
                <a:latin typeface="Times New Roman" panose="02020603050405020304" pitchFamily="18" charset="0"/>
                <a:cs typeface="Times New Roman" panose="02020603050405020304" pitchFamily="18" charset="0"/>
              </a:rPr>
              <a:t>phí</a:t>
            </a:r>
            <a:r>
              <a:rPr lang="en-US" sz="2000" b="1" dirty="0">
                <a:solidFill>
                  <a:srgbClr val="197EC6"/>
                </a:solidFill>
                <a:latin typeface="Times New Roman" panose="02020603050405020304" pitchFamily="18" charset="0"/>
                <a:cs typeface="Times New Roman" panose="02020603050405020304" pitchFamily="18" charset="0"/>
              </a:rPr>
              <a:t> </a:t>
            </a:r>
            <a:r>
              <a:rPr lang="en-US" sz="2000" dirty="0">
                <a:solidFill>
                  <a:srgbClr val="197EC6"/>
                </a:solidFill>
                <a:latin typeface="Times New Roman" panose="02020603050405020304" pitchFamily="18" charset="0"/>
                <a:cs typeface="Times New Roman" panose="02020603050405020304" pitchFamily="18" charset="0"/>
              </a:rPr>
              <a:t>– bao </a:t>
            </a:r>
            <a:r>
              <a:rPr lang="en-US" sz="2000" dirty="0" err="1">
                <a:solidFill>
                  <a:srgbClr val="197EC6"/>
                </a:solidFill>
                <a:latin typeface="Times New Roman" panose="02020603050405020304" pitchFamily="18" charset="0"/>
                <a:cs typeface="Times New Roman" panose="02020603050405020304" pitchFamily="18" charset="0"/>
              </a:rPr>
              <a:t>gồm</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xác</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định</a:t>
            </a:r>
            <a:r>
              <a:rPr lang="en-US" sz="2000" dirty="0">
                <a:solidFill>
                  <a:srgbClr val="197EC6"/>
                </a:solidFill>
                <a:latin typeface="Times New Roman" panose="02020603050405020304" pitchFamily="18" charset="0"/>
                <a:cs typeface="Times New Roman" panose="02020603050405020304" pitchFamily="18" charset="0"/>
              </a:rPr>
              <a:t> chi </a:t>
            </a:r>
            <a:r>
              <a:rPr lang="en-US" sz="2000" dirty="0" err="1">
                <a:solidFill>
                  <a:srgbClr val="197EC6"/>
                </a:solidFill>
                <a:latin typeface="Times New Roman" panose="02020603050405020304" pitchFamily="18" charset="0"/>
                <a:cs typeface="Times New Roman" panose="02020603050405020304" pitchFamily="18" charset="0"/>
              </a:rPr>
              <a:t>phí</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của</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tất</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cả</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thành</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phần</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cần</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để</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hoàn</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thành</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dự</a:t>
            </a:r>
            <a:r>
              <a:rPr lang="en-US" sz="2000" dirty="0">
                <a:solidFill>
                  <a:srgbClr val="197EC6"/>
                </a:solidFill>
                <a:latin typeface="Times New Roman" panose="02020603050405020304" pitchFamily="18" charset="0"/>
                <a:cs typeface="Times New Roman" panose="02020603050405020304" pitchFamily="18" charset="0"/>
              </a:rPr>
              <a:t> </a:t>
            </a:r>
            <a:r>
              <a:rPr lang="en-US" sz="2000" dirty="0" err="1">
                <a:solidFill>
                  <a:srgbClr val="197EC6"/>
                </a:solidFill>
                <a:latin typeface="Times New Roman" panose="02020603050405020304" pitchFamily="18" charset="0"/>
                <a:cs typeface="Times New Roman" panose="02020603050405020304" pitchFamily="18" charset="0"/>
              </a:rPr>
              <a:t>án</a:t>
            </a:r>
            <a:endParaRPr lang="en-US" sz="2000"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vi-VN" sz="2000" b="1" dirty="0">
                <a:solidFill>
                  <a:srgbClr val="197EC6"/>
                </a:solidFill>
                <a:latin typeface="Times New Roman" panose="02020603050405020304" pitchFamily="18" charset="0"/>
                <a:cs typeface="Times New Roman" panose="02020603050405020304" pitchFamily="18" charset="0"/>
              </a:rPr>
              <a:t>Lập ngân sách chi phí </a:t>
            </a:r>
            <a:r>
              <a:rPr lang="vi-VN" sz="2000" dirty="0">
                <a:solidFill>
                  <a:srgbClr val="197EC6"/>
                </a:solidFill>
                <a:latin typeface="Times New Roman" panose="02020603050405020304" pitchFamily="18" charset="0"/>
                <a:cs typeface="Times New Roman" panose="02020603050405020304" pitchFamily="18" charset="0"/>
              </a:rPr>
              <a:t>- là việc phân bổ dự toán chi phí được xác định cho các hợp phần dự án riêng lẻ để các chi phí này có thể được đo và quản lý khi dự án được thực hiện</a:t>
            </a:r>
            <a:endParaRPr lang="en-US" sz="2000" dirty="0">
              <a:solidFill>
                <a:srgbClr val="197EC6"/>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vi-VN" sz="2000" dirty="0">
                <a:solidFill>
                  <a:srgbClr val="197EC6"/>
                </a:solidFill>
                <a:latin typeface="Times New Roman" panose="02020603050405020304" pitchFamily="18" charset="0"/>
                <a:cs typeface="Times New Roman" panose="02020603050405020304" pitchFamily="18" charset="0"/>
              </a:rPr>
              <a:t>Khi được phê duyệt, ngân sách được đặt dưới sự kiểm soát thay đổi và là cơ sở cho việc thiết lập cơ sở đo lường tài chính của dự án</a:t>
            </a:r>
            <a:endParaRPr lang="en-US" sz="20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751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3088" y="8389"/>
            <a:ext cx="5447546"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Terms Used within Cost Estimating and Cost budgeting </a:t>
            </a:r>
          </a:p>
        </p:txBody>
      </p:sp>
      <p:sp>
        <p:nvSpPr>
          <p:cNvPr id="5" name="TextBox 4"/>
          <p:cNvSpPr txBox="1"/>
          <p:nvPr/>
        </p:nvSpPr>
        <p:spPr>
          <a:xfrm>
            <a:off x="280885" y="861253"/>
            <a:ext cx="5447546" cy="5355312"/>
          </a:xfrm>
          <a:prstGeom prst="rect">
            <a:avLst/>
          </a:prstGeom>
          <a:noFill/>
        </p:spPr>
        <p:txBody>
          <a:bodyPr wrap="square" rtlCol="0">
            <a:spAutoFit/>
          </a:bodyPr>
          <a:lstStyle/>
          <a:p>
            <a:pPr marL="342900" indent="-34290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Costs – </a:t>
            </a:r>
            <a:r>
              <a:rPr lang="en-US" dirty="0">
                <a:latin typeface="Times New Roman" panose="02020603050405020304" pitchFamily="18" charset="0"/>
                <a:cs typeface="Times New Roman" panose="02020603050405020304" pitchFamily="18" charset="0"/>
              </a:rPr>
              <a:t>are the funds a company spends to produce products or establish an infrastructure to provide services; examples are labor, raw materials, third-party software or hardware, and subcontracted work</a:t>
            </a:r>
          </a:p>
          <a:p>
            <a:pPr marL="342900" indent="-34290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Direct costs – </a:t>
            </a:r>
            <a:r>
              <a:rPr lang="en-US" dirty="0">
                <a:latin typeface="Times New Roman" panose="02020603050405020304" pitchFamily="18" charset="0"/>
                <a:cs typeface="Times New Roman" panose="02020603050405020304" pitchFamily="18" charset="0"/>
              </a:rPr>
              <a:t>are incurred for the benefit of a specific project; project managers can usually control direct costs </a:t>
            </a:r>
          </a:p>
          <a:p>
            <a:pPr marL="342900" indent="-34290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Indirect costs – </a:t>
            </a:r>
            <a:r>
              <a:rPr lang="en-US" dirty="0">
                <a:latin typeface="Times New Roman" panose="02020603050405020304" pitchFamily="18" charset="0"/>
                <a:cs typeface="Times New Roman" panose="02020603050405020304" pitchFamily="18" charset="0"/>
              </a:rPr>
              <a:t>are incurred for the joint benefit of multiple projects and are applied through an allocation process; project managers usually have less control over indirect costs and frequently overlook them: </a:t>
            </a:r>
          </a:p>
          <a:p>
            <a:pPr marL="342900" indent="-34290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Fixed costs – </a:t>
            </a:r>
            <a:r>
              <a:rPr lang="en-US" dirty="0">
                <a:latin typeface="Times New Roman" panose="02020603050405020304" pitchFamily="18" charset="0"/>
                <a:cs typeface="Times New Roman" panose="02020603050405020304" pitchFamily="18" charset="0"/>
              </a:rPr>
              <a:t>occur regardless of the complexity of the project; an example of a variable cost is the price of a piece of copper </a:t>
            </a:r>
          </a:p>
          <a:p>
            <a:pPr marL="342900" indent="-34290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Brand costs – </a:t>
            </a:r>
            <a:r>
              <a:rPr lang="en-US" dirty="0">
                <a:latin typeface="Times New Roman" panose="02020603050405020304" pitchFamily="18" charset="0"/>
                <a:cs typeface="Times New Roman" panose="02020603050405020304" pitchFamily="18" charset="0"/>
              </a:rPr>
              <a:t>are the expenditures made to manufacture, distribute, and support a product or offering; examples are warranty, software manufacturing, direct labor, and factory overhead </a:t>
            </a:r>
          </a:p>
        </p:txBody>
      </p:sp>
      <p:sp>
        <p:nvSpPr>
          <p:cNvPr id="6" name="TextBox 5">
            <a:extLst>
              <a:ext uri="{FF2B5EF4-FFF2-40B4-BE49-F238E27FC236}">
                <a16:creationId xmlns="" xmlns:a16="http://schemas.microsoft.com/office/drawing/2014/main" id="{5940D412-DC94-4894-9F21-7F0E51D9BADB}"/>
              </a:ext>
            </a:extLst>
          </p:cNvPr>
          <p:cNvSpPr txBox="1"/>
          <p:nvPr/>
        </p:nvSpPr>
        <p:spPr>
          <a:xfrm>
            <a:off x="6096000" y="0"/>
            <a:ext cx="6340844"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thuật</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ngữ</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được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dùng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trong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phí</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tổn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và</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ghi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ngân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phí</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tổn</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E88CB0E5-5279-482D-A706-41AC1A0F6784}"/>
              </a:ext>
            </a:extLst>
          </p:cNvPr>
          <p:cNvSpPr txBox="1"/>
          <p:nvPr/>
        </p:nvSpPr>
        <p:spPr>
          <a:xfrm>
            <a:off x="5950634" y="861253"/>
            <a:ext cx="5613009" cy="5355312"/>
          </a:xfrm>
          <a:prstGeom prst="rect">
            <a:avLst/>
          </a:prstGeom>
          <a:noFill/>
        </p:spPr>
        <p:txBody>
          <a:bodyPr wrap="square" rtlCol="0">
            <a:spAutoFit/>
          </a:bodyPr>
          <a:lstStyle/>
          <a:p>
            <a:pPr marL="342900" indent="-342900" algn="just">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Phí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tổn</a:t>
            </a:r>
            <a:r>
              <a:rPr lang="en-US" b="1"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ty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tầng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a:t>
            </a:r>
            <a:r>
              <a:rPr lang="en-US" dirty="0">
                <a:solidFill>
                  <a:srgbClr val="197EC6"/>
                </a:solidFill>
                <a:latin typeface="Times New Roman" panose="02020603050405020304" pitchFamily="18" charset="0"/>
                <a:cs typeface="Times New Roman" panose="02020603050405020304" pitchFamily="18" charset="0"/>
              </a:rPr>
              <a:t> lao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mềm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thứ</a:t>
            </a:r>
            <a:r>
              <a:rPr lang="en-US" dirty="0">
                <a:solidFill>
                  <a:srgbClr val="197EC6"/>
                </a:solidFill>
                <a:latin typeface="Times New Roman" panose="02020603050405020304" pitchFamily="18" charset="0"/>
                <a:cs typeface="Times New Roman" panose="02020603050405020304" pitchFamily="18" charset="0"/>
              </a:rPr>
              <a:t> 3,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Phí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trực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tiếp</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chịu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Phí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chịu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qua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soát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bỏ</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sót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chúng</a:t>
            </a: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Phí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cố</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xảy</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bất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a:t>
            </a: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b="1" dirty="0">
                <a:solidFill>
                  <a:srgbClr val="197EC6"/>
                </a:solidFill>
                <a:latin typeface="Times New Roman" panose="02020603050405020304" pitchFamily="18" charset="0"/>
                <a:cs typeface="Times New Roman" panose="02020603050405020304" pitchFamily="18" charset="0"/>
              </a:rPr>
              <a:t>Chi </a:t>
            </a:r>
            <a:r>
              <a:rPr lang="en-US" b="1" dirty="0" err="1">
                <a:solidFill>
                  <a:srgbClr val="197EC6"/>
                </a:solidFill>
                <a:latin typeface="Times New Roman" panose="02020603050405020304" pitchFamily="18" charset="0"/>
                <a:cs typeface="Times New Roman" panose="02020603050405020304" pitchFamily="18" charset="0"/>
              </a:rPr>
              <a:t>phí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hiệu</a:t>
            </a:r>
            <a:r>
              <a:rPr lang="en-US" b="1"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xuất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tặng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phẩm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mềm</a:t>
            </a:r>
            <a:r>
              <a:rPr lang="en-US" dirty="0">
                <a:solidFill>
                  <a:srgbClr val="197EC6"/>
                </a:solidFill>
                <a:latin typeface="Times New Roman" panose="02020603050405020304" pitchFamily="18" charset="0"/>
                <a:cs typeface="Times New Roman" panose="02020603050405020304" pitchFamily="18" charset="0"/>
              </a:rPr>
              <a:t>, lao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máy</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536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AU" altLang="en-US" dirty="0"/>
              <a:t>The costs</a:t>
            </a:r>
            <a:r>
              <a:rPr lang="en-AU" altLang="en-US" dirty="0" smtClean="0"/>
              <a:t/>
            </a:r>
            <a:br>
              <a:rPr lang="en-AU" altLang="en-US" dirty="0" smtClean="0"/>
            </a:br>
            <a:r>
              <a:rPr lang="en-AU" altLang="en-US" dirty="0" err="1" smtClean="0">
                <a:solidFill>
                  <a:srgbClr val="0070C0"/>
                </a:solidFill>
              </a:rPr>
              <a:t>Các</a:t>
            </a:r>
            <a:r>
              <a:rPr lang="en-AU" altLang="en-US" dirty="0" smtClean="0">
                <a:solidFill>
                  <a:srgbClr val="0070C0"/>
                </a:solidFill>
              </a:rPr>
              <a:t> </a:t>
            </a:r>
            <a:r>
              <a:rPr lang="en-AU" altLang="en-US" dirty="0" err="1" smtClean="0">
                <a:solidFill>
                  <a:srgbClr val="0070C0"/>
                </a:solidFill>
              </a:rPr>
              <a:t>loại</a:t>
            </a:r>
            <a:r>
              <a:rPr lang="en-AU" altLang="en-US" dirty="0" smtClean="0">
                <a:solidFill>
                  <a:srgbClr val="0070C0"/>
                </a:solidFill>
              </a:rPr>
              <a:t> </a:t>
            </a:r>
            <a:r>
              <a:rPr lang="en-AU" altLang="en-US" dirty="0">
                <a:solidFill>
                  <a:srgbClr val="0070C0"/>
                </a:solidFill>
              </a:rPr>
              <a:t>chi </a:t>
            </a:r>
            <a:r>
              <a:rPr lang="en-AU" altLang="en-US" dirty="0" err="1">
                <a:solidFill>
                  <a:srgbClr val="0070C0"/>
                </a:solidFill>
              </a:rPr>
              <a:t>phí</a:t>
            </a:r>
            <a:endParaRPr lang="en-AU" altLang="en-US" dirty="0">
              <a:solidFill>
                <a:srgbClr val="0070C0"/>
              </a:solidFill>
            </a:endParaRPr>
          </a:p>
        </p:txBody>
      </p:sp>
      <p:sp>
        <p:nvSpPr>
          <p:cNvPr id="512003" name="Rectangle 3"/>
          <p:cNvSpPr>
            <a:spLocks noGrp="1" noChangeArrowheads="1"/>
          </p:cNvSpPr>
          <p:nvPr>
            <p:ph sz="half" idx="1"/>
          </p:nvPr>
        </p:nvSpPr>
        <p:spPr/>
        <p:txBody>
          <a:bodyPr>
            <a:normAutofit/>
          </a:bodyPr>
          <a:lstStyle/>
          <a:p>
            <a:r>
              <a:rPr lang="en-AU" altLang="en-US" dirty="0" err="1">
                <a:solidFill>
                  <a:srgbClr val="0070C0"/>
                </a:solidFill>
              </a:rPr>
              <a:t>Trả</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lao</a:t>
            </a:r>
            <a:r>
              <a:rPr lang="en-AU" altLang="en-US" dirty="0">
                <a:solidFill>
                  <a:srgbClr val="0070C0"/>
                </a:solidFill>
              </a:rPr>
              <a:t> </a:t>
            </a:r>
            <a:r>
              <a:rPr lang="en-AU" altLang="en-US" dirty="0" err="1">
                <a:solidFill>
                  <a:srgbClr val="0070C0"/>
                </a:solidFill>
              </a:rPr>
              <a:t>động</a:t>
            </a:r>
            <a:r>
              <a:rPr lang="en-AU" altLang="en-US" dirty="0">
                <a:solidFill>
                  <a:srgbClr val="0070C0"/>
                </a:solidFill>
              </a:rPr>
              <a:t> (</a:t>
            </a:r>
            <a:r>
              <a:rPr lang="en-AU" altLang="en-US" dirty="0" err="1">
                <a:solidFill>
                  <a:srgbClr val="0070C0"/>
                </a:solidFill>
              </a:rPr>
              <a:t>phần</a:t>
            </a:r>
            <a:r>
              <a:rPr lang="en-AU" altLang="en-US" dirty="0">
                <a:solidFill>
                  <a:srgbClr val="0070C0"/>
                </a:solidFill>
              </a:rPr>
              <a:t> </a:t>
            </a:r>
            <a:r>
              <a:rPr lang="en-AU" altLang="en-US" dirty="0" err="1">
                <a:solidFill>
                  <a:srgbClr val="0070C0"/>
                </a:solidFill>
              </a:rPr>
              <a:t>lớn</a:t>
            </a:r>
            <a:r>
              <a:rPr lang="en-AU" altLang="en-US" dirty="0">
                <a:solidFill>
                  <a:srgbClr val="0070C0"/>
                </a:solidFill>
              </a:rPr>
              <a:t>)</a:t>
            </a:r>
          </a:p>
          <a:p>
            <a:r>
              <a:rPr lang="en-AU" altLang="en-US" dirty="0" err="1">
                <a:solidFill>
                  <a:srgbClr val="0070C0"/>
                </a:solidFill>
              </a:rPr>
              <a:t>Huấn</a:t>
            </a:r>
            <a:r>
              <a:rPr lang="en-AU" altLang="en-US" dirty="0">
                <a:solidFill>
                  <a:srgbClr val="0070C0"/>
                </a:solidFill>
              </a:rPr>
              <a:t> </a:t>
            </a:r>
            <a:r>
              <a:rPr lang="en-AU" altLang="en-US" dirty="0" err="1">
                <a:solidFill>
                  <a:srgbClr val="0070C0"/>
                </a:solidFill>
              </a:rPr>
              <a:t>luyện</a:t>
            </a:r>
            <a:r>
              <a:rPr lang="en-AU" altLang="en-US" dirty="0">
                <a:solidFill>
                  <a:srgbClr val="0070C0"/>
                </a:solidFill>
              </a:rPr>
              <a:t>, </a:t>
            </a:r>
            <a:r>
              <a:rPr lang="en-AU" altLang="en-US" dirty="0" err="1">
                <a:solidFill>
                  <a:srgbClr val="0070C0"/>
                </a:solidFill>
              </a:rPr>
              <a:t>hướng</a:t>
            </a:r>
            <a:r>
              <a:rPr lang="en-AU" altLang="en-US" dirty="0">
                <a:solidFill>
                  <a:srgbClr val="0070C0"/>
                </a:solidFill>
              </a:rPr>
              <a:t> </a:t>
            </a:r>
            <a:r>
              <a:rPr lang="en-AU" altLang="en-US" dirty="0" err="1">
                <a:solidFill>
                  <a:srgbClr val="0070C0"/>
                </a:solidFill>
              </a:rPr>
              <a:t>dẫn</a:t>
            </a:r>
            <a:r>
              <a:rPr lang="en-AU" altLang="en-US" dirty="0">
                <a:solidFill>
                  <a:srgbClr val="0070C0"/>
                </a:solidFill>
              </a:rPr>
              <a:t> </a:t>
            </a:r>
            <a:r>
              <a:rPr lang="en-AU" altLang="en-US" dirty="0" err="1">
                <a:solidFill>
                  <a:srgbClr val="0070C0"/>
                </a:solidFill>
              </a:rPr>
              <a:t>anh</a:t>
            </a:r>
            <a:r>
              <a:rPr lang="en-AU" altLang="en-US" dirty="0">
                <a:solidFill>
                  <a:srgbClr val="0070C0"/>
                </a:solidFill>
              </a:rPr>
              <a:t> </a:t>
            </a:r>
            <a:r>
              <a:rPr lang="en-AU" altLang="en-US" dirty="0" err="1">
                <a:solidFill>
                  <a:srgbClr val="0070C0"/>
                </a:solidFill>
              </a:rPr>
              <a:t>em</a:t>
            </a:r>
            <a:endParaRPr lang="en-AU" altLang="en-US" dirty="0">
              <a:solidFill>
                <a:srgbClr val="0070C0"/>
              </a:solidFill>
            </a:endParaRPr>
          </a:p>
          <a:p>
            <a:r>
              <a:rPr lang="en-AU" altLang="en-US" dirty="0" err="1">
                <a:solidFill>
                  <a:srgbClr val="0070C0"/>
                </a:solidFill>
              </a:rPr>
              <a:t>Máy</a:t>
            </a:r>
            <a:r>
              <a:rPr lang="en-AU" altLang="en-US" dirty="0">
                <a:solidFill>
                  <a:srgbClr val="0070C0"/>
                </a:solidFill>
              </a:rPr>
              <a:t> </a:t>
            </a:r>
            <a:r>
              <a:rPr lang="en-AU" altLang="en-US" dirty="0" err="1">
                <a:solidFill>
                  <a:srgbClr val="0070C0"/>
                </a:solidFill>
              </a:rPr>
              <a:t>móc</a:t>
            </a:r>
            <a:r>
              <a:rPr lang="en-AU" altLang="en-US" dirty="0">
                <a:solidFill>
                  <a:srgbClr val="0070C0"/>
                </a:solidFill>
              </a:rPr>
              <a:t>, </a:t>
            </a:r>
            <a:r>
              <a:rPr lang="en-AU" altLang="en-US" dirty="0" err="1">
                <a:solidFill>
                  <a:srgbClr val="0070C0"/>
                </a:solidFill>
              </a:rPr>
              <a:t>trang</a:t>
            </a:r>
            <a:r>
              <a:rPr lang="en-AU" altLang="en-US" dirty="0">
                <a:solidFill>
                  <a:srgbClr val="0070C0"/>
                </a:solidFill>
              </a:rPr>
              <a:t> </a:t>
            </a:r>
            <a:r>
              <a:rPr lang="en-AU" altLang="en-US" dirty="0" err="1">
                <a:solidFill>
                  <a:srgbClr val="0070C0"/>
                </a:solidFill>
              </a:rPr>
              <a:t>thiết</a:t>
            </a:r>
            <a:r>
              <a:rPr lang="en-AU" altLang="en-US" dirty="0">
                <a:solidFill>
                  <a:srgbClr val="0070C0"/>
                </a:solidFill>
              </a:rPr>
              <a:t> </a:t>
            </a:r>
            <a:r>
              <a:rPr lang="en-AU" altLang="en-US" dirty="0" err="1">
                <a:solidFill>
                  <a:srgbClr val="0070C0"/>
                </a:solidFill>
              </a:rPr>
              <a:t>bị</a:t>
            </a:r>
            <a:r>
              <a:rPr lang="en-AU" altLang="en-US" dirty="0">
                <a:solidFill>
                  <a:srgbClr val="0070C0"/>
                </a:solidFill>
              </a:rPr>
              <a:t> </a:t>
            </a:r>
            <a:r>
              <a:rPr lang="en-AU" altLang="en-US" dirty="0" err="1">
                <a:solidFill>
                  <a:srgbClr val="0070C0"/>
                </a:solidFill>
              </a:rPr>
              <a:t>làm</a:t>
            </a:r>
            <a:r>
              <a:rPr lang="en-AU" altLang="en-US" dirty="0">
                <a:solidFill>
                  <a:srgbClr val="0070C0"/>
                </a:solidFill>
              </a:rPr>
              <a:t> </a:t>
            </a:r>
            <a:r>
              <a:rPr lang="en-AU" altLang="en-US" dirty="0" err="1">
                <a:solidFill>
                  <a:srgbClr val="0070C0"/>
                </a:solidFill>
              </a:rPr>
              <a:t>việc</a:t>
            </a:r>
            <a:endParaRPr lang="en-AU" altLang="en-US" dirty="0">
              <a:solidFill>
                <a:srgbClr val="0070C0"/>
              </a:solidFill>
            </a:endParaRPr>
          </a:p>
          <a:p>
            <a:r>
              <a:rPr lang="en-AU" altLang="en-US" dirty="0" err="1">
                <a:solidFill>
                  <a:srgbClr val="0070C0"/>
                </a:solidFill>
              </a:rPr>
              <a:t>Đi</a:t>
            </a:r>
            <a:r>
              <a:rPr lang="en-AU" altLang="en-US" dirty="0">
                <a:solidFill>
                  <a:srgbClr val="0070C0"/>
                </a:solidFill>
              </a:rPr>
              <a:t> </a:t>
            </a:r>
            <a:r>
              <a:rPr lang="en-AU" altLang="en-US" dirty="0" err="1">
                <a:solidFill>
                  <a:srgbClr val="0070C0"/>
                </a:solidFill>
              </a:rPr>
              <a:t>lại</a:t>
            </a:r>
            <a:r>
              <a:rPr lang="en-AU" altLang="en-US" dirty="0">
                <a:solidFill>
                  <a:srgbClr val="0070C0"/>
                </a:solidFill>
              </a:rPr>
              <a:t>, </a:t>
            </a:r>
            <a:r>
              <a:rPr lang="en-AU" altLang="en-US" dirty="0" err="1">
                <a:solidFill>
                  <a:srgbClr val="0070C0"/>
                </a:solidFill>
              </a:rPr>
              <a:t>gặp</a:t>
            </a:r>
            <a:r>
              <a:rPr lang="en-AU" altLang="en-US" dirty="0">
                <a:solidFill>
                  <a:srgbClr val="0070C0"/>
                </a:solidFill>
              </a:rPr>
              <a:t> </a:t>
            </a:r>
            <a:r>
              <a:rPr lang="en-AU" altLang="en-US" dirty="0" err="1">
                <a:solidFill>
                  <a:srgbClr val="0070C0"/>
                </a:solidFill>
              </a:rPr>
              <a:t>mặt</a:t>
            </a:r>
            <a:r>
              <a:rPr lang="en-AU" altLang="en-US" dirty="0">
                <a:solidFill>
                  <a:srgbClr val="0070C0"/>
                </a:solidFill>
              </a:rPr>
              <a:t> </a:t>
            </a:r>
            <a:r>
              <a:rPr lang="en-AU" altLang="en-US" dirty="0" err="1">
                <a:solidFill>
                  <a:srgbClr val="0070C0"/>
                </a:solidFill>
              </a:rPr>
              <a:t>hội</a:t>
            </a:r>
            <a:r>
              <a:rPr lang="en-AU" altLang="en-US" dirty="0">
                <a:solidFill>
                  <a:srgbClr val="0070C0"/>
                </a:solidFill>
              </a:rPr>
              <a:t> </a:t>
            </a:r>
            <a:r>
              <a:rPr lang="en-AU" altLang="en-US" dirty="0" err="1">
                <a:solidFill>
                  <a:srgbClr val="0070C0"/>
                </a:solidFill>
              </a:rPr>
              <a:t>họp</a:t>
            </a:r>
            <a:endParaRPr lang="en-AU" altLang="en-US" dirty="0">
              <a:solidFill>
                <a:srgbClr val="0070C0"/>
              </a:solidFill>
            </a:endParaRPr>
          </a:p>
          <a:p>
            <a:r>
              <a:rPr lang="en-AU" altLang="en-US" dirty="0" err="1">
                <a:solidFill>
                  <a:srgbClr val="0070C0"/>
                </a:solidFill>
              </a:rPr>
              <a:t>Tiện</a:t>
            </a:r>
            <a:r>
              <a:rPr lang="en-AU" altLang="en-US" dirty="0">
                <a:solidFill>
                  <a:srgbClr val="0070C0"/>
                </a:solidFill>
              </a:rPr>
              <a:t> </a:t>
            </a:r>
            <a:r>
              <a:rPr lang="en-AU" altLang="en-US" dirty="0" err="1">
                <a:solidFill>
                  <a:srgbClr val="0070C0"/>
                </a:solidFill>
              </a:rPr>
              <a:t>nghi</a:t>
            </a:r>
            <a:r>
              <a:rPr lang="en-AU" altLang="en-US" dirty="0">
                <a:solidFill>
                  <a:srgbClr val="0070C0"/>
                </a:solidFill>
              </a:rPr>
              <a:t> </a:t>
            </a:r>
            <a:r>
              <a:rPr lang="en-AU" altLang="en-US" dirty="0" err="1">
                <a:solidFill>
                  <a:srgbClr val="0070C0"/>
                </a:solidFill>
              </a:rPr>
              <a:t>làm</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Nhà</a:t>
            </a:r>
            <a:r>
              <a:rPr lang="en-AU" altLang="en-US" dirty="0">
                <a:solidFill>
                  <a:srgbClr val="0070C0"/>
                </a:solidFill>
              </a:rPr>
              <a:t>, </a:t>
            </a:r>
            <a:r>
              <a:rPr lang="en-AU" altLang="en-US" dirty="0" err="1">
                <a:solidFill>
                  <a:srgbClr val="0070C0"/>
                </a:solidFill>
              </a:rPr>
              <a:t>bàn</a:t>
            </a:r>
            <a:r>
              <a:rPr lang="en-AU" altLang="en-US" dirty="0">
                <a:solidFill>
                  <a:srgbClr val="0070C0"/>
                </a:solidFill>
              </a:rPr>
              <a:t> </a:t>
            </a:r>
            <a:r>
              <a:rPr lang="en-AU" altLang="en-US" dirty="0" err="1">
                <a:solidFill>
                  <a:srgbClr val="0070C0"/>
                </a:solidFill>
              </a:rPr>
              <a:t>ghế</a:t>
            </a:r>
            <a:r>
              <a:rPr lang="en-AU" altLang="en-US" dirty="0">
                <a:solidFill>
                  <a:srgbClr val="0070C0"/>
                </a:solidFill>
              </a:rPr>
              <a:t>,</a:t>
            </a:r>
          </a:p>
          <a:p>
            <a:r>
              <a:rPr lang="en-AU" altLang="en-US" dirty="0" err="1">
                <a:solidFill>
                  <a:srgbClr val="0070C0"/>
                </a:solidFill>
              </a:rPr>
              <a:t>Văn</a:t>
            </a:r>
            <a:r>
              <a:rPr lang="en-AU" altLang="en-US" dirty="0">
                <a:solidFill>
                  <a:srgbClr val="0070C0"/>
                </a:solidFill>
              </a:rPr>
              <a:t> </a:t>
            </a:r>
            <a:r>
              <a:rPr lang="en-AU" altLang="en-US" dirty="0" err="1">
                <a:solidFill>
                  <a:srgbClr val="0070C0"/>
                </a:solidFill>
              </a:rPr>
              <a:t>phòng</a:t>
            </a:r>
            <a:r>
              <a:rPr lang="en-AU" altLang="en-US" dirty="0">
                <a:solidFill>
                  <a:srgbClr val="0070C0"/>
                </a:solidFill>
              </a:rPr>
              <a:t> </a:t>
            </a:r>
            <a:r>
              <a:rPr lang="en-AU" altLang="en-US" dirty="0" err="1">
                <a:solidFill>
                  <a:srgbClr val="0070C0"/>
                </a:solidFill>
              </a:rPr>
              <a:t>phẩm</a:t>
            </a:r>
            <a:r>
              <a:rPr lang="en-AU" altLang="en-US" dirty="0">
                <a:solidFill>
                  <a:srgbClr val="0070C0"/>
                </a:solidFill>
              </a:rPr>
              <a:t>.</a:t>
            </a:r>
          </a:p>
          <a:p>
            <a:r>
              <a:rPr lang="en-AU" altLang="en-US" dirty="0" err="1">
                <a:solidFill>
                  <a:srgbClr val="0070C0"/>
                </a:solidFill>
              </a:rPr>
              <a:t>Thời</a:t>
            </a:r>
            <a:r>
              <a:rPr lang="en-AU" altLang="en-US" dirty="0">
                <a:solidFill>
                  <a:srgbClr val="0070C0"/>
                </a:solidFill>
              </a:rPr>
              <a:t> </a:t>
            </a:r>
            <a:r>
              <a:rPr lang="en-AU" altLang="en-US" dirty="0" err="1">
                <a:solidFill>
                  <a:srgbClr val="0070C0"/>
                </a:solidFill>
              </a:rPr>
              <a:t>gian</a:t>
            </a:r>
            <a:endParaRPr lang="en-AU" altLang="en-US" dirty="0">
              <a:solidFill>
                <a:srgbClr val="0070C0"/>
              </a:solidFill>
            </a:endParaRPr>
          </a:p>
          <a:p>
            <a:r>
              <a:rPr lang="en-AU" altLang="en-US" dirty="0" err="1">
                <a:solidFill>
                  <a:srgbClr val="0070C0"/>
                </a:solidFill>
              </a:rPr>
              <a:t>Thông</a:t>
            </a:r>
            <a:r>
              <a:rPr lang="en-AU" altLang="en-US" dirty="0">
                <a:solidFill>
                  <a:srgbClr val="0070C0"/>
                </a:solidFill>
              </a:rPr>
              <a:t> tin</a:t>
            </a:r>
          </a:p>
        </p:txBody>
      </p:sp>
      <p:sp>
        <p:nvSpPr>
          <p:cNvPr id="2" name="Content Placeholder 1"/>
          <p:cNvSpPr>
            <a:spLocks noGrp="1"/>
          </p:cNvSpPr>
          <p:nvPr>
            <p:ph sz="half" idx="2"/>
          </p:nvPr>
        </p:nvSpPr>
        <p:spPr/>
        <p:txBody>
          <a:bodyPr/>
          <a:lstStyle/>
          <a:p>
            <a:r>
              <a:rPr lang="en-US" dirty="0"/>
              <a:t>Wages paid (mostly)</a:t>
            </a:r>
          </a:p>
          <a:p>
            <a:r>
              <a:rPr lang="en-US" dirty="0"/>
              <a:t>Train, guide the brothers</a:t>
            </a:r>
          </a:p>
          <a:p>
            <a:r>
              <a:rPr lang="en-US" dirty="0"/>
              <a:t>Machinery, working equipment</a:t>
            </a:r>
          </a:p>
          <a:p>
            <a:r>
              <a:rPr lang="en-US" dirty="0"/>
              <a:t>Walk, meet the meeting</a:t>
            </a:r>
          </a:p>
          <a:p>
            <a:r>
              <a:rPr lang="en-US" dirty="0"/>
              <a:t>Working facilities: Home, tables and chairs,</a:t>
            </a:r>
          </a:p>
          <a:p>
            <a:r>
              <a:rPr lang="en-US" dirty="0"/>
              <a:t>Stationery.</a:t>
            </a:r>
          </a:p>
          <a:p>
            <a:r>
              <a:rPr lang="en-US" dirty="0"/>
              <a:t>Time</a:t>
            </a:r>
          </a:p>
          <a:p>
            <a:r>
              <a:rPr lang="en-US" dirty="0"/>
              <a:t>Information</a:t>
            </a:r>
          </a:p>
        </p:txBody>
      </p:sp>
      <p:sp>
        <p:nvSpPr>
          <p:cNvPr id="6" name="Slide Number Placeholder 5"/>
          <p:cNvSpPr>
            <a:spLocks noGrp="1"/>
          </p:cNvSpPr>
          <p:nvPr>
            <p:ph type="sldNum" sz="quarter" idx="12"/>
          </p:nvPr>
        </p:nvSpPr>
        <p:spPr/>
        <p:txBody>
          <a:bodyPr/>
          <a:lstStyle/>
          <a:p>
            <a:pPr lvl="1"/>
            <a:fld id="{868B9FEB-C63E-4703-9332-2C91DB217068}" type="slidenum">
              <a:rPr lang="en-US" altLang="en-US"/>
              <a:pPr lvl="1"/>
              <a:t>38</a:t>
            </a:fld>
            <a:endParaRPr lang="en-US" altLang="en-US">
              <a:latin typeface="Times New Roman" pitchFamily="18" charset="0"/>
            </a:endParaRPr>
          </a:p>
        </p:txBody>
      </p:sp>
    </p:spTree>
    <p:extLst>
      <p:ext uri="{BB962C8B-B14F-4D97-AF65-F5344CB8AC3E}">
        <p14:creationId xmlns:p14="http://schemas.microsoft.com/office/powerpoint/2010/main" val="3591062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AU" altLang="en-US" dirty="0"/>
              <a:t>Four types of </a:t>
            </a:r>
            <a:r>
              <a:rPr lang="en-AU" altLang="en-US" dirty="0" smtClean="0"/>
              <a:t>costing</a:t>
            </a:r>
            <a:br>
              <a:rPr lang="en-AU" altLang="en-US" dirty="0" smtClean="0"/>
            </a:br>
            <a:r>
              <a:rPr lang="en-AU" altLang="en-US" dirty="0" err="1" smtClean="0">
                <a:solidFill>
                  <a:srgbClr val="0070C0"/>
                </a:solidFill>
              </a:rPr>
              <a:t>Bốn</a:t>
            </a:r>
            <a:r>
              <a:rPr lang="en-AU" altLang="en-US" dirty="0" smtClean="0">
                <a:solidFill>
                  <a:srgbClr val="0070C0"/>
                </a:solidFill>
              </a:rPr>
              <a:t> </a:t>
            </a:r>
            <a:r>
              <a:rPr lang="en-AU" altLang="en-US" dirty="0" err="1">
                <a:solidFill>
                  <a:srgbClr val="0070C0"/>
                </a:solidFill>
              </a:rPr>
              <a:t>kiểu</a:t>
            </a:r>
            <a:r>
              <a:rPr lang="en-AU" altLang="en-US" dirty="0">
                <a:solidFill>
                  <a:srgbClr val="0070C0"/>
                </a:solidFill>
              </a:rPr>
              <a:t> </a:t>
            </a:r>
            <a:r>
              <a:rPr lang="en-AU" altLang="en-US" dirty="0" err="1">
                <a:solidFill>
                  <a:srgbClr val="0070C0"/>
                </a:solidFill>
              </a:rPr>
              <a:t>tính</a:t>
            </a:r>
            <a:r>
              <a:rPr lang="en-AU" altLang="en-US" dirty="0">
                <a:solidFill>
                  <a:srgbClr val="0070C0"/>
                </a:solidFill>
              </a:rPr>
              <a:t> chi </a:t>
            </a:r>
            <a:r>
              <a:rPr lang="en-AU" altLang="en-US" dirty="0" err="1">
                <a:solidFill>
                  <a:srgbClr val="0070C0"/>
                </a:solidFill>
              </a:rPr>
              <a:t>phí</a:t>
            </a:r>
            <a:endParaRPr lang="en-AU" altLang="en-US" dirty="0">
              <a:solidFill>
                <a:srgbClr val="0070C0"/>
              </a:solidFill>
            </a:endParaRPr>
          </a:p>
        </p:txBody>
      </p:sp>
      <p:sp>
        <p:nvSpPr>
          <p:cNvPr id="522243" name="Rectangle 3"/>
          <p:cNvSpPr>
            <a:spLocks noGrp="1" noChangeArrowheads="1"/>
          </p:cNvSpPr>
          <p:nvPr>
            <p:ph sz="half" idx="1"/>
          </p:nvPr>
        </p:nvSpPr>
        <p:spPr/>
        <p:txBody>
          <a:bodyPr/>
          <a:lstStyle/>
          <a:p>
            <a:r>
              <a:rPr lang="en-AU" altLang="en-US" dirty="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ước</a:t>
            </a:r>
            <a:r>
              <a:rPr lang="en-AU" altLang="en-US" dirty="0">
                <a:solidFill>
                  <a:srgbClr val="0070C0"/>
                </a:solidFill>
              </a:rPr>
              <a:t> </a:t>
            </a:r>
            <a:r>
              <a:rPr lang="en-AU" altLang="en-US" dirty="0" err="1">
                <a:solidFill>
                  <a:srgbClr val="0070C0"/>
                </a:solidFill>
              </a:rPr>
              <a:t>tính</a:t>
            </a:r>
            <a:r>
              <a:rPr lang="en-AU" altLang="en-US" dirty="0">
                <a:solidFill>
                  <a:srgbClr val="0070C0"/>
                </a:solidFill>
              </a:rPr>
              <a:t>, </a:t>
            </a:r>
          </a:p>
          <a:p>
            <a:r>
              <a:rPr lang="en-AU" altLang="en-US" dirty="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ngân</a:t>
            </a:r>
            <a:r>
              <a:rPr lang="en-AU" altLang="en-US" dirty="0">
                <a:solidFill>
                  <a:srgbClr val="0070C0"/>
                </a:solidFill>
              </a:rPr>
              <a:t> </a:t>
            </a:r>
            <a:r>
              <a:rPr lang="en-AU" altLang="en-US" dirty="0" err="1">
                <a:solidFill>
                  <a:srgbClr val="0070C0"/>
                </a:solidFill>
              </a:rPr>
              <a:t>sách</a:t>
            </a:r>
            <a:r>
              <a:rPr lang="en-AU" altLang="en-US" dirty="0">
                <a:solidFill>
                  <a:srgbClr val="0070C0"/>
                </a:solidFill>
              </a:rPr>
              <a:t>, </a:t>
            </a:r>
          </a:p>
          <a:p>
            <a:r>
              <a:rPr lang="en-AU" altLang="en-US" dirty="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a:t>
            </a:r>
            <a:r>
              <a:rPr lang="en-AU" altLang="en-US" dirty="0" err="1">
                <a:solidFill>
                  <a:srgbClr val="0070C0"/>
                </a:solidFill>
              </a:rPr>
              <a:t>tế</a:t>
            </a:r>
            <a:r>
              <a:rPr lang="en-AU" altLang="en-US" dirty="0">
                <a:solidFill>
                  <a:srgbClr val="0070C0"/>
                </a:solidFill>
              </a:rPr>
              <a:t>, </a:t>
            </a:r>
          </a:p>
          <a:p>
            <a:r>
              <a:rPr lang="en-AU" altLang="en-US" dirty="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ước</a:t>
            </a:r>
            <a:r>
              <a:rPr lang="en-AU" altLang="en-US" dirty="0">
                <a:solidFill>
                  <a:srgbClr val="0070C0"/>
                </a:solidFill>
              </a:rPr>
              <a:t> </a:t>
            </a:r>
            <a:r>
              <a:rPr lang="en-AU" altLang="en-US" dirty="0" err="1">
                <a:solidFill>
                  <a:srgbClr val="0070C0"/>
                </a:solidFill>
              </a:rPr>
              <a:t>lượng</a:t>
            </a:r>
            <a:r>
              <a:rPr lang="en-AU" altLang="en-US" dirty="0">
                <a:solidFill>
                  <a:srgbClr val="0070C0"/>
                </a:solidFill>
              </a:rPr>
              <a:t> </a:t>
            </a:r>
            <a:r>
              <a:rPr lang="en-AU" altLang="en-US" dirty="0" err="1">
                <a:solidFill>
                  <a:srgbClr val="0070C0"/>
                </a:solidFill>
              </a:rPr>
              <a:t>khi</a:t>
            </a:r>
            <a:r>
              <a:rPr lang="en-AU" altLang="en-US" dirty="0">
                <a:solidFill>
                  <a:srgbClr val="0070C0"/>
                </a:solidFill>
              </a:rPr>
              <a:t> </a:t>
            </a:r>
            <a:r>
              <a:rPr lang="en-AU" altLang="en-US" dirty="0" err="1">
                <a:solidFill>
                  <a:srgbClr val="0070C0"/>
                </a:solidFill>
              </a:rPr>
              <a:t>hoàn</a:t>
            </a:r>
            <a:r>
              <a:rPr lang="en-AU" altLang="en-US" dirty="0">
                <a:solidFill>
                  <a:srgbClr val="0070C0"/>
                </a:solidFill>
              </a:rPr>
              <a:t> </a:t>
            </a:r>
            <a:r>
              <a:rPr lang="en-AU" altLang="en-US" dirty="0" err="1">
                <a:solidFill>
                  <a:srgbClr val="0070C0"/>
                </a:solidFill>
              </a:rPr>
              <a:t>tất</a:t>
            </a:r>
            <a:endParaRPr lang="en-AU" altLang="en-US" dirty="0">
              <a:solidFill>
                <a:srgbClr val="0070C0"/>
              </a:solidFill>
            </a:endParaRPr>
          </a:p>
        </p:txBody>
      </p:sp>
      <p:sp>
        <p:nvSpPr>
          <p:cNvPr id="2" name="Content Placeholder 1"/>
          <p:cNvSpPr>
            <a:spLocks noGrp="1"/>
          </p:cNvSpPr>
          <p:nvPr>
            <p:ph sz="half" idx="2"/>
          </p:nvPr>
        </p:nvSpPr>
        <p:spPr/>
        <p:txBody>
          <a:bodyPr/>
          <a:lstStyle/>
          <a:p>
            <a:r>
              <a:rPr lang="en-US" dirty="0"/>
              <a:t>Estimated cost,</a:t>
            </a:r>
          </a:p>
          <a:p>
            <a:r>
              <a:rPr lang="en-US" dirty="0"/>
              <a:t>Budget costs,</a:t>
            </a:r>
          </a:p>
          <a:p>
            <a:r>
              <a:rPr lang="en-US" dirty="0"/>
              <a:t>Actual costs,</a:t>
            </a:r>
          </a:p>
          <a:p>
            <a:r>
              <a:rPr lang="en-US" dirty="0"/>
              <a:t>Estimated cost upon completion</a:t>
            </a:r>
          </a:p>
        </p:txBody>
      </p:sp>
      <p:sp>
        <p:nvSpPr>
          <p:cNvPr id="6" name="Slide Number Placeholder 5"/>
          <p:cNvSpPr>
            <a:spLocks noGrp="1"/>
          </p:cNvSpPr>
          <p:nvPr>
            <p:ph type="sldNum" sz="quarter" idx="12"/>
          </p:nvPr>
        </p:nvSpPr>
        <p:spPr/>
        <p:txBody>
          <a:bodyPr/>
          <a:lstStyle/>
          <a:p>
            <a:pPr lvl="1"/>
            <a:fld id="{1D6B6B75-4226-4909-9F43-F821254B6532}" type="slidenum">
              <a:rPr lang="en-US" altLang="en-US"/>
              <a:pPr lvl="1"/>
              <a:t>39</a:t>
            </a:fld>
            <a:endParaRPr lang="en-US" altLang="en-US">
              <a:latin typeface="Times New Roman" pitchFamily="18" charset="0"/>
            </a:endParaRPr>
          </a:p>
        </p:txBody>
      </p:sp>
    </p:spTree>
    <p:extLst>
      <p:ext uri="{BB962C8B-B14F-4D97-AF65-F5344CB8AC3E}">
        <p14:creationId xmlns:p14="http://schemas.microsoft.com/office/powerpoint/2010/main" val="1280142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3089" y="317878"/>
            <a:ext cx="2437059"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Unit Objectives:</a:t>
            </a:r>
          </a:p>
        </p:txBody>
      </p:sp>
      <p:sp>
        <p:nvSpPr>
          <p:cNvPr id="4" name="TextBox 3"/>
          <p:cNvSpPr txBox="1"/>
          <p:nvPr/>
        </p:nvSpPr>
        <p:spPr>
          <a:xfrm>
            <a:off x="277739" y="889843"/>
            <a:ext cx="4900840"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completing this unit, you should be able to:</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an estimate.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Determine what to estimate.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essential estimating terms.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estimating processes to determine project cost and activity duration. </a:t>
            </a:r>
            <a:endParaRPr lang="en-US" i="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Explain various methods used in project estimating.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estimating unit (EU).</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Differentiate between cost estimating and cost budgeting.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contingency reserve and state how it is used.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Generate and validate an estimate.</a:t>
            </a:r>
          </a:p>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434" y="397775"/>
            <a:ext cx="1841991" cy="1743313"/>
          </a:xfrm>
          <a:prstGeom prst="rect">
            <a:avLst/>
          </a:prstGeom>
        </p:spPr>
      </p:pic>
      <p:sp>
        <p:nvSpPr>
          <p:cNvPr id="5" name="TextBox 4">
            <a:extLst>
              <a:ext uri="{FF2B5EF4-FFF2-40B4-BE49-F238E27FC236}">
                <a16:creationId xmlns="" xmlns:a16="http://schemas.microsoft.com/office/drawing/2014/main" id="{E91E7B3F-577E-4181-A6AC-A28ABEB40BA0}"/>
              </a:ext>
            </a:extLst>
          </p:cNvPr>
          <p:cNvSpPr txBox="1"/>
          <p:nvPr/>
        </p:nvSpPr>
        <p:spPr>
          <a:xfrm>
            <a:off x="6539682" y="317878"/>
            <a:ext cx="2857536"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Mục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tiêu</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bài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học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9C7F8771-4C7B-4944-844B-7605EB186155}"/>
              </a:ext>
            </a:extLst>
          </p:cNvPr>
          <p:cNvSpPr txBox="1"/>
          <p:nvPr/>
        </p:nvSpPr>
        <p:spPr>
          <a:xfrm>
            <a:off x="5274294" y="889843"/>
            <a:ext cx="4900841" cy="4524315"/>
          </a:xfrm>
          <a:prstGeom prst="rect">
            <a:avLst/>
          </a:prstGeom>
          <a:noFill/>
        </p:spPr>
        <p:txBody>
          <a:bodyPr wrap="square" rtlCol="0">
            <a:spAutoFit/>
          </a:bodyPr>
          <a:lstStyle/>
          <a:p>
            <a:r>
              <a:rPr lang="en-US" dirty="0">
                <a:solidFill>
                  <a:srgbClr val="197EC6"/>
                </a:solidFill>
                <a:latin typeface="Times New Roman" panose="02020603050405020304" pitchFamily="18" charset="0"/>
                <a:cs typeface="Times New Roman" panose="02020603050405020304" pitchFamily="18" charset="0"/>
              </a:rPr>
              <a:t>Sau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gì</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ngữ</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Giải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phương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biệt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giữa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trữ</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sinh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biểu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qua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944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AU" altLang="en-US" dirty="0"/>
              <a:t>Estimate costs </a:t>
            </a:r>
            <a:r>
              <a:rPr lang="en-AU" altLang="en-US" dirty="0" smtClean="0"/>
              <a:t/>
            </a:r>
            <a:br>
              <a:rPr lang="en-AU" altLang="en-US" dirty="0" smtClean="0"/>
            </a:br>
            <a:r>
              <a:rPr lang="en-AU" altLang="en-US" dirty="0" smtClean="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ước</a:t>
            </a:r>
            <a:r>
              <a:rPr lang="en-AU" altLang="en-US" dirty="0">
                <a:solidFill>
                  <a:srgbClr val="0070C0"/>
                </a:solidFill>
              </a:rPr>
              <a:t> </a:t>
            </a:r>
            <a:r>
              <a:rPr lang="en-AU" altLang="en-US" dirty="0" err="1" smtClean="0">
                <a:solidFill>
                  <a:srgbClr val="0070C0"/>
                </a:solidFill>
              </a:rPr>
              <a:t>tính</a:t>
            </a:r>
            <a:endParaRPr lang="en-AU" altLang="en-US" dirty="0">
              <a:solidFill>
                <a:srgbClr val="0070C0"/>
              </a:solidFill>
            </a:endParaRPr>
          </a:p>
        </p:txBody>
      </p:sp>
      <p:sp>
        <p:nvSpPr>
          <p:cNvPr id="527363" name="Rectangle 3"/>
          <p:cNvSpPr>
            <a:spLocks noGrp="1" noChangeArrowheads="1"/>
          </p:cNvSpPr>
          <p:nvPr>
            <p:ph sz="half" idx="1"/>
          </p:nvPr>
        </p:nvSpPr>
        <p:spPr/>
        <p:txBody>
          <a:bodyPr>
            <a:normAutofit/>
          </a:bodyPr>
          <a:lstStyle/>
          <a:p>
            <a:r>
              <a:rPr lang="en-AU" altLang="en-US" dirty="0" err="1">
                <a:solidFill>
                  <a:srgbClr val="0070C0"/>
                </a:solidFill>
              </a:rPr>
              <a:t>Được</a:t>
            </a:r>
            <a:r>
              <a:rPr lang="en-AU" altLang="en-US" dirty="0">
                <a:solidFill>
                  <a:srgbClr val="0070C0"/>
                </a:solidFill>
              </a:rPr>
              <a:t> </a:t>
            </a:r>
            <a:r>
              <a:rPr lang="en-AU" altLang="en-US" dirty="0" err="1">
                <a:solidFill>
                  <a:srgbClr val="0070C0"/>
                </a:solidFill>
              </a:rPr>
              <a:t>tính</a:t>
            </a:r>
            <a:r>
              <a:rPr lang="en-AU" altLang="en-US" dirty="0">
                <a:solidFill>
                  <a:srgbClr val="0070C0"/>
                </a:solidFill>
              </a:rPr>
              <a:t> </a:t>
            </a:r>
            <a:r>
              <a:rPr lang="en-AU" altLang="en-US" dirty="0" err="1">
                <a:solidFill>
                  <a:srgbClr val="0070C0"/>
                </a:solidFill>
              </a:rPr>
              <a:t>trước</a:t>
            </a:r>
            <a:r>
              <a:rPr lang="en-AU" altLang="en-US" dirty="0">
                <a:solidFill>
                  <a:srgbClr val="0070C0"/>
                </a:solidFill>
              </a:rPr>
              <a:t> </a:t>
            </a:r>
            <a:r>
              <a:rPr lang="en-AU" altLang="en-US" dirty="0" err="1">
                <a:solidFill>
                  <a:srgbClr val="0070C0"/>
                </a:solidFill>
              </a:rPr>
              <a:t>khi</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r>
              <a:rPr lang="en-AU" altLang="en-US" dirty="0">
                <a:solidFill>
                  <a:srgbClr val="0070C0"/>
                </a:solidFill>
              </a:rPr>
              <a:t> </a:t>
            </a:r>
            <a:r>
              <a:rPr lang="en-AU" altLang="en-US" dirty="0" err="1">
                <a:solidFill>
                  <a:srgbClr val="0070C0"/>
                </a:solidFill>
              </a:rPr>
              <a:t>bắt</a:t>
            </a:r>
            <a:r>
              <a:rPr lang="en-AU" altLang="en-US" dirty="0">
                <a:solidFill>
                  <a:srgbClr val="0070C0"/>
                </a:solidFill>
              </a:rPr>
              <a:t> </a:t>
            </a:r>
            <a:r>
              <a:rPr lang="en-AU" altLang="en-US" dirty="0" err="1">
                <a:solidFill>
                  <a:srgbClr val="0070C0"/>
                </a:solidFill>
              </a:rPr>
              <a:t>đầu</a:t>
            </a:r>
            <a:r>
              <a:rPr lang="en-AU" altLang="en-US" dirty="0">
                <a:solidFill>
                  <a:srgbClr val="0070C0"/>
                </a:solidFill>
              </a:rPr>
              <a:t>.</a:t>
            </a:r>
          </a:p>
          <a:p>
            <a:r>
              <a:rPr lang="en-AU" altLang="en-US" dirty="0" err="1">
                <a:solidFill>
                  <a:srgbClr val="0070C0"/>
                </a:solidFill>
              </a:rPr>
              <a:t>Khoản</a:t>
            </a:r>
            <a:r>
              <a:rPr lang="en-AU" altLang="en-US" dirty="0">
                <a:solidFill>
                  <a:srgbClr val="0070C0"/>
                </a:solidFill>
              </a:rPr>
              <a:t> </a:t>
            </a:r>
            <a:r>
              <a:rPr lang="en-AU" altLang="en-US" dirty="0" err="1">
                <a:solidFill>
                  <a:srgbClr val="0070C0"/>
                </a:solidFill>
              </a:rPr>
              <a:t>tiền</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kiến</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mỗi</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endParaRPr lang="en-AU" altLang="en-US" dirty="0">
              <a:solidFill>
                <a:srgbClr val="0070C0"/>
              </a:solidFill>
            </a:endParaRPr>
          </a:p>
          <a:p>
            <a:r>
              <a:rPr lang="en-AU" altLang="en-US" dirty="0" smtClean="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khác</a:t>
            </a:r>
            <a:r>
              <a:rPr lang="en-AU" altLang="en-US" dirty="0">
                <a:solidFill>
                  <a:srgbClr val="0070C0"/>
                </a:solidFill>
              </a:rPr>
              <a:t>: </a:t>
            </a:r>
          </a:p>
          <a:p>
            <a:pPr lvl="1"/>
            <a:r>
              <a:rPr lang="en-AU" altLang="en-US" dirty="0" err="1">
                <a:solidFill>
                  <a:srgbClr val="0070C0"/>
                </a:solidFill>
              </a:rPr>
              <a:t>Tiện</a:t>
            </a:r>
            <a:r>
              <a:rPr lang="en-AU" altLang="en-US" dirty="0">
                <a:solidFill>
                  <a:srgbClr val="0070C0"/>
                </a:solidFill>
              </a:rPr>
              <a:t> </a:t>
            </a:r>
            <a:r>
              <a:rPr lang="en-AU" altLang="en-US" dirty="0" err="1">
                <a:solidFill>
                  <a:srgbClr val="0070C0"/>
                </a:solidFill>
              </a:rPr>
              <a:t>nghi</a:t>
            </a:r>
            <a:endParaRPr lang="en-AU" altLang="en-US" dirty="0">
              <a:solidFill>
                <a:srgbClr val="0070C0"/>
              </a:solidFill>
            </a:endParaRPr>
          </a:p>
          <a:p>
            <a:pPr lvl="1"/>
            <a:r>
              <a:rPr lang="en-AU" altLang="en-US" dirty="0" err="1">
                <a:solidFill>
                  <a:srgbClr val="0070C0"/>
                </a:solidFill>
              </a:rPr>
              <a:t>Thông</a:t>
            </a:r>
            <a:r>
              <a:rPr lang="en-AU" altLang="en-US" dirty="0">
                <a:solidFill>
                  <a:srgbClr val="0070C0"/>
                </a:solidFill>
              </a:rPr>
              <a:t> tin</a:t>
            </a:r>
          </a:p>
          <a:p>
            <a:pPr lvl="1"/>
            <a:r>
              <a:rPr lang="en-AU" altLang="en-US" dirty="0" err="1">
                <a:solidFill>
                  <a:srgbClr val="0070C0"/>
                </a:solidFill>
              </a:rPr>
              <a:t>Đi</a:t>
            </a:r>
            <a:r>
              <a:rPr lang="en-AU" altLang="en-US" dirty="0">
                <a:solidFill>
                  <a:srgbClr val="0070C0"/>
                </a:solidFill>
              </a:rPr>
              <a:t> </a:t>
            </a:r>
            <a:r>
              <a:rPr lang="en-AU" altLang="en-US" dirty="0" err="1">
                <a:solidFill>
                  <a:srgbClr val="0070C0"/>
                </a:solidFill>
              </a:rPr>
              <a:t>lại</a:t>
            </a:r>
            <a:endParaRPr lang="en-AU" altLang="en-US" dirty="0">
              <a:solidFill>
                <a:srgbClr val="0070C0"/>
              </a:solidFill>
            </a:endParaRPr>
          </a:p>
          <a:p>
            <a:pPr lvl="1"/>
            <a:r>
              <a:rPr lang="en-AU" altLang="en-US" dirty="0">
                <a:solidFill>
                  <a:srgbClr val="0070C0"/>
                </a:solidFill>
              </a:rPr>
              <a:t>v.v.....</a:t>
            </a:r>
          </a:p>
          <a:p>
            <a:endParaRPr lang="en-AU" altLang="en-US" dirty="0"/>
          </a:p>
        </p:txBody>
      </p:sp>
      <p:sp>
        <p:nvSpPr>
          <p:cNvPr id="2" name="Content Placeholder 1"/>
          <p:cNvSpPr>
            <a:spLocks noGrp="1"/>
          </p:cNvSpPr>
          <p:nvPr>
            <p:ph sz="half" idx="2"/>
          </p:nvPr>
        </p:nvSpPr>
        <p:spPr/>
        <p:txBody>
          <a:bodyPr>
            <a:normAutofit/>
          </a:bodyPr>
          <a:lstStyle/>
          <a:p>
            <a:r>
              <a:rPr lang="en-US" dirty="0"/>
              <a:t>Calculated before the project starts.</a:t>
            </a:r>
          </a:p>
          <a:p>
            <a:r>
              <a:rPr lang="en-US" dirty="0"/>
              <a:t>Estimated amount of money for each job</a:t>
            </a:r>
          </a:p>
          <a:p>
            <a:r>
              <a:rPr lang="en-US" dirty="0" smtClean="0"/>
              <a:t>Other </a:t>
            </a:r>
            <a:r>
              <a:rPr lang="en-US" dirty="0"/>
              <a:t>costs:</a:t>
            </a:r>
          </a:p>
          <a:p>
            <a:pPr lvl="1"/>
            <a:r>
              <a:rPr lang="en-US" dirty="0" smtClean="0"/>
              <a:t>Facilities </a:t>
            </a:r>
            <a:endParaRPr lang="en-US" dirty="0"/>
          </a:p>
          <a:p>
            <a:pPr lvl="1"/>
            <a:r>
              <a:rPr lang="en-US" dirty="0"/>
              <a:t>Information</a:t>
            </a:r>
          </a:p>
          <a:p>
            <a:pPr lvl="1"/>
            <a:r>
              <a:rPr lang="en-US" dirty="0" smtClean="0"/>
              <a:t>Transport</a:t>
            </a:r>
            <a:endParaRPr lang="en-US" dirty="0"/>
          </a:p>
          <a:p>
            <a:pPr lvl="1"/>
            <a:r>
              <a:rPr lang="en-US" dirty="0"/>
              <a:t>etc.</a:t>
            </a:r>
          </a:p>
        </p:txBody>
      </p:sp>
      <p:sp>
        <p:nvSpPr>
          <p:cNvPr id="6" name="Slide Number Placeholder 5"/>
          <p:cNvSpPr>
            <a:spLocks noGrp="1"/>
          </p:cNvSpPr>
          <p:nvPr>
            <p:ph type="sldNum" sz="quarter" idx="12"/>
          </p:nvPr>
        </p:nvSpPr>
        <p:spPr/>
        <p:txBody>
          <a:bodyPr/>
          <a:lstStyle/>
          <a:p>
            <a:pPr lvl="1"/>
            <a:fld id="{84E92B30-E720-4DB4-8BD8-E838F79EE929}" type="slidenum">
              <a:rPr lang="en-US" altLang="en-US"/>
              <a:pPr lvl="1"/>
              <a:t>40</a:t>
            </a:fld>
            <a:endParaRPr lang="en-US" altLang="en-US">
              <a:latin typeface="Times New Roman" pitchFamily="18" charset="0"/>
            </a:endParaRPr>
          </a:p>
        </p:txBody>
      </p:sp>
    </p:spTree>
    <p:extLst>
      <p:ext uri="{BB962C8B-B14F-4D97-AF65-F5344CB8AC3E}">
        <p14:creationId xmlns:p14="http://schemas.microsoft.com/office/powerpoint/2010/main" val="2497374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AU" altLang="en-US" dirty="0"/>
              <a:t>Budget Costs </a:t>
            </a:r>
            <a:r>
              <a:rPr lang="en-AU" altLang="en-US" dirty="0" smtClean="0"/>
              <a:t/>
            </a:r>
            <a:br>
              <a:rPr lang="en-AU" altLang="en-US" dirty="0" smtClean="0"/>
            </a:br>
            <a:r>
              <a:rPr lang="en-AU" altLang="en-US" dirty="0" smtClean="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ngân</a:t>
            </a:r>
            <a:r>
              <a:rPr lang="en-AU" altLang="en-US" dirty="0">
                <a:solidFill>
                  <a:srgbClr val="0070C0"/>
                </a:solidFill>
              </a:rPr>
              <a:t> </a:t>
            </a:r>
            <a:r>
              <a:rPr lang="en-AU" altLang="en-US" dirty="0" err="1" smtClean="0">
                <a:solidFill>
                  <a:srgbClr val="0070C0"/>
                </a:solidFill>
              </a:rPr>
              <a:t>sách</a:t>
            </a:r>
            <a:endParaRPr lang="en-AU" altLang="en-US" dirty="0">
              <a:solidFill>
                <a:srgbClr val="0070C0"/>
              </a:solidFill>
            </a:endParaRPr>
          </a:p>
        </p:txBody>
      </p:sp>
      <p:sp>
        <p:nvSpPr>
          <p:cNvPr id="538627" name="Rectangle 3"/>
          <p:cNvSpPr>
            <a:spLocks noGrp="1" noChangeArrowheads="1"/>
          </p:cNvSpPr>
          <p:nvPr>
            <p:ph sz="half" idx="1"/>
          </p:nvPr>
        </p:nvSpPr>
        <p:spPr/>
        <p:txBody>
          <a:bodyPr/>
          <a:lstStyle/>
          <a:p>
            <a:r>
              <a:rPr lang="en-AU" altLang="en-US" dirty="0" err="1">
                <a:solidFill>
                  <a:srgbClr val="0070C0"/>
                </a:solidFill>
              </a:rPr>
              <a:t>Là</a:t>
            </a:r>
            <a:r>
              <a:rPr lang="en-AU" altLang="en-US" dirty="0">
                <a:solidFill>
                  <a:srgbClr val="0070C0"/>
                </a:solidFill>
              </a:rPr>
              <a:t> </a:t>
            </a:r>
            <a:r>
              <a:rPr lang="en-AU" altLang="en-US" dirty="0" err="1">
                <a:solidFill>
                  <a:srgbClr val="0070C0"/>
                </a:solidFill>
              </a:rPr>
              <a:t>phân</a:t>
            </a:r>
            <a:r>
              <a:rPr lang="en-AU" altLang="en-US" dirty="0">
                <a:solidFill>
                  <a:srgbClr val="0070C0"/>
                </a:solidFill>
              </a:rPr>
              <a:t> </a:t>
            </a:r>
            <a:r>
              <a:rPr lang="en-AU" altLang="en-US" dirty="0" err="1">
                <a:solidFill>
                  <a:srgbClr val="0070C0"/>
                </a:solidFill>
              </a:rPr>
              <a:t>bổ</a:t>
            </a:r>
            <a:r>
              <a:rPr lang="en-AU" altLang="en-US" dirty="0">
                <a:solidFill>
                  <a:srgbClr val="0070C0"/>
                </a:solidFill>
              </a:rPr>
              <a:t> </a:t>
            </a:r>
            <a:r>
              <a:rPr lang="en-AU" altLang="en-US" dirty="0" err="1">
                <a:solidFill>
                  <a:srgbClr val="0070C0"/>
                </a:solidFill>
              </a:rPr>
              <a:t>tiền</a:t>
            </a:r>
            <a:r>
              <a:rPr lang="en-AU" altLang="en-US" dirty="0">
                <a:solidFill>
                  <a:srgbClr val="0070C0"/>
                </a:solidFill>
              </a:rPr>
              <a:t> </a:t>
            </a:r>
            <a:r>
              <a:rPr lang="en-AU" altLang="en-US" dirty="0" err="1">
                <a:solidFill>
                  <a:srgbClr val="0070C0"/>
                </a:solidFill>
              </a:rPr>
              <a:t>vào</a:t>
            </a:r>
            <a:r>
              <a:rPr lang="en-AU" altLang="en-US" dirty="0">
                <a:solidFill>
                  <a:srgbClr val="0070C0"/>
                </a:solidFill>
              </a:rPr>
              <a:t> </a:t>
            </a:r>
            <a:r>
              <a:rPr lang="en-AU" altLang="en-US" dirty="0" err="1">
                <a:solidFill>
                  <a:srgbClr val="0070C0"/>
                </a:solidFill>
              </a:rPr>
              <a:t>các</a:t>
            </a:r>
            <a:r>
              <a:rPr lang="en-AU" altLang="en-US" dirty="0">
                <a:solidFill>
                  <a:srgbClr val="0070C0"/>
                </a:solidFill>
              </a:rPr>
              <a:t> </a:t>
            </a:r>
            <a:r>
              <a:rPr lang="en-AU" altLang="en-US" dirty="0" err="1">
                <a:solidFill>
                  <a:srgbClr val="0070C0"/>
                </a:solidFill>
              </a:rPr>
              <a:t>hạng</a:t>
            </a:r>
            <a:r>
              <a:rPr lang="en-AU" altLang="en-US" dirty="0">
                <a:solidFill>
                  <a:srgbClr val="0070C0"/>
                </a:solidFill>
              </a:rPr>
              <a:t> </a:t>
            </a:r>
            <a:r>
              <a:rPr lang="en-AU" altLang="en-US" dirty="0" err="1">
                <a:solidFill>
                  <a:srgbClr val="0070C0"/>
                </a:solidFill>
              </a:rPr>
              <a:t>mục</a:t>
            </a:r>
            <a:endParaRPr lang="en-AU" altLang="en-US" dirty="0">
              <a:solidFill>
                <a:srgbClr val="0070C0"/>
              </a:solidFill>
            </a:endParaRPr>
          </a:p>
          <a:p>
            <a:r>
              <a:rPr lang="en-AU" altLang="en-US" dirty="0" err="1">
                <a:solidFill>
                  <a:srgbClr val="0070C0"/>
                </a:solidFill>
              </a:rPr>
              <a:t>Tổng</a:t>
            </a:r>
            <a:r>
              <a:rPr lang="en-AU" altLang="en-US" dirty="0">
                <a:solidFill>
                  <a:srgbClr val="0070C0"/>
                </a:solidFill>
              </a:rPr>
              <a:t> </a:t>
            </a:r>
            <a:r>
              <a:rPr lang="en-AU" altLang="en-US" dirty="0" err="1">
                <a:solidFill>
                  <a:srgbClr val="0070C0"/>
                </a:solidFill>
              </a:rPr>
              <a:t>số</a:t>
            </a:r>
            <a:r>
              <a:rPr lang="en-AU" altLang="en-US" dirty="0">
                <a:solidFill>
                  <a:srgbClr val="0070C0"/>
                </a:solidFill>
              </a:rPr>
              <a:t> </a:t>
            </a:r>
            <a:r>
              <a:rPr lang="en-AU" altLang="en-US" dirty="0" err="1">
                <a:solidFill>
                  <a:srgbClr val="0070C0"/>
                </a:solidFill>
              </a:rPr>
              <a:t>tiền</a:t>
            </a:r>
            <a:r>
              <a:rPr lang="en-AU" altLang="en-US" dirty="0">
                <a:solidFill>
                  <a:srgbClr val="0070C0"/>
                </a:solidFill>
              </a:rPr>
              <a:t> </a:t>
            </a:r>
            <a:r>
              <a:rPr lang="en-AU" altLang="en-US" dirty="0" err="1">
                <a:solidFill>
                  <a:srgbClr val="0070C0"/>
                </a:solidFill>
              </a:rPr>
              <a:t>chính</a:t>
            </a:r>
            <a:r>
              <a:rPr lang="en-AU" altLang="en-US" dirty="0">
                <a:solidFill>
                  <a:srgbClr val="0070C0"/>
                </a:solidFill>
              </a:rPr>
              <a:t> </a:t>
            </a:r>
            <a:r>
              <a:rPr lang="en-AU" altLang="en-US" dirty="0" err="1">
                <a:solidFill>
                  <a:srgbClr val="0070C0"/>
                </a:solidFill>
              </a:rPr>
              <a:t>là</a:t>
            </a:r>
            <a:r>
              <a:rPr lang="en-AU" altLang="en-US" dirty="0">
                <a:solidFill>
                  <a:srgbClr val="0070C0"/>
                </a:solidFill>
              </a:rPr>
              <a:t> </a:t>
            </a:r>
            <a:r>
              <a:rPr lang="en-AU" altLang="en-US" dirty="0" err="1">
                <a:solidFill>
                  <a:srgbClr val="0070C0"/>
                </a:solidFill>
              </a:rPr>
              <a:t>bằng</a:t>
            </a:r>
            <a:r>
              <a:rPr lang="en-AU" altLang="en-US" dirty="0">
                <a:solidFill>
                  <a:srgbClr val="0070C0"/>
                </a:solidFill>
              </a:rPr>
              <a:t> 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kiến</a:t>
            </a:r>
            <a:endParaRPr lang="en-AU" altLang="en-US" dirty="0">
              <a:solidFill>
                <a:srgbClr val="0070C0"/>
              </a:solidFill>
            </a:endParaRPr>
          </a:p>
        </p:txBody>
      </p:sp>
      <p:sp>
        <p:nvSpPr>
          <p:cNvPr id="2" name="Content Placeholder 1"/>
          <p:cNvSpPr>
            <a:spLocks noGrp="1"/>
          </p:cNvSpPr>
          <p:nvPr>
            <p:ph sz="half" idx="2"/>
          </p:nvPr>
        </p:nvSpPr>
        <p:spPr/>
        <p:txBody>
          <a:bodyPr/>
          <a:lstStyle/>
          <a:p>
            <a:r>
              <a:rPr lang="en-US" dirty="0"/>
              <a:t>Is allocating money into items</a:t>
            </a:r>
          </a:p>
          <a:p>
            <a:r>
              <a:rPr lang="en-US" dirty="0"/>
              <a:t>The total sum is equal to the Estimated Cost</a:t>
            </a:r>
          </a:p>
        </p:txBody>
      </p:sp>
      <p:sp>
        <p:nvSpPr>
          <p:cNvPr id="6" name="Slide Number Placeholder 5"/>
          <p:cNvSpPr>
            <a:spLocks noGrp="1"/>
          </p:cNvSpPr>
          <p:nvPr>
            <p:ph type="sldNum" sz="quarter" idx="12"/>
          </p:nvPr>
        </p:nvSpPr>
        <p:spPr/>
        <p:txBody>
          <a:bodyPr/>
          <a:lstStyle/>
          <a:p>
            <a:pPr lvl="1"/>
            <a:fld id="{69E88034-412B-4C6B-93D3-B04C4EBCB410}" type="slidenum">
              <a:rPr lang="en-US" altLang="en-US"/>
              <a:pPr lvl="1"/>
              <a:t>41</a:t>
            </a:fld>
            <a:endParaRPr lang="en-US" altLang="en-US">
              <a:latin typeface="Times New Roman" pitchFamily="18" charset="0"/>
            </a:endParaRPr>
          </a:p>
        </p:txBody>
      </p:sp>
    </p:spTree>
    <p:extLst>
      <p:ext uri="{BB962C8B-B14F-4D97-AF65-F5344CB8AC3E}">
        <p14:creationId xmlns:p14="http://schemas.microsoft.com/office/powerpoint/2010/main" val="1447905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AU" altLang="en-US" dirty="0" smtClean="0"/>
              <a:t>Actual Costs </a:t>
            </a:r>
            <a:br>
              <a:rPr lang="en-AU" altLang="en-US" dirty="0" smtClean="0"/>
            </a:br>
            <a:r>
              <a:rPr lang="en-AU" altLang="en-US" dirty="0" smtClean="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a:t>
            </a:r>
            <a:r>
              <a:rPr lang="en-AU" altLang="en-US" dirty="0" err="1">
                <a:solidFill>
                  <a:srgbClr val="0070C0"/>
                </a:solidFill>
              </a:rPr>
              <a:t>tế</a:t>
            </a:r>
            <a:r>
              <a:rPr lang="en-AU" altLang="en-US" dirty="0">
                <a:solidFill>
                  <a:srgbClr val="0070C0"/>
                </a:solidFill>
              </a:rPr>
              <a:t> </a:t>
            </a:r>
            <a:r>
              <a:rPr lang="en-AU" altLang="en-US" dirty="0" smtClean="0">
                <a:solidFill>
                  <a:srgbClr val="0070C0"/>
                </a:solidFill>
              </a:rPr>
              <a:t>...</a:t>
            </a:r>
            <a:endParaRPr lang="en-AU" altLang="en-US" dirty="0">
              <a:solidFill>
                <a:srgbClr val="0070C0"/>
              </a:solidFill>
            </a:endParaRPr>
          </a:p>
        </p:txBody>
      </p:sp>
      <p:sp>
        <p:nvSpPr>
          <p:cNvPr id="541699" name="Rectangle 3"/>
          <p:cNvSpPr>
            <a:spLocks noGrp="1" noChangeArrowheads="1"/>
          </p:cNvSpPr>
          <p:nvPr>
            <p:ph sz="half" idx="1"/>
          </p:nvPr>
        </p:nvSpPr>
        <p:spPr/>
        <p:txBody>
          <a:bodyPr>
            <a:normAutofit lnSpcReduction="10000"/>
          </a:bodyPr>
          <a:lstStyle/>
          <a:p>
            <a:r>
              <a:rPr lang="en-AU" altLang="en-US" dirty="0" err="1">
                <a:solidFill>
                  <a:srgbClr val="0070C0"/>
                </a:solidFill>
              </a:rPr>
              <a:t>Lập</a:t>
            </a:r>
            <a:r>
              <a:rPr lang="en-AU" altLang="en-US" dirty="0">
                <a:solidFill>
                  <a:srgbClr val="0070C0"/>
                </a:solidFill>
              </a:rPr>
              <a:t> </a:t>
            </a:r>
            <a:r>
              <a:rPr lang="en-AU" altLang="en-US" dirty="0" err="1">
                <a:solidFill>
                  <a:srgbClr val="0070C0"/>
                </a:solidFill>
              </a:rPr>
              <a:t>bảng</a:t>
            </a:r>
            <a:r>
              <a:rPr lang="en-AU" altLang="en-US" dirty="0">
                <a:solidFill>
                  <a:srgbClr val="0070C0"/>
                </a:solidFill>
              </a:rPr>
              <a:t> </a:t>
            </a:r>
            <a:r>
              <a:rPr lang="en-AU" altLang="en-US" dirty="0" err="1">
                <a:solidFill>
                  <a:srgbClr val="0070C0"/>
                </a:solidFill>
              </a:rPr>
              <a:t>theo</a:t>
            </a:r>
            <a:r>
              <a:rPr lang="en-AU" altLang="en-US" dirty="0">
                <a:solidFill>
                  <a:srgbClr val="0070C0"/>
                </a:solidFill>
              </a:rPr>
              <a:t> </a:t>
            </a:r>
            <a:r>
              <a:rPr lang="en-AU" altLang="en-US" dirty="0" err="1">
                <a:solidFill>
                  <a:srgbClr val="0070C0"/>
                </a:solidFill>
              </a:rPr>
              <a:t>dõi</a:t>
            </a:r>
            <a:r>
              <a:rPr lang="en-AU" altLang="en-US" dirty="0">
                <a:solidFill>
                  <a:srgbClr val="0070C0"/>
                </a:solidFill>
              </a:rPr>
              <a:t> chi </a:t>
            </a:r>
            <a:r>
              <a:rPr lang="en-AU" altLang="en-US" dirty="0" err="1">
                <a:solidFill>
                  <a:srgbClr val="0070C0"/>
                </a:solidFill>
              </a:rPr>
              <a:t>tiêu</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a:t>
            </a:r>
            <a:r>
              <a:rPr lang="en-AU" altLang="en-US" dirty="0" err="1">
                <a:solidFill>
                  <a:srgbClr val="0070C0"/>
                </a:solidFill>
              </a:rPr>
              <a:t>tế</a:t>
            </a:r>
            <a:r>
              <a:rPr lang="en-AU" altLang="en-US" dirty="0">
                <a:solidFill>
                  <a:srgbClr val="0070C0"/>
                </a:solidFill>
              </a:rPr>
              <a:t>, </a:t>
            </a:r>
            <a:r>
              <a:rPr lang="en-AU" altLang="en-US" dirty="0" err="1">
                <a:solidFill>
                  <a:srgbClr val="0070C0"/>
                </a:solidFill>
              </a:rPr>
              <a:t>được</a:t>
            </a:r>
            <a:r>
              <a:rPr lang="en-AU" altLang="en-US" dirty="0">
                <a:solidFill>
                  <a:srgbClr val="0070C0"/>
                </a:solidFill>
              </a:rPr>
              <a:t> </a:t>
            </a:r>
            <a:r>
              <a:rPr lang="en-AU" altLang="en-US" dirty="0" err="1">
                <a:solidFill>
                  <a:srgbClr val="0070C0"/>
                </a:solidFill>
              </a:rPr>
              <a:t>cập</a:t>
            </a:r>
            <a:r>
              <a:rPr lang="en-AU" altLang="en-US" dirty="0">
                <a:solidFill>
                  <a:srgbClr val="0070C0"/>
                </a:solidFill>
              </a:rPr>
              <a:t> </a:t>
            </a:r>
            <a:r>
              <a:rPr lang="en-AU" altLang="en-US" dirty="0" err="1">
                <a:solidFill>
                  <a:srgbClr val="0070C0"/>
                </a:solidFill>
              </a:rPr>
              <a:t>nhật</a:t>
            </a:r>
            <a:r>
              <a:rPr lang="en-AU" altLang="en-US" dirty="0">
                <a:solidFill>
                  <a:srgbClr val="0070C0"/>
                </a:solidFill>
              </a:rPr>
              <a:t> </a:t>
            </a:r>
            <a:r>
              <a:rPr lang="en-AU" altLang="en-US" dirty="0" err="1">
                <a:solidFill>
                  <a:srgbClr val="0070C0"/>
                </a:solidFill>
              </a:rPr>
              <a:t>liên</a:t>
            </a:r>
            <a:r>
              <a:rPr lang="en-AU" altLang="en-US" dirty="0">
                <a:solidFill>
                  <a:srgbClr val="0070C0"/>
                </a:solidFill>
              </a:rPr>
              <a:t> </a:t>
            </a:r>
            <a:r>
              <a:rPr lang="en-AU" altLang="en-US" dirty="0" err="1">
                <a:solidFill>
                  <a:srgbClr val="0070C0"/>
                </a:solidFill>
              </a:rPr>
              <a:t>tục</a:t>
            </a:r>
            <a:endParaRPr lang="en-AU" altLang="en-US" dirty="0">
              <a:solidFill>
                <a:srgbClr val="0070C0"/>
              </a:solidFill>
            </a:endParaRPr>
          </a:p>
          <a:p>
            <a:r>
              <a:rPr lang="en-AU" altLang="en-US" dirty="0" err="1">
                <a:solidFill>
                  <a:srgbClr val="0070C0"/>
                </a:solidFill>
              </a:rPr>
              <a:t>Phát</a:t>
            </a:r>
            <a:r>
              <a:rPr lang="en-AU" altLang="en-US" dirty="0">
                <a:solidFill>
                  <a:srgbClr val="0070C0"/>
                </a:solidFill>
              </a:rPr>
              <a:t> sinh </a:t>
            </a:r>
            <a:r>
              <a:rPr lang="en-AU" altLang="en-US" dirty="0" err="1">
                <a:solidFill>
                  <a:srgbClr val="0070C0"/>
                </a:solidFill>
              </a:rPr>
              <a:t>trong</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a:t>
            </a:r>
            <a:r>
              <a:rPr lang="en-AU" altLang="en-US" dirty="0" err="1">
                <a:solidFill>
                  <a:srgbClr val="0070C0"/>
                </a:solidFill>
              </a:rPr>
              <a:t>tế</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a:t>
            </a:r>
            <a:r>
              <a:rPr lang="en-AU" altLang="en-US" dirty="0" err="1">
                <a:solidFill>
                  <a:srgbClr val="0070C0"/>
                </a:solidFill>
              </a:rPr>
              <a:t>hiện</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r>
              <a:rPr lang="en-AU" altLang="en-US" dirty="0">
                <a:solidFill>
                  <a:srgbClr val="0070C0"/>
                </a:solidFill>
              </a:rPr>
              <a:t>.</a:t>
            </a:r>
          </a:p>
          <a:p>
            <a:r>
              <a:rPr lang="en-AU" altLang="en-US" dirty="0" err="1">
                <a:solidFill>
                  <a:srgbClr val="0070C0"/>
                </a:solidFill>
              </a:rPr>
              <a:t>Biết</a:t>
            </a:r>
            <a:r>
              <a:rPr lang="en-AU" altLang="en-US" dirty="0">
                <a:solidFill>
                  <a:srgbClr val="0070C0"/>
                </a:solidFill>
              </a:rPr>
              <a:t> </a:t>
            </a:r>
            <a:r>
              <a:rPr lang="en-AU" altLang="en-US" dirty="0" err="1">
                <a:solidFill>
                  <a:srgbClr val="0070C0"/>
                </a:solidFill>
              </a:rPr>
              <a:t>được</a:t>
            </a:r>
            <a:r>
              <a:rPr lang="en-AU" altLang="en-US" dirty="0">
                <a:solidFill>
                  <a:srgbClr val="0070C0"/>
                </a:solidFill>
              </a:rPr>
              <a:t> </a:t>
            </a:r>
            <a:r>
              <a:rPr lang="en-AU" altLang="en-US" dirty="0" err="1">
                <a:solidFill>
                  <a:srgbClr val="0070C0"/>
                </a:solidFill>
              </a:rPr>
              <a:t>tình</a:t>
            </a:r>
            <a:r>
              <a:rPr lang="en-AU" altLang="en-US" dirty="0">
                <a:solidFill>
                  <a:srgbClr val="0070C0"/>
                </a:solidFill>
              </a:rPr>
              <a:t> </a:t>
            </a:r>
            <a:r>
              <a:rPr lang="en-AU" altLang="en-US" dirty="0" err="1">
                <a:solidFill>
                  <a:srgbClr val="0070C0"/>
                </a:solidFill>
              </a:rPr>
              <a:t>trạng</a:t>
            </a:r>
            <a:r>
              <a:rPr lang="en-AU" altLang="en-US" dirty="0">
                <a:solidFill>
                  <a:srgbClr val="0070C0"/>
                </a:solidFill>
              </a:rPr>
              <a:t> chi </a:t>
            </a:r>
            <a:r>
              <a:rPr lang="en-AU" altLang="en-US" dirty="0" err="1">
                <a:solidFill>
                  <a:srgbClr val="0070C0"/>
                </a:solidFill>
              </a:rPr>
              <a:t>tiêu</a:t>
            </a:r>
            <a:r>
              <a:rPr lang="en-AU" altLang="en-US" dirty="0">
                <a:solidFill>
                  <a:srgbClr val="0070C0"/>
                </a:solidFill>
              </a:rPr>
              <a:t> </a:t>
            </a:r>
            <a:r>
              <a:rPr lang="en-AU" altLang="en-US" dirty="0" err="1">
                <a:solidFill>
                  <a:srgbClr val="0070C0"/>
                </a:solidFill>
              </a:rPr>
              <a:t>cho</a:t>
            </a:r>
            <a:r>
              <a:rPr lang="en-AU" altLang="en-US" dirty="0">
                <a:solidFill>
                  <a:srgbClr val="0070C0"/>
                </a:solidFill>
              </a:rPr>
              <a:t> </a:t>
            </a:r>
            <a:r>
              <a:rPr lang="en-AU" altLang="en-US" dirty="0" err="1">
                <a:solidFill>
                  <a:srgbClr val="0070C0"/>
                </a:solidFill>
              </a:rPr>
              <a:t>mỗi</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lạm</a:t>
            </a:r>
            <a:r>
              <a:rPr lang="en-AU" altLang="en-US" dirty="0">
                <a:solidFill>
                  <a:srgbClr val="0070C0"/>
                </a:solidFill>
              </a:rPr>
              <a:t> chi (overrun) </a:t>
            </a:r>
            <a:r>
              <a:rPr lang="en-AU" altLang="en-US" dirty="0" err="1">
                <a:solidFill>
                  <a:srgbClr val="0070C0"/>
                </a:solidFill>
              </a:rPr>
              <a:t>hoặc</a:t>
            </a:r>
            <a:r>
              <a:rPr lang="en-AU" altLang="en-US" dirty="0">
                <a:solidFill>
                  <a:srgbClr val="0070C0"/>
                </a:solidFill>
              </a:rPr>
              <a:t> chi </a:t>
            </a:r>
            <a:r>
              <a:rPr lang="en-AU" altLang="en-US" dirty="0" err="1">
                <a:solidFill>
                  <a:srgbClr val="0070C0"/>
                </a:solidFill>
              </a:rPr>
              <a:t>còn</a:t>
            </a:r>
            <a:r>
              <a:rPr lang="en-AU" altLang="en-US" dirty="0">
                <a:solidFill>
                  <a:srgbClr val="0070C0"/>
                </a:solidFill>
              </a:rPr>
              <a:t> </a:t>
            </a:r>
            <a:r>
              <a:rPr lang="en-AU" altLang="en-US" dirty="0" err="1">
                <a:solidFill>
                  <a:srgbClr val="0070C0"/>
                </a:solidFill>
              </a:rPr>
              <a:t>dư</a:t>
            </a:r>
            <a:r>
              <a:rPr lang="en-AU" altLang="en-US" dirty="0">
                <a:solidFill>
                  <a:srgbClr val="0070C0"/>
                </a:solidFill>
              </a:rPr>
              <a:t> (underrun</a:t>
            </a:r>
            <a:r>
              <a:rPr lang="en-AU" altLang="en-US" dirty="0" smtClean="0">
                <a:solidFill>
                  <a:srgbClr val="0070C0"/>
                </a:solidFill>
              </a:rPr>
              <a:t>)</a:t>
            </a:r>
          </a:p>
          <a:p>
            <a:r>
              <a:rPr lang="en-AU" altLang="en-US" dirty="0" err="1">
                <a:solidFill>
                  <a:srgbClr val="0070C0"/>
                </a:solidFill>
              </a:rPr>
              <a:t>Bảng</a:t>
            </a:r>
            <a:r>
              <a:rPr lang="en-AU" altLang="en-US" dirty="0">
                <a:solidFill>
                  <a:srgbClr val="0070C0"/>
                </a:solidFill>
              </a:rPr>
              <a:t> </a:t>
            </a:r>
            <a:r>
              <a:rPr lang="en-AU" altLang="en-US" dirty="0" err="1">
                <a:solidFill>
                  <a:srgbClr val="0070C0"/>
                </a:solidFill>
              </a:rPr>
              <a:t>theo</a:t>
            </a:r>
            <a:r>
              <a:rPr lang="en-AU" altLang="en-US" dirty="0">
                <a:solidFill>
                  <a:srgbClr val="0070C0"/>
                </a:solidFill>
              </a:rPr>
              <a:t> </a:t>
            </a:r>
            <a:r>
              <a:rPr lang="en-AU" altLang="en-US" dirty="0" err="1">
                <a:solidFill>
                  <a:srgbClr val="0070C0"/>
                </a:solidFill>
              </a:rPr>
              <a:t>dõi</a:t>
            </a:r>
            <a:r>
              <a:rPr lang="en-AU" altLang="en-US" dirty="0">
                <a:solidFill>
                  <a:srgbClr val="0070C0"/>
                </a:solidFill>
              </a:rPr>
              <a:t> </a:t>
            </a:r>
            <a:r>
              <a:rPr lang="en-AU" altLang="en-US" dirty="0" err="1">
                <a:solidFill>
                  <a:srgbClr val="0070C0"/>
                </a:solidFill>
              </a:rPr>
              <a:t>có</a:t>
            </a:r>
            <a:r>
              <a:rPr lang="en-AU" altLang="en-US" dirty="0">
                <a:solidFill>
                  <a:srgbClr val="0070C0"/>
                </a:solidFill>
              </a:rPr>
              <a:t> </a:t>
            </a:r>
            <a:r>
              <a:rPr lang="en-AU" altLang="en-US" dirty="0" err="1">
                <a:solidFill>
                  <a:srgbClr val="0070C0"/>
                </a:solidFill>
              </a:rPr>
              <a:t>dạng</a:t>
            </a:r>
            <a:r>
              <a:rPr lang="en-AU" altLang="en-US" dirty="0">
                <a:solidFill>
                  <a:srgbClr val="0070C0"/>
                </a:solidFill>
              </a:rPr>
              <a:t> </a:t>
            </a:r>
            <a:r>
              <a:rPr lang="en-AU" altLang="en-US" dirty="0" err="1">
                <a:solidFill>
                  <a:srgbClr val="0070C0"/>
                </a:solidFill>
              </a:rPr>
              <a:t>sau</a:t>
            </a:r>
            <a:r>
              <a:rPr lang="en-AU" altLang="en-US" dirty="0">
                <a:solidFill>
                  <a:srgbClr val="0070C0"/>
                </a:solidFill>
              </a:rPr>
              <a:t>:</a:t>
            </a:r>
          </a:p>
          <a:p>
            <a:pPr lvl="1"/>
            <a:r>
              <a:rPr lang="en-AU" altLang="en-US" dirty="0" err="1">
                <a:solidFill>
                  <a:srgbClr val="0070C0"/>
                </a:solidFill>
              </a:rPr>
              <a:t>Nếu</a:t>
            </a:r>
            <a:r>
              <a:rPr lang="en-AU" altLang="en-US" dirty="0">
                <a:solidFill>
                  <a:srgbClr val="0070C0"/>
                </a:solidFill>
              </a:rPr>
              <a:t> </a:t>
            </a:r>
            <a:r>
              <a:rPr lang="en-AU" altLang="en-US" dirty="0" err="1">
                <a:solidFill>
                  <a:srgbClr val="0070C0"/>
                </a:solidFill>
              </a:rPr>
              <a:t>lạm</a:t>
            </a:r>
            <a:r>
              <a:rPr lang="en-AU" altLang="en-US" dirty="0">
                <a:solidFill>
                  <a:srgbClr val="0070C0"/>
                </a:solidFill>
              </a:rPr>
              <a:t> chi </a:t>
            </a:r>
            <a:r>
              <a:rPr lang="en-AU" altLang="en-US" dirty="0" err="1">
                <a:solidFill>
                  <a:srgbClr val="0070C0"/>
                </a:solidFill>
              </a:rPr>
              <a:t>và</a:t>
            </a:r>
            <a:r>
              <a:rPr lang="en-AU" altLang="en-US" dirty="0">
                <a:solidFill>
                  <a:srgbClr val="0070C0"/>
                </a:solidFill>
              </a:rPr>
              <a:t> chi </a:t>
            </a:r>
            <a:r>
              <a:rPr lang="en-AU" altLang="en-US" dirty="0" err="1">
                <a:solidFill>
                  <a:srgbClr val="0070C0"/>
                </a:solidFill>
              </a:rPr>
              <a:t>còn</a:t>
            </a:r>
            <a:r>
              <a:rPr lang="en-AU" altLang="en-US" dirty="0">
                <a:solidFill>
                  <a:srgbClr val="0070C0"/>
                </a:solidFill>
              </a:rPr>
              <a:t> </a:t>
            </a:r>
            <a:r>
              <a:rPr lang="en-AU" altLang="en-US" dirty="0" err="1">
                <a:solidFill>
                  <a:srgbClr val="0070C0"/>
                </a:solidFill>
              </a:rPr>
              <a:t>dư</a:t>
            </a:r>
            <a:r>
              <a:rPr lang="en-AU" altLang="en-US" dirty="0">
                <a:solidFill>
                  <a:srgbClr val="0070C0"/>
                </a:solidFill>
              </a:rPr>
              <a:t> </a:t>
            </a:r>
            <a:r>
              <a:rPr lang="en-AU" altLang="en-US" dirty="0" err="1">
                <a:solidFill>
                  <a:srgbClr val="0070C0"/>
                </a:solidFill>
              </a:rPr>
              <a:t>là</a:t>
            </a:r>
            <a:r>
              <a:rPr lang="en-AU" altLang="en-US" dirty="0">
                <a:solidFill>
                  <a:srgbClr val="0070C0"/>
                </a:solidFill>
              </a:rPr>
              <a:t> </a:t>
            </a:r>
            <a:r>
              <a:rPr lang="en-AU" altLang="en-US" dirty="0" err="1">
                <a:solidFill>
                  <a:srgbClr val="0070C0"/>
                </a:solidFill>
              </a:rPr>
              <a:t>nhỏ</a:t>
            </a:r>
            <a:r>
              <a:rPr lang="en-AU" altLang="en-US" dirty="0">
                <a:solidFill>
                  <a:srgbClr val="0070C0"/>
                </a:solidFill>
              </a:rPr>
              <a:t>: </a:t>
            </a:r>
            <a:r>
              <a:rPr lang="en-AU" altLang="en-US" dirty="0" err="1">
                <a:solidFill>
                  <a:srgbClr val="0070C0"/>
                </a:solidFill>
              </a:rPr>
              <a:t>bình</a:t>
            </a:r>
            <a:r>
              <a:rPr lang="en-AU" altLang="en-US" dirty="0">
                <a:solidFill>
                  <a:srgbClr val="0070C0"/>
                </a:solidFill>
              </a:rPr>
              <a:t> </a:t>
            </a:r>
            <a:r>
              <a:rPr lang="en-AU" altLang="en-US" dirty="0" err="1">
                <a:solidFill>
                  <a:srgbClr val="0070C0"/>
                </a:solidFill>
              </a:rPr>
              <a:t>thường</a:t>
            </a:r>
            <a:endParaRPr lang="en-AU" altLang="en-US" dirty="0">
              <a:solidFill>
                <a:srgbClr val="0070C0"/>
              </a:solidFill>
            </a:endParaRPr>
          </a:p>
          <a:p>
            <a:pPr lvl="1"/>
            <a:r>
              <a:rPr lang="en-AU" altLang="en-US" dirty="0" err="1">
                <a:solidFill>
                  <a:srgbClr val="0070C0"/>
                </a:solidFill>
              </a:rPr>
              <a:t>Nếu</a:t>
            </a:r>
            <a:r>
              <a:rPr lang="en-AU" altLang="en-US" dirty="0">
                <a:solidFill>
                  <a:srgbClr val="0070C0"/>
                </a:solidFill>
              </a:rPr>
              <a:t> </a:t>
            </a:r>
            <a:r>
              <a:rPr lang="en-AU" altLang="en-US" dirty="0" err="1">
                <a:solidFill>
                  <a:srgbClr val="0070C0"/>
                </a:solidFill>
              </a:rPr>
              <a:t>lạm</a:t>
            </a:r>
            <a:r>
              <a:rPr lang="en-AU" altLang="en-US" dirty="0">
                <a:solidFill>
                  <a:srgbClr val="0070C0"/>
                </a:solidFill>
              </a:rPr>
              <a:t> chi </a:t>
            </a:r>
            <a:r>
              <a:rPr lang="en-AU" altLang="en-US" dirty="0" err="1">
                <a:solidFill>
                  <a:srgbClr val="0070C0"/>
                </a:solidFill>
              </a:rPr>
              <a:t>và</a:t>
            </a:r>
            <a:r>
              <a:rPr lang="en-AU" altLang="en-US" dirty="0">
                <a:solidFill>
                  <a:srgbClr val="0070C0"/>
                </a:solidFill>
              </a:rPr>
              <a:t> chi </a:t>
            </a:r>
            <a:r>
              <a:rPr lang="en-AU" altLang="en-US" dirty="0" err="1">
                <a:solidFill>
                  <a:srgbClr val="0070C0"/>
                </a:solidFill>
              </a:rPr>
              <a:t>còn</a:t>
            </a:r>
            <a:r>
              <a:rPr lang="en-AU" altLang="en-US" dirty="0">
                <a:solidFill>
                  <a:srgbClr val="0070C0"/>
                </a:solidFill>
              </a:rPr>
              <a:t> </a:t>
            </a:r>
            <a:r>
              <a:rPr lang="en-AU" altLang="en-US" dirty="0" err="1">
                <a:solidFill>
                  <a:srgbClr val="0070C0"/>
                </a:solidFill>
              </a:rPr>
              <a:t>dư</a:t>
            </a:r>
            <a:r>
              <a:rPr lang="en-AU" altLang="en-US" dirty="0">
                <a:solidFill>
                  <a:srgbClr val="0070C0"/>
                </a:solidFill>
              </a:rPr>
              <a:t> </a:t>
            </a:r>
            <a:r>
              <a:rPr lang="en-AU" altLang="en-US" dirty="0" err="1">
                <a:solidFill>
                  <a:srgbClr val="0070C0"/>
                </a:solidFill>
              </a:rPr>
              <a:t>là</a:t>
            </a:r>
            <a:r>
              <a:rPr lang="en-AU" altLang="en-US" dirty="0">
                <a:solidFill>
                  <a:srgbClr val="0070C0"/>
                </a:solidFill>
              </a:rPr>
              <a:t> </a:t>
            </a:r>
            <a:r>
              <a:rPr lang="en-AU" altLang="en-US" dirty="0" err="1">
                <a:solidFill>
                  <a:srgbClr val="0070C0"/>
                </a:solidFill>
              </a:rPr>
              <a:t>lớn</a:t>
            </a:r>
            <a:r>
              <a:rPr lang="en-AU" altLang="en-US" dirty="0">
                <a:solidFill>
                  <a:srgbClr val="0070C0"/>
                </a:solidFill>
              </a:rPr>
              <a:t>: </a:t>
            </a:r>
            <a:r>
              <a:rPr lang="en-AU" altLang="en-US" dirty="0" err="1">
                <a:solidFill>
                  <a:srgbClr val="0070C0"/>
                </a:solidFill>
              </a:rPr>
              <a:t>phải</a:t>
            </a:r>
            <a:r>
              <a:rPr lang="en-AU" altLang="en-US" dirty="0">
                <a:solidFill>
                  <a:srgbClr val="0070C0"/>
                </a:solidFill>
              </a:rPr>
              <a:t> </a:t>
            </a:r>
            <a:r>
              <a:rPr lang="en-AU" altLang="en-US" dirty="0" err="1">
                <a:solidFill>
                  <a:srgbClr val="0070C0"/>
                </a:solidFill>
              </a:rPr>
              <a:t>tìm</a:t>
            </a:r>
            <a:r>
              <a:rPr lang="en-AU" altLang="en-US" dirty="0">
                <a:solidFill>
                  <a:srgbClr val="0070C0"/>
                </a:solidFill>
              </a:rPr>
              <a:t> </a:t>
            </a:r>
            <a:r>
              <a:rPr lang="en-AU" altLang="en-US" dirty="0" err="1">
                <a:solidFill>
                  <a:srgbClr val="0070C0"/>
                </a:solidFill>
              </a:rPr>
              <a:t>nguyên</a:t>
            </a:r>
            <a:r>
              <a:rPr lang="en-AU" altLang="en-US" dirty="0">
                <a:solidFill>
                  <a:srgbClr val="0070C0"/>
                </a:solidFill>
              </a:rPr>
              <a:t> </a:t>
            </a:r>
            <a:r>
              <a:rPr lang="en-AU" altLang="en-US" dirty="0" err="1">
                <a:solidFill>
                  <a:srgbClr val="0070C0"/>
                </a:solidFill>
              </a:rPr>
              <a:t>nhân</a:t>
            </a:r>
            <a:endParaRPr lang="en-AU" altLang="en-US" dirty="0">
              <a:solidFill>
                <a:srgbClr val="0070C0"/>
              </a:solidFill>
            </a:endParaRPr>
          </a:p>
          <a:p>
            <a:pPr lvl="1"/>
            <a:r>
              <a:rPr lang="en-AU" altLang="en-US" dirty="0" err="1">
                <a:solidFill>
                  <a:srgbClr val="0070C0"/>
                </a:solidFill>
              </a:rPr>
              <a:t>Ví</a:t>
            </a:r>
            <a:r>
              <a:rPr lang="en-AU" altLang="en-US" dirty="0">
                <a:solidFill>
                  <a:srgbClr val="0070C0"/>
                </a:solidFill>
              </a:rPr>
              <a:t> </a:t>
            </a:r>
            <a:r>
              <a:rPr lang="en-AU" altLang="en-US" dirty="0" err="1">
                <a:solidFill>
                  <a:srgbClr val="0070C0"/>
                </a:solidFill>
              </a:rPr>
              <a:t>dụ</a:t>
            </a:r>
            <a:r>
              <a:rPr lang="en-AU" altLang="en-US" dirty="0">
                <a:solidFill>
                  <a:srgbClr val="0070C0"/>
                </a:solidFill>
              </a:rPr>
              <a:t> </a:t>
            </a:r>
            <a:r>
              <a:rPr lang="en-AU" altLang="en-US" dirty="0" err="1">
                <a:solidFill>
                  <a:srgbClr val="0070C0"/>
                </a:solidFill>
              </a:rPr>
              <a:t>về</a:t>
            </a:r>
            <a:r>
              <a:rPr lang="en-AU" altLang="en-US" dirty="0">
                <a:solidFill>
                  <a:srgbClr val="0070C0"/>
                </a:solidFill>
              </a:rPr>
              <a:t> </a:t>
            </a:r>
            <a:r>
              <a:rPr lang="en-AU" altLang="en-US" dirty="0" err="1">
                <a:solidFill>
                  <a:srgbClr val="0070C0"/>
                </a:solidFill>
              </a:rPr>
              <a:t>các</a:t>
            </a:r>
            <a:r>
              <a:rPr lang="en-AU" altLang="en-US" dirty="0">
                <a:solidFill>
                  <a:srgbClr val="0070C0"/>
                </a:solidFill>
              </a:rPr>
              <a:t> </a:t>
            </a:r>
            <a:r>
              <a:rPr lang="en-AU" altLang="en-US" dirty="0" err="1">
                <a:solidFill>
                  <a:srgbClr val="0070C0"/>
                </a:solidFill>
              </a:rPr>
              <a:t>nguyên</a:t>
            </a:r>
            <a:r>
              <a:rPr lang="en-AU" altLang="en-US" dirty="0">
                <a:solidFill>
                  <a:srgbClr val="0070C0"/>
                </a:solidFill>
              </a:rPr>
              <a:t> </a:t>
            </a:r>
            <a:r>
              <a:rPr lang="en-AU" altLang="en-US" dirty="0" err="1">
                <a:solidFill>
                  <a:srgbClr val="0070C0"/>
                </a:solidFill>
              </a:rPr>
              <a:t>nhân</a:t>
            </a:r>
            <a:r>
              <a:rPr lang="en-AU" altLang="en-US" dirty="0">
                <a:solidFill>
                  <a:srgbClr val="0070C0"/>
                </a:solidFill>
              </a:rPr>
              <a:t> </a:t>
            </a:r>
            <a:r>
              <a:rPr lang="en-AU" altLang="en-US" dirty="0" err="1">
                <a:solidFill>
                  <a:srgbClr val="0070C0"/>
                </a:solidFill>
              </a:rPr>
              <a:t>tiêu</a:t>
            </a:r>
            <a:r>
              <a:rPr lang="en-AU" altLang="en-US" dirty="0">
                <a:solidFill>
                  <a:srgbClr val="0070C0"/>
                </a:solidFill>
              </a:rPr>
              <a:t> </a:t>
            </a:r>
            <a:r>
              <a:rPr lang="en-AU" altLang="en-US" dirty="0" err="1">
                <a:solidFill>
                  <a:srgbClr val="0070C0"/>
                </a:solidFill>
              </a:rPr>
              <a:t>cực</a:t>
            </a:r>
            <a:r>
              <a:rPr lang="en-AU" altLang="en-US" dirty="0">
                <a:solidFill>
                  <a:srgbClr val="0070C0"/>
                </a:solidFill>
              </a:rPr>
              <a:t> </a:t>
            </a:r>
            <a:r>
              <a:rPr lang="en-AU" altLang="en-US" dirty="0" err="1">
                <a:solidFill>
                  <a:srgbClr val="0070C0"/>
                </a:solidFill>
              </a:rPr>
              <a:t>của</a:t>
            </a:r>
            <a:r>
              <a:rPr lang="en-AU" altLang="en-US" dirty="0">
                <a:solidFill>
                  <a:srgbClr val="0070C0"/>
                </a:solidFill>
              </a:rPr>
              <a:t> </a:t>
            </a:r>
            <a:r>
              <a:rPr lang="en-AU" altLang="en-US" dirty="0" err="1">
                <a:solidFill>
                  <a:srgbClr val="0070C0"/>
                </a:solidFill>
              </a:rPr>
              <a:t>số</a:t>
            </a:r>
            <a:r>
              <a:rPr lang="en-AU" altLang="en-US" dirty="0">
                <a:solidFill>
                  <a:srgbClr val="0070C0"/>
                </a:solidFill>
              </a:rPr>
              <a:t> </a:t>
            </a:r>
            <a:r>
              <a:rPr lang="en-AU" altLang="en-US" dirty="0" err="1">
                <a:solidFill>
                  <a:srgbClr val="0070C0"/>
                </a:solidFill>
              </a:rPr>
              <a:t>tiền</a:t>
            </a:r>
            <a:r>
              <a:rPr lang="en-AU" altLang="en-US" dirty="0">
                <a:solidFill>
                  <a:srgbClr val="0070C0"/>
                </a:solidFill>
              </a:rPr>
              <a:t> chi </a:t>
            </a:r>
            <a:r>
              <a:rPr lang="en-AU" altLang="en-US" dirty="0" err="1">
                <a:solidFill>
                  <a:srgbClr val="0070C0"/>
                </a:solidFill>
              </a:rPr>
              <a:t>chưa</a:t>
            </a:r>
            <a:r>
              <a:rPr lang="en-AU" altLang="en-US" dirty="0">
                <a:solidFill>
                  <a:srgbClr val="0070C0"/>
                </a:solidFill>
              </a:rPr>
              <a:t> </a:t>
            </a:r>
            <a:r>
              <a:rPr lang="en-AU" altLang="en-US" dirty="0" err="1">
                <a:solidFill>
                  <a:srgbClr val="0070C0"/>
                </a:solidFill>
              </a:rPr>
              <a:t>hết</a:t>
            </a:r>
            <a:r>
              <a:rPr lang="en-AU" altLang="en-US" dirty="0">
                <a:solidFill>
                  <a:srgbClr val="0070C0"/>
                </a:solidFill>
              </a:rPr>
              <a:t>: </a:t>
            </a:r>
            <a:r>
              <a:rPr lang="en-AU" altLang="en-US" dirty="0" err="1">
                <a:solidFill>
                  <a:srgbClr val="0070C0"/>
                </a:solidFill>
              </a:rPr>
              <a:t>ước</a:t>
            </a:r>
            <a:r>
              <a:rPr lang="en-AU" altLang="en-US" dirty="0">
                <a:solidFill>
                  <a:srgbClr val="0070C0"/>
                </a:solidFill>
              </a:rPr>
              <a:t> </a:t>
            </a:r>
            <a:r>
              <a:rPr lang="en-AU" altLang="en-US" dirty="0" err="1">
                <a:solidFill>
                  <a:srgbClr val="0070C0"/>
                </a:solidFill>
              </a:rPr>
              <a:t>lượng</a:t>
            </a:r>
            <a:r>
              <a:rPr lang="en-AU" altLang="en-US" dirty="0">
                <a:solidFill>
                  <a:srgbClr val="0070C0"/>
                </a:solidFill>
              </a:rPr>
              <a:t> </a:t>
            </a:r>
            <a:r>
              <a:rPr lang="en-AU" altLang="en-US" dirty="0" err="1">
                <a:solidFill>
                  <a:srgbClr val="0070C0"/>
                </a:solidFill>
              </a:rPr>
              <a:t>sai</a:t>
            </a:r>
            <a:r>
              <a:rPr lang="en-AU" altLang="en-US" dirty="0">
                <a:solidFill>
                  <a:srgbClr val="0070C0"/>
                </a:solidFill>
              </a:rPr>
              <a:t>, </a:t>
            </a:r>
            <a:r>
              <a:rPr lang="en-AU" altLang="en-US" dirty="0" err="1">
                <a:solidFill>
                  <a:srgbClr val="0070C0"/>
                </a:solidFill>
              </a:rPr>
              <a:t>chất</a:t>
            </a:r>
            <a:r>
              <a:rPr lang="en-AU" altLang="en-US" dirty="0">
                <a:solidFill>
                  <a:srgbClr val="0070C0"/>
                </a:solidFill>
              </a:rPr>
              <a:t> </a:t>
            </a:r>
            <a:r>
              <a:rPr lang="en-AU" altLang="en-US" dirty="0" err="1">
                <a:solidFill>
                  <a:srgbClr val="0070C0"/>
                </a:solidFill>
              </a:rPr>
              <a:t>lượng</a:t>
            </a:r>
            <a:r>
              <a:rPr lang="en-AU" altLang="en-US" dirty="0">
                <a:solidFill>
                  <a:srgbClr val="0070C0"/>
                </a:solidFill>
              </a:rPr>
              <a:t>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kém</a:t>
            </a:r>
            <a:r>
              <a:rPr lang="en-AU" altLang="en-US" dirty="0">
                <a:solidFill>
                  <a:srgbClr val="0070C0"/>
                </a:solidFill>
              </a:rPr>
              <a:t>, </a:t>
            </a:r>
            <a:r>
              <a:rPr lang="en-AU" altLang="en-US" dirty="0" err="1">
                <a:solidFill>
                  <a:srgbClr val="0070C0"/>
                </a:solidFill>
              </a:rPr>
              <a:t>làm</a:t>
            </a:r>
            <a:r>
              <a:rPr lang="en-AU" altLang="en-US" dirty="0">
                <a:solidFill>
                  <a:srgbClr val="0070C0"/>
                </a:solidFill>
              </a:rPr>
              <a:t> </a:t>
            </a:r>
            <a:r>
              <a:rPr lang="en-AU" altLang="en-US" dirty="0" err="1">
                <a:solidFill>
                  <a:srgbClr val="0070C0"/>
                </a:solidFill>
              </a:rPr>
              <a:t>ẩu</a:t>
            </a:r>
            <a:r>
              <a:rPr lang="en-AU" altLang="en-US" dirty="0">
                <a:solidFill>
                  <a:srgbClr val="0070C0"/>
                </a:solidFill>
              </a:rPr>
              <a:t>, ...</a:t>
            </a:r>
          </a:p>
        </p:txBody>
      </p:sp>
      <p:sp>
        <p:nvSpPr>
          <p:cNvPr id="2" name="Content Placeholder 1"/>
          <p:cNvSpPr>
            <a:spLocks noGrp="1"/>
          </p:cNvSpPr>
          <p:nvPr>
            <p:ph sz="half" idx="2"/>
          </p:nvPr>
        </p:nvSpPr>
        <p:spPr/>
        <p:txBody>
          <a:bodyPr>
            <a:normAutofit lnSpcReduction="10000"/>
          </a:bodyPr>
          <a:lstStyle/>
          <a:p>
            <a:r>
              <a:rPr lang="en-US" dirty="0"/>
              <a:t>Make a table to track actual spending, constantly updated</a:t>
            </a:r>
          </a:p>
          <a:p>
            <a:r>
              <a:rPr lang="en-US" dirty="0" err="1"/>
              <a:t>Arised</a:t>
            </a:r>
            <a:r>
              <a:rPr lang="en-US" dirty="0"/>
              <a:t> in the actual project implementation.</a:t>
            </a:r>
          </a:p>
          <a:p>
            <a:r>
              <a:rPr lang="en-US" dirty="0"/>
              <a:t>Know the status of each job's spending: over spending (overrun) or underrun</a:t>
            </a:r>
          </a:p>
          <a:p>
            <a:r>
              <a:rPr lang="en-US" dirty="0"/>
              <a:t>The tracking table has the following form:</a:t>
            </a:r>
          </a:p>
          <a:p>
            <a:pPr lvl="1"/>
            <a:r>
              <a:rPr lang="en-US" dirty="0"/>
              <a:t>If the excess and overspending is small: normal</a:t>
            </a:r>
          </a:p>
          <a:p>
            <a:pPr lvl="1"/>
            <a:r>
              <a:rPr lang="en-US" dirty="0"/>
              <a:t>If excessive and residual spending is large: find a cause</a:t>
            </a:r>
          </a:p>
          <a:p>
            <a:pPr lvl="1"/>
            <a:r>
              <a:rPr lang="en-US" dirty="0"/>
              <a:t>Examples of negative causes of unspent spending: wrong estimates, poor quality work, recklessness, etc.</a:t>
            </a:r>
          </a:p>
        </p:txBody>
      </p:sp>
      <p:sp>
        <p:nvSpPr>
          <p:cNvPr id="6" name="Slide Number Placeholder 5"/>
          <p:cNvSpPr>
            <a:spLocks noGrp="1"/>
          </p:cNvSpPr>
          <p:nvPr>
            <p:ph type="sldNum" sz="quarter" idx="12"/>
          </p:nvPr>
        </p:nvSpPr>
        <p:spPr/>
        <p:txBody>
          <a:bodyPr/>
          <a:lstStyle/>
          <a:p>
            <a:pPr lvl="1"/>
            <a:fld id="{1572A0EB-00A8-40FA-A6DB-4214F8EE7569}" type="slidenum">
              <a:rPr lang="en-US" altLang="en-US"/>
              <a:pPr lvl="1"/>
              <a:t>42</a:t>
            </a:fld>
            <a:endParaRPr lang="en-US" altLang="en-US">
              <a:latin typeface="Times New Roman" pitchFamily="18" charset="0"/>
            </a:endParaRPr>
          </a:p>
        </p:txBody>
      </p:sp>
    </p:spTree>
    <p:extLst>
      <p:ext uri="{BB962C8B-B14F-4D97-AF65-F5344CB8AC3E}">
        <p14:creationId xmlns:p14="http://schemas.microsoft.com/office/powerpoint/2010/main" val="22846440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normAutofit/>
          </a:bodyPr>
          <a:lstStyle/>
          <a:p>
            <a:r>
              <a:rPr lang="en-AU" altLang="en-US" dirty="0" smtClean="0"/>
              <a:t>Estimate-at-Completion</a:t>
            </a:r>
            <a:br>
              <a:rPr lang="en-AU" altLang="en-US" dirty="0" smtClean="0"/>
            </a:br>
            <a:r>
              <a:rPr lang="en-AU" altLang="en-US" dirty="0" smtClean="0">
                <a:solidFill>
                  <a:srgbClr val="0070C0"/>
                </a:solidFill>
              </a:rPr>
              <a:t>Chi </a:t>
            </a:r>
            <a:r>
              <a:rPr lang="en-AU" altLang="en-US" dirty="0" err="1">
                <a:solidFill>
                  <a:srgbClr val="0070C0"/>
                </a:solidFill>
              </a:rPr>
              <a:t>phí</a:t>
            </a:r>
            <a:r>
              <a:rPr lang="en-AU" altLang="en-US" dirty="0">
                <a:solidFill>
                  <a:srgbClr val="0070C0"/>
                </a:solidFill>
              </a:rPr>
              <a:t> </a:t>
            </a:r>
            <a:r>
              <a:rPr lang="en-AU" altLang="en-US" dirty="0" err="1">
                <a:solidFill>
                  <a:srgbClr val="0070C0"/>
                </a:solidFill>
              </a:rPr>
              <a:t>ước</a:t>
            </a:r>
            <a:r>
              <a:rPr lang="en-AU" altLang="en-US" dirty="0">
                <a:solidFill>
                  <a:srgbClr val="0070C0"/>
                </a:solidFill>
              </a:rPr>
              <a:t> </a:t>
            </a:r>
            <a:r>
              <a:rPr lang="en-AU" altLang="en-US" dirty="0" err="1">
                <a:solidFill>
                  <a:srgbClr val="0070C0"/>
                </a:solidFill>
              </a:rPr>
              <a:t>lượng</a:t>
            </a:r>
            <a:r>
              <a:rPr lang="en-AU" altLang="en-US" dirty="0">
                <a:solidFill>
                  <a:srgbClr val="0070C0"/>
                </a:solidFill>
              </a:rPr>
              <a:t> </a:t>
            </a:r>
            <a:r>
              <a:rPr lang="en-AU" altLang="en-US" dirty="0" err="1">
                <a:solidFill>
                  <a:srgbClr val="0070C0"/>
                </a:solidFill>
              </a:rPr>
              <a:t>khi</a:t>
            </a:r>
            <a:r>
              <a:rPr lang="en-AU" altLang="en-US" dirty="0">
                <a:solidFill>
                  <a:srgbClr val="0070C0"/>
                </a:solidFill>
              </a:rPr>
              <a:t> </a:t>
            </a:r>
            <a:r>
              <a:rPr lang="en-AU" altLang="en-US" dirty="0" err="1">
                <a:solidFill>
                  <a:srgbClr val="0070C0"/>
                </a:solidFill>
              </a:rPr>
              <a:t>hoàn</a:t>
            </a:r>
            <a:r>
              <a:rPr lang="en-AU" altLang="en-US" dirty="0">
                <a:solidFill>
                  <a:srgbClr val="0070C0"/>
                </a:solidFill>
              </a:rPr>
              <a:t> </a:t>
            </a:r>
            <a:r>
              <a:rPr lang="en-AU" altLang="en-US" dirty="0" err="1">
                <a:solidFill>
                  <a:srgbClr val="0070C0"/>
                </a:solidFill>
              </a:rPr>
              <a:t>tất</a:t>
            </a:r>
            <a:r>
              <a:rPr lang="en-AU" altLang="en-US" dirty="0">
                <a:solidFill>
                  <a:srgbClr val="0070C0"/>
                </a:solidFill>
              </a:rPr>
              <a:t> </a:t>
            </a:r>
            <a:r>
              <a:rPr lang="en-AU" altLang="en-US" dirty="0" smtClean="0">
                <a:solidFill>
                  <a:srgbClr val="0070C0"/>
                </a:solidFill>
              </a:rPr>
              <a:t>:</a:t>
            </a:r>
            <a:endParaRPr lang="en-AU" altLang="en-US" dirty="0">
              <a:solidFill>
                <a:srgbClr val="0070C0"/>
              </a:solidFill>
            </a:endParaRPr>
          </a:p>
        </p:txBody>
      </p:sp>
      <p:sp>
        <p:nvSpPr>
          <p:cNvPr id="549891" name="Rectangle 3"/>
          <p:cNvSpPr>
            <a:spLocks noGrp="1" noChangeArrowheads="1"/>
          </p:cNvSpPr>
          <p:nvPr>
            <p:ph sz="half" idx="1"/>
          </p:nvPr>
        </p:nvSpPr>
        <p:spPr/>
        <p:txBody>
          <a:bodyPr/>
          <a:lstStyle/>
          <a:p>
            <a:r>
              <a:rPr lang="en-AU" altLang="en-US" dirty="0" err="1">
                <a:solidFill>
                  <a:srgbClr val="0070C0"/>
                </a:solidFill>
              </a:rPr>
              <a:t>Tính</a:t>
            </a:r>
            <a:r>
              <a:rPr lang="en-AU" altLang="en-US" dirty="0">
                <a:solidFill>
                  <a:srgbClr val="0070C0"/>
                </a:solidFill>
              </a:rPr>
              <a:t> </a:t>
            </a:r>
            <a:r>
              <a:rPr lang="en-AU" altLang="en-US" dirty="0" err="1">
                <a:solidFill>
                  <a:srgbClr val="0070C0"/>
                </a:solidFill>
              </a:rPr>
              <a:t>toán</a:t>
            </a:r>
            <a:r>
              <a:rPr lang="en-AU" altLang="en-US" dirty="0">
                <a:solidFill>
                  <a:srgbClr val="0070C0"/>
                </a:solidFill>
              </a:rPr>
              <a:t> </a:t>
            </a:r>
            <a:r>
              <a:rPr lang="en-AU" altLang="en-US" dirty="0" err="1">
                <a:solidFill>
                  <a:srgbClr val="0070C0"/>
                </a:solidFill>
              </a:rPr>
              <a:t>tiền</a:t>
            </a:r>
            <a:r>
              <a:rPr lang="en-AU" altLang="en-US" dirty="0">
                <a:solidFill>
                  <a:srgbClr val="0070C0"/>
                </a:solidFill>
              </a:rPr>
              <a:t> </a:t>
            </a:r>
            <a:r>
              <a:rPr lang="en-AU" altLang="en-US" dirty="0" err="1">
                <a:solidFill>
                  <a:srgbClr val="0070C0"/>
                </a:solidFill>
              </a:rPr>
              <a:t>đã</a:t>
            </a:r>
            <a:r>
              <a:rPr lang="en-AU" altLang="en-US" dirty="0">
                <a:solidFill>
                  <a:srgbClr val="0070C0"/>
                </a:solidFill>
              </a:rPr>
              <a:t> </a:t>
            </a:r>
            <a:r>
              <a:rPr lang="en-AU" altLang="en-US" dirty="0" err="1">
                <a:solidFill>
                  <a:srgbClr val="0070C0"/>
                </a:solidFill>
              </a:rPr>
              <a:t>tiêu</a:t>
            </a:r>
            <a:r>
              <a:rPr lang="en-AU" altLang="en-US" dirty="0">
                <a:solidFill>
                  <a:srgbClr val="0070C0"/>
                </a:solidFill>
              </a:rPr>
              <a:t> </a:t>
            </a:r>
            <a:r>
              <a:rPr lang="en-AU" altLang="en-US" dirty="0" err="1">
                <a:solidFill>
                  <a:srgbClr val="0070C0"/>
                </a:solidFill>
              </a:rPr>
              <a:t>và</a:t>
            </a:r>
            <a:r>
              <a:rPr lang="en-AU" altLang="en-US" dirty="0">
                <a:solidFill>
                  <a:srgbClr val="0070C0"/>
                </a:solidFill>
              </a:rPr>
              <a:t> </a:t>
            </a:r>
            <a:r>
              <a:rPr lang="en-AU" altLang="en-US" dirty="0" err="1">
                <a:solidFill>
                  <a:srgbClr val="0070C0"/>
                </a:solidFill>
              </a:rPr>
              <a:t>tiền</a:t>
            </a:r>
            <a:r>
              <a:rPr lang="en-AU" altLang="en-US" dirty="0">
                <a:solidFill>
                  <a:srgbClr val="0070C0"/>
                </a:solidFill>
              </a:rPr>
              <a:t> </a:t>
            </a:r>
            <a:r>
              <a:rPr lang="en-AU" altLang="en-US" dirty="0" err="1">
                <a:solidFill>
                  <a:srgbClr val="0070C0"/>
                </a:solidFill>
              </a:rPr>
              <a:t>còn</a:t>
            </a:r>
            <a:r>
              <a:rPr lang="en-AU" altLang="en-US" dirty="0">
                <a:solidFill>
                  <a:srgbClr val="0070C0"/>
                </a:solidFill>
              </a:rPr>
              <a:t> </a:t>
            </a:r>
            <a:r>
              <a:rPr lang="en-AU" altLang="en-US" dirty="0" err="1">
                <a:solidFill>
                  <a:srgbClr val="0070C0"/>
                </a:solidFill>
              </a:rPr>
              <a:t>phải</a:t>
            </a:r>
            <a:r>
              <a:rPr lang="en-AU" altLang="en-US" dirty="0">
                <a:solidFill>
                  <a:srgbClr val="0070C0"/>
                </a:solidFill>
              </a:rPr>
              <a:t> </a:t>
            </a:r>
            <a:r>
              <a:rPr lang="en-AU" altLang="en-US" dirty="0" err="1">
                <a:solidFill>
                  <a:srgbClr val="0070C0"/>
                </a:solidFill>
              </a:rPr>
              <a:t>tiếp</a:t>
            </a:r>
            <a:r>
              <a:rPr lang="en-AU" altLang="en-US" dirty="0">
                <a:solidFill>
                  <a:srgbClr val="0070C0"/>
                </a:solidFill>
              </a:rPr>
              <a:t> </a:t>
            </a:r>
            <a:r>
              <a:rPr lang="en-AU" altLang="en-US" dirty="0" err="1">
                <a:solidFill>
                  <a:srgbClr val="0070C0"/>
                </a:solidFill>
              </a:rPr>
              <a:t>tục</a:t>
            </a:r>
            <a:r>
              <a:rPr lang="en-AU" altLang="en-US" dirty="0">
                <a:solidFill>
                  <a:srgbClr val="0070C0"/>
                </a:solidFill>
              </a:rPr>
              <a:t> </a:t>
            </a:r>
            <a:r>
              <a:rPr lang="en-AU" altLang="en-US" dirty="0" err="1">
                <a:solidFill>
                  <a:srgbClr val="0070C0"/>
                </a:solidFill>
              </a:rPr>
              <a:t>tiêu</a:t>
            </a:r>
            <a:r>
              <a:rPr lang="en-AU" altLang="en-US" dirty="0">
                <a:solidFill>
                  <a:srgbClr val="0070C0"/>
                </a:solidFill>
              </a:rPr>
              <a:t>, </a:t>
            </a:r>
            <a:r>
              <a:rPr lang="en-AU" altLang="en-US" dirty="0" err="1">
                <a:solidFill>
                  <a:srgbClr val="0070C0"/>
                </a:solidFill>
              </a:rPr>
              <a:t>tại</a:t>
            </a:r>
            <a:r>
              <a:rPr lang="en-AU" altLang="en-US" dirty="0">
                <a:solidFill>
                  <a:srgbClr val="0070C0"/>
                </a:solidFill>
              </a:rPr>
              <a:t> </a:t>
            </a:r>
            <a:r>
              <a:rPr lang="en-AU" altLang="en-US" dirty="0" err="1">
                <a:solidFill>
                  <a:srgbClr val="0070C0"/>
                </a:solidFill>
              </a:rPr>
              <a:t>mỗi</a:t>
            </a:r>
            <a:r>
              <a:rPr lang="en-AU" altLang="en-US" dirty="0">
                <a:solidFill>
                  <a:srgbClr val="0070C0"/>
                </a:solidFill>
              </a:rPr>
              <a:t> </a:t>
            </a:r>
            <a:r>
              <a:rPr lang="en-AU" altLang="en-US" dirty="0" err="1">
                <a:solidFill>
                  <a:srgbClr val="0070C0"/>
                </a:solidFill>
              </a:rPr>
              <a:t>thời</a:t>
            </a:r>
            <a:r>
              <a:rPr lang="en-AU" altLang="en-US" dirty="0">
                <a:solidFill>
                  <a:srgbClr val="0070C0"/>
                </a:solidFill>
              </a:rPr>
              <a:t> </a:t>
            </a:r>
            <a:r>
              <a:rPr lang="en-AU" altLang="en-US" dirty="0" err="1">
                <a:solidFill>
                  <a:srgbClr val="0070C0"/>
                </a:solidFill>
              </a:rPr>
              <a:t>điểm</a:t>
            </a:r>
            <a:r>
              <a:rPr lang="en-AU" altLang="en-US" dirty="0">
                <a:solidFill>
                  <a:srgbClr val="0070C0"/>
                </a:solidFill>
              </a:rPr>
              <a:t> </a:t>
            </a:r>
            <a:r>
              <a:rPr lang="en-AU" altLang="en-US" dirty="0" err="1">
                <a:solidFill>
                  <a:srgbClr val="0070C0"/>
                </a:solidFill>
              </a:rPr>
              <a:t>giữa</a:t>
            </a:r>
            <a:r>
              <a:rPr lang="en-AU" altLang="en-US" dirty="0">
                <a:solidFill>
                  <a:srgbClr val="0070C0"/>
                </a:solidFill>
              </a:rPr>
              <a:t> </a:t>
            </a:r>
            <a:r>
              <a:rPr lang="en-AU" altLang="en-US" dirty="0" err="1">
                <a:solidFill>
                  <a:srgbClr val="0070C0"/>
                </a:solidFill>
              </a:rPr>
              <a:t>chừng</a:t>
            </a:r>
            <a:r>
              <a:rPr lang="en-AU" altLang="en-US" dirty="0">
                <a:solidFill>
                  <a:srgbClr val="0070C0"/>
                </a:solidFill>
              </a:rPr>
              <a:t> </a:t>
            </a:r>
            <a:r>
              <a:rPr lang="en-AU" altLang="en-US" dirty="0" err="1">
                <a:solidFill>
                  <a:srgbClr val="0070C0"/>
                </a:solidFill>
              </a:rPr>
              <a:t>của</a:t>
            </a:r>
            <a:r>
              <a:rPr lang="en-AU" altLang="en-US" dirty="0">
                <a:solidFill>
                  <a:srgbClr val="0070C0"/>
                </a:solidFill>
              </a:rPr>
              <a:t> </a:t>
            </a:r>
            <a:r>
              <a:rPr lang="en-AU" altLang="en-US" dirty="0" err="1">
                <a:solidFill>
                  <a:srgbClr val="0070C0"/>
                </a:solidFill>
              </a:rPr>
              <a:t>dự</a:t>
            </a:r>
            <a:r>
              <a:rPr lang="en-AU" altLang="en-US" dirty="0">
                <a:solidFill>
                  <a:srgbClr val="0070C0"/>
                </a:solidFill>
              </a:rPr>
              <a:t> </a:t>
            </a:r>
            <a:r>
              <a:rPr lang="en-AU" altLang="en-US" dirty="0" err="1">
                <a:solidFill>
                  <a:srgbClr val="0070C0"/>
                </a:solidFill>
              </a:rPr>
              <a:t>án</a:t>
            </a:r>
            <a:r>
              <a:rPr lang="en-AU" altLang="en-US" dirty="0">
                <a:solidFill>
                  <a:srgbClr val="0070C0"/>
                </a:solidFill>
              </a:rPr>
              <a:t>.</a:t>
            </a:r>
          </a:p>
          <a:p>
            <a:r>
              <a:rPr lang="en-AU" altLang="en-US" dirty="0" err="1">
                <a:solidFill>
                  <a:srgbClr val="0070C0"/>
                </a:solidFill>
              </a:rPr>
              <a:t>Ư</a:t>
            </a:r>
            <a:r>
              <a:rPr lang="en-AU" altLang="en-US" dirty="0" err="1" smtClean="0">
                <a:solidFill>
                  <a:srgbClr val="0070C0"/>
                </a:solidFill>
              </a:rPr>
              <a:t>ớc</a:t>
            </a:r>
            <a:r>
              <a:rPr lang="en-AU" altLang="en-US" dirty="0" smtClean="0">
                <a:solidFill>
                  <a:srgbClr val="0070C0"/>
                </a:solidFill>
              </a:rPr>
              <a:t> </a:t>
            </a:r>
            <a:r>
              <a:rPr lang="en-AU" altLang="en-US" dirty="0" err="1">
                <a:solidFill>
                  <a:srgbClr val="0070C0"/>
                </a:solidFill>
              </a:rPr>
              <a:t>tính</a:t>
            </a:r>
            <a:r>
              <a:rPr lang="en-AU" altLang="en-US" dirty="0">
                <a:solidFill>
                  <a:srgbClr val="0070C0"/>
                </a:solidFill>
              </a:rPr>
              <a:t> </a:t>
            </a:r>
            <a:r>
              <a:rPr lang="en-AU" altLang="en-US" dirty="0" err="1">
                <a:solidFill>
                  <a:srgbClr val="0070C0"/>
                </a:solidFill>
              </a:rPr>
              <a:t>số</a:t>
            </a:r>
            <a:r>
              <a:rPr lang="en-AU" altLang="en-US" dirty="0">
                <a:solidFill>
                  <a:srgbClr val="0070C0"/>
                </a:solidFill>
              </a:rPr>
              <a:t> </a:t>
            </a:r>
            <a:r>
              <a:rPr lang="en-AU" altLang="en-US" dirty="0" err="1">
                <a:solidFill>
                  <a:srgbClr val="0070C0"/>
                </a:solidFill>
              </a:rPr>
              <a:t>tiền</a:t>
            </a:r>
            <a:r>
              <a:rPr lang="en-AU" altLang="en-US" dirty="0">
                <a:solidFill>
                  <a:srgbClr val="0070C0"/>
                </a:solidFill>
              </a:rPr>
              <a:t> </a:t>
            </a:r>
            <a:r>
              <a:rPr lang="en-AU" altLang="en-US" dirty="0" err="1">
                <a:solidFill>
                  <a:srgbClr val="0070C0"/>
                </a:solidFill>
              </a:rPr>
              <a:t>phải</a:t>
            </a:r>
            <a:r>
              <a:rPr lang="en-AU" altLang="en-US" dirty="0">
                <a:solidFill>
                  <a:srgbClr val="0070C0"/>
                </a:solidFill>
              </a:rPr>
              <a:t> chi </a:t>
            </a:r>
            <a:r>
              <a:rPr lang="en-AU" altLang="en-US" dirty="0" err="1">
                <a:solidFill>
                  <a:srgbClr val="0070C0"/>
                </a:solidFill>
              </a:rPr>
              <a:t>khi</a:t>
            </a:r>
            <a:r>
              <a:rPr lang="en-AU" altLang="en-US" dirty="0">
                <a:solidFill>
                  <a:srgbClr val="0070C0"/>
                </a:solidFill>
              </a:rPr>
              <a:t> </a:t>
            </a:r>
            <a:r>
              <a:rPr lang="en-AU" altLang="en-US" dirty="0" err="1">
                <a:solidFill>
                  <a:srgbClr val="0070C0"/>
                </a:solidFill>
              </a:rPr>
              <a:t>hoàn</a:t>
            </a:r>
            <a:r>
              <a:rPr lang="en-AU" altLang="en-US" dirty="0">
                <a:solidFill>
                  <a:srgbClr val="0070C0"/>
                </a:solidFill>
              </a:rPr>
              <a:t> </a:t>
            </a:r>
            <a:r>
              <a:rPr lang="en-AU" altLang="en-US" dirty="0" err="1">
                <a:solidFill>
                  <a:srgbClr val="0070C0"/>
                </a:solidFill>
              </a:rPr>
              <a:t>thành</a:t>
            </a:r>
            <a:r>
              <a:rPr lang="en-AU" altLang="en-US" dirty="0">
                <a:solidFill>
                  <a:srgbClr val="0070C0"/>
                </a:solidFill>
              </a:rPr>
              <a:t> 100% </a:t>
            </a:r>
            <a:r>
              <a:rPr lang="en-AU" altLang="en-US" dirty="0" err="1">
                <a:solidFill>
                  <a:srgbClr val="0070C0"/>
                </a:solidFill>
              </a:rPr>
              <a:t>công</a:t>
            </a:r>
            <a:r>
              <a:rPr lang="en-AU" altLang="en-US" dirty="0">
                <a:solidFill>
                  <a:srgbClr val="0070C0"/>
                </a:solidFill>
              </a:rPr>
              <a:t> </a:t>
            </a:r>
            <a:r>
              <a:rPr lang="en-AU" altLang="en-US" dirty="0" err="1">
                <a:solidFill>
                  <a:srgbClr val="0070C0"/>
                </a:solidFill>
              </a:rPr>
              <a:t>việc</a:t>
            </a:r>
            <a:r>
              <a:rPr lang="en-AU" altLang="en-US" dirty="0">
                <a:solidFill>
                  <a:srgbClr val="0070C0"/>
                </a:solidFill>
              </a:rPr>
              <a:t>, </a:t>
            </a:r>
            <a:r>
              <a:rPr lang="en-AU" altLang="en-US" dirty="0" err="1">
                <a:solidFill>
                  <a:srgbClr val="0070C0"/>
                </a:solidFill>
              </a:rPr>
              <a:t>theo</a:t>
            </a:r>
            <a:r>
              <a:rPr lang="en-AU" altLang="en-US" dirty="0">
                <a:solidFill>
                  <a:srgbClr val="0070C0"/>
                </a:solidFill>
              </a:rPr>
              <a:t> </a:t>
            </a:r>
            <a:r>
              <a:rPr lang="en-AU" altLang="en-US" dirty="0" err="1">
                <a:solidFill>
                  <a:srgbClr val="0070C0"/>
                </a:solidFill>
              </a:rPr>
              <a:t>tốc</a:t>
            </a:r>
            <a:r>
              <a:rPr lang="en-AU" altLang="en-US" dirty="0">
                <a:solidFill>
                  <a:srgbClr val="0070C0"/>
                </a:solidFill>
              </a:rPr>
              <a:t> </a:t>
            </a:r>
            <a:r>
              <a:rPr lang="en-AU" altLang="en-US" dirty="0" err="1">
                <a:solidFill>
                  <a:srgbClr val="0070C0"/>
                </a:solidFill>
              </a:rPr>
              <a:t>độ</a:t>
            </a:r>
            <a:r>
              <a:rPr lang="en-AU" altLang="en-US" dirty="0">
                <a:solidFill>
                  <a:srgbClr val="0070C0"/>
                </a:solidFill>
              </a:rPr>
              <a:t> </a:t>
            </a:r>
            <a:r>
              <a:rPr lang="en-AU" altLang="en-US" dirty="0" err="1">
                <a:solidFill>
                  <a:srgbClr val="0070C0"/>
                </a:solidFill>
              </a:rPr>
              <a:t>thực</a:t>
            </a:r>
            <a:r>
              <a:rPr lang="en-AU" altLang="en-US" dirty="0">
                <a:solidFill>
                  <a:srgbClr val="0070C0"/>
                </a:solidFill>
              </a:rPr>
              <a:t> chi.</a:t>
            </a:r>
          </a:p>
          <a:p>
            <a:r>
              <a:rPr lang="fr-FR" altLang="en-US" dirty="0" err="1" smtClean="0">
                <a:solidFill>
                  <a:srgbClr val="0070C0"/>
                </a:solidFill>
              </a:rPr>
              <a:t>Dòng</a:t>
            </a:r>
            <a:r>
              <a:rPr lang="fr-FR" altLang="en-US" dirty="0" smtClean="0">
                <a:solidFill>
                  <a:srgbClr val="0070C0"/>
                </a:solidFill>
              </a:rPr>
              <a:t> </a:t>
            </a:r>
            <a:r>
              <a:rPr lang="fr-FR" altLang="en-US" dirty="0" err="1">
                <a:solidFill>
                  <a:srgbClr val="0070C0"/>
                </a:solidFill>
              </a:rPr>
              <a:t>tổng</a:t>
            </a:r>
            <a:r>
              <a:rPr lang="fr-FR" altLang="en-US" dirty="0">
                <a:solidFill>
                  <a:srgbClr val="0070C0"/>
                </a:solidFill>
              </a:rPr>
              <a:t> </a:t>
            </a:r>
            <a:r>
              <a:rPr lang="fr-FR" altLang="en-US" dirty="0" err="1">
                <a:solidFill>
                  <a:srgbClr val="0070C0"/>
                </a:solidFill>
              </a:rPr>
              <a:t>dưới</a:t>
            </a:r>
            <a:r>
              <a:rPr lang="fr-FR" altLang="en-US" dirty="0">
                <a:solidFill>
                  <a:srgbClr val="0070C0"/>
                </a:solidFill>
              </a:rPr>
              <a:t> </a:t>
            </a:r>
            <a:r>
              <a:rPr lang="fr-FR" altLang="en-US" dirty="0" err="1">
                <a:solidFill>
                  <a:srgbClr val="0070C0"/>
                </a:solidFill>
              </a:rPr>
              <a:t>cùng</a:t>
            </a:r>
            <a:r>
              <a:rPr lang="fr-FR" altLang="en-US" dirty="0">
                <a:solidFill>
                  <a:srgbClr val="0070C0"/>
                </a:solidFill>
              </a:rPr>
              <a:t> </a:t>
            </a:r>
            <a:r>
              <a:rPr lang="fr-FR" altLang="en-US" dirty="0" err="1">
                <a:solidFill>
                  <a:srgbClr val="0070C0"/>
                </a:solidFill>
              </a:rPr>
              <a:t>phản</a:t>
            </a:r>
            <a:r>
              <a:rPr lang="fr-FR" altLang="en-US" dirty="0">
                <a:solidFill>
                  <a:srgbClr val="0070C0"/>
                </a:solidFill>
              </a:rPr>
              <a:t> </a:t>
            </a:r>
            <a:r>
              <a:rPr lang="fr-FR" altLang="en-US" dirty="0" err="1">
                <a:solidFill>
                  <a:srgbClr val="0070C0"/>
                </a:solidFill>
              </a:rPr>
              <a:t>ảnh</a:t>
            </a:r>
            <a:r>
              <a:rPr lang="fr-FR" altLang="en-US" dirty="0">
                <a:solidFill>
                  <a:srgbClr val="0070C0"/>
                </a:solidFill>
              </a:rPr>
              <a:t> </a:t>
            </a:r>
            <a:r>
              <a:rPr lang="fr-FR" altLang="en-US" dirty="0" err="1">
                <a:solidFill>
                  <a:srgbClr val="0070C0"/>
                </a:solidFill>
              </a:rPr>
              <a:t>toàn</a:t>
            </a:r>
            <a:r>
              <a:rPr lang="fr-FR" altLang="en-US" dirty="0">
                <a:solidFill>
                  <a:srgbClr val="0070C0"/>
                </a:solidFill>
              </a:rPr>
              <a:t> </a:t>
            </a:r>
            <a:r>
              <a:rPr lang="fr-FR" altLang="en-US" dirty="0" err="1">
                <a:solidFill>
                  <a:srgbClr val="0070C0"/>
                </a:solidFill>
              </a:rPr>
              <a:t>bộ</a:t>
            </a:r>
            <a:r>
              <a:rPr lang="fr-FR" altLang="en-US" dirty="0">
                <a:solidFill>
                  <a:srgbClr val="0070C0"/>
                </a:solidFill>
              </a:rPr>
              <a:t> </a:t>
            </a:r>
            <a:r>
              <a:rPr lang="fr-FR" altLang="en-US" dirty="0" err="1">
                <a:solidFill>
                  <a:srgbClr val="0070C0"/>
                </a:solidFill>
              </a:rPr>
              <a:t>dự</a:t>
            </a:r>
            <a:r>
              <a:rPr lang="fr-FR" altLang="en-US" dirty="0">
                <a:solidFill>
                  <a:srgbClr val="0070C0"/>
                </a:solidFill>
              </a:rPr>
              <a:t> </a:t>
            </a:r>
            <a:r>
              <a:rPr lang="fr-FR" altLang="en-US" dirty="0" err="1">
                <a:solidFill>
                  <a:srgbClr val="0070C0"/>
                </a:solidFill>
              </a:rPr>
              <a:t>án</a:t>
            </a:r>
            <a:endParaRPr lang="fr-FR" altLang="en-US" dirty="0">
              <a:solidFill>
                <a:srgbClr val="0070C0"/>
              </a:solidFill>
            </a:endParaRPr>
          </a:p>
        </p:txBody>
      </p:sp>
      <p:sp>
        <p:nvSpPr>
          <p:cNvPr id="2" name="Content Placeholder 1"/>
          <p:cNvSpPr>
            <a:spLocks noGrp="1"/>
          </p:cNvSpPr>
          <p:nvPr>
            <p:ph sz="half" idx="2"/>
          </p:nvPr>
        </p:nvSpPr>
        <p:spPr/>
        <p:txBody>
          <a:bodyPr/>
          <a:lstStyle/>
          <a:p>
            <a:r>
              <a:rPr lang="en-US" dirty="0"/>
              <a:t>Calculate the money spent and money must continue to spend, at every halfway point of the project.</a:t>
            </a:r>
          </a:p>
          <a:p>
            <a:r>
              <a:rPr lang="en-US" dirty="0"/>
              <a:t>Estimate the amount of money to spend when completing 100% of the job, at the actual rate of spending.</a:t>
            </a:r>
          </a:p>
          <a:p>
            <a:r>
              <a:rPr lang="en-US" dirty="0"/>
              <a:t>The bottom total line reflects the entire project</a:t>
            </a:r>
          </a:p>
        </p:txBody>
      </p:sp>
      <p:sp>
        <p:nvSpPr>
          <p:cNvPr id="6" name="Slide Number Placeholder 5"/>
          <p:cNvSpPr>
            <a:spLocks noGrp="1"/>
          </p:cNvSpPr>
          <p:nvPr>
            <p:ph type="sldNum" sz="quarter" idx="12"/>
          </p:nvPr>
        </p:nvSpPr>
        <p:spPr/>
        <p:txBody>
          <a:bodyPr/>
          <a:lstStyle/>
          <a:p>
            <a:pPr lvl="1"/>
            <a:fld id="{F62A06F5-52A7-4FF4-BEB0-2597E0CE9F25}" type="slidenum">
              <a:rPr lang="en-US" altLang="en-US"/>
              <a:pPr lvl="1"/>
              <a:t>43</a:t>
            </a:fld>
            <a:endParaRPr lang="en-US" altLang="en-US">
              <a:latin typeface="Times New Roman" pitchFamily="18" charset="0"/>
            </a:endParaRPr>
          </a:p>
        </p:txBody>
      </p:sp>
    </p:spTree>
    <p:extLst>
      <p:ext uri="{BB962C8B-B14F-4D97-AF65-F5344CB8AC3E}">
        <p14:creationId xmlns:p14="http://schemas.microsoft.com/office/powerpoint/2010/main" val="517915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ChangeArrowheads="1"/>
          </p:cNvSpPr>
          <p:nvPr>
            <p:ph type="title"/>
          </p:nvPr>
        </p:nvSpPr>
        <p:spPr/>
        <p:txBody>
          <a:bodyPr>
            <a:normAutofit fontScale="90000"/>
          </a:bodyPr>
          <a:lstStyle/>
          <a:p>
            <a:r>
              <a:rPr lang="en-US" altLang="en-US" dirty="0" smtClean="0"/>
              <a:t>Example</a:t>
            </a:r>
            <a:br>
              <a:rPr lang="en-US" altLang="en-US" dirty="0" smtClean="0"/>
            </a:br>
            <a:r>
              <a:rPr lang="en-US" altLang="en-US" dirty="0" err="1" smtClean="0">
                <a:solidFill>
                  <a:srgbClr val="0070C0"/>
                </a:solidFill>
              </a:rPr>
              <a:t>Ví</a:t>
            </a:r>
            <a:r>
              <a:rPr lang="en-US" altLang="en-US" dirty="0" smtClean="0">
                <a:solidFill>
                  <a:srgbClr val="0070C0"/>
                </a:solidFill>
              </a:rPr>
              <a:t> </a:t>
            </a:r>
            <a:r>
              <a:rPr lang="en-US" altLang="en-US" dirty="0" err="1">
                <a:solidFill>
                  <a:srgbClr val="0070C0"/>
                </a:solidFill>
              </a:rPr>
              <a:t>dụ</a:t>
            </a:r>
            <a:endParaRPr lang="en-US" altLang="en-US" dirty="0">
              <a:solidFill>
                <a:srgbClr val="0070C0"/>
              </a:solidFill>
            </a:endParaRPr>
          </a:p>
        </p:txBody>
      </p:sp>
      <p:graphicFrame>
        <p:nvGraphicFramePr>
          <p:cNvPr id="983591" name="Group 551"/>
          <p:cNvGraphicFramePr>
            <a:graphicFrameLocks noGrp="1"/>
          </p:cNvGraphicFramePr>
          <p:nvPr>
            <p:ph idx="1"/>
            <p:extLst>
              <p:ext uri="{D42A27DB-BD31-4B8C-83A1-F6EECF244321}">
                <p14:modId xmlns:p14="http://schemas.microsoft.com/office/powerpoint/2010/main" val="2997441497"/>
              </p:ext>
            </p:extLst>
          </p:nvPr>
        </p:nvGraphicFramePr>
        <p:xfrm>
          <a:off x="2206625" y="1981201"/>
          <a:ext cx="7772400" cy="3143571"/>
        </p:xfrm>
        <a:graphic>
          <a:graphicData uri="http://schemas.openxmlformats.org/drawingml/2006/table">
            <a:tbl>
              <a:tblPr/>
              <a:tblGrid>
                <a:gridCol w="722313"/>
                <a:gridCol w="728662"/>
                <a:gridCol w="850900"/>
                <a:gridCol w="889000"/>
                <a:gridCol w="923925"/>
                <a:gridCol w="922338"/>
                <a:gridCol w="923925"/>
                <a:gridCol w="882650"/>
                <a:gridCol w="928687"/>
              </a:tblGrid>
              <a:tr h="29051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Id</a:t>
                      </a:r>
                      <a:endParaRPr kumimoji="0" lang="en-US"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Name</a:t>
                      </a:r>
                      <a:endParaRPr kumimoji="0" lang="en-US"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lang="en-AU" altLang="en-US" sz="1800" dirty="0" smtClean="0"/>
                        <a:t>Estimate costs</a:t>
                      </a:r>
                      <a:endParaRPr kumimoji="0" lang="en-US"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lang="en-AU" altLang="en-US" sz="1800" dirty="0" smtClean="0"/>
                        <a:t>Budget Costs</a:t>
                      </a:r>
                      <a:endParaRPr kumimoji="0" lang="en-US"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 Complete (today)</a:t>
                      </a:r>
                      <a:endParaRPr kumimoji="0" lang="en-US"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lang="en-AU" altLang="en-US" sz="1800" dirty="0" smtClean="0"/>
                        <a:t>% Budget Costs</a:t>
                      </a:r>
                      <a:endParaRPr kumimoji="0" lang="en-US" altLang="en-US" sz="1800" b="0" i="0" u="none" strike="noStrike" cap="none" normalizeH="0" baseline="0" dirty="0" smtClean="0">
                        <a:ln>
                          <a:noFill/>
                        </a:ln>
                        <a:solidFill>
                          <a:schemeClr val="tx1"/>
                        </a:solidFill>
                        <a:effectLst/>
                        <a:latin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 (today)</a:t>
                      </a:r>
                      <a:endParaRPr kumimoji="0" lang="en-US"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lang="en-AU" altLang="en-US" sz="1800" dirty="0" smtClean="0"/>
                        <a:t>Actual Costs</a:t>
                      </a: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 (today)</a:t>
                      </a:r>
                      <a:endParaRPr kumimoji="0" lang="en-US"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dirty="0" smtClean="0">
                          <a:ln>
                            <a:noFill/>
                          </a:ln>
                          <a:solidFill>
                            <a:schemeClr val="tx1"/>
                          </a:solidFill>
                          <a:effectLst/>
                          <a:latin typeface="Times New Roman" pitchFamily="18" charset="0"/>
                          <a:cs typeface="Times New Roman" pitchFamily="18" charset="0"/>
                        </a:rPr>
                        <a:t>Over </a:t>
                      </a:r>
                      <a:r>
                        <a:rPr kumimoji="0" lang="fr-FR" altLang="en-US" sz="1800" b="0" i="0" u="none" strike="noStrike" cap="none" normalizeH="0" baseline="0" dirty="0" err="1" smtClean="0">
                          <a:ln>
                            <a:noFill/>
                          </a:ln>
                          <a:solidFill>
                            <a:schemeClr val="tx1"/>
                          </a:solidFill>
                          <a:effectLst/>
                          <a:latin typeface="Times New Roman" pitchFamily="18" charset="0"/>
                          <a:cs typeface="Times New Roman" pitchFamily="18" charset="0"/>
                        </a:rPr>
                        <a:t>run</a:t>
                      </a:r>
                      <a:r>
                        <a:rPr kumimoji="0" lang="fr-FR" altLang="en-US" sz="1800" b="0" i="0" u="none" strike="noStrike" cap="none" normalizeH="0" baseline="0" dirty="0" smtClean="0">
                          <a:ln>
                            <a:noFill/>
                          </a:ln>
                          <a:solidFill>
                            <a:schemeClr val="tx1"/>
                          </a:solidFill>
                          <a:effectLst/>
                          <a:latin typeface="Times New Roman" pitchFamily="18" charset="0"/>
                          <a:cs typeface="Times New Roman" pitchFamily="18" charset="0"/>
                        </a:rPr>
                        <a:t>/ Under </a:t>
                      </a:r>
                      <a:r>
                        <a:rPr kumimoji="0" lang="fr-FR" altLang="en-US" sz="1800" b="0" i="0" u="none" strike="noStrike" cap="none" normalizeH="0" baseline="0" dirty="0" err="1" smtClean="0">
                          <a:ln>
                            <a:noFill/>
                          </a:ln>
                          <a:solidFill>
                            <a:schemeClr val="tx1"/>
                          </a:solidFill>
                          <a:effectLst/>
                          <a:latin typeface="Times New Roman" pitchFamily="18" charset="0"/>
                          <a:cs typeface="Times New Roman" pitchFamily="18" charset="0"/>
                        </a:rPr>
                        <a:t>run</a:t>
                      </a:r>
                      <a:endParaRPr kumimoji="0" lang="fr-FR"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Total</a:t>
                      </a:r>
                      <a:endParaRPr kumimoji="0" lang="en-US"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50825">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( 1)</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90513">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(4)x(5)</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(7)-(6)</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(4)+(8)</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9051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2.1.1</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CV A</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4,650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4,650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4,650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5,000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350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5,000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9051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2.1.2</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CV B</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3,950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3,950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75%</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2,962</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4,000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1,038</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4,988</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9051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2.1.4</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CV C</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1,137</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1,137</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682</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1,200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518</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1,655</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9051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0321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2.2.2</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CV F</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5,804</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5,804</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3,482</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3,000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-482</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5,322</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90513">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Tổng</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15,541</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15,541</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a:spcBef>
                          <a:spcPct val="20000"/>
                        </a:spcBef>
                        <a:buClr>
                          <a:schemeClr val="tx1"/>
                        </a:buClr>
                        <a:defRPr sz="2400">
                          <a:solidFill>
                            <a:schemeClr val="tx1"/>
                          </a:solidFill>
                          <a:latin typeface="Times New Roman" pitchFamily="18" charset="0"/>
                        </a:defRPr>
                      </a:lvl2pPr>
                      <a:lvl3pPr>
                        <a:spcBef>
                          <a:spcPct val="20000"/>
                        </a:spcBef>
                        <a:buClr>
                          <a:srgbClr val="00CCFF"/>
                        </a:buClr>
                        <a:buSzPct val="65000"/>
                        <a:buFont typeface="Wingdings" pitchFamily="2" charset="2"/>
                        <a:defRPr sz="2000">
                          <a:solidFill>
                            <a:schemeClr val="tx1"/>
                          </a:solidFill>
                          <a:latin typeface="Times New Roman" pitchFamily="18"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altLang="en-US" sz="1800" b="0" i="0" u="none" strike="noStrike" cap="none" normalizeH="0" baseline="0" smtClean="0">
                        <a:ln>
                          <a:noFill/>
                        </a:ln>
                        <a:solidFill>
                          <a:schemeClr val="tx1"/>
                        </a:solidFill>
                        <a:effectLst/>
                        <a:latin typeface="Times New Roman" pitchFamily="18"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11,776</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13,200</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1,424</a:t>
                      </a:r>
                      <a:endParaRPr kumimoji="0" lang="en-US" altLang="en-US" sz="1800" b="0" i="0" u="none" strike="noStrike" cap="none" normalizeH="0" baseline="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nSpc>
                          <a:spcPct val="90000"/>
                        </a:lnSpc>
                        <a:spcBef>
                          <a:spcPct val="20000"/>
                        </a:spcBef>
                        <a:buClr>
                          <a:schemeClr val="tx2"/>
                        </a:buClr>
                        <a:buSzPct val="75000"/>
                        <a:buFont typeface="Wingdings" pitchFamily="2" charset="2"/>
                        <a:defRPr sz="2800">
                          <a:solidFill>
                            <a:schemeClr val="tx1"/>
                          </a:solidFill>
                          <a:latin typeface="Times New Roman" pitchFamily="18" charset="0"/>
                        </a:defRPr>
                      </a:lvl1pPr>
                      <a:lvl2pPr marL="742950" indent="-285750">
                        <a:spcBef>
                          <a:spcPct val="20000"/>
                        </a:spcBef>
                        <a:buClr>
                          <a:schemeClr val="tx1"/>
                        </a:buClr>
                        <a:defRPr sz="2400">
                          <a:solidFill>
                            <a:schemeClr val="tx1"/>
                          </a:solidFill>
                          <a:latin typeface="Times New Roman" pitchFamily="18" charset="0"/>
                        </a:defRPr>
                      </a:lvl2pPr>
                      <a:lvl3pPr marL="1143000" indent="-228600">
                        <a:spcBef>
                          <a:spcPct val="20000"/>
                        </a:spcBef>
                        <a:buClr>
                          <a:srgbClr val="00CCFF"/>
                        </a:buClr>
                        <a:buSzPct val="65000"/>
                        <a:buFont typeface="Wingdings" pitchFamily="2" charset="2"/>
                        <a:defRPr sz="2000">
                          <a:solidFill>
                            <a:schemeClr val="tx1"/>
                          </a:solidFill>
                          <a:latin typeface="Times New Roman" pitchFamily="18" charset="0"/>
                        </a:defRPr>
                      </a:lvl3pPr>
                      <a:lvl4pPr marL="1600200" indent="-228600">
                        <a:spcBef>
                          <a:spcPct val="20000"/>
                        </a:spcBef>
                        <a:buClr>
                          <a:schemeClr val="tx1"/>
                        </a:buClr>
                        <a:defRPr>
                          <a:solidFill>
                            <a:schemeClr val="tx1"/>
                          </a:solidFill>
                          <a:latin typeface="Times New Roman" pitchFamily="18" charset="0"/>
                        </a:defRPr>
                      </a:lvl4pPr>
                      <a:lvl5pPr marL="2057400" indent="-228600">
                        <a:spcBef>
                          <a:spcPct val="20000"/>
                        </a:spcBef>
                        <a:buClr>
                          <a:schemeClr val="accent1"/>
                        </a:buClr>
                        <a:defRPr>
                          <a:solidFill>
                            <a:schemeClr val="tx1"/>
                          </a:solidFill>
                          <a:latin typeface="Times New Roman" pitchFamily="18" charset="0"/>
                        </a:defRPr>
                      </a:lvl5pPr>
                      <a:lvl6pPr marL="2514600" indent="-228600" fontAlgn="base">
                        <a:spcBef>
                          <a:spcPct val="20000"/>
                        </a:spcBef>
                        <a:spcAft>
                          <a:spcPct val="0"/>
                        </a:spcAft>
                        <a:buClr>
                          <a:schemeClr val="accent1"/>
                        </a:buClr>
                        <a:defRPr>
                          <a:solidFill>
                            <a:schemeClr val="tx1"/>
                          </a:solidFill>
                          <a:latin typeface="Times New Roman" pitchFamily="18" charset="0"/>
                        </a:defRPr>
                      </a:lvl6pPr>
                      <a:lvl7pPr marL="2971800" indent="-228600" fontAlgn="base">
                        <a:spcBef>
                          <a:spcPct val="20000"/>
                        </a:spcBef>
                        <a:spcAft>
                          <a:spcPct val="0"/>
                        </a:spcAft>
                        <a:buClr>
                          <a:schemeClr val="accent1"/>
                        </a:buClr>
                        <a:defRPr>
                          <a:solidFill>
                            <a:schemeClr val="tx1"/>
                          </a:solidFill>
                          <a:latin typeface="Times New Roman" pitchFamily="18" charset="0"/>
                        </a:defRPr>
                      </a:lvl7pPr>
                      <a:lvl8pPr marL="3429000" indent="-228600" fontAlgn="base">
                        <a:spcBef>
                          <a:spcPct val="20000"/>
                        </a:spcBef>
                        <a:spcAft>
                          <a:spcPct val="0"/>
                        </a:spcAft>
                        <a:buClr>
                          <a:schemeClr val="accent1"/>
                        </a:buClr>
                        <a:defRPr>
                          <a:solidFill>
                            <a:schemeClr val="tx1"/>
                          </a:solidFill>
                          <a:latin typeface="Times New Roman" pitchFamily="18" charset="0"/>
                        </a:defRPr>
                      </a:lvl8pPr>
                      <a:lvl9pPr marL="3886200" indent="-228600" fontAlgn="base">
                        <a:spcBef>
                          <a:spcPct val="20000"/>
                        </a:spcBef>
                        <a:spcAft>
                          <a:spcPct val="0"/>
                        </a:spcAft>
                        <a:buClr>
                          <a:schemeClr val="accent1"/>
                        </a:buClr>
                        <a:defRPr>
                          <a:solidFill>
                            <a:schemeClr val="tx1"/>
                          </a:solidFill>
                          <a:latin typeface="Times New Roman" pitchFamily="18"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16,965</a:t>
                      </a:r>
                      <a:endParaRPr kumimoji="0" lang="en-US" altLang="en-US" sz="1800" b="0" i="0" u="none" strike="noStrike" cap="none" normalizeH="0" baseline="0" dirty="0" smtClean="0">
                        <a:ln>
                          <a:noFill/>
                        </a:ln>
                        <a:solidFill>
                          <a:schemeClr val="tx1"/>
                        </a:solidFill>
                        <a:effectLst/>
                        <a:latin typeface="Arial" charset="0"/>
                      </a:endParaRPr>
                    </a:p>
                  </a:txBody>
                  <a:tcPr marL="0" marR="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936234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5240" y="3925811"/>
            <a:ext cx="2930267" cy="2187932"/>
          </a:xfrm>
          <a:prstGeom prst="rect">
            <a:avLst/>
          </a:prstGeom>
        </p:spPr>
      </p:pic>
      <p:sp>
        <p:nvSpPr>
          <p:cNvPr id="5" name="TextBox 4"/>
          <p:cNvSpPr txBox="1"/>
          <p:nvPr/>
        </p:nvSpPr>
        <p:spPr>
          <a:xfrm>
            <a:off x="9136479" y="4234946"/>
            <a:ext cx="1874421" cy="830997"/>
          </a:xfrm>
          <a:prstGeom prst="rect">
            <a:avLst/>
          </a:prstGeom>
          <a:noFill/>
          <a:effectLst>
            <a:glow>
              <a:schemeClr val="accent1"/>
            </a:glow>
            <a:softEdge rad="0"/>
          </a:effectLst>
          <a:scene3d>
            <a:camera prst="orthographicFront">
              <a:rot lat="0" lon="0" rev="600000"/>
            </a:camera>
            <a:lightRig rig="threePt" dir="t"/>
          </a:scene3d>
        </p:spPr>
        <p:txBody>
          <a:bodyPr wrap="square" rtlCol="0">
            <a:spAutoFit/>
          </a:bodyPr>
          <a:lstStyle/>
          <a:p>
            <a:r>
              <a:rPr lang="en-US" sz="2400" b="1">
                <a:latin typeface="Times New Roman" panose="02020603050405020304" pitchFamily="18" charset="0"/>
                <a:cs typeface="Times New Roman" panose="02020603050405020304" pitchFamily="18" charset="0"/>
              </a:rPr>
              <a:t>Estimating…</a:t>
            </a:r>
          </a:p>
        </p:txBody>
      </p:sp>
      <p:sp>
        <p:nvSpPr>
          <p:cNvPr id="6" name="TextBox 5"/>
          <p:cNvSpPr txBox="1"/>
          <p:nvPr/>
        </p:nvSpPr>
        <p:spPr>
          <a:xfrm>
            <a:off x="123261" y="64660"/>
            <a:ext cx="5869577"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Questions to Ask When Cost </a:t>
            </a:r>
            <a:r>
              <a:rPr lang="en-US" sz="2800" b="1" u="sng" dirty="0">
                <a:ln/>
                <a:solidFill>
                  <a:schemeClr val="bg2">
                    <a:lumMod val="50000"/>
                  </a:schemeClr>
                </a:solidFill>
                <a:latin typeface="Times New Roman" panose="02020603050405020304" pitchFamily="18" charset="0"/>
                <a:cs typeface="Times New Roman" panose="02020603050405020304" pitchFamily="18" charset="0"/>
              </a:rPr>
              <a:t>Estimating</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34342" y="710312"/>
            <a:ext cx="4987137" cy="3416320"/>
          </a:xfrm>
          <a:prstGeom prst="rect">
            <a:avLst/>
          </a:prstGeom>
          <a:noFill/>
        </p:spPr>
        <p:txBody>
          <a:bodyPr wrap="square" rtlCol="0">
            <a:spAutoFit/>
          </a:bodyPr>
          <a:lstStyle/>
          <a:p>
            <a:pPr marL="342900" indent="-34290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When you are preparing a cost estimate, ask the following questions: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are the differences between fixed and variable costs?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do fixed and variable costs impact your project?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is the difference between direct and indirect cost?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are </a:t>
            </a:r>
            <a:r>
              <a:rPr lang="en-US" dirty="0" err="1">
                <a:latin typeface="Times New Roman" panose="02020603050405020304" pitchFamily="18" charset="0"/>
                <a:cs typeface="Times New Roman" panose="02020603050405020304" pitchFamily="18" charset="0"/>
              </a:rPr>
              <a:t>eamples</a:t>
            </a:r>
            <a:r>
              <a:rPr lang="en-US" dirty="0">
                <a:latin typeface="Times New Roman" panose="02020603050405020304" pitchFamily="18" charset="0"/>
                <a:cs typeface="Times New Roman" panose="02020603050405020304" pitchFamily="18" charset="0"/>
              </a:rPr>
              <a:t> of costs you incur on projects?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are the types of these incurred cost? </a:t>
            </a:r>
          </a:p>
          <a:p>
            <a:pPr lvl="1" algn="just"/>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C3518DDC-A037-4C12-AFD1-8E7877902A60}"/>
              </a:ext>
            </a:extLst>
          </p:cNvPr>
          <p:cNvSpPr txBox="1"/>
          <p:nvPr/>
        </p:nvSpPr>
        <p:spPr>
          <a:xfrm>
            <a:off x="6702922" y="64660"/>
            <a:ext cx="4867114"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800" b="1" i="1" u="sng" dirty="0" err="1">
                <a:ln/>
                <a:solidFill>
                  <a:schemeClr val="bg2">
                    <a:lumMod val="50000"/>
                  </a:schemeClr>
                </a:solidFill>
                <a:latin typeface="Times New Roman" panose="02020603050405020304" pitchFamily="18" charset="0"/>
                <a:cs typeface="Times New Roman" panose="02020603050405020304" pitchFamily="18" charset="0"/>
              </a:rPr>
              <a:t>Câu</a:t>
            </a:r>
            <a:r>
              <a:rPr lang="en-US" sz="28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800" b="1" i="1" u="sng" dirty="0" err="1">
                <a:ln/>
                <a:solidFill>
                  <a:schemeClr val="bg2">
                    <a:lumMod val="50000"/>
                  </a:schemeClr>
                </a:solidFill>
                <a:latin typeface="Times New Roman" panose="02020603050405020304" pitchFamily="18" charset="0"/>
                <a:cs typeface="Times New Roman" panose="02020603050405020304" pitchFamily="18" charset="0"/>
              </a:rPr>
              <a:t>hỏi</a:t>
            </a:r>
            <a:r>
              <a:rPr lang="en-US" sz="28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800" b="1" i="1" u="sng" dirty="0" err="1">
                <a:ln/>
                <a:solidFill>
                  <a:schemeClr val="bg2">
                    <a:lumMod val="50000"/>
                  </a:schemeClr>
                </a:solidFill>
                <a:latin typeface="Times New Roman" panose="02020603050405020304" pitchFamily="18" charset="0"/>
                <a:cs typeface="Times New Roman" panose="02020603050405020304" pitchFamily="18" charset="0"/>
              </a:rPr>
              <a:t>khi</a:t>
            </a:r>
            <a:r>
              <a:rPr lang="en-US" sz="28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8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8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800" b="1" i="1" u="sng" dirty="0" err="1">
                <a:ln/>
                <a:solidFill>
                  <a:schemeClr val="bg2">
                    <a:lumMod val="50000"/>
                  </a:schemeClr>
                </a:solidFill>
                <a:latin typeface="Times New Roman" panose="02020603050405020304" pitchFamily="18" charset="0"/>
                <a:cs typeface="Times New Roman" panose="02020603050405020304" pitchFamily="18" charset="0"/>
              </a:rPr>
              <a:t>lượng</a:t>
            </a:r>
            <a:r>
              <a:rPr lang="en-US" sz="28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800" b="1" i="1" u="sng" dirty="0" err="1">
                <a:ln/>
                <a:solidFill>
                  <a:schemeClr val="bg2">
                    <a:lumMod val="50000"/>
                  </a:schemeClr>
                </a:solidFill>
                <a:latin typeface="Times New Roman" panose="02020603050405020304" pitchFamily="18" charset="0"/>
                <a:cs typeface="Times New Roman" panose="02020603050405020304" pitchFamily="18" charset="0"/>
              </a:rPr>
              <a:t>phí</a:t>
            </a:r>
            <a:r>
              <a:rPr lang="en-US" sz="28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800" b="1" i="1" u="sng" dirty="0" err="1">
                <a:ln/>
                <a:solidFill>
                  <a:schemeClr val="bg2">
                    <a:lumMod val="50000"/>
                  </a:schemeClr>
                </a:solidFill>
                <a:latin typeface="Times New Roman" panose="02020603050405020304" pitchFamily="18" charset="0"/>
                <a:cs typeface="Times New Roman" panose="02020603050405020304" pitchFamily="18" charset="0"/>
              </a:rPr>
              <a:t>tổn</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9FF7934D-3A67-4348-86E7-03DD9E5E88E9}"/>
              </a:ext>
            </a:extLst>
          </p:cNvPr>
          <p:cNvSpPr txBox="1"/>
          <p:nvPr/>
        </p:nvSpPr>
        <p:spPr>
          <a:xfrm>
            <a:off x="5992838" y="744257"/>
            <a:ext cx="4500991" cy="3139321"/>
          </a:xfrm>
          <a:prstGeom prst="rect">
            <a:avLst/>
          </a:prstGeom>
          <a:noFill/>
        </p:spPr>
        <p:txBody>
          <a:bodyPr wrap="square" rtlCol="0">
            <a:spAutoFit/>
          </a:bodyPr>
          <a:lstStyle/>
          <a:p>
            <a:pPr marL="342900" indent="-342900" algn="just">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đang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chuẩn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bị</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phí</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tổn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hỏi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những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câu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sau</a:t>
            </a:r>
            <a:r>
              <a:rPr lang="en-US" b="1" dirty="0">
                <a:solidFill>
                  <a:srgbClr val="197EC6"/>
                </a:solidFill>
                <a:latin typeface="Times New Roman" panose="02020603050405020304" pitchFamily="18" charset="0"/>
                <a:cs typeface="Times New Roman" panose="02020603050405020304" pitchFamily="18" charset="0"/>
              </a:rPr>
              <a:t> :</a:t>
            </a:r>
          </a:p>
          <a:p>
            <a:pPr marL="800100" lvl="1" indent="-34290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biệt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giữa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dirty="0">
                <a:solidFill>
                  <a:srgbClr val="197EC6"/>
                </a:solidFill>
                <a:latin typeface="Times New Roman" panose="02020603050405020304" pitchFamily="18" charset="0"/>
                <a:cs typeface="Times New Roman" panose="02020603050405020304" pitchFamily="18" charset="0"/>
              </a:rPr>
              <a:t>Hai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hưởng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biệt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giữa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Ví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chịu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chịu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này</a:t>
            </a:r>
            <a:r>
              <a:rPr lang="en-US" dirty="0">
                <a:solidFill>
                  <a:srgbClr val="197EC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5120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 </a:t>
            </a:r>
            <a:r>
              <a:rPr lang="en-US" dirty="0" smtClean="0"/>
              <a:t>estimation</a:t>
            </a:r>
            <a:br>
              <a:rPr lang="en-US" dirty="0" smtClean="0"/>
            </a:br>
            <a:r>
              <a:rPr lang="en-US" dirty="0" err="1" smtClean="0"/>
              <a:t>Độ</a:t>
            </a:r>
            <a:r>
              <a:rPr lang="en-US" dirty="0" smtClean="0"/>
              <a:t> tin </a:t>
            </a:r>
            <a:r>
              <a:rPr lang="en-US" dirty="0" err="1" smtClean="0"/>
              <a:t>cậy</a:t>
            </a:r>
            <a:r>
              <a:rPr lang="en-US" dirty="0" smtClean="0"/>
              <a:t> trong </a:t>
            </a:r>
            <a:r>
              <a:rPr lang="en-US" dirty="0" err="1" smtClean="0"/>
              <a:t>ước</a:t>
            </a:r>
            <a:r>
              <a:rPr lang="en-US" dirty="0" smtClean="0"/>
              <a:t> </a:t>
            </a:r>
            <a:r>
              <a:rPr lang="en-US" dirty="0" err="1" smtClean="0"/>
              <a:t>lượng</a:t>
            </a:r>
            <a:endParaRPr lang="en-US" dirty="0"/>
          </a:p>
        </p:txBody>
      </p:sp>
      <p:sp>
        <p:nvSpPr>
          <p:cNvPr id="23555" name="Content Placeholder 2"/>
          <p:cNvSpPr>
            <a:spLocks noGrp="1"/>
          </p:cNvSpPr>
          <p:nvPr>
            <p:ph sz="half" idx="1"/>
          </p:nvPr>
        </p:nvSpPr>
        <p:spPr/>
        <p:txBody>
          <a:bodyPr>
            <a:normAutofit/>
          </a:bodyPr>
          <a:lstStyle/>
          <a:p>
            <a:r>
              <a:rPr lang="en-US" altLang="en-US" dirty="0" err="1" smtClean="0"/>
              <a:t>Độ</a:t>
            </a:r>
            <a:r>
              <a:rPr lang="en-US" altLang="en-US" dirty="0" smtClean="0"/>
              <a:t> tin </a:t>
            </a:r>
            <a:r>
              <a:rPr lang="en-US" altLang="en-US" dirty="0" err="1" smtClean="0"/>
              <a:t>cậy</a:t>
            </a:r>
            <a:r>
              <a:rPr lang="en-US" altLang="en-US" dirty="0" smtClean="0"/>
              <a:t>: </a:t>
            </a:r>
            <a:r>
              <a:rPr lang="en-US" altLang="en-US" dirty="0" err="1" smtClean="0"/>
              <a:t>là</a:t>
            </a:r>
            <a:r>
              <a:rPr lang="en-US" altLang="en-US" dirty="0" smtClean="0"/>
              <a:t> </a:t>
            </a:r>
            <a:r>
              <a:rPr lang="en-US" altLang="en-US" dirty="0" err="1" smtClean="0"/>
              <a:t>mức</a:t>
            </a:r>
            <a:r>
              <a:rPr lang="en-US" altLang="en-US" dirty="0" smtClean="0"/>
              <a:t> </a:t>
            </a:r>
            <a:r>
              <a:rPr lang="en-US" altLang="en-US" dirty="0" err="1" smtClean="0"/>
              <a:t>độ</a:t>
            </a:r>
            <a:r>
              <a:rPr lang="en-US" altLang="en-US" dirty="0" smtClean="0"/>
              <a:t> </a:t>
            </a:r>
            <a:r>
              <a:rPr lang="en-US" altLang="en-US" dirty="0" err="1" smtClean="0"/>
              <a:t>chúng</a:t>
            </a:r>
            <a:r>
              <a:rPr lang="en-US" altLang="en-US" dirty="0" smtClean="0"/>
              <a:t> ta tin </a:t>
            </a:r>
            <a:r>
              <a:rPr lang="en-US" altLang="en-US" dirty="0" err="1" smtClean="0"/>
              <a:t>rằng</a:t>
            </a:r>
            <a:r>
              <a:rPr lang="en-US" altLang="en-US" dirty="0" smtClean="0"/>
              <a:t> </a:t>
            </a:r>
            <a:r>
              <a:rPr lang="en-US" altLang="en-US" dirty="0" err="1" smtClean="0"/>
              <a:t>ước</a:t>
            </a:r>
            <a:r>
              <a:rPr lang="en-US" altLang="en-US" dirty="0" smtClean="0"/>
              <a:t> </a:t>
            </a:r>
            <a:r>
              <a:rPr lang="en-US" altLang="en-US" dirty="0" err="1" smtClean="0"/>
              <a:t>tính</a:t>
            </a:r>
            <a:r>
              <a:rPr lang="en-US" altLang="en-US" dirty="0" smtClean="0"/>
              <a:t> của </a:t>
            </a:r>
            <a:r>
              <a:rPr lang="en-US" altLang="en-US" dirty="0" err="1" smtClean="0"/>
              <a:t>chúng</a:t>
            </a:r>
            <a:r>
              <a:rPr lang="en-US" altLang="en-US" dirty="0" smtClean="0"/>
              <a:t> ta </a:t>
            </a:r>
            <a:r>
              <a:rPr lang="en-US" altLang="en-US" dirty="0" err="1" smtClean="0"/>
              <a:t>là</a:t>
            </a:r>
            <a:r>
              <a:rPr lang="en-US" altLang="en-US" dirty="0" smtClean="0"/>
              <a:t> </a:t>
            </a:r>
            <a:r>
              <a:rPr lang="en-US" altLang="en-US" dirty="0" err="1" smtClean="0"/>
              <a:t>chính</a:t>
            </a:r>
            <a:r>
              <a:rPr lang="en-US" altLang="en-US" dirty="0" smtClean="0"/>
              <a:t> </a:t>
            </a:r>
            <a:r>
              <a:rPr lang="en-US" altLang="en-US" dirty="0" err="1" smtClean="0"/>
              <a:t>xác</a:t>
            </a:r>
            <a:r>
              <a:rPr lang="en-US" altLang="en-US" dirty="0" smtClean="0"/>
              <a:t>.</a:t>
            </a:r>
          </a:p>
          <a:p>
            <a:r>
              <a:rPr lang="en-US" altLang="en-US" dirty="0" smtClean="0"/>
              <a:t>Phân </a:t>
            </a:r>
            <a:r>
              <a:rPr lang="en-US" altLang="en-US" dirty="0" err="1" smtClean="0"/>
              <a:t>loại</a:t>
            </a:r>
            <a:r>
              <a:rPr lang="en-US" altLang="en-US" dirty="0" smtClean="0"/>
              <a:t> </a:t>
            </a:r>
            <a:r>
              <a:rPr lang="en-US" altLang="en-US" dirty="0" err="1" smtClean="0"/>
              <a:t>độ</a:t>
            </a:r>
            <a:r>
              <a:rPr lang="en-US" altLang="en-US" dirty="0" smtClean="0"/>
              <a:t> tin </a:t>
            </a:r>
            <a:r>
              <a:rPr lang="en-US" altLang="en-US" dirty="0" err="1" smtClean="0"/>
              <a:t>cậy</a:t>
            </a:r>
            <a:r>
              <a:rPr lang="en-US" altLang="en-US" dirty="0" smtClean="0"/>
              <a:t>:</a:t>
            </a:r>
          </a:p>
          <a:p>
            <a:pPr lvl="1"/>
            <a:r>
              <a:rPr lang="vi-VN" altLang="en-US" dirty="0" smtClean="0"/>
              <a:t>Ư</a:t>
            </a:r>
            <a:r>
              <a:rPr lang="en-US" altLang="en-US" dirty="0" err="1" smtClean="0"/>
              <a:t>ớc</a:t>
            </a:r>
            <a:r>
              <a:rPr lang="en-US" altLang="en-US" dirty="0" smtClean="0"/>
              <a:t> </a:t>
            </a:r>
            <a:r>
              <a:rPr lang="en-US" altLang="en-US" dirty="0" err="1" smtClean="0"/>
              <a:t>lượng</a:t>
            </a:r>
            <a:r>
              <a:rPr lang="en-US" altLang="en-US" dirty="0" smtClean="0"/>
              <a:t> chi </a:t>
            </a:r>
            <a:r>
              <a:rPr lang="en-US" altLang="en-US" dirty="0" err="1" smtClean="0"/>
              <a:t>tiết</a:t>
            </a:r>
            <a:endParaRPr lang="en-US" altLang="en-US" dirty="0" smtClean="0"/>
          </a:p>
          <a:p>
            <a:pPr lvl="1"/>
            <a:r>
              <a:rPr lang="vi-VN" altLang="en-US" dirty="0" smtClean="0"/>
              <a:t>Ư</a:t>
            </a:r>
            <a:r>
              <a:rPr lang="en-US" altLang="en-US" dirty="0" err="1" smtClean="0"/>
              <a:t>ớc</a:t>
            </a:r>
            <a:r>
              <a:rPr lang="en-US" altLang="en-US" dirty="0" smtClean="0"/>
              <a:t> </a:t>
            </a:r>
            <a:r>
              <a:rPr lang="en-US" altLang="en-US" dirty="0" err="1" smtClean="0"/>
              <a:t>lượng</a:t>
            </a:r>
            <a:r>
              <a:rPr lang="en-US" altLang="en-US" dirty="0" smtClean="0"/>
              <a:t> thứ </a:t>
            </a:r>
            <a:r>
              <a:rPr lang="en-US" altLang="en-US" dirty="0" err="1" smtClean="0"/>
              <a:t>bậc</a:t>
            </a:r>
            <a:endParaRPr lang="en-US" altLang="en-US" dirty="0" smtClean="0"/>
          </a:p>
          <a:p>
            <a:r>
              <a:rPr lang="en-US" altLang="en-US" dirty="0"/>
              <a:t>Reliability: is the degree to which we believe our estimates are accurate.</a:t>
            </a:r>
          </a:p>
          <a:p>
            <a:r>
              <a:rPr lang="en-US" altLang="en-US" dirty="0"/>
              <a:t>Classification of reliability:</a:t>
            </a:r>
          </a:p>
          <a:p>
            <a:pPr lvl="1"/>
            <a:r>
              <a:rPr lang="en-US" altLang="en-US" dirty="0"/>
              <a:t>Detailed estimates</a:t>
            </a:r>
          </a:p>
          <a:p>
            <a:pPr lvl="1"/>
            <a:r>
              <a:rPr lang="en-US" altLang="en-US" dirty="0"/>
              <a:t>Hierarchical estimation</a:t>
            </a:r>
            <a:endParaRPr lang="en-US" altLang="en-US" dirty="0" smtClean="0"/>
          </a:p>
        </p:txBody>
      </p:sp>
      <p:sp>
        <p:nvSpPr>
          <p:cNvPr id="3" name="Content Placeholder 2"/>
          <p:cNvSpPr>
            <a:spLocks noGrp="1"/>
          </p:cNvSpPr>
          <p:nvPr>
            <p:ph sz="half" idx="2"/>
          </p:nvPr>
        </p:nvSpPr>
        <p:spPr/>
        <p:txBody>
          <a:bodyPr>
            <a:normAutofit/>
          </a:bodyPr>
          <a:lstStyle/>
          <a:p>
            <a:endParaRPr lang="en-US"/>
          </a:p>
        </p:txBody>
      </p:sp>
      <p:sp>
        <p:nvSpPr>
          <p:cNvPr id="6" name="Slide Number Placeholder 5"/>
          <p:cNvSpPr>
            <a:spLocks noGrp="1"/>
          </p:cNvSpPr>
          <p:nvPr>
            <p:ph type="sldNum" sz="quarter" idx="12"/>
          </p:nvPr>
        </p:nvSpPr>
        <p:spPr/>
        <p:txBody>
          <a:bodyPr/>
          <a:lstStyle/>
          <a:p>
            <a:fld id="{45D3D480-1655-47CE-BCA6-6F308F04DFD7}" type="slidenum">
              <a:rPr lang="es-ES" smtClean="0"/>
              <a:pPr/>
              <a:t>46</a:t>
            </a:fld>
            <a:endParaRPr lang="es-E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036" y="2393297"/>
            <a:ext cx="5360725" cy="3058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846599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normAutofit/>
          </a:bodyPr>
          <a:lstStyle/>
          <a:p>
            <a:r>
              <a:rPr lang="en-US" altLang="en-US" dirty="0" err="1" smtClean="0"/>
              <a:t>Kỹ</a:t>
            </a:r>
            <a:r>
              <a:rPr lang="en-US" altLang="en-US" dirty="0" smtClean="0"/>
              <a:t> </a:t>
            </a:r>
            <a:r>
              <a:rPr lang="en-US" altLang="en-US" dirty="0" err="1" smtClean="0"/>
              <a:t>thuật</a:t>
            </a:r>
            <a:r>
              <a:rPr lang="en-US" altLang="en-US" dirty="0" smtClean="0"/>
              <a:t> </a:t>
            </a:r>
            <a:r>
              <a:rPr lang="en-US" altLang="en-US" dirty="0" err="1" smtClean="0"/>
              <a:t>dự</a:t>
            </a:r>
            <a:r>
              <a:rPr lang="en-US" altLang="en-US" dirty="0" smtClean="0"/>
              <a:t> </a:t>
            </a:r>
            <a:r>
              <a:rPr lang="en-US" altLang="en-US" dirty="0" err="1" smtClean="0"/>
              <a:t>toán</a:t>
            </a:r>
            <a:r>
              <a:rPr lang="en-US" altLang="en-US" dirty="0" smtClean="0"/>
              <a:t> 3 </a:t>
            </a:r>
            <a:r>
              <a:rPr lang="en-US" altLang="en-US" dirty="0" err="1" smtClean="0"/>
              <a:t>điểm</a:t>
            </a:r>
            <a:r>
              <a:rPr lang="en-US" altLang="en-US" dirty="0" smtClean="0"/>
              <a:t>:</a:t>
            </a:r>
          </a:p>
          <a:p>
            <a:r>
              <a:rPr lang="vi-VN" altLang="en-US" dirty="0" smtClean="0"/>
              <a:t>Ước lượng khả dĩ nhất (ML-Most Likely): </a:t>
            </a:r>
            <a:r>
              <a:rPr lang="en-US" altLang="en-US" dirty="0" smtClean="0"/>
              <a:t>Chi </a:t>
            </a:r>
            <a:r>
              <a:rPr lang="en-US" altLang="en-US" dirty="0" err="1" smtClean="0"/>
              <a:t>phí</a:t>
            </a:r>
            <a:r>
              <a:rPr lang="en-US" altLang="en-US" dirty="0" smtClean="0"/>
              <a:t> </a:t>
            </a:r>
            <a:r>
              <a:rPr lang="vi-VN" altLang="en-US" dirty="0" smtClean="0"/>
              <a:t>cần để hoàn thành công việc</a:t>
            </a:r>
            <a:r>
              <a:rPr lang="en-US" altLang="en-US" dirty="0" smtClean="0"/>
              <a:t> </a:t>
            </a:r>
            <a:r>
              <a:rPr lang="vi-VN" altLang="en-US" dirty="0" smtClean="0"/>
              <a:t>trong điều kiện bình thường</a:t>
            </a:r>
            <a:r>
              <a:rPr lang="en-US" altLang="en-US" dirty="0" smtClean="0"/>
              <a:t> </a:t>
            </a:r>
            <a:r>
              <a:rPr lang="vi-VN" altLang="en-US" dirty="0" smtClean="0"/>
              <a:t>hay hợp lý</a:t>
            </a:r>
          </a:p>
          <a:p>
            <a:r>
              <a:rPr lang="vi-VN" altLang="en-US" dirty="0" smtClean="0"/>
              <a:t>Ước lượng lạc quan nhất (MO-Most Optimistic): </a:t>
            </a:r>
            <a:r>
              <a:rPr lang="en-US" altLang="en-US" dirty="0" smtClean="0"/>
              <a:t>Chi </a:t>
            </a:r>
            <a:r>
              <a:rPr lang="en-US" altLang="en-US" dirty="0" err="1" smtClean="0"/>
              <a:t>phí</a:t>
            </a:r>
            <a:r>
              <a:rPr lang="en-US" altLang="en-US" dirty="0" smtClean="0"/>
              <a:t> </a:t>
            </a:r>
            <a:r>
              <a:rPr lang="vi-VN" altLang="en-US" dirty="0" smtClean="0"/>
              <a:t>cần để hoàn thành công</a:t>
            </a:r>
            <a:r>
              <a:rPr lang="en-US" altLang="en-US" dirty="0" smtClean="0"/>
              <a:t> </a:t>
            </a:r>
            <a:r>
              <a:rPr lang="vi-VN" altLang="en-US" dirty="0" smtClean="0"/>
              <a:t>việc trong điều kiện tốt nhất hay lý tưởn</a:t>
            </a:r>
            <a:r>
              <a:rPr lang="en-US" altLang="en-US" dirty="0" smtClean="0"/>
              <a:t>g</a:t>
            </a:r>
            <a:endParaRPr lang="vi-VN" altLang="en-US" dirty="0" smtClean="0"/>
          </a:p>
          <a:p>
            <a:r>
              <a:rPr lang="vi-VN" altLang="en-US" dirty="0" smtClean="0"/>
              <a:t>Ước lượng bi quan nhất (MP-Most Pessimistic): </a:t>
            </a:r>
            <a:r>
              <a:rPr lang="en-US" altLang="en-US" dirty="0" smtClean="0"/>
              <a:t>Chi </a:t>
            </a:r>
            <a:r>
              <a:rPr lang="en-US" altLang="en-US" dirty="0" err="1" smtClean="0"/>
              <a:t>phí</a:t>
            </a:r>
            <a:r>
              <a:rPr lang="en-US" altLang="en-US" dirty="0" smtClean="0"/>
              <a:t> </a:t>
            </a:r>
            <a:r>
              <a:rPr lang="vi-VN" altLang="en-US" dirty="0" smtClean="0"/>
              <a:t>cần để hoàn thành công</a:t>
            </a:r>
            <a:r>
              <a:rPr lang="en-US" altLang="en-US" dirty="0" smtClean="0"/>
              <a:t> </a:t>
            </a:r>
            <a:r>
              <a:rPr lang="vi-VN" altLang="en-US" dirty="0" smtClean="0"/>
              <a:t>việc một cách tồi nhất</a:t>
            </a:r>
            <a:r>
              <a:rPr lang="en-US" altLang="en-US" dirty="0" smtClean="0"/>
              <a:t> </a:t>
            </a:r>
          </a:p>
          <a:p>
            <a:r>
              <a:rPr lang="vi-VN" altLang="en-US" dirty="0" smtClean="0"/>
              <a:t>Ước lượng cuối cùng tính theo công thức: (MO + 4(ML) + MP)/6</a:t>
            </a:r>
            <a:endParaRPr lang="en-US" altLang="en-US" dirty="0" smtClean="0"/>
          </a:p>
          <a:p>
            <a:endParaRPr lang="en-US" altLang="en-US" dirty="0" smtClean="0"/>
          </a:p>
        </p:txBody>
      </p:sp>
      <p:sp>
        <p:nvSpPr>
          <p:cNvPr id="6" name="Slide Number Placeholder 5"/>
          <p:cNvSpPr>
            <a:spLocks noGrp="1"/>
          </p:cNvSpPr>
          <p:nvPr>
            <p:ph type="sldNum" sz="quarter" idx="12"/>
          </p:nvPr>
        </p:nvSpPr>
        <p:spPr/>
        <p:txBody>
          <a:bodyPr/>
          <a:lstStyle/>
          <a:p>
            <a:fld id="{45D3D480-1655-47CE-BCA6-6F308F04DFD7}" type="slidenum">
              <a:rPr lang="es-ES" smtClean="0"/>
              <a:pPr/>
              <a:t>47</a:t>
            </a:fld>
            <a:endParaRPr lang="es-ES" dirty="0"/>
          </a:p>
        </p:txBody>
      </p:sp>
      <p:sp>
        <p:nvSpPr>
          <p:cNvPr id="2" name="Title 1"/>
          <p:cNvSpPr>
            <a:spLocks noGrp="1"/>
          </p:cNvSpPr>
          <p:nvPr>
            <p:ph type="title"/>
          </p:nvPr>
        </p:nvSpPr>
        <p:spPr/>
        <p:txBody>
          <a:bodyPr/>
          <a:lstStyle/>
          <a:p>
            <a:r>
              <a:rPr lang="en-US" smtClean="0"/>
              <a:t>Dự toán ngân sách</a:t>
            </a:r>
            <a:endParaRPr lang="en-US" dirty="0"/>
          </a:p>
        </p:txBody>
      </p:sp>
    </p:spTree>
    <p:extLst>
      <p:ext uri="{BB962C8B-B14F-4D97-AF65-F5344CB8AC3E}">
        <p14:creationId xmlns:p14="http://schemas.microsoft.com/office/powerpoint/2010/main" val="23446340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Cập nhật kinh phí</a:t>
            </a:r>
            <a:endParaRPr lang="en-US" dirty="0"/>
          </a:p>
        </p:txBody>
      </p:sp>
      <p:sp>
        <p:nvSpPr>
          <p:cNvPr id="28675" name="Content Placeholder 2"/>
          <p:cNvSpPr>
            <a:spLocks noGrp="1"/>
          </p:cNvSpPr>
          <p:nvPr>
            <p:ph sz="half" idx="1"/>
          </p:nvPr>
        </p:nvSpPr>
        <p:spPr/>
        <p:txBody>
          <a:bodyPr>
            <a:normAutofit fontScale="77500" lnSpcReduction="20000"/>
          </a:bodyPr>
          <a:lstStyle/>
          <a:p>
            <a:r>
              <a:rPr lang="en-US" altLang="en-US" dirty="0">
                <a:latin typeface="Arial" panose="020B0604020202020204" pitchFamily="34" charset="0"/>
                <a:cs typeface="Arial" panose="020B0604020202020204" pitchFamily="34" charset="0"/>
              </a:rPr>
              <a:t>BCWS - </a:t>
            </a:r>
            <a:r>
              <a:rPr lang="vi-VN" dirty="0">
                <a:latin typeface="Arial" panose="020B0604020202020204" pitchFamily="34" charset="0"/>
                <a:cs typeface="Arial" panose="020B0604020202020204" pitchFamily="34" charset="0"/>
              </a:rPr>
              <a:t>Budget Cost for Work Scheduled </a:t>
            </a:r>
            <a:r>
              <a:rPr lang="en-US" dirty="0">
                <a:latin typeface="Arial" panose="020B0604020202020204" pitchFamily="34" charset="0"/>
                <a:cs typeface="Arial" panose="020B0604020202020204" pitchFamily="34" charset="0"/>
              </a:rPr>
              <a:t> - </a:t>
            </a:r>
            <a:r>
              <a:rPr lang="en-US" altLang="en-US" dirty="0">
                <a:solidFill>
                  <a:srgbClr val="0070C0"/>
                </a:solidFill>
                <a:latin typeface="Arial" panose="020B0604020202020204" pitchFamily="34" charset="0"/>
                <a:cs typeface="Arial" panose="020B0604020202020204" pitchFamily="34" charset="0"/>
              </a:rPr>
              <a:t>Chi </a:t>
            </a:r>
            <a:r>
              <a:rPr lang="en-US" altLang="en-US" dirty="0" err="1">
                <a:solidFill>
                  <a:srgbClr val="0070C0"/>
                </a:solidFill>
                <a:latin typeface="Arial" panose="020B0604020202020204" pitchFamily="34" charset="0"/>
                <a:cs typeface="Arial" panose="020B0604020202020204" pitchFamily="34" charset="0"/>
              </a:rPr>
              <a:t>phí</a:t>
            </a:r>
            <a:r>
              <a:rPr lang="en-US" altLang="en-US" dirty="0">
                <a:solidFill>
                  <a:srgbClr val="0070C0"/>
                </a:solidFill>
                <a:latin typeface="Arial" panose="020B0604020202020204" pitchFamily="34" charset="0"/>
                <a:cs typeface="Arial" panose="020B0604020202020204" pitchFamily="34" charset="0"/>
              </a:rPr>
              <a:t> </a:t>
            </a:r>
            <a:r>
              <a:rPr lang="en-US" altLang="en-US" dirty="0" err="1">
                <a:solidFill>
                  <a:srgbClr val="0070C0"/>
                </a:solidFill>
                <a:latin typeface="Arial" panose="020B0604020202020204" pitchFamily="34" charset="0"/>
                <a:cs typeface="Arial" panose="020B0604020202020204" pitchFamily="34" charset="0"/>
              </a:rPr>
              <a:t>dự</a:t>
            </a:r>
            <a:r>
              <a:rPr lang="en-US" altLang="en-US" dirty="0">
                <a:solidFill>
                  <a:srgbClr val="0070C0"/>
                </a:solidFill>
                <a:latin typeface="Arial" panose="020B0604020202020204" pitchFamily="34" charset="0"/>
                <a:cs typeface="Arial" panose="020B0604020202020204" pitchFamily="34" charset="0"/>
              </a:rPr>
              <a:t> </a:t>
            </a:r>
            <a:r>
              <a:rPr lang="en-US" altLang="en-US" dirty="0" err="1">
                <a:solidFill>
                  <a:srgbClr val="0070C0"/>
                </a:solidFill>
                <a:latin typeface="Arial" panose="020B0604020202020204" pitchFamily="34" charset="0"/>
                <a:cs typeface="Arial" panose="020B0604020202020204" pitchFamily="34" charset="0"/>
              </a:rPr>
              <a:t>toán</a:t>
            </a:r>
            <a:endParaRPr lang="en-US" altLang="en-US" dirty="0">
              <a:solidFill>
                <a:srgbClr val="0070C0"/>
              </a:solidFill>
              <a:latin typeface="Arial" panose="020B0604020202020204" pitchFamily="34" charset="0"/>
              <a:cs typeface="Arial" panose="020B0604020202020204" pitchFamily="34" charset="0"/>
            </a:endParaRPr>
          </a:p>
          <a:p>
            <a:r>
              <a:rPr lang="vi-VN" dirty="0"/>
              <a:t>BCWP - Budget Cost for Work </a:t>
            </a:r>
            <a:r>
              <a:rPr lang="vi-VN" dirty="0" smtClean="0"/>
              <a:t>Performed</a:t>
            </a:r>
            <a:r>
              <a:rPr lang="en-US" dirty="0" smtClean="0"/>
              <a:t> - </a:t>
            </a:r>
            <a:r>
              <a:rPr lang="vi-VN" dirty="0" smtClean="0">
                <a:solidFill>
                  <a:srgbClr val="0070C0"/>
                </a:solidFill>
              </a:rPr>
              <a:t>Chi </a:t>
            </a:r>
            <a:r>
              <a:rPr lang="vi-VN" dirty="0">
                <a:solidFill>
                  <a:srgbClr val="0070C0"/>
                </a:solidFill>
              </a:rPr>
              <a:t>phí hay Giá trị đạt được của công việc đã thực hiện (tiền mà nhà thầu thu được khi thực hiện công việc)</a:t>
            </a:r>
            <a:endParaRPr lang="en-US" altLang="en-US" dirty="0" smtClean="0">
              <a:solidFill>
                <a:srgbClr val="0070C0"/>
              </a:solidFill>
            </a:endParaRPr>
          </a:p>
          <a:p>
            <a:r>
              <a:rPr lang="en-US" altLang="en-US" dirty="0"/>
              <a:t>ACWP -</a:t>
            </a:r>
            <a:r>
              <a:rPr lang="vi-VN" dirty="0"/>
              <a:t> Actual Cost for Work Performed </a:t>
            </a:r>
            <a:r>
              <a:rPr lang="en-US" dirty="0" smtClean="0"/>
              <a:t> - </a:t>
            </a:r>
            <a:r>
              <a:rPr lang="en-US" altLang="en-US" dirty="0" smtClean="0">
                <a:solidFill>
                  <a:srgbClr val="0070C0"/>
                </a:solidFill>
              </a:rPr>
              <a:t>Chi </a:t>
            </a:r>
            <a:r>
              <a:rPr lang="en-US" altLang="en-US" dirty="0" err="1" smtClean="0">
                <a:solidFill>
                  <a:srgbClr val="0070C0"/>
                </a:solidFill>
              </a:rPr>
              <a:t>phí</a:t>
            </a:r>
            <a:r>
              <a:rPr lang="en-US" altLang="en-US" dirty="0" smtClean="0">
                <a:solidFill>
                  <a:srgbClr val="0070C0"/>
                </a:solidFill>
              </a:rPr>
              <a:t> </a:t>
            </a:r>
            <a:r>
              <a:rPr lang="en-US" altLang="en-US" dirty="0" err="1" smtClean="0">
                <a:solidFill>
                  <a:srgbClr val="0070C0"/>
                </a:solidFill>
              </a:rPr>
              <a:t>thực</a:t>
            </a:r>
            <a:r>
              <a:rPr lang="en-US" altLang="en-US" dirty="0" smtClean="0">
                <a:solidFill>
                  <a:srgbClr val="0070C0"/>
                </a:solidFill>
              </a:rPr>
              <a:t> </a:t>
            </a:r>
            <a:r>
              <a:rPr lang="vi-VN" dirty="0" smtClean="0">
                <a:solidFill>
                  <a:srgbClr val="0070C0"/>
                </a:solidFill>
              </a:rPr>
              <a:t>là </a:t>
            </a:r>
            <a:r>
              <a:rPr lang="vi-VN" dirty="0">
                <a:solidFill>
                  <a:srgbClr val="0070C0"/>
                </a:solidFill>
              </a:rPr>
              <a:t>Chi phí thực tế cho công việc đã thực hiện</a:t>
            </a:r>
            <a:r>
              <a:rPr lang="vi-VN" dirty="0" smtClean="0"/>
              <a:t>.</a:t>
            </a:r>
            <a:endParaRPr lang="en-US" dirty="0"/>
          </a:p>
          <a:p>
            <a:r>
              <a:rPr lang="vi-VN" dirty="0" smtClean="0"/>
              <a:t>Giữa </a:t>
            </a:r>
            <a:r>
              <a:rPr lang="vi-VN" dirty="0"/>
              <a:t>BCWS và BCWP giống nhau về đơn giá, khác nhau về khối lượng công việc tại thời điểm xem xét</a:t>
            </a:r>
            <a:r>
              <a:rPr lang="vi-VN" dirty="0" smtClean="0"/>
              <a:t>.</a:t>
            </a:r>
            <a:endParaRPr lang="en-US" dirty="0" smtClean="0"/>
          </a:p>
          <a:p>
            <a:r>
              <a:rPr lang="vi-VN" dirty="0" smtClean="0"/>
              <a:t>Giữa </a:t>
            </a:r>
            <a:r>
              <a:rPr lang="vi-VN" dirty="0"/>
              <a:t>BCWP và ACWP giống nhau về khối lượng công việc đã thực hiện, khác nhau về đơn giá. </a:t>
            </a:r>
            <a:endParaRPr lang="en-US" dirty="0" smtClean="0"/>
          </a:p>
          <a:p>
            <a:r>
              <a:rPr lang="en-US" altLang="en-US" dirty="0" err="1"/>
              <a:t>Tính</a:t>
            </a:r>
            <a:r>
              <a:rPr lang="en-US" altLang="en-US" dirty="0"/>
              <a:t> </a:t>
            </a:r>
            <a:r>
              <a:rPr lang="en-US" altLang="en-US" dirty="0" err="1"/>
              <a:t>chênh</a:t>
            </a:r>
            <a:r>
              <a:rPr lang="en-US" altLang="en-US" dirty="0"/>
              <a:t> </a:t>
            </a:r>
            <a:r>
              <a:rPr lang="en-US" altLang="en-US" dirty="0" err="1"/>
              <a:t>lệch</a:t>
            </a:r>
            <a:r>
              <a:rPr lang="en-US" altLang="en-US" dirty="0"/>
              <a:t> chi </a:t>
            </a:r>
            <a:r>
              <a:rPr lang="en-US" altLang="en-US" dirty="0" err="1"/>
              <a:t>phí</a:t>
            </a:r>
            <a:r>
              <a:rPr lang="en-US" altLang="en-US" dirty="0"/>
              <a:t> (CV) = EV </a:t>
            </a:r>
            <a:r>
              <a:rPr lang="en-US" altLang="en-US" dirty="0" smtClean="0"/>
              <a:t>– AC. </a:t>
            </a:r>
            <a:r>
              <a:rPr lang="en-US" altLang="en-US" dirty="0" err="1"/>
              <a:t>độ</a:t>
            </a:r>
            <a:r>
              <a:rPr lang="en-US" altLang="en-US" dirty="0"/>
              <a:t> </a:t>
            </a:r>
            <a:r>
              <a:rPr lang="en-US" altLang="en-US" dirty="0" err="1"/>
              <a:t>chênh</a:t>
            </a:r>
            <a:r>
              <a:rPr lang="en-US" altLang="en-US" dirty="0"/>
              <a:t> </a:t>
            </a:r>
            <a:r>
              <a:rPr lang="en-US" altLang="en-US" dirty="0" err="1"/>
              <a:t>lệch</a:t>
            </a:r>
            <a:r>
              <a:rPr lang="en-US" altLang="en-US" dirty="0"/>
              <a:t> </a:t>
            </a:r>
            <a:r>
              <a:rPr lang="en-US" altLang="en-US" dirty="0" err="1"/>
              <a:t>giữa</a:t>
            </a:r>
            <a:r>
              <a:rPr lang="en-US" altLang="en-US" dirty="0"/>
              <a:t> chi </a:t>
            </a:r>
            <a:r>
              <a:rPr lang="en-US" altLang="en-US" dirty="0" err="1"/>
              <a:t>phí</a:t>
            </a:r>
            <a:r>
              <a:rPr lang="en-US" altLang="en-US" dirty="0"/>
              <a:t> </a:t>
            </a:r>
            <a:r>
              <a:rPr lang="en-US" altLang="en-US" dirty="0" err="1"/>
              <a:t>dự</a:t>
            </a:r>
            <a:r>
              <a:rPr lang="en-US" altLang="en-US" dirty="0"/>
              <a:t> </a:t>
            </a:r>
            <a:r>
              <a:rPr lang="en-US" altLang="en-US" dirty="0" err="1"/>
              <a:t>toán</a:t>
            </a:r>
            <a:r>
              <a:rPr lang="en-US" altLang="en-US" dirty="0"/>
              <a:t> và chi </a:t>
            </a:r>
            <a:r>
              <a:rPr lang="en-US" altLang="en-US" dirty="0" err="1"/>
              <a:t>phí</a:t>
            </a:r>
            <a:r>
              <a:rPr lang="en-US" altLang="en-US" dirty="0"/>
              <a:t> </a:t>
            </a:r>
            <a:r>
              <a:rPr lang="en-US" altLang="en-US" dirty="0" err="1"/>
              <a:t>thực</a:t>
            </a:r>
            <a:r>
              <a:rPr lang="en-US" altLang="en-US" dirty="0"/>
              <a:t>.</a:t>
            </a:r>
          </a:p>
          <a:p>
            <a:r>
              <a:rPr lang="en-US" altLang="en-US" dirty="0" err="1" smtClean="0"/>
              <a:t>Tính</a:t>
            </a:r>
            <a:r>
              <a:rPr lang="en-US" altLang="en-US" dirty="0" smtClean="0"/>
              <a:t> </a:t>
            </a:r>
            <a:r>
              <a:rPr lang="en-US" altLang="en-US" dirty="0" err="1"/>
              <a:t>hiệu</a:t>
            </a:r>
            <a:r>
              <a:rPr lang="en-US" altLang="en-US" dirty="0"/>
              <a:t> </a:t>
            </a:r>
            <a:r>
              <a:rPr lang="en-US" altLang="en-US" dirty="0" err="1"/>
              <a:t>suất</a:t>
            </a:r>
            <a:r>
              <a:rPr lang="en-US" altLang="en-US" dirty="0"/>
              <a:t> chi </a:t>
            </a:r>
            <a:r>
              <a:rPr lang="en-US" altLang="en-US" dirty="0" err="1"/>
              <a:t>phí</a:t>
            </a:r>
            <a:r>
              <a:rPr lang="en-US" altLang="en-US" dirty="0"/>
              <a:t> (CPI) = EV / </a:t>
            </a:r>
            <a:r>
              <a:rPr lang="en-US" altLang="en-US" dirty="0" smtClean="0"/>
              <a:t>AC. </a:t>
            </a:r>
            <a:r>
              <a:rPr lang="en-US" altLang="en-US" dirty="0" err="1"/>
              <a:t>tỉ</a:t>
            </a:r>
            <a:r>
              <a:rPr lang="en-US" altLang="en-US" dirty="0"/>
              <a:t> </a:t>
            </a:r>
            <a:r>
              <a:rPr lang="en-US" altLang="en-US" dirty="0" err="1"/>
              <a:t>số</a:t>
            </a:r>
            <a:r>
              <a:rPr lang="en-US" altLang="en-US" dirty="0"/>
              <a:t> </a:t>
            </a:r>
            <a:r>
              <a:rPr lang="en-US" altLang="en-US" dirty="0" err="1"/>
              <a:t>giữa</a:t>
            </a:r>
            <a:r>
              <a:rPr lang="en-US" altLang="en-US" dirty="0"/>
              <a:t> chi </a:t>
            </a:r>
            <a:r>
              <a:rPr lang="en-US" altLang="en-US" dirty="0" err="1"/>
              <a:t>phí</a:t>
            </a:r>
            <a:r>
              <a:rPr lang="en-US" altLang="en-US" dirty="0"/>
              <a:t> </a:t>
            </a:r>
            <a:r>
              <a:rPr lang="en-US" altLang="en-US" dirty="0" err="1"/>
              <a:t>dự</a:t>
            </a:r>
            <a:r>
              <a:rPr lang="en-US" altLang="en-US" dirty="0"/>
              <a:t> </a:t>
            </a:r>
            <a:r>
              <a:rPr lang="en-US" altLang="en-US" dirty="0" err="1"/>
              <a:t>toán</a:t>
            </a:r>
            <a:r>
              <a:rPr lang="en-US" altLang="en-US" dirty="0"/>
              <a:t> và chi </a:t>
            </a:r>
            <a:r>
              <a:rPr lang="en-US" altLang="en-US" dirty="0" err="1"/>
              <a:t>phí</a:t>
            </a:r>
            <a:r>
              <a:rPr lang="en-US" altLang="en-US" dirty="0"/>
              <a:t> </a:t>
            </a:r>
            <a:r>
              <a:rPr lang="en-US" altLang="en-US" dirty="0" err="1"/>
              <a:t>thực</a:t>
            </a:r>
            <a:r>
              <a:rPr lang="en-US" altLang="en-US" dirty="0" smtClean="0"/>
              <a:t>.</a:t>
            </a:r>
          </a:p>
          <a:p>
            <a:endParaRPr lang="en-US" altLang="en-US" dirty="0"/>
          </a:p>
          <a:p>
            <a:endParaRPr lang="en-US" altLang="en-US" dirty="0" smtClean="0"/>
          </a:p>
        </p:txBody>
      </p:sp>
      <p:sp>
        <p:nvSpPr>
          <p:cNvPr id="3" name="Content Placeholder 2"/>
          <p:cNvSpPr>
            <a:spLocks noGrp="1"/>
          </p:cNvSpPr>
          <p:nvPr>
            <p:ph sz="half" idx="2"/>
          </p:nvPr>
        </p:nvSpPr>
        <p:spPr/>
        <p:txBody>
          <a:bodyPr>
            <a:normAutofit fontScale="77500" lnSpcReduction="20000"/>
          </a:bodyPr>
          <a:lstStyle/>
          <a:p>
            <a:endParaRPr lang="en-US" dirty="0"/>
          </a:p>
        </p:txBody>
      </p:sp>
      <p:sp>
        <p:nvSpPr>
          <p:cNvPr id="6" name="Slide Number Placeholder 5"/>
          <p:cNvSpPr>
            <a:spLocks noGrp="1"/>
          </p:cNvSpPr>
          <p:nvPr>
            <p:ph type="sldNum" sz="quarter" idx="12"/>
          </p:nvPr>
        </p:nvSpPr>
        <p:spPr/>
        <p:txBody>
          <a:bodyPr/>
          <a:lstStyle/>
          <a:p>
            <a:fld id="{45D3D480-1655-47CE-BCA6-6F308F04DFD7}" type="slidenum">
              <a:rPr lang="es-ES" smtClean="0"/>
              <a:pPr/>
              <a:t>48</a:t>
            </a:fld>
            <a:endParaRPr lang="es-E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647" y="1850204"/>
            <a:ext cx="5506537" cy="2672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3" y="4887688"/>
            <a:ext cx="5290457" cy="107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858382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pPr lvl="1"/>
            <a:fld id="{6B96E4AB-E1F8-4617-BD15-49B2C917F147}" type="slidenum">
              <a:rPr lang="en-US" altLang="en-US"/>
              <a:pPr lvl="1"/>
              <a:t>49</a:t>
            </a:fld>
            <a:endParaRPr lang="en-US" altLang="en-US">
              <a:latin typeface="Times New Roman" pitchFamily="18" charset="0"/>
            </a:endParaRPr>
          </a:p>
        </p:txBody>
      </p:sp>
      <p:sp>
        <p:nvSpPr>
          <p:cNvPr id="410626" name="Rectangle 2"/>
          <p:cNvSpPr>
            <a:spLocks noGrp="1" noChangeArrowheads="1"/>
          </p:cNvSpPr>
          <p:nvPr>
            <p:ph type="title"/>
          </p:nvPr>
        </p:nvSpPr>
        <p:spPr/>
        <p:txBody>
          <a:bodyPr/>
          <a:lstStyle/>
          <a:p>
            <a:r>
              <a:rPr lang="fr-FR" altLang="en-US"/>
              <a:t>Các bước khi làm ước lượng </a:t>
            </a:r>
          </a:p>
        </p:txBody>
      </p:sp>
      <p:grpSp>
        <p:nvGrpSpPr>
          <p:cNvPr id="410628" name="Group 4"/>
          <p:cNvGrpSpPr>
            <a:grpSpLocks/>
          </p:cNvGrpSpPr>
          <p:nvPr/>
        </p:nvGrpSpPr>
        <p:grpSpPr bwMode="auto">
          <a:xfrm>
            <a:off x="1905001" y="1981201"/>
            <a:ext cx="8520113" cy="4132263"/>
            <a:chOff x="1911" y="5053"/>
            <a:chExt cx="7449" cy="6024"/>
          </a:xfrm>
        </p:grpSpPr>
        <p:sp>
          <p:nvSpPr>
            <p:cNvPr id="410629" name="Line 5"/>
            <p:cNvSpPr>
              <a:spLocks noChangeShapeType="1"/>
            </p:cNvSpPr>
            <p:nvPr/>
          </p:nvSpPr>
          <p:spPr bwMode="auto">
            <a:xfrm flipH="1">
              <a:off x="1920" y="10903"/>
              <a:ext cx="34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10630" name="Group 6"/>
            <p:cNvGrpSpPr>
              <a:grpSpLocks/>
            </p:cNvGrpSpPr>
            <p:nvPr/>
          </p:nvGrpSpPr>
          <p:grpSpPr bwMode="auto">
            <a:xfrm>
              <a:off x="4368" y="9310"/>
              <a:ext cx="2016" cy="1327"/>
              <a:chOff x="1296" y="8496"/>
              <a:chExt cx="2016" cy="1440"/>
            </a:xfrm>
          </p:grpSpPr>
          <p:sp>
            <p:nvSpPr>
              <p:cNvPr id="410631" name="AutoShape 7"/>
              <p:cNvSpPr>
                <a:spLocks noChangeArrowheads="1"/>
              </p:cNvSpPr>
              <p:nvPr/>
            </p:nvSpPr>
            <p:spPr bwMode="auto">
              <a:xfrm>
                <a:off x="1296" y="8496"/>
                <a:ext cx="2016" cy="144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32" name="Text Box 8"/>
              <p:cNvSpPr txBox="1">
                <a:spLocks noChangeArrowheads="1"/>
              </p:cNvSpPr>
              <p:nvPr/>
            </p:nvSpPr>
            <p:spPr bwMode="auto">
              <a:xfrm>
                <a:off x="1680" y="8931"/>
                <a:ext cx="120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a:solidFill>
                      <a:schemeClr val="bg2"/>
                    </a:solidFill>
                  </a:rPr>
                  <a:t>Cần sửa?</a:t>
                </a:r>
              </a:p>
            </p:txBody>
          </p:sp>
        </p:grpSp>
        <p:sp>
          <p:nvSpPr>
            <p:cNvPr id="410633" name="Line 9"/>
            <p:cNvSpPr>
              <a:spLocks noChangeShapeType="1"/>
            </p:cNvSpPr>
            <p:nvPr/>
          </p:nvSpPr>
          <p:spPr bwMode="auto">
            <a:xfrm>
              <a:off x="6384" y="9974"/>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34" name="Text Box 10"/>
            <p:cNvSpPr txBox="1">
              <a:spLocks noChangeArrowheads="1"/>
            </p:cNvSpPr>
            <p:nvPr/>
          </p:nvSpPr>
          <p:spPr bwMode="auto">
            <a:xfrm>
              <a:off x="6816" y="9443"/>
              <a:ext cx="2544" cy="9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spcBef>
                  <a:spcPts val="600"/>
                </a:spcBef>
              </a:pPr>
              <a:r>
                <a:rPr lang="en-US" altLang="en-US">
                  <a:solidFill>
                    <a:schemeClr val="bg2"/>
                  </a:solidFill>
                  <a:latin typeface="Arial" charset="0"/>
                </a:rPr>
                <a:t>ký và phân phát biên bản</a:t>
              </a:r>
              <a:endParaRPr lang="en-US" altLang="en-US">
                <a:solidFill>
                  <a:schemeClr val="bg2"/>
                </a:solidFill>
              </a:endParaRPr>
            </a:p>
          </p:txBody>
        </p:sp>
        <p:sp>
          <p:nvSpPr>
            <p:cNvPr id="410635" name="Line 11"/>
            <p:cNvSpPr>
              <a:spLocks noChangeShapeType="1"/>
            </p:cNvSpPr>
            <p:nvPr/>
          </p:nvSpPr>
          <p:spPr bwMode="auto">
            <a:xfrm>
              <a:off x="3648" y="9974"/>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36" name="Text Box 12"/>
            <p:cNvSpPr txBox="1">
              <a:spLocks noChangeArrowheads="1"/>
            </p:cNvSpPr>
            <p:nvPr/>
          </p:nvSpPr>
          <p:spPr bwMode="auto">
            <a:xfrm>
              <a:off x="6096" y="9443"/>
              <a:ext cx="62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a:t>Không</a:t>
              </a:r>
            </a:p>
          </p:txBody>
        </p:sp>
        <p:sp>
          <p:nvSpPr>
            <p:cNvPr id="410637" name="Line 13"/>
            <p:cNvSpPr>
              <a:spLocks noChangeShapeType="1"/>
            </p:cNvSpPr>
            <p:nvPr/>
          </p:nvSpPr>
          <p:spPr bwMode="auto">
            <a:xfrm flipV="1">
              <a:off x="1920" y="8912"/>
              <a:ext cx="0" cy="19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38" name="Line 14"/>
            <p:cNvSpPr>
              <a:spLocks noChangeShapeType="1"/>
            </p:cNvSpPr>
            <p:nvPr/>
          </p:nvSpPr>
          <p:spPr bwMode="auto">
            <a:xfrm>
              <a:off x="1911" y="891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39" name="Text Box 15"/>
            <p:cNvSpPr txBox="1">
              <a:spLocks noChangeArrowheads="1"/>
            </p:cNvSpPr>
            <p:nvPr/>
          </p:nvSpPr>
          <p:spPr bwMode="auto">
            <a:xfrm>
              <a:off x="4080" y="10770"/>
              <a:ext cx="432"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a:t>Có</a:t>
              </a:r>
            </a:p>
          </p:txBody>
        </p:sp>
        <p:sp>
          <p:nvSpPr>
            <p:cNvPr id="410640" name="Text Box 16"/>
            <p:cNvSpPr txBox="1">
              <a:spLocks noChangeArrowheads="1"/>
            </p:cNvSpPr>
            <p:nvPr/>
          </p:nvSpPr>
          <p:spPr bwMode="auto">
            <a:xfrm>
              <a:off x="2352" y="9708"/>
              <a:ext cx="1584" cy="5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a:solidFill>
                    <a:schemeClr val="bg2"/>
                  </a:solidFill>
                  <a:latin typeface="Arial" charset="0"/>
                </a:rPr>
                <a:t>Họp chung</a:t>
              </a:r>
              <a:endParaRPr lang="en-US" altLang="en-US">
                <a:solidFill>
                  <a:schemeClr val="bg2"/>
                </a:solidFill>
              </a:endParaRPr>
            </a:p>
          </p:txBody>
        </p:sp>
        <p:sp>
          <p:nvSpPr>
            <p:cNvPr id="410641" name="Line 17"/>
            <p:cNvSpPr>
              <a:spLocks noChangeShapeType="1"/>
            </p:cNvSpPr>
            <p:nvPr/>
          </p:nvSpPr>
          <p:spPr bwMode="auto">
            <a:xfrm>
              <a:off x="5376" y="10637"/>
              <a:ext cx="0" cy="2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42" name="Text Box 18"/>
            <p:cNvSpPr txBox="1">
              <a:spLocks noChangeArrowheads="1"/>
            </p:cNvSpPr>
            <p:nvPr/>
          </p:nvSpPr>
          <p:spPr bwMode="auto">
            <a:xfrm>
              <a:off x="2208" y="5053"/>
              <a:ext cx="1872" cy="5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a:solidFill>
                    <a:schemeClr val="bg2"/>
                  </a:solidFill>
                  <a:latin typeface="Arial" charset="0"/>
                </a:rPr>
                <a:t>Có WBS tốt</a:t>
              </a:r>
              <a:endParaRPr lang="en-US" altLang="en-US">
                <a:solidFill>
                  <a:schemeClr val="bg2"/>
                </a:solidFill>
              </a:endParaRPr>
            </a:p>
          </p:txBody>
        </p:sp>
        <p:sp>
          <p:nvSpPr>
            <p:cNvPr id="410643" name="Text Box 19"/>
            <p:cNvSpPr txBox="1">
              <a:spLocks noChangeArrowheads="1"/>
            </p:cNvSpPr>
            <p:nvPr/>
          </p:nvSpPr>
          <p:spPr bwMode="auto">
            <a:xfrm>
              <a:off x="2208" y="8780"/>
              <a:ext cx="3264" cy="39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a:solidFill>
                    <a:schemeClr val="bg2"/>
                  </a:solidFill>
                  <a:latin typeface="Arial" charset="0"/>
                </a:rPr>
                <a:t>Thực hiện tính toán</a:t>
              </a:r>
              <a:endParaRPr lang="en-US" altLang="en-US">
                <a:solidFill>
                  <a:schemeClr val="bg2"/>
                </a:solidFill>
              </a:endParaRPr>
            </a:p>
          </p:txBody>
        </p:sp>
        <p:sp>
          <p:nvSpPr>
            <p:cNvPr id="410644" name="Text Box 20"/>
            <p:cNvSpPr txBox="1">
              <a:spLocks noChangeArrowheads="1"/>
            </p:cNvSpPr>
            <p:nvPr/>
          </p:nvSpPr>
          <p:spPr bwMode="auto">
            <a:xfrm>
              <a:off x="2208" y="5850"/>
              <a:ext cx="1872" cy="6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a:solidFill>
                    <a:schemeClr val="bg2"/>
                  </a:solidFill>
                  <a:latin typeface="Arial" charset="0"/>
                </a:rPr>
                <a:t>lập bảng ước lượng</a:t>
              </a:r>
              <a:endParaRPr lang="en-US" altLang="en-US">
                <a:solidFill>
                  <a:schemeClr val="bg2"/>
                </a:solidFill>
              </a:endParaRPr>
            </a:p>
          </p:txBody>
        </p:sp>
        <p:sp>
          <p:nvSpPr>
            <p:cNvPr id="410645" name="Text Box 21"/>
            <p:cNvSpPr txBox="1">
              <a:spLocks noChangeArrowheads="1"/>
            </p:cNvSpPr>
            <p:nvPr/>
          </p:nvSpPr>
          <p:spPr bwMode="auto">
            <a:xfrm>
              <a:off x="2208" y="6921"/>
              <a:ext cx="5712" cy="5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a:solidFill>
                    <a:schemeClr val="bg2"/>
                  </a:solidFill>
                  <a:latin typeface="Arial" charset="0"/>
                </a:rPr>
                <a:t>Lập danh sách những người cần trao đổi</a:t>
              </a:r>
              <a:endParaRPr lang="en-US" altLang="en-US">
                <a:solidFill>
                  <a:schemeClr val="bg2"/>
                </a:solidFill>
              </a:endParaRPr>
            </a:p>
          </p:txBody>
        </p:sp>
        <p:sp>
          <p:nvSpPr>
            <p:cNvPr id="410646" name="Text Box 22"/>
            <p:cNvSpPr txBox="1">
              <a:spLocks noChangeArrowheads="1"/>
            </p:cNvSpPr>
            <p:nvPr/>
          </p:nvSpPr>
          <p:spPr bwMode="auto">
            <a:xfrm>
              <a:off x="2208" y="7850"/>
              <a:ext cx="1872" cy="5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a:r>
                <a:rPr lang="en-US" altLang="en-US">
                  <a:solidFill>
                    <a:schemeClr val="bg2"/>
                  </a:solidFill>
                  <a:latin typeface="Arial" charset="0"/>
                </a:rPr>
                <a:t>Họp riêng</a:t>
              </a:r>
              <a:endParaRPr lang="en-US" altLang="en-US">
                <a:solidFill>
                  <a:schemeClr val="bg2"/>
                </a:solidFill>
              </a:endParaRPr>
            </a:p>
          </p:txBody>
        </p:sp>
        <p:sp>
          <p:nvSpPr>
            <p:cNvPr id="410647" name="Line 23"/>
            <p:cNvSpPr>
              <a:spLocks noChangeShapeType="1"/>
            </p:cNvSpPr>
            <p:nvPr/>
          </p:nvSpPr>
          <p:spPr bwMode="auto">
            <a:xfrm>
              <a:off x="3072" y="8381"/>
              <a:ext cx="0" cy="3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48" name="Line 24"/>
            <p:cNvSpPr>
              <a:spLocks noChangeShapeType="1"/>
            </p:cNvSpPr>
            <p:nvPr/>
          </p:nvSpPr>
          <p:spPr bwMode="auto">
            <a:xfrm>
              <a:off x="3072" y="7452"/>
              <a:ext cx="0" cy="3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49" name="Line 25"/>
            <p:cNvSpPr>
              <a:spLocks noChangeShapeType="1"/>
            </p:cNvSpPr>
            <p:nvPr/>
          </p:nvSpPr>
          <p:spPr bwMode="auto">
            <a:xfrm>
              <a:off x="3072" y="6513"/>
              <a:ext cx="0" cy="3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50" name="Line 26"/>
            <p:cNvSpPr>
              <a:spLocks noChangeShapeType="1"/>
            </p:cNvSpPr>
            <p:nvPr/>
          </p:nvSpPr>
          <p:spPr bwMode="auto">
            <a:xfrm>
              <a:off x="3072" y="5584"/>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51" name="Line 27"/>
            <p:cNvSpPr>
              <a:spLocks noChangeShapeType="1"/>
            </p:cNvSpPr>
            <p:nvPr/>
          </p:nvSpPr>
          <p:spPr bwMode="auto">
            <a:xfrm>
              <a:off x="3072" y="9178"/>
              <a:ext cx="0" cy="5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3481743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2031" y="1003869"/>
            <a:ext cx="9833007" cy="4527357"/>
          </a:xfrm>
          <a:prstGeom prst="rect">
            <a:avLst/>
          </a:prstGeom>
          <a:ln w="50800">
            <a:solidFill>
              <a:schemeClr val="accent6"/>
            </a:solidFill>
          </a:ln>
        </p:spPr>
        <p:style>
          <a:lnRef idx="2">
            <a:schemeClr val="accent6"/>
          </a:lnRef>
          <a:fillRef idx="1">
            <a:schemeClr val="lt1"/>
          </a:fillRef>
          <a:effectRef idx="0">
            <a:schemeClr val="accent6"/>
          </a:effectRef>
          <a:fontRef idx="minor">
            <a:schemeClr val="dk1"/>
          </a:fontRef>
        </p:style>
        <p:txBody>
          <a:bodyPr lIns="91440"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525" y="1003869"/>
            <a:ext cx="6866422" cy="4421078"/>
          </a:xfrm>
          <a:prstGeom prst="rect">
            <a:avLst/>
          </a:prstGeom>
        </p:spPr>
      </p:pic>
      <p:sp>
        <p:nvSpPr>
          <p:cNvPr id="7" name="TextBox 6"/>
          <p:cNvSpPr txBox="1"/>
          <p:nvPr/>
        </p:nvSpPr>
        <p:spPr>
          <a:xfrm>
            <a:off x="2446167" y="2848968"/>
            <a:ext cx="1931234" cy="1200329"/>
          </a:xfrm>
          <a:prstGeom prst="rect">
            <a:avLst/>
          </a:prstGeom>
          <a:noFill/>
        </p:spPr>
        <p:txBody>
          <a:bodyPr wrap="square" rtlCol="0">
            <a:spAutoFit/>
          </a:bodyPr>
          <a:lstStyle/>
          <a:p>
            <a:r>
              <a:rPr lang="en-US" b="1" dirty="0">
                <a:solidFill>
                  <a:schemeClr val="bg1"/>
                </a:solidFill>
              </a:rPr>
              <a:t>Initiating </a:t>
            </a:r>
            <a:r>
              <a:rPr lang="en-US" b="1" dirty="0" err="1">
                <a:solidFill>
                  <a:schemeClr val="bg1"/>
                </a:solidFill>
              </a:rPr>
              <a:t>Processe</a:t>
            </a:r>
            <a:r>
              <a:rPr lang="en-US" b="1" dirty="0">
                <a:solidFill>
                  <a:schemeClr val="bg1"/>
                </a:solidFill>
                <a:latin typeface="Times New Roman" panose="02020603050405020304" pitchFamily="18" charset="0"/>
                <a:cs typeface="Times New Roman" panose="02020603050405020304" pitchFamily="18" charset="0"/>
              </a:rPr>
              <a:t>(</a:t>
            </a:r>
            <a:r>
              <a:rPr lang="en-US" b="1" i="1" dirty="0" err="1">
                <a:solidFill>
                  <a:schemeClr val="bg1"/>
                </a:solidFill>
                <a:latin typeface="Times New Roman" panose="02020603050405020304" pitchFamily="18" charset="0"/>
                <a:cs typeface="Times New Roman" panose="02020603050405020304" pitchFamily="18" charset="0"/>
              </a:rPr>
              <a:t>Quá</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trình</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khởi</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tạo</a:t>
            </a:r>
            <a:r>
              <a:rPr lang="en-US" b="1" dirty="0">
                <a:solidFill>
                  <a:schemeClr val="bg1"/>
                </a:solidFill>
                <a:latin typeface="Times New Roman" panose="02020603050405020304" pitchFamily="18" charset="0"/>
                <a:cs typeface="Times New Roman" panose="02020603050405020304" pitchFamily="18" charset="0"/>
              </a:rPr>
              <a:t>)</a:t>
            </a:r>
          </a:p>
          <a:p>
            <a:r>
              <a:rPr lang="en-US" b="1" dirty="0">
                <a:solidFill>
                  <a:schemeClr val="bg1"/>
                </a:solidFill>
              </a:rPr>
              <a:t>s</a:t>
            </a:r>
          </a:p>
        </p:txBody>
      </p:sp>
      <p:sp>
        <p:nvSpPr>
          <p:cNvPr id="8" name="TextBox 7"/>
          <p:cNvSpPr txBox="1"/>
          <p:nvPr/>
        </p:nvSpPr>
        <p:spPr>
          <a:xfrm>
            <a:off x="3552287" y="746045"/>
            <a:ext cx="4124896" cy="1200329"/>
          </a:xfrm>
          <a:prstGeom prst="rect">
            <a:avLst/>
          </a:prstGeom>
          <a:noFill/>
        </p:spPr>
        <p:txBody>
          <a:bodyPr wrap="square" rtlCol="0">
            <a:spAutoFit/>
          </a:bodyPr>
          <a:lstStyle/>
          <a:p>
            <a:pPr algn="ctr"/>
            <a:r>
              <a:rPr lang="en-US" b="1" dirty="0"/>
              <a:t>Monitoring and </a:t>
            </a:r>
            <a:br>
              <a:rPr lang="en-US" b="1" dirty="0"/>
            </a:br>
            <a:r>
              <a:rPr lang="en-US" b="1" dirty="0"/>
              <a:t>Controlling Processes </a:t>
            </a: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Quá</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trình</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theo</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dõi</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p>
          <a:p>
            <a:pPr algn="ct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b="1" i="1" dirty="0" err="1">
                <a:solidFill>
                  <a:schemeClr val="tx1">
                    <a:lumMod val="85000"/>
                    <a:lumOff val="15000"/>
                  </a:schemeClr>
                </a:solidFill>
                <a:latin typeface="Times New Roman" panose="02020603050405020304" pitchFamily="18" charset="0"/>
                <a:cs typeface="Times New Roman" panose="02020603050405020304" pitchFamily="18" charset="0"/>
              </a:rPr>
              <a:t>soát</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endParaRPr lang="en-US" b="1" dirty="0"/>
          </a:p>
        </p:txBody>
      </p:sp>
      <p:sp>
        <p:nvSpPr>
          <p:cNvPr id="9" name="TextBox 8"/>
          <p:cNvSpPr txBox="1"/>
          <p:nvPr/>
        </p:nvSpPr>
        <p:spPr>
          <a:xfrm>
            <a:off x="6628622" y="3017239"/>
            <a:ext cx="2097122"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 (</a:t>
            </a:r>
            <a:r>
              <a:rPr lang="en-US" b="1" i="1" dirty="0" err="1">
                <a:solidFill>
                  <a:schemeClr val="bg1"/>
                </a:solidFill>
                <a:latin typeface="Times New Roman" panose="02020603050405020304" pitchFamily="18" charset="0"/>
                <a:cs typeface="Times New Roman" panose="02020603050405020304" pitchFamily="18" charset="0"/>
              </a:rPr>
              <a:t>Quá</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trình</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kết</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thúc</a:t>
            </a:r>
            <a:r>
              <a:rPr lang="en-US" b="1" i="1" dirty="0">
                <a:solidFill>
                  <a:schemeClr val="bg1"/>
                </a:solidFill>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377401" y="1648639"/>
            <a:ext cx="2474667" cy="1200329"/>
          </a:xfrm>
          <a:prstGeom prst="rect">
            <a:avLst/>
          </a:prstGeom>
          <a:noFill/>
        </p:spPr>
        <p:txBody>
          <a:bodyPr wrap="square" rtlCol="0">
            <a:spAutoFit/>
          </a:bodyPr>
          <a:lstStyle/>
          <a:p>
            <a:pPr algn="ctr"/>
            <a:r>
              <a:rPr lang="en-US" b="1" dirty="0">
                <a:solidFill>
                  <a:schemeClr val="bg1"/>
                </a:solidFill>
              </a:rPr>
              <a:t>Planning</a:t>
            </a:r>
            <a:br>
              <a:rPr lang="en-US" b="1" dirty="0">
                <a:solidFill>
                  <a:schemeClr val="bg1"/>
                </a:solidFill>
              </a:rPr>
            </a:br>
            <a:r>
              <a:rPr lang="en-US" b="1" dirty="0">
                <a:solidFill>
                  <a:schemeClr val="bg1"/>
                </a:solidFill>
              </a:rPr>
              <a:t>Processes</a:t>
            </a:r>
            <a:r>
              <a:rPr lang="en-US" b="1" dirty="0">
                <a:solidFill>
                  <a:schemeClr val="bg1"/>
                </a:solidFill>
                <a:latin typeface="Times New Roman" panose="02020603050405020304" pitchFamily="18" charset="0"/>
                <a:cs typeface="Times New Roman" panose="02020603050405020304" pitchFamily="18" charset="0"/>
              </a:rPr>
              <a:t>(</a:t>
            </a:r>
            <a:r>
              <a:rPr lang="en-US" b="1" i="1" dirty="0" err="1">
                <a:solidFill>
                  <a:schemeClr val="bg1"/>
                </a:solidFill>
                <a:latin typeface="Times New Roman" panose="02020603050405020304" pitchFamily="18" charset="0"/>
                <a:cs typeface="Times New Roman" panose="02020603050405020304" pitchFamily="18" charset="0"/>
              </a:rPr>
              <a:t>Quá</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trình</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lập</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kế</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hoạch</a:t>
            </a:r>
            <a:r>
              <a:rPr lang="en-US" b="1" i="1" dirty="0">
                <a:solidFill>
                  <a:schemeClr val="bg1"/>
                </a:solidFill>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a:p>
            <a:pPr algn="ctr"/>
            <a:endParaRPr lang="en-US" b="1" dirty="0">
              <a:solidFill>
                <a:schemeClr val="bg1"/>
              </a:solidFill>
            </a:endParaRPr>
          </a:p>
        </p:txBody>
      </p:sp>
      <p:sp>
        <p:nvSpPr>
          <p:cNvPr id="11" name="TextBox 10"/>
          <p:cNvSpPr txBox="1"/>
          <p:nvPr/>
        </p:nvSpPr>
        <p:spPr>
          <a:xfrm>
            <a:off x="4377401" y="4370901"/>
            <a:ext cx="2490258"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 (</a:t>
            </a:r>
            <a:r>
              <a:rPr lang="en-US" b="1" i="1" dirty="0" err="1">
                <a:solidFill>
                  <a:schemeClr val="bg1"/>
                </a:solidFill>
                <a:latin typeface="Times New Roman" panose="02020603050405020304" pitchFamily="18" charset="0"/>
                <a:cs typeface="Times New Roman" panose="02020603050405020304" pitchFamily="18" charset="0"/>
              </a:rPr>
              <a:t>Quá</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trình</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thực</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hiện</a:t>
            </a:r>
            <a:r>
              <a:rPr lang="en-US" b="1" i="1" dirty="0">
                <a:solidFill>
                  <a:schemeClr val="bg1"/>
                </a:solidFill>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52031" y="5512607"/>
            <a:ext cx="8807116" cy="1200329"/>
          </a:xfrm>
          <a:prstGeom prst="rect">
            <a:avLst/>
          </a:prstGeom>
          <a:noFill/>
        </p:spPr>
        <p:txBody>
          <a:bodyPr wrap="square" rtlCol="0">
            <a:spAutoFit/>
          </a:bodyPr>
          <a:lstStyle/>
          <a:p>
            <a:r>
              <a:rPr lang="en-US" dirty="0"/>
              <a:t>Figure 10-3. Project Management Process Groups Mapped to the Plan-Do-Check-Act Cycle</a:t>
            </a:r>
          </a:p>
          <a:p>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10-3. </a:t>
            </a:r>
            <a:r>
              <a:rPr lang="en-US" i="1" dirty="0" err="1">
                <a:latin typeface="Times New Roman" panose="02020603050405020304" pitchFamily="18" charset="0"/>
                <a:cs typeface="Times New Roman" panose="02020603050405020304" pitchFamily="18" charset="0"/>
              </a:rPr>
              <a:t>Nhóm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trình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quản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lý</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dự</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án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được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lập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bản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đồ</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chu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trình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kế</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hoạch-làm-kiểm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hành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động</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13" name="TextBox 12"/>
          <p:cNvSpPr txBox="1"/>
          <p:nvPr/>
        </p:nvSpPr>
        <p:spPr>
          <a:xfrm>
            <a:off x="503088" y="317878"/>
            <a:ext cx="1113089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Management Process Groups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nhóm</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quy</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trình</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quản</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lý</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33982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95" y="4749284"/>
            <a:ext cx="448686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Remember an estimate is not a budget </a:t>
            </a:r>
          </a:p>
        </p:txBody>
      </p:sp>
      <p:pic>
        <p:nvPicPr>
          <p:cNvPr id="5" name="Picture 4"/>
          <p:cNvPicPr>
            <a:picLocks noChangeAspect="1"/>
          </p:cNvPicPr>
          <p:nvPr/>
        </p:nvPicPr>
        <p:blipFill>
          <a:blip r:embed="rId2"/>
          <a:stretch>
            <a:fillRect/>
          </a:stretch>
        </p:blipFill>
        <p:spPr>
          <a:xfrm>
            <a:off x="9220734" y="4027140"/>
            <a:ext cx="3109531" cy="2370803"/>
          </a:xfrm>
          <a:prstGeom prst="rect">
            <a:avLst/>
          </a:prstGeom>
        </p:spPr>
      </p:pic>
      <p:sp>
        <p:nvSpPr>
          <p:cNvPr id="6" name="TextBox 5"/>
          <p:cNvSpPr txBox="1"/>
          <p:nvPr/>
        </p:nvSpPr>
        <p:spPr>
          <a:xfrm>
            <a:off x="312149" y="40303"/>
            <a:ext cx="3795617"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Key Messages for Unit 10</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0595" y="501967"/>
            <a:ext cx="4645277" cy="4247317"/>
          </a:xfrm>
          <a:prstGeom prst="rect">
            <a:avLst/>
          </a:prstGeom>
          <a:noFill/>
        </p:spPr>
        <p:txBody>
          <a:bodyPr wrap="square" rtlCol="0">
            <a:spAutoFit/>
          </a:bodyPr>
          <a:lstStyle/>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Select the right method to do your estimates </a:t>
            </a:r>
          </a:p>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Base estimates on the current approved scope and baselines of the project </a:t>
            </a:r>
          </a:p>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Estimates should include an indication of accuracy (for example, ± percent) </a:t>
            </a:r>
            <a:endParaRPr lang="en-US"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Change your estimates when there are authorized changes in scope, resources, materials, and services </a:t>
            </a:r>
          </a:p>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Document all assumptions used in developing the estimate </a:t>
            </a:r>
          </a:p>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Remember that estimates affect project schedule, cost, profit, and client satisfaction </a:t>
            </a:r>
            <a:endParaRPr lang="en-US"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Validate and/or revalidate estimates throughout the life cycle  </a:t>
            </a:r>
          </a:p>
          <a:p>
            <a:pPr algn="just"/>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3CF4ECF1-3546-40DE-94DB-08508483FD30}"/>
              </a:ext>
            </a:extLst>
          </p:cNvPr>
          <p:cNvSpPr txBox="1"/>
          <p:nvPr/>
        </p:nvSpPr>
        <p:spPr>
          <a:xfrm>
            <a:off x="6339384" y="40302"/>
            <a:ext cx="4017432"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Thông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điệp</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chính</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cho</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bài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10</a:t>
            </a:r>
          </a:p>
        </p:txBody>
      </p:sp>
      <p:sp>
        <p:nvSpPr>
          <p:cNvPr id="9" name="TextBox 8">
            <a:extLst>
              <a:ext uri="{FF2B5EF4-FFF2-40B4-BE49-F238E27FC236}">
                <a16:creationId xmlns="" xmlns:a16="http://schemas.microsoft.com/office/drawing/2014/main" id="{35D55EF9-968A-4977-B3C3-C407346E0EBA}"/>
              </a:ext>
            </a:extLst>
          </p:cNvPr>
          <p:cNvSpPr txBox="1"/>
          <p:nvPr/>
        </p:nvSpPr>
        <p:spPr>
          <a:xfrm>
            <a:off x="5128611" y="534648"/>
            <a:ext cx="5646888" cy="3970318"/>
          </a:xfrm>
          <a:prstGeom prst="rect">
            <a:avLst/>
          </a:prstGeom>
          <a:noFill/>
        </p:spPr>
        <p:txBody>
          <a:bodyPr wrap="square" rtlCol="0">
            <a:spAutoFit/>
          </a:bodyPr>
          <a:lstStyle/>
          <a:p>
            <a:pPr marL="342900"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Chọn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phương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đúng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phê</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ranh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nên</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trăm</a:t>
            </a:r>
            <a:r>
              <a:rPr lang="en-US" dirty="0">
                <a:solidFill>
                  <a:srgbClr val="197EC6"/>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đổi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phép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Nhớ</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hưởng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lòng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hàng</a:t>
            </a:r>
            <a:endParaRPr lang="en-US" dirty="0">
              <a:solidFill>
                <a:srgbClr val="197EC6"/>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qua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qua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qua </a:t>
            </a:r>
            <a:r>
              <a:rPr lang="en-US" dirty="0" err="1">
                <a:solidFill>
                  <a:srgbClr val="197EC6"/>
                </a:solidFill>
                <a:latin typeface="Times New Roman" panose="02020603050405020304" pitchFamily="18" charset="0"/>
                <a:cs typeface="Times New Roman" panose="02020603050405020304" pitchFamily="18" charset="0"/>
              </a:rPr>
              <a:t>vòng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đời</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1B57111B-921F-4E7D-880E-01F02A5E38A5}"/>
              </a:ext>
            </a:extLst>
          </p:cNvPr>
          <p:cNvSpPr txBox="1"/>
          <p:nvPr/>
        </p:nvSpPr>
        <p:spPr>
          <a:xfrm>
            <a:off x="5504889" y="4732728"/>
            <a:ext cx="3339568" cy="707886"/>
          </a:xfrm>
          <a:prstGeom prst="rect">
            <a:avLst/>
          </a:prstGeom>
          <a:noFill/>
        </p:spPr>
        <p:txBody>
          <a:bodyPr wrap="square" rtlCol="0">
            <a:spAutoFit/>
          </a:bodyPr>
          <a:lstStyle/>
          <a:p>
            <a:r>
              <a:rPr lang="en-US" sz="2000" b="1" dirty="0" err="1">
                <a:solidFill>
                  <a:srgbClr val="197EC6"/>
                </a:solidFill>
                <a:latin typeface="Times New Roman" panose="02020603050405020304" pitchFamily="18" charset="0"/>
                <a:cs typeface="Times New Roman" panose="02020603050405020304" pitchFamily="18" charset="0"/>
              </a:rPr>
              <a:t>Nhớ</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rằng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một</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ước</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lượng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không</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phải</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là</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một</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ngân</a:t>
            </a:r>
            <a:r>
              <a:rPr lang="en-US" sz="2000" b="1" dirty="0">
                <a:solidFill>
                  <a:srgbClr val="197EC6"/>
                </a:solidFill>
                <a:latin typeface="Times New Roman" panose="02020603050405020304" pitchFamily="18" charset="0"/>
                <a:cs typeface="Times New Roman" panose="02020603050405020304" pitchFamily="18" charset="0"/>
              </a:rPr>
              <a:t> </a:t>
            </a:r>
            <a:r>
              <a:rPr lang="en-US" sz="2000" b="1" dirty="0" err="1">
                <a:solidFill>
                  <a:srgbClr val="197EC6"/>
                </a:solidFill>
                <a:latin typeface="Times New Roman" panose="02020603050405020304" pitchFamily="18" charset="0"/>
                <a:cs typeface="Times New Roman" panose="02020603050405020304" pitchFamily="18" charset="0"/>
              </a:rPr>
              <a:t>sách</a:t>
            </a:r>
            <a:endParaRPr lang="en-US" sz="2000"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693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503088" y="317878"/>
            <a:ext cx="4519078"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Team Exercise 10-1: Estimating</a:t>
            </a:r>
          </a:p>
        </p:txBody>
      </p:sp>
      <p:sp>
        <p:nvSpPr>
          <p:cNvPr id="6" name="TextBox 5"/>
          <p:cNvSpPr txBox="1"/>
          <p:nvPr/>
        </p:nvSpPr>
        <p:spPr>
          <a:xfrm>
            <a:off x="503089" y="1026045"/>
            <a:ext cx="4519078"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a:t>
            </a:r>
            <a:r>
              <a:rPr lang="en-US" dirty="0" err="1">
                <a:latin typeface="Times New Roman" panose="02020603050405020304" pitchFamily="18" charset="0"/>
                <a:cs typeface="Times New Roman" panose="02020603050405020304" pitchFamily="18" charset="0"/>
              </a:rPr>
              <a:t>RestEasy</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Read the handout </a:t>
            </a:r>
          </a:p>
          <a:p>
            <a:pPr marL="457200" indent="-457200">
              <a:buAutoNum type="arabicPeriod"/>
            </a:pPr>
            <a:r>
              <a:rPr lang="en-US" dirty="0">
                <a:latin typeface="Times New Roman" panose="02020603050405020304" pitchFamily="18" charset="0"/>
                <a:cs typeface="Times New Roman" panose="02020603050405020304" pitchFamily="18" charset="0"/>
              </a:rPr>
              <a:t>Review any previous documents to identify necessary background information</a:t>
            </a:r>
            <a:endParaRPr lang="en-US" i="1"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Use the subtasks defined in the table to conduct your estimate and answer the questions</a:t>
            </a:r>
            <a:endParaRPr lang="en-US"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ADC46346-83A4-4B48-B94E-EC34B35FB356}"/>
              </a:ext>
            </a:extLst>
          </p:cNvPr>
          <p:cNvSpPr txBox="1"/>
          <p:nvPr/>
        </p:nvSpPr>
        <p:spPr>
          <a:xfrm>
            <a:off x="6718663" y="317877"/>
            <a:ext cx="4310407"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Bài</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tập</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nhóm</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10-1: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61E3F644-FAF0-4BED-97E3-A3A429071034}"/>
              </a:ext>
            </a:extLst>
          </p:cNvPr>
          <p:cNvSpPr txBox="1"/>
          <p:nvPr/>
        </p:nvSpPr>
        <p:spPr>
          <a:xfrm>
            <a:off x="6718663" y="1036090"/>
            <a:ext cx="4170095" cy="2585323"/>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r>
              <a:rPr lang="en-US" b="1"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RestEasy</a:t>
            </a:r>
            <a:endParaRPr lang="en-US" dirty="0">
              <a:solidFill>
                <a:srgbClr val="197EC6"/>
              </a:solidFill>
              <a:latin typeface="Times New Roman" panose="02020603050405020304" pitchFamily="18" charset="0"/>
              <a:cs typeface="Times New Roman" panose="02020603050405020304" pitchFamily="18" charset="0"/>
            </a:endParaRPr>
          </a:p>
          <a:p>
            <a:endParaRPr lang="en-US" b="1" dirty="0">
              <a:solidFill>
                <a:srgbClr val="197EC6"/>
              </a:solidFill>
              <a:latin typeface="Times New Roman" panose="02020603050405020304" pitchFamily="18" charset="0"/>
              <a:cs typeface="Times New Roman" panose="02020603050405020304" pitchFamily="18" charset="0"/>
            </a:endParaRPr>
          </a:p>
          <a:p>
            <a:pPr marL="457200" indent="-457200">
              <a:buAutoNum type="arabicPeriod"/>
            </a:pPr>
            <a:r>
              <a:rPr lang="en-US" dirty="0" err="1">
                <a:solidFill>
                  <a:srgbClr val="197EC6"/>
                </a:solidFill>
                <a:latin typeface="Times New Roman" panose="02020603050405020304" pitchFamily="18" charset="0"/>
                <a:cs typeface="Times New Roman" panose="02020603050405020304" pitchFamily="18" charset="0"/>
              </a:rPr>
              <a:t>Đọc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endParaRPr lang="en-US" dirty="0">
              <a:solidFill>
                <a:srgbClr val="197EC6"/>
              </a:solidFill>
              <a:latin typeface="Times New Roman" panose="02020603050405020304" pitchFamily="18" charset="0"/>
              <a:cs typeface="Times New Roman" panose="02020603050405020304" pitchFamily="18" charset="0"/>
            </a:endParaRPr>
          </a:p>
          <a:p>
            <a:pPr marL="457200" indent="-457200">
              <a:buAutoNum type="arabicPeriod"/>
            </a:pP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tin </a:t>
            </a:r>
            <a:r>
              <a:rPr lang="en-US" dirty="0" err="1">
                <a:solidFill>
                  <a:srgbClr val="197EC6"/>
                </a:solidFill>
                <a:latin typeface="Times New Roman" panose="02020603050405020304" pitchFamily="18" charset="0"/>
                <a:cs typeface="Times New Roman" panose="02020603050405020304" pitchFamily="18" charset="0"/>
              </a:rPr>
              <a:t>nền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endParaRPr lang="en-US" dirty="0">
              <a:solidFill>
                <a:srgbClr val="197EC6"/>
              </a:solidFill>
              <a:latin typeface="Times New Roman" panose="02020603050405020304" pitchFamily="18" charset="0"/>
              <a:cs typeface="Times New Roman" panose="02020603050405020304" pitchFamily="18" charset="0"/>
            </a:endParaRPr>
          </a:p>
          <a:p>
            <a:pPr marL="457200" indent="-457200">
              <a:buAutoNum type="arabicPeriod"/>
            </a:pPr>
            <a:endParaRPr lang="en-US" dirty="0">
              <a:solidFill>
                <a:srgbClr val="197EC6"/>
              </a:solidFill>
              <a:latin typeface="Times New Roman" panose="02020603050405020304" pitchFamily="18" charset="0"/>
              <a:cs typeface="Times New Roman" panose="02020603050405020304" pitchFamily="18" charset="0"/>
            </a:endParaRPr>
          </a:p>
          <a:p>
            <a:pPr marL="457200" indent="-457200">
              <a:buAutoNum type="arabicPeriod"/>
            </a:pP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nhỏ</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hướng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câu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hỏi</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057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3088" y="2223476"/>
            <a:ext cx="11467856" cy="369332"/>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36229" y="445677"/>
            <a:ext cx="400050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endParaRPr lang="en-US" sz="2400" b="1" u="sng" dirty="0">
              <a:ln/>
              <a:solidFill>
                <a:schemeClr val="accent3"/>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693" y="5415669"/>
            <a:ext cx="5552830"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Estimating is done as early in the project life cycle as possible and is normally repeated a number of times throughout the life of the project as changes in the project dictate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1114" y="4566112"/>
            <a:ext cx="2400886" cy="2187932"/>
          </a:xfrm>
          <a:prstGeom prst="rect">
            <a:avLst/>
          </a:prstGeom>
        </p:spPr>
      </p:pic>
      <p:sp>
        <p:nvSpPr>
          <p:cNvPr id="9" name="TextBox 8"/>
          <p:cNvSpPr txBox="1"/>
          <p:nvPr/>
        </p:nvSpPr>
        <p:spPr>
          <a:xfrm>
            <a:off x="9943818" y="4829081"/>
            <a:ext cx="1874421" cy="830997"/>
          </a:xfrm>
          <a:prstGeom prst="rect">
            <a:avLst/>
          </a:prstGeom>
          <a:noFill/>
          <a:effectLst>
            <a:glow>
              <a:schemeClr val="accent1"/>
            </a:glow>
            <a:softEdge rad="0"/>
          </a:effectLst>
          <a:scene3d>
            <a:camera prst="orthographicFront">
              <a:rot lat="0" lon="0" rev="600000"/>
            </a:camera>
            <a:lightRig rig="threePt" dir="t"/>
          </a:scene3d>
        </p:spPr>
        <p:txBody>
          <a:bodyPr wrap="square" rtlCol="0">
            <a:spAutoFit/>
          </a:bodyPr>
          <a:lstStyle/>
          <a:p>
            <a:r>
              <a:rPr lang="en-US" sz="2400" b="1" dirty="0">
                <a:latin typeface="Times New Roman" panose="02020603050405020304" pitchFamily="18" charset="0"/>
                <a:cs typeface="Times New Roman" panose="02020603050405020304" pitchFamily="18" charset="0"/>
              </a:rPr>
              <a:t>Estimating…</a:t>
            </a:r>
          </a:p>
        </p:txBody>
      </p:sp>
      <p:sp>
        <p:nvSpPr>
          <p:cNvPr id="11" name="TextBox 10"/>
          <p:cNvSpPr txBox="1"/>
          <p:nvPr/>
        </p:nvSpPr>
        <p:spPr>
          <a:xfrm>
            <a:off x="320208" y="0"/>
            <a:ext cx="339366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Definition of Estimating</a:t>
            </a:r>
          </a:p>
        </p:txBody>
      </p:sp>
      <p:sp>
        <p:nvSpPr>
          <p:cNvPr id="14" name="TextBox 13"/>
          <p:cNvSpPr txBox="1"/>
          <p:nvPr/>
        </p:nvSpPr>
        <p:spPr>
          <a:xfrm>
            <a:off x="-63928" y="313838"/>
            <a:ext cx="555283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Estimating:</a:t>
            </a:r>
            <a:endParaRPr lang="en-US" b="1" i="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 the process of determining effort, duration, and costs for the element in the WBS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 the process of identifying what resources are necessary for each work package.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 the process of identifying the should cost for each project task and activity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following terms are key parts of estimating: </a:t>
            </a:r>
          </a:p>
          <a:p>
            <a:pPr marL="1200150" lvl="2"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Effort </a:t>
            </a:r>
            <a:r>
              <a:rPr lang="en-US" dirty="0">
                <a:latin typeface="Times New Roman" panose="02020603050405020304" pitchFamily="18" charset="0"/>
                <a:cs typeface="Times New Roman" panose="02020603050405020304" pitchFamily="18" charset="0"/>
              </a:rPr>
              <a:t>is the number of labor units required to complete a task. It is usually measured in staff hours, or person-hours </a:t>
            </a:r>
          </a:p>
          <a:p>
            <a:pPr marL="1200150" lvl="2"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Level of effort (LOE) </a:t>
            </a:r>
            <a:r>
              <a:rPr lang="en-US" dirty="0">
                <a:latin typeface="Times New Roman" panose="02020603050405020304" pitchFamily="18" charset="0"/>
                <a:cs typeface="Times New Roman" panose="02020603050405020304" pitchFamily="18" charset="0"/>
              </a:rPr>
              <a:t>describes the activities that are necessary to support a project that cannot be scheduled</a:t>
            </a:r>
          </a:p>
          <a:p>
            <a:pPr marL="1200150" lvl="2"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Duration </a:t>
            </a:r>
            <a:r>
              <a:rPr lang="en-US" dirty="0">
                <a:latin typeface="Times New Roman" panose="02020603050405020304" pitchFamily="18" charset="0"/>
                <a:cs typeface="Times New Roman" panose="02020603050405020304" pitchFamily="18" charset="0"/>
              </a:rPr>
              <a:t>is the number of work periods, excluding holidays or other nonworking periods, required to complete an activity or other project element </a:t>
            </a:r>
          </a:p>
          <a:p>
            <a:pPr lvl="2" algn="just"/>
            <a:r>
              <a:rPr lang="en-US" dirty="0">
                <a:latin typeface="Times New Roman" panose="02020603050405020304" pitchFamily="18"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E0676808-ED65-40D6-890E-632585851C01}"/>
              </a:ext>
            </a:extLst>
          </p:cNvPr>
          <p:cNvSpPr txBox="1"/>
          <p:nvPr/>
        </p:nvSpPr>
        <p:spPr>
          <a:xfrm>
            <a:off x="7668905" y="-29010"/>
            <a:ext cx="321212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Định</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nghĩa</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F46F0282-7907-45EF-8CC0-075A5D91AC54}"/>
              </a:ext>
            </a:extLst>
          </p:cNvPr>
          <p:cNvSpPr txBox="1"/>
          <p:nvPr/>
        </p:nvSpPr>
        <p:spPr>
          <a:xfrm>
            <a:off x="5431108" y="310953"/>
            <a:ext cx="6094046" cy="4801314"/>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Uớc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WBS</a:t>
            </a: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dạng</a:t>
            </a:r>
            <a:r>
              <a:rPr lang="en-US" dirty="0">
                <a:solidFill>
                  <a:srgbClr val="197EC6"/>
                </a:solidFill>
                <a:latin typeface="Times New Roman" panose="02020603050405020304" pitchFamily="18" charset="0"/>
                <a:cs typeface="Times New Roman" panose="02020603050405020304" pitchFamily="18" charset="0"/>
              </a:rPr>
              <a:t> chi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ngữ</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p>
          <a:p>
            <a:pPr marL="1200150" lvl="2" indent="-285750" algn="just">
              <a:buFont typeface="Arial" panose="020B0604020202020204" pitchFamily="34" charset="0"/>
              <a:buChar char="•"/>
            </a:pPr>
            <a:r>
              <a:rPr lang="en-US" b="1" dirty="0" err="1">
                <a:solidFill>
                  <a:srgbClr val="197EC6"/>
                </a:solidFill>
                <a:latin typeface="Times New Roman" panose="02020603050405020304" pitchFamily="18" charset="0"/>
                <a:cs typeface="Times New Roman" panose="02020603050405020304" pitchFamily="18" charset="0"/>
              </a:rPr>
              <a:t>Nỗ</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lực</a:t>
            </a:r>
            <a:r>
              <a:rPr lang="en-US" b="1"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vị</a:t>
            </a:r>
            <a:r>
              <a:rPr lang="en-US" dirty="0">
                <a:solidFill>
                  <a:srgbClr val="197EC6"/>
                </a:solidFill>
                <a:latin typeface="Times New Roman" panose="02020603050405020304" pitchFamily="18" charset="0"/>
                <a:cs typeface="Times New Roman" panose="02020603050405020304" pitchFamily="18" charset="0"/>
              </a:rPr>
              <a:t> lao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giờ</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b="1" dirty="0" err="1">
                <a:solidFill>
                  <a:srgbClr val="197EC6"/>
                </a:solidFill>
                <a:latin typeface="Times New Roman" panose="02020603050405020304" pitchFamily="18" charset="0"/>
                <a:cs typeface="Times New Roman" panose="02020603050405020304" pitchFamily="18" charset="0"/>
              </a:rPr>
              <a:t>Mức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nỗ</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lực</a:t>
            </a:r>
            <a:r>
              <a:rPr lang="en-US" b="1"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sắp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xếp</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b="1" dirty="0" err="1">
                <a:solidFill>
                  <a:srgbClr val="197EC6"/>
                </a:solidFill>
                <a:latin typeface="Times New Roman" panose="02020603050405020304" pitchFamily="18" charset="0"/>
                <a:cs typeface="Times New Roman" panose="02020603050405020304" pitchFamily="18" charset="0"/>
              </a:rPr>
              <a:t>Thời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gian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việc</a:t>
            </a:r>
            <a:r>
              <a:rPr lang="en-US" b="1"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đoạn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42339302-108D-4823-8D02-52B03C73EDE9}"/>
              </a:ext>
            </a:extLst>
          </p:cNvPr>
          <p:cNvSpPr txBox="1"/>
          <p:nvPr/>
        </p:nvSpPr>
        <p:spPr>
          <a:xfrm>
            <a:off x="5558865" y="5335105"/>
            <a:ext cx="4481929" cy="1077218"/>
          </a:xfrm>
          <a:prstGeom prst="rect">
            <a:avLst/>
          </a:prstGeom>
          <a:noFill/>
        </p:spPr>
        <p:txBody>
          <a:bodyPr wrap="square" rtlCol="0">
            <a:spAutoFit/>
          </a:bodyPr>
          <a:lstStyle/>
          <a:p>
            <a:r>
              <a:rPr lang="en-US" sz="1600" b="1" dirty="0" err="1">
                <a:solidFill>
                  <a:srgbClr val="197EC6"/>
                </a:solidFill>
                <a:latin typeface="Times New Roman" panose="02020603050405020304" pitchFamily="18" charset="0"/>
                <a:cs typeface="Times New Roman" panose="02020603050405020304" pitchFamily="18" charset="0"/>
              </a:rPr>
              <a:t>Việc</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ước</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lượng</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được</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làm</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sớm</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nhất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có</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thể</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trong</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một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vòng</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đời</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của</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dự</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án</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và</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được</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lặp</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lại</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một</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số</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lần</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thông</a:t>
            </a:r>
            <a:r>
              <a:rPr lang="en-US" sz="1600" b="1" dirty="0">
                <a:solidFill>
                  <a:srgbClr val="197EC6"/>
                </a:solidFill>
                <a:latin typeface="Times New Roman" panose="02020603050405020304" pitchFamily="18" charset="0"/>
                <a:cs typeface="Times New Roman" panose="02020603050405020304" pitchFamily="18" charset="0"/>
              </a:rPr>
              <a:t> qua </a:t>
            </a:r>
            <a:r>
              <a:rPr lang="en-US" sz="1600" b="1" dirty="0" err="1">
                <a:solidFill>
                  <a:srgbClr val="197EC6"/>
                </a:solidFill>
                <a:latin typeface="Times New Roman" panose="02020603050405020304" pitchFamily="18" charset="0"/>
                <a:cs typeface="Times New Roman" panose="02020603050405020304" pitchFamily="18" charset="0"/>
              </a:rPr>
              <a:t>cuộc</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đời</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của</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dự</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án</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như</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là</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những</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thay</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đổi</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trong</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lệnh</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dự</a:t>
            </a:r>
            <a:r>
              <a:rPr lang="en-US" sz="1600" b="1" dirty="0">
                <a:solidFill>
                  <a:srgbClr val="197EC6"/>
                </a:solidFill>
                <a:latin typeface="Times New Roman" panose="02020603050405020304" pitchFamily="18" charset="0"/>
                <a:cs typeface="Times New Roman" panose="02020603050405020304" pitchFamily="18" charset="0"/>
              </a:rPr>
              <a:t> </a:t>
            </a:r>
            <a:r>
              <a:rPr lang="en-US" sz="1600" b="1" dirty="0" err="1">
                <a:solidFill>
                  <a:srgbClr val="197EC6"/>
                </a:solidFill>
                <a:latin typeface="Times New Roman" panose="02020603050405020304" pitchFamily="18" charset="0"/>
                <a:cs typeface="Times New Roman" panose="02020603050405020304" pitchFamily="18" charset="0"/>
              </a:rPr>
              <a:t>án</a:t>
            </a:r>
            <a:endParaRPr lang="en-US" sz="1600"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3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071506" y="104518"/>
            <a:ext cx="2676211"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Một</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là</a:t>
            </a:r>
            <a:endParaRPr lang="en-US" sz="2400" b="1" i="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267492" y="566678"/>
            <a:ext cx="4923022" cy="5355312"/>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ớc</a:t>
            </a:r>
            <a:r>
              <a:rPr lang="en-US" b="1" dirty="0">
                <a:solidFill>
                  <a:srgbClr val="197EC6"/>
                </a:solidFill>
                <a:latin typeface="Times New Roman" panose="02020603050405020304" pitchFamily="18" charset="0"/>
                <a:cs typeface="Times New Roman" panose="02020603050405020304" pitchFamily="18" charset="0"/>
              </a:rPr>
              <a:t> l</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nỗ</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giờ</a:t>
            </a:r>
            <a:r>
              <a:rPr lang="en-US" dirty="0">
                <a:solidFill>
                  <a:srgbClr val="197EC6"/>
                </a:solidFill>
                <a:latin typeface="Times New Roman" panose="02020603050405020304" pitchFamily="18" charset="0"/>
                <a:cs typeface="Times New Roman" panose="02020603050405020304" pitchFamily="18" charset="0"/>
              </a:rPr>
              <a:t> lao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biểu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cùng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thuộc khái niệm, tính khả thi, hoặc cuối cùng)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Được hoàn thành ở mức hợp lý với những quyết định được đưa ra cùng với dữ liệu ( ví dụ, những ước lượng gần nhau sẽ chi tiết hơn những cái của 3 đến 6 tháng trong tương lai)</a:t>
            </a:r>
            <a:endParaRPr lang="en-US" dirty="0">
              <a:solidFill>
                <a:srgbClr val="197EC6"/>
              </a:solidFill>
              <a:latin typeface="Times New Roman" panose="02020603050405020304" pitchFamily="18" charset="0"/>
              <a:cs typeface="Times New Roman" panose="02020603050405020304" pitchFamily="18" charset="0"/>
            </a:endParaRPr>
          </a:p>
          <a:p>
            <a:pPr algn="just"/>
            <a:endParaRPr lang="en-US" b="1" dirty="0">
              <a:solidFill>
                <a:srgbClr val="197EC6"/>
              </a:solidFill>
              <a:latin typeface="Times New Roman" panose="02020603050405020304" pitchFamily="18" charset="0"/>
              <a:cs typeface="Times New Roman" panose="02020603050405020304" pitchFamily="18" charset="0"/>
            </a:endParaRPr>
          </a:p>
          <a:p>
            <a:pPr algn="just"/>
            <a:r>
              <a:rPr lang="vi-VN" b="1" dirty="0">
                <a:solidFill>
                  <a:srgbClr val="197EC6"/>
                </a:solidFill>
                <a:latin typeface="Times New Roman" panose="02020603050405020304" pitchFamily="18" charset="0"/>
                <a:cs typeface="Times New Roman" panose="02020603050405020304" pitchFamily="18" charset="0"/>
              </a:rPr>
              <a:t>Một ước lượng chỉ là một ước lượng. Ước lượng hoàn hảo duy nhất là cái được hoàn thành sau khi công việc kết thúc</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114AA5AC-CEBB-479B-8FCF-61467A7C504B}"/>
              </a:ext>
            </a:extLst>
          </p:cNvPr>
          <p:cNvSpPr txBox="1"/>
          <p:nvPr/>
        </p:nvSpPr>
        <p:spPr>
          <a:xfrm>
            <a:off x="880573" y="104518"/>
            <a:ext cx="301618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What an Estimate Is</a:t>
            </a:r>
          </a:p>
        </p:txBody>
      </p:sp>
      <p:sp>
        <p:nvSpPr>
          <p:cNvPr id="5" name="TextBox 4">
            <a:extLst>
              <a:ext uri="{FF2B5EF4-FFF2-40B4-BE49-F238E27FC236}">
                <a16:creationId xmlns="" xmlns:a16="http://schemas.microsoft.com/office/drawing/2014/main" id="{F814FC35-60AA-4282-B571-7516EE2EE9AB}"/>
              </a:ext>
            </a:extLst>
          </p:cNvPr>
          <p:cNvSpPr txBox="1"/>
          <p:nvPr/>
        </p:nvSpPr>
        <p:spPr>
          <a:xfrm>
            <a:off x="516689" y="566183"/>
            <a:ext cx="5407819"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An estimate </a:t>
            </a:r>
            <a:r>
              <a:rPr lang="en-US" b="1" u="sng" dirty="0">
                <a:latin typeface="Times New Roman" panose="02020603050405020304" pitchFamily="18" charset="0"/>
                <a:cs typeface="Times New Roman" panose="02020603050405020304" pitchFamily="18" charset="0"/>
              </a:rPr>
              <a:t>is</a:t>
            </a:r>
            <a:r>
              <a:rPr lang="en-US" b="1"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assessment of the likely quantitative result</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Usually applied to effort, project cost factors (labor hours or money, or both) and the schedule (duration)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Used with an indication of accuracy (for example, + n percent)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Usually used with a modifier (for example, preliminary, conceptual, feasibility, or final) </a:t>
            </a:r>
          </a:p>
          <a:p>
            <a:pPr marL="742950" lvl="1"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Completed at a level that is appropriate for the decisions being made with the data (for example, close-in estimates are more detailed than those for periods three to six months in the future)</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An estimate is just that – an estimate. The only perfect estimate is the one done after the work is completed</a:t>
            </a:r>
            <a:r>
              <a:rPr lang="vi-V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0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61959" y="117335"/>
            <a:ext cx="371722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What an Estimate is NOT</a:t>
            </a:r>
          </a:p>
        </p:txBody>
      </p:sp>
      <p:sp>
        <p:nvSpPr>
          <p:cNvPr id="13" name="TextBox 12"/>
          <p:cNvSpPr txBox="1"/>
          <p:nvPr/>
        </p:nvSpPr>
        <p:spPr>
          <a:xfrm>
            <a:off x="222143" y="889843"/>
            <a:ext cx="4898497" cy="507831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An estimate is not:</a:t>
            </a:r>
          </a:p>
          <a:p>
            <a:pPr algn="just"/>
            <a:endParaRPr lang="en-US" u="sng"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accounting or marketing strategy</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pricing approach, because the price might or might not accurately reflect the estimate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investment approach, because it is not worth taking a risk today to get business later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way to ensure sponsor satisfaction, such as arbitrarily reducing your estimate to meet some implied number (you must present reality)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Software or tools</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Finding the fastest way (The schedule should not unduly influence the estimate – be realistic and honest)  </a:t>
            </a:r>
          </a:p>
          <a:p>
            <a:pPr lvl="1" algn="just"/>
            <a:r>
              <a:rPr lang="en-US"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AAB27F49-0E2D-47A4-BF19-F278C43E379E}"/>
              </a:ext>
            </a:extLst>
          </p:cNvPr>
          <p:cNvSpPr txBox="1"/>
          <p:nvPr/>
        </p:nvSpPr>
        <p:spPr>
          <a:xfrm>
            <a:off x="7558529" y="87045"/>
            <a:ext cx="4071512"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vi-VN" sz="2400" b="1" i="1" u="sng" dirty="0">
                <a:ln/>
                <a:solidFill>
                  <a:schemeClr val="bg2">
                    <a:lumMod val="50000"/>
                  </a:schemeClr>
                </a:solidFill>
                <a:latin typeface="Times New Roman" panose="02020603050405020304" pitchFamily="18" charset="0"/>
                <a:cs typeface="Times New Roman" panose="02020603050405020304" pitchFamily="18" charset="0"/>
              </a:rPr>
              <a:t>Một ước lượng không phải là</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C832DC60-75CE-432F-B51F-F0DD905FDC89}"/>
              </a:ext>
            </a:extLst>
          </p:cNvPr>
          <p:cNvSpPr txBox="1"/>
          <p:nvPr/>
        </p:nvSpPr>
        <p:spPr>
          <a:xfrm>
            <a:off x="6226704" y="889843"/>
            <a:ext cx="5013383" cy="4801314"/>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ớc</a:t>
            </a:r>
            <a:r>
              <a:rPr lang="en-US" b="1" dirty="0">
                <a:solidFill>
                  <a:srgbClr val="197EC6"/>
                </a:solidFill>
                <a:latin typeface="Times New Roman" panose="02020603050405020304" pitchFamily="18" charset="0"/>
                <a:cs typeface="Times New Roman" panose="02020603050405020304" pitchFamily="18" charset="0"/>
              </a:rPr>
              <a:t> l</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không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phải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p>
          <a:p>
            <a:pPr algn="just"/>
            <a:endParaRPr lang="en-US" u="sng"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Một chiến lược thanh toán hay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thị</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phương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bởi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phương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vì</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ngày</a:t>
            </a:r>
            <a:r>
              <a:rPr lang="en-US" dirty="0">
                <a:solidFill>
                  <a:srgbClr val="197EC6"/>
                </a:solidFill>
                <a:latin typeface="Times New Roman" panose="02020603050405020304" pitchFamily="18" charset="0"/>
                <a:cs typeface="Times New Roman" panose="02020603050405020304" pitchFamily="18" charset="0"/>
              </a:rPr>
              <a:t> nay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lòng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người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tùy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hàm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thật</a:t>
            </a:r>
            <a:r>
              <a:rPr lang="en-US" dirty="0">
                <a:solidFill>
                  <a:srgbClr val="197EC6"/>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mềm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hoặc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cụ</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tìm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ảnh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hưởng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đúng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lúc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 </a:t>
            </a:r>
            <a:r>
              <a:rPr lang="en-US" dirty="0" err="1">
                <a:solidFill>
                  <a:srgbClr val="197EC6"/>
                </a:solidFill>
                <a:latin typeface="Times New Roman" panose="02020603050405020304" pitchFamily="18" charset="0"/>
                <a:cs typeface="Times New Roman" panose="02020603050405020304" pitchFamily="18" charset="0"/>
              </a:rPr>
              <a:t>hãy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a:t>
            </a:r>
            <a:r>
              <a:rPr lang="en-US" dirty="0">
                <a:solidFill>
                  <a:srgbClr val="197EC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1314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8682" y="104963"/>
            <a:ext cx="4392469"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Items to Include in an Estimate</a:t>
            </a:r>
          </a:p>
        </p:txBody>
      </p:sp>
      <p:sp>
        <p:nvSpPr>
          <p:cNvPr id="8" name="TextBox 7"/>
          <p:cNvSpPr txBox="1"/>
          <p:nvPr/>
        </p:nvSpPr>
        <p:spPr>
          <a:xfrm>
            <a:off x="161638" y="751344"/>
            <a:ext cx="5934362"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An estimate should include all of the following items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scope of the work that is included in the estimate</a:t>
            </a:r>
            <a:endParaRPr lang="en-US" i="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assumptions that were used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Resources, such as staff, facilities, and material; consider the duration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quickly can the task be done with the skills available?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skill level is required to do the job?</a:t>
            </a:r>
          </a:p>
          <a:p>
            <a:pPr marL="1200150" lvl="2" indent="-285750" algn="just">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management should be included</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Expenses, both direct and indirect </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Risk and the cost of managing it to </a:t>
            </a:r>
            <a:r>
              <a:rPr lang="en-US" dirty="0" smtClean="0">
                <a:latin typeface="Times New Roman" panose="02020603050405020304" pitchFamily="18" charset="0"/>
                <a:cs typeface="Times New Roman" panose="02020603050405020304" pitchFamily="18" charset="0"/>
              </a:rPr>
              <a:t>acceptable </a:t>
            </a:r>
            <a:r>
              <a:rPr lang="en-US" dirty="0">
                <a:latin typeface="Times New Roman" panose="02020603050405020304" pitchFamily="18" charset="0"/>
                <a:cs typeface="Times New Roman" panose="02020603050405020304" pitchFamily="18" charset="0"/>
              </a:rPr>
              <a:t>levels </a:t>
            </a:r>
          </a:p>
          <a:p>
            <a:pPr marL="742950" lvl="1"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Documentation, which is critically important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an estimate is not documented, it only exists within the head of one person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written estimate must contain the assumptions made when the estimate was developed </a:t>
            </a:r>
          </a:p>
        </p:txBody>
      </p:sp>
      <p:sp>
        <p:nvSpPr>
          <p:cNvPr id="4" name="TextBox 3">
            <a:extLst>
              <a:ext uri="{FF2B5EF4-FFF2-40B4-BE49-F238E27FC236}">
                <a16:creationId xmlns="" xmlns:a16="http://schemas.microsoft.com/office/drawing/2014/main" id="{89A464DB-22B3-46B5-B3B2-FE78928463D4}"/>
              </a:ext>
            </a:extLst>
          </p:cNvPr>
          <p:cNvSpPr txBox="1"/>
          <p:nvPr/>
        </p:nvSpPr>
        <p:spPr>
          <a:xfrm>
            <a:off x="6322832" y="104963"/>
            <a:ext cx="5869168"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mục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bao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gồm</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trong</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một</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ước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lượng</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BEEAF65B-3A4B-4BCD-A940-294B50C10F63}"/>
              </a:ext>
            </a:extLst>
          </p:cNvPr>
          <p:cNvSpPr txBox="1"/>
          <p:nvPr/>
        </p:nvSpPr>
        <p:spPr>
          <a:xfrm>
            <a:off x="6096000" y="751344"/>
            <a:ext cx="5556283" cy="5355312"/>
          </a:xfrm>
          <a:prstGeom prst="rect">
            <a:avLst/>
          </a:prstGeom>
          <a:noFill/>
        </p:spPr>
        <p:txBody>
          <a:bodyPr wrap="square" rtlCol="0">
            <a:spAutoFit/>
          </a:bodyPr>
          <a:lstStyle/>
          <a:p>
            <a:pPr algn="just"/>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ước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lượng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nên</a:t>
            </a:r>
            <a:r>
              <a:rPr lang="en-US" b="1" dirty="0">
                <a:solidFill>
                  <a:srgbClr val="197EC6"/>
                </a:solidFill>
                <a:latin typeface="Times New Roman" panose="02020603050405020304" pitchFamily="18" charset="0"/>
                <a:cs typeface="Times New Roman" panose="02020603050405020304" pitchFamily="18" charset="0"/>
              </a:rPr>
              <a:t> bao </a:t>
            </a:r>
            <a:r>
              <a:rPr lang="en-US" b="1" dirty="0" err="1">
                <a:solidFill>
                  <a:srgbClr val="197EC6"/>
                </a:solidFill>
                <a:latin typeface="Times New Roman" panose="02020603050405020304" pitchFamily="18" charset="0"/>
                <a:cs typeface="Times New Roman" panose="02020603050405020304" pitchFamily="18" charset="0"/>
              </a:rPr>
              <a:t>gồm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tất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cả</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mục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sau</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Phạm</a:t>
            </a:r>
            <a:r>
              <a:rPr lang="en-US" dirty="0">
                <a:solidFill>
                  <a:srgbClr val="197EC6"/>
                </a:solidFill>
                <a:latin typeface="Times New Roman" panose="02020603050405020304" pitchFamily="18" charset="0"/>
                <a:cs typeface="Times New Roman" panose="02020603050405020304" pitchFamily="18" charset="0"/>
              </a:rPr>
              <a:t> vi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dung</a:t>
            </a: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vật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xem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xét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khoảng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gian</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tốc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nhiêu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sẵn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Mức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viêc</a:t>
            </a:r>
            <a:r>
              <a:rPr lang="en-US" dirty="0">
                <a:solidFill>
                  <a:srgbClr val="197EC6"/>
                </a:solidFill>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chỉnh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tối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Nếu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tồn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người</a:t>
            </a:r>
            <a:endParaRPr lang="en-US" dirty="0">
              <a:solidFill>
                <a:srgbClr val="197EC6"/>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đưa</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ước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lượng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0527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1512</TotalTime>
  <Words>9035</Words>
  <Application>Microsoft Office PowerPoint</Application>
  <PresentationFormat>Widescreen</PresentationFormat>
  <Paragraphs>968</Paragraphs>
  <Slides>51</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Courier New</vt:lpstr>
      <vt:lpstr>Symbol</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 top down  Ước lượng trên xuống</vt:lpstr>
      <vt:lpstr>PowerPoint Presentation</vt:lpstr>
      <vt:lpstr>Estimates the bottom up Ước lượng dưới lên</vt:lpstr>
      <vt:lpstr>PowerPoint Presentation</vt:lpstr>
      <vt:lpstr>Analogous Estimating Ước lượng tương tự</vt:lpstr>
      <vt:lpstr>Estimated by parameter Ước lượng theo tham số</vt:lpstr>
      <vt:lpstr>Estimated use of bidding results Ước tính sử dụng kết quả chào thầu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costs Các loại chi phí</vt:lpstr>
      <vt:lpstr>Four types of costing Bốn kiểu tính chi phí</vt:lpstr>
      <vt:lpstr>Estimate costs  Chi phí ước tính</vt:lpstr>
      <vt:lpstr>Budget Costs  Chi phí ngân sách</vt:lpstr>
      <vt:lpstr>Actual Costs  Chi phí thực tế ...</vt:lpstr>
      <vt:lpstr>Estimate-at-Completion Chi phí ước lượng khi hoàn tất :</vt:lpstr>
      <vt:lpstr>Example Ví dụ</vt:lpstr>
      <vt:lpstr>PowerPoint Presentation</vt:lpstr>
      <vt:lpstr>Confidence in estimation Độ tin cậy trong ước lượng</vt:lpstr>
      <vt:lpstr>Dự toán ngân sách</vt:lpstr>
      <vt:lpstr>Cập nhật kinh phí</vt:lpstr>
      <vt:lpstr>Các bước khi làm ước lượng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369</cp:revision>
  <dcterms:created xsi:type="dcterms:W3CDTF">2017-09-18T23:44:10Z</dcterms:created>
  <dcterms:modified xsi:type="dcterms:W3CDTF">2019-11-11T13:12:55Z</dcterms:modified>
</cp:coreProperties>
</file>