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8"/>
  </p:notesMasterIdLst>
  <p:sldIdLst>
    <p:sldId id="325" r:id="rId2"/>
    <p:sldId id="256" r:id="rId3"/>
    <p:sldId id="257" r:id="rId4"/>
    <p:sldId id="260" r:id="rId5"/>
    <p:sldId id="324" r:id="rId6"/>
    <p:sldId id="264" r:id="rId7"/>
    <p:sldId id="266" r:id="rId8"/>
    <p:sldId id="268" r:id="rId9"/>
    <p:sldId id="270" r:id="rId10"/>
    <p:sldId id="322" r:id="rId11"/>
    <p:sldId id="272" r:id="rId12"/>
    <p:sldId id="273" r:id="rId13"/>
    <p:sldId id="297" r:id="rId14"/>
    <p:sldId id="323"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oa Do" initials="KD" lastIdx="1" clrIdx="0">
    <p:extLst>
      <p:ext uri="{19B8F6BF-5375-455C-9EA6-DF929625EA0E}">
        <p15:presenceInfo xmlns:p15="http://schemas.microsoft.com/office/powerpoint/2012/main" userId="143a607a1bfa26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88" autoAdjust="0"/>
    <p:restoredTop sz="94639" autoAdjust="0"/>
  </p:normalViewPr>
  <p:slideViewPr>
    <p:cSldViewPr snapToGrid="0">
      <p:cViewPr varScale="1">
        <p:scale>
          <a:sx n="75" d="100"/>
          <a:sy n="75" d="100"/>
        </p:scale>
        <p:origin x="44" y="3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CD7D5-90A7-40DA-94BE-DA9844E03450}" type="datetimeFigureOut">
              <a:rPr lang="en-US" smtClean="0"/>
              <a:t>9/10/2019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BF0276-6D15-4C8C-8512-E15085C9627B}" type="slidenum">
              <a:rPr lang="en-US" smtClean="0"/>
              <a:t>‹#›</a:t>
            </a:fld>
            <a:endParaRPr lang="en-US"/>
          </a:p>
        </p:txBody>
      </p:sp>
    </p:spTree>
    <p:extLst>
      <p:ext uri="{BB962C8B-B14F-4D97-AF65-F5344CB8AC3E}">
        <p14:creationId xmlns:p14="http://schemas.microsoft.com/office/powerpoint/2010/main" val="3979587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BF0276-6D15-4C8C-8512-E15085C9627B}" type="slidenum">
              <a:rPr lang="en-US" smtClean="0"/>
              <a:t>28</a:t>
            </a:fld>
            <a:endParaRPr lang="en-US"/>
          </a:p>
        </p:txBody>
      </p:sp>
    </p:spTree>
    <p:extLst>
      <p:ext uri="{BB962C8B-B14F-4D97-AF65-F5344CB8AC3E}">
        <p14:creationId xmlns:p14="http://schemas.microsoft.com/office/powerpoint/2010/main" val="288233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96424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2350845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19193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293133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CF2B4E-B990-4AAB-9F7D-B6F8B81E8122}"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14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CF2B4E-B990-4AAB-9F7D-B6F8B81E8122}"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511422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CF2B4E-B990-4AAB-9F7D-B6F8B81E8122}" type="datetimeFigureOut">
              <a:rPr lang="en-US" smtClean="0"/>
              <a:t>9/10/2019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59587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CF2B4E-B990-4AAB-9F7D-B6F8B81E8122}" type="datetimeFigureOut">
              <a:rPr lang="en-US" smtClean="0"/>
              <a:t>9/10/2019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68974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CF2B4E-B990-4AAB-9F7D-B6F8B81E8122}" type="datetimeFigureOut">
              <a:rPr lang="en-US" smtClean="0"/>
              <a:t>9/10/2019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39882127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CF2B4E-B990-4AAB-9F7D-B6F8B81E8122}" type="datetimeFigureOut">
              <a:rPr lang="en-US" smtClean="0"/>
              <a:t>9/10/2019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5159A4-F421-4E26-8707-58E4763B967B}" type="slidenum">
              <a:rPr lang="en-US" smtClean="0"/>
              <a:t>‹#›</a:t>
            </a:fld>
            <a:endParaRPr lang="en-US"/>
          </a:p>
        </p:txBody>
      </p:sp>
    </p:spTree>
    <p:extLst>
      <p:ext uri="{BB962C8B-B14F-4D97-AF65-F5344CB8AC3E}">
        <p14:creationId xmlns:p14="http://schemas.microsoft.com/office/powerpoint/2010/main" val="250602194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CF2B4E-B990-4AAB-9F7D-B6F8B81E8122}"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635534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CF2B4E-B990-4AAB-9F7D-B6F8B81E8122}" type="datetimeFigureOut">
              <a:rPr lang="en-US" smtClean="0"/>
              <a:t>9/10/2019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5159A4-F421-4E26-8707-58E4763B967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26836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2" name="Rectangle 4"/>
          <p:cNvSpPr>
            <a:spLocks noGrp="1" noChangeArrowheads="1"/>
          </p:cNvSpPr>
          <p:nvPr>
            <p:ph type="ctrTitle"/>
          </p:nvPr>
        </p:nvSpPr>
        <p:spPr>
          <a:xfrm>
            <a:off x="2209800" y="1650724"/>
            <a:ext cx="7772400" cy="1780108"/>
          </a:xfrm>
        </p:spPr>
        <p:txBody>
          <a:bodyPr>
            <a:normAutofit fontScale="90000"/>
          </a:bodyPr>
          <a:lstStyle/>
          <a:p>
            <a:r>
              <a:rPr lang="en-US" altLang="en-US" dirty="0" smtClean="0"/>
              <a:t>ICT/ Software project management</a:t>
            </a:r>
            <a:endParaRPr lang="en-US" altLang="en-US" dirty="0"/>
          </a:p>
        </p:txBody>
      </p:sp>
      <p:sp>
        <p:nvSpPr>
          <p:cNvPr id="898053" name="Rectangle 5"/>
          <p:cNvSpPr>
            <a:spLocks noGrp="1" noChangeArrowheads="1"/>
          </p:cNvSpPr>
          <p:nvPr>
            <p:ph type="subTitle" idx="1"/>
          </p:nvPr>
        </p:nvSpPr>
        <p:spPr/>
        <p:txBody>
          <a:bodyPr/>
          <a:lstStyle/>
          <a:p>
            <a:r>
              <a:rPr lang="en-US" altLang="en-US" dirty="0" err="1" smtClean="0"/>
              <a:t>Lê</a:t>
            </a:r>
            <a:r>
              <a:rPr lang="en-US" altLang="en-US" dirty="0" smtClean="0"/>
              <a:t> </a:t>
            </a:r>
            <a:r>
              <a:rPr lang="en-US" altLang="en-US" dirty="0" err="1" smtClean="0"/>
              <a:t>Đức</a:t>
            </a:r>
            <a:r>
              <a:rPr lang="en-US" altLang="en-US" dirty="0" smtClean="0"/>
              <a:t> </a:t>
            </a:r>
            <a:r>
              <a:rPr lang="en-US" altLang="en-US" dirty="0" err="1" smtClean="0"/>
              <a:t>Trung</a:t>
            </a:r>
            <a:endParaRPr lang="en-US" altLang="en-US" dirty="0" smtClean="0"/>
          </a:p>
          <a:p>
            <a:r>
              <a:rPr lang="en-US" altLang="en-US" cap="none">
                <a:solidFill>
                  <a:srgbClr val="FF0000"/>
                </a:solidFill>
              </a:rPr>
              <a:t>http://bit.ly/2keQmhn</a:t>
            </a:r>
            <a:endParaRPr lang="en-US" altLang="en-US" sz="28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796" y="3479524"/>
            <a:ext cx="3174604" cy="3174604"/>
          </a:xfrm>
          <a:prstGeom prst="rect">
            <a:avLst/>
          </a:prstGeom>
        </p:spPr>
      </p:pic>
    </p:spTree>
    <p:extLst>
      <p:ext uri="{BB962C8B-B14F-4D97-AF65-F5344CB8AC3E}">
        <p14:creationId xmlns:p14="http://schemas.microsoft.com/office/powerpoint/2010/main" val="3993666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0660" y="917433"/>
            <a:ext cx="7767940" cy="5380668"/>
          </a:xfrm>
          <a:prstGeom prst="rect">
            <a:avLst/>
          </a:prstGeom>
        </p:spPr>
      </p:pic>
      <p:sp>
        <p:nvSpPr>
          <p:cNvPr id="9" name="TextBox 8"/>
          <p:cNvSpPr txBox="1"/>
          <p:nvPr/>
        </p:nvSpPr>
        <p:spPr>
          <a:xfrm>
            <a:off x="1163477" y="1318093"/>
            <a:ext cx="1347711"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Tasks</a:t>
            </a:r>
          </a:p>
          <a:p>
            <a:r>
              <a:rPr lang="en-US" b="1" dirty="0">
                <a:latin typeface="Times New Roman" panose="02020603050405020304" pitchFamily="18" charset="0"/>
                <a:cs typeface="Times New Roman" panose="02020603050405020304" pitchFamily="18" charset="0"/>
              </a:rPr>
              <a:t> </a:t>
            </a:r>
            <a:r>
              <a:rPr lang="en-US" b="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Nhiệm</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vụ</a:t>
            </a:r>
            <a:r>
              <a:rPr lang="en-US" b="1" dirty="0">
                <a:solidFill>
                  <a:srgbClr val="0070C0"/>
                </a:solidFill>
                <a:latin typeface="Times New Roman" panose="02020603050405020304" pitchFamily="18" charset="0"/>
                <a:cs typeface="Times New Roman" panose="02020603050405020304" pitchFamily="18" charset="0"/>
              </a:rPr>
              <a:t>)</a:t>
            </a:r>
          </a:p>
        </p:txBody>
      </p:sp>
      <p:sp>
        <p:nvSpPr>
          <p:cNvPr id="10" name="TextBox 9"/>
          <p:cNvSpPr txBox="1"/>
          <p:nvPr/>
        </p:nvSpPr>
        <p:spPr>
          <a:xfrm>
            <a:off x="1340162" y="2949185"/>
            <a:ext cx="82394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Task 2</a:t>
            </a:r>
          </a:p>
        </p:txBody>
      </p:sp>
      <p:sp>
        <p:nvSpPr>
          <p:cNvPr id="11" name="TextBox 10"/>
          <p:cNvSpPr txBox="1"/>
          <p:nvPr/>
        </p:nvSpPr>
        <p:spPr>
          <a:xfrm>
            <a:off x="1340162" y="3343420"/>
            <a:ext cx="82394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Task 3</a:t>
            </a:r>
          </a:p>
        </p:txBody>
      </p:sp>
      <p:sp>
        <p:nvSpPr>
          <p:cNvPr id="12" name="TextBox 11"/>
          <p:cNvSpPr txBox="1"/>
          <p:nvPr/>
        </p:nvSpPr>
        <p:spPr>
          <a:xfrm>
            <a:off x="1340162" y="3737655"/>
            <a:ext cx="82394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Task 3</a:t>
            </a:r>
          </a:p>
        </p:txBody>
      </p:sp>
      <p:sp>
        <p:nvSpPr>
          <p:cNvPr id="13" name="TextBox 12"/>
          <p:cNvSpPr txBox="1"/>
          <p:nvPr/>
        </p:nvSpPr>
        <p:spPr>
          <a:xfrm>
            <a:off x="8707666" y="963600"/>
            <a:ext cx="1484199" cy="1200329"/>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Precedence diagram</a:t>
            </a:r>
          </a:p>
          <a:p>
            <a:pPr algn="ctr"/>
            <a:r>
              <a:rPr lang="en-US" b="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Sơ</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đồ</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ưu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tiên</a:t>
            </a:r>
            <a:r>
              <a:rPr lang="en-US" b="1" dirty="0">
                <a:solidFill>
                  <a:srgbClr val="0070C0"/>
                </a:solidFill>
                <a:latin typeface="Times New Roman" panose="02020603050405020304" pitchFamily="18" charset="0"/>
                <a:cs typeface="Times New Roman" panose="02020603050405020304" pitchFamily="18" charset="0"/>
              </a:rPr>
              <a:t>)</a:t>
            </a:r>
          </a:p>
        </p:txBody>
      </p:sp>
      <p:sp>
        <p:nvSpPr>
          <p:cNvPr id="14" name="TextBox 13"/>
          <p:cNvSpPr txBox="1"/>
          <p:nvPr/>
        </p:nvSpPr>
        <p:spPr>
          <a:xfrm>
            <a:off x="8707665" y="2984519"/>
            <a:ext cx="1484199"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Chart</a:t>
            </a:r>
          </a:p>
          <a:p>
            <a:pPr algn="ctr"/>
            <a:r>
              <a:rPr lang="en-US" b="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Biểu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đồ</a:t>
            </a:r>
            <a:r>
              <a:rPr lang="en-US" b="1" dirty="0">
                <a:solidFill>
                  <a:srgbClr val="0070C0"/>
                </a:solidFill>
                <a:latin typeface="Times New Roman" panose="02020603050405020304" pitchFamily="18" charset="0"/>
                <a:cs typeface="Times New Roman" panose="02020603050405020304" pitchFamily="18" charset="0"/>
              </a:rPr>
              <a:t>)</a:t>
            </a:r>
          </a:p>
        </p:txBody>
      </p:sp>
      <p:sp>
        <p:nvSpPr>
          <p:cNvPr id="15" name="TextBox 14"/>
          <p:cNvSpPr txBox="1"/>
          <p:nvPr/>
        </p:nvSpPr>
        <p:spPr>
          <a:xfrm>
            <a:off x="8707664" y="4682272"/>
            <a:ext cx="1484199" cy="1200329"/>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Milestone Chart</a:t>
            </a:r>
          </a:p>
          <a:p>
            <a:pPr algn="ctr"/>
            <a:r>
              <a:rPr lang="en-US" b="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Biểu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đồ</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cột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mốc</a:t>
            </a:r>
            <a:r>
              <a:rPr lang="en-US" b="1" dirty="0">
                <a:solidFill>
                  <a:srgbClr val="0070C0"/>
                </a:solidFill>
                <a:latin typeface="Times New Roman" panose="02020603050405020304" pitchFamily="18" charset="0"/>
                <a:cs typeface="Times New Roman" panose="02020603050405020304" pitchFamily="18" charset="0"/>
              </a:rPr>
              <a:t>)</a:t>
            </a:r>
          </a:p>
        </p:txBody>
      </p:sp>
      <p:sp>
        <p:nvSpPr>
          <p:cNvPr id="16" name="TextBox 15"/>
          <p:cNvSpPr txBox="1"/>
          <p:nvPr/>
        </p:nvSpPr>
        <p:spPr>
          <a:xfrm>
            <a:off x="2938319" y="1283508"/>
            <a:ext cx="274434"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1</a:t>
            </a:r>
          </a:p>
        </p:txBody>
      </p:sp>
      <p:sp>
        <p:nvSpPr>
          <p:cNvPr id="18" name="TextBox 17"/>
          <p:cNvSpPr txBox="1"/>
          <p:nvPr/>
        </p:nvSpPr>
        <p:spPr>
          <a:xfrm>
            <a:off x="3954319" y="1283508"/>
            <a:ext cx="274434"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2</a:t>
            </a:r>
          </a:p>
        </p:txBody>
      </p:sp>
      <p:sp>
        <p:nvSpPr>
          <p:cNvPr id="19" name="TextBox 18"/>
          <p:cNvSpPr txBox="1"/>
          <p:nvPr/>
        </p:nvSpPr>
        <p:spPr>
          <a:xfrm>
            <a:off x="5033162" y="1283507"/>
            <a:ext cx="274434"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3</a:t>
            </a:r>
          </a:p>
        </p:txBody>
      </p:sp>
      <p:sp>
        <p:nvSpPr>
          <p:cNvPr id="20" name="TextBox 19"/>
          <p:cNvSpPr txBox="1"/>
          <p:nvPr/>
        </p:nvSpPr>
        <p:spPr>
          <a:xfrm>
            <a:off x="5033162" y="1691844"/>
            <a:ext cx="274434"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4</a:t>
            </a:r>
          </a:p>
        </p:txBody>
      </p:sp>
      <p:sp>
        <p:nvSpPr>
          <p:cNvPr id="21" name="TextBox 20"/>
          <p:cNvSpPr txBox="1"/>
          <p:nvPr/>
        </p:nvSpPr>
        <p:spPr>
          <a:xfrm>
            <a:off x="6037119" y="1691843"/>
            <a:ext cx="274434"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5</a:t>
            </a:r>
          </a:p>
        </p:txBody>
      </p:sp>
      <p:sp>
        <p:nvSpPr>
          <p:cNvPr id="22" name="TextBox 21"/>
          <p:cNvSpPr txBox="1"/>
          <p:nvPr/>
        </p:nvSpPr>
        <p:spPr>
          <a:xfrm>
            <a:off x="7101601" y="1666459"/>
            <a:ext cx="274434"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7</a:t>
            </a:r>
          </a:p>
        </p:txBody>
      </p:sp>
      <p:sp>
        <p:nvSpPr>
          <p:cNvPr id="23" name="TextBox 22"/>
          <p:cNvSpPr txBox="1"/>
          <p:nvPr/>
        </p:nvSpPr>
        <p:spPr>
          <a:xfrm>
            <a:off x="7101601" y="2084252"/>
            <a:ext cx="274434"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6</a:t>
            </a:r>
          </a:p>
        </p:txBody>
      </p:sp>
      <p:sp>
        <p:nvSpPr>
          <p:cNvPr id="24" name="TextBox 23"/>
          <p:cNvSpPr txBox="1"/>
          <p:nvPr/>
        </p:nvSpPr>
        <p:spPr>
          <a:xfrm>
            <a:off x="8119919" y="2084252"/>
            <a:ext cx="274434"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8</a:t>
            </a:r>
          </a:p>
        </p:txBody>
      </p:sp>
      <p:sp>
        <p:nvSpPr>
          <p:cNvPr id="25" name="TextBox 24"/>
          <p:cNvSpPr txBox="1"/>
          <p:nvPr/>
        </p:nvSpPr>
        <p:spPr>
          <a:xfrm>
            <a:off x="3062836" y="5159326"/>
            <a:ext cx="678776" cy="338554"/>
          </a:xfrm>
          <a:prstGeom prst="rect">
            <a:avLst/>
          </a:prstGeom>
          <a:noFill/>
        </p:spPr>
        <p:txBody>
          <a:bodyPr wrap="none" rtlCol="0">
            <a:spAutoFit/>
          </a:bodyPr>
          <a:lstStyle/>
          <a:p>
            <a:r>
              <a:rPr lang="en-US" sz="1600" b="1">
                <a:latin typeface="Times New Roman" panose="02020603050405020304" pitchFamily="18" charset="0"/>
                <a:cs typeface="Times New Roman" panose="02020603050405020304" pitchFamily="18" charset="0"/>
              </a:rPr>
              <a:t>KEY:</a:t>
            </a:r>
          </a:p>
        </p:txBody>
      </p:sp>
      <p:sp>
        <p:nvSpPr>
          <p:cNvPr id="26" name="TextBox 25"/>
          <p:cNvSpPr txBox="1"/>
          <p:nvPr/>
        </p:nvSpPr>
        <p:spPr>
          <a:xfrm>
            <a:off x="3512531" y="5348782"/>
            <a:ext cx="883575"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Complete</a:t>
            </a:r>
          </a:p>
        </p:txBody>
      </p:sp>
      <p:sp>
        <p:nvSpPr>
          <p:cNvPr id="27" name="TextBox 26"/>
          <p:cNvSpPr txBox="1"/>
          <p:nvPr/>
        </p:nvSpPr>
        <p:spPr>
          <a:xfrm>
            <a:off x="3512531" y="5590213"/>
            <a:ext cx="992579"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Incomplete</a:t>
            </a:r>
          </a:p>
        </p:txBody>
      </p:sp>
      <p:sp>
        <p:nvSpPr>
          <p:cNvPr id="28" name="TextBox 27"/>
          <p:cNvSpPr txBox="1"/>
          <p:nvPr/>
        </p:nvSpPr>
        <p:spPr>
          <a:xfrm>
            <a:off x="2907237" y="4321323"/>
            <a:ext cx="827471" cy="523220"/>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Start </a:t>
            </a:r>
          </a:p>
          <a:p>
            <a:r>
              <a:rPr lang="en-US" sz="1400" dirty="0">
                <a:latin typeface="Times New Roman" panose="02020603050405020304" pitchFamily="18" charset="0"/>
                <a:cs typeface="Times New Roman" panose="02020603050405020304" pitchFamily="18" charset="0"/>
              </a:rPr>
              <a:t>(</a:t>
            </a:r>
            <a:r>
              <a:rPr lang="en-US" sz="1400" dirty="0" err="1">
                <a:solidFill>
                  <a:srgbClr val="00B0F0"/>
                </a:solidFill>
                <a:latin typeface="Times New Roman" panose="02020603050405020304" pitchFamily="18" charset="0"/>
                <a:cs typeface="Times New Roman" panose="02020603050405020304" pitchFamily="18" charset="0"/>
              </a:rPr>
              <a:t>bắt</a:t>
            </a:r>
            <a:r>
              <a:rPr lang="en-US" sz="1400" dirty="0">
                <a:solidFill>
                  <a:srgbClr val="00B0F0"/>
                </a:solidFill>
                <a:latin typeface="Times New Roman" panose="02020603050405020304" pitchFamily="18" charset="0"/>
                <a:cs typeface="Times New Roman" panose="02020603050405020304" pitchFamily="18" charset="0"/>
              </a:rPr>
              <a:t> </a:t>
            </a:r>
            <a:r>
              <a:rPr lang="en-US" sz="1400" dirty="0" err="1">
                <a:solidFill>
                  <a:srgbClr val="00B0F0"/>
                </a:solidFill>
                <a:latin typeface="Times New Roman" panose="02020603050405020304" pitchFamily="18" charset="0"/>
                <a:cs typeface="Times New Roman" panose="02020603050405020304" pitchFamily="18" charset="0"/>
              </a:rPr>
              <a:t>đầu</a:t>
            </a:r>
            <a:r>
              <a:rPr lang="en-US" sz="1400" dirty="0">
                <a:latin typeface="Times New Roman" panose="02020603050405020304" pitchFamily="18" charset="0"/>
                <a:cs typeface="Times New Roman" panose="02020603050405020304" pitchFamily="18" charset="0"/>
              </a:rPr>
              <a:t>)</a:t>
            </a:r>
          </a:p>
        </p:txBody>
      </p:sp>
      <p:sp>
        <p:nvSpPr>
          <p:cNvPr id="29" name="TextBox 28"/>
          <p:cNvSpPr txBox="1"/>
          <p:nvPr/>
        </p:nvSpPr>
        <p:spPr>
          <a:xfrm>
            <a:off x="3954318" y="4309773"/>
            <a:ext cx="898003" cy="523220"/>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Review</a:t>
            </a:r>
          </a:p>
          <a:p>
            <a:r>
              <a:rPr lang="en-US" sz="1400" dirty="0">
                <a:latin typeface="Times New Roman" panose="02020603050405020304" pitchFamily="18" charset="0"/>
                <a:cs typeface="Times New Roman" panose="02020603050405020304" pitchFamily="18" charset="0"/>
              </a:rPr>
              <a:t>(</a:t>
            </a:r>
            <a:r>
              <a:rPr lang="en-US" sz="1400" dirty="0" err="1">
                <a:solidFill>
                  <a:srgbClr val="00B0F0"/>
                </a:solidFill>
                <a:latin typeface="Times New Roman" panose="02020603050405020304" pitchFamily="18" charset="0"/>
                <a:cs typeface="Times New Roman" panose="02020603050405020304" pitchFamily="18" charset="0"/>
              </a:rPr>
              <a:t>khảo</a:t>
            </a:r>
            <a:r>
              <a:rPr lang="en-US" sz="1400" dirty="0">
                <a:solidFill>
                  <a:srgbClr val="00B0F0"/>
                </a:solidFill>
                <a:latin typeface="Times New Roman" panose="02020603050405020304" pitchFamily="18" charset="0"/>
                <a:cs typeface="Times New Roman" panose="02020603050405020304" pitchFamily="18" charset="0"/>
              </a:rPr>
              <a:t> </a:t>
            </a:r>
            <a:r>
              <a:rPr lang="en-US" sz="1400" dirty="0" err="1">
                <a:solidFill>
                  <a:srgbClr val="00B0F0"/>
                </a:solidFill>
                <a:latin typeface="Times New Roman" panose="02020603050405020304" pitchFamily="18" charset="0"/>
                <a:cs typeface="Times New Roman" panose="02020603050405020304" pitchFamily="18" charset="0"/>
              </a:rPr>
              <a:t>sát</a:t>
            </a:r>
            <a:r>
              <a:rPr lang="en-US" sz="1400" dirty="0">
                <a:latin typeface="Times New Roman" panose="02020603050405020304" pitchFamily="18" charset="0"/>
                <a:cs typeface="Times New Roman" panose="02020603050405020304" pitchFamily="18" charset="0"/>
              </a:rPr>
              <a:t>)</a:t>
            </a:r>
          </a:p>
        </p:txBody>
      </p:sp>
      <p:sp>
        <p:nvSpPr>
          <p:cNvPr id="30" name="TextBox 29"/>
          <p:cNvSpPr txBox="1"/>
          <p:nvPr/>
        </p:nvSpPr>
        <p:spPr>
          <a:xfrm>
            <a:off x="4789066" y="4306058"/>
            <a:ext cx="1087157" cy="523220"/>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Approve</a:t>
            </a:r>
          </a:p>
          <a:p>
            <a:r>
              <a:rPr lang="en-US" sz="1400" dirty="0">
                <a:latin typeface="Times New Roman" panose="02020603050405020304" pitchFamily="18" charset="0"/>
                <a:cs typeface="Times New Roman" panose="02020603050405020304" pitchFamily="18" charset="0"/>
              </a:rPr>
              <a:t>(</a:t>
            </a:r>
            <a:r>
              <a:rPr lang="en-US" sz="1400" dirty="0" err="1">
                <a:solidFill>
                  <a:srgbClr val="00B0F0"/>
                </a:solidFill>
                <a:latin typeface="Times New Roman" panose="02020603050405020304" pitchFamily="18" charset="0"/>
                <a:cs typeface="Times New Roman" panose="02020603050405020304" pitchFamily="18" charset="0"/>
              </a:rPr>
              <a:t>chấp</a:t>
            </a:r>
            <a:r>
              <a:rPr lang="en-US" sz="1400" dirty="0">
                <a:solidFill>
                  <a:srgbClr val="00B0F0"/>
                </a:solidFill>
                <a:latin typeface="Times New Roman" panose="02020603050405020304" pitchFamily="18" charset="0"/>
                <a:cs typeface="Times New Roman" panose="02020603050405020304" pitchFamily="18" charset="0"/>
              </a:rPr>
              <a:t> </a:t>
            </a:r>
            <a:r>
              <a:rPr lang="en-US" sz="1400" dirty="0" err="1">
                <a:solidFill>
                  <a:srgbClr val="00B0F0"/>
                </a:solidFill>
                <a:latin typeface="Times New Roman" panose="02020603050405020304" pitchFamily="18" charset="0"/>
                <a:cs typeface="Times New Roman" panose="02020603050405020304" pitchFamily="18" charset="0"/>
              </a:rPr>
              <a:t>thuận</a:t>
            </a:r>
            <a:r>
              <a:rPr lang="en-US" sz="1400" dirty="0">
                <a:latin typeface="Times New Roman" panose="02020603050405020304" pitchFamily="18" charset="0"/>
                <a:cs typeface="Times New Roman" panose="02020603050405020304" pitchFamily="18" charset="0"/>
              </a:rPr>
              <a:t>)</a:t>
            </a:r>
          </a:p>
        </p:txBody>
      </p:sp>
      <p:sp>
        <p:nvSpPr>
          <p:cNvPr id="31" name="TextBox 30"/>
          <p:cNvSpPr txBox="1"/>
          <p:nvPr/>
        </p:nvSpPr>
        <p:spPr>
          <a:xfrm>
            <a:off x="5020178" y="5002712"/>
            <a:ext cx="522900"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Start</a:t>
            </a:r>
          </a:p>
        </p:txBody>
      </p:sp>
      <p:sp>
        <p:nvSpPr>
          <p:cNvPr id="32" name="TextBox 31"/>
          <p:cNvSpPr txBox="1"/>
          <p:nvPr/>
        </p:nvSpPr>
        <p:spPr>
          <a:xfrm>
            <a:off x="5876223" y="4311307"/>
            <a:ext cx="1176925" cy="523220"/>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Deliver</a:t>
            </a:r>
          </a:p>
          <a:p>
            <a:r>
              <a:rPr lang="en-US" sz="1400" dirty="0">
                <a:latin typeface="Times New Roman" panose="02020603050405020304" pitchFamily="18" charset="0"/>
                <a:cs typeface="Times New Roman" panose="02020603050405020304" pitchFamily="18" charset="0"/>
              </a:rPr>
              <a:t>(</a:t>
            </a:r>
            <a:r>
              <a:rPr lang="en-US" sz="1400" dirty="0" err="1">
                <a:solidFill>
                  <a:srgbClr val="00B0F0"/>
                </a:solidFill>
                <a:latin typeface="Times New Roman" panose="02020603050405020304" pitchFamily="18" charset="0"/>
                <a:cs typeface="Times New Roman" panose="02020603050405020304" pitchFamily="18" charset="0"/>
              </a:rPr>
              <a:t>chuyển</a:t>
            </a:r>
            <a:r>
              <a:rPr lang="en-US" sz="1400" dirty="0">
                <a:solidFill>
                  <a:srgbClr val="00B0F0"/>
                </a:solidFill>
                <a:latin typeface="Times New Roman" panose="02020603050405020304" pitchFamily="18" charset="0"/>
                <a:cs typeface="Times New Roman" panose="02020603050405020304" pitchFamily="18" charset="0"/>
              </a:rPr>
              <a:t> </a:t>
            </a:r>
            <a:r>
              <a:rPr lang="en-US" sz="1400" dirty="0" err="1">
                <a:solidFill>
                  <a:srgbClr val="00B0F0"/>
                </a:solidFill>
                <a:latin typeface="Times New Roman" panose="02020603050405020304" pitchFamily="18" charset="0"/>
                <a:cs typeface="Times New Roman" panose="02020603050405020304" pitchFamily="18" charset="0"/>
              </a:rPr>
              <a:t>giao</a:t>
            </a:r>
            <a:r>
              <a:rPr lang="en-US" sz="1400" dirty="0">
                <a:latin typeface="Times New Roman" panose="02020603050405020304" pitchFamily="18" charset="0"/>
                <a:cs typeface="Times New Roman" panose="02020603050405020304" pitchFamily="18" charset="0"/>
              </a:rPr>
              <a:t>)</a:t>
            </a:r>
          </a:p>
        </p:txBody>
      </p:sp>
      <p:sp>
        <p:nvSpPr>
          <p:cNvPr id="33" name="TextBox 32"/>
          <p:cNvSpPr txBox="1"/>
          <p:nvPr/>
        </p:nvSpPr>
        <p:spPr>
          <a:xfrm>
            <a:off x="5993404" y="5002712"/>
            <a:ext cx="734496"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Review</a:t>
            </a:r>
          </a:p>
        </p:txBody>
      </p:sp>
      <p:sp>
        <p:nvSpPr>
          <p:cNvPr id="34" name="TextBox 33"/>
          <p:cNvSpPr txBox="1"/>
          <p:nvPr/>
        </p:nvSpPr>
        <p:spPr>
          <a:xfrm>
            <a:off x="5620253" y="5424010"/>
            <a:ext cx="1592103"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Receive (</a:t>
            </a:r>
            <a:r>
              <a:rPr lang="en-US" sz="1400" dirty="0" err="1">
                <a:solidFill>
                  <a:srgbClr val="00B0F0"/>
                </a:solidFill>
                <a:latin typeface="Times New Roman" panose="02020603050405020304" pitchFamily="18" charset="0"/>
                <a:cs typeface="Times New Roman" panose="02020603050405020304" pitchFamily="18" charset="0"/>
              </a:rPr>
              <a:t>tiếp</a:t>
            </a:r>
            <a:r>
              <a:rPr lang="en-US" sz="1400" dirty="0">
                <a:solidFill>
                  <a:srgbClr val="00B0F0"/>
                </a:solidFill>
                <a:latin typeface="Times New Roman" panose="02020603050405020304" pitchFamily="18" charset="0"/>
                <a:cs typeface="Times New Roman" panose="02020603050405020304" pitchFamily="18" charset="0"/>
              </a:rPr>
              <a:t> </a:t>
            </a:r>
            <a:r>
              <a:rPr lang="en-US" sz="1400" dirty="0" err="1">
                <a:solidFill>
                  <a:srgbClr val="00B0F0"/>
                </a:solidFill>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a:t>
            </a:r>
          </a:p>
        </p:txBody>
      </p:sp>
      <p:sp>
        <p:nvSpPr>
          <p:cNvPr id="35" name="TextBox 34"/>
          <p:cNvSpPr txBox="1"/>
          <p:nvPr/>
        </p:nvSpPr>
        <p:spPr>
          <a:xfrm>
            <a:off x="7102037" y="4990921"/>
            <a:ext cx="813043"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Approve</a:t>
            </a:r>
          </a:p>
        </p:txBody>
      </p:sp>
      <p:sp>
        <p:nvSpPr>
          <p:cNvPr id="36" name="TextBox 35"/>
          <p:cNvSpPr txBox="1"/>
          <p:nvPr/>
        </p:nvSpPr>
        <p:spPr>
          <a:xfrm>
            <a:off x="7101601" y="5431923"/>
            <a:ext cx="522900"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Start</a:t>
            </a:r>
          </a:p>
        </p:txBody>
      </p:sp>
      <p:sp>
        <p:nvSpPr>
          <p:cNvPr id="37" name="TextBox 36"/>
          <p:cNvSpPr txBox="1"/>
          <p:nvPr/>
        </p:nvSpPr>
        <p:spPr>
          <a:xfrm>
            <a:off x="7903659" y="5190976"/>
            <a:ext cx="1096775" cy="523220"/>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Complete</a:t>
            </a:r>
          </a:p>
          <a:p>
            <a:r>
              <a:rPr lang="en-US" sz="1400" dirty="0">
                <a:latin typeface="Times New Roman" panose="02020603050405020304" pitchFamily="18" charset="0"/>
                <a:cs typeface="Times New Roman" panose="02020603050405020304" pitchFamily="18" charset="0"/>
              </a:rPr>
              <a:t>(</a:t>
            </a:r>
            <a:r>
              <a:rPr lang="en-US" sz="1400" dirty="0" err="1">
                <a:solidFill>
                  <a:srgbClr val="00B0F0"/>
                </a:solidFill>
                <a:latin typeface="Times New Roman" panose="02020603050405020304" pitchFamily="18" charset="0"/>
                <a:cs typeface="Times New Roman" panose="02020603050405020304" pitchFamily="18" charset="0"/>
              </a:rPr>
              <a:t>hoàn</a:t>
            </a:r>
            <a:r>
              <a:rPr lang="en-US" sz="1400" dirty="0">
                <a:solidFill>
                  <a:srgbClr val="00B0F0"/>
                </a:solidFill>
                <a:latin typeface="Times New Roman" panose="02020603050405020304" pitchFamily="18" charset="0"/>
                <a:cs typeface="Times New Roman" panose="02020603050405020304" pitchFamily="18" charset="0"/>
              </a:rPr>
              <a:t> </a:t>
            </a:r>
            <a:r>
              <a:rPr lang="en-US" sz="1400" dirty="0" err="1">
                <a:solidFill>
                  <a:srgbClr val="00B0F0"/>
                </a:solidFill>
                <a:latin typeface="Times New Roman" panose="02020603050405020304" pitchFamily="18" charset="0"/>
                <a:cs typeface="Times New Roman" panose="02020603050405020304" pitchFamily="18" charset="0"/>
              </a:rPr>
              <a:t>thành</a:t>
            </a:r>
            <a:r>
              <a:rPr lang="en-US" sz="1400" dirty="0">
                <a:latin typeface="Times New Roman" panose="02020603050405020304" pitchFamily="18" charset="0"/>
                <a:cs typeface="Times New Roman" panose="02020603050405020304" pitchFamily="18" charset="0"/>
              </a:rPr>
              <a:t>)</a:t>
            </a:r>
          </a:p>
        </p:txBody>
      </p:sp>
      <p:sp>
        <p:nvSpPr>
          <p:cNvPr id="38" name="TextBox 37"/>
          <p:cNvSpPr txBox="1"/>
          <p:nvPr/>
        </p:nvSpPr>
        <p:spPr>
          <a:xfrm>
            <a:off x="291749" y="132604"/>
            <a:ext cx="8594336" cy="156966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err="1">
                <a:ln/>
                <a:solidFill>
                  <a:srgbClr val="002060"/>
                </a:solidFill>
                <a:latin typeface="Times New Roman" panose="02020603050405020304" pitchFamily="18" charset="0"/>
                <a:cs typeface="Times New Roman" panose="02020603050405020304" pitchFamily="18" charset="0"/>
              </a:rPr>
              <a:t>Typecal</a:t>
            </a:r>
            <a:r>
              <a:rPr lang="en-US" sz="2400" b="1" u="sng" dirty="0">
                <a:ln/>
                <a:solidFill>
                  <a:srgbClr val="002060"/>
                </a:solidFill>
                <a:latin typeface="Times New Roman" panose="02020603050405020304" pitchFamily="18" charset="0"/>
                <a:cs typeface="Times New Roman" panose="02020603050405020304" pitchFamily="18" charset="0"/>
              </a:rPr>
              <a:t> Ways to Display Project Information:</a:t>
            </a:r>
          </a:p>
          <a:p>
            <a:r>
              <a:rPr lang="en-US" sz="2400" b="1" i="1" u="sng" dirty="0" err="1">
                <a:ln/>
                <a:solidFill>
                  <a:srgbClr val="0070C0"/>
                </a:solidFill>
                <a:latin typeface="Times New Roman" panose="02020603050405020304" pitchFamily="18" charset="0"/>
                <a:cs typeface="Times New Roman" panose="02020603050405020304" pitchFamily="18" charset="0"/>
              </a:rPr>
              <a:t>Cách</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để</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thể</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hiện</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thông</a:t>
            </a:r>
            <a:r>
              <a:rPr lang="en-US" sz="2400" b="1" i="1" u="sng" dirty="0">
                <a:ln/>
                <a:solidFill>
                  <a:srgbClr val="0070C0"/>
                </a:solidFill>
                <a:latin typeface="Times New Roman" panose="02020603050405020304" pitchFamily="18" charset="0"/>
                <a:cs typeface="Times New Roman" panose="02020603050405020304" pitchFamily="18" charset="0"/>
              </a:rPr>
              <a:t> tin </a:t>
            </a:r>
            <a:r>
              <a:rPr lang="en-US" sz="2400" b="1" i="1" u="sng" dirty="0" err="1">
                <a:ln/>
                <a:solidFill>
                  <a:srgbClr val="0070C0"/>
                </a:solidFill>
                <a:latin typeface="Times New Roman" panose="02020603050405020304" pitchFamily="18" charset="0"/>
                <a:cs typeface="Times New Roman" panose="02020603050405020304" pitchFamily="18" charset="0"/>
              </a:rPr>
              <a:t>dự</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án</a:t>
            </a:r>
            <a:endParaRPr lang="en-US" sz="2400" b="1" i="1" u="sng" dirty="0">
              <a:ln/>
              <a:solidFill>
                <a:srgbClr val="0070C0"/>
              </a:solidFill>
              <a:latin typeface="Times New Roman" panose="02020603050405020304" pitchFamily="18" charset="0"/>
              <a:cs typeface="Times New Roman" panose="02020603050405020304" pitchFamily="18" charset="0"/>
            </a:endParaRP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851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295" y="2334796"/>
            <a:ext cx="8418770" cy="3792424"/>
          </a:xfrm>
          <a:prstGeom prst="rect">
            <a:avLst/>
          </a:prstGeom>
        </p:spPr>
      </p:pic>
      <p:sp>
        <p:nvSpPr>
          <p:cNvPr id="4" name="TextBox 3"/>
          <p:cNvSpPr txBox="1"/>
          <p:nvPr/>
        </p:nvSpPr>
        <p:spPr>
          <a:xfrm>
            <a:off x="2073369" y="2471081"/>
            <a:ext cx="697627"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WBS</a:t>
            </a:r>
          </a:p>
        </p:txBody>
      </p:sp>
      <p:sp>
        <p:nvSpPr>
          <p:cNvPr id="8" name="TextBox 7"/>
          <p:cNvSpPr txBox="1"/>
          <p:nvPr/>
        </p:nvSpPr>
        <p:spPr>
          <a:xfrm>
            <a:off x="5352426" y="4407612"/>
            <a:ext cx="191052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Network (</a:t>
            </a:r>
            <a:r>
              <a:rPr lang="en-US" b="1" dirty="0" err="1">
                <a:latin typeface="Times New Roman" panose="02020603050405020304" pitchFamily="18" charset="0"/>
                <a:cs typeface="Times New Roman" panose="02020603050405020304" pitchFamily="18" charset="0"/>
              </a:rPr>
              <a:t>mạng</a:t>
            </a:r>
            <a:r>
              <a:rPr lang="en-US" b="1" dirty="0">
                <a:latin typeface="Times New Roman" panose="02020603050405020304" pitchFamily="18" charset="0"/>
                <a:cs typeface="Times New Roman" panose="02020603050405020304" pitchFamily="18" charset="0"/>
              </a:rPr>
              <a:t>)</a:t>
            </a:r>
          </a:p>
        </p:txBody>
      </p:sp>
      <p:sp>
        <p:nvSpPr>
          <p:cNvPr id="5" name="TextBox 4"/>
          <p:cNvSpPr txBox="1"/>
          <p:nvPr/>
        </p:nvSpPr>
        <p:spPr>
          <a:xfrm>
            <a:off x="5020725" y="4852453"/>
            <a:ext cx="57419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Start</a:t>
            </a:r>
          </a:p>
        </p:txBody>
      </p:sp>
      <p:sp>
        <p:nvSpPr>
          <p:cNvPr id="11" name="TextBox 10"/>
          <p:cNvSpPr txBox="1"/>
          <p:nvPr/>
        </p:nvSpPr>
        <p:spPr>
          <a:xfrm>
            <a:off x="9338168" y="4906119"/>
            <a:ext cx="69923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Finish</a:t>
            </a:r>
          </a:p>
        </p:txBody>
      </p:sp>
      <p:sp>
        <p:nvSpPr>
          <p:cNvPr id="6" name="TextBox 5"/>
          <p:cNvSpPr txBox="1"/>
          <p:nvPr/>
        </p:nvSpPr>
        <p:spPr>
          <a:xfrm>
            <a:off x="3849902" y="2413530"/>
            <a:ext cx="68480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WBS</a:t>
            </a:r>
          </a:p>
        </p:txBody>
      </p:sp>
      <p:sp>
        <p:nvSpPr>
          <p:cNvPr id="12" name="TextBox 11"/>
          <p:cNvSpPr txBox="1"/>
          <p:nvPr/>
        </p:nvSpPr>
        <p:spPr>
          <a:xfrm>
            <a:off x="2792642" y="3043857"/>
            <a:ext cx="40908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1.0</a:t>
            </a:r>
          </a:p>
        </p:txBody>
      </p:sp>
      <p:sp>
        <p:nvSpPr>
          <p:cNvPr id="13" name="TextBox 12"/>
          <p:cNvSpPr txBox="1"/>
          <p:nvPr/>
        </p:nvSpPr>
        <p:spPr>
          <a:xfrm>
            <a:off x="3987760" y="3024872"/>
            <a:ext cx="40908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2.0</a:t>
            </a:r>
          </a:p>
        </p:txBody>
      </p:sp>
      <p:sp>
        <p:nvSpPr>
          <p:cNvPr id="14" name="TextBox 13"/>
          <p:cNvSpPr txBox="1"/>
          <p:nvPr/>
        </p:nvSpPr>
        <p:spPr>
          <a:xfrm>
            <a:off x="5182878" y="3023494"/>
            <a:ext cx="40908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3.0</a:t>
            </a:r>
          </a:p>
        </p:txBody>
      </p:sp>
      <p:sp>
        <p:nvSpPr>
          <p:cNvPr id="15" name="TextBox 14"/>
          <p:cNvSpPr txBox="1"/>
          <p:nvPr/>
        </p:nvSpPr>
        <p:spPr>
          <a:xfrm>
            <a:off x="2556017" y="3532447"/>
            <a:ext cx="409086" cy="307777"/>
          </a:xfrm>
          <a:prstGeom prst="rect">
            <a:avLst/>
          </a:prstGeom>
          <a:noFill/>
        </p:spPr>
        <p:txBody>
          <a:bodyPr wrap="square" rtlCol="0">
            <a:spAutoFit/>
          </a:bodyPr>
          <a:lstStyle/>
          <a:p>
            <a:r>
              <a:rPr lang="en-US" sz="1400">
                <a:latin typeface="Times New Roman" panose="02020603050405020304" pitchFamily="18" charset="0"/>
                <a:cs typeface="Times New Roman" panose="02020603050405020304" pitchFamily="18" charset="0"/>
              </a:rPr>
              <a:t>1.1</a:t>
            </a:r>
          </a:p>
        </p:txBody>
      </p:sp>
      <p:sp>
        <p:nvSpPr>
          <p:cNvPr id="16" name="TextBox 15"/>
          <p:cNvSpPr txBox="1"/>
          <p:nvPr/>
        </p:nvSpPr>
        <p:spPr>
          <a:xfrm>
            <a:off x="3070558" y="3534216"/>
            <a:ext cx="40908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1.2</a:t>
            </a:r>
          </a:p>
        </p:txBody>
      </p:sp>
      <p:sp>
        <p:nvSpPr>
          <p:cNvPr id="17" name="TextBox 16"/>
          <p:cNvSpPr txBox="1"/>
          <p:nvPr/>
        </p:nvSpPr>
        <p:spPr>
          <a:xfrm>
            <a:off x="3727653" y="3523739"/>
            <a:ext cx="40908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2.1</a:t>
            </a:r>
          </a:p>
        </p:txBody>
      </p:sp>
      <p:sp>
        <p:nvSpPr>
          <p:cNvPr id="18" name="TextBox 17"/>
          <p:cNvSpPr txBox="1"/>
          <p:nvPr/>
        </p:nvSpPr>
        <p:spPr>
          <a:xfrm>
            <a:off x="4247869" y="3527207"/>
            <a:ext cx="40908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2.2</a:t>
            </a:r>
          </a:p>
        </p:txBody>
      </p:sp>
      <p:sp>
        <p:nvSpPr>
          <p:cNvPr id="19" name="TextBox 18"/>
          <p:cNvSpPr txBox="1"/>
          <p:nvPr/>
        </p:nvSpPr>
        <p:spPr>
          <a:xfrm>
            <a:off x="4898737" y="3515545"/>
            <a:ext cx="40908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3.1</a:t>
            </a:r>
          </a:p>
        </p:txBody>
      </p:sp>
      <p:sp>
        <p:nvSpPr>
          <p:cNvPr id="20" name="TextBox 19"/>
          <p:cNvSpPr txBox="1"/>
          <p:nvPr/>
        </p:nvSpPr>
        <p:spPr>
          <a:xfrm>
            <a:off x="5414885" y="3532447"/>
            <a:ext cx="40908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3.2</a:t>
            </a:r>
          </a:p>
        </p:txBody>
      </p:sp>
      <p:sp>
        <p:nvSpPr>
          <p:cNvPr id="21" name="TextBox 20"/>
          <p:cNvSpPr txBox="1"/>
          <p:nvPr/>
        </p:nvSpPr>
        <p:spPr>
          <a:xfrm>
            <a:off x="5891107" y="4944251"/>
            <a:ext cx="441146" cy="338554"/>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1.1</a:t>
            </a:r>
          </a:p>
        </p:txBody>
      </p:sp>
      <p:sp>
        <p:nvSpPr>
          <p:cNvPr id="22" name="TextBox 21"/>
          <p:cNvSpPr txBox="1"/>
          <p:nvPr/>
        </p:nvSpPr>
        <p:spPr>
          <a:xfrm>
            <a:off x="6927608" y="4944251"/>
            <a:ext cx="441146" cy="338554"/>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1.2</a:t>
            </a:r>
          </a:p>
        </p:txBody>
      </p:sp>
      <p:sp>
        <p:nvSpPr>
          <p:cNvPr id="23" name="TextBox 22"/>
          <p:cNvSpPr txBox="1"/>
          <p:nvPr/>
        </p:nvSpPr>
        <p:spPr>
          <a:xfrm>
            <a:off x="7964109" y="4944251"/>
            <a:ext cx="44114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2.2</a:t>
            </a:r>
          </a:p>
        </p:txBody>
      </p:sp>
      <p:sp>
        <p:nvSpPr>
          <p:cNvPr id="24" name="TextBox 23"/>
          <p:cNvSpPr txBox="1"/>
          <p:nvPr/>
        </p:nvSpPr>
        <p:spPr>
          <a:xfrm>
            <a:off x="5891107" y="5576869"/>
            <a:ext cx="441146" cy="338554"/>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2.1</a:t>
            </a:r>
          </a:p>
        </p:txBody>
      </p:sp>
      <p:sp>
        <p:nvSpPr>
          <p:cNvPr id="25" name="TextBox 24"/>
          <p:cNvSpPr txBox="1"/>
          <p:nvPr/>
        </p:nvSpPr>
        <p:spPr>
          <a:xfrm>
            <a:off x="7699800" y="5576869"/>
            <a:ext cx="441146" cy="338554"/>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3.1</a:t>
            </a:r>
          </a:p>
        </p:txBody>
      </p:sp>
      <p:sp>
        <p:nvSpPr>
          <p:cNvPr id="26" name="TextBox 25"/>
          <p:cNvSpPr txBox="1"/>
          <p:nvPr/>
        </p:nvSpPr>
        <p:spPr>
          <a:xfrm>
            <a:off x="8726100" y="5576869"/>
            <a:ext cx="441146" cy="338554"/>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3.2</a:t>
            </a:r>
          </a:p>
        </p:txBody>
      </p:sp>
      <p:sp>
        <p:nvSpPr>
          <p:cNvPr id="27" name="TextBox 26"/>
          <p:cNvSpPr txBox="1"/>
          <p:nvPr/>
        </p:nvSpPr>
        <p:spPr>
          <a:xfrm>
            <a:off x="352706" y="176411"/>
            <a:ext cx="9820262"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rgbClr val="002060"/>
                </a:solidFill>
                <a:latin typeface="Times New Roman" panose="02020603050405020304" pitchFamily="18" charset="0"/>
                <a:cs typeface="Times New Roman" panose="02020603050405020304" pitchFamily="18" charset="0"/>
              </a:rPr>
              <a:t>Description of a Project Network Diagram: </a:t>
            </a:r>
            <a:r>
              <a:rPr lang="en-US" sz="2400" b="1" i="1" u="sng">
                <a:ln/>
                <a:solidFill>
                  <a:srgbClr val="0070C0"/>
                </a:solidFill>
                <a:latin typeface="Times New Roman" panose="02020603050405020304" pitchFamily="18" charset="0"/>
                <a:cs typeface="Times New Roman" panose="02020603050405020304" pitchFamily="18" charset="0"/>
              </a:rPr>
              <a:t>Mô tả về biểu đồ l</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ới dự án</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619767" y="584290"/>
            <a:ext cx="10263118"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project network diagram consists of a series of project activities arranged in a logical flow; is the basis for a project schedule and provides a consistent framework for planning, monitoring, and controlling the project; every work package from the WBS is represented in the network diagram, and only WBS work packages are represented there </a:t>
            </a:r>
            <a:r>
              <a:rPr lang="en-US" i="1" dirty="0">
                <a:solidFill>
                  <a:srgbClr val="0070C0"/>
                </a:solidFill>
                <a:latin typeface="Times New Roman" panose="02020603050405020304" pitchFamily="18" charset="0"/>
                <a:cs typeface="Times New Roman" panose="02020603050405020304" pitchFamily="18" charset="0"/>
              </a:rPr>
              <a:t>(</a:t>
            </a:r>
            <a:r>
              <a:rPr lang="en-US" i="1" dirty="0" err="1">
                <a:solidFill>
                  <a:srgbClr val="0070C0"/>
                </a:solidFill>
                <a:latin typeface="Times New Roman" panose="02020603050405020304" pitchFamily="18" charset="0"/>
                <a:cs typeface="Times New Roman" panose="02020603050405020304" pitchFamily="18" charset="0"/>
              </a:rPr>
              <a:t>Một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biểu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đồ</a:t>
            </a:r>
            <a:r>
              <a:rPr lang="en-US" i="1" dirty="0">
                <a:solidFill>
                  <a:srgbClr val="0070C0"/>
                </a:solidFill>
                <a:latin typeface="Times New Roman" panose="02020603050405020304" pitchFamily="18" charset="0"/>
                <a:cs typeface="Times New Roman" panose="02020603050405020304" pitchFamily="18" charset="0"/>
              </a:rPr>
              <a:t> l</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ới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bao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gồm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một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chuỗi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động</a:t>
            </a:r>
            <a:r>
              <a:rPr lang="en-US" i="1" dirty="0">
                <a:solidFill>
                  <a:srgbClr val="0070C0"/>
                </a:solidFill>
                <a:latin typeface="Times New Roman" panose="02020603050405020304" pitchFamily="18" charset="0"/>
                <a:cs typeface="Times New Roman" panose="02020603050405020304" pitchFamily="18" charset="0"/>
              </a:rPr>
              <a:t> đ</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sắp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xếp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theo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luồng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có</a:t>
            </a:r>
            <a:r>
              <a:rPr lang="en-US" i="1" dirty="0">
                <a:solidFill>
                  <a:srgbClr val="0070C0"/>
                </a:solidFill>
                <a:latin typeface="Times New Roman" panose="02020603050405020304" pitchFamily="18" charset="0"/>
                <a:cs typeface="Times New Roman" panose="02020603050405020304" pitchFamily="18" charset="0"/>
              </a:rPr>
              <a:t> logic, </a:t>
            </a:r>
            <a:r>
              <a:rPr lang="en-US" i="1" dirty="0" err="1">
                <a:solidFill>
                  <a:srgbClr val="0070C0"/>
                </a:solidFill>
                <a:latin typeface="Times New Roman" panose="02020603050405020304" pitchFamily="18" charset="0"/>
                <a:cs typeface="Times New Roman" panose="02020603050405020304" pitchFamily="18" charset="0"/>
              </a:rPr>
              <a:t>là</a:t>
            </a:r>
            <a:r>
              <a:rPr lang="en-US" i="1" dirty="0">
                <a:solidFill>
                  <a:srgbClr val="0070C0"/>
                </a:solidFill>
                <a:latin typeface="Times New Roman" panose="02020603050405020304" pitchFamily="18" charset="0"/>
                <a:cs typeface="Times New Roman" panose="02020603050405020304" pitchFamily="18" charset="0"/>
              </a:rPr>
              <a:t> c</a:t>
            </a:r>
            <a:r>
              <a:rPr lang="vi-VN" i="1" dirty="0">
                <a:solidFill>
                  <a:srgbClr val="0070C0"/>
                </a:solidFill>
                <a:latin typeface="Times New Roman" panose="02020603050405020304" pitchFamily="18" charset="0"/>
                <a:cs typeface="Times New Roman" panose="02020603050405020304" pitchFamily="18" charset="0"/>
              </a:rPr>
              <a:t>ơ</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sở</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kế</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cung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cấp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một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môi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ờng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phù</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hợp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định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định</a:t>
            </a:r>
            <a:r>
              <a:rPr lang="en-US" i="1" dirty="0">
                <a:solidFill>
                  <a:srgbClr val="0070C0"/>
                </a:solidFill>
                <a:latin typeface="Times New Roman" panose="02020603050405020304" pitchFamily="18" charset="0"/>
                <a:cs typeface="Times New Roman" panose="02020603050405020304" pitchFamily="18" charset="0"/>
              </a:rPr>
              <a:t> l</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điều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khiển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mỗi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gói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làm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việc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từ</a:t>
            </a:r>
            <a:r>
              <a:rPr lang="en-US" i="1" dirty="0">
                <a:solidFill>
                  <a:srgbClr val="0070C0"/>
                </a:solidFill>
                <a:latin typeface="Times New Roman" panose="02020603050405020304" pitchFamily="18" charset="0"/>
                <a:cs typeface="Times New Roman" panose="02020603050405020304" pitchFamily="18" charset="0"/>
              </a:rPr>
              <a:t> WBS đ</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mô</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tả</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trong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biểu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đồ</a:t>
            </a:r>
            <a:r>
              <a:rPr lang="en-US" i="1" dirty="0">
                <a:solidFill>
                  <a:srgbClr val="0070C0"/>
                </a:solidFill>
                <a:latin typeface="Times New Roman" panose="02020603050405020304" pitchFamily="18" charset="0"/>
                <a:cs typeface="Times New Roman" panose="02020603050405020304" pitchFamily="18" charset="0"/>
              </a:rPr>
              <a:t> l</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ới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chỉ</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gói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làm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việc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trong</a:t>
            </a:r>
            <a:r>
              <a:rPr lang="en-US" i="1" dirty="0">
                <a:solidFill>
                  <a:srgbClr val="0070C0"/>
                </a:solidFill>
                <a:latin typeface="Times New Roman" panose="02020603050405020304" pitchFamily="18" charset="0"/>
                <a:cs typeface="Times New Roman" panose="02020603050405020304" pitchFamily="18" charset="0"/>
              </a:rPr>
              <a:t> WBS </a:t>
            </a:r>
            <a:r>
              <a:rPr lang="en-US" i="1" dirty="0" err="1">
                <a:solidFill>
                  <a:srgbClr val="0070C0"/>
                </a:solidFill>
                <a:latin typeface="Times New Roman" panose="02020603050405020304" pitchFamily="18" charset="0"/>
                <a:cs typeface="Times New Roman" panose="02020603050405020304" pitchFamily="18" charset="0"/>
              </a:rPr>
              <a:t>là</a:t>
            </a:r>
            <a:r>
              <a:rPr lang="en-US" i="1" dirty="0">
                <a:solidFill>
                  <a:srgbClr val="0070C0"/>
                </a:solidFill>
                <a:latin typeface="Times New Roman" panose="02020603050405020304" pitchFamily="18" charset="0"/>
                <a:cs typeface="Times New Roman" panose="02020603050405020304" pitchFamily="18" charset="0"/>
              </a:rPr>
              <a:t> đ</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mô</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tả</a:t>
            </a:r>
            <a:r>
              <a:rPr lang="en-US" i="1" dirty="0">
                <a:solidFill>
                  <a:srgbClr val="0070C0"/>
                </a:solidFill>
                <a:latin typeface="Times New Roman" panose="02020603050405020304" pitchFamily="18" charset="0"/>
                <a:cs typeface="Times New Roman" panose="02020603050405020304" pitchFamily="18" charset="0"/>
              </a:rPr>
              <a:t> </a:t>
            </a:r>
            <a:r>
              <a:rPr lang="en-US" i="1">
                <a:solidFill>
                  <a:srgbClr val="0070C0"/>
                </a:solidFill>
                <a:latin typeface="Times New Roman" panose="02020603050405020304" pitchFamily="18" charset="0"/>
                <a:cs typeface="Times New Roman" panose="02020603050405020304" pitchFamily="18" charset="0"/>
              </a:rPr>
              <a:t>ở đây).</a:t>
            </a:r>
            <a:endParaRPr lang="en-US"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9086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64131" y="3775440"/>
            <a:ext cx="769731" cy="9322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anose="02020603050405020304" pitchFamily="18" charset="0"/>
                <a:cs typeface="Times New Roman" panose="02020603050405020304" pitchFamily="18" charset="0"/>
              </a:rPr>
              <a:t>Activity</a:t>
            </a:r>
          </a:p>
          <a:p>
            <a:pPr algn="ctr"/>
            <a:r>
              <a:rPr lang="en-US" sz="1400">
                <a:solidFill>
                  <a:schemeClr val="tx1"/>
                </a:solidFill>
                <a:latin typeface="Times New Roman" panose="02020603050405020304" pitchFamily="18" charset="0"/>
                <a:cs typeface="Times New Roman" panose="02020603050405020304" pitchFamily="18" charset="0"/>
              </a:rPr>
              <a:t>1.1</a:t>
            </a:r>
          </a:p>
        </p:txBody>
      </p:sp>
      <p:sp>
        <p:nvSpPr>
          <p:cNvPr id="9" name="Rectangle 8"/>
          <p:cNvSpPr/>
          <p:nvPr/>
        </p:nvSpPr>
        <p:spPr>
          <a:xfrm>
            <a:off x="3042467" y="3770384"/>
            <a:ext cx="116205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Start </a:t>
            </a:r>
            <a:r>
              <a:rPr lang="en-US" b="1">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Bắt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đầu</a:t>
            </a:r>
            <a:r>
              <a:rPr lang="en-US" b="1" dirty="0">
                <a:solidFill>
                  <a:srgbClr val="0070C0"/>
                </a:solidFill>
                <a:latin typeface="Times New Roman" panose="02020603050405020304" pitchFamily="18" charset="0"/>
                <a:cs typeface="Times New Roman" panose="02020603050405020304" pitchFamily="18" charset="0"/>
              </a:rPr>
              <a:t>)</a:t>
            </a:r>
          </a:p>
        </p:txBody>
      </p:sp>
      <p:sp>
        <p:nvSpPr>
          <p:cNvPr id="10" name="Rectangle 9"/>
          <p:cNvSpPr/>
          <p:nvPr/>
        </p:nvSpPr>
        <p:spPr>
          <a:xfrm>
            <a:off x="6879766" y="3775440"/>
            <a:ext cx="769731" cy="9322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anose="02020603050405020304" pitchFamily="18" charset="0"/>
                <a:cs typeface="Times New Roman" panose="02020603050405020304" pitchFamily="18" charset="0"/>
              </a:rPr>
              <a:t>Activity</a:t>
            </a:r>
            <a:br>
              <a:rPr lang="en-US" sz="1400">
                <a:solidFill>
                  <a:schemeClr val="tx1"/>
                </a:solidFill>
                <a:latin typeface="Times New Roman" panose="02020603050405020304" pitchFamily="18" charset="0"/>
                <a:cs typeface="Times New Roman" panose="02020603050405020304" pitchFamily="18" charset="0"/>
              </a:rPr>
            </a:br>
            <a:r>
              <a:rPr lang="en-US" sz="1400">
                <a:solidFill>
                  <a:schemeClr val="tx1"/>
                </a:solidFill>
                <a:latin typeface="Times New Roman" panose="02020603050405020304" pitchFamily="18" charset="0"/>
                <a:cs typeface="Times New Roman" panose="02020603050405020304" pitchFamily="18" charset="0"/>
              </a:rPr>
              <a:t>1.2</a:t>
            </a:r>
          </a:p>
        </p:txBody>
      </p:sp>
      <p:sp>
        <p:nvSpPr>
          <p:cNvPr id="11" name="Rectangle 10"/>
          <p:cNvSpPr/>
          <p:nvPr/>
        </p:nvSpPr>
        <p:spPr>
          <a:xfrm>
            <a:off x="8295401" y="3775439"/>
            <a:ext cx="769731" cy="9322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Activity</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2.2</a:t>
            </a:r>
          </a:p>
        </p:txBody>
      </p:sp>
      <p:sp>
        <p:nvSpPr>
          <p:cNvPr id="12" name="Rectangle 11"/>
          <p:cNvSpPr/>
          <p:nvPr/>
        </p:nvSpPr>
        <p:spPr>
          <a:xfrm>
            <a:off x="10111263" y="3829808"/>
            <a:ext cx="1244713"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Finish </a:t>
            </a:r>
            <a:r>
              <a:rPr lang="en-US" b="1">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Kết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thúc</a:t>
            </a:r>
            <a:r>
              <a:rPr lang="en-US" b="1" dirty="0">
                <a:solidFill>
                  <a:srgbClr val="0070C0"/>
                </a:solidFill>
                <a:latin typeface="Times New Roman" panose="02020603050405020304" pitchFamily="18" charset="0"/>
                <a:cs typeface="Times New Roman" panose="02020603050405020304" pitchFamily="18" charset="0"/>
              </a:rPr>
              <a:t>)</a:t>
            </a:r>
          </a:p>
        </p:txBody>
      </p:sp>
      <p:sp>
        <p:nvSpPr>
          <p:cNvPr id="13" name="Rectangle 12"/>
          <p:cNvSpPr/>
          <p:nvPr/>
        </p:nvSpPr>
        <p:spPr>
          <a:xfrm>
            <a:off x="5482092" y="5236033"/>
            <a:ext cx="769731" cy="9322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anose="02020603050405020304" pitchFamily="18" charset="0"/>
                <a:cs typeface="Times New Roman" panose="02020603050405020304" pitchFamily="18" charset="0"/>
              </a:rPr>
              <a:t>Activity</a:t>
            </a:r>
            <a:br>
              <a:rPr lang="en-US" sz="1400">
                <a:solidFill>
                  <a:schemeClr val="tx1"/>
                </a:solidFill>
                <a:latin typeface="Times New Roman" panose="02020603050405020304" pitchFamily="18" charset="0"/>
                <a:cs typeface="Times New Roman" panose="02020603050405020304" pitchFamily="18" charset="0"/>
              </a:rPr>
            </a:br>
            <a:r>
              <a:rPr lang="en-US" sz="1400">
                <a:solidFill>
                  <a:schemeClr val="tx1"/>
                </a:solidFill>
                <a:latin typeface="Times New Roman" panose="02020603050405020304" pitchFamily="18" charset="0"/>
                <a:cs typeface="Times New Roman" panose="02020603050405020304" pitchFamily="18" charset="0"/>
              </a:rPr>
              <a:t>2.1</a:t>
            </a:r>
          </a:p>
        </p:txBody>
      </p:sp>
      <p:sp>
        <p:nvSpPr>
          <p:cNvPr id="14" name="Rectangle 13"/>
          <p:cNvSpPr/>
          <p:nvPr/>
        </p:nvSpPr>
        <p:spPr>
          <a:xfrm>
            <a:off x="6945016" y="5236033"/>
            <a:ext cx="769731" cy="9322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anose="02020603050405020304" pitchFamily="18" charset="0"/>
                <a:cs typeface="Times New Roman" panose="02020603050405020304" pitchFamily="18" charset="0"/>
              </a:rPr>
              <a:t>Activity</a:t>
            </a:r>
            <a:br>
              <a:rPr lang="en-US" sz="1400">
                <a:solidFill>
                  <a:schemeClr val="tx1"/>
                </a:solidFill>
                <a:latin typeface="Times New Roman" panose="02020603050405020304" pitchFamily="18" charset="0"/>
                <a:cs typeface="Times New Roman" panose="02020603050405020304" pitchFamily="18" charset="0"/>
              </a:rPr>
            </a:br>
            <a:r>
              <a:rPr lang="en-US" sz="1400">
                <a:solidFill>
                  <a:schemeClr val="tx1"/>
                </a:solidFill>
                <a:latin typeface="Times New Roman" panose="02020603050405020304" pitchFamily="18" charset="0"/>
                <a:cs typeface="Times New Roman" panose="02020603050405020304" pitchFamily="18" charset="0"/>
              </a:rPr>
              <a:t>3.1</a:t>
            </a:r>
          </a:p>
        </p:txBody>
      </p:sp>
      <p:sp>
        <p:nvSpPr>
          <p:cNvPr id="15" name="Rectangle 14"/>
          <p:cNvSpPr/>
          <p:nvPr/>
        </p:nvSpPr>
        <p:spPr>
          <a:xfrm>
            <a:off x="8407940" y="5236033"/>
            <a:ext cx="769731" cy="9322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anose="02020603050405020304" pitchFamily="18" charset="0"/>
                <a:cs typeface="Times New Roman" panose="02020603050405020304" pitchFamily="18" charset="0"/>
              </a:rPr>
              <a:t>Activity</a:t>
            </a:r>
            <a:br>
              <a:rPr lang="en-US" sz="1400">
                <a:solidFill>
                  <a:schemeClr val="tx1"/>
                </a:solidFill>
                <a:latin typeface="Times New Roman" panose="02020603050405020304" pitchFamily="18" charset="0"/>
                <a:cs typeface="Times New Roman" panose="02020603050405020304" pitchFamily="18" charset="0"/>
              </a:rPr>
            </a:br>
            <a:r>
              <a:rPr lang="en-US" sz="1400">
                <a:solidFill>
                  <a:schemeClr val="tx1"/>
                </a:solidFill>
                <a:latin typeface="Times New Roman" panose="02020603050405020304" pitchFamily="18" charset="0"/>
                <a:cs typeface="Times New Roman" panose="02020603050405020304" pitchFamily="18" charset="0"/>
              </a:rPr>
              <a:t>3.2</a:t>
            </a:r>
          </a:p>
        </p:txBody>
      </p:sp>
      <p:cxnSp>
        <p:nvCxnSpPr>
          <p:cNvPr id="16" name="Straight Arrow Connector 15"/>
          <p:cNvCxnSpPr>
            <a:cxnSpLocks/>
          </p:cNvCxnSpPr>
          <p:nvPr/>
        </p:nvCxnSpPr>
        <p:spPr>
          <a:xfrm flipV="1">
            <a:off x="4204517" y="4037084"/>
            <a:ext cx="1259614"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9" idx="2"/>
            <a:endCxn id="13" idx="1"/>
          </p:cNvCxnSpPr>
          <p:nvPr/>
        </p:nvCxnSpPr>
        <p:spPr>
          <a:xfrm rot="16200000" flipH="1">
            <a:off x="3853602" y="4073674"/>
            <a:ext cx="1398380" cy="1858600"/>
          </a:xfrm>
          <a:prstGeom prst="bentConnector2">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035705" y="4583249"/>
            <a:ext cx="2277657" cy="63673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9065132" y="4037084"/>
            <a:ext cx="104613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5" idx="3"/>
            <a:endCxn id="12" idx="2"/>
          </p:cNvCxnSpPr>
          <p:nvPr/>
        </p:nvCxnSpPr>
        <p:spPr>
          <a:xfrm flipV="1">
            <a:off x="9177671" y="4363208"/>
            <a:ext cx="1555949" cy="1338956"/>
          </a:xfrm>
          <a:prstGeom prst="bentConnector2">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ight Arrow 36"/>
          <p:cNvSpPr/>
          <p:nvPr/>
        </p:nvSpPr>
        <p:spPr>
          <a:xfrm>
            <a:off x="6231384" y="3906166"/>
            <a:ext cx="648382" cy="300177"/>
          </a:xfrm>
          <a:prstGeom prst="rightArrow">
            <a:avLst/>
          </a:prstGeom>
          <a:gradFill flip="none" rotWithShape="1">
            <a:gsLst>
              <a:gs pos="100000">
                <a:schemeClr val="bg2">
                  <a:lumMod val="50000"/>
                </a:schemeClr>
              </a:gs>
              <a:gs pos="70000">
                <a:srgbClr val="5B8BB0"/>
              </a:gs>
              <a:gs pos="77141">
                <a:srgbClr val="74A0C2"/>
              </a:gs>
              <a:gs pos="0">
                <a:schemeClr val="accent1">
                  <a:lumMod val="5000"/>
                  <a:lumOff val="95000"/>
                </a:schemeClr>
              </a:gs>
              <a:gs pos="100000">
                <a:schemeClr val="bg2">
                  <a:lumMod val="75000"/>
                </a:schemeClr>
              </a:gs>
              <a:gs pos="100000">
                <a:schemeClr val="bg2">
                  <a:lumMod val="50000"/>
                </a:schemeClr>
              </a:gs>
              <a:gs pos="100000">
                <a:schemeClr val="bg2">
                  <a:lumMod val="50000"/>
                </a:schemeClr>
              </a:gs>
            </a:gsLst>
            <a:lin ang="0" scaled="1"/>
            <a:tileRect/>
          </a:gradFill>
          <a:ln>
            <a:solidFill>
              <a:schemeClr val="bg2">
                <a:lumMod val="75000"/>
              </a:schemeClr>
            </a:solidFill>
          </a:ln>
          <a:effectLst>
            <a:glow>
              <a:schemeClr val="accent1"/>
            </a:glow>
            <a:outerShdw dist="50800" dir="5400000" sx="1000" sy="1000" algn="ctr" rotWithShape="0">
              <a:srgbClr val="000000"/>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p:cNvSpPr/>
          <p:nvPr/>
        </p:nvSpPr>
        <p:spPr>
          <a:xfrm>
            <a:off x="7658770" y="3922212"/>
            <a:ext cx="636631" cy="268083"/>
          </a:xfrm>
          <a:prstGeom prst="rightArrow">
            <a:avLst/>
          </a:prstGeom>
          <a:gradFill flip="none" rotWithShape="1">
            <a:gsLst>
              <a:gs pos="100000">
                <a:schemeClr val="bg2">
                  <a:lumMod val="50000"/>
                </a:schemeClr>
              </a:gs>
              <a:gs pos="70000">
                <a:srgbClr val="5B8BB0"/>
              </a:gs>
              <a:gs pos="77141">
                <a:srgbClr val="74A0C2"/>
              </a:gs>
              <a:gs pos="0">
                <a:schemeClr val="accent1">
                  <a:lumMod val="5000"/>
                  <a:lumOff val="95000"/>
                </a:schemeClr>
              </a:gs>
              <a:gs pos="100000">
                <a:schemeClr val="bg2">
                  <a:lumMod val="75000"/>
                </a:schemeClr>
              </a:gs>
              <a:gs pos="100000">
                <a:schemeClr val="bg2">
                  <a:lumMod val="50000"/>
                </a:schemeClr>
              </a:gs>
              <a:gs pos="100000">
                <a:schemeClr val="bg2">
                  <a:lumMod val="50000"/>
                </a:schemeClr>
              </a:gs>
            </a:gsLst>
            <a:lin ang="0" scaled="1"/>
            <a:tileRect/>
          </a:gradFill>
          <a:ln>
            <a:solidFill>
              <a:schemeClr val="bg2">
                <a:lumMod val="75000"/>
              </a:schemeClr>
            </a:solidFill>
          </a:ln>
          <a:effectLst>
            <a:glow>
              <a:schemeClr val="accent1"/>
            </a:glow>
            <a:outerShdw dist="50800" dir="5400000" sx="1000" sy="1000" algn="ctr" rotWithShape="0">
              <a:srgbClr val="000000"/>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p:cNvSpPr/>
          <p:nvPr/>
        </p:nvSpPr>
        <p:spPr>
          <a:xfrm>
            <a:off x="6275512" y="5552074"/>
            <a:ext cx="648382" cy="300177"/>
          </a:xfrm>
          <a:prstGeom prst="rightArrow">
            <a:avLst/>
          </a:prstGeom>
          <a:gradFill flip="none" rotWithShape="1">
            <a:gsLst>
              <a:gs pos="100000">
                <a:schemeClr val="bg2">
                  <a:lumMod val="50000"/>
                </a:schemeClr>
              </a:gs>
              <a:gs pos="70000">
                <a:srgbClr val="5B8BB0"/>
              </a:gs>
              <a:gs pos="77141">
                <a:srgbClr val="74A0C2"/>
              </a:gs>
              <a:gs pos="0">
                <a:schemeClr val="accent1">
                  <a:lumMod val="5000"/>
                  <a:lumOff val="95000"/>
                </a:schemeClr>
              </a:gs>
              <a:gs pos="100000">
                <a:schemeClr val="bg2">
                  <a:lumMod val="75000"/>
                </a:schemeClr>
              </a:gs>
              <a:gs pos="100000">
                <a:schemeClr val="bg2">
                  <a:lumMod val="50000"/>
                </a:schemeClr>
              </a:gs>
              <a:gs pos="100000">
                <a:schemeClr val="bg2">
                  <a:lumMod val="50000"/>
                </a:schemeClr>
              </a:gs>
            </a:gsLst>
            <a:lin ang="0" scaled="1"/>
            <a:tileRect/>
          </a:gradFill>
          <a:ln>
            <a:solidFill>
              <a:schemeClr val="bg2">
                <a:lumMod val="75000"/>
              </a:schemeClr>
            </a:solidFill>
          </a:ln>
          <a:effectLst>
            <a:glow>
              <a:schemeClr val="accent1"/>
            </a:glow>
            <a:outerShdw dist="50800" dir="5400000" sx="1000" sy="1000" algn="ctr" rotWithShape="0">
              <a:srgbClr val="000000"/>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a:off x="7739610" y="5515464"/>
            <a:ext cx="644590" cy="300177"/>
          </a:xfrm>
          <a:prstGeom prst="rightArrow">
            <a:avLst/>
          </a:prstGeom>
          <a:gradFill flip="none" rotWithShape="1">
            <a:gsLst>
              <a:gs pos="100000">
                <a:schemeClr val="bg2">
                  <a:lumMod val="50000"/>
                </a:schemeClr>
              </a:gs>
              <a:gs pos="70000">
                <a:srgbClr val="5B8BB0"/>
              </a:gs>
              <a:gs pos="77141">
                <a:srgbClr val="74A0C2"/>
              </a:gs>
              <a:gs pos="0">
                <a:schemeClr val="accent1">
                  <a:lumMod val="5000"/>
                  <a:lumOff val="95000"/>
                </a:schemeClr>
              </a:gs>
              <a:gs pos="100000">
                <a:schemeClr val="bg2">
                  <a:lumMod val="75000"/>
                </a:schemeClr>
              </a:gs>
              <a:gs pos="100000">
                <a:schemeClr val="bg2">
                  <a:lumMod val="50000"/>
                </a:schemeClr>
              </a:gs>
              <a:gs pos="100000">
                <a:schemeClr val="bg2">
                  <a:lumMod val="50000"/>
                </a:schemeClr>
              </a:gs>
            </a:gsLst>
            <a:lin ang="0" scaled="1"/>
            <a:tileRect/>
          </a:gradFill>
          <a:ln>
            <a:solidFill>
              <a:schemeClr val="bg2">
                <a:lumMod val="75000"/>
              </a:schemeClr>
            </a:solidFill>
          </a:ln>
          <a:effectLst>
            <a:glow>
              <a:schemeClr val="accent1"/>
            </a:glow>
            <a:outerShdw dist="50800" dir="5400000" sx="1000" sy="1000" algn="ctr" rotWithShape="0">
              <a:srgbClr val="000000"/>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49090" y="48903"/>
            <a:ext cx="10273136" cy="76944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200" b="1" u="sng">
                <a:ln/>
                <a:solidFill>
                  <a:schemeClr val="bg2">
                    <a:lumMod val="50000"/>
                  </a:schemeClr>
                </a:solidFill>
                <a:latin typeface="Times New Roman" panose="02020603050405020304" pitchFamily="18" charset="0"/>
                <a:cs typeface="Times New Roman" panose="02020603050405020304" pitchFamily="18" charset="0"/>
              </a:rPr>
              <a:t>Precedence Diagramming Method (PDM):</a:t>
            </a:r>
            <a:r>
              <a:rPr lang="en-US" sz="2200" b="1">
                <a:latin typeface="Times New Roman" panose="02020603050405020304" pitchFamily="18" charset="0"/>
                <a:cs typeface="Times New Roman" panose="02020603050405020304" pitchFamily="18" charset="0"/>
              </a:rPr>
              <a:t> </a:t>
            </a:r>
            <a:r>
              <a:rPr lang="en-US" sz="2200" b="1" i="1">
                <a:solidFill>
                  <a:srgbClr val="0070C0"/>
                </a:solidFill>
                <a:latin typeface="Times New Roman" panose="02020603050405020304" pitchFamily="18" charset="0"/>
                <a:cs typeface="Times New Roman" panose="02020603050405020304" pitchFamily="18" charset="0"/>
              </a:rPr>
              <a:t>Ph</a:t>
            </a:r>
            <a:r>
              <a:rPr lang="vi-VN" sz="2200" b="1" i="1">
                <a:solidFill>
                  <a:srgbClr val="0070C0"/>
                </a:solidFill>
                <a:latin typeface="Times New Roman" panose="02020603050405020304" pitchFamily="18" charset="0"/>
                <a:cs typeface="Times New Roman" panose="02020603050405020304" pitchFamily="18" charset="0"/>
              </a:rPr>
              <a:t>ư</a:t>
            </a:r>
            <a:r>
              <a:rPr lang="en-US" sz="2200" b="1" i="1">
                <a:solidFill>
                  <a:srgbClr val="0070C0"/>
                </a:solidFill>
                <a:latin typeface="Times New Roman" panose="02020603050405020304" pitchFamily="18" charset="0"/>
                <a:cs typeface="Times New Roman" panose="02020603050405020304" pitchFamily="18" charset="0"/>
              </a:rPr>
              <a:t>ơng pháp lập s</a:t>
            </a:r>
            <a:r>
              <a:rPr lang="vi-VN" sz="2200" b="1" i="1">
                <a:solidFill>
                  <a:srgbClr val="0070C0"/>
                </a:solidFill>
                <a:latin typeface="Times New Roman" panose="02020603050405020304" pitchFamily="18" charset="0"/>
                <a:cs typeface="Times New Roman" panose="02020603050405020304" pitchFamily="18" charset="0"/>
              </a:rPr>
              <a:t>ơ</a:t>
            </a:r>
            <a:r>
              <a:rPr lang="en-US" sz="2200" b="1" i="1">
                <a:solidFill>
                  <a:srgbClr val="0070C0"/>
                </a:solidFill>
                <a:latin typeface="Times New Roman" panose="02020603050405020304" pitchFamily="18" charset="0"/>
                <a:cs typeface="Times New Roman" panose="02020603050405020304" pitchFamily="18" charset="0"/>
              </a:rPr>
              <a:t> đồ thứ tự ưu tiên</a:t>
            </a:r>
            <a:endParaRPr lang="en-US" sz="2200" b="1" i="1" u="sng">
              <a:ln/>
              <a:solidFill>
                <a:srgbClr val="0070C0"/>
              </a:solidFill>
              <a:latin typeface="Times New Roman" panose="02020603050405020304" pitchFamily="18" charset="0"/>
              <a:cs typeface="Times New Roman" panose="02020603050405020304" pitchFamily="18" charset="0"/>
            </a:endParaRPr>
          </a:p>
          <a:p>
            <a:endParaRPr lang="en-US" sz="22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523461" y="411777"/>
            <a:ext cx="11145077" cy="3293209"/>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Precedence Diagramming Method (PDM) – </a:t>
            </a:r>
            <a:r>
              <a:rPr lang="en-US" sz="1600" dirty="0">
                <a:latin typeface="Times New Roman" panose="02020603050405020304" pitchFamily="18" charset="0"/>
                <a:cs typeface="Times New Roman" panose="02020603050405020304" pitchFamily="18" charset="0"/>
              </a:rPr>
              <a:t>a schedule network diagramming technique in which schedule activities are represented by boxes (or nodes) and are graphically linked by one or more logical relationships to show the sequence in which the activities are to be performed</a:t>
            </a:r>
          </a:p>
          <a:p>
            <a:pPr algn="just"/>
            <a:r>
              <a:rPr lang="en-US" sz="1600" b="1" i="1" dirty="0" err="1">
                <a:solidFill>
                  <a:srgbClr val="0070C0"/>
                </a:solidFill>
                <a:latin typeface="Times New Roman" panose="02020603050405020304" pitchFamily="18" charset="0"/>
                <a:cs typeface="Times New Roman" panose="02020603050405020304" pitchFamily="18" charset="0"/>
              </a:rPr>
              <a:t>Ph</a:t>
            </a:r>
            <a:r>
              <a:rPr lang="vi-VN" sz="1600" b="1" i="1" dirty="0">
                <a:solidFill>
                  <a:srgbClr val="0070C0"/>
                </a:solidFill>
                <a:latin typeface="Times New Roman" panose="02020603050405020304" pitchFamily="18" charset="0"/>
                <a:cs typeface="Times New Roman" panose="02020603050405020304" pitchFamily="18" charset="0"/>
              </a:rPr>
              <a:t>ư</a:t>
            </a:r>
            <a:r>
              <a:rPr lang="en-US" sz="1600" b="1" i="1" dirty="0" err="1">
                <a:solidFill>
                  <a:srgbClr val="0070C0"/>
                </a:solidFill>
                <a:latin typeface="Times New Roman" panose="02020603050405020304" pitchFamily="18" charset="0"/>
                <a:cs typeface="Times New Roman" panose="02020603050405020304" pitchFamily="18" charset="0"/>
              </a:rPr>
              <a:t>ơng</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pháp</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lập</a:t>
            </a:r>
            <a:r>
              <a:rPr lang="en-US" sz="1600" b="1" i="1" dirty="0">
                <a:solidFill>
                  <a:srgbClr val="0070C0"/>
                </a:solidFill>
                <a:latin typeface="Times New Roman" panose="02020603050405020304" pitchFamily="18" charset="0"/>
                <a:cs typeface="Times New Roman" panose="02020603050405020304" pitchFamily="18" charset="0"/>
              </a:rPr>
              <a:t> s</a:t>
            </a:r>
            <a:r>
              <a:rPr lang="vi-VN" sz="1600" b="1" i="1" dirty="0">
                <a:solidFill>
                  <a:srgbClr val="0070C0"/>
                </a:solidFill>
                <a:latin typeface="Times New Roman" panose="02020603050405020304" pitchFamily="18" charset="0"/>
                <a:cs typeface="Times New Roman" panose="02020603050405020304" pitchFamily="18" charset="0"/>
              </a:rPr>
              <a:t>ơ</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đồ</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thứ</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tự</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ưu</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tiên</a:t>
            </a:r>
            <a:r>
              <a:rPr lang="en-US" sz="1600" b="1" i="1" dirty="0">
                <a:solidFill>
                  <a:srgbClr val="0070C0"/>
                </a:solidFill>
                <a:latin typeface="Times New Roman" panose="02020603050405020304" pitchFamily="18" charset="0"/>
                <a:cs typeface="Times New Roman" panose="02020603050405020304" pitchFamily="18" charset="0"/>
              </a:rPr>
              <a:t> (PDM) – </a:t>
            </a:r>
            <a:r>
              <a:rPr lang="vi-VN" sz="1600" i="1" dirty="0">
                <a:solidFill>
                  <a:srgbClr val="0070C0"/>
                </a:solidFill>
                <a:latin typeface="+mj-lt"/>
              </a:rPr>
              <a:t>Một kĩ thuật lập sơ đồ mạng hoạt động trong đó các hoạt động lịch trình được thể hiện bằng các </a:t>
            </a:r>
            <a:r>
              <a:rPr lang="en-US" sz="1600" i="1" dirty="0">
                <a:solidFill>
                  <a:srgbClr val="0070C0"/>
                </a:solidFill>
                <a:latin typeface="+mj-lt"/>
              </a:rPr>
              <a:t>ô</a:t>
            </a:r>
            <a:r>
              <a:rPr lang="vi-VN" sz="1600" i="1" dirty="0">
                <a:solidFill>
                  <a:srgbClr val="0070C0"/>
                </a:solidFill>
                <a:latin typeface="+mj-lt"/>
              </a:rPr>
              <a:t> (hay nút). Các hoạt động được nối với nhau bằng một hay nhiều quan hệ lô-gic thể hiện thứ tự mà chúng sẽ được thực hiện. </a:t>
            </a:r>
            <a:endParaRPr lang="en-US" sz="1600" i="1" dirty="0">
              <a:solidFill>
                <a:srgbClr val="0070C0"/>
              </a:solidFill>
              <a:latin typeface="+mj-lt"/>
            </a:endParaRPr>
          </a:p>
          <a:p>
            <a:pPr algn="just"/>
            <a:r>
              <a:rPr lang="en-US" sz="1600" b="1" dirty="0">
                <a:latin typeface="Times New Roman" panose="02020603050405020304" pitchFamily="18" charset="0"/>
                <a:cs typeface="Times New Roman" panose="02020603050405020304" pitchFamily="18" charset="0"/>
              </a:rPr>
              <a:t>The elements included in a project network diagram are:</a:t>
            </a:r>
          </a:p>
          <a:p>
            <a:pPr algn="just"/>
            <a:r>
              <a:rPr lang="en-US" sz="1600" b="1" i="1" dirty="0" err="1">
                <a:solidFill>
                  <a:srgbClr val="0070C0"/>
                </a:solidFill>
                <a:latin typeface="Times New Roman" panose="02020603050405020304" pitchFamily="18" charset="0"/>
                <a:cs typeface="Times New Roman" panose="02020603050405020304" pitchFamily="18" charset="0"/>
              </a:rPr>
              <a:t>Các</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yếu</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tố</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cấu</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thành</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trong</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một</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biểu</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đồ</a:t>
            </a:r>
            <a:r>
              <a:rPr lang="en-US" sz="1600" b="1" i="1" dirty="0">
                <a:solidFill>
                  <a:srgbClr val="0070C0"/>
                </a:solidFill>
                <a:latin typeface="Times New Roman" panose="02020603050405020304" pitchFamily="18" charset="0"/>
                <a:cs typeface="Times New Roman" panose="02020603050405020304" pitchFamily="18" charset="0"/>
              </a:rPr>
              <a:t> l</a:t>
            </a:r>
            <a:r>
              <a:rPr lang="vi-VN" sz="1600" b="1" i="1" dirty="0">
                <a:solidFill>
                  <a:srgbClr val="0070C0"/>
                </a:solidFill>
                <a:latin typeface="Times New Roman" panose="02020603050405020304" pitchFamily="18" charset="0"/>
                <a:cs typeface="Times New Roman" panose="02020603050405020304" pitchFamily="18" charset="0"/>
              </a:rPr>
              <a:t>ư</a:t>
            </a:r>
            <a:r>
              <a:rPr lang="en-US" sz="1600" b="1" i="1" dirty="0" err="1">
                <a:solidFill>
                  <a:srgbClr val="0070C0"/>
                </a:solidFill>
                <a:latin typeface="Times New Roman" panose="02020603050405020304" pitchFamily="18" charset="0"/>
                <a:cs typeface="Times New Roman" panose="02020603050405020304" pitchFamily="18" charset="0"/>
              </a:rPr>
              <a:t>ới</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dự</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án</a:t>
            </a:r>
            <a:r>
              <a:rPr lang="en-US" sz="1600" b="1" i="1" dirty="0">
                <a:solidFill>
                  <a:srgbClr val="0070C0"/>
                </a:solidFill>
                <a:latin typeface="Times New Roman" panose="02020603050405020304" pitchFamily="18" charset="0"/>
                <a:cs typeface="Times New Roman" panose="02020603050405020304" pitchFamily="18" charset="0"/>
              </a:rPr>
              <a:t>:</a:t>
            </a:r>
            <a:endParaRPr lang="en-US" sz="1600" b="1"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Intuitive start and end points </a:t>
            </a:r>
            <a:r>
              <a:rPr lang="en-US" sz="1600" dirty="0">
                <a:solidFill>
                  <a:srgbClr val="0070C0"/>
                </a:solidFill>
                <a:latin typeface="Times New Roman" panose="02020603050405020304" pitchFamily="18" charset="0"/>
                <a:cs typeface="Times New Roman" panose="02020603050405020304" pitchFamily="18" charset="0"/>
              </a:rPr>
              <a:t>(</a:t>
            </a:r>
            <a:r>
              <a:rPr lang="en-US" sz="1600" i="1" dirty="0" err="1">
                <a:solidFill>
                  <a:srgbClr val="0070C0"/>
                </a:solidFill>
                <a:latin typeface="Times New Roman" panose="02020603050405020304" pitchFamily="18" charset="0"/>
                <a:cs typeface="Times New Roman" panose="02020603050405020304" pitchFamily="18" charset="0"/>
              </a:rPr>
              <a:t>Điểm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đầu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điểm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cuối</a:t>
            </a:r>
            <a:r>
              <a:rPr lang="en-US" sz="1600" i="1" dirty="0">
                <a:solidFill>
                  <a:srgbClr val="0070C0"/>
                </a:solidFill>
                <a:latin typeface="Times New Roman" panose="02020603050405020304" pitchFamily="18" charset="0"/>
                <a:cs typeface="Times New Roman" panose="02020603050405020304" pitchFamily="18" charset="0"/>
              </a:rPr>
              <a:t>)</a:t>
            </a:r>
            <a:endParaRPr lang="en-US" sz="1600"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Boxes that represent an activity at the work package level </a:t>
            </a:r>
            <a:r>
              <a:rPr lang="en-US" sz="1600" dirty="0">
                <a:solidFill>
                  <a:srgbClr val="0070C0"/>
                </a:solidFill>
                <a:latin typeface="Times New Roman" panose="02020603050405020304" pitchFamily="18" charset="0"/>
                <a:cs typeface="Times New Roman" panose="02020603050405020304" pitchFamily="18" charset="0"/>
              </a:rPr>
              <a:t>(</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ô </a:t>
            </a:r>
            <a:r>
              <a:rPr lang="en-US" sz="1600" i="1" dirty="0" err="1">
                <a:solidFill>
                  <a:srgbClr val="0070C0"/>
                </a:solidFill>
                <a:latin typeface="Times New Roman" panose="02020603050405020304" pitchFamily="18" charset="0"/>
                <a:cs typeface="Times New Roman" panose="02020603050405020304" pitchFamily="18" charset="0"/>
              </a:rPr>
              <a:t>biểu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diễn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một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động</a:t>
            </a:r>
            <a:r>
              <a:rPr lang="en-US" sz="1600" i="1" dirty="0">
                <a:solidFill>
                  <a:srgbClr val="0070C0"/>
                </a:solidFill>
                <a:latin typeface="Times New Roman" panose="02020603050405020304" pitchFamily="18" charset="0"/>
                <a:cs typeface="Times New Roman" panose="02020603050405020304" pitchFamily="18" charset="0"/>
              </a:rPr>
              <a:t> ở </a:t>
            </a:r>
            <a:r>
              <a:rPr lang="en-US" sz="1600" i="1" dirty="0" err="1">
                <a:solidFill>
                  <a:srgbClr val="0070C0"/>
                </a:solidFill>
                <a:latin typeface="Times New Roman" panose="02020603050405020304" pitchFamily="18" charset="0"/>
                <a:cs typeface="Times New Roman" panose="02020603050405020304" pitchFamily="18" charset="0"/>
              </a:rPr>
              <a:t>trong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mức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gói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việc</a:t>
            </a:r>
            <a:r>
              <a:rPr lang="en-US" sz="1600" dirty="0">
                <a:solidFill>
                  <a:srgbClr val="0070C0"/>
                </a:solidFill>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Arrows that denote data about the relationship between tasks </a:t>
            </a:r>
            <a:r>
              <a:rPr lang="en-US" sz="1600" dirty="0">
                <a:solidFill>
                  <a:srgbClr val="0070C0"/>
                </a:solidFill>
                <a:latin typeface="Times New Roman" panose="02020603050405020304" pitchFamily="18" charset="0"/>
                <a:cs typeface="Times New Roman" panose="02020603050405020304" pitchFamily="18" charset="0"/>
              </a:rPr>
              <a:t>(</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mũi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tên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chỉ</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rõ</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quan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hệ</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giữa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nhiệm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vụ</a:t>
            </a:r>
            <a:r>
              <a:rPr lang="en-US" sz="1600" dirty="0">
                <a:solidFill>
                  <a:srgbClr val="0070C0"/>
                </a:solidFill>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Predecessors and successors </a:t>
            </a:r>
            <a:r>
              <a:rPr lang="en-US" sz="1600" dirty="0">
                <a:solidFill>
                  <a:srgbClr val="0070C0"/>
                </a:solidFill>
                <a:latin typeface="Times New Roman" panose="02020603050405020304" pitchFamily="18" charset="0"/>
                <a:cs typeface="Times New Roman" panose="02020603050405020304" pitchFamily="18" charset="0"/>
              </a:rPr>
              <a:t>(</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việc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ớc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việc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tiếp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theo</a:t>
            </a:r>
            <a:r>
              <a:rPr lang="en-US" sz="1600" dirty="0">
                <a:solidFill>
                  <a:srgbClr val="0070C0"/>
                </a:solidFill>
                <a:latin typeface="Times New Roman" panose="02020603050405020304" pitchFamily="18" charset="0"/>
                <a:cs typeface="Times New Roman" panose="02020603050405020304" pitchFamily="18" charset="0"/>
              </a:rPr>
              <a:t>)</a:t>
            </a:r>
          </a:p>
          <a:p>
            <a:pPr lvl="1"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2015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400" y="107131"/>
            <a:ext cx="8594336"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Guidelines for Creating a Project Network Diagram: </a:t>
            </a:r>
          </a:p>
          <a:p>
            <a:r>
              <a:rPr lang="en-US" sz="2400" b="1" i="1" u="sng" dirty="0" err="1">
                <a:ln/>
                <a:solidFill>
                  <a:srgbClr val="0070C0"/>
                </a:solidFill>
                <a:latin typeface="Times New Roman" panose="02020603050405020304" pitchFamily="18" charset="0"/>
                <a:cs typeface="Times New Roman" panose="02020603050405020304" pitchFamily="18" charset="0"/>
              </a:rPr>
              <a:t>Nguyên</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tắc</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để</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tạo</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một</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biểu</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đồ</a:t>
            </a:r>
            <a:r>
              <a:rPr lang="en-US" sz="2400" b="1" i="1" u="sng" dirty="0">
                <a:ln/>
                <a:solidFill>
                  <a:srgbClr val="0070C0"/>
                </a:solidFill>
                <a:latin typeface="Times New Roman" panose="02020603050405020304" pitchFamily="18" charset="0"/>
                <a:cs typeface="Times New Roman" panose="02020603050405020304" pitchFamily="18" charset="0"/>
              </a:rPr>
              <a:t> l</a:t>
            </a:r>
            <a:r>
              <a:rPr lang="vi-VN" sz="2400" b="1" i="1" u="sng" dirty="0">
                <a:ln/>
                <a:solidFill>
                  <a:srgbClr val="0070C0"/>
                </a:solidFill>
                <a:latin typeface="Times New Roman" panose="02020603050405020304" pitchFamily="18" charset="0"/>
                <a:cs typeface="Times New Roman" panose="02020603050405020304" pitchFamily="18" charset="0"/>
              </a:rPr>
              <a:t>ư</a:t>
            </a:r>
            <a:r>
              <a:rPr lang="en-US" sz="2400" b="1" i="1" u="sng" dirty="0" err="1">
                <a:ln/>
                <a:solidFill>
                  <a:srgbClr val="0070C0"/>
                </a:solidFill>
                <a:latin typeface="Times New Roman" panose="02020603050405020304" pitchFamily="18" charset="0"/>
                <a:cs typeface="Times New Roman" panose="02020603050405020304" pitchFamily="18" charset="0"/>
              </a:rPr>
              <a:t>ới</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dự</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án</a:t>
            </a:r>
            <a:endParaRPr lang="en-US" sz="2400" b="1" i="1" u="sng" dirty="0">
              <a:ln/>
              <a:solidFill>
                <a:srgbClr val="0070C0"/>
              </a:solidFill>
              <a:latin typeface="Times New Roman" panose="02020603050405020304" pitchFamily="18" charset="0"/>
              <a:cs typeface="Times New Roman" panose="02020603050405020304" pitchFamily="18" charset="0"/>
            </a:endParaRP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713639" y="956260"/>
            <a:ext cx="5382362" cy="4724370"/>
          </a:xfrm>
          <a:prstGeom prst="rect">
            <a:avLst/>
          </a:prstGeom>
          <a:noFill/>
        </p:spPr>
        <p:txBody>
          <a:bodyPr wrap="square" rtlCol="0">
            <a:spAutoFit/>
          </a:bodyPr>
          <a:lstStyle/>
          <a:p>
            <a:pPr marL="285750" indent="-285750" algn="jus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The project network diagram starts and ends with a task or milestone</a:t>
            </a:r>
          </a:p>
          <a:p>
            <a:pPr marL="285750" indent="-285750" algn="just">
              <a:buFont typeface="Wingdings" panose="05000000000000000000" pitchFamily="2" charset="2"/>
              <a:buChar char="§"/>
            </a:pPr>
            <a:r>
              <a:rPr lang="en-US" sz="1500">
                <a:latin typeface="Times New Roman" panose="02020603050405020304" pitchFamily="18" charset="0"/>
                <a:cs typeface="Times New Roman" panose="02020603050405020304" pitchFamily="18" charset="0"/>
              </a:rPr>
              <a:t>There </a:t>
            </a:r>
            <a:r>
              <a:rPr lang="en-US" sz="1500" dirty="0">
                <a:latin typeface="Times New Roman" panose="02020603050405020304" pitchFamily="18" charset="0"/>
                <a:cs typeface="Times New Roman" panose="02020603050405020304" pitchFamily="18" charset="0"/>
              </a:rPr>
              <a:t>are predecessors or successors for all activities – no danglers, or separate, unrelated tasks without </a:t>
            </a:r>
            <a:r>
              <a:rPr lang="en-US" sz="1500">
                <a:latin typeface="Times New Roman" panose="02020603050405020304" pitchFamily="18" charset="0"/>
                <a:cs typeface="Times New Roman" panose="02020603050405020304" pitchFamily="18" charset="0"/>
              </a:rPr>
              <a:t>connecting arrows</a:t>
            </a:r>
          </a:p>
          <a:p>
            <a:pPr marL="285750" indent="-285750" algn="just">
              <a:buFont typeface="Wingdings" panose="05000000000000000000" pitchFamily="2" charset="2"/>
              <a:buChar char="§"/>
            </a:pPr>
            <a:endParaRPr lang="en-US" sz="15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sz="15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500">
                <a:latin typeface="Times New Roman" panose="02020603050405020304" pitchFamily="18" charset="0"/>
                <a:cs typeface="Times New Roman" panose="02020603050405020304" pitchFamily="18" charset="0"/>
              </a:rPr>
              <a:t>The </a:t>
            </a:r>
            <a:r>
              <a:rPr lang="en-US" sz="1500" dirty="0">
                <a:latin typeface="Times New Roman" panose="02020603050405020304" pitchFamily="18" charset="0"/>
                <a:cs typeface="Times New Roman" panose="02020603050405020304" pitchFamily="18" charset="0"/>
              </a:rPr>
              <a:t>network logic must be kept up-to-date; project changes might mean relationship changes, and the project network diagram must reflect them</a:t>
            </a:r>
          </a:p>
          <a:p>
            <a:pPr marL="285750" indent="-285750" algn="just">
              <a:buFont typeface="Wingdings" panose="05000000000000000000" pitchFamily="2" charset="2"/>
              <a:buChar char="§"/>
            </a:pPr>
            <a:r>
              <a:rPr lang="en-US" sz="1500">
                <a:latin typeface="Times New Roman" panose="02020603050405020304" pitchFamily="18" charset="0"/>
                <a:cs typeface="Times New Roman" panose="02020603050405020304" pitchFamily="18" charset="0"/>
              </a:rPr>
              <a:t>There </a:t>
            </a:r>
            <a:r>
              <a:rPr lang="en-US" sz="1500" dirty="0">
                <a:latin typeface="Times New Roman" panose="02020603050405020304" pitchFamily="18" charset="0"/>
                <a:cs typeface="Times New Roman" panose="02020603050405020304" pitchFamily="18" charset="0"/>
              </a:rPr>
              <a:t>are no loops; circular relationships do not allow definition of an end date</a:t>
            </a:r>
          </a:p>
          <a:p>
            <a:pPr algn="just"/>
            <a:r>
              <a:rPr lang="en-US" sz="1500" b="1">
                <a:latin typeface="Times New Roman" panose="02020603050405020304" pitchFamily="18" charset="0"/>
                <a:cs typeface="Times New Roman" panose="02020603050405020304" pitchFamily="18" charset="0"/>
              </a:rPr>
              <a:t>In </a:t>
            </a:r>
            <a:r>
              <a:rPr lang="en-US" sz="1500" b="1" dirty="0">
                <a:latin typeface="Times New Roman" panose="02020603050405020304" pitchFamily="18" charset="0"/>
                <a:cs typeface="Times New Roman" panose="02020603050405020304" pitchFamily="18" charset="0"/>
              </a:rPr>
              <a:t>a PDM diagram:</a:t>
            </a:r>
          </a:p>
          <a:p>
            <a:pPr marL="742950" lvl="1" indent="-285750" algn="jus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Activities are represented by boxes or nodes</a:t>
            </a:r>
          </a:p>
          <a:p>
            <a:pPr marL="742950" lvl="1" indent="-285750" algn="jus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Activities are linked by one of three common types of precedence relationships</a:t>
            </a:r>
          </a:p>
          <a:p>
            <a:pPr marL="742950" lvl="1" indent="-285750" algn="jus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The logical relationships of project activities are displayed</a:t>
            </a:r>
          </a:p>
          <a:p>
            <a:pPr marL="742950" lvl="1" indent="-285750" algn="jus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A time line is drawn running from left (earlier) to right (later)</a:t>
            </a:r>
          </a:p>
          <a:p>
            <a:pPr marL="742950" lvl="1" indent="-285750" algn="jus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The start and finish dates for each activity are shown</a:t>
            </a:r>
          </a:p>
          <a:p>
            <a:pPr lvl="1" algn="just"/>
            <a:endParaRPr lang="en-US"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056160E5-4C65-4440-B4DC-CACF95950539}"/>
              </a:ext>
            </a:extLst>
          </p:cNvPr>
          <p:cNvSpPr txBox="1"/>
          <p:nvPr/>
        </p:nvSpPr>
        <p:spPr>
          <a:xfrm>
            <a:off x="6359064" y="956260"/>
            <a:ext cx="5382361" cy="4724370"/>
          </a:xfrm>
          <a:prstGeom prst="rect">
            <a:avLst/>
          </a:prstGeom>
          <a:noFill/>
        </p:spPr>
        <p:txBody>
          <a:bodyPr wrap="square" rtlCol="0">
            <a:spAutoFit/>
          </a:bodyPr>
          <a:lstStyle/>
          <a:p>
            <a:pPr marL="285750" indent="-285750" algn="just">
              <a:buFont typeface="Wingdings" panose="05000000000000000000" pitchFamily="2" charset="2"/>
              <a:buChar char="§"/>
            </a:pPr>
            <a:r>
              <a:rPr lang="en-US" sz="1500" i="1">
                <a:solidFill>
                  <a:srgbClr val="0070C0"/>
                </a:solidFill>
                <a:latin typeface="Times New Roman" panose="02020603050405020304" pitchFamily="18" charset="0"/>
                <a:cs typeface="Times New Roman" panose="02020603050405020304" pitchFamily="18" charset="0"/>
              </a:rPr>
              <a:t>Biểu </a:t>
            </a:r>
            <a:r>
              <a:rPr lang="en-US" sz="1500" i="1" dirty="0" err="1">
                <a:solidFill>
                  <a:srgbClr val="0070C0"/>
                </a:solidFill>
                <a:latin typeface="Times New Roman" panose="02020603050405020304" pitchFamily="18" charset="0"/>
                <a:cs typeface="Times New Roman" panose="02020603050405020304" pitchFamily="18" charset="0"/>
              </a:rPr>
              <a:t>đồ</a:t>
            </a:r>
            <a:r>
              <a:rPr lang="en-US" sz="1500" i="1" dirty="0">
                <a:solidFill>
                  <a:srgbClr val="0070C0"/>
                </a:solidFill>
                <a:latin typeface="Times New Roman" panose="02020603050405020304" pitchFamily="18" charset="0"/>
                <a:cs typeface="Times New Roman" panose="02020603050405020304" pitchFamily="18" charset="0"/>
              </a:rPr>
              <a:t> l</a:t>
            </a:r>
            <a:r>
              <a:rPr lang="vi-VN" sz="1500" i="1" dirty="0">
                <a:solidFill>
                  <a:srgbClr val="0070C0"/>
                </a:solidFill>
                <a:latin typeface="Times New Roman" panose="02020603050405020304" pitchFamily="18" charset="0"/>
                <a:cs typeface="Times New Roman" panose="02020603050405020304" pitchFamily="18" charset="0"/>
              </a:rPr>
              <a:t>ư</a:t>
            </a:r>
            <a:r>
              <a:rPr lang="en-US" sz="1500" i="1" dirty="0" err="1">
                <a:solidFill>
                  <a:srgbClr val="0070C0"/>
                </a:solidFill>
                <a:latin typeface="Times New Roman" panose="02020603050405020304" pitchFamily="18" charset="0"/>
                <a:cs typeface="Times New Roman" panose="02020603050405020304" pitchFamily="18" charset="0"/>
              </a:rPr>
              <a:t>ới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dự</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án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bắt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đầu</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và</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kết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thúc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bằng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một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nhiệm</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vụ</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hoặc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một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cột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mốc</a:t>
            </a:r>
            <a:endParaRPr lang="en-US" sz="1500" dirty="0">
              <a:solidFill>
                <a:srgbClr val="0070C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500" i="1">
                <a:solidFill>
                  <a:srgbClr val="0070C0"/>
                </a:solidFill>
                <a:latin typeface="Times New Roman" panose="02020603050405020304" pitchFamily="18" charset="0"/>
                <a:cs typeface="Times New Roman" panose="02020603050405020304" pitchFamily="18" charset="0"/>
              </a:rPr>
              <a:t>Có </a:t>
            </a:r>
            <a:r>
              <a:rPr lang="en-US" sz="1500" i="1" dirty="0" err="1">
                <a:solidFill>
                  <a:srgbClr val="0070C0"/>
                </a:solidFill>
                <a:latin typeface="Times New Roman" panose="02020603050405020304" pitchFamily="18" charset="0"/>
                <a:cs typeface="Times New Roman" panose="02020603050405020304" pitchFamily="18" charset="0"/>
              </a:rPr>
              <a:t>những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nhiệm</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vụ</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tr</a:t>
            </a:r>
            <a:r>
              <a:rPr lang="vi-VN" sz="1500" i="1" dirty="0">
                <a:solidFill>
                  <a:srgbClr val="0070C0"/>
                </a:solidFill>
                <a:latin typeface="Times New Roman" panose="02020603050405020304" pitchFamily="18" charset="0"/>
                <a:cs typeface="Times New Roman" panose="02020603050405020304" pitchFamily="18" charset="0"/>
              </a:rPr>
              <a:t>ư</a:t>
            </a:r>
            <a:r>
              <a:rPr lang="en-US" sz="1500" i="1" dirty="0" err="1">
                <a:solidFill>
                  <a:srgbClr val="0070C0"/>
                </a:solidFill>
                <a:latin typeface="Times New Roman" panose="02020603050405020304" pitchFamily="18" charset="0"/>
                <a:cs typeface="Times New Roman" panose="02020603050405020304" pitchFamily="18" charset="0"/>
              </a:rPr>
              <a:t>ớc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hoặc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là</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tiếp</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theo</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cho</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tất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cả</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các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hành</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động</a:t>
            </a:r>
            <a:r>
              <a:rPr lang="en-US" sz="1500" i="1" dirty="0">
                <a:solidFill>
                  <a:srgbClr val="0070C0"/>
                </a:solidFill>
                <a:latin typeface="Times New Roman" panose="02020603050405020304" pitchFamily="18" charset="0"/>
                <a:cs typeface="Times New Roman" panose="02020603050405020304" pitchFamily="18" charset="0"/>
              </a:rPr>
              <a:t> – </a:t>
            </a:r>
            <a:r>
              <a:rPr lang="en-US" sz="1500" i="1" dirty="0" err="1">
                <a:solidFill>
                  <a:srgbClr val="0070C0"/>
                </a:solidFill>
                <a:latin typeface="Times New Roman" panose="02020603050405020304" pitchFamily="18" charset="0"/>
                <a:cs typeface="Times New Roman" panose="02020603050405020304" pitchFamily="18" charset="0"/>
              </a:rPr>
              <a:t>không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có</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nhiều</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hành</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động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tiếp</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theo</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cho</a:t>
            </a:r>
            <a:r>
              <a:rPr lang="en-US" sz="1500" i="1" dirty="0">
                <a:solidFill>
                  <a:srgbClr val="0070C0"/>
                </a:solidFill>
                <a:latin typeface="Times New Roman" panose="02020603050405020304" pitchFamily="18" charset="0"/>
                <a:cs typeface="Times New Roman" panose="02020603050405020304" pitchFamily="18" charset="0"/>
              </a:rPr>
              <a:t> 1 </a:t>
            </a:r>
            <a:r>
              <a:rPr lang="en-US" sz="1500" i="1" dirty="0" err="1">
                <a:solidFill>
                  <a:srgbClr val="0070C0"/>
                </a:solidFill>
                <a:latin typeface="Times New Roman" panose="02020603050405020304" pitchFamily="18" charset="0"/>
                <a:cs typeface="Times New Roman" panose="02020603050405020304" pitchFamily="18" charset="0"/>
              </a:rPr>
              <a:t>hành</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động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err="1">
                <a:solidFill>
                  <a:srgbClr val="0070C0"/>
                </a:solidFill>
                <a:latin typeface="Times New Roman" panose="02020603050405020304" pitchFamily="18" charset="0"/>
                <a:cs typeface="Times New Roman" panose="02020603050405020304" pitchFamily="18" charset="0"/>
              </a:rPr>
              <a:t>hoặc</a:t>
            </a:r>
            <a:r>
              <a:rPr lang="en-US" sz="1500" i="1">
                <a:solidFill>
                  <a:srgbClr val="0070C0"/>
                </a:solidFill>
                <a:latin typeface="Times New Roman" panose="02020603050405020304" pitchFamily="18" charset="0"/>
                <a:cs typeface="Times New Roman" panose="02020603050405020304" pitchFamily="18" charset="0"/>
              </a:rPr>
              <a:t> riêng rẽ </a:t>
            </a:r>
            <a:r>
              <a:rPr lang="en-US" sz="1500" i="1" dirty="0" err="1">
                <a:solidFill>
                  <a:srgbClr val="0070C0"/>
                </a:solidFill>
                <a:latin typeface="Times New Roman" panose="02020603050405020304" pitchFamily="18" charset="0"/>
                <a:cs typeface="Times New Roman" panose="02020603050405020304" pitchFamily="18" charset="0"/>
              </a:rPr>
              <a:t>với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nhau</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không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có</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quan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hệ</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với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nhau</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mà</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không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nối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với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nhau</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bằng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mũi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tên</a:t>
            </a:r>
            <a:endParaRPr lang="en-US" sz="1500" dirty="0">
              <a:solidFill>
                <a:srgbClr val="0070C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500" i="1">
                <a:solidFill>
                  <a:srgbClr val="0070C0"/>
                </a:solidFill>
                <a:latin typeface="Times New Roman" panose="02020603050405020304" pitchFamily="18" charset="0"/>
                <a:cs typeface="Times New Roman" panose="02020603050405020304" pitchFamily="18" charset="0"/>
              </a:rPr>
              <a:t>Logic </a:t>
            </a:r>
            <a:r>
              <a:rPr lang="en-US" sz="1500" i="1" dirty="0" err="1">
                <a:solidFill>
                  <a:srgbClr val="0070C0"/>
                </a:solidFill>
                <a:latin typeface="Times New Roman" panose="02020603050405020304" pitchFamily="18" charset="0"/>
                <a:cs typeface="Times New Roman" panose="02020603050405020304" pitchFamily="18" charset="0"/>
              </a:rPr>
              <a:t>của</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mạng</a:t>
            </a:r>
            <a:r>
              <a:rPr lang="en-US" sz="1500" i="1" dirty="0">
                <a:solidFill>
                  <a:srgbClr val="0070C0"/>
                </a:solidFill>
                <a:latin typeface="Times New Roman" panose="02020603050405020304" pitchFamily="18" charset="0"/>
                <a:cs typeface="Times New Roman" panose="02020603050405020304" pitchFamily="18" charset="0"/>
              </a:rPr>
              <a:t> l</a:t>
            </a:r>
            <a:r>
              <a:rPr lang="vi-VN" sz="1500" i="1" dirty="0">
                <a:solidFill>
                  <a:srgbClr val="0070C0"/>
                </a:solidFill>
                <a:latin typeface="Times New Roman" panose="02020603050405020304" pitchFamily="18" charset="0"/>
                <a:cs typeface="Times New Roman" panose="02020603050405020304" pitchFamily="18" charset="0"/>
              </a:rPr>
              <a:t>ư</a:t>
            </a:r>
            <a:r>
              <a:rPr lang="en-US" sz="1500" i="1" dirty="0" err="1">
                <a:solidFill>
                  <a:srgbClr val="0070C0"/>
                </a:solidFill>
                <a:latin typeface="Times New Roman" panose="02020603050405020304" pitchFamily="18" charset="0"/>
                <a:cs typeface="Times New Roman" panose="02020603050405020304" pitchFamily="18" charset="0"/>
              </a:rPr>
              <a:t>ới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phải</a:t>
            </a:r>
            <a:r>
              <a:rPr lang="en-US" sz="1500" i="1" dirty="0">
                <a:solidFill>
                  <a:srgbClr val="0070C0"/>
                </a:solidFill>
                <a:latin typeface="Times New Roman" panose="02020603050405020304" pitchFamily="18" charset="0"/>
                <a:cs typeface="Times New Roman" panose="02020603050405020304" pitchFamily="18" charset="0"/>
              </a:rPr>
              <a:t> đ</a:t>
            </a:r>
            <a:r>
              <a:rPr lang="vi-VN" sz="1500" i="1" dirty="0">
                <a:solidFill>
                  <a:srgbClr val="0070C0"/>
                </a:solidFill>
                <a:latin typeface="Times New Roman" panose="02020603050405020304" pitchFamily="18" charset="0"/>
                <a:cs typeface="Times New Roman" panose="02020603050405020304" pitchFamily="18" charset="0"/>
              </a:rPr>
              <a:t>ư</a:t>
            </a:r>
            <a:r>
              <a:rPr lang="en-US" sz="1500" i="1" dirty="0" err="1">
                <a:solidFill>
                  <a:srgbClr val="0070C0"/>
                </a:solidFill>
                <a:latin typeface="Times New Roman" panose="02020603050405020304" pitchFamily="18" charset="0"/>
                <a:cs typeface="Times New Roman" panose="02020603050405020304" pitchFamily="18" charset="0"/>
              </a:rPr>
              <a:t>ợc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cập</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nhật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a:t>
            </a:r>
            <a:r>
              <a:rPr lang="vi-VN" sz="1500" i="1" dirty="0">
                <a:solidFill>
                  <a:srgbClr val="0070C0"/>
                </a:solidFill>
                <a:latin typeface="Times New Roman" panose="02020603050405020304" pitchFamily="18" charset="0"/>
                <a:cs typeface="Times New Roman" panose="02020603050405020304" pitchFamily="18" charset="0"/>
              </a:rPr>
              <a:t>ư</a:t>
            </a:r>
            <a:r>
              <a:rPr lang="en-US" sz="1500" i="1" dirty="0" err="1">
                <a:solidFill>
                  <a:srgbClr val="0070C0"/>
                </a:solidFill>
                <a:latin typeface="Times New Roman" panose="02020603050405020304" pitchFamily="18" charset="0"/>
                <a:cs typeface="Times New Roman" panose="02020603050405020304" pitchFamily="18" charset="0"/>
              </a:rPr>
              <a:t>ờng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xuyên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dự</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án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thay</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đổi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có</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thể</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nghĩa</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là</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quan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hệ</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thay</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đổi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và</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biều</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đồ</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lưới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dự</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án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phải</a:t>
            </a:r>
            <a:r>
              <a:rPr lang="en-US" sz="1500" i="1" dirty="0">
                <a:solidFill>
                  <a:srgbClr val="0070C0"/>
                </a:solidFill>
                <a:latin typeface="Times New Roman" panose="02020603050405020304" pitchFamily="18" charset="0"/>
                <a:cs typeface="Times New Roman" panose="02020603050405020304" pitchFamily="18" charset="0"/>
              </a:rPr>
              <a:t> đ</a:t>
            </a:r>
            <a:r>
              <a:rPr lang="vi-VN" sz="1500" i="1" dirty="0">
                <a:solidFill>
                  <a:srgbClr val="0070C0"/>
                </a:solidFill>
                <a:latin typeface="Times New Roman" panose="02020603050405020304" pitchFamily="18" charset="0"/>
                <a:cs typeface="Times New Roman" panose="02020603050405020304" pitchFamily="18" charset="0"/>
              </a:rPr>
              <a:t>ư</a:t>
            </a:r>
            <a:r>
              <a:rPr lang="en-US" sz="1500" i="1" dirty="0" err="1">
                <a:solidFill>
                  <a:srgbClr val="0070C0"/>
                </a:solidFill>
                <a:latin typeface="Times New Roman" panose="02020603050405020304" pitchFamily="18" charset="0"/>
                <a:cs typeface="Times New Roman" panose="02020603050405020304" pitchFamily="18" charset="0"/>
              </a:rPr>
              <a:t>ợc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cập</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nhật</a:t>
            </a:r>
            <a:r>
              <a:rPr lang="en-US" sz="1500" i="1" dirty="0">
                <a:solidFill>
                  <a:srgbClr val="0070C0"/>
                </a:solidFill>
                <a:latin typeface="Times New Roman" panose="02020603050405020304" pitchFamily="18" charset="0"/>
                <a:cs typeface="Times New Roman" panose="02020603050405020304" pitchFamily="18" charset="0"/>
              </a:rPr>
              <a:t>.</a:t>
            </a:r>
            <a:endParaRPr lang="en-US" sz="1500" dirty="0">
              <a:solidFill>
                <a:srgbClr val="0070C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500" i="1">
                <a:solidFill>
                  <a:srgbClr val="0070C0"/>
                </a:solidFill>
                <a:latin typeface="Times New Roman" panose="02020603050405020304" pitchFamily="18" charset="0"/>
                <a:cs typeface="Times New Roman" panose="02020603050405020304" pitchFamily="18" charset="0"/>
              </a:rPr>
              <a:t>Không </a:t>
            </a:r>
            <a:r>
              <a:rPr lang="en-US" sz="1500" i="1" dirty="0" err="1">
                <a:solidFill>
                  <a:srgbClr val="0070C0"/>
                </a:solidFill>
                <a:latin typeface="Times New Roman" panose="02020603050405020304" pitchFamily="18" charset="0"/>
                <a:cs typeface="Times New Roman" panose="02020603050405020304" pitchFamily="18" charset="0"/>
              </a:rPr>
              <a:t>có</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vòng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lặp</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các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quan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hệ</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vòng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tròn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không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cho</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phép</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xác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định</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ngày</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kết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thúc</a:t>
            </a:r>
            <a:endParaRPr lang="en-US" sz="1500" dirty="0">
              <a:solidFill>
                <a:srgbClr val="0070C0"/>
              </a:solidFill>
              <a:latin typeface="Times New Roman" panose="02020603050405020304" pitchFamily="18" charset="0"/>
              <a:cs typeface="Times New Roman" panose="02020603050405020304" pitchFamily="18" charset="0"/>
            </a:endParaRPr>
          </a:p>
          <a:p>
            <a:pPr algn="just"/>
            <a:r>
              <a:rPr lang="en-US" sz="1500" b="1" i="1">
                <a:solidFill>
                  <a:srgbClr val="0070C0"/>
                </a:solidFill>
                <a:latin typeface="Times New Roman" panose="02020603050405020304" pitchFamily="18" charset="0"/>
                <a:cs typeface="Times New Roman" panose="02020603050405020304" pitchFamily="18" charset="0"/>
              </a:rPr>
              <a:t>Trong </a:t>
            </a:r>
            <a:r>
              <a:rPr lang="en-US" sz="1500" b="1" i="1" dirty="0" err="1">
                <a:solidFill>
                  <a:srgbClr val="0070C0"/>
                </a:solidFill>
                <a:latin typeface="Times New Roman" panose="02020603050405020304" pitchFamily="18" charset="0"/>
                <a:cs typeface="Times New Roman" panose="02020603050405020304" pitchFamily="18" charset="0"/>
              </a:rPr>
              <a:t>một</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biểu</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đồ</a:t>
            </a:r>
            <a:r>
              <a:rPr lang="en-US" sz="1500" b="1" i="1" dirty="0">
                <a:solidFill>
                  <a:srgbClr val="0070C0"/>
                </a:solidFill>
                <a:latin typeface="Times New Roman" panose="02020603050405020304" pitchFamily="18" charset="0"/>
                <a:cs typeface="Times New Roman" panose="02020603050405020304" pitchFamily="18" charset="0"/>
              </a:rPr>
              <a:t> PDM</a:t>
            </a:r>
          </a:p>
          <a:p>
            <a:pPr marL="742950" lvl="1" indent="-285750" algn="just">
              <a:buFont typeface="Wingdings" panose="05000000000000000000" pitchFamily="2" charset="2"/>
              <a:buChar char="§"/>
            </a:pPr>
            <a:r>
              <a:rPr lang="en-US" sz="1500" i="1" dirty="0" err="1">
                <a:solidFill>
                  <a:srgbClr val="0070C0"/>
                </a:solidFill>
                <a:latin typeface="Times New Roman" panose="02020603050405020304" pitchFamily="18" charset="0"/>
                <a:cs typeface="Times New Roman" panose="02020603050405020304" pitchFamily="18" charset="0"/>
              </a:rPr>
              <a:t>Hành</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động</a:t>
            </a:r>
            <a:r>
              <a:rPr lang="en-US" sz="1500" i="1" dirty="0">
                <a:solidFill>
                  <a:srgbClr val="0070C0"/>
                </a:solidFill>
                <a:latin typeface="Times New Roman" panose="02020603050405020304" pitchFamily="18" charset="0"/>
                <a:cs typeface="Times New Roman" panose="02020603050405020304" pitchFamily="18" charset="0"/>
              </a:rPr>
              <a:t> đ</a:t>
            </a:r>
            <a:r>
              <a:rPr lang="vi-VN" sz="1500" i="1" dirty="0">
                <a:solidFill>
                  <a:srgbClr val="0070C0"/>
                </a:solidFill>
                <a:latin typeface="Times New Roman" panose="02020603050405020304" pitchFamily="18" charset="0"/>
                <a:cs typeface="Times New Roman" panose="02020603050405020304" pitchFamily="18" charset="0"/>
              </a:rPr>
              <a:t>ư</a:t>
            </a:r>
            <a:r>
              <a:rPr lang="en-US" sz="1500" i="1" dirty="0" err="1">
                <a:solidFill>
                  <a:srgbClr val="0070C0"/>
                </a:solidFill>
                <a:latin typeface="Times New Roman" panose="02020603050405020304" pitchFamily="18" charset="0"/>
                <a:cs typeface="Times New Roman" panose="02020603050405020304" pitchFamily="18" charset="0"/>
              </a:rPr>
              <a:t>ợc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biểu</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diễn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bằng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các</a:t>
            </a:r>
            <a:r>
              <a:rPr lang="en-US" sz="1500" i="1" dirty="0">
                <a:solidFill>
                  <a:srgbClr val="0070C0"/>
                </a:solidFill>
                <a:latin typeface="Times New Roman" panose="02020603050405020304" pitchFamily="18" charset="0"/>
                <a:cs typeface="Times New Roman" panose="02020603050405020304" pitchFamily="18" charset="0"/>
              </a:rPr>
              <a:t> ô </a:t>
            </a:r>
            <a:r>
              <a:rPr lang="en-US" sz="1500" i="1" dirty="0" err="1">
                <a:solidFill>
                  <a:srgbClr val="0070C0"/>
                </a:solidFill>
                <a:latin typeface="Times New Roman" panose="02020603050405020304" pitchFamily="18" charset="0"/>
                <a:cs typeface="Times New Roman" panose="02020603050405020304" pitchFamily="18" charset="0"/>
              </a:rPr>
              <a:t>hoặc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các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nút</a:t>
            </a:r>
            <a:endParaRPr lang="en-US" sz="1500" i="1"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sz="1500" i="1" dirty="0" err="1">
                <a:solidFill>
                  <a:srgbClr val="0070C0"/>
                </a:solidFill>
                <a:latin typeface="Times New Roman" panose="02020603050405020304" pitchFamily="18" charset="0"/>
                <a:cs typeface="Times New Roman" panose="02020603050405020304" pitchFamily="18" charset="0"/>
              </a:rPr>
              <a:t>Các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hành</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động</a:t>
            </a:r>
            <a:r>
              <a:rPr lang="en-US" sz="1500" i="1" dirty="0">
                <a:solidFill>
                  <a:srgbClr val="0070C0"/>
                </a:solidFill>
                <a:latin typeface="Times New Roman" panose="02020603050405020304" pitchFamily="18" charset="0"/>
                <a:cs typeface="Times New Roman" panose="02020603050405020304" pitchFamily="18" charset="0"/>
              </a:rPr>
              <a:t> đ</a:t>
            </a:r>
            <a:r>
              <a:rPr lang="vi-VN" sz="1500" i="1" dirty="0">
                <a:solidFill>
                  <a:srgbClr val="0070C0"/>
                </a:solidFill>
                <a:latin typeface="Times New Roman" panose="02020603050405020304" pitchFamily="18" charset="0"/>
                <a:cs typeface="Times New Roman" panose="02020603050405020304" pitchFamily="18" charset="0"/>
              </a:rPr>
              <a:t>ư</a:t>
            </a:r>
            <a:r>
              <a:rPr lang="en-US" sz="1500" i="1" dirty="0" err="1">
                <a:solidFill>
                  <a:srgbClr val="0070C0"/>
                </a:solidFill>
                <a:latin typeface="Times New Roman" panose="02020603050405020304" pitchFamily="18" charset="0"/>
                <a:cs typeface="Times New Roman" panose="02020603050405020304" pitchFamily="18" charset="0"/>
              </a:rPr>
              <a:t>ợc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kết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nối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với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một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hoặc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ba</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loại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tiền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quan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hệ</a:t>
            </a:r>
            <a:endParaRPr lang="en-US" sz="1500" i="1"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sz="1500" i="1" dirty="0" err="1">
                <a:solidFill>
                  <a:srgbClr val="0070C0"/>
                </a:solidFill>
                <a:latin typeface="Times New Roman" panose="02020603050405020304" pitchFamily="18" charset="0"/>
                <a:cs typeface="Times New Roman" panose="02020603050405020304" pitchFamily="18" charset="0"/>
              </a:rPr>
              <a:t>Biểu</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thị</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các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quan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hệ</a:t>
            </a:r>
            <a:r>
              <a:rPr lang="en-US" sz="1500" i="1" dirty="0">
                <a:solidFill>
                  <a:srgbClr val="0070C0"/>
                </a:solidFill>
                <a:latin typeface="Times New Roman" panose="02020603050405020304" pitchFamily="18" charset="0"/>
                <a:cs typeface="Times New Roman" panose="02020603050405020304" pitchFamily="18" charset="0"/>
              </a:rPr>
              <a:t> logic </a:t>
            </a:r>
            <a:r>
              <a:rPr lang="en-US" sz="1500" i="1" dirty="0" err="1">
                <a:solidFill>
                  <a:srgbClr val="0070C0"/>
                </a:solidFill>
                <a:latin typeface="Times New Roman" panose="02020603050405020304" pitchFamily="18" charset="0"/>
                <a:cs typeface="Times New Roman" panose="02020603050405020304" pitchFamily="18" charset="0"/>
              </a:rPr>
              <a:t>của</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các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hành</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động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trong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dự</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án</a:t>
            </a:r>
            <a:r>
              <a:rPr lang="en-US" sz="1500" i="1" dirty="0">
                <a:solidFill>
                  <a:srgbClr val="0070C0"/>
                </a:solidFill>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
            </a:pPr>
            <a:r>
              <a:rPr lang="en-US" sz="1500" i="1" dirty="0" err="1">
                <a:solidFill>
                  <a:srgbClr val="0070C0"/>
                </a:solidFill>
                <a:latin typeface="Times New Roman" panose="02020603050405020304" pitchFamily="18" charset="0"/>
                <a:cs typeface="Times New Roman" panose="02020603050405020304" pitchFamily="18" charset="0"/>
              </a:rPr>
              <a:t>Một</a:t>
            </a:r>
            <a:r>
              <a:rPr lang="en-US" sz="1500" i="1" dirty="0">
                <a:solidFill>
                  <a:srgbClr val="0070C0"/>
                </a:solidFill>
                <a:latin typeface="Times New Roman" panose="02020603050405020304" pitchFamily="18" charset="0"/>
                <a:cs typeface="Times New Roman" panose="02020603050405020304" pitchFamily="18" charset="0"/>
              </a:rPr>
              <a:t> time-line đ</a:t>
            </a:r>
            <a:r>
              <a:rPr lang="vi-VN" sz="1500" i="1" dirty="0">
                <a:solidFill>
                  <a:srgbClr val="0070C0"/>
                </a:solidFill>
                <a:latin typeface="Times New Roman" panose="02020603050405020304" pitchFamily="18" charset="0"/>
                <a:cs typeface="Times New Roman" panose="02020603050405020304" pitchFamily="18" charset="0"/>
              </a:rPr>
              <a:t>ư</a:t>
            </a:r>
            <a:r>
              <a:rPr lang="en-US" sz="1500" i="1" dirty="0" err="1">
                <a:solidFill>
                  <a:srgbClr val="0070C0"/>
                </a:solidFill>
                <a:latin typeface="Times New Roman" panose="02020603050405020304" pitchFamily="18" charset="0"/>
                <a:cs typeface="Times New Roman" panose="02020603050405020304" pitchFamily="18" charset="0"/>
              </a:rPr>
              <a:t>ợc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vẽ</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chạy</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từ</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bên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trái</a:t>
            </a:r>
            <a:r>
              <a:rPr lang="en-US" sz="1500" i="1" dirty="0">
                <a:solidFill>
                  <a:srgbClr val="0070C0"/>
                </a:solidFill>
                <a:latin typeface="Times New Roman" panose="02020603050405020304" pitchFamily="18" charset="0"/>
                <a:cs typeface="Times New Roman" panose="02020603050405020304" pitchFamily="18" charset="0"/>
              </a:rPr>
              <a:t> (ban </a:t>
            </a:r>
            <a:r>
              <a:rPr lang="en-US" sz="1500" i="1" dirty="0" err="1">
                <a:solidFill>
                  <a:srgbClr val="0070C0"/>
                </a:solidFill>
                <a:latin typeface="Times New Roman" panose="02020603050405020304" pitchFamily="18" charset="0"/>
                <a:cs typeface="Times New Roman" panose="02020603050405020304" pitchFamily="18" charset="0"/>
              </a:rPr>
              <a:t>đầu</a:t>
            </a:r>
            <a:r>
              <a:rPr lang="en-US" sz="1500" i="1" dirty="0">
                <a:solidFill>
                  <a:srgbClr val="0070C0"/>
                </a:solidFill>
                <a:latin typeface="Times New Roman" panose="02020603050405020304" pitchFamily="18" charset="0"/>
                <a:cs typeface="Times New Roman" panose="02020603050405020304" pitchFamily="18" charset="0"/>
              </a:rPr>
              <a:t>) sang </a:t>
            </a:r>
            <a:r>
              <a:rPr lang="en-US" sz="1500" i="1" dirty="0" err="1">
                <a:solidFill>
                  <a:srgbClr val="0070C0"/>
                </a:solidFill>
                <a:latin typeface="Times New Roman" panose="02020603050405020304" pitchFamily="18" charset="0"/>
                <a:cs typeface="Times New Roman" panose="02020603050405020304" pitchFamily="18" charset="0"/>
              </a:rPr>
              <a:t>phải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về</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sau</a:t>
            </a:r>
            <a:r>
              <a:rPr lang="en-US" sz="1500" i="1" dirty="0">
                <a:solidFill>
                  <a:srgbClr val="0070C0"/>
                </a:solidFill>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
            </a:pPr>
            <a:r>
              <a:rPr lang="en-US" sz="1500" i="1" dirty="0" err="1">
                <a:solidFill>
                  <a:srgbClr val="0070C0"/>
                </a:solidFill>
                <a:latin typeface="Times New Roman" panose="02020603050405020304" pitchFamily="18" charset="0"/>
                <a:cs typeface="Times New Roman" panose="02020603050405020304" pitchFamily="18" charset="0"/>
              </a:rPr>
              <a:t>Ngày</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bắt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đầu</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và</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kết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thúc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cho</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mỗi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hoạt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động</a:t>
            </a:r>
            <a:endParaRPr lang="en-US" sz="1500" i="1" dirty="0">
              <a:solidFill>
                <a:srgbClr val="0070C0"/>
              </a:solidFill>
              <a:latin typeface="Times New Roman" panose="02020603050405020304" pitchFamily="18" charset="0"/>
              <a:cs typeface="Times New Roman" panose="02020603050405020304" pitchFamily="18" charset="0"/>
            </a:endParaRPr>
          </a:p>
          <a:p>
            <a:pPr lvl="1" algn="just"/>
            <a:endParaRPr lang="en-US" sz="16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501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1721" y="2107096"/>
            <a:ext cx="1431235" cy="5168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064903" y="2107095"/>
            <a:ext cx="1431235" cy="5168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633668" y="3927113"/>
            <a:ext cx="1431235" cy="5168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59424" y="4996070"/>
            <a:ext cx="1431235" cy="5168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262728" y="1848677"/>
            <a:ext cx="1431235" cy="5168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262728" y="2849220"/>
            <a:ext cx="1431235" cy="5168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285324" y="4108492"/>
            <a:ext cx="1431235" cy="5168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250058" y="5200886"/>
            <a:ext cx="1431235" cy="5168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764026" y="1165441"/>
            <a:ext cx="3171061" cy="830997"/>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    Finish-to-Start (FS)</a:t>
            </a:r>
          </a:p>
          <a:p>
            <a:r>
              <a:rPr lang="en-US" sz="2400" b="1" dirty="0">
                <a:solidFill>
                  <a:srgbClr val="0070C0"/>
                </a:solidFill>
                <a:latin typeface="Times New Roman" panose="02020603050405020304" pitchFamily="18" charset="0"/>
                <a:cs typeface="Times New Roman" panose="02020603050405020304" pitchFamily="18" charset="0"/>
              </a:rPr>
              <a:t>(</a:t>
            </a:r>
            <a:r>
              <a:rPr lang="vi-VN" sz="2000" b="1" i="1" dirty="0">
                <a:solidFill>
                  <a:srgbClr val="0070C0"/>
                </a:solidFill>
                <a:latin typeface="Times New Roman" panose="02020603050405020304" pitchFamily="18" charset="0"/>
                <a:cs typeface="Times New Roman" panose="02020603050405020304" pitchFamily="18" charset="0"/>
              </a:rPr>
              <a:t>Kết thúc-tới-bắt đầu (FS)</a:t>
            </a:r>
            <a:r>
              <a:rPr lang="en-US" sz="2400" b="1" dirty="0">
                <a:solidFill>
                  <a:srgbClr val="0070C0"/>
                </a:solidFill>
                <a:latin typeface="Times New Roman" panose="02020603050405020304" pitchFamily="18" charset="0"/>
                <a:cs typeface="Times New Roman" panose="02020603050405020304" pitchFamily="18" charset="0"/>
              </a:rPr>
              <a:t>)</a:t>
            </a:r>
          </a:p>
        </p:txBody>
      </p:sp>
      <p:sp>
        <p:nvSpPr>
          <p:cNvPr id="13" name="TextBox 12"/>
          <p:cNvSpPr txBox="1"/>
          <p:nvPr/>
        </p:nvSpPr>
        <p:spPr>
          <a:xfrm>
            <a:off x="7429038" y="1053768"/>
            <a:ext cx="3073277" cy="830997"/>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    Start-to-Start (SS)</a:t>
            </a:r>
          </a:p>
          <a:p>
            <a:r>
              <a:rPr lang="en-US" sz="2400" b="1" dirty="0">
                <a:solidFill>
                  <a:srgbClr val="0070C0"/>
                </a:solidFill>
                <a:latin typeface="Times New Roman" panose="02020603050405020304" pitchFamily="18" charset="0"/>
                <a:cs typeface="Times New Roman" panose="02020603050405020304" pitchFamily="18" charset="0"/>
              </a:rPr>
              <a:t>(</a:t>
            </a:r>
            <a:r>
              <a:rPr lang="vi-VN" sz="2000" b="1" i="1" dirty="0">
                <a:solidFill>
                  <a:srgbClr val="0070C0"/>
                </a:solidFill>
                <a:latin typeface="Times New Roman" panose="02020603050405020304" pitchFamily="18" charset="0"/>
                <a:cs typeface="Times New Roman" panose="02020603050405020304" pitchFamily="18" charset="0"/>
              </a:rPr>
              <a:t>Bắt đầu-tới-bắt đầu (SS)</a:t>
            </a:r>
            <a:r>
              <a:rPr lang="en-US" sz="2400" b="1" dirty="0">
                <a:solidFill>
                  <a:srgbClr val="0070C0"/>
                </a:solidFill>
                <a:latin typeface="Times New Roman" panose="02020603050405020304" pitchFamily="18" charset="0"/>
                <a:cs typeface="Times New Roman" panose="02020603050405020304" pitchFamily="18" charset="0"/>
              </a:rPr>
              <a:t>)</a:t>
            </a:r>
          </a:p>
        </p:txBody>
      </p:sp>
      <p:sp>
        <p:nvSpPr>
          <p:cNvPr id="14" name="TextBox 13"/>
          <p:cNvSpPr txBox="1"/>
          <p:nvPr/>
        </p:nvSpPr>
        <p:spPr>
          <a:xfrm>
            <a:off x="2067338" y="3140767"/>
            <a:ext cx="3134191" cy="830997"/>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Finish-to-Finish (FF)</a:t>
            </a:r>
          </a:p>
          <a:p>
            <a:r>
              <a:rPr lang="en-US" sz="2400" b="1" dirty="0">
                <a:solidFill>
                  <a:srgbClr val="0070C0"/>
                </a:solidFill>
                <a:latin typeface="Times New Roman" panose="02020603050405020304" pitchFamily="18" charset="0"/>
                <a:cs typeface="Times New Roman" panose="02020603050405020304" pitchFamily="18" charset="0"/>
              </a:rPr>
              <a:t>(</a:t>
            </a:r>
            <a:r>
              <a:rPr lang="en-US" sz="2000" b="1" i="1" dirty="0" err="1">
                <a:solidFill>
                  <a:srgbClr val="0070C0"/>
                </a:solidFill>
                <a:latin typeface="Times New Roman" panose="02020603050405020304" pitchFamily="18" charset="0"/>
                <a:cs typeface="Times New Roman" panose="02020603050405020304" pitchFamily="18" charset="0"/>
              </a:rPr>
              <a:t>Kết</a:t>
            </a:r>
            <a:r>
              <a:rPr lang="en-US" sz="2000" b="1" i="1" dirty="0">
                <a:solidFill>
                  <a:srgbClr val="0070C0"/>
                </a:solidFill>
                <a:latin typeface="Times New Roman" panose="02020603050405020304" pitchFamily="18" charset="0"/>
                <a:cs typeface="Times New Roman" panose="02020603050405020304" pitchFamily="18" charset="0"/>
              </a:rPr>
              <a:t> </a:t>
            </a:r>
            <a:r>
              <a:rPr lang="en-US" sz="2000" b="1" i="1" dirty="0" err="1">
                <a:solidFill>
                  <a:srgbClr val="0070C0"/>
                </a:solidFill>
                <a:latin typeface="Times New Roman" panose="02020603050405020304" pitchFamily="18" charset="0"/>
                <a:cs typeface="Times New Roman" panose="02020603050405020304" pitchFamily="18" charset="0"/>
              </a:rPr>
              <a:t>thúc-tới-kết</a:t>
            </a:r>
            <a:r>
              <a:rPr lang="en-US" sz="2000" b="1" i="1" dirty="0">
                <a:solidFill>
                  <a:srgbClr val="0070C0"/>
                </a:solidFill>
                <a:latin typeface="Times New Roman" panose="02020603050405020304" pitchFamily="18" charset="0"/>
                <a:cs typeface="Times New Roman" panose="02020603050405020304" pitchFamily="18" charset="0"/>
              </a:rPr>
              <a:t> </a:t>
            </a:r>
            <a:r>
              <a:rPr lang="en-US" sz="2000" b="1" i="1" dirty="0" err="1">
                <a:solidFill>
                  <a:srgbClr val="0070C0"/>
                </a:solidFill>
                <a:latin typeface="Times New Roman" panose="02020603050405020304" pitchFamily="18" charset="0"/>
                <a:cs typeface="Times New Roman" panose="02020603050405020304" pitchFamily="18" charset="0"/>
              </a:rPr>
              <a:t>thúc</a:t>
            </a:r>
            <a:r>
              <a:rPr lang="en-US" sz="2000" b="1" i="1" dirty="0">
                <a:solidFill>
                  <a:srgbClr val="0070C0"/>
                </a:solidFill>
                <a:latin typeface="Times New Roman" panose="02020603050405020304" pitchFamily="18" charset="0"/>
                <a:cs typeface="Times New Roman" panose="02020603050405020304" pitchFamily="18" charset="0"/>
              </a:rPr>
              <a:t> (FF</a:t>
            </a: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15" name="TextBox 14"/>
          <p:cNvSpPr txBox="1"/>
          <p:nvPr/>
        </p:nvSpPr>
        <p:spPr>
          <a:xfrm>
            <a:off x="7429038" y="3285279"/>
            <a:ext cx="3143809" cy="830997"/>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Start-to-Finish (SF)</a:t>
            </a:r>
          </a:p>
          <a:p>
            <a:r>
              <a:rPr lang="en-US" sz="2400" b="1" dirty="0">
                <a:solidFill>
                  <a:srgbClr val="0070C0"/>
                </a:solidFill>
                <a:latin typeface="Times New Roman" panose="02020603050405020304" pitchFamily="18" charset="0"/>
                <a:cs typeface="Times New Roman" panose="02020603050405020304" pitchFamily="18" charset="0"/>
              </a:rPr>
              <a:t>(</a:t>
            </a:r>
            <a:r>
              <a:rPr lang="vi-VN" sz="2000" b="1" i="1" dirty="0">
                <a:solidFill>
                  <a:srgbClr val="0070C0"/>
                </a:solidFill>
                <a:latin typeface="Times New Roman" panose="02020603050405020304" pitchFamily="18" charset="0"/>
                <a:cs typeface="Times New Roman" panose="02020603050405020304" pitchFamily="18" charset="0"/>
              </a:rPr>
              <a:t>Bắt đầu-tới-kết thúc (SF)</a:t>
            </a:r>
            <a:r>
              <a:rPr lang="en-US" sz="2400" b="1" dirty="0">
                <a:solidFill>
                  <a:srgbClr val="0070C0"/>
                </a:solidFill>
                <a:latin typeface="Times New Roman" panose="02020603050405020304" pitchFamily="18" charset="0"/>
                <a:cs typeface="Times New Roman" panose="02020603050405020304" pitchFamily="18" charset="0"/>
              </a:rPr>
              <a:t>)</a:t>
            </a:r>
          </a:p>
        </p:txBody>
      </p:sp>
      <p:cxnSp>
        <p:nvCxnSpPr>
          <p:cNvPr id="17" name="Straight Arrow Connector 16"/>
          <p:cNvCxnSpPr>
            <a:stCxn id="4" idx="3"/>
            <a:endCxn id="5" idx="1"/>
          </p:cNvCxnSpPr>
          <p:nvPr/>
        </p:nvCxnSpPr>
        <p:spPr>
          <a:xfrm flipV="1">
            <a:off x="2782956" y="2365513"/>
            <a:ext cx="1281947" cy="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8" idx="1"/>
            <a:endCxn id="9" idx="1"/>
          </p:cNvCxnSpPr>
          <p:nvPr/>
        </p:nvCxnSpPr>
        <p:spPr>
          <a:xfrm rot="10800000" flipV="1">
            <a:off x="8262728" y="2107094"/>
            <a:ext cx="12700" cy="1000543"/>
          </a:xfrm>
          <a:prstGeom prst="bentConnector3">
            <a:avLst>
              <a:gd name="adj1" fmla="val 414782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6" idx="3"/>
            <a:endCxn id="7" idx="3"/>
          </p:cNvCxnSpPr>
          <p:nvPr/>
        </p:nvCxnSpPr>
        <p:spPr>
          <a:xfrm>
            <a:off x="4064903" y="4185531"/>
            <a:ext cx="25756" cy="1068957"/>
          </a:xfrm>
          <a:prstGeom prst="bentConnector3">
            <a:avLst>
              <a:gd name="adj1" fmla="val 183653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10800000" flipH="1" flipV="1">
            <a:off x="8262727" y="4366910"/>
            <a:ext cx="1431235" cy="1073425"/>
          </a:xfrm>
          <a:prstGeom prst="bentConnector5">
            <a:avLst>
              <a:gd name="adj1" fmla="val -15972"/>
              <a:gd name="adj2" fmla="val 50000"/>
              <a:gd name="adj3" fmla="val 115972"/>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5761" y="132296"/>
            <a:ext cx="11047180"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Dependency Relationships in the Precedence Diagramming Method (PDM) (1 of 2):</a:t>
            </a:r>
          </a:p>
          <a:p>
            <a:r>
              <a:rPr lang="en-US" sz="2400" b="1" u="sng" dirty="0">
                <a:ln/>
                <a:solidFill>
                  <a:srgbClr val="0070C0"/>
                </a:solidFill>
                <a:latin typeface="Times New Roman" panose="02020603050405020304" pitchFamily="18" charset="0"/>
                <a:cs typeface="Times New Roman" panose="02020603050405020304" pitchFamily="18" charset="0"/>
              </a:rPr>
              <a:t>(</a:t>
            </a:r>
            <a:r>
              <a:rPr lang="vi-VN" sz="2400" b="1" i="1" u="sng" dirty="0">
                <a:ln/>
                <a:solidFill>
                  <a:srgbClr val="0070C0"/>
                </a:solidFill>
                <a:latin typeface="Times New Roman" panose="02020603050405020304" pitchFamily="18" charset="0"/>
                <a:cs typeface="Times New Roman" panose="02020603050405020304" pitchFamily="18" charset="0"/>
              </a:rPr>
              <a:t>Mối quan hệ phụ thuộc trong phương pháp lập sơ đồ ưu tiên (PDM) (1 trong 2)</a:t>
            </a:r>
            <a:r>
              <a:rPr lang="en-US" sz="2400" b="1" u="sng" dirty="0">
                <a:ln/>
                <a:solidFill>
                  <a:srgbClr val="0070C0"/>
                </a:solidFill>
                <a:latin typeface="Times New Roman" panose="02020603050405020304" pitchFamily="18" charset="0"/>
                <a:cs typeface="Times New Roman" panose="02020603050405020304" pitchFamily="18" charset="0"/>
              </a:rPr>
              <a:t>)</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1639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76863" y="2484042"/>
            <a:ext cx="5327374"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Lag Time – is a delay imposed on the relationship between two activities</a:t>
            </a:r>
          </a:p>
          <a:p>
            <a:r>
              <a:rPr lang="en-US" b="1" i="1" dirty="0" err="1">
                <a:solidFill>
                  <a:srgbClr val="0070C0"/>
                </a:solidFill>
                <a:latin typeface="Times New Roman" panose="02020603050405020304" pitchFamily="18" charset="0"/>
                <a:cs typeface="Times New Roman" panose="02020603050405020304" pitchFamily="18" charset="0"/>
              </a:rPr>
              <a:t>Thời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gian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trể</a:t>
            </a:r>
            <a:r>
              <a:rPr lang="en-US" b="1" i="1" dirty="0">
                <a:solidFill>
                  <a:srgbClr val="0070C0"/>
                </a:solidFill>
                <a:latin typeface="Times New Roman" panose="02020603050405020304" pitchFamily="18" charset="0"/>
                <a:cs typeface="Times New Roman" panose="02020603050405020304" pitchFamily="18" charset="0"/>
              </a:rPr>
              <a:t> - </a:t>
            </a:r>
            <a:r>
              <a:rPr lang="en-US" b="1" i="1" dirty="0" err="1">
                <a:solidFill>
                  <a:srgbClr val="0070C0"/>
                </a:solidFill>
                <a:latin typeface="Times New Roman" panose="02020603050405020304" pitchFamily="18" charset="0"/>
                <a:cs typeface="Times New Roman" panose="02020603050405020304" pitchFamily="18" charset="0"/>
              </a:rPr>
              <a:t>làm</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trễ</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trong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quan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hệ</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giữa</a:t>
            </a:r>
            <a:r>
              <a:rPr lang="en-US" b="1" i="1" dirty="0">
                <a:solidFill>
                  <a:srgbClr val="0070C0"/>
                </a:solidFill>
                <a:latin typeface="Times New Roman" panose="02020603050405020304" pitchFamily="18" charset="0"/>
                <a:cs typeface="Times New Roman" panose="02020603050405020304" pitchFamily="18" charset="0"/>
              </a:rPr>
              <a:t> 2 </a:t>
            </a:r>
            <a:r>
              <a:rPr lang="en-US" b="1" i="1" dirty="0" err="1">
                <a:solidFill>
                  <a:srgbClr val="0070C0"/>
                </a:solidFill>
                <a:latin typeface="Times New Roman" panose="02020603050405020304" pitchFamily="18" charset="0"/>
                <a:cs typeface="Times New Roman" panose="02020603050405020304" pitchFamily="18" charset="0"/>
              </a:rPr>
              <a:t>hành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động</a:t>
            </a:r>
            <a:endParaRPr lang="en-US" b="1" i="1" dirty="0">
              <a:solidFill>
                <a:srgbClr val="0070C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61162" y="3651430"/>
            <a:ext cx="4094922"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Lead Time – is an acceleration of the successor activity</a:t>
            </a:r>
          </a:p>
          <a:p>
            <a:r>
              <a:rPr lang="en-US" b="1" i="1" dirty="0" err="1">
                <a:solidFill>
                  <a:srgbClr val="0070C0"/>
                </a:solidFill>
                <a:latin typeface="Times New Roman" panose="02020603050405020304" pitchFamily="18" charset="0"/>
                <a:cs typeface="Times New Roman" panose="02020603050405020304" pitchFamily="18" charset="0"/>
              </a:rPr>
              <a:t>Thời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gian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dẫn</a:t>
            </a:r>
            <a:r>
              <a:rPr lang="en-US" b="1" i="1" dirty="0">
                <a:solidFill>
                  <a:srgbClr val="0070C0"/>
                </a:solidFill>
                <a:latin typeface="Times New Roman" panose="02020603050405020304" pitchFamily="18" charset="0"/>
                <a:cs typeface="Times New Roman" panose="02020603050405020304" pitchFamily="18" charset="0"/>
              </a:rPr>
              <a:t> - </a:t>
            </a:r>
            <a:r>
              <a:rPr lang="en-US" b="1" i="1" dirty="0" err="1">
                <a:solidFill>
                  <a:srgbClr val="0070C0"/>
                </a:solidFill>
                <a:latin typeface="Times New Roman" panose="02020603050405020304" pitchFamily="18" charset="0"/>
                <a:cs typeface="Times New Roman" panose="02020603050405020304" pitchFamily="18" charset="0"/>
              </a:rPr>
              <a:t>làm</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tăng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tốc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đến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các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hành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động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tiếp</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theo</a:t>
            </a:r>
            <a:endParaRPr lang="en-US" b="1" i="1" dirty="0">
              <a:solidFill>
                <a:srgbClr val="0070C0"/>
              </a:solidFill>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
          <a:stretch>
            <a:fillRect/>
          </a:stretch>
        </p:blipFill>
        <p:spPr>
          <a:xfrm>
            <a:off x="7028415" y="3722901"/>
            <a:ext cx="3884751" cy="868356"/>
          </a:xfrm>
          <a:prstGeom prst="rect">
            <a:avLst/>
          </a:prstGeom>
        </p:spPr>
      </p:pic>
      <p:pic>
        <p:nvPicPr>
          <p:cNvPr id="25" name="Picture 24"/>
          <p:cNvPicPr>
            <a:picLocks noChangeAspect="1"/>
          </p:cNvPicPr>
          <p:nvPr/>
        </p:nvPicPr>
        <p:blipFill>
          <a:blip r:embed="rId2"/>
          <a:stretch>
            <a:fillRect/>
          </a:stretch>
        </p:blipFill>
        <p:spPr>
          <a:xfrm>
            <a:off x="795130" y="4948727"/>
            <a:ext cx="3884751" cy="868356"/>
          </a:xfrm>
          <a:prstGeom prst="rect">
            <a:avLst/>
          </a:prstGeom>
        </p:spPr>
      </p:pic>
      <p:sp>
        <p:nvSpPr>
          <p:cNvPr id="24" name="TextBox 23"/>
          <p:cNvSpPr txBox="1"/>
          <p:nvPr/>
        </p:nvSpPr>
        <p:spPr>
          <a:xfrm>
            <a:off x="8820749" y="3282098"/>
            <a:ext cx="300082"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5</a:t>
            </a:r>
          </a:p>
        </p:txBody>
      </p:sp>
      <p:sp>
        <p:nvSpPr>
          <p:cNvPr id="27" name="TextBox 26"/>
          <p:cNvSpPr txBox="1"/>
          <p:nvPr/>
        </p:nvSpPr>
        <p:spPr>
          <a:xfrm>
            <a:off x="2473889" y="4764061"/>
            <a:ext cx="43473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- 5</a:t>
            </a:r>
          </a:p>
        </p:txBody>
      </p:sp>
      <p:sp>
        <p:nvSpPr>
          <p:cNvPr id="10" name="TextBox 9"/>
          <p:cNvSpPr txBox="1"/>
          <p:nvPr/>
        </p:nvSpPr>
        <p:spPr>
          <a:xfrm>
            <a:off x="376454" y="183223"/>
            <a:ext cx="8594336" cy="156966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Dependency Relationships in the Precedence Diagramming Method (PDM) (2 of 2):</a:t>
            </a:r>
          </a:p>
          <a:p>
            <a:r>
              <a:rPr lang="en-US" sz="2400" b="1" i="1" u="sng">
                <a:ln/>
                <a:solidFill>
                  <a:srgbClr val="0070C0"/>
                </a:solidFill>
                <a:latin typeface="Times New Roman" panose="02020603050405020304" pitchFamily="18" charset="0"/>
                <a:cs typeface="Times New Roman" panose="02020603050405020304" pitchFamily="18" charset="0"/>
              </a:rPr>
              <a:t>Các quan hệ phụ thuộng trong PDM</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867027" y="1339034"/>
            <a:ext cx="10537209" cy="1200329"/>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Definition: </a:t>
            </a:r>
            <a:r>
              <a:rPr lang="en-US">
                <a:latin typeface="Times New Roman" panose="02020603050405020304" pitchFamily="18" charset="0"/>
                <a:cs typeface="Times New Roman" panose="02020603050405020304" pitchFamily="18" charset="0"/>
              </a:rPr>
              <a:t>Lag and Lead time is a change of a relationship that directs a delay or acceleration in the successor task; both are formal ways to adjust the schedule</a:t>
            </a:r>
          </a:p>
          <a:p>
            <a:pPr algn="just"/>
            <a:r>
              <a:rPr lang="en-US" b="1" i="1">
                <a:solidFill>
                  <a:srgbClr val="0070C0"/>
                </a:solidFill>
                <a:latin typeface="Times New Roman" panose="02020603050405020304" pitchFamily="18" charset="0"/>
                <a:cs typeface="Times New Roman" panose="02020603050405020304" pitchFamily="18" charset="0"/>
              </a:rPr>
              <a:t>Định nghĩa: </a:t>
            </a:r>
            <a:r>
              <a:rPr lang="en-US" i="1">
                <a:solidFill>
                  <a:srgbClr val="0070C0"/>
                </a:solidFill>
                <a:latin typeface="Times New Roman" panose="02020603050405020304" pitchFamily="18" charset="0"/>
                <a:cs typeface="Times New Roman" panose="02020603050405020304" pitchFamily="18" charset="0"/>
              </a:rPr>
              <a:t>Lag time và lead time dẫn đến sự thay đổi của một mối quan hệ, nó trực tiếp làm trì hoãn hoặc làm tăng tốc độ của nhiệm vụ tiếp theo; cả 2 đều là cách đẻ điều chỉnh kế hoạch.</a:t>
            </a:r>
            <a:endParaRPr lang="en-US" b="1" i="1">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493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96778455"/>
              </p:ext>
            </p:extLst>
          </p:nvPr>
        </p:nvGraphicFramePr>
        <p:xfrm>
          <a:off x="662609" y="795131"/>
          <a:ext cx="11317756" cy="5491977"/>
        </p:xfrm>
        <a:graphic>
          <a:graphicData uri="http://schemas.openxmlformats.org/drawingml/2006/table">
            <a:tbl>
              <a:tblPr firstRow="1" bandRow="1">
                <a:tableStyleId>{5C22544A-7EE6-4342-B048-85BDC9FD1C3A}</a:tableStyleId>
              </a:tblPr>
              <a:tblGrid>
                <a:gridCol w="1206715">
                  <a:extLst>
                    <a:ext uri="{9D8B030D-6E8A-4147-A177-3AD203B41FA5}">
                      <a16:colId xmlns:a16="http://schemas.microsoft.com/office/drawing/2014/main" xmlns="" val="1517291300"/>
                    </a:ext>
                  </a:extLst>
                </a:gridCol>
                <a:gridCol w="10111041">
                  <a:extLst>
                    <a:ext uri="{9D8B030D-6E8A-4147-A177-3AD203B41FA5}">
                      <a16:colId xmlns:a16="http://schemas.microsoft.com/office/drawing/2014/main" xmlns="" val="3659234676"/>
                    </a:ext>
                  </a:extLst>
                </a:gridCol>
              </a:tblGrid>
              <a:tr h="1020417">
                <a:tc>
                  <a:txBody>
                    <a:bodyPr/>
                    <a:lstStyle/>
                    <a:p>
                      <a:r>
                        <a:rPr lang="en-US" sz="1600">
                          <a:solidFill>
                            <a:schemeClr val="tx1"/>
                          </a:solidFill>
                          <a:latin typeface="Times New Roman" panose="02020603050405020304" pitchFamily="18" charset="0"/>
                          <a:cs typeface="Times New Roman" panose="02020603050405020304" pitchFamily="18" charset="0"/>
                        </a:rPr>
                        <a:t>Early Start (ES)</a:t>
                      </a:r>
                    </a:p>
                    <a:p>
                      <a:r>
                        <a:rPr lang="en-US" sz="1600" i="1">
                          <a:solidFill>
                            <a:srgbClr val="0070C0"/>
                          </a:solidFill>
                          <a:latin typeface="Times New Roman" panose="02020603050405020304" pitchFamily="18" charset="0"/>
                          <a:cs typeface="Times New Roman" panose="02020603050405020304" pitchFamily="18" charset="0"/>
                        </a:rPr>
                        <a:t>(Bắt đầu sớm nhất)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a:solidFill>
                            <a:schemeClr val="tx1"/>
                          </a:solidFill>
                          <a:latin typeface="Times New Roman" panose="02020603050405020304" pitchFamily="18" charset="0"/>
                          <a:cs typeface="Times New Roman" panose="02020603050405020304" pitchFamily="18" charset="0"/>
                        </a:rPr>
                        <a:t>In the critical path method, the earliest possible</a:t>
                      </a:r>
                      <a:r>
                        <a:rPr lang="en-US" sz="1600" b="0" baseline="0">
                          <a:solidFill>
                            <a:schemeClr val="tx1"/>
                          </a:solidFill>
                          <a:latin typeface="Times New Roman" panose="02020603050405020304" pitchFamily="18" charset="0"/>
                          <a:cs typeface="Times New Roman" panose="02020603050405020304" pitchFamily="18" charset="0"/>
                        </a:rPr>
                        <a:t> point in time on which the uncompleted portions of a schedule activity (or the project) can start, based on the schedule network logic, the data date, and any schedule constraints</a:t>
                      </a:r>
                    </a:p>
                    <a:p>
                      <a:r>
                        <a:rPr lang="vi-VN" sz="1600" b="0" i="1">
                          <a:solidFill>
                            <a:srgbClr val="0070C0"/>
                          </a:solidFill>
                          <a:latin typeface="+mj-lt"/>
                        </a:rPr>
                        <a:t>Trong phương pháp đường găng, đây là thời điểm sớm nhất mà một hoạt động (hoặc dự án) chưa hoàn thành có thể được bắt đầu căn cứ vào lô-gic mạng, ngày cấp dữ liệu hoặc các các hạn chế.</a:t>
                      </a:r>
                      <a:endParaRPr lang="en-US" sz="1600" b="0" i="1">
                        <a:solidFill>
                          <a:srgbClr val="0070C0"/>
                        </a:solidFill>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096238393"/>
                  </a:ext>
                </a:extLst>
              </a:tr>
              <a:tr h="1316217">
                <a:tc>
                  <a:txBody>
                    <a:bodyPr/>
                    <a:lstStyle/>
                    <a:p>
                      <a:r>
                        <a:rPr lang="en-US" sz="1600" b="1">
                          <a:solidFill>
                            <a:schemeClr val="tx1"/>
                          </a:solidFill>
                          <a:latin typeface="Times New Roman" panose="02020603050405020304" pitchFamily="18" charset="0"/>
                          <a:cs typeface="Times New Roman" panose="02020603050405020304" pitchFamily="18" charset="0"/>
                        </a:rPr>
                        <a:t>Late</a:t>
                      </a:r>
                      <a:r>
                        <a:rPr lang="en-US" sz="1600" b="1" baseline="0">
                          <a:solidFill>
                            <a:schemeClr val="tx1"/>
                          </a:solidFill>
                          <a:latin typeface="Times New Roman" panose="02020603050405020304" pitchFamily="18" charset="0"/>
                          <a:cs typeface="Times New Roman" panose="02020603050405020304" pitchFamily="18" charset="0"/>
                        </a:rPr>
                        <a:t> Start (LS)</a:t>
                      </a:r>
                    </a:p>
                    <a:p>
                      <a:r>
                        <a:rPr lang="en-US" sz="1600" b="1" i="1" baseline="0">
                          <a:solidFill>
                            <a:srgbClr val="0070C0"/>
                          </a:solidFill>
                          <a:latin typeface="Times New Roman" panose="02020603050405020304" pitchFamily="18" charset="0"/>
                          <a:cs typeface="Times New Roman" panose="02020603050405020304" pitchFamily="18" charset="0"/>
                        </a:rPr>
                        <a:t>(Bắt đầu muộn nhất)</a:t>
                      </a:r>
                      <a:endParaRPr lang="en-US" sz="1600" b="1" i="1">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chemeClr val="tx1"/>
                          </a:solidFill>
                          <a:latin typeface="Times New Roman" panose="02020603050405020304" pitchFamily="18" charset="0"/>
                          <a:cs typeface="Times New Roman" panose="02020603050405020304" pitchFamily="18" charset="0"/>
                        </a:rPr>
                        <a:t>In the critical path method, the latest</a:t>
                      </a:r>
                      <a:r>
                        <a:rPr lang="en-US" sz="1600" baseline="0">
                          <a:solidFill>
                            <a:schemeClr val="tx1"/>
                          </a:solidFill>
                          <a:latin typeface="Times New Roman" panose="02020603050405020304" pitchFamily="18" charset="0"/>
                          <a:cs typeface="Times New Roman" panose="02020603050405020304" pitchFamily="18" charset="0"/>
                        </a:rPr>
                        <a:t> possible point in time that a schedule activity may begin based upon the schedule network logic, the project completion date, and any constraints assigned to the schedule activities without violating a schedule constraint or delaying the project completion date</a:t>
                      </a:r>
                    </a:p>
                    <a:p>
                      <a:r>
                        <a:rPr lang="vi-VN" sz="1600" i="1">
                          <a:solidFill>
                            <a:srgbClr val="0070C0"/>
                          </a:solidFill>
                          <a:latin typeface="+mj-lt"/>
                        </a:rPr>
                        <a:t>Trong phương pháp dùng đường găng, đây là thời điểm muộn nhất có thể mà một hoạt động được bắt đầu, trên cơ sở lô-gic mạng, thời điểm kết thúc của dự án cũng như các hạn chế khác, mà không làm ảnh hưởng đến ràng buộc lịch trình của dự án, hoặc làm chậm ngày kết thúc của dự án. </a:t>
                      </a:r>
                      <a:endParaRPr lang="en-US" sz="1600" i="1">
                        <a:solidFill>
                          <a:srgbClr val="0070C0"/>
                        </a:solidFill>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123890398"/>
                  </a:ext>
                </a:extLst>
              </a:tr>
              <a:tr h="1316217">
                <a:tc>
                  <a:txBody>
                    <a:bodyPr/>
                    <a:lstStyle/>
                    <a:p>
                      <a:r>
                        <a:rPr lang="en-US" sz="1600" b="1">
                          <a:solidFill>
                            <a:schemeClr val="tx1"/>
                          </a:solidFill>
                          <a:latin typeface="Times New Roman" panose="02020603050405020304" pitchFamily="18" charset="0"/>
                          <a:cs typeface="Times New Roman" panose="02020603050405020304" pitchFamily="18" charset="0"/>
                        </a:rPr>
                        <a:t>Early</a:t>
                      </a:r>
                      <a:r>
                        <a:rPr lang="en-US" sz="1600" b="1" baseline="0">
                          <a:solidFill>
                            <a:schemeClr val="tx1"/>
                          </a:solidFill>
                          <a:latin typeface="Times New Roman" panose="02020603050405020304" pitchFamily="18" charset="0"/>
                          <a:cs typeface="Times New Roman" panose="02020603050405020304" pitchFamily="18" charset="0"/>
                        </a:rPr>
                        <a:t> Finish (EF)</a:t>
                      </a:r>
                    </a:p>
                    <a:p>
                      <a:r>
                        <a:rPr lang="en-US" sz="1600" b="1" i="1" baseline="0">
                          <a:solidFill>
                            <a:srgbClr val="0070C0"/>
                          </a:solidFill>
                          <a:latin typeface="Times New Roman" panose="02020603050405020304" pitchFamily="18" charset="0"/>
                          <a:cs typeface="Times New Roman" panose="02020603050405020304" pitchFamily="18" charset="0"/>
                        </a:rPr>
                        <a:t>(Kết thúc sớm nhất)</a:t>
                      </a:r>
                      <a:endParaRPr lang="en-US" sz="1600" b="1" i="1">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chemeClr val="tx1"/>
                          </a:solidFill>
                          <a:latin typeface="Times New Roman" panose="02020603050405020304" pitchFamily="18" charset="0"/>
                          <a:cs typeface="Times New Roman" panose="02020603050405020304" pitchFamily="18" charset="0"/>
                        </a:rPr>
                        <a:t>In the</a:t>
                      </a:r>
                      <a:r>
                        <a:rPr lang="en-US" sz="1600" baseline="0">
                          <a:solidFill>
                            <a:schemeClr val="tx1"/>
                          </a:solidFill>
                          <a:latin typeface="Times New Roman" panose="02020603050405020304" pitchFamily="18" charset="0"/>
                          <a:cs typeface="Times New Roman" panose="02020603050405020304" pitchFamily="18" charset="0"/>
                        </a:rPr>
                        <a:t> critical path method, the earliest possible point in time on which the uncompleted portions of a schedule activity (or the project) can finish, based on the schedule network logic, the data date, and any schedule constraints</a:t>
                      </a:r>
                    </a:p>
                    <a:p>
                      <a:r>
                        <a:rPr lang="vi-VN" sz="1600" i="1">
                          <a:solidFill>
                            <a:srgbClr val="0070C0"/>
                          </a:solidFill>
                          <a:latin typeface="+mj-lt"/>
                        </a:rPr>
                        <a:t>Trong phương pháp đường găng, đây là thời điểm sớm nhất mà một hoạt động (hoặc dự án) chưa hoàn thành có thể được kết thúc, căn cứ vào lô-gic mạng, ngày cấp dữ liệu hoặc các các hạn chế. Ngày kết thúc sớm có thể thay đổi theo tiến độ dự án, theo các thay đổi trong kế hoạch quản lí dự án.</a:t>
                      </a:r>
                      <a:endParaRPr lang="en-US" sz="1600" i="1">
                        <a:solidFill>
                          <a:srgbClr val="0070C0"/>
                        </a:solidFill>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724421747"/>
                  </a:ext>
                </a:extLst>
              </a:tr>
              <a:tr h="1316217">
                <a:tc>
                  <a:txBody>
                    <a:bodyPr/>
                    <a:lstStyle/>
                    <a:p>
                      <a:r>
                        <a:rPr lang="en-US" sz="1600" b="1">
                          <a:solidFill>
                            <a:schemeClr val="tx1"/>
                          </a:solidFill>
                          <a:latin typeface="Times New Roman" panose="02020603050405020304" pitchFamily="18" charset="0"/>
                          <a:cs typeface="Times New Roman" panose="02020603050405020304" pitchFamily="18" charset="0"/>
                        </a:rPr>
                        <a:t>Late</a:t>
                      </a:r>
                      <a:r>
                        <a:rPr lang="en-US" sz="1600" b="1" baseline="0">
                          <a:solidFill>
                            <a:schemeClr val="tx1"/>
                          </a:solidFill>
                          <a:latin typeface="Times New Roman" panose="02020603050405020304" pitchFamily="18" charset="0"/>
                          <a:cs typeface="Times New Roman" panose="02020603050405020304" pitchFamily="18" charset="0"/>
                        </a:rPr>
                        <a:t> Finish (LF)</a:t>
                      </a:r>
                    </a:p>
                    <a:p>
                      <a:r>
                        <a:rPr lang="en-US" sz="1600" b="1" i="1" baseline="0">
                          <a:solidFill>
                            <a:srgbClr val="0070C0"/>
                          </a:solidFill>
                          <a:latin typeface="Times New Roman" panose="02020603050405020304" pitchFamily="18" charset="0"/>
                          <a:cs typeface="Times New Roman" panose="02020603050405020304" pitchFamily="18" charset="0"/>
                        </a:rPr>
                        <a:t>(Kết thúc muộn nhất)</a:t>
                      </a:r>
                      <a:endParaRPr lang="en-US" sz="1600" b="1" i="1">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chemeClr val="tx1"/>
                          </a:solidFill>
                          <a:latin typeface="Times New Roman" panose="02020603050405020304" pitchFamily="18" charset="0"/>
                          <a:cs typeface="Times New Roman" panose="02020603050405020304" pitchFamily="18" charset="0"/>
                        </a:rPr>
                        <a:t>In the critical</a:t>
                      </a:r>
                      <a:r>
                        <a:rPr lang="en-US" sz="1600" baseline="0">
                          <a:solidFill>
                            <a:schemeClr val="tx1"/>
                          </a:solidFill>
                          <a:latin typeface="Times New Roman" panose="02020603050405020304" pitchFamily="18" charset="0"/>
                          <a:cs typeface="Times New Roman" panose="02020603050405020304" pitchFamily="18" charset="0"/>
                        </a:rPr>
                        <a:t> path method, the latest possible point in time that a schedule activity may be completed based upon the schedule network logic, the project completion date, and any constraints assigned to the schedule activities without violating a schedule constraint or delaying the project completion date</a:t>
                      </a:r>
                    </a:p>
                    <a:p>
                      <a:r>
                        <a:rPr lang="vi-VN" sz="1600" i="1">
                          <a:solidFill>
                            <a:srgbClr val="0070C0"/>
                          </a:solidFill>
                          <a:latin typeface="+mj-lt"/>
                        </a:rPr>
                        <a:t>Trong phương pháp dùng đường găng, đây là thời điểm muộn nhất có thể mà một hoạt động được kết thúc, trên cơ sở lô-gic mạng, thời điểm kết thúc của dự án cũng như các hạn chế khác, mà không làm ảnh hưởng đến ràng buộc lịch trình của dự án, hoặc làm chậm ngày kết thúc của dự án.</a:t>
                      </a:r>
                      <a:endParaRPr lang="en-US" sz="1600" i="1">
                        <a:solidFill>
                          <a:srgbClr val="0070C0"/>
                        </a:solidFill>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591099485"/>
                  </a:ext>
                </a:extLst>
              </a:tr>
            </a:tbl>
          </a:graphicData>
        </a:graphic>
      </p:graphicFrame>
      <p:sp>
        <p:nvSpPr>
          <p:cNvPr id="5" name="TextBox 4"/>
          <p:cNvSpPr txBox="1"/>
          <p:nvPr/>
        </p:nvSpPr>
        <p:spPr>
          <a:xfrm>
            <a:off x="211635" y="0"/>
            <a:ext cx="8594336"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Dependency Terminology in the Critical Path Method (1 of 2) :</a:t>
            </a:r>
          </a:p>
          <a:p>
            <a:r>
              <a:rPr lang="en-US" sz="2400" b="1" i="1" u="sng">
                <a:ln/>
                <a:solidFill>
                  <a:srgbClr val="0070C0"/>
                </a:solidFill>
                <a:latin typeface="Times New Roman" panose="02020603050405020304" pitchFamily="18" charset="0"/>
                <a:cs typeface="Times New Roman" panose="02020603050405020304" pitchFamily="18" charset="0"/>
              </a:rPr>
              <a:t>Các thuật ngữ trong ph</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ơng pháp đ</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ờng găng</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9765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34684605"/>
              </p:ext>
            </p:extLst>
          </p:nvPr>
        </p:nvGraphicFramePr>
        <p:xfrm>
          <a:off x="507447" y="784830"/>
          <a:ext cx="11177106" cy="5509953"/>
        </p:xfrm>
        <a:graphic>
          <a:graphicData uri="http://schemas.openxmlformats.org/drawingml/2006/table">
            <a:tbl>
              <a:tblPr firstRow="1" bandRow="1">
                <a:tableStyleId>{5C22544A-7EE6-4342-B048-85BDC9FD1C3A}</a:tableStyleId>
              </a:tblPr>
              <a:tblGrid>
                <a:gridCol w="1548552">
                  <a:extLst>
                    <a:ext uri="{9D8B030D-6E8A-4147-A177-3AD203B41FA5}">
                      <a16:colId xmlns:a16="http://schemas.microsoft.com/office/drawing/2014/main" xmlns="" val="1517291300"/>
                    </a:ext>
                  </a:extLst>
                </a:gridCol>
                <a:gridCol w="9628554">
                  <a:extLst>
                    <a:ext uri="{9D8B030D-6E8A-4147-A177-3AD203B41FA5}">
                      <a16:colId xmlns:a16="http://schemas.microsoft.com/office/drawing/2014/main" xmlns="" val="3659234676"/>
                    </a:ext>
                  </a:extLst>
                </a:gridCol>
              </a:tblGrid>
              <a:tr h="1242103">
                <a:tc>
                  <a:txBody>
                    <a:bodyPr/>
                    <a:lstStyle/>
                    <a:p>
                      <a:r>
                        <a:rPr lang="en-US" sz="1500">
                          <a:solidFill>
                            <a:schemeClr val="tx1"/>
                          </a:solidFill>
                          <a:latin typeface="Times New Roman" panose="02020603050405020304" pitchFamily="18" charset="0"/>
                          <a:cs typeface="Times New Roman" panose="02020603050405020304" pitchFamily="18" charset="0"/>
                        </a:rPr>
                        <a:t>Float (also known</a:t>
                      </a:r>
                      <a:r>
                        <a:rPr lang="en-US" sz="1500" baseline="0">
                          <a:solidFill>
                            <a:schemeClr val="tx1"/>
                          </a:solidFill>
                          <a:latin typeface="Times New Roman" panose="02020603050405020304" pitchFamily="18" charset="0"/>
                          <a:cs typeface="Times New Roman" panose="02020603050405020304" pitchFamily="18" charset="0"/>
                        </a:rPr>
                        <a:t> as slack or total float</a:t>
                      </a:r>
                      <a:r>
                        <a:rPr lang="en-US" sz="1500">
                          <a:solidFill>
                            <a:schemeClr val="tx1"/>
                          </a:solidFill>
                          <a:latin typeface="Times New Roman" panose="02020603050405020304" pitchFamily="18" charset="0"/>
                          <a:cs typeface="Times New Roman" panose="02020603050405020304" pitchFamily="18" charset="0"/>
                        </a:rPr>
                        <a:t>)</a:t>
                      </a:r>
                    </a:p>
                    <a:p>
                      <a:r>
                        <a:rPr lang="en-US" sz="1500" i="1">
                          <a:solidFill>
                            <a:srgbClr val="0070C0"/>
                          </a:solidFill>
                          <a:latin typeface="Times New Roman" panose="02020603050405020304" pitchFamily="18" charset="0"/>
                          <a:cs typeface="Times New Roman" panose="02020603050405020304" pitchFamily="18" charset="0"/>
                        </a:rPr>
                        <a:t>Tổng thời gian thả nổi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500" b="0">
                          <a:solidFill>
                            <a:schemeClr val="tx1"/>
                          </a:solidFill>
                          <a:latin typeface="Times New Roman" panose="02020603050405020304" pitchFamily="18" charset="0"/>
                          <a:cs typeface="Times New Roman" panose="02020603050405020304" pitchFamily="18" charset="0"/>
                        </a:rPr>
                        <a:t>The total</a:t>
                      </a:r>
                      <a:r>
                        <a:rPr lang="en-US" sz="1500" b="0" baseline="0">
                          <a:solidFill>
                            <a:schemeClr val="tx1"/>
                          </a:solidFill>
                          <a:latin typeface="Times New Roman" panose="02020603050405020304" pitchFamily="18" charset="0"/>
                          <a:cs typeface="Times New Roman" panose="02020603050405020304" pitchFamily="18" charset="0"/>
                        </a:rPr>
                        <a:t> amount of time that a schedule activity may be delayed from its early start date without delaying the project finish date, or violating a schedule constraint; calculated using the critical path method technique and determining the difference between the earlyb finish dates and late finish dates</a:t>
                      </a:r>
                    </a:p>
                    <a:p>
                      <a:r>
                        <a:rPr lang="vi-VN" sz="1500" b="0" i="1">
                          <a:solidFill>
                            <a:srgbClr val="0070C0"/>
                          </a:solidFill>
                          <a:latin typeface="Times New Roman" panose="02020603050405020304" pitchFamily="18" charset="0"/>
                          <a:cs typeface="Times New Roman" panose="02020603050405020304" pitchFamily="18" charset="0"/>
                        </a:rPr>
                        <a:t>Tổng thời gian mà một hoạt động có thể chậm so với ngày bắt đầu sớm mà không làm chậm ngày kết thúc của dự án, hoặc vi phạm các điều kiện của dự án. Được tính toán từ kĩ thuật đường găng và việc xác định hiệu số của ngày kết thúc sớm với ngày kết thúc muộn</a:t>
                      </a:r>
                      <a:endParaRPr lang="en-US" sz="1500" b="0" i="1">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096238393"/>
                  </a:ext>
                </a:extLst>
              </a:tr>
              <a:tr h="664380">
                <a:tc>
                  <a:txBody>
                    <a:bodyPr/>
                    <a:lstStyle/>
                    <a:p>
                      <a:r>
                        <a:rPr lang="en-US" sz="1500" b="1">
                          <a:solidFill>
                            <a:schemeClr val="tx1"/>
                          </a:solidFill>
                          <a:latin typeface="Times New Roman" panose="02020603050405020304" pitchFamily="18" charset="0"/>
                          <a:cs typeface="Times New Roman" panose="02020603050405020304" pitchFamily="18" charset="0"/>
                        </a:rPr>
                        <a:t>Free</a:t>
                      </a:r>
                      <a:r>
                        <a:rPr lang="en-US" sz="1500" b="1" baseline="0">
                          <a:solidFill>
                            <a:schemeClr val="tx1"/>
                          </a:solidFill>
                          <a:latin typeface="Times New Roman" panose="02020603050405020304" pitchFamily="18" charset="0"/>
                          <a:cs typeface="Times New Roman" panose="02020603050405020304" pitchFamily="18" charset="0"/>
                        </a:rPr>
                        <a:t> Float</a:t>
                      </a:r>
                    </a:p>
                    <a:p>
                      <a:r>
                        <a:rPr lang="en-US" sz="1500" b="1" i="1">
                          <a:solidFill>
                            <a:srgbClr val="0070C0"/>
                          </a:solidFill>
                          <a:latin typeface="Times New Roman" panose="02020603050405020304" pitchFamily="18" charset="0"/>
                          <a:cs typeface="Times New Roman" panose="02020603050405020304" pitchFamily="18" charset="0"/>
                        </a:rPr>
                        <a:t>Độ thả nổi tự 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500">
                          <a:solidFill>
                            <a:schemeClr val="tx1"/>
                          </a:solidFill>
                          <a:latin typeface="Times New Roman" panose="02020603050405020304" pitchFamily="18" charset="0"/>
                          <a:cs typeface="Times New Roman" panose="02020603050405020304" pitchFamily="18" charset="0"/>
                        </a:rPr>
                        <a:t>The amount</a:t>
                      </a:r>
                      <a:r>
                        <a:rPr lang="en-US" sz="1500" baseline="0">
                          <a:solidFill>
                            <a:schemeClr val="tx1"/>
                          </a:solidFill>
                          <a:latin typeface="Times New Roman" panose="02020603050405020304" pitchFamily="18" charset="0"/>
                          <a:cs typeface="Times New Roman" panose="02020603050405020304" pitchFamily="18" charset="0"/>
                        </a:rPr>
                        <a:t> of time that a schedule activity can be delayed without delaying the early start of any immediately following schedule activities</a:t>
                      </a:r>
                    </a:p>
                    <a:p>
                      <a:r>
                        <a:rPr lang="vi-VN" sz="1500" i="1">
                          <a:solidFill>
                            <a:srgbClr val="0070C0"/>
                          </a:solidFill>
                          <a:latin typeface="+mj-lt"/>
                        </a:rPr>
                        <a:t>Lượng thời gian và một hoạt động có thể bị chậm mà không ảnh hưởng đến ngày bắt đầu sớm của bất kì một hoạt động tiếp ngay sau nào.</a:t>
                      </a:r>
                      <a:endParaRPr lang="en-US" sz="1500" i="1">
                        <a:solidFill>
                          <a:srgbClr val="0070C0"/>
                        </a:solidFill>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123890398"/>
                  </a:ext>
                </a:extLst>
              </a:tr>
              <a:tr h="953242">
                <a:tc>
                  <a:txBody>
                    <a:bodyPr/>
                    <a:lstStyle/>
                    <a:p>
                      <a:r>
                        <a:rPr lang="en-US" sz="1500" b="1">
                          <a:solidFill>
                            <a:schemeClr val="tx1"/>
                          </a:solidFill>
                          <a:latin typeface="Times New Roman" panose="02020603050405020304" pitchFamily="18" charset="0"/>
                          <a:cs typeface="Times New Roman" panose="02020603050405020304" pitchFamily="18" charset="0"/>
                        </a:rPr>
                        <a:t>Critical Path</a:t>
                      </a:r>
                    </a:p>
                    <a:p>
                      <a:r>
                        <a:rPr lang="en-US" sz="1500" b="1" i="1">
                          <a:solidFill>
                            <a:srgbClr val="0070C0"/>
                          </a:solidFill>
                          <a:latin typeface="Times New Roman" panose="02020603050405020304" pitchFamily="18" charset="0"/>
                          <a:cs typeface="Times New Roman" panose="02020603050405020304" pitchFamily="18" charset="0"/>
                        </a:rPr>
                        <a:t>(Đ</a:t>
                      </a:r>
                      <a:r>
                        <a:rPr lang="vi-VN" sz="1500" b="1" i="1">
                          <a:solidFill>
                            <a:srgbClr val="0070C0"/>
                          </a:solidFill>
                          <a:latin typeface="Times New Roman" panose="02020603050405020304" pitchFamily="18" charset="0"/>
                          <a:cs typeface="Times New Roman" panose="02020603050405020304" pitchFamily="18" charset="0"/>
                        </a:rPr>
                        <a:t>ư</a:t>
                      </a:r>
                      <a:r>
                        <a:rPr lang="en-US" sz="1500" b="1" i="1">
                          <a:solidFill>
                            <a:srgbClr val="0070C0"/>
                          </a:solidFill>
                          <a:latin typeface="Times New Roman" panose="02020603050405020304" pitchFamily="18" charset="0"/>
                          <a:cs typeface="Times New Roman" panose="02020603050405020304" pitchFamily="18" charset="0"/>
                        </a:rPr>
                        <a:t>ờng găng)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500">
                          <a:solidFill>
                            <a:schemeClr val="tx1"/>
                          </a:solidFill>
                          <a:latin typeface="Times New Roman" panose="02020603050405020304" pitchFamily="18" charset="0"/>
                          <a:cs typeface="Times New Roman" panose="02020603050405020304" pitchFamily="18" charset="0"/>
                        </a:rPr>
                        <a:t>The</a:t>
                      </a:r>
                      <a:r>
                        <a:rPr lang="en-US" sz="1500" baseline="0">
                          <a:solidFill>
                            <a:schemeClr val="tx1"/>
                          </a:solidFill>
                          <a:latin typeface="Times New Roman" panose="02020603050405020304" pitchFamily="18" charset="0"/>
                          <a:cs typeface="Times New Roman" panose="02020603050405020304" pitchFamily="18" charset="0"/>
                        </a:rPr>
                        <a:t> series of activities that determine the duration of the project; the critical path is usually defined as those activities with float less than or equal to a specified value, often zero; it is the longest path through the project</a:t>
                      </a:r>
                    </a:p>
                    <a:p>
                      <a:r>
                        <a:rPr lang="en-US" sz="1500" i="1">
                          <a:solidFill>
                            <a:srgbClr val="0070C0"/>
                          </a:solidFill>
                          <a:latin typeface="Times New Roman" panose="02020603050405020304" pitchFamily="18" charset="0"/>
                          <a:cs typeface="Times New Roman" panose="02020603050405020304" pitchFamily="18" charset="0"/>
                        </a:rPr>
                        <a:t>Là </a:t>
                      </a:r>
                      <a:r>
                        <a:rPr lang="vi-VN" sz="1500" i="1">
                          <a:solidFill>
                            <a:srgbClr val="0070C0"/>
                          </a:solidFill>
                          <a:latin typeface="Times New Roman" panose="02020603050405020304" pitchFamily="18" charset="0"/>
                          <a:cs typeface="Times New Roman" panose="02020603050405020304" pitchFamily="18" charset="0"/>
                        </a:rPr>
                        <a:t>chuỗi các hoạt động xác định độ dài thời gian của dự án. </a:t>
                      </a:r>
                      <a:r>
                        <a:rPr lang="en-US" sz="1500" i="1">
                          <a:solidFill>
                            <a:srgbClr val="0070C0"/>
                          </a:solidFill>
                          <a:latin typeface="Times New Roman" panose="02020603050405020304" pitchFamily="18" charset="0"/>
                          <a:cs typeface="Times New Roman" panose="02020603050405020304" pitchFamily="18" charset="0"/>
                        </a:rPr>
                        <a:t>Đường gang th</a:t>
                      </a:r>
                      <a:r>
                        <a:rPr lang="vi-VN" sz="1500" i="1">
                          <a:solidFill>
                            <a:srgbClr val="0070C0"/>
                          </a:solidFill>
                          <a:latin typeface="Times New Roman" panose="02020603050405020304" pitchFamily="18" charset="0"/>
                          <a:cs typeface="Times New Roman" panose="02020603050405020304" pitchFamily="18" charset="0"/>
                        </a:rPr>
                        <a:t>ư</a:t>
                      </a:r>
                      <a:r>
                        <a:rPr lang="en-US" sz="1500" i="1">
                          <a:solidFill>
                            <a:srgbClr val="0070C0"/>
                          </a:solidFill>
                          <a:latin typeface="Times New Roman" panose="02020603050405020304" pitchFamily="18" charset="0"/>
                          <a:cs typeface="Times New Roman" panose="02020603050405020304" pitchFamily="18" charset="0"/>
                        </a:rPr>
                        <a:t>ờng xác định nh</a:t>
                      </a:r>
                      <a:r>
                        <a:rPr lang="vi-VN" sz="1500" i="1">
                          <a:solidFill>
                            <a:srgbClr val="0070C0"/>
                          </a:solidFill>
                          <a:latin typeface="Times New Roman" panose="02020603050405020304" pitchFamily="18" charset="0"/>
                          <a:cs typeface="Times New Roman" panose="02020603050405020304" pitchFamily="18" charset="0"/>
                        </a:rPr>
                        <a:t>ư</a:t>
                      </a:r>
                      <a:r>
                        <a:rPr lang="en-US" sz="1500" i="1">
                          <a:solidFill>
                            <a:srgbClr val="0070C0"/>
                          </a:solidFill>
                          <a:latin typeface="Times New Roman" panose="02020603050405020304" pitchFamily="18" charset="0"/>
                          <a:cs typeface="Times New Roman" panose="02020603050405020304" pitchFamily="18" charset="0"/>
                        </a:rPr>
                        <a:t> các hoạt động với thời gian thả nổi nhỏ hoan hoặc bằng với giá trị cụ thể, th</a:t>
                      </a:r>
                      <a:r>
                        <a:rPr lang="vi-VN" sz="1500" i="1">
                          <a:solidFill>
                            <a:srgbClr val="0070C0"/>
                          </a:solidFill>
                          <a:latin typeface="Times New Roman" panose="02020603050405020304" pitchFamily="18" charset="0"/>
                          <a:cs typeface="Times New Roman" panose="02020603050405020304" pitchFamily="18" charset="0"/>
                        </a:rPr>
                        <a:t>ư</a:t>
                      </a:r>
                      <a:r>
                        <a:rPr lang="en-US" sz="1500" i="1">
                          <a:solidFill>
                            <a:srgbClr val="0070C0"/>
                          </a:solidFill>
                          <a:latin typeface="Times New Roman" panose="02020603050405020304" pitchFamily="18" charset="0"/>
                          <a:cs typeface="Times New Roman" panose="02020603050405020304" pitchFamily="18" charset="0"/>
                        </a:rPr>
                        <a:t>ờng là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724421747"/>
                  </a:ext>
                </a:extLst>
              </a:tr>
              <a:tr h="1021374">
                <a:tc>
                  <a:txBody>
                    <a:bodyPr/>
                    <a:lstStyle/>
                    <a:p>
                      <a:r>
                        <a:rPr lang="en-US" sz="1500" b="1">
                          <a:solidFill>
                            <a:schemeClr val="tx1"/>
                          </a:solidFill>
                          <a:latin typeface="Times New Roman" panose="02020603050405020304" pitchFamily="18" charset="0"/>
                          <a:cs typeface="Times New Roman" panose="02020603050405020304" pitchFamily="18" charset="0"/>
                        </a:rPr>
                        <a:t>Critical Path Method (CPM)</a:t>
                      </a:r>
                    </a:p>
                    <a:p>
                      <a:r>
                        <a:rPr lang="en-US" sz="1500" b="1" i="1">
                          <a:solidFill>
                            <a:srgbClr val="0070C0"/>
                          </a:solidFill>
                          <a:latin typeface="Times New Roman" panose="02020603050405020304" pitchFamily="18" charset="0"/>
                          <a:cs typeface="Times New Roman" panose="02020603050405020304" pitchFamily="18" charset="0"/>
                        </a:rPr>
                        <a:t>(Phư</a:t>
                      </a:r>
                      <a:r>
                        <a:rPr lang="vi-VN" sz="1500" b="1" i="1">
                          <a:solidFill>
                            <a:srgbClr val="0070C0"/>
                          </a:solidFill>
                          <a:latin typeface="Times New Roman" panose="02020603050405020304" pitchFamily="18" charset="0"/>
                          <a:cs typeface="Times New Roman" panose="02020603050405020304" pitchFamily="18" charset="0"/>
                        </a:rPr>
                        <a:t>ơ</a:t>
                      </a:r>
                      <a:r>
                        <a:rPr lang="en-US" sz="1500" b="1" i="1">
                          <a:solidFill>
                            <a:srgbClr val="0070C0"/>
                          </a:solidFill>
                          <a:latin typeface="Times New Roman" panose="02020603050405020304" pitchFamily="18" charset="0"/>
                          <a:cs typeface="Times New Roman" panose="02020603050405020304" pitchFamily="18" charset="0"/>
                        </a:rPr>
                        <a:t>ng pháp đường găng)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500">
                          <a:solidFill>
                            <a:schemeClr val="tx1"/>
                          </a:solidFill>
                          <a:latin typeface="Times New Roman" panose="02020603050405020304" pitchFamily="18" charset="0"/>
                          <a:cs typeface="Times New Roman" panose="02020603050405020304" pitchFamily="18" charset="0"/>
                        </a:rPr>
                        <a:t>A</a:t>
                      </a:r>
                      <a:r>
                        <a:rPr lang="en-US" sz="1500" baseline="0">
                          <a:solidFill>
                            <a:schemeClr val="tx1"/>
                          </a:solidFill>
                          <a:latin typeface="Times New Roman" panose="02020603050405020304" pitchFamily="18" charset="0"/>
                          <a:cs typeface="Times New Roman" panose="02020603050405020304" pitchFamily="18" charset="0"/>
                        </a:rPr>
                        <a:t> schedule network analysis technique used to determine the amount of scheduling flexibility (the amount of float) on various logical network paths in the project schedule network, and to determine the minimum total project duration</a:t>
                      </a:r>
                    </a:p>
                    <a:p>
                      <a:r>
                        <a:rPr lang="vi-VN" sz="1500" i="1">
                          <a:solidFill>
                            <a:srgbClr val="0070C0"/>
                          </a:solidFill>
                          <a:latin typeface="+mj-lt"/>
                        </a:rPr>
                        <a:t>Một phương pháp phân tích mạng hoạt động nhằm xác định độ linh hoạt của lịch trình trên nhiều mạng lô-gic trong mạng hoạt động của dự án, và xác định độ dài thời gian tối thiểu của dự án. </a:t>
                      </a:r>
                      <a:endParaRPr lang="en-US" sz="1500" i="1">
                        <a:solidFill>
                          <a:srgbClr val="0070C0"/>
                        </a:solidFill>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591099485"/>
                  </a:ext>
                </a:extLst>
              </a:tr>
              <a:tr h="1013859">
                <a:tc>
                  <a:txBody>
                    <a:bodyPr/>
                    <a:lstStyle/>
                    <a:p>
                      <a:r>
                        <a:rPr lang="en-US" sz="1500" b="1">
                          <a:solidFill>
                            <a:schemeClr val="tx1"/>
                          </a:solidFill>
                          <a:latin typeface="Times New Roman" panose="02020603050405020304" pitchFamily="18" charset="0"/>
                          <a:cs typeface="Times New Roman" panose="02020603050405020304" pitchFamily="18" charset="0"/>
                        </a:rPr>
                        <a:t>Near-Critical</a:t>
                      </a:r>
                      <a:r>
                        <a:rPr lang="en-US" sz="1500" b="1" baseline="0">
                          <a:solidFill>
                            <a:schemeClr val="tx1"/>
                          </a:solidFill>
                          <a:latin typeface="Times New Roman" panose="02020603050405020304" pitchFamily="18" charset="0"/>
                          <a:cs typeface="Times New Roman" panose="02020603050405020304" pitchFamily="18" charset="0"/>
                        </a:rPr>
                        <a:t> Activity</a:t>
                      </a:r>
                    </a:p>
                    <a:p>
                      <a:r>
                        <a:rPr lang="en-US" sz="1500" b="1" i="1" baseline="0">
                          <a:solidFill>
                            <a:srgbClr val="0070C0"/>
                          </a:solidFill>
                          <a:latin typeface="Times New Roman" panose="02020603050405020304" pitchFamily="18" charset="0"/>
                          <a:cs typeface="Times New Roman" panose="02020603050405020304" pitchFamily="18" charset="0"/>
                        </a:rPr>
                        <a:t>(Hoạt động gần nh</a:t>
                      </a:r>
                      <a:r>
                        <a:rPr lang="vi-VN" sz="1500" b="1" i="1" baseline="0">
                          <a:solidFill>
                            <a:srgbClr val="0070C0"/>
                          </a:solidFill>
                          <a:latin typeface="Times New Roman" panose="02020603050405020304" pitchFamily="18" charset="0"/>
                          <a:cs typeface="Times New Roman" panose="02020603050405020304" pitchFamily="18" charset="0"/>
                        </a:rPr>
                        <a:t>ư</a:t>
                      </a:r>
                      <a:r>
                        <a:rPr lang="en-US" sz="1500" b="1" i="1" baseline="0">
                          <a:solidFill>
                            <a:srgbClr val="0070C0"/>
                          </a:solidFill>
                          <a:latin typeface="Times New Roman" panose="02020603050405020304" pitchFamily="18" charset="0"/>
                          <a:cs typeface="Times New Roman" panose="02020603050405020304" pitchFamily="18" charset="0"/>
                        </a:rPr>
                        <a:t> găng)</a:t>
                      </a:r>
                      <a:endParaRPr lang="en-US" sz="1500" b="1" i="1">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500">
                          <a:solidFill>
                            <a:schemeClr val="tx1"/>
                          </a:solidFill>
                          <a:latin typeface="Times New Roman" panose="02020603050405020304" pitchFamily="18" charset="0"/>
                          <a:cs typeface="Times New Roman" panose="02020603050405020304" pitchFamily="18" charset="0"/>
                        </a:rPr>
                        <a:t>A schedule</a:t>
                      </a:r>
                      <a:r>
                        <a:rPr lang="en-US" sz="1500" baseline="0">
                          <a:solidFill>
                            <a:schemeClr val="tx1"/>
                          </a:solidFill>
                          <a:latin typeface="Times New Roman" panose="02020603050405020304" pitchFamily="18" charset="0"/>
                          <a:cs typeface="Times New Roman" panose="02020603050405020304" pitchFamily="18" charset="0"/>
                        </a:rPr>
                        <a:t> activity that has low total float; the concept of near-critical is equally applicable to a schedule activity or schedule network path</a:t>
                      </a:r>
                    </a:p>
                    <a:p>
                      <a:r>
                        <a:rPr lang="vi-VN" sz="1500" i="1">
                          <a:solidFill>
                            <a:srgbClr val="0070C0"/>
                          </a:solidFill>
                          <a:latin typeface="+mj-lt"/>
                        </a:rPr>
                        <a:t>Một hoạt động trong lịch trình có tổng thời gian thả nổi (total float) thấp. Khái niệm gần-như-găng được áp dụng cho cả một hoạt động hay một đường trên sơ đồ mạng. </a:t>
                      </a:r>
                      <a:endParaRPr lang="en-US" sz="1500" i="1">
                        <a:solidFill>
                          <a:srgbClr val="0070C0"/>
                        </a:solidFill>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55939312"/>
                  </a:ext>
                </a:extLst>
              </a:tr>
            </a:tbl>
          </a:graphicData>
        </a:graphic>
      </p:graphicFrame>
      <p:sp>
        <p:nvSpPr>
          <p:cNvPr id="4" name="TextBox 3"/>
          <p:cNvSpPr txBox="1"/>
          <p:nvPr/>
        </p:nvSpPr>
        <p:spPr>
          <a:xfrm>
            <a:off x="0" y="0"/>
            <a:ext cx="8594336" cy="156966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Dependency Terminology in the Critical Path Method (2 of 2) :</a:t>
            </a:r>
          </a:p>
          <a:p>
            <a:r>
              <a:rPr lang="en-US" sz="2400" b="1" i="1" u="sng">
                <a:ln/>
                <a:solidFill>
                  <a:srgbClr val="0070C0"/>
                </a:solidFill>
                <a:latin typeface="Times New Roman" panose="02020603050405020304" pitchFamily="18" charset="0"/>
                <a:cs typeface="Times New Roman" panose="02020603050405020304" pitchFamily="18" charset="0"/>
              </a:rPr>
              <a:t>Các thuật ngữ trong ph</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ơng pháp đ</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ờng găng</a:t>
            </a:r>
          </a:p>
          <a:p>
            <a:endParaRPr lang="en-US" sz="2400" b="1" u="sng">
              <a:ln/>
              <a:solidFill>
                <a:schemeClr val="bg2">
                  <a:lumMod val="50000"/>
                </a:schemeClr>
              </a:solidFill>
              <a:latin typeface="Times New Roman" panose="02020603050405020304" pitchFamily="18" charset="0"/>
              <a:cs typeface="Times New Roman" panose="02020603050405020304" pitchFamily="18" charset="0"/>
            </a:endParaRP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7761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4266946" y="438435"/>
            <a:ext cx="10705025"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endParaRPr lang="en-US" sz="2400" b="1" u="sng" dirty="0">
              <a:ln/>
              <a:solidFill>
                <a:schemeClr val="accent3"/>
              </a:solidFill>
              <a:latin typeface="Times New Roman" panose="02020603050405020304" pitchFamily="18" charset="0"/>
              <a:cs typeface="Times New Roman" panose="02020603050405020304" pitchFamily="18" charset="0"/>
            </a:endParaRPr>
          </a:p>
        </p:txBody>
      </p:sp>
      <p:sp>
        <p:nvSpPr>
          <p:cNvPr id="4" name="Rectangle 3"/>
          <p:cNvSpPr/>
          <p:nvPr/>
        </p:nvSpPr>
        <p:spPr>
          <a:xfrm>
            <a:off x="2809701" y="3758065"/>
            <a:ext cx="6494033" cy="2562377"/>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09702" y="3752405"/>
            <a:ext cx="1776812" cy="937623"/>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09702" y="5368886"/>
            <a:ext cx="1776812" cy="937623"/>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22218" y="3752405"/>
            <a:ext cx="1776812" cy="937623"/>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522218" y="5368886"/>
            <a:ext cx="1776812" cy="937623"/>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51136" y="3759551"/>
            <a:ext cx="1497041"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Early Start </a:t>
            </a:r>
            <a:r>
              <a:rPr lang="en-US" b="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Bắt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đầu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sớm</a:t>
            </a:r>
            <a:r>
              <a:rPr lang="en-US" b="1" dirty="0">
                <a:solidFill>
                  <a:srgbClr val="0070C0"/>
                </a:solidFill>
                <a:latin typeface="Times New Roman" panose="02020603050405020304" pitchFamily="18" charset="0"/>
                <a:cs typeface="Times New Roman" panose="02020603050405020304" pitchFamily="18" charset="0"/>
              </a:rPr>
              <a:t>)</a:t>
            </a:r>
          </a:p>
        </p:txBody>
      </p:sp>
      <p:sp>
        <p:nvSpPr>
          <p:cNvPr id="15" name="TextBox 14"/>
          <p:cNvSpPr txBox="1"/>
          <p:nvPr/>
        </p:nvSpPr>
        <p:spPr>
          <a:xfrm>
            <a:off x="7702752" y="3766699"/>
            <a:ext cx="1415743"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Early Finish </a:t>
            </a:r>
            <a:r>
              <a:rPr lang="en-US" b="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Kết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thúc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sớm</a:t>
            </a:r>
            <a:r>
              <a:rPr lang="en-US" b="1" dirty="0">
                <a:solidFill>
                  <a:srgbClr val="0070C0"/>
                </a:solidFill>
                <a:latin typeface="Times New Roman" panose="02020603050405020304" pitchFamily="18" charset="0"/>
                <a:cs typeface="Times New Roman" panose="02020603050405020304" pitchFamily="18" charset="0"/>
              </a:rPr>
              <a:t>)</a:t>
            </a:r>
          </a:p>
        </p:txBody>
      </p:sp>
      <p:sp>
        <p:nvSpPr>
          <p:cNvPr id="16" name="TextBox 15"/>
          <p:cNvSpPr txBox="1"/>
          <p:nvPr/>
        </p:nvSpPr>
        <p:spPr>
          <a:xfrm>
            <a:off x="3089473" y="5369467"/>
            <a:ext cx="1497041"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Late Start </a:t>
            </a:r>
            <a:r>
              <a:rPr lang="en-US" b="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Bắt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đầu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muộn</a:t>
            </a:r>
            <a:r>
              <a:rPr lang="en-US" b="1" dirty="0">
                <a:solidFill>
                  <a:srgbClr val="0070C0"/>
                </a:solidFill>
                <a:latin typeface="Times New Roman" panose="02020603050405020304" pitchFamily="18" charset="0"/>
                <a:cs typeface="Times New Roman" panose="02020603050405020304" pitchFamily="18" charset="0"/>
              </a:rPr>
              <a:t>)</a:t>
            </a:r>
          </a:p>
        </p:txBody>
      </p:sp>
      <p:sp>
        <p:nvSpPr>
          <p:cNvPr id="17" name="TextBox 16"/>
          <p:cNvSpPr txBox="1"/>
          <p:nvPr/>
        </p:nvSpPr>
        <p:spPr>
          <a:xfrm>
            <a:off x="7702752" y="5368885"/>
            <a:ext cx="1589557"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Late Finish </a:t>
            </a:r>
            <a:r>
              <a:rPr lang="en-US" b="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Kết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thúc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muộn</a:t>
            </a:r>
            <a:r>
              <a:rPr lang="en-US" b="1" dirty="0">
                <a:solidFill>
                  <a:srgbClr val="0070C0"/>
                </a:solidFill>
                <a:latin typeface="Times New Roman" panose="02020603050405020304" pitchFamily="18" charset="0"/>
                <a:cs typeface="Times New Roman" panose="02020603050405020304" pitchFamily="18" charset="0"/>
              </a:rPr>
              <a:t>)</a:t>
            </a:r>
          </a:p>
        </p:txBody>
      </p:sp>
      <p:sp>
        <p:nvSpPr>
          <p:cNvPr id="20" name="TextBox 19"/>
          <p:cNvSpPr txBox="1"/>
          <p:nvPr/>
        </p:nvSpPr>
        <p:spPr>
          <a:xfrm>
            <a:off x="4631624" y="3758066"/>
            <a:ext cx="4539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ES</a:t>
            </a:r>
          </a:p>
        </p:txBody>
      </p:sp>
      <p:sp>
        <p:nvSpPr>
          <p:cNvPr id="21" name="TextBox 20"/>
          <p:cNvSpPr txBox="1"/>
          <p:nvPr/>
        </p:nvSpPr>
        <p:spPr>
          <a:xfrm>
            <a:off x="6854664" y="3758066"/>
            <a:ext cx="453970"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EF</a:t>
            </a:r>
          </a:p>
        </p:txBody>
      </p:sp>
      <p:sp>
        <p:nvSpPr>
          <p:cNvPr id="22" name="TextBox 21"/>
          <p:cNvSpPr txBox="1"/>
          <p:nvPr/>
        </p:nvSpPr>
        <p:spPr>
          <a:xfrm>
            <a:off x="4651732" y="5513701"/>
            <a:ext cx="453970"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LS</a:t>
            </a:r>
          </a:p>
        </p:txBody>
      </p:sp>
      <p:sp>
        <p:nvSpPr>
          <p:cNvPr id="23" name="TextBox 22"/>
          <p:cNvSpPr txBox="1"/>
          <p:nvPr/>
        </p:nvSpPr>
        <p:spPr>
          <a:xfrm>
            <a:off x="6854664" y="5508547"/>
            <a:ext cx="453970"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LF</a:t>
            </a:r>
          </a:p>
        </p:txBody>
      </p:sp>
      <p:sp>
        <p:nvSpPr>
          <p:cNvPr id="24" name="TextBox 23"/>
          <p:cNvSpPr txBox="1"/>
          <p:nvPr/>
        </p:nvSpPr>
        <p:spPr>
          <a:xfrm>
            <a:off x="5085594" y="4221216"/>
            <a:ext cx="2223040"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Name </a:t>
            </a:r>
            <a:r>
              <a:rPr lang="en-US" b="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tên</a:t>
            </a:r>
            <a:r>
              <a:rPr lang="en-US" b="1" dirty="0">
                <a:solidFill>
                  <a:srgbClr val="0070C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WBS Number or name </a:t>
            </a:r>
            <a:r>
              <a:rPr lang="en-US" b="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số</a:t>
            </a:r>
            <a:r>
              <a:rPr lang="en-US" b="1" i="1" dirty="0">
                <a:solidFill>
                  <a:srgbClr val="0070C0"/>
                </a:solidFill>
                <a:latin typeface="Times New Roman" panose="02020603050405020304" pitchFamily="18" charset="0"/>
                <a:cs typeface="Times New Roman" panose="02020603050405020304" pitchFamily="18" charset="0"/>
              </a:rPr>
              <a:t> WBS </a:t>
            </a:r>
            <a:r>
              <a:rPr lang="en-US" b="1" i="1" dirty="0" err="1">
                <a:solidFill>
                  <a:srgbClr val="0070C0"/>
                </a:solidFill>
                <a:latin typeface="Times New Roman" panose="02020603050405020304" pitchFamily="18" charset="0"/>
                <a:cs typeface="Times New Roman" panose="02020603050405020304" pitchFamily="18" charset="0"/>
              </a:rPr>
              <a:t>hoặc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tên</a:t>
            </a:r>
            <a:r>
              <a:rPr lang="en-US" b="1" i="1" dirty="0">
                <a:solidFill>
                  <a:srgbClr val="0070C0"/>
                </a:solidFill>
                <a:latin typeface="Times New Roman" panose="02020603050405020304" pitchFamily="18" charset="0"/>
                <a:cs typeface="Times New Roman" panose="02020603050405020304" pitchFamily="18" charset="0"/>
              </a:rPr>
              <a:t> </a:t>
            </a:r>
            <a:r>
              <a:rPr lang="en-US" b="1" dirty="0">
                <a:solidFill>
                  <a:srgbClr val="0070C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Duration </a:t>
            </a:r>
            <a:r>
              <a:rPr lang="en-US" b="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thời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hạn</a:t>
            </a:r>
            <a:r>
              <a:rPr lang="en-US" b="1" dirty="0">
                <a:solidFill>
                  <a:srgbClr val="0070C0"/>
                </a:solidFill>
                <a:latin typeface="Times New Roman" panose="02020603050405020304" pitchFamily="18" charset="0"/>
                <a:cs typeface="Times New Roman" panose="02020603050405020304" pitchFamily="18" charset="0"/>
              </a:rPr>
              <a:t> )</a:t>
            </a:r>
          </a:p>
        </p:txBody>
      </p:sp>
      <p:sp>
        <p:nvSpPr>
          <p:cNvPr id="25" name="TextBox 24"/>
          <p:cNvSpPr txBox="1"/>
          <p:nvPr/>
        </p:nvSpPr>
        <p:spPr>
          <a:xfrm>
            <a:off x="398168" y="165452"/>
            <a:ext cx="10705025" cy="76944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200" b="1" u="sng" dirty="0">
                <a:ln/>
                <a:solidFill>
                  <a:schemeClr val="bg2">
                    <a:lumMod val="50000"/>
                  </a:schemeClr>
                </a:solidFill>
                <a:latin typeface="Times New Roman" panose="02020603050405020304" pitchFamily="18" charset="0"/>
                <a:cs typeface="Times New Roman" panose="02020603050405020304" pitchFamily="18" charset="0"/>
              </a:rPr>
              <a:t>Documenting the Values in Each Node When Creating a Precedence Diagram:</a:t>
            </a:r>
          </a:p>
          <a:p>
            <a:r>
              <a:rPr lang="en-US" sz="2200" b="1" i="1" u="sng" dirty="0" err="1">
                <a:ln/>
                <a:solidFill>
                  <a:srgbClr val="0070C0"/>
                </a:solidFill>
                <a:latin typeface="Times New Roman" panose="02020603050405020304" pitchFamily="18" charset="0"/>
                <a:cs typeface="Times New Roman" panose="02020603050405020304" pitchFamily="18" charset="0"/>
              </a:rPr>
              <a:t>Giải</a:t>
            </a:r>
            <a:r>
              <a:rPr lang="en-US" sz="2200" b="1" i="1" u="sng" dirty="0">
                <a:ln/>
                <a:solidFill>
                  <a:srgbClr val="0070C0"/>
                </a:solidFill>
                <a:latin typeface="Times New Roman" panose="02020603050405020304" pitchFamily="18" charset="0"/>
                <a:cs typeface="Times New Roman" panose="02020603050405020304" pitchFamily="18" charset="0"/>
              </a:rPr>
              <a:t> </a:t>
            </a:r>
            <a:r>
              <a:rPr lang="en-US" sz="2200" b="1" i="1" u="sng" dirty="0" err="1">
                <a:ln/>
                <a:solidFill>
                  <a:srgbClr val="0070C0"/>
                </a:solidFill>
                <a:latin typeface="Times New Roman" panose="02020603050405020304" pitchFamily="18" charset="0"/>
                <a:cs typeface="Times New Roman" panose="02020603050405020304" pitchFamily="18" charset="0"/>
              </a:rPr>
              <a:t>thích</a:t>
            </a:r>
            <a:r>
              <a:rPr lang="en-US" sz="2200" b="1" i="1" u="sng" dirty="0">
                <a:ln/>
                <a:solidFill>
                  <a:srgbClr val="0070C0"/>
                </a:solidFill>
                <a:latin typeface="Times New Roman" panose="02020603050405020304" pitchFamily="18" charset="0"/>
                <a:cs typeface="Times New Roman" panose="02020603050405020304" pitchFamily="18" charset="0"/>
              </a:rPr>
              <a:t> </a:t>
            </a:r>
            <a:r>
              <a:rPr lang="en-US" sz="2200" b="1" i="1" u="sng" dirty="0" err="1">
                <a:ln/>
                <a:solidFill>
                  <a:srgbClr val="0070C0"/>
                </a:solidFill>
                <a:latin typeface="Times New Roman" panose="02020603050405020304" pitchFamily="18" charset="0"/>
                <a:cs typeface="Times New Roman" panose="02020603050405020304" pitchFamily="18" charset="0"/>
              </a:rPr>
              <a:t>giá</a:t>
            </a:r>
            <a:r>
              <a:rPr lang="en-US" sz="2200" b="1" i="1" u="sng" dirty="0">
                <a:ln/>
                <a:solidFill>
                  <a:srgbClr val="0070C0"/>
                </a:solidFill>
                <a:latin typeface="Times New Roman" panose="02020603050405020304" pitchFamily="18" charset="0"/>
                <a:cs typeface="Times New Roman" panose="02020603050405020304" pitchFamily="18" charset="0"/>
              </a:rPr>
              <a:t> </a:t>
            </a:r>
            <a:r>
              <a:rPr lang="en-US" sz="2200" b="1" i="1" u="sng" dirty="0" err="1">
                <a:ln/>
                <a:solidFill>
                  <a:srgbClr val="0070C0"/>
                </a:solidFill>
                <a:latin typeface="Times New Roman" panose="02020603050405020304" pitchFamily="18" charset="0"/>
                <a:cs typeface="Times New Roman" panose="02020603050405020304" pitchFamily="18" charset="0"/>
              </a:rPr>
              <a:t>trị</a:t>
            </a:r>
            <a:r>
              <a:rPr lang="en-US" sz="2200" b="1" i="1" u="sng" dirty="0">
                <a:ln/>
                <a:solidFill>
                  <a:srgbClr val="0070C0"/>
                </a:solidFill>
                <a:latin typeface="Times New Roman" panose="02020603050405020304" pitchFamily="18" charset="0"/>
                <a:cs typeface="Times New Roman" panose="02020603050405020304" pitchFamily="18" charset="0"/>
              </a:rPr>
              <a:t> </a:t>
            </a:r>
            <a:r>
              <a:rPr lang="en-US" sz="2200" b="1" i="1" u="sng" dirty="0" err="1">
                <a:ln/>
                <a:solidFill>
                  <a:srgbClr val="0070C0"/>
                </a:solidFill>
                <a:latin typeface="Times New Roman" panose="02020603050405020304" pitchFamily="18" charset="0"/>
                <a:cs typeface="Times New Roman" panose="02020603050405020304" pitchFamily="18" charset="0"/>
              </a:rPr>
              <a:t>mỗi</a:t>
            </a:r>
            <a:r>
              <a:rPr lang="en-US" sz="2200" b="1" i="1" u="sng" dirty="0">
                <a:ln/>
                <a:solidFill>
                  <a:srgbClr val="0070C0"/>
                </a:solidFill>
                <a:latin typeface="Times New Roman" panose="02020603050405020304" pitchFamily="18" charset="0"/>
                <a:cs typeface="Times New Roman" panose="02020603050405020304" pitchFamily="18" charset="0"/>
              </a:rPr>
              <a:t> </a:t>
            </a:r>
            <a:r>
              <a:rPr lang="en-US" sz="2200" b="1" i="1" u="sng" dirty="0" err="1">
                <a:ln/>
                <a:solidFill>
                  <a:srgbClr val="0070C0"/>
                </a:solidFill>
                <a:latin typeface="Times New Roman" panose="02020603050405020304" pitchFamily="18" charset="0"/>
                <a:cs typeface="Times New Roman" panose="02020603050405020304" pitchFamily="18" charset="0"/>
              </a:rPr>
              <a:t>nút</a:t>
            </a:r>
            <a:r>
              <a:rPr lang="en-US" sz="2200" b="1" i="1" u="sng" dirty="0">
                <a:ln/>
                <a:solidFill>
                  <a:srgbClr val="0070C0"/>
                </a:solidFill>
                <a:latin typeface="Times New Roman" panose="02020603050405020304" pitchFamily="18" charset="0"/>
                <a:cs typeface="Times New Roman" panose="02020603050405020304" pitchFamily="18" charset="0"/>
              </a:rPr>
              <a:t> </a:t>
            </a:r>
            <a:r>
              <a:rPr lang="en-US" sz="2200" b="1" i="1" u="sng" dirty="0" err="1">
                <a:ln/>
                <a:solidFill>
                  <a:srgbClr val="0070C0"/>
                </a:solidFill>
                <a:latin typeface="Times New Roman" panose="02020603050405020304" pitchFamily="18" charset="0"/>
                <a:cs typeface="Times New Roman" panose="02020603050405020304" pitchFamily="18" charset="0"/>
              </a:rPr>
              <a:t>khi</a:t>
            </a:r>
            <a:r>
              <a:rPr lang="en-US" sz="2200" b="1" i="1" u="sng" dirty="0">
                <a:ln/>
                <a:solidFill>
                  <a:srgbClr val="0070C0"/>
                </a:solidFill>
                <a:latin typeface="Times New Roman" panose="02020603050405020304" pitchFamily="18" charset="0"/>
                <a:cs typeface="Times New Roman" panose="02020603050405020304" pitchFamily="18" charset="0"/>
              </a:rPr>
              <a:t> </a:t>
            </a:r>
            <a:r>
              <a:rPr lang="en-US" sz="2200" b="1" i="1" u="sng" dirty="0" err="1">
                <a:ln/>
                <a:solidFill>
                  <a:srgbClr val="0070C0"/>
                </a:solidFill>
                <a:latin typeface="Times New Roman" panose="02020603050405020304" pitchFamily="18" charset="0"/>
                <a:cs typeface="Times New Roman" panose="02020603050405020304" pitchFamily="18" charset="0"/>
              </a:rPr>
              <a:t>tạo</a:t>
            </a:r>
            <a:r>
              <a:rPr lang="en-US" sz="2200" b="1" i="1" u="sng" dirty="0">
                <a:ln/>
                <a:solidFill>
                  <a:srgbClr val="0070C0"/>
                </a:solidFill>
                <a:latin typeface="Times New Roman" panose="02020603050405020304" pitchFamily="18" charset="0"/>
                <a:cs typeface="Times New Roman" panose="02020603050405020304" pitchFamily="18" charset="0"/>
              </a:rPr>
              <a:t> </a:t>
            </a:r>
            <a:r>
              <a:rPr lang="en-US" sz="2200" b="1" i="1" u="sng" dirty="0" err="1">
                <a:ln/>
                <a:solidFill>
                  <a:srgbClr val="0070C0"/>
                </a:solidFill>
                <a:latin typeface="Times New Roman" panose="02020603050405020304" pitchFamily="18" charset="0"/>
                <a:cs typeface="Times New Roman" panose="02020603050405020304" pitchFamily="18" charset="0"/>
              </a:rPr>
              <a:t>một</a:t>
            </a:r>
            <a:r>
              <a:rPr lang="en-US" sz="2200" b="1" i="1" u="sng" dirty="0">
                <a:ln/>
                <a:solidFill>
                  <a:srgbClr val="0070C0"/>
                </a:solidFill>
                <a:latin typeface="Times New Roman" panose="02020603050405020304" pitchFamily="18" charset="0"/>
                <a:cs typeface="Times New Roman" panose="02020603050405020304" pitchFamily="18" charset="0"/>
              </a:rPr>
              <a:t> s</a:t>
            </a:r>
            <a:r>
              <a:rPr lang="vi-VN" sz="2200" b="1" i="1" u="sng" dirty="0">
                <a:ln/>
                <a:solidFill>
                  <a:srgbClr val="0070C0"/>
                </a:solidFill>
                <a:latin typeface="Times New Roman" panose="02020603050405020304" pitchFamily="18" charset="0"/>
                <a:cs typeface="Times New Roman" panose="02020603050405020304" pitchFamily="18" charset="0"/>
              </a:rPr>
              <a:t>ơ</a:t>
            </a:r>
            <a:r>
              <a:rPr lang="en-US" sz="2200" b="1" i="1" u="sng" dirty="0">
                <a:ln/>
                <a:solidFill>
                  <a:srgbClr val="0070C0"/>
                </a:solidFill>
                <a:latin typeface="Times New Roman" panose="02020603050405020304" pitchFamily="18" charset="0"/>
                <a:cs typeface="Times New Roman" panose="02020603050405020304" pitchFamily="18" charset="0"/>
              </a:rPr>
              <a:t> </a:t>
            </a:r>
            <a:r>
              <a:rPr lang="en-US" sz="2200" b="1" i="1" u="sng" dirty="0" err="1">
                <a:ln/>
                <a:solidFill>
                  <a:srgbClr val="0070C0"/>
                </a:solidFill>
                <a:latin typeface="Times New Roman" panose="02020603050405020304" pitchFamily="18" charset="0"/>
                <a:cs typeface="Times New Roman" panose="02020603050405020304" pitchFamily="18" charset="0"/>
              </a:rPr>
              <a:t>đồ</a:t>
            </a:r>
            <a:r>
              <a:rPr lang="en-US" sz="2200" b="1" i="1" u="sng" dirty="0">
                <a:ln/>
                <a:solidFill>
                  <a:srgbClr val="0070C0"/>
                </a:solidFill>
                <a:latin typeface="Times New Roman" panose="02020603050405020304" pitchFamily="18" charset="0"/>
                <a:cs typeface="Times New Roman" panose="02020603050405020304" pitchFamily="18" charset="0"/>
              </a:rPr>
              <a:t> </a:t>
            </a:r>
            <a:r>
              <a:rPr lang="en-US" sz="2200" b="1" i="1" u="sng" dirty="0" err="1">
                <a:ln/>
                <a:solidFill>
                  <a:srgbClr val="0070C0"/>
                </a:solidFill>
                <a:latin typeface="Times New Roman" panose="02020603050405020304" pitchFamily="18" charset="0"/>
                <a:cs typeface="Times New Roman" panose="02020603050405020304" pitchFamily="18" charset="0"/>
              </a:rPr>
              <a:t>thứ</a:t>
            </a:r>
            <a:r>
              <a:rPr lang="en-US" sz="2200" b="1" i="1" u="sng" dirty="0">
                <a:ln/>
                <a:solidFill>
                  <a:srgbClr val="0070C0"/>
                </a:solidFill>
                <a:latin typeface="Times New Roman" panose="02020603050405020304" pitchFamily="18" charset="0"/>
                <a:cs typeface="Times New Roman" panose="02020603050405020304" pitchFamily="18" charset="0"/>
              </a:rPr>
              <a:t> </a:t>
            </a:r>
            <a:r>
              <a:rPr lang="en-US" sz="2200" b="1" i="1" u="sng" dirty="0" err="1">
                <a:ln/>
                <a:solidFill>
                  <a:srgbClr val="0070C0"/>
                </a:solidFill>
                <a:latin typeface="Times New Roman" panose="02020603050405020304" pitchFamily="18" charset="0"/>
                <a:cs typeface="Times New Roman" panose="02020603050405020304" pitchFamily="18" charset="0"/>
              </a:rPr>
              <a:t>tự</a:t>
            </a:r>
            <a:endParaRPr lang="en-US" sz="2200" b="1" i="1" u="sng" dirty="0">
              <a:ln/>
              <a:solidFill>
                <a:srgbClr val="0070C0"/>
              </a:solidFill>
              <a:latin typeface="Times New Roman" panose="02020603050405020304" pitchFamily="18" charset="0"/>
              <a:cs typeface="Times New Roman" panose="02020603050405020304" pitchFamily="18" charset="0"/>
            </a:endParaRPr>
          </a:p>
        </p:txBody>
      </p:sp>
      <p:sp>
        <p:nvSpPr>
          <p:cNvPr id="27" name="TextBox 26"/>
          <p:cNvSpPr txBox="1"/>
          <p:nvPr/>
        </p:nvSpPr>
        <p:spPr>
          <a:xfrm>
            <a:off x="398168" y="840272"/>
            <a:ext cx="11345840" cy="2862322"/>
          </a:xfrm>
          <a:prstGeom prst="rect">
            <a:avLst/>
          </a:prstGeom>
          <a:noFill/>
        </p:spPr>
        <p:txBody>
          <a:bodyPr wrap="square" rtlCol="0">
            <a:spAutoFit/>
          </a:bodyPr>
          <a:lstStyle/>
          <a:p>
            <a:pPr algn="just"/>
            <a:r>
              <a:rPr lang="en-US" sz="1500" b="1" dirty="0">
                <a:latin typeface="Times New Roman" panose="02020603050405020304" pitchFamily="18" charset="0"/>
                <a:cs typeface="Times New Roman" panose="02020603050405020304" pitchFamily="18" charset="0"/>
              </a:rPr>
              <a:t>The box below shows standard format the nodes in a precedence diagram; the activity name, WBS number, and activity duration are placed in the middle of the box; four other values are placed in the corners of the box:</a:t>
            </a:r>
          </a:p>
          <a:p>
            <a:pPr marL="742950" lvl="1" indent="-285750" algn="jus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The early start (ES), the earliest time the </a:t>
            </a:r>
            <a:r>
              <a:rPr lang="en-US" sz="1500" dirty="0" err="1">
                <a:latin typeface="Times New Roman" panose="02020603050405020304" pitchFamily="18" charset="0"/>
                <a:cs typeface="Times New Roman" panose="02020603050405020304" pitchFamily="18" charset="0"/>
              </a:rPr>
              <a:t>schcedule</a:t>
            </a:r>
            <a:r>
              <a:rPr lang="en-US" sz="1500" dirty="0">
                <a:latin typeface="Times New Roman" panose="02020603050405020304" pitchFamily="18" charset="0"/>
                <a:cs typeface="Times New Roman" panose="02020603050405020304" pitchFamily="18" charset="0"/>
              </a:rPr>
              <a:t> activity can start</a:t>
            </a:r>
          </a:p>
          <a:p>
            <a:pPr marL="742950" lvl="1" indent="-285750" algn="jus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The early finish (EF), the earliest time the </a:t>
            </a:r>
            <a:r>
              <a:rPr lang="en-US" sz="1500" dirty="0" err="1">
                <a:latin typeface="Times New Roman" panose="02020603050405020304" pitchFamily="18" charset="0"/>
                <a:cs typeface="Times New Roman" panose="02020603050405020304" pitchFamily="18" charset="0"/>
              </a:rPr>
              <a:t>schcedule</a:t>
            </a:r>
            <a:r>
              <a:rPr lang="en-US" sz="1500" dirty="0">
                <a:latin typeface="Times New Roman" panose="02020603050405020304" pitchFamily="18" charset="0"/>
                <a:cs typeface="Times New Roman" panose="02020603050405020304" pitchFamily="18" charset="0"/>
              </a:rPr>
              <a:t> activity can finish</a:t>
            </a:r>
          </a:p>
          <a:p>
            <a:pPr marL="742950" lvl="1" indent="-285750" algn="jus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The late start (LS), the latest time the schedule activity may begin without delaying project completion</a:t>
            </a:r>
          </a:p>
          <a:p>
            <a:pPr marL="742950" lvl="1" indent="-285750" algn="jus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The late finish (LF), which is the latest time the schedule activity may be completed without delaying project completion</a:t>
            </a:r>
          </a:p>
          <a:p>
            <a:pPr algn="just"/>
            <a:r>
              <a:rPr lang="en-US" sz="1500" b="1" i="1" dirty="0" err="1">
                <a:solidFill>
                  <a:srgbClr val="0070C0"/>
                </a:solidFill>
                <a:latin typeface="Times New Roman" panose="02020603050405020304" pitchFamily="18" charset="0"/>
                <a:cs typeface="Times New Roman" panose="02020603050405020304" pitchFamily="18" charset="0"/>
              </a:rPr>
              <a:t>Hình</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ảnh</a:t>
            </a:r>
            <a:r>
              <a:rPr lang="en-US" sz="1500" b="1" i="1" dirty="0">
                <a:solidFill>
                  <a:srgbClr val="0070C0"/>
                </a:solidFill>
                <a:latin typeface="Times New Roman" panose="02020603050405020304" pitchFamily="18" charset="0"/>
                <a:cs typeface="Times New Roman" panose="02020603050405020304" pitchFamily="18" charset="0"/>
              </a:rPr>
              <a:t> d</a:t>
            </a:r>
            <a:r>
              <a:rPr lang="vi-VN" sz="1500" b="1" i="1" dirty="0">
                <a:solidFill>
                  <a:srgbClr val="0070C0"/>
                </a:solidFill>
                <a:latin typeface="Times New Roman" panose="02020603050405020304" pitchFamily="18" charset="0"/>
                <a:cs typeface="Times New Roman" panose="02020603050405020304" pitchFamily="18" charset="0"/>
              </a:rPr>
              <a:t>ư</a:t>
            </a:r>
            <a:r>
              <a:rPr lang="en-US" sz="1500" b="1" i="1" dirty="0" err="1">
                <a:solidFill>
                  <a:srgbClr val="0070C0"/>
                </a:solidFill>
                <a:latin typeface="Times New Roman" panose="02020603050405020304" pitchFamily="18" charset="0"/>
                <a:cs typeface="Times New Roman" panose="02020603050405020304" pitchFamily="18" charset="0"/>
              </a:rPr>
              <a:t>ới</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đây</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thể</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hiện</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cấu</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trúc</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tiêu</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chuẩn</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cac</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nút</a:t>
            </a:r>
            <a:r>
              <a:rPr lang="en-US" sz="1500" b="1" i="1" dirty="0">
                <a:solidFill>
                  <a:srgbClr val="0070C0"/>
                </a:solidFill>
                <a:latin typeface="Times New Roman" panose="02020603050405020304" pitchFamily="18" charset="0"/>
                <a:cs typeface="Times New Roman" panose="02020603050405020304" pitchFamily="18" charset="0"/>
              </a:rPr>
              <a:t> ở </a:t>
            </a:r>
            <a:r>
              <a:rPr lang="en-US" sz="1500" b="1" i="1" dirty="0" err="1">
                <a:solidFill>
                  <a:srgbClr val="0070C0"/>
                </a:solidFill>
                <a:latin typeface="Times New Roman" panose="02020603050405020304" pitchFamily="18" charset="0"/>
                <a:cs typeface="Times New Roman" panose="02020603050405020304" pitchFamily="18" charset="0"/>
              </a:rPr>
              <a:t>trong</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một</a:t>
            </a:r>
            <a:r>
              <a:rPr lang="en-US" sz="1500" b="1" i="1" dirty="0">
                <a:solidFill>
                  <a:srgbClr val="0070C0"/>
                </a:solidFill>
                <a:latin typeface="Times New Roman" panose="02020603050405020304" pitchFamily="18" charset="0"/>
                <a:cs typeface="Times New Roman" panose="02020603050405020304" pitchFamily="18" charset="0"/>
              </a:rPr>
              <a:t> s</a:t>
            </a:r>
            <a:r>
              <a:rPr lang="vi-VN" sz="1500" b="1" i="1" dirty="0">
                <a:solidFill>
                  <a:srgbClr val="0070C0"/>
                </a:solidFill>
                <a:latin typeface="Times New Roman" panose="02020603050405020304" pitchFamily="18" charset="0"/>
                <a:cs typeface="Times New Roman" panose="02020603050405020304" pitchFamily="18" charset="0"/>
              </a:rPr>
              <a:t>ơ</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đồ</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thứ</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tự</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tên</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hoạt</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động</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số</a:t>
            </a:r>
            <a:r>
              <a:rPr lang="en-US" sz="1500" b="1" i="1" dirty="0">
                <a:solidFill>
                  <a:srgbClr val="0070C0"/>
                </a:solidFill>
                <a:latin typeface="Times New Roman" panose="02020603050405020304" pitchFamily="18" charset="0"/>
                <a:cs typeface="Times New Roman" panose="02020603050405020304" pitchFamily="18" charset="0"/>
              </a:rPr>
              <a:t> WBS, </a:t>
            </a:r>
            <a:r>
              <a:rPr lang="en-US" sz="1500" b="1" i="1" dirty="0" err="1">
                <a:solidFill>
                  <a:srgbClr val="0070C0"/>
                </a:solidFill>
                <a:latin typeface="Times New Roman" panose="02020603050405020304" pitchFamily="18" charset="0"/>
                <a:cs typeface="Times New Roman" panose="02020603050405020304" pitchFamily="18" charset="0"/>
              </a:rPr>
              <a:t>và</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thời</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gian</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hoạt</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động</a:t>
            </a:r>
            <a:r>
              <a:rPr lang="en-US" sz="1500" b="1" i="1" dirty="0">
                <a:solidFill>
                  <a:srgbClr val="0070C0"/>
                </a:solidFill>
                <a:latin typeface="Times New Roman" panose="02020603050405020304" pitchFamily="18" charset="0"/>
                <a:cs typeface="Times New Roman" panose="02020603050405020304" pitchFamily="18" charset="0"/>
              </a:rPr>
              <a:t> đ</a:t>
            </a:r>
            <a:r>
              <a:rPr lang="vi-VN" sz="1500" b="1" i="1" dirty="0">
                <a:solidFill>
                  <a:srgbClr val="0070C0"/>
                </a:solidFill>
                <a:latin typeface="Times New Roman" panose="02020603050405020304" pitchFamily="18" charset="0"/>
                <a:cs typeface="Times New Roman" panose="02020603050405020304" pitchFamily="18" charset="0"/>
              </a:rPr>
              <a:t>ư</a:t>
            </a:r>
            <a:r>
              <a:rPr lang="en-US" sz="1500" b="1" i="1" dirty="0" err="1">
                <a:solidFill>
                  <a:srgbClr val="0070C0"/>
                </a:solidFill>
                <a:latin typeface="Times New Roman" panose="02020603050405020304" pitchFamily="18" charset="0"/>
                <a:cs typeface="Times New Roman" panose="02020603050405020304" pitchFamily="18" charset="0"/>
              </a:rPr>
              <a:t>ợc</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đặt</a:t>
            </a:r>
            <a:r>
              <a:rPr lang="en-US" sz="1500" b="1" i="1" dirty="0">
                <a:solidFill>
                  <a:srgbClr val="0070C0"/>
                </a:solidFill>
                <a:latin typeface="Times New Roman" panose="02020603050405020304" pitchFamily="18" charset="0"/>
                <a:cs typeface="Times New Roman" panose="02020603050405020304" pitchFamily="18" charset="0"/>
              </a:rPr>
              <a:t> ở </a:t>
            </a:r>
            <a:r>
              <a:rPr lang="en-US" sz="1500" b="1" i="1" dirty="0" err="1">
                <a:solidFill>
                  <a:srgbClr val="0070C0"/>
                </a:solidFill>
                <a:latin typeface="Times New Roman" panose="02020603050405020304" pitchFamily="18" charset="0"/>
                <a:cs typeface="Times New Roman" panose="02020603050405020304" pitchFamily="18" charset="0"/>
              </a:rPr>
              <a:t>giữa</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hộp</a:t>
            </a:r>
            <a:r>
              <a:rPr lang="en-US" sz="1500" b="1" i="1" dirty="0">
                <a:solidFill>
                  <a:srgbClr val="0070C0"/>
                </a:solidFill>
                <a:latin typeface="Times New Roman" panose="02020603050405020304" pitchFamily="18" charset="0"/>
                <a:cs typeface="Times New Roman" panose="02020603050405020304" pitchFamily="18" charset="0"/>
              </a:rPr>
              <a:t>; 4 </a:t>
            </a:r>
            <a:r>
              <a:rPr lang="en-US" sz="1500" b="1" i="1" dirty="0" err="1">
                <a:solidFill>
                  <a:srgbClr val="0070C0"/>
                </a:solidFill>
                <a:latin typeface="Times New Roman" panose="02020603050405020304" pitchFamily="18" charset="0"/>
                <a:cs typeface="Times New Roman" panose="02020603050405020304" pitchFamily="18" charset="0"/>
              </a:rPr>
              <a:t>giá</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trị</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khác</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được</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đặt</a:t>
            </a:r>
            <a:r>
              <a:rPr lang="en-US" sz="1500" b="1" i="1" dirty="0">
                <a:solidFill>
                  <a:srgbClr val="0070C0"/>
                </a:solidFill>
                <a:latin typeface="Times New Roman" panose="02020603050405020304" pitchFamily="18" charset="0"/>
                <a:cs typeface="Times New Roman" panose="02020603050405020304" pitchFamily="18" charset="0"/>
              </a:rPr>
              <a:t> ở 4 </a:t>
            </a:r>
            <a:r>
              <a:rPr lang="en-US" sz="1500" b="1" i="1" dirty="0" err="1">
                <a:solidFill>
                  <a:srgbClr val="0070C0"/>
                </a:solidFill>
                <a:latin typeface="Times New Roman" panose="02020603050405020304" pitchFamily="18" charset="0"/>
                <a:cs typeface="Times New Roman" panose="02020603050405020304" pitchFamily="18" charset="0"/>
              </a:rPr>
              <a:t>góc</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hộp</a:t>
            </a:r>
            <a:endParaRPr lang="en-US" sz="1500" b="1" i="1"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sz="1500" i="1" dirty="0" err="1">
                <a:solidFill>
                  <a:srgbClr val="0070C0"/>
                </a:solidFill>
                <a:latin typeface="Times New Roman" panose="02020603050405020304" pitchFamily="18" charset="0"/>
                <a:cs typeface="Times New Roman" panose="02020603050405020304" pitchFamily="18" charset="0"/>
              </a:rPr>
              <a:t>Bắt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đầu</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sớm</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nhất</a:t>
            </a:r>
            <a:r>
              <a:rPr lang="en-US" sz="1500" i="1" dirty="0">
                <a:solidFill>
                  <a:srgbClr val="0070C0"/>
                </a:solidFill>
                <a:latin typeface="Times New Roman" panose="02020603050405020304" pitchFamily="18" charset="0"/>
                <a:cs typeface="Times New Roman" panose="02020603050405020304" pitchFamily="18" charset="0"/>
              </a:rPr>
              <a:t> (ES) </a:t>
            </a:r>
            <a:r>
              <a:rPr lang="en-US" sz="1500" i="1" dirty="0" err="1">
                <a:solidFill>
                  <a:srgbClr val="0070C0"/>
                </a:solidFill>
                <a:latin typeface="Times New Roman" panose="02020603050405020304" pitchFamily="18" charset="0"/>
                <a:cs typeface="Times New Roman" panose="02020603050405020304" pitchFamily="18" charset="0"/>
              </a:rPr>
              <a:t>thời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gian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sớm</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nhất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mà</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hoạt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động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dự</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kiến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có</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thể</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bắt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đầu</a:t>
            </a:r>
            <a:endParaRPr lang="en-US" sz="1500" i="1"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sz="1500" i="1" dirty="0" err="1">
                <a:solidFill>
                  <a:srgbClr val="0070C0"/>
                </a:solidFill>
                <a:latin typeface="Times New Roman" panose="02020603050405020304" pitchFamily="18" charset="0"/>
                <a:cs typeface="Times New Roman" panose="02020603050405020304" pitchFamily="18" charset="0"/>
              </a:rPr>
              <a:t>Kết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thúc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sớm</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nhất</a:t>
            </a:r>
            <a:r>
              <a:rPr lang="en-US" sz="1500" i="1" dirty="0">
                <a:solidFill>
                  <a:srgbClr val="0070C0"/>
                </a:solidFill>
                <a:latin typeface="Times New Roman" panose="02020603050405020304" pitchFamily="18" charset="0"/>
                <a:cs typeface="Times New Roman" panose="02020603050405020304" pitchFamily="18" charset="0"/>
              </a:rPr>
              <a:t> (EF): </a:t>
            </a:r>
            <a:r>
              <a:rPr lang="en-US" sz="1500" i="1" dirty="0" err="1">
                <a:solidFill>
                  <a:srgbClr val="0070C0"/>
                </a:solidFill>
                <a:latin typeface="Times New Roman" panose="02020603050405020304" pitchFamily="18" charset="0"/>
                <a:cs typeface="Times New Roman" panose="02020603050405020304" pitchFamily="18" charset="0"/>
              </a:rPr>
              <a:t>thời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gian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sớm</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nhất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mà</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hoạt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động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dự</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kiến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có</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thể</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kêt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thúc</a:t>
            </a:r>
            <a:endParaRPr lang="en-US" sz="1500" i="1"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sz="1500" i="1" dirty="0" err="1">
                <a:solidFill>
                  <a:srgbClr val="0070C0"/>
                </a:solidFill>
                <a:latin typeface="Times New Roman" panose="02020603050405020304" pitchFamily="18" charset="0"/>
                <a:cs typeface="Times New Roman" panose="02020603050405020304" pitchFamily="18" charset="0"/>
              </a:rPr>
              <a:t>Bắt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đầu</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muộn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nhất</a:t>
            </a:r>
            <a:r>
              <a:rPr lang="en-US" sz="1500" i="1" dirty="0">
                <a:solidFill>
                  <a:srgbClr val="0070C0"/>
                </a:solidFill>
                <a:latin typeface="Times New Roman" panose="02020603050405020304" pitchFamily="18" charset="0"/>
                <a:cs typeface="Times New Roman" panose="02020603050405020304" pitchFamily="18" charset="0"/>
              </a:rPr>
              <a:t> (LS), </a:t>
            </a:r>
            <a:r>
              <a:rPr lang="en-US" sz="1500" i="1" dirty="0" err="1">
                <a:solidFill>
                  <a:srgbClr val="0070C0"/>
                </a:solidFill>
                <a:latin typeface="Times New Roman" panose="02020603050405020304" pitchFamily="18" charset="0"/>
                <a:cs typeface="Times New Roman" panose="02020603050405020304" pitchFamily="18" charset="0"/>
              </a:rPr>
              <a:t>thời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gian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muộn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nhất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hoạt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động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dự</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kiến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có</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thể</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bắt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đầu</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mà</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không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ảnh</a:t>
            </a:r>
            <a:r>
              <a:rPr lang="en-US" sz="1500" i="1" dirty="0">
                <a:solidFill>
                  <a:srgbClr val="0070C0"/>
                </a:solidFill>
                <a:latin typeface="Times New Roman" panose="02020603050405020304" pitchFamily="18" charset="0"/>
                <a:cs typeface="Times New Roman" panose="02020603050405020304" pitchFamily="18" charset="0"/>
              </a:rPr>
              <a:t> h</a:t>
            </a:r>
            <a:r>
              <a:rPr lang="vi-VN" sz="1500" i="1" dirty="0">
                <a:solidFill>
                  <a:srgbClr val="0070C0"/>
                </a:solidFill>
                <a:latin typeface="Times New Roman" panose="02020603050405020304" pitchFamily="18" charset="0"/>
                <a:cs typeface="Times New Roman" panose="02020603050405020304" pitchFamily="18" charset="0"/>
              </a:rPr>
              <a:t>ư</a:t>
            </a:r>
            <a:r>
              <a:rPr lang="en-US" sz="1500" i="1" dirty="0" err="1">
                <a:solidFill>
                  <a:srgbClr val="0070C0"/>
                </a:solidFill>
                <a:latin typeface="Times New Roman" panose="02020603050405020304" pitchFamily="18" charset="0"/>
                <a:cs typeface="Times New Roman" panose="02020603050405020304" pitchFamily="18" charset="0"/>
              </a:rPr>
              <a:t>ởng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đến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thời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gian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hoàn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thành</a:t>
            </a:r>
            <a:endParaRPr lang="en-US" sz="1500" i="1"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sz="1500" i="1" dirty="0" err="1">
                <a:solidFill>
                  <a:srgbClr val="0070C0"/>
                </a:solidFill>
                <a:latin typeface="Times New Roman" panose="02020603050405020304" pitchFamily="18" charset="0"/>
                <a:cs typeface="Times New Roman" panose="02020603050405020304" pitchFamily="18" charset="0"/>
              </a:rPr>
              <a:t>Kết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thúc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muộn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nhất</a:t>
            </a:r>
            <a:r>
              <a:rPr lang="en-US" sz="1500" i="1" dirty="0">
                <a:solidFill>
                  <a:srgbClr val="0070C0"/>
                </a:solidFill>
                <a:latin typeface="Times New Roman" panose="02020603050405020304" pitchFamily="18" charset="0"/>
                <a:cs typeface="Times New Roman" panose="02020603050405020304" pitchFamily="18" charset="0"/>
              </a:rPr>
              <a:t> (LF): </a:t>
            </a:r>
            <a:r>
              <a:rPr lang="en-US" sz="1500" i="1" dirty="0" err="1">
                <a:solidFill>
                  <a:srgbClr val="0070C0"/>
                </a:solidFill>
                <a:latin typeface="Times New Roman" panose="02020603050405020304" pitchFamily="18" charset="0"/>
                <a:cs typeface="Times New Roman" panose="02020603050405020304" pitchFamily="18" charset="0"/>
              </a:rPr>
              <a:t>thời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gian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muộn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nhất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hoạt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động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dự</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kiến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có</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thể</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kết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thúc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mà</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không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ảnh</a:t>
            </a:r>
            <a:r>
              <a:rPr lang="en-US" sz="1500" i="1" dirty="0">
                <a:solidFill>
                  <a:srgbClr val="0070C0"/>
                </a:solidFill>
                <a:latin typeface="Times New Roman" panose="02020603050405020304" pitchFamily="18" charset="0"/>
                <a:cs typeface="Times New Roman" panose="02020603050405020304" pitchFamily="18" charset="0"/>
              </a:rPr>
              <a:t> h</a:t>
            </a:r>
            <a:r>
              <a:rPr lang="vi-VN" sz="1500" i="1" dirty="0">
                <a:solidFill>
                  <a:srgbClr val="0070C0"/>
                </a:solidFill>
                <a:latin typeface="Times New Roman" panose="02020603050405020304" pitchFamily="18" charset="0"/>
                <a:cs typeface="Times New Roman" panose="02020603050405020304" pitchFamily="18" charset="0"/>
              </a:rPr>
              <a:t>ư</a:t>
            </a:r>
            <a:r>
              <a:rPr lang="en-US" sz="1500" i="1" dirty="0" err="1">
                <a:solidFill>
                  <a:srgbClr val="0070C0"/>
                </a:solidFill>
                <a:latin typeface="Times New Roman" panose="02020603050405020304" pitchFamily="18" charset="0"/>
                <a:cs typeface="Times New Roman" panose="02020603050405020304" pitchFamily="18" charset="0"/>
              </a:rPr>
              <a:t>ởng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đến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thời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gian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hoàn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thành</a:t>
            </a:r>
            <a:endParaRPr lang="en-US" sz="1500"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75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399" y="93878"/>
            <a:ext cx="9672510"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How to Computer a Precedence Diagram Network Schedule (1 of 2):</a:t>
            </a:r>
          </a:p>
          <a:p>
            <a:r>
              <a:rPr lang="en-US" sz="2400" b="1" i="1" u="sng">
                <a:ln/>
                <a:solidFill>
                  <a:srgbClr val="0070C0"/>
                </a:solidFill>
                <a:latin typeface="Times New Roman" panose="02020603050405020304" pitchFamily="18" charset="0"/>
                <a:cs typeface="Times New Roman" panose="02020603050405020304" pitchFamily="18" charset="0"/>
              </a:rPr>
              <a:t>Cách tính s</a:t>
            </a:r>
            <a:r>
              <a:rPr lang="vi-VN" sz="2400" b="1" i="1" u="sng">
                <a:ln/>
                <a:solidFill>
                  <a:srgbClr val="0070C0"/>
                </a:solidFill>
                <a:latin typeface="Times New Roman" panose="02020603050405020304" pitchFamily="18" charset="0"/>
                <a:cs typeface="Times New Roman" panose="02020603050405020304" pitchFamily="18" charset="0"/>
              </a:rPr>
              <a:t>ơ</a:t>
            </a:r>
            <a:r>
              <a:rPr lang="en-US" sz="2400" b="1" i="1" u="sng">
                <a:ln/>
                <a:solidFill>
                  <a:srgbClr val="0070C0"/>
                </a:solidFill>
                <a:latin typeface="Times New Roman" panose="02020603050405020304" pitchFamily="18" charset="0"/>
                <a:cs typeface="Times New Roman" panose="02020603050405020304" pitchFamily="18" charset="0"/>
              </a:rPr>
              <a:t> đồ kế hoạch l</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ới thứ tự (1/2)</a:t>
            </a:r>
          </a:p>
        </p:txBody>
      </p:sp>
      <p:sp>
        <p:nvSpPr>
          <p:cNvPr id="9" name="TextBox 8"/>
          <p:cNvSpPr txBox="1"/>
          <p:nvPr/>
        </p:nvSpPr>
        <p:spPr>
          <a:xfrm>
            <a:off x="742122" y="1044145"/>
            <a:ext cx="5208105" cy="4909036"/>
          </a:xfrm>
          <a:prstGeom prst="rect">
            <a:avLst/>
          </a:prstGeom>
          <a:noFill/>
        </p:spPr>
        <p:txBody>
          <a:bodyPr wrap="square" rtlCol="0">
            <a:spAutoFit/>
          </a:bodyPr>
          <a:lstStyle/>
          <a:p>
            <a:pPr marL="285750" indent="-28575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Identify all tasks from the WBS</a:t>
            </a:r>
          </a:p>
          <a:p>
            <a:pPr marL="285750" indent="-28575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Establish a start activity or activities (generally, an activity with no predecessors)</a:t>
            </a:r>
          </a:p>
          <a:p>
            <a:pPr marL="285750" indent="-28575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Identify all activities that can begin immediately</a:t>
            </a:r>
          </a:p>
          <a:p>
            <a:pPr marL="285750" indent="-28575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Identify which activities can now start/end, as a result of the activities being started/completed</a:t>
            </a:r>
          </a:p>
          <a:p>
            <a:pPr marL="285750" indent="-285750" algn="just">
              <a:spcBef>
                <a:spcPts val="600"/>
              </a:spcBef>
              <a:buFont typeface="Wingdings" panose="05000000000000000000" pitchFamily="2" charset="2"/>
              <a:buChar char="§"/>
            </a:pPr>
            <a:endParaRPr lang="en-US">
              <a:latin typeface="Times New Roman" panose="02020603050405020304" pitchFamily="18" charset="0"/>
              <a:cs typeface="Times New Roman" panose="02020603050405020304" pitchFamily="18" charset="0"/>
            </a:endParaRPr>
          </a:p>
          <a:p>
            <a:pPr marL="285750" indent="-28575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Complete the process until all predecessors and successors have been identified</a:t>
            </a:r>
          </a:p>
          <a:p>
            <a:pPr marL="285750" indent="-28575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Identify the activities that signify completion of the project</a:t>
            </a:r>
          </a:p>
          <a:p>
            <a:pPr marL="285750" indent="-28575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Calculate the forward pass (when multiple dates must be passed forward, select the latest date)</a:t>
            </a:r>
          </a:p>
          <a:p>
            <a:pPr marL="285750" indent="-28575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Determine the early finish date of the project</a:t>
            </a:r>
          </a:p>
          <a:p>
            <a:pPr algn="just">
              <a:spcBef>
                <a:spcPts val="600"/>
              </a:spcBef>
            </a:pPr>
            <a:endParaRPr lang="en-US" sz="160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xmlns="" id="{9004700E-2747-4D4B-8043-1344A6B979EA}"/>
              </a:ext>
            </a:extLst>
          </p:cNvPr>
          <p:cNvSpPr/>
          <p:nvPr/>
        </p:nvSpPr>
        <p:spPr>
          <a:xfrm>
            <a:off x="5950227" y="1044145"/>
            <a:ext cx="5870713" cy="4508927"/>
          </a:xfrm>
          <a:prstGeom prst="rect">
            <a:avLst/>
          </a:prstGeom>
        </p:spPr>
        <p:txBody>
          <a:bodyPr wrap="square">
            <a:spAutoFit/>
          </a:bodyPr>
          <a:lstStyle/>
          <a:p>
            <a:pPr marL="285750" indent="-285750" algn="just">
              <a:spcBef>
                <a:spcPts val="6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Xác định tất cả các nhiệm vụ từ WBS</a:t>
            </a:r>
          </a:p>
          <a:p>
            <a:pPr marL="285750" indent="-285750" algn="just">
              <a:spcBef>
                <a:spcPts val="6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Lập một/nhiều hoạt động bắt đầu (thông th</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ờng, là một hoạt động mà không có hoạt động trước đó)</a:t>
            </a:r>
          </a:p>
          <a:p>
            <a:pPr marL="285750" indent="-285750" algn="just">
              <a:spcBef>
                <a:spcPts val="6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Xác định tất cả các hoạt động có thể bắt đầu ngay lập tức</a:t>
            </a:r>
          </a:p>
          <a:p>
            <a:pPr marL="285750" indent="-285750" algn="just">
              <a:spcBef>
                <a:spcPts val="6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Xác định những hoạt động mà có thể bắt đầu/kết thúc ngay, nh</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 kết quả của các hoạt động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bắt đầu/hoàn thành</a:t>
            </a:r>
          </a:p>
          <a:p>
            <a:pPr marL="285750" indent="-285750" algn="just">
              <a:spcBef>
                <a:spcPts val="6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Hoàn thành quy trình cho đến khi tất các các hoạt động tr</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ớc và sau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xác định</a:t>
            </a:r>
          </a:p>
          <a:p>
            <a:pPr marL="285750" indent="-285750" algn="just">
              <a:spcBef>
                <a:spcPts val="6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Xác định các hoạt động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đánh dấu cần hoàn thành của dự án</a:t>
            </a:r>
          </a:p>
          <a:p>
            <a:pPr marL="285750" indent="-285750" algn="just">
              <a:spcBef>
                <a:spcPts val="6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Tính toán đi chiều xuôi (khi có nhiều ngày, chọn ngày cuối cùng)</a:t>
            </a:r>
          </a:p>
          <a:p>
            <a:pPr marL="285750" indent="-285750" algn="just">
              <a:spcBef>
                <a:spcPts val="6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Định nghĩa ngày kết thúc sớm của dự án</a:t>
            </a:r>
          </a:p>
        </p:txBody>
      </p:sp>
    </p:spTree>
    <p:extLst>
      <p:ext uri="{BB962C8B-B14F-4D97-AF65-F5344CB8AC3E}">
        <p14:creationId xmlns:p14="http://schemas.microsoft.com/office/powerpoint/2010/main" val="1661406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375" y="354841"/>
            <a:ext cx="7441599"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a:ln/>
                <a:solidFill>
                  <a:schemeClr val="accent3"/>
                </a:solidFill>
                <a:latin typeface="Times New Roman" panose="02020603050405020304" pitchFamily="18" charset="0"/>
                <a:cs typeface="Times New Roman" panose="02020603050405020304" pitchFamily="18" charset="0"/>
              </a:rPr>
              <a:t>Unit 11 : Creating a Project Schedule.  </a:t>
            </a:r>
          </a:p>
          <a:p>
            <a:r>
              <a:rPr lang="en-US" sz="2400" b="1" i="1">
                <a:ln/>
                <a:solidFill>
                  <a:srgbClr val="0070C0"/>
                </a:solidFill>
                <a:latin typeface="Times New Roman" panose="02020603050405020304" pitchFamily="18" charset="0"/>
                <a:cs typeface="Times New Roman" panose="02020603050405020304" pitchFamily="18" charset="0"/>
              </a:rPr>
              <a:t>Tạo kế hoạch cho project</a:t>
            </a:r>
            <a:endParaRPr lang="en-US" sz="2400" b="1" i="1" dirty="0">
              <a:ln/>
              <a:solidFill>
                <a:srgbClr val="0070C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04800" y="1240180"/>
            <a:ext cx="5923722" cy="5755422"/>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What this Unit is </a:t>
            </a:r>
            <a:r>
              <a:rPr lang="en-US" sz="1600" b="1">
                <a:latin typeface="Times New Roman" panose="02020603050405020304" pitchFamily="18" charset="0"/>
                <a:cs typeface="Times New Roman" panose="02020603050405020304" pitchFamily="18" charset="0"/>
              </a:rPr>
              <a:t>About :</a:t>
            </a:r>
            <a:endParaRPr lang="en-US" sz="1600" b="1" i="1" dirty="0">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This unit covers project scheduling. It explains what a project schedule is and defines basic scheduling terminology. It identifies different techniques used to develop network diagrams and explains how to construct a network diagram. It defines terms used in the critical path method and explains how to do a forward pass, a backward pass, and how to identify the critical path. The unit concludes with a team scheduling exercise.</a:t>
            </a:r>
          </a:p>
          <a:p>
            <a:pPr marL="742950" lvl="1" indent="-285750">
              <a:buFont typeface="Wingdings" panose="05000000000000000000" pitchFamily="2" charset="2"/>
              <a:buChar char="§"/>
            </a:pPr>
            <a:endParaRPr lang="en-US" sz="160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b="1">
                <a:latin typeface="Times New Roman" panose="02020603050405020304" pitchFamily="18" charset="0"/>
                <a:cs typeface="Times New Roman" panose="02020603050405020304" pitchFamily="18" charset="0"/>
              </a:rPr>
              <a:t>What </a:t>
            </a:r>
            <a:r>
              <a:rPr lang="en-US" sz="1600" b="1" dirty="0">
                <a:latin typeface="Times New Roman" panose="02020603050405020304" pitchFamily="18" charset="0"/>
                <a:cs typeface="Times New Roman" panose="02020603050405020304" pitchFamily="18" charset="0"/>
              </a:rPr>
              <a:t>you should be able to </a:t>
            </a:r>
            <a:r>
              <a:rPr lang="en-US" sz="1600" b="1">
                <a:latin typeface="Times New Roman" panose="02020603050405020304" pitchFamily="18" charset="0"/>
                <a:cs typeface="Times New Roman" panose="02020603050405020304" pitchFamily="18" charset="0"/>
              </a:rPr>
              <a:t>Do (1/2): </a:t>
            </a:r>
            <a:r>
              <a:rPr lang="en-US" sz="1600">
                <a:latin typeface="Times New Roman" panose="02020603050405020304" pitchFamily="18" charset="0"/>
                <a:cs typeface="Times New Roman" panose="02020603050405020304" pitchFamily="18" charset="0"/>
              </a:rPr>
              <a:t>After completing this unit, you should be able to</a:t>
            </a:r>
            <a:r>
              <a:rPr lang="en-US" sz="1600">
                <a:solidFill>
                  <a:srgbClr val="002060"/>
                </a:solidFill>
                <a:latin typeface="Times New Roman" panose="02020603050405020304" pitchFamily="18" charset="0"/>
                <a:cs typeface="Times New Roman" panose="02020603050405020304" pitchFamily="18" charset="0"/>
              </a:rPr>
              <a:t>:</a:t>
            </a:r>
            <a:endParaRPr lang="en-US" sz="1600" i="1">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State the purpose of a project schedule</a:t>
            </a:r>
            <a:endParaRPr lang="en-US" sz="1600" i="1">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Define basic scheduling terminology</a:t>
            </a:r>
            <a:endParaRPr lang="en-US" sz="1600" i="1">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Identify different types of network diagramming techniques used to develop network diagrams</a:t>
            </a:r>
            <a:endParaRPr lang="en-US" sz="1600" i="1">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Explain how to construct a network logic diagram</a:t>
            </a:r>
            <a:endParaRPr lang="en-US" sz="1600" i="1">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Define the terms used in the critical path method</a:t>
            </a:r>
          </a:p>
          <a:p>
            <a:pPr marL="742950" lvl="1" indent="-285750">
              <a:buFont typeface="Wingdings" panose="05000000000000000000" pitchFamily="2" charset="2"/>
              <a:buChar char="§"/>
            </a:pPr>
            <a:endParaRPr lang="en-US" sz="1600" i="1">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Describe how to do a forward pass, a backward pass, and how to identify the critical path</a:t>
            </a:r>
            <a:endParaRPr lang="en-US" sz="1600" i="1">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DF1407C6-9D82-4984-A394-E35BB844C4B8}"/>
              </a:ext>
            </a:extLst>
          </p:cNvPr>
          <p:cNvSpPr txBox="1"/>
          <p:nvPr/>
        </p:nvSpPr>
        <p:spPr>
          <a:xfrm>
            <a:off x="6228522" y="1190033"/>
            <a:ext cx="5778147" cy="5262979"/>
          </a:xfrm>
          <a:prstGeom prst="rect">
            <a:avLst/>
          </a:prstGeom>
          <a:noFill/>
        </p:spPr>
        <p:txBody>
          <a:bodyPr wrap="square" rtlCol="0">
            <a:spAutoFit/>
          </a:bodyPr>
          <a:lstStyle/>
          <a:p>
            <a:pPr marL="285750" indent="-285750">
              <a:buFont typeface="Wingdings" panose="05000000000000000000" pitchFamily="2" charset="2"/>
              <a:buChar char="v"/>
            </a:pPr>
            <a:r>
              <a:rPr lang="en-US" sz="1600" b="1" i="1">
                <a:solidFill>
                  <a:srgbClr val="0070C0"/>
                </a:solidFill>
                <a:latin typeface="Times New Roman" panose="02020603050405020304" pitchFamily="18" charset="0"/>
                <a:cs typeface="Times New Roman" panose="02020603050405020304" pitchFamily="18" charset="0"/>
              </a:rPr>
              <a:t>Giới thiệu</a:t>
            </a:r>
            <a:endParaRPr lang="en-US" sz="1600" b="1"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Unit này bao gồm về các kế hoạch cho project. Nó giải thích một kế hoạch cho project là gì và xác định các thuật ngữ cơ bản về kế hoạch. Nó nhận diện các kỹ thuật khác nhau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 sử dụng để phát triển biểu đồ l</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ới và giải thích cách xây dựng biểu đồ l</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ới. Nó xác định các điều kiện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 sử dụng trong ph</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ơng pháp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ờng găng và giải thích cách để đi chiều xuôi, đi chiều ng</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 và cách để xác định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ờng găng. Unit này cũng kết thúc bằng 1 bài tập về lập kế hoạch</a:t>
            </a:r>
            <a:endParaRPr lang="en-US" sz="1600" b="1" i="1" u="sng"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b="1" i="1">
                <a:solidFill>
                  <a:srgbClr val="0070C0"/>
                </a:solidFill>
                <a:latin typeface="Times New Roman" panose="02020603050405020304" pitchFamily="18" charset="0"/>
                <a:cs typeface="Times New Roman" panose="02020603050405020304" pitchFamily="18" charset="0"/>
              </a:rPr>
              <a:t> Có thể làm gì sau khi học xong Unit này</a:t>
            </a:r>
            <a:endParaRPr lang="en-US" sz="1600" b="1" i="1" dirty="0">
              <a:solidFill>
                <a:srgbClr val="0070C0"/>
              </a:solidFill>
              <a:latin typeface="Times New Roman" panose="02020603050405020304" pitchFamily="18" charset="0"/>
              <a:cs typeface="Times New Roman" panose="02020603050405020304" pitchFamily="18" charset="0"/>
            </a:endParaRPr>
          </a:p>
          <a:p>
            <a:r>
              <a:rPr lang="en-US" sz="1600" i="1">
                <a:solidFill>
                  <a:srgbClr val="0070C0"/>
                </a:solidFill>
                <a:latin typeface="Times New Roman" panose="02020603050405020304" pitchFamily="18" charset="0"/>
                <a:cs typeface="Times New Roman" panose="02020603050405020304" pitchFamily="18" charset="0"/>
              </a:rPr>
              <a:t>       Sau khi hoàn thành unit này, bạn có thể: </a:t>
            </a:r>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Hiểu rõ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 mục đích của lập kế hoạch cho project</a:t>
            </a:r>
          </a:p>
          <a:p>
            <a:pPr marL="742950" lvl="1" indent="-28575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Hiểu rõ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 các thuật ngữ của lập kế hoạch</a:t>
            </a:r>
          </a:p>
          <a:p>
            <a:pPr marL="742950" lvl="1" indent="-28575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Xác định các loại kỹ thuật biểu đồ l</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ới khác nhau sử dụng trong một biểu đồ lưới</a:t>
            </a:r>
          </a:p>
          <a:p>
            <a:pPr marL="742950" lvl="1" indent="-28575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Giải thích các để xây dựng một biểu đồ l</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ới logic</a:t>
            </a:r>
          </a:p>
          <a:p>
            <a:pPr marL="742950" lvl="1" indent="-28575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Hiểu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 giới hạn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 sử dụng trong ph</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ơng pháp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ờng găng</a:t>
            </a:r>
          </a:p>
          <a:p>
            <a:pPr marL="742950" lvl="1" indent="-28575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Mô tả cách để tính đi chiều xuôi, đi chiều ng</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 và các để xác định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ờng găng</a:t>
            </a:r>
            <a:endParaRPr lang="en-US" sz="16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273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398" y="107130"/>
            <a:ext cx="9740749" cy="156966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How to Computer a Precedence Diagram Network Schedule (2 of 2):</a:t>
            </a:r>
          </a:p>
          <a:p>
            <a:r>
              <a:rPr lang="en-US" sz="2400" b="1" i="1" u="sng">
                <a:ln/>
                <a:solidFill>
                  <a:srgbClr val="0070C0"/>
                </a:solidFill>
                <a:latin typeface="Times New Roman" panose="02020603050405020304" pitchFamily="18" charset="0"/>
                <a:cs typeface="Times New Roman" panose="02020603050405020304" pitchFamily="18" charset="0"/>
              </a:rPr>
              <a:t>Cách tính s</a:t>
            </a:r>
            <a:r>
              <a:rPr lang="vi-VN" sz="2400" b="1" i="1" u="sng">
                <a:ln/>
                <a:solidFill>
                  <a:srgbClr val="0070C0"/>
                </a:solidFill>
                <a:latin typeface="Times New Roman" panose="02020603050405020304" pitchFamily="18" charset="0"/>
                <a:cs typeface="Times New Roman" panose="02020603050405020304" pitchFamily="18" charset="0"/>
              </a:rPr>
              <a:t>ơ</a:t>
            </a:r>
            <a:r>
              <a:rPr lang="en-US" sz="2400" b="1" i="1" u="sng">
                <a:ln/>
                <a:solidFill>
                  <a:srgbClr val="0070C0"/>
                </a:solidFill>
                <a:latin typeface="Times New Roman" panose="02020603050405020304" pitchFamily="18" charset="0"/>
                <a:cs typeface="Times New Roman" panose="02020603050405020304" pitchFamily="18" charset="0"/>
              </a:rPr>
              <a:t> đồ kế hoạch l</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ới thứ tự (2/2)</a:t>
            </a:r>
          </a:p>
          <a:p>
            <a:endParaRPr lang="en-US" sz="2400" b="1" u="sng">
              <a:ln/>
              <a:solidFill>
                <a:schemeClr val="bg2">
                  <a:lumMod val="50000"/>
                </a:schemeClr>
              </a:solidFill>
              <a:latin typeface="Times New Roman" panose="02020603050405020304" pitchFamily="18" charset="0"/>
              <a:cs typeface="Times New Roman" panose="02020603050405020304" pitchFamily="18" charset="0"/>
            </a:endParaRP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541763" y="891960"/>
            <a:ext cx="5367532" cy="4862870"/>
          </a:xfrm>
          <a:prstGeom prst="rect">
            <a:avLst/>
          </a:prstGeom>
          <a:noFill/>
        </p:spPr>
        <p:txBody>
          <a:bodyPr wrap="square" rtlCol="0">
            <a:spAutoFit/>
          </a:bodyPr>
          <a:lstStyle/>
          <a:p>
            <a:pPr marL="285750" indent="-285750" algn="just">
              <a:spcBef>
                <a:spcPts val="60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Calculate the backward pass (when multiple dates must be passed backward, select the earliest date)</a:t>
            </a:r>
          </a:p>
          <a:p>
            <a:pPr marL="285750" indent="-28575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Perform </a:t>
            </a:r>
            <a:r>
              <a:rPr lang="en-US" dirty="0">
                <a:latin typeface="Times New Roman" panose="02020603050405020304" pitchFamily="18" charset="0"/>
                <a:cs typeface="Times New Roman" panose="02020603050405020304" pitchFamily="18" charset="0"/>
              </a:rPr>
              <a:t>float calculation</a:t>
            </a:r>
          </a:p>
          <a:p>
            <a:pPr marL="285750" indent="-28575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Identify </a:t>
            </a:r>
            <a:r>
              <a:rPr lang="en-US" dirty="0">
                <a:latin typeface="Times New Roman" panose="02020603050405020304" pitchFamily="18" charset="0"/>
                <a:cs typeface="Times New Roman" panose="02020603050405020304" pitchFamily="18" charset="0"/>
              </a:rPr>
              <a:t>the critical path and near-critical activities</a:t>
            </a:r>
          </a:p>
          <a:p>
            <a:pPr marL="285750" indent="-28575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Validate </a:t>
            </a:r>
            <a:r>
              <a:rPr lang="en-US" dirty="0">
                <a:latin typeface="Times New Roman" panose="02020603050405020304" pitchFamily="18" charset="0"/>
                <a:cs typeface="Times New Roman" panose="02020603050405020304" pitchFamily="18" charset="0"/>
              </a:rPr>
              <a:t>the correctness and completeness of the network</a:t>
            </a:r>
          </a:p>
          <a:p>
            <a:pPr marL="285750" indent="-28575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Familiarize </a:t>
            </a:r>
            <a:r>
              <a:rPr lang="en-US" dirty="0">
                <a:latin typeface="Times New Roman" panose="02020603050405020304" pitchFamily="18" charset="0"/>
                <a:cs typeface="Times New Roman" panose="02020603050405020304" pitchFamily="18" charset="0"/>
              </a:rPr>
              <a:t>yourself with the network characteristics</a:t>
            </a:r>
          </a:p>
          <a:p>
            <a:pPr marL="285750" indent="-28575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Verify </a:t>
            </a:r>
            <a:r>
              <a:rPr lang="en-US" dirty="0">
                <a:latin typeface="Times New Roman" panose="02020603050405020304" pitchFamily="18" charset="0"/>
                <a:cs typeface="Times New Roman" panose="02020603050405020304" pitchFamily="18" charset="0"/>
              </a:rPr>
              <a:t>that the work can be done with the resources in the time allowed</a:t>
            </a:r>
          </a:p>
          <a:p>
            <a:pPr marL="285750" indent="-28575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Adjust </a:t>
            </a:r>
            <a:r>
              <a:rPr lang="en-US" dirty="0">
                <a:latin typeface="Times New Roman" panose="02020603050405020304" pitchFamily="18" charset="0"/>
                <a:cs typeface="Times New Roman" panose="02020603050405020304" pitchFamily="18" charset="0"/>
              </a:rPr>
              <a:t>the schedule as required to meet commitments</a:t>
            </a:r>
          </a:p>
          <a:p>
            <a:pPr marL="285750" indent="-28575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Once </a:t>
            </a:r>
            <a:r>
              <a:rPr lang="en-US" dirty="0">
                <a:latin typeface="Times New Roman" panose="02020603050405020304" pitchFamily="18" charset="0"/>
                <a:cs typeface="Times New Roman" panose="02020603050405020304" pitchFamily="18" charset="0"/>
              </a:rPr>
              <a:t>the schedule is known, include Level of Effort tasks</a:t>
            </a:r>
          </a:p>
          <a:p>
            <a:pPr marL="285750" indent="-28575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Once </a:t>
            </a:r>
            <a:r>
              <a:rPr lang="en-US" dirty="0">
                <a:latin typeface="Times New Roman" panose="02020603050405020304" pitchFamily="18" charset="0"/>
                <a:cs typeface="Times New Roman" panose="02020603050405020304" pitchFamily="18" charset="0"/>
              </a:rPr>
              <a:t>the schedule is known, add project management effort (full-time or part-time </a:t>
            </a:r>
            <a:r>
              <a:rPr lang="en-US">
                <a:latin typeface="Times New Roman" panose="02020603050405020304" pitchFamily="18" charset="0"/>
                <a:cs typeface="Times New Roman" panose="02020603050405020304" pitchFamily="18" charset="0"/>
              </a:rPr>
              <a:t>as needed</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17B9E7D9-7CA2-44F8-9E22-834BB27FE9BE}"/>
              </a:ext>
            </a:extLst>
          </p:cNvPr>
          <p:cNvSpPr txBox="1"/>
          <p:nvPr/>
        </p:nvSpPr>
        <p:spPr>
          <a:xfrm>
            <a:off x="6282707" y="891960"/>
            <a:ext cx="5604895" cy="5216813"/>
          </a:xfrm>
          <a:prstGeom prst="rect">
            <a:avLst/>
          </a:prstGeom>
          <a:noFill/>
        </p:spPr>
        <p:txBody>
          <a:bodyPr wrap="square" rtlCol="0">
            <a:spAutoFit/>
          </a:bodyPr>
          <a:lstStyle/>
          <a:p>
            <a:pPr marL="285750" indent="-285750" algn="just">
              <a:spcBef>
                <a:spcPts val="6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Tính </a:t>
            </a:r>
            <a:r>
              <a:rPr lang="en-US" i="1" dirty="0" err="1">
                <a:solidFill>
                  <a:srgbClr val="0070C0"/>
                </a:solidFill>
                <a:latin typeface="Times New Roman" panose="02020603050405020304" pitchFamily="18" charset="0"/>
                <a:cs typeface="Times New Roman" panose="02020603050405020304" pitchFamily="18" charset="0"/>
              </a:rPr>
              <a:t>toán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chiều</a:t>
            </a:r>
            <a:r>
              <a:rPr lang="en-US" i="1" dirty="0">
                <a:solidFill>
                  <a:srgbClr val="0070C0"/>
                </a:solidFill>
                <a:latin typeface="Times New Roman" panose="02020603050405020304" pitchFamily="18" charset="0"/>
                <a:cs typeface="Times New Roman" panose="02020603050405020304" pitchFamily="18" charset="0"/>
              </a:rPr>
              <a:t> ng</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khi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có</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nhiều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ngày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chọn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ngày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sớm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nhất</a:t>
            </a:r>
            <a:r>
              <a:rPr lang="en-US" i="1" dirty="0">
                <a:solidFill>
                  <a:srgbClr val="0070C0"/>
                </a:solidFill>
                <a:latin typeface="Times New Roman" panose="02020603050405020304" pitchFamily="18" charset="0"/>
                <a:cs typeface="Times New Roman" panose="02020603050405020304" pitchFamily="18" charset="0"/>
              </a:rPr>
              <a:t>)</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lgn="just">
              <a:spcBef>
                <a:spcPts val="6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Tính </a:t>
            </a:r>
            <a:r>
              <a:rPr lang="en-US" i="1" dirty="0" err="1">
                <a:solidFill>
                  <a:srgbClr val="0070C0"/>
                </a:solidFill>
                <a:latin typeface="Times New Roman" panose="02020603050405020304" pitchFamily="18" charset="0"/>
                <a:cs typeface="Times New Roman" panose="02020603050405020304" pitchFamily="18" charset="0"/>
              </a:rPr>
              <a:t>toán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tổng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thời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gian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thả</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trôi</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lgn="just">
              <a:spcBef>
                <a:spcPts val="6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Xác </a:t>
            </a:r>
            <a:r>
              <a:rPr lang="en-US" i="1" dirty="0" err="1">
                <a:solidFill>
                  <a:srgbClr val="0070C0"/>
                </a:solidFill>
                <a:latin typeface="Times New Roman" panose="02020603050405020304" pitchFamily="18" charset="0"/>
                <a:cs typeface="Times New Roman" panose="02020603050405020304" pitchFamily="18" charset="0"/>
              </a:rPr>
              <a:t>định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đường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găng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động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gần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găng</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lgn="just">
              <a:spcBef>
                <a:spcPts val="6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Xác </a:t>
            </a:r>
            <a:r>
              <a:rPr lang="en-US" i="1" dirty="0" err="1">
                <a:solidFill>
                  <a:srgbClr val="0070C0"/>
                </a:solidFill>
                <a:latin typeface="Times New Roman" panose="02020603050405020304" pitchFamily="18" charset="0"/>
                <a:cs typeface="Times New Roman" panose="02020603050405020304" pitchFamily="18" charset="0"/>
              </a:rPr>
              <a:t>nhận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tính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đúng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đắn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tính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hoàn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thành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l</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ới</a:t>
            </a:r>
          </a:p>
          <a:p>
            <a:pPr marL="285750" indent="-285750" algn="just">
              <a:spcBef>
                <a:spcPts val="600"/>
              </a:spcBef>
              <a:buFont typeface="Wingdings" panose="05000000000000000000" pitchFamily="2" charset="2"/>
              <a:buChar char="§"/>
            </a:pPr>
            <a:endParaRPr lang="en-US" dirty="0">
              <a:solidFill>
                <a:srgbClr val="0070C0"/>
              </a:solidFill>
              <a:latin typeface="Times New Roman" panose="02020603050405020304" pitchFamily="18" charset="0"/>
              <a:cs typeface="Times New Roman" panose="02020603050405020304" pitchFamily="18" charset="0"/>
            </a:endParaRPr>
          </a:p>
          <a:p>
            <a:pPr marL="285750" indent="-285750" algn="just">
              <a:spcBef>
                <a:spcPts val="6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Hiểu </a:t>
            </a:r>
            <a:r>
              <a:rPr lang="en-US" i="1" dirty="0" err="1">
                <a:solidFill>
                  <a:srgbClr val="0070C0"/>
                </a:solidFill>
                <a:latin typeface="Times New Roman" panose="02020603050405020304" pitchFamily="18" charset="0"/>
                <a:cs typeface="Times New Roman" panose="02020603050405020304" pitchFamily="18" charset="0"/>
              </a:rPr>
              <a:t>biết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đầy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đủ</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về</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đặc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a:t>
            </a:r>
            <a:r>
              <a:rPr lang="vi-VN" i="1" dirty="0">
                <a:solidFill>
                  <a:srgbClr val="0070C0"/>
                </a:solidFill>
                <a:latin typeface="Times New Roman" panose="02020603050405020304" pitchFamily="18" charset="0"/>
                <a:cs typeface="Times New Roman" panose="02020603050405020304" pitchFamily="18" charset="0"/>
              </a:rPr>
              <a:t>ư</a:t>
            </a:r>
            <a:r>
              <a:rPr lang="en-US" i="1" dirty="0">
                <a:solidFill>
                  <a:srgbClr val="0070C0"/>
                </a:solidFill>
                <a:latin typeface="Times New Roman" panose="02020603050405020304" pitchFamily="18" charset="0"/>
                <a:cs typeface="Times New Roman" panose="02020603050405020304" pitchFamily="18" charset="0"/>
              </a:rPr>
              <a:t>ng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l</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ới</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lgn="just">
              <a:spcBef>
                <a:spcPts val="6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Xác </a:t>
            </a:r>
            <a:r>
              <a:rPr lang="en-US" i="1" dirty="0" err="1">
                <a:solidFill>
                  <a:srgbClr val="0070C0"/>
                </a:solidFill>
                <a:latin typeface="Times New Roman" panose="02020603050405020304" pitchFamily="18" charset="0"/>
                <a:cs typeface="Times New Roman" panose="02020603050405020304" pitchFamily="18" charset="0"/>
              </a:rPr>
              <a:t>nhận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công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việc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có</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thể</a:t>
            </a:r>
            <a:r>
              <a:rPr lang="en-US" i="1" dirty="0">
                <a:solidFill>
                  <a:srgbClr val="0070C0"/>
                </a:solidFill>
                <a:latin typeface="Times New Roman" panose="02020603050405020304" pitchFamily="18" charset="0"/>
                <a:cs typeface="Times New Roman" panose="02020603050405020304" pitchFamily="18" charset="0"/>
              </a:rPr>
              <a:t> đ</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hoàn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thành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bằng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tài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nguyên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trong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thời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gian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phép</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lgn="just">
              <a:spcBef>
                <a:spcPts val="6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Điều </a:t>
            </a:r>
            <a:r>
              <a:rPr lang="en-US" i="1" dirty="0" err="1">
                <a:solidFill>
                  <a:srgbClr val="0070C0"/>
                </a:solidFill>
                <a:latin typeface="Times New Roman" panose="02020603050405020304" pitchFamily="18" charset="0"/>
                <a:cs typeface="Times New Roman" panose="02020603050405020304" pitchFamily="18" charset="0"/>
              </a:rPr>
              <a:t>chỉnh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kế</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a:t>
            </a:r>
            <a:r>
              <a:rPr lang="vi-VN" i="1" dirty="0">
                <a:solidFill>
                  <a:srgbClr val="0070C0"/>
                </a:solidFill>
                <a:latin typeface="Times New Roman" panose="02020603050405020304" pitchFamily="18" charset="0"/>
                <a:cs typeface="Times New Roman" panose="02020603050405020304" pitchFamily="18" charset="0"/>
              </a:rPr>
              <a:t>ư</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bắt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buộc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việc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giao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phó</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phù</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hợp</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lgn="just">
              <a:spcBef>
                <a:spcPts val="6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Một </a:t>
            </a:r>
            <a:r>
              <a:rPr lang="en-US" i="1" dirty="0" err="1">
                <a:solidFill>
                  <a:srgbClr val="0070C0"/>
                </a:solidFill>
                <a:latin typeface="Times New Roman" panose="02020603050405020304" pitchFamily="18" charset="0"/>
                <a:cs typeface="Times New Roman" panose="02020603050405020304" pitchFamily="18" charset="0"/>
              </a:rPr>
              <a:t>lịch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trình</a:t>
            </a:r>
            <a:r>
              <a:rPr lang="en-US" i="1" dirty="0">
                <a:solidFill>
                  <a:srgbClr val="0070C0"/>
                </a:solidFill>
                <a:latin typeface="Times New Roman" panose="02020603050405020304" pitchFamily="18" charset="0"/>
                <a:cs typeface="Times New Roman" panose="02020603050405020304" pitchFamily="18" charset="0"/>
              </a:rPr>
              <a:t> đ</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biết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đến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tính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cả</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đến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nhiệm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vụ</a:t>
            </a:r>
            <a:r>
              <a:rPr lang="en-US" i="1" dirty="0">
                <a:solidFill>
                  <a:srgbClr val="0070C0"/>
                </a:solidFill>
                <a:latin typeface="Times New Roman" panose="02020603050405020304" pitchFamily="18" charset="0"/>
                <a:cs typeface="Times New Roman" panose="02020603050405020304" pitchFamily="18" charset="0"/>
              </a:rPr>
              <a:t> Level of Effort (</a:t>
            </a:r>
            <a:r>
              <a:rPr lang="en-US" i="1" dirty="0" err="1">
                <a:solidFill>
                  <a:srgbClr val="0070C0"/>
                </a:solidFill>
                <a:latin typeface="Times New Roman" panose="02020603050405020304" pitchFamily="18" charset="0"/>
                <a:cs typeface="Times New Roman" panose="02020603050405020304" pitchFamily="18" charset="0"/>
              </a:rPr>
              <a:t>mức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cố</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gắng</a:t>
            </a:r>
            <a:r>
              <a:rPr lang="en-US" i="1" dirty="0">
                <a:solidFill>
                  <a:srgbClr val="0070C0"/>
                </a:solidFill>
                <a:latin typeface="Times New Roman" panose="02020603050405020304" pitchFamily="18" charset="0"/>
                <a:cs typeface="Times New Roman" panose="02020603050405020304" pitchFamily="18" charset="0"/>
              </a:rPr>
              <a:t>)</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lgn="just">
              <a:spcBef>
                <a:spcPts val="6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Một </a:t>
            </a:r>
            <a:r>
              <a:rPr lang="en-US" i="1" dirty="0" err="1">
                <a:solidFill>
                  <a:srgbClr val="0070C0"/>
                </a:solidFill>
                <a:latin typeface="Times New Roman" panose="02020603050405020304" pitchFamily="18" charset="0"/>
                <a:cs typeface="Times New Roman" panose="02020603050405020304" pitchFamily="18" charset="0"/>
              </a:rPr>
              <a:t>lịch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trình</a:t>
            </a:r>
            <a:r>
              <a:rPr lang="en-US" i="1" dirty="0">
                <a:solidFill>
                  <a:srgbClr val="0070C0"/>
                </a:solidFill>
                <a:latin typeface="Times New Roman" panose="02020603050405020304" pitchFamily="18" charset="0"/>
                <a:cs typeface="Times New Roman" panose="02020603050405020304" pitchFamily="18" charset="0"/>
              </a:rPr>
              <a:t> đ</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biết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đến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thêm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một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nỗ</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lực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toàn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thời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gian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hoặc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thời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gian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nếu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cần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thiết</a:t>
            </a:r>
            <a:r>
              <a:rPr lang="en-US" i="1" dirty="0">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73166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53605" y="1335225"/>
            <a:ext cx="2726575" cy="2246769"/>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Forward Pass:</a:t>
            </a:r>
          </a:p>
          <a:p>
            <a:pPr marL="342900"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Early start</a:t>
            </a:r>
          </a:p>
          <a:p>
            <a:pPr marL="342900"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Early finish</a:t>
            </a:r>
          </a:p>
          <a:p>
            <a:r>
              <a:rPr lang="en-US" sz="2000" i="1">
                <a:solidFill>
                  <a:srgbClr val="0070C0"/>
                </a:solidFill>
                <a:latin typeface="Times New Roman" panose="02020603050405020304" pitchFamily="18" charset="0"/>
                <a:cs typeface="Times New Roman" panose="02020603050405020304" pitchFamily="18" charset="0"/>
              </a:rPr>
              <a:t>Đi chiều xuôi</a:t>
            </a:r>
          </a:p>
          <a:p>
            <a:pPr marL="342900" indent="-342900">
              <a:buFont typeface="Wingdings" panose="05000000000000000000" pitchFamily="2" charset="2"/>
              <a:buChar char="§"/>
            </a:pPr>
            <a:r>
              <a:rPr lang="en-US" sz="2000" i="1">
                <a:solidFill>
                  <a:srgbClr val="0070C0"/>
                </a:solidFill>
                <a:latin typeface="Times New Roman" panose="02020603050405020304" pitchFamily="18" charset="0"/>
                <a:cs typeface="Times New Roman" panose="02020603050405020304" pitchFamily="18" charset="0"/>
              </a:rPr>
              <a:t>Bắt đầu sớm</a:t>
            </a:r>
          </a:p>
          <a:p>
            <a:pPr marL="342900" indent="-342900">
              <a:buFont typeface="Wingdings" panose="05000000000000000000" pitchFamily="2" charset="2"/>
              <a:buChar char="§"/>
            </a:pPr>
            <a:r>
              <a:rPr lang="en-US" sz="2000" i="1">
                <a:solidFill>
                  <a:srgbClr val="0070C0"/>
                </a:solidFill>
                <a:latin typeface="Times New Roman" panose="02020603050405020304" pitchFamily="18" charset="0"/>
                <a:cs typeface="Times New Roman" panose="02020603050405020304" pitchFamily="18" charset="0"/>
              </a:rPr>
              <a:t>Kết thúc sớm</a:t>
            </a:r>
          </a:p>
          <a:p>
            <a:pPr marL="342900" indent="-342900">
              <a:buFont typeface="Wingdings" panose="05000000000000000000" pitchFamily="2" charset="2"/>
              <a:buChar char="§"/>
            </a:pPr>
            <a:endParaRPr lang="en-US" sz="2000">
              <a:latin typeface="Times New Roman" panose="02020603050405020304" pitchFamily="18" charset="0"/>
              <a:cs typeface="Times New Roman" panose="02020603050405020304" pitchFamily="18" charset="0"/>
            </a:endParaRPr>
          </a:p>
        </p:txBody>
      </p:sp>
      <p:sp>
        <p:nvSpPr>
          <p:cNvPr id="6" name="TextBox 5"/>
          <p:cNvSpPr txBox="1"/>
          <p:nvPr/>
        </p:nvSpPr>
        <p:spPr>
          <a:xfrm>
            <a:off x="6633900" y="1181336"/>
            <a:ext cx="2726575" cy="2862322"/>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Backward Pass:</a:t>
            </a:r>
          </a:p>
          <a:p>
            <a:pPr marL="342900"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Late start</a:t>
            </a:r>
          </a:p>
          <a:p>
            <a:pPr marL="342900"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Late finish</a:t>
            </a:r>
          </a:p>
          <a:p>
            <a:pPr marL="342900"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Float/Slack time</a:t>
            </a:r>
          </a:p>
          <a:p>
            <a:r>
              <a:rPr lang="en-US" sz="2000" i="1">
                <a:solidFill>
                  <a:srgbClr val="0070C0"/>
                </a:solidFill>
                <a:latin typeface="Times New Roman" panose="02020603050405020304" pitchFamily="18" charset="0"/>
                <a:cs typeface="Times New Roman" panose="02020603050405020304" pitchFamily="18" charset="0"/>
              </a:rPr>
              <a:t>Đi chiều ng</a:t>
            </a:r>
            <a:r>
              <a:rPr lang="vi-VN" sz="2000" i="1">
                <a:solidFill>
                  <a:srgbClr val="0070C0"/>
                </a:solidFill>
                <a:latin typeface="Times New Roman" panose="02020603050405020304" pitchFamily="18" charset="0"/>
                <a:cs typeface="Times New Roman" panose="02020603050405020304" pitchFamily="18" charset="0"/>
              </a:rPr>
              <a:t>ư</a:t>
            </a:r>
            <a:r>
              <a:rPr lang="en-US" sz="2000" i="1">
                <a:solidFill>
                  <a:srgbClr val="0070C0"/>
                </a:solidFill>
                <a:latin typeface="Times New Roman" panose="02020603050405020304" pitchFamily="18" charset="0"/>
                <a:cs typeface="Times New Roman" panose="02020603050405020304" pitchFamily="18" charset="0"/>
              </a:rPr>
              <a:t>ợc</a:t>
            </a:r>
          </a:p>
          <a:p>
            <a:pPr marL="342900" indent="-342900">
              <a:buFont typeface="Wingdings" panose="05000000000000000000" pitchFamily="2" charset="2"/>
              <a:buChar char="§"/>
            </a:pPr>
            <a:r>
              <a:rPr lang="en-US" sz="2000" i="1">
                <a:solidFill>
                  <a:srgbClr val="0070C0"/>
                </a:solidFill>
                <a:latin typeface="Times New Roman" panose="02020603050405020304" pitchFamily="18" charset="0"/>
                <a:cs typeface="Times New Roman" panose="02020603050405020304" pitchFamily="18" charset="0"/>
              </a:rPr>
              <a:t>Bắt đầu ng</a:t>
            </a:r>
            <a:r>
              <a:rPr lang="vi-VN" sz="2000" i="1">
                <a:solidFill>
                  <a:srgbClr val="0070C0"/>
                </a:solidFill>
                <a:latin typeface="Times New Roman" panose="02020603050405020304" pitchFamily="18" charset="0"/>
                <a:cs typeface="Times New Roman" panose="02020603050405020304" pitchFamily="18" charset="0"/>
              </a:rPr>
              <a:t>ư</a:t>
            </a:r>
            <a:r>
              <a:rPr lang="en-US" sz="2000" i="1">
                <a:solidFill>
                  <a:srgbClr val="0070C0"/>
                </a:solidFill>
                <a:latin typeface="Times New Roman" panose="02020603050405020304" pitchFamily="18" charset="0"/>
                <a:cs typeface="Times New Roman" panose="02020603050405020304" pitchFamily="18" charset="0"/>
              </a:rPr>
              <a:t>ợc</a:t>
            </a:r>
          </a:p>
          <a:p>
            <a:pPr marL="342900" indent="-342900">
              <a:buFont typeface="Wingdings" panose="05000000000000000000" pitchFamily="2" charset="2"/>
              <a:buChar char="§"/>
            </a:pPr>
            <a:r>
              <a:rPr lang="en-US" sz="2000" i="1">
                <a:solidFill>
                  <a:srgbClr val="0070C0"/>
                </a:solidFill>
                <a:latin typeface="Times New Roman" panose="02020603050405020304" pitchFamily="18" charset="0"/>
                <a:cs typeface="Times New Roman" panose="02020603050405020304" pitchFamily="18" charset="0"/>
              </a:rPr>
              <a:t>Kết thúc muộn</a:t>
            </a:r>
          </a:p>
          <a:p>
            <a:pPr marL="342900" indent="-342900">
              <a:buFont typeface="Wingdings" panose="05000000000000000000" pitchFamily="2" charset="2"/>
              <a:buChar char="§"/>
            </a:pPr>
            <a:r>
              <a:rPr lang="en-US" sz="2000" i="1">
                <a:solidFill>
                  <a:srgbClr val="0070C0"/>
                </a:solidFill>
                <a:latin typeface="Times New Roman" panose="02020603050405020304" pitchFamily="18" charset="0"/>
                <a:cs typeface="Times New Roman" panose="02020603050405020304" pitchFamily="18" charset="0"/>
              </a:rPr>
              <a:t>Thời gian nổi</a:t>
            </a:r>
          </a:p>
          <a:p>
            <a:endParaRPr lang="en-US" sz="2000">
              <a:latin typeface="Times New Roman" panose="02020603050405020304" pitchFamily="18" charset="0"/>
              <a:cs typeface="Times New Roman" panose="02020603050405020304" pitchFamily="18" charset="0"/>
            </a:endParaRPr>
          </a:p>
        </p:txBody>
      </p:sp>
      <p:sp>
        <p:nvSpPr>
          <p:cNvPr id="7" name="TextBox 6"/>
          <p:cNvSpPr txBox="1"/>
          <p:nvPr/>
        </p:nvSpPr>
        <p:spPr>
          <a:xfrm>
            <a:off x="1073209" y="3659831"/>
            <a:ext cx="9243753" cy="1477328"/>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Forward pass is the calculation of the </a:t>
            </a:r>
            <a:r>
              <a:rPr lang="en-US" b="1">
                <a:latin typeface="Times New Roman" panose="02020603050405020304" pitchFamily="18" charset="0"/>
                <a:cs typeface="Times New Roman" panose="02020603050405020304" pitchFamily="18" charset="0"/>
              </a:rPr>
              <a:t>early start</a:t>
            </a:r>
            <a:r>
              <a:rPr lang="en-US">
                <a:latin typeface="Times New Roman" panose="02020603050405020304" pitchFamily="18" charset="0"/>
                <a:cs typeface="Times New Roman" panose="02020603050405020304" pitchFamily="18" charset="0"/>
              </a:rPr>
              <a:t> and </a:t>
            </a:r>
            <a:r>
              <a:rPr lang="en-US" b="1">
                <a:latin typeface="Times New Roman" panose="02020603050405020304" pitchFamily="18" charset="0"/>
                <a:cs typeface="Times New Roman" panose="02020603050405020304" pitchFamily="18" charset="0"/>
              </a:rPr>
              <a:t>early finish </a:t>
            </a:r>
            <a:r>
              <a:rPr lang="en-US">
                <a:latin typeface="Times New Roman" panose="02020603050405020304" pitchFamily="18" charset="0"/>
                <a:cs typeface="Times New Roman" panose="02020603050405020304" pitchFamily="18" charset="0"/>
              </a:rPr>
              <a:t>dates for the uncompleted portions of all network activities</a:t>
            </a:r>
          </a:p>
          <a:p>
            <a:r>
              <a:rPr lang="en-US" i="1">
                <a:solidFill>
                  <a:srgbClr val="0070C0"/>
                </a:solidFill>
                <a:latin typeface="Times New Roman" panose="02020603050405020304" pitchFamily="18" charset="0"/>
                <a:cs typeface="Times New Roman" panose="02020603050405020304" pitchFamily="18" charset="0"/>
              </a:rPr>
              <a:t>Đi chiều xuôi là tính toán ngày </a:t>
            </a:r>
            <a:r>
              <a:rPr lang="en-US" b="1" i="1">
                <a:solidFill>
                  <a:srgbClr val="0070C0"/>
                </a:solidFill>
                <a:latin typeface="Times New Roman" panose="02020603050405020304" pitchFamily="18" charset="0"/>
                <a:cs typeface="Times New Roman" panose="02020603050405020304" pitchFamily="18" charset="0"/>
              </a:rPr>
              <a:t>bắt đầu sớm</a:t>
            </a:r>
            <a:r>
              <a:rPr lang="en-US" i="1">
                <a:solidFill>
                  <a:srgbClr val="0070C0"/>
                </a:solidFill>
                <a:latin typeface="Times New Roman" panose="02020603050405020304" pitchFamily="18" charset="0"/>
                <a:cs typeface="Times New Roman" panose="02020603050405020304" pitchFamily="18" charset="0"/>
              </a:rPr>
              <a:t>, ngày </a:t>
            </a:r>
            <a:r>
              <a:rPr lang="en-US" b="1" i="1">
                <a:solidFill>
                  <a:srgbClr val="0070C0"/>
                </a:solidFill>
                <a:latin typeface="Times New Roman" panose="02020603050405020304" pitchFamily="18" charset="0"/>
                <a:cs typeface="Times New Roman" panose="02020603050405020304" pitchFamily="18" charset="0"/>
              </a:rPr>
              <a:t>kết thúc sớm </a:t>
            </a:r>
            <a:r>
              <a:rPr lang="en-US" i="1">
                <a:solidFill>
                  <a:srgbClr val="0070C0"/>
                </a:solidFill>
                <a:latin typeface="Times New Roman" panose="02020603050405020304" pitchFamily="18" charset="0"/>
                <a:cs typeface="Times New Roman" panose="02020603050405020304" pitchFamily="18" charset="0"/>
              </a:rPr>
              <a:t>của các thành phần đang tiến hành của mạng hoạt động</a:t>
            </a:r>
          </a:p>
          <a:p>
            <a:endParaRPr lang="en-US">
              <a:latin typeface="Times New Roman" panose="02020603050405020304" pitchFamily="18" charset="0"/>
              <a:cs typeface="Times New Roman" panose="02020603050405020304" pitchFamily="18" charset="0"/>
            </a:endParaRPr>
          </a:p>
        </p:txBody>
      </p:sp>
      <p:sp>
        <p:nvSpPr>
          <p:cNvPr id="8" name="TextBox 7"/>
          <p:cNvSpPr txBox="1"/>
          <p:nvPr/>
        </p:nvSpPr>
        <p:spPr>
          <a:xfrm>
            <a:off x="1073208" y="4938000"/>
            <a:ext cx="9243753" cy="1477328"/>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Backward pass is the calculation of the </a:t>
            </a:r>
            <a:r>
              <a:rPr lang="en-US" b="1">
                <a:latin typeface="Times New Roman" panose="02020603050405020304" pitchFamily="18" charset="0"/>
                <a:cs typeface="Times New Roman" panose="02020603050405020304" pitchFamily="18" charset="0"/>
              </a:rPr>
              <a:t>late start</a:t>
            </a:r>
            <a:r>
              <a:rPr lang="en-US">
                <a:latin typeface="Times New Roman" panose="02020603050405020304" pitchFamily="18" charset="0"/>
                <a:cs typeface="Times New Roman" panose="02020603050405020304" pitchFamily="18" charset="0"/>
              </a:rPr>
              <a:t> dates and </a:t>
            </a:r>
            <a:r>
              <a:rPr lang="en-US" b="1">
                <a:latin typeface="Times New Roman" panose="02020603050405020304" pitchFamily="18" charset="0"/>
                <a:cs typeface="Times New Roman" panose="02020603050405020304" pitchFamily="18" charset="0"/>
              </a:rPr>
              <a:t>late finish </a:t>
            </a:r>
            <a:r>
              <a:rPr lang="en-US">
                <a:latin typeface="Times New Roman" panose="02020603050405020304" pitchFamily="18" charset="0"/>
                <a:cs typeface="Times New Roman" panose="02020603050405020304" pitchFamily="18" charset="0"/>
              </a:rPr>
              <a:t>dates for the uncompleted portions of all network activities</a:t>
            </a:r>
          </a:p>
          <a:p>
            <a:r>
              <a:rPr lang="en-US" i="1">
                <a:solidFill>
                  <a:srgbClr val="0070C0"/>
                </a:solidFill>
                <a:latin typeface="Times New Roman" panose="02020603050405020304" pitchFamily="18" charset="0"/>
                <a:cs typeface="Times New Roman" panose="02020603050405020304" pitchFamily="18" charset="0"/>
              </a:rPr>
              <a:t>Đi chiều ng</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là </a:t>
            </a:r>
            <a:r>
              <a:rPr lang="en-US" i="1">
                <a:solidFill>
                  <a:srgbClr val="0070C0"/>
                </a:solidFill>
                <a:latin typeface="+mj-lt"/>
              </a:rPr>
              <a:t>c</a:t>
            </a:r>
            <a:r>
              <a:rPr lang="vi-VN" i="1">
                <a:solidFill>
                  <a:srgbClr val="0070C0"/>
                </a:solidFill>
                <a:latin typeface="+mj-lt"/>
              </a:rPr>
              <a:t>ách tính ngày </a:t>
            </a:r>
            <a:r>
              <a:rPr lang="vi-VN" b="1" i="1">
                <a:solidFill>
                  <a:srgbClr val="0070C0"/>
                </a:solidFill>
                <a:latin typeface="+mj-lt"/>
              </a:rPr>
              <a:t>bắt đầu</a:t>
            </a:r>
            <a:r>
              <a:rPr lang="en-US" b="1" i="1">
                <a:solidFill>
                  <a:srgbClr val="0070C0"/>
                </a:solidFill>
                <a:latin typeface="Times New Roman" panose="02020603050405020304" pitchFamily="18" charset="0"/>
                <a:cs typeface="Times New Roman" panose="02020603050405020304" pitchFamily="18" charset="0"/>
              </a:rPr>
              <a:t> muộn</a:t>
            </a:r>
            <a:r>
              <a:rPr lang="vi-VN" b="1" i="1">
                <a:solidFill>
                  <a:srgbClr val="0070C0"/>
                </a:solidFill>
                <a:latin typeface="+mj-lt"/>
              </a:rPr>
              <a:t> </a:t>
            </a:r>
            <a:r>
              <a:rPr lang="vi-VN" i="1">
                <a:solidFill>
                  <a:srgbClr val="0070C0"/>
                </a:solidFill>
                <a:latin typeface="+mj-lt"/>
              </a:rPr>
              <a:t>và </a:t>
            </a:r>
            <a:r>
              <a:rPr lang="vi-VN" b="1" i="1">
                <a:solidFill>
                  <a:srgbClr val="0070C0"/>
                </a:solidFill>
                <a:latin typeface="+mj-lt"/>
              </a:rPr>
              <a:t>kết thúc muộn</a:t>
            </a:r>
            <a:r>
              <a:rPr lang="vi-VN" i="1">
                <a:solidFill>
                  <a:srgbClr val="0070C0"/>
                </a:solidFill>
                <a:latin typeface="+mj-lt"/>
              </a:rPr>
              <a:t> của những phần còn thiếu trong các hoạt động dự án</a:t>
            </a:r>
            <a:r>
              <a:rPr lang="en-US" i="1">
                <a:solidFill>
                  <a:srgbClr val="0070C0"/>
                </a:solidFill>
                <a:latin typeface="+mj-lt"/>
              </a:rPr>
              <a:t>.</a:t>
            </a:r>
            <a:endParaRPr lang="en-US" i="1">
              <a:solidFill>
                <a:srgbClr val="0070C0"/>
              </a:solidFill>
              <a:latin typeface="+mj-lt"/>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9" name="TextBox 8"/>
          <p:cNvSpPr txBox="1"/>
          <p:nvPr/>
        </p:nvSpPr>
        <p:spPr>
          <a:xfrm>
            <a:off x="397164" y="251783"/>
            <a:ext cx="10708158"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Calculating Start and Finish Dates as Part of the Critical Path Method (CPM):</a:t>
            </a:r>
          </a:p>
          <a:p>
            <a:r>
              <a:rPr lang="en-US" sz="2400" b="1" i="1" u="sng">
                <a:ln/>
                <a:solidFill>
                  <a:srgbClr val="0070C0"/>
                </a:solidFill>
                <a:latin typeface="Times New Roman" panose="02020603050405020304" pitchFamily="18" charset="0"/>
                <a:cs typeface="Times New Roman" panose="02020603050405020304" pitchFamily="18" charset="0"/>
              </a:rPr>
              <a:t>Tính ngày bắt đầu và kết thúc nh</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 một đ</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ờng trong phương pháp đ</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ờng găng</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469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7894" y="133636"/>
            <a:ext cx="9672510"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Applying the Forward Pass:</a:t>
            </a:r>
          </a:p>
          <a:p>
            <a:r>
              <a:rPr lang="en-US" sz="2400" b="1" i="1" u="sng">
                <a:ln/>
                <a:solidFill>
                  <a:srgbClr val="0070C0"/>
                </a:solidFill>
                <a:latin typeface="Times New Roman" panose="02020603050405020304" pitchFamily="18" charset="0"/>
                <a:cs typeface="Times New Roman" panose="02020603050405020304" pitchFamily="18" charset="0"/>
              </a:rPr>
              <a:t>Áp dụng cho đi chiều xuôi</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501603" y="1012954"/>
                <a:ext cx="5594397" cy="4862870"/>
              </a:xfrm>
              <a:prstGeom prst="rect">
                <a:avLst/>
              </a:prstGeom>
              <a:noFill/>
            </p:spPr>
            <p:txBody>
              <a:bodyPr wrap="square" rtlCol="0">
                <a:spAutoFit/>
              </a:bodyPr>
              <a:lstStyle/>
              <a:p>
                <a:pPr algn="just">
                  <a:spcBef>
                    <a:spcPts val="600"/>
                  </a:spcBef>
                </a:pPr>
                <a:r>
                  <a:rPr lang="en-US" b="1">
                    <a:latin typeface="Times New Roman" panose="02020603050405020304" pitchFamily="18" charset="0"/>
                    <a:cs typeface="Times New Roman" panose="02020603050405020304" pitchFamily="18" charset="0"/>
                  </a:rPr>
                  <a:t>Steps for doing a forward pass:</a:t>
                </a:r>
              </a:p>
              <a:p>
                <a:pPr marL="914400" lvl="1" indent="-457200" algn="just">
                  <a:spcBef>
                    <a:spcPts val="600"/>
                  </a:spcBef>
                  <a:buFont typeface="+mj-lt"/>
                  <a:buAutoNum type="arabicPeriod"/>
                </a:pPr>
                <a:r>
                  <a:rPr lang="en-US">
                    <a:latin typeface="Times New Roman" panose="02020603050405020304" pitchFamily="18" charset="0"/>
                    <a:cs typeface="Times New Roman" panose="02020603050405020304" pitchFamily="18" charset="0"/>
                  </a:rPr>
                  <a:t>Establish the project start date, which is the early start date for the first network activity</a:t>
                </a:r>
              </a:p>
              <a:p>
                <a:pPr marL="914400" lvl="1" indent="-457200" algn="just">
                  <a:spcBef>
                    <a:spcPts val="600"/>
                  </a:spcBef>
                  <a:buFont typeface="+mj-lt"/>
                  <a:buAutoNum type="arabicPeriod"/>
                </a:pPr>
                <a:r>
                  <a:rPr lang="en-US">
                    <a:latin typeface="Times New Roman" panose="02020603050405020304" pitchFamily="18" charset="0"/>
                    <a:cs typeface="Times New Roman" panose="02020603050405020304" pitchFamily="18" charset="0"/>
                  </a:rPr>
                  <a:t>Add the duration of the activity to the start date to produce the early finish date for the first activity</a:t>
                </a:r>
              </a:p>
              <a:p>
                <a:pPr marL="914400" lvl="1" indent="-457200" algn="just">
                  <a:spcBef>
                    <a:spcPts val="600"/>
                  </a:spcBef>
                  <a:buFont typeface="+mj-lt"/>
                  <a:buAutoNum type="arabicPeriod"/>
                </a:pPr>
                <a:r>
                  <a:rPr lang="en-US">
                    <a:latin typeface="Times New Roman" panose="02020603050405020304" pitchFamily="18" charset="0"/>
                    <a:cs typeface="Times New Roman" panose="02020603050405020304" pitchFamily="18" charset="0"/>
                  </a:rPr>
                  <a:t>Repeat the procedure from left to right, top to bottom of the network</a:t>
                </a:r>
                <a:endParaRPr lang="en-US" i="1">
                  <a:solidFill>
                    <a:srgbClr val="002060"/>
                  </a:solidFill>
                  <a:latin typeface="Times New Roman" panose="02020603050405020304" pitchFamily="18" charset="0"/>
                  <a:cs typeface="Times New Roman" panose="02020603050405020304" pitchFamily="18" charset="0"/>
                </a:endParaRPr>
              </a:p>
              <a:p>
                <a:pPr marL="914400" lvl="1" indent="-457200" algn="just">
                  <a:spcBef>
                    <a:spcPts val="600"/>
                  </a:spcBef>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Calculations</a:t>
                </a:r>
              </a:p>
              <a:p>
                <a:pPr lvl="2" algn="just">
                  <a:spcBef>
                    <a:spcPts val="600"/>
                  </a:spcBef>
                </a:pPr>
                <a:r>
                  <a:rPr lang="en-US" b="1">
                    <a:latin typeface="Times New Roman" panose="02020603050405020304" pitchFamily="18" charset="0"/>
                    <a:cs typeface="Times New Roman" panose="02020603050405020304" pitchFamily="18" charset="0"/>
                  </a:rPr>
                  <a:t>ES + Duration = EF</a:t>
                </a:r>
              </a:p>
              <a:p>
                <a:pPr lvl="2" algn="just">
                  <a:spcBef>
                    <a:spcPts val="600"/>
                  </a:spcBef>
                </a:pPr>
                <a:r>
                  <a:rPr lang="en-US" b="1">
                    <a:latin typeface="Times New Roman" panose="02020603050405020304" pitchFamily="18" charset="0"/>
                    <a:cs typeface="Times New Roman" panose="02020603050405020304" pitchFamily="18" charset="0"/>
                  </a:rPr>
                  <a:t>EF + Lag = </a:t>
                </a:r>
                <a14:m>
                  <m:oMath xmlns:m="http://schemas.openxmlformats.org/officeDocument/2006/math">
                    <m:sSub>
                      <m:sSubPr>
                        <m:ctrlPr>
                          <a:rPr lang="en-US" b="1" i="1">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cs typeface="Times New Roman" panose="02020603050405020304" pitchFamily="18" charset="0"/>
                          </a:rPr>
                          <m:t>𝑬𝑺</m:t>
                        </m:r>
                      </m:e>
                      <m:sub>
                        <m:r>
                          <a:rPr lang="en-US" b="1" i="1">
                            <a:latin typeface="Cambria Math" panose="02040503050406030204" pitchFamily="18" charset="0"/>
                            <a:cs typeface="Times New Roman" panose="02020603050405020304" pitchFamily="18" charset="0"/>
                          </a:rPr>
                          <m:t>𝒔</m:t>
                        </m:r>
                      </m:sub>
                    </m:sSub>
                  </m:oMath>
                </a14:m>
                <a:endParaRPr lang="en-US" b="1">
                  <a:latin typeface="Times New Roman" panose="02020603050405020304" pitchFamily="18" charset="0"/>
                  <a:cs typeface="Times New Roman" panose="02020603050405020304" pitchFamily="18" charset="0"/>
                </a:endParaRPr>
              </a:p>
              <a:p>
                <a:pPr lvl="1" algn="just">
                  <a:spcBef>
                    <a:spcPts val="600"/>
                  </a:spcBef>
                </a:pPr>
                <a:r>
                  <a:rPr lang="en-US" b="1">
                    <a:latin typeface="Times New Roman" panose="02020603050405020304" pitchFamily="18" charset="0"/>
                    <a:cs typeface="Times New Roman" panose="02020603050405020304" pitchFamily="18" charset="0"/>
                  </a:rPr>
                  <a:t>Note: </a:t>
                </a:r>
                <a:r>
                  <a:rPr lang="en-US">
                    <a:latin typeface="Times New Roman" panose="02020603050405020304" pitchFamily="18" charset="0"/>
                    <a:cs typeface="Times New Roman" panose="02020603050405020304" pitchFamily="18" charset="0"/>
                  </a:rPr>
                  <a:t>If an activity has multiple predecessors, choose the latest early finish date as the early start date of the successor</a:t>
                </a:r>
              </a:p>
              <a:p>
                <a:pPr lvl="1" algn="just">
                  <a:spcBef>
                    <a:spcPts val="600"/>
                  </a:spcBef>
                </a:pPr>
                <a:endParaRPr lang="en-US" b="1">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01603" y="1012954"/>
                <a:ext cx="5594397" cy="4862870"/>
              </a:xfrm>
              <a:prstGeom prst="rect">
                <a:avLst/>
              </a:prstGeom>
              <a:blipFill>
                <a:blip r:embed="rId2"/>
                <a:stretch>
                  <a:fillRect l="-871" t="-627" r="-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9A971C40-A986-48D8-87B6-A1FECFA905FC}"/>
                  </a:ext>
                </a:extLst>
              </p:cNvPr>
              <p:cNvSpPr txBox="1"/>
              <p:nvPr/>
            </p:nvSpPr>
            <p:spPr>
              <a:xfrm>
                <a:off x="6319709" y="1012954"/>
                <a:ext cx="5370688" cy="4939814"/>
              </a:xfrm>
              <a:prstGeom prst="rect">
                <a:avLst/>
              </a:prstGeom>
              <a:noFill/>
            </p:spPr>
            <p:txBody>
              <a:bodyPr wrap="square" rtlCol="0">
                <a:spAutoFit/>
              </a:bodyPr>
              <a:lstStyle/>
              <a:p>
                <a:pPr algn="just">
                  <a:spcBef>
                    <a:spcPts val="600"/>
                  </a:spcBef>
                </a:pPr>
                <a:r>
                  <a:rPr lang="en-US" b="1" i="1">
                    <a:solidFill>
                      <a:srgbClr val="0070C0"/>
                    </a:solidFill>
                    <a:latin typeface="Times New Roman" panose="02020603050405020304" pitchFamily="18" charset="0"/>
                    <a:cs typeface="Times New Roman" panose="02020603050405020304" pitchFamily="18" charset="0"/>
                  </a:rPr>
                  <a:t>Các b</a:t>
                </a:r>
                <a:r>
                  <a:rPr lang="vi-VN" b="1" i="1">
                    <a:solidFill>
                      <a:srgbClr val="0070C0"/>
                    </a:solidFill>
                    <a:latin typeface="Times New Roman" panose="02020603050405020304" pitchFamily="18" charset="0"/>
                    <a:cs typeface="Times New Roman" panose="02020603050405020304" pitchFamily="18" charset="0"/>
                  </a:rPr>
                  <a:t>ư</a:t>
                </a:r>
                <a:r>
                  <a:rPr lang="en-US" b="1" i="1">
                    <a:solidFill>
                      <a:srgbClr val="0070C0"/>
                    </a:solidFill>
                    <a:latin typeface="Times New Roman" panose="02020603050405020304" pitchFamily="18" charset="0"/>
                    <a:cs typeface="Times New Roman" panose="02020603050405020304" pitchFamily="18" charset="0"/>
                  </a:rPr>
                  <a:t>ớc đi chiều xuôi: </a:t>
                </a:r>
              </a:p>
              <a:p>
                <a:pPr marL="914400" lvl="1" indent="-457200" algn="just">
                  <a:spcBef>
                    <a:spcPts val="600"/>
                  </a:spcBef>
                  <a:buFont typeface="+mj-lt"/>
                  <a:buAutoNum type="arabicPeriod"/>
                </a:pPr>
                <a:r>
                  <a:rPr lang="en-US" i="1">
                    <a:solidFill>
                      <a:srgbClr val="0070C0"/>
                    </a:solidFill>
                    <a:latin typeface="Times New Roman" panose="02020603050405020304" pitchFamily="18" charset="0"/>
                    <a:cs typeface="Times New Roman" panose="02020603050405020304" pitchFamily="18" charset="0"/>
                  </a:rPr>
                  <a:t>Lập ngày bắt đầu dự án, là ngày bắt đầu sớm cho hoạt động l</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ới đầu tiên</a:t>
                </a:r>
              </a:p>
              <a:p>
                <a:pPr marL="914400" lvl="1" indent="-457200" algn="just">
                  <a:spcBef>
                    <a:spcPts val="600"/>
                  </a:spcBef>
                  <a:buFont typeface="+mj-lt"/>
                  <a:buAutoNum type="arabicPeriod"/>
                </a:pPr>
                <a:r>
                  <a:rPr lang="en-US" i="1">
                    <a:solidFill>
                      <a:srgbClr val="0070C0"/>
                    </a:solidFill>
                    <a:latin typeface="Times New Roman" panose="02020603050405020304" pitchFamily="18" charset="0"/>
                    <a:cs typeface="Times New Roman" panose="02020603050405020304" pitchFamily="18" charset="0"/>
                  </a:rPr>
                  <a:t>Cộng thời gian ngày bắt đầu với ngày bắt đầu sớm cho hoạt động đầu tiên</a:t>
                </a:r>
              </a:p>
              <a:p>
                <a:pPr marL="914400" lvl="1" indent="-457200" algn="just">
                  <a:spcBef>
                    <a:spcPts val="600"/>
                  </a:spcBef>
                  <a:buFont typeface="+mj-lt"/>
                  <a:buAutoNum type="arabicPeriod"/>
                </a:pPr>
                <a:endParaRPr lang="en-US" i="1">
                  <a:solidFill>
                    <a:srgbClr val="0070C0"/>
                  </a:solidFill>
                  <a:latin typeface="Times New Roman" panose="02020603050405020304" pitchFamily="18" charset="0"/>
                  <a:cs typeface="Times New Roman" panose="02020603050405020304" pitchFamily="18" charset="0"/>
                </a:endParaRPr>
              </a:p>
              <a:p>
                <a:pPr marL="914400" lvl="1" indent="-457200" algn="just">
                  <a:spcBef>
                    <a:spcPts val="600"/>
                  </a:spcBef>
                  <a:buFont typeface="+mj-lt"/>
                  <a:buAutoNum type="arabicPeriod"/>
                </a:pPr>
                <a:r>
                  <a:rPr lang="en-US" i="1">
                    <a:solidFill>
                      <a:srgbClr val="0070C0"/>
                    </a:solidFill>
                    <a:latin typeface="Times New Roman" panose="02020603050405020304" pitchFamily="18" charset="0"/>
                    <a:cs typeface="Times New Roman" panose="02020603050405020304" pitchFamily="18" charset="0"/>
                  </a:rPr>
                  <a:t>Lặp lại việc trên từ trái sang phải, trên xuống d</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ới của l</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ới</a:t>
                </a:r>
                <a:endParaRPr lang="en-US" b="1">
                  <a:solidFill>
                    <a:srgbClr val="0070C0"/>
                  </a:solidFill>
                  <a:latin typeface="Times New Roman" panose="02020603050405020304" pitchFamily="18" charset="0"/>
                  <a:cs typeface="Times New Roman" panose="02020603050405020304" pitchFamily="18" charset="0"/>
                </a:endParaRPr>
              </a:p>
              <a:p>
                <a:pPr marL="914400" lvl="1" indent="-457200" algn="just">
                  <a:spcBef>
                    <a:spcPts val="600"/>
                  </a:spcBef>
                  <a:buFont typeface="Courier New" panose="02070309020205020404" pitchFamily="49" charset="0"/>
                  <a:buChar char="o"/>
                </a:pPr>
                <a:r>
                  <a:rPr lang="en-US" i="1">
                    <a:solidFill>
                      <a:srgbClr val="0070C0"/>
                    </a:solidFill>
                    <a:latin typeface="Times New Roman" panose="02020603050405020304" pitchFamily="18" charset="0"/>
                    <a:cs typeface="Times New Roman" panose="02020603050405020304" pitchFamily="18" charset="0"/>
                  </a:rPr>
                  <a:t>Tính:</a:t>
                </a:r>
              </a:p>
              <a:p>
                <a:pPr lvl="2" algn="just">
                  <a:spcBef>
                    <a:spcPts val="600"/>
                  </a:spcBef>
                </a:pPr>
                <a:r>
                  <a:rPr lang="en-US" b="1" i="1">
                    <a:solidFill>
                      <a:srgbClr val="0070C0"/>
                    </a:solidFill>
                    <a:latin typeface="Times New Roman" panose="02020603050405020304" pitchFamily="18" charset="0"/>
                    <a:cs typeface="Times New Roman" panose="02020603050405020304" pitchFamily="18" charset="0"/>
                  </a:rPr>
                  <a:t>ES + Duration = EF</a:t>
                </a:r>
              </a:p>
              <a:p>
                <a:pPr lvl="2" algn="just">
                  <a:spcBef>
                    <a:spcPts val="600"/>
                  </a:spcBef>
                </a:pPr>
                <a:r>
                  <a:rPr lang="en-US" b="1" i="1">
                    <a:solidFill>
                      <a:srgbClr val="0070C0"/>
                    </a:solidFill>
                    <a:latin typeface="Times New Roman" panose="02020603050405020304" pitchFamily="18" charset="0"/>
                    <a:cs typeface="Times New Roman" panose="02020603050405020304" pitchFamily="18" charset="0"/>
                  </a:rPr>
                  <a:t>EF + Lag = </a:t>
                </a:r>
                <a14:m>
                  <m:oMath xmlns:m="http://schemas.openxmlformats.org/officeDocument/2006/math">
                    <m:sSub>
                      <m:sSubPr>
                        <m:ctrlPr>
                          <a:rPr lang="en-US" b="1" i="1">
                            <a:solidFill>
                              <a:srgbClr val="0070C0"/>
                            </a:solidFill>
                            <a:latin typeface="Cambria Math" panose="02040503050406030204" pitchFamily="18" charset="0"/>
                            <a:cs typeface="Times New Roman" panose="02020603050405020304" pitchFamily="18" charset="0"/>
                          </a:rPr>
                        </m:ctrlPr>
                      </m:sSubPr>
                      <m:e>
                        <m:r>
                          <a:rPr lang="en-US" b="1" i="1" smtClean="0">
                            <a:solidFill>
                              <a:srgbClr val="0070C0"/>
                            </a:solidFill>
                            <a:latin typeface="Cambria Math" panose="02040503050406030204" pitchFamily="18" charset="0"/>
                            <a:cs typeface="Times New Roman" panose="02020603050405020304" pitchFamily="18" charset="0"/>
                          </a:rPr>
                          <m:t>𝑬𝑺</m:t>
                        </m:r>
                      </m:e>
                      <m:sub>
                        <m:r>
                          <a:rPr lang="en-US" b="1" i="1" smtClean="0">
                            <a:solidFill>
                              <a:srgbClr val="0070C0"/>
                            </a:solidFill>
                            <a:latin typeface="Cambria Math" panose="02040503050406030204" pitchFamily="18" charset="0"/>
                            <a:cs typeface="Times New Roman" panose="02020603050405020304" pitchFamily="18" charset="0"/>
                          </a:rPr>
                          <m:t>𝒔</m:t>
                        </m:r>
                      </m:sub>
                    </m:sSub>
                  </m:oMath>
                </a14:m>
                <a:endParaRPr lang="en-US" b="1" i="1">
                  <a:solidFill>
                    <a:srgbClr val="0070C0"/>
                  </a:solidFill>
                  <a:latin typeface="Times New Roman" panose="02020603050405020304" pitchFamily="18" charset="0"/>
                  <a:cs typeface="Times New Roman" panose="02020603050405020304" pitchFamily="18" charset="0"/>
                </a:endParaRPr>
              </a:p>
              <a:p>
                <a:pPr lvl="1" algn="just">
                  <a:spcBef>
                    <a:spcPts val="600"/>
                  </a:spcBef>
                </a:pPr>
                <a:r>
                  <a:rPr lang="en-US" b="1" i="1">
                    <a:solidFill>
                      <a:srgbClr val="0070C0"/>
                    </a:solidFill>
                    <a:latin typeface="Times New Roman" panose="02020603050405020304" pitchFamily="18" charset="0"/>
                    <a:cs typeface="Times New Roman" panose="02020603050405020304" pitchFamily="18" charset="0"/>
                  </a:rPr>
                  <a:t>Note: </a:t>
                </a:r>
                <a:r>
                  <a:rPr lang="en-US" i="1">
                    <a:solidFill>
                      <a:srgbClr val="0070C0"/>
                    </a:solidFill>
                    <a:latin typeface="Times New Roman" panose="02020603050405020304" pitchFamily="18" charset="0"/>
                    <a:cs typeface="Times New Roman" panose="02020603050405020304" pitchFamily="18" charset="0"/>
                  </a:rPr>
                  <a:t>Nếu một hoạt động có nhiều tiền hoạt động, chọn ngày muộn nhất trong ngày kết thúc sớm để làm ngày bắt đầu sớm cho hoạt động sau.</a:t>
                </a:r>
              </a:p>
              <a:p>
                <a:pPr lvl="1" algn="just">
                  <a:spcBef>
                    <a:spcPts val="600"/>
                  </a:spcBef>
                </a:pPr>
                <a:endParaRPr lang="en-US" b="1">
                  <a:solidFill>
                    <a:srgbClr val="0070C0"/>
                  </a:solidFill>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9A971C40-A986-48D8-87B6-A1FECFA905FC}"/>
                  </a:ext>
                </a:extLst>
              </p:cNvPr>
              <p:cNvSpPr txBox="1">
                <a:spLocks noRot="1" noChangeAspect="1" noMove="1" noResize="1" noEditPoints="1" noAdjustHandles="1" noChangeArrowheads="1" noChangeShapeType="1" noTextEdit="1"/>
              </p:cNvSpPr>
              <p:nvPr/>
            </p:nvSpPr>
            <p:spPr>
              <a:xfrm>
                <a:off x="6319709" y="1012954"/>
                <a:ext cx="5370688" cy="4939814"/>
              </a:xfrm>
              <a:prstGeom prst="rect">
                <a:avLst/>
              </a:prstGeom>
              <a:blipFill>
                <a:blip r:embed="rId3"/>
                <a:stretch>
                  <a:fillRect l="-1022" t="-617" r="-908"/>
                </a:stretch>
              </a:blipFill>
            </p:spPr>
            <p:txBody>
              <a:bodyPr/>
              <a:lstStyle/>
              <a:p>
                <a:r>
                  <a:rPr lang="en-US">
                    <a:noFill/>
                  </a:rPr>
                  <a:t> </a:t>
                </a:r>
              </a:p>
            </p:txBody>
          </p:sp>
        </mc:Fallback>
      </mc:AlternateContent>
    </p:spTree>
    <p:extLst>
      <p:ext uri="{BB962C8B-B14F-4D97-AF65-F5344CB8AC3E}">
        <p14:creationId xmlns:p14="http://schemas.microsoft.com/office/powerpoint/2010/main" val="334632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276758" y="2489661"/>
            <a:ext cx="1695796" cy="9809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Times New Roman" panose="02020603050405020304" pitchFamily="18" charset="0"/>
                <a:cs typeface="Times New Roman" panose="02020603050405020304" pitchFamily="18" charset="0"/>
              </a:rPr>
              <a:t>Start</a:t>
            </a:r>
          </a:p>
          <a:p>
            <a:pPr algn="ctr"/>
            <a:r>
              <a:rPr lang="en-US" b="1"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Bắt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đầu</a:t>
            </a:r>
            <a:r>
              <a:rPr lang="en-US" b="1" dirty="0">
                <a:solidFill>
                  <a:schemeClr val="tx1"/>
                </a:solidFill>
                <a:latin typeface="Times New Roman" panose="02020603050405020304" pitchFamily="18" charset="0"/>
                <a:cs typeface="Times New Roman" panose="02020603050405020304" pitchFamily="18" charset="0"/>
              </a:rPr>
              <a:t>)</a:t>
            </a:r>
          </a:p>
        </p:txBody>
      </p:sp>
      <p:sp>
        <p:nvSpPr>
          <p:cNvPr id="18" name="Oval 17"/>
          <p:cNvSpPr/>
          <p:nvPr/>
        </p:nvSpPr>
        <p:spPr>
          <a:xfrm>
            <a:off x="9893530" y="2489661"/>
            <a:ext cx="2025535" cy="9809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Times New Roman" panose="02020603050405020304" pitchFamily="18" charset="0"/>
                <a:cs typeface="Times New Roman" panose="02020603050405020304" pitchFamily="18" charset="0"/>
              </a:rPr>
              <a:t>Finish</a:t>
            </a:r>
          </a:p>
          <a:p>
            <a:pPr algn="ctr"/>
            <a:r>
              <a:rPr lang="en-US" b="1" dirty="0">
                <a:solidFill>
                  <a:schemeClr val="tx1"/>
                </a:solidFill>
                <a:latin typeface="Times New Roman" panose="02020603050405020304" pitchFamily="18" charset="0"/>
                <a:cs typeface="Times New Roman" panose="02020603050405020304" pitchFamily="18" charset="0"/>
              </a:rPr>
              <a:t>(</a:t>
            </a:r>
            <a:r>
              <a:rPr lang="en-US" b="1" dirty="0" err="1">
                <a:solidFill>
                  <a:schemeClr val="tx1"/>
                </a:solidFill>
                <a:latin typeface="Times New Roman" panose="02020603050405020304" pitchFamily="18" charset="0"/>
                <a:cs typeface="Times New Roman" panose="02020603050405020304" pitchFamily="18" charset="0"/>
              </a:rPr>
              <a:t>Kết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thúc</a:t>
            </a:r>
            <a:r>
              <a:rPr lang="en-US" b="1" dirty="0">
                <a:solidFill>
                  <a:schemeClr val="tx1"/>
                </a:solidFill>
                <a:latin typeface="Times New Roman" panose="02020603050405020304" pitchFamily="18" charset="0"/>
                <a:cs typeface="Times New Roman" panose="02020603050405020304" pitchFamily="18" charset="0"/>
              </a:rPr>
              <a:t>)</a:t>
            </a:r>
          </a:p>
        </p:txBody>
      </p:sp>
      <p:sp>
        <p:nvSpPr>
          <p:cNvPr id="19" name="Rectangle 18"/>
          <p:cNvSpPr/>
          <p:nvPr/>
        </p:nvSpPr>
        <p:spPr>
          <a:xfrm>
            <a:off x="2325043" y="2338504"/>
            <a:ext cx="1446414" cy="1255222"/>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Prepare Outline Duration = 2 days</a:t>
            </a:r>
          </a:p>
        </p:txBody>
      </p:sp>
      <p:sp>
        <p:nvSpPr>
          <p:cNvPr id="29" name="Rectangle 28"/>
          <p:cNvSpPr/>
          <p:nvPr/>
        </p:nvSpPr>
        <p:spPr>
          <a:xfrm>
            <a:off x="2343675" y="2373284"/>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0</a:t>
            </a:r>
          </a:p>
        </p:txBody>
      </p:sp>
      <p:sp>
        <p:nvSpPr>
          <p:cNvPr id="30" name="Rectangle 29"/>
          <p:cNvSpPr/>
          <p:nvPr/>
        </p:nvSpPr>
        <p:spPr>
          <a:xfrm>
            <a:off x="3328389" y="2373283"/>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a:t>
            </a:r>
          </a:p>
        </p:txBody>
      </p:sp>
      <p:sp>
        <p:nvSpPr>
          <p:cNvPr id="31" name="Rectangle 30"/>
          <p:cNvSpPr/>
          <p:nvPr/>
        </p:nvSpPr>
        <p:spPr>
          <a:xfrm>
            <a:off x="2343675" y="3266837"/>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328389" y="3266836"/>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282980" y="4348217"/>
            <a:ext cx="1446414" cy="1255222"/>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Write Speaker Notes Duration = 1 day</a:t>
            </a:r>
          </a:p>
        </p:txBody>
      </p:sp>
      <p:sp>
        <p:nvSpPr>
          <p:cNvPr id="34" name="Rectangle 33"/>
          <p:cNvSpPr/>
          <p:nvPr/>
        </p:nvSpPr>
        <p:spPr>
          <a:xfrm>
            <a:off x="4282980" y="4368999"/>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a:t>
            </a:r>
          </a:p>
        </p:txBody>
      </p:sp>
      <p:sp>
        <p:nvSpPr>
          <p:cNvPr id="35" name="Rectangle 34"/>
          <p:cNvSpPr/>
          <p:nvPr/>
        </p:nvSpPr>
        <p:spPr>
          <a:xfrm>
            <a:off x="5267694" y="4368998"/>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a:t>
            </a:r>
          </a:p>
        </p:txBody>
      </p:sp>
      <p:sp>
        <p:nvSpPr>
          <p:cNvPr id="36" name="Rectangle 35"/>
          <p:cNvSpPr/>
          <p:nvPr/>
        </p:nvSpPr>
        <p:spPr>
          <a:xfrm>
            <a:off x="4282980" y="5262552"/>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267694" y="5262551"/>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264348" y="576527"/>
            <a:ext cx="1446414" cy="1255222"/>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Create Artwork Duration = 10 days</a:t>
            </a:r>
          </a:p>
        </p:txBody>
      </p:sp>
      <p:sp>
        <p:nvSpPr>
          <p:cNvPr id="39" name="Rectangle 38"/>
          <p:cNvSpPr/>
          <p:nvPr/>
        </p:nvSpPr>
        <p:spPr>
          <a:xfrm>
            <a:off x="4264348" y="597309"/>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a:t>
            </a:r>
          </a:p>
        </p:txBody>
      </p:sp>
      <p:sp>
        <p:nvSpPr>
          <p:cNvPr id="40" name="Rectangle 39"/>
          <p:cNvSpPr/>
          <p:nvPr/>
        </p:nvSpPr>
        <p:spPr>
          <a:xfrm>
            <a:off x="5249062" y="597308"/>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12</a:t>
            </a:r>
          </a:p>
        </p:txBody>
      </p:sp>
      <p:sp>
        <p:nvSpPr>
          <p:cNvPr id="41" name="Rectangle 40"/>
          <p:cNvSpPr/>
          <p:nvPr/>
        </p:nvSpPr>
        <p:spPr>
          <a:xfrm>
            <a:off x="4264348" y="1490862"/>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249062" y="1490861"/>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269112" y="2352502"/>
            <a:ext cx="1446414" cy="1255222"/>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Create Slides Duration = 20 days</a:t>
            </a:r>
          </a:p>
        </p:txBody>
      </p:sp>
      <p:sp>
        <p:nvSpPr>
          <p:cNvPr id="44" name="Rectangle 43"/>
          <p:cNvSpPr/>
          <p:nvPr/>
        </p:nvSpPr>
        <p:spPr>
          <a:xfrm>
            <a:off x="4269112" y="2373284"/>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a:t>
            </a:r>
          </a:p>
        </p:txBody>
      </p:sp>
      <p:sp>
        <p:nvSpPr>
          <p:cNvPr id="45" name="Rectangle 44"/>
          <p:cNvSpPr/>
          <p:nvPr/>
        </p:nvSpPr>
        <p:spPr>
          <a:xfrm>
            <a:off x="5253826" y="2373283"/>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22</a:t>
            </a:r>
          </a:p>
        </p:txBody>
      </p:sp>
      <p:sp>
        <p:nvSpPr>
          <p:cNvPr id="46" name="Rectangle 45"/>
          <p:cNvSpPr/>
          <p:nvPr/>
        </p:nvSpPr>
        <p:spPr>
          <a:xfrm>
            <a:off x="4269112" y="3266837"/>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253826" y="3266836"/>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192837" y="2352502"/>
            <a:ext cx="1446414" cy="1255222"/>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Add Artwork to Slides Duration = 2 days</a:t>
            </a:r>
          </a:p>
        </p:txBody>
      </p:sp>
      <p:sp>
        <p:nvSpPr>
          <p:cNvPr id="49" name="Rectangle 48"/>
          <p:cNvSpPr/>
          <p:nvPr/>
        </p:nvSpPr>
        <p:spPr>
          <a:xfrm>
            <a:off x="6192837" y="2373284"/>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22</a:t>
            </a:r>
          </a:p>
        </p:txBody>
      </p:sp>
      <p:sp>
        <p:nvSpPr>
          <p:cNvPr id="50" name="Rectangle 49"/>
          <p:cNvSpPr/>
          <p:nvPr/>
        </p:nvSpPr>
        <p:spPr>
          <a:xfrm>
            <a:off x="7177551" y="2373283"/>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24</a:t>
            </a:r>
          </a:p>
        </p:txBody>
      </p:sp>
      <p:sp>
        <p:nvSpPr>
          <p:cNvPr id="51" name="Rectangle 50"/>
          <p:cNvSpPr/>
          <p:nvPr/>
        </p:nvSpPr>
        <p:spPr>
          <a:xfrm>
            <a:off x="6192837" y="3266837"/>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177551" y="3266836"/>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8116562" y="2352501"/>
            <a:ext cx="1446414" cy="1255222"/>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Review &amp; Speli Check Duration = 1 day</a:t>
            </a:r>
          </a:p>
        </p:txBody>
      </p:sp>
      <p:sp>
        <p:nvSpPr>
          <p:cNvPr id="54" name="Rectangle 53"/>
          <p:cNvSpPr/>
          <p:nvPr/>
        </p:nvSpPr>
        <p:spPr>
          <a:xfrm>
            <a:off x="8116562" y="2373283"/>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24</a:t>
            </a:r>
          </a:p>
        </p:txBody>
      </p:sp>
      <p:sp>
        <p:nvSpPr>
          <p:cNvPr id="55" name="Rectangle 54"/>
          <p:cNvSpPr/>
          <p:nvPr/>
        </p:nvSpPr>
        <p:spPr>
          <a:xfrm>
            <a:off x="9101276" y="2373282"/>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25</a:t>
            </a:r>
          </a:p>
        </p:txBody>
      </p:sp>
      <p:sp>
        <p:nvSpPr>
          <p:cNvPr id="56" name="Rectangle 55"/>
          <p:cNvSpPr/>
          <p:nvPr/>
        </p:nvSpPr>
        <p:spPr>
          <a:xfrm>
            <a:off x="8116562" y="3266836"/>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101276" y="3266835"/>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319949" y="1974507"/>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ES</a:t>
            </a:r>
          </a:p>
        </p:txBody>
      </p:sp>
      <p:sp>
        <p:nvSpPr>
          <p:cNvPr id="59" name="TextBox 58"/>
          <p:cNvSpPr txBox="1"/>
          <p:nvPr/>
        </p:nvSpPr>
        <p:spPr>
          <a:xfrm>
            <a:off x="3316526" y="1983169"/>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EF</a:t>
            </a:r>
          </a:p>
        </p:txBody>
      </p:sp>
      <p:sp>
        <p:nvSpPr>
          <p:cNvPr id="60" name="TextBox 59"/>
          <p:cNvSpPr txBox="1"/>
          <p:nvPr/>
        </p:nvSpPr>
        <p:spPr>
          <a:xfrm>
            <a:off x="2319949" y="3639851"/>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LS</a:t>
            </a:r>
          </a:p>
        </p:txBody>
      </p:sp>
      <p:sp>
        <p:nvSpPr>
          <p:cNvPr id="61" name="TextBox 60"/>
          <p:cNvSpPr txBox="1"/>
          <p:nvPr/>
        </p:nvSpPr>
        <p:spPr>
          <a:xfrm>
            <a:off x="3304663" y="3639851"/>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LF</a:t>
            </a:r>
          </a:p>
        </p:txBody>
      </p:sp>
      <p:sp>
        <p:nvSpPr>
          <p:cNvPr id="62" name="TextBox 61"/>
          <p:cNvSpPr txBox="1"/>
          <p:nvPr/>
        </p:nvSpPr>
        <p:spPr>
          <a:xfrm>
            <a:off x="4197712" y="1983169"/>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ES</a:t>
            </a:r>
          </a:p>
        </p:txBody>
      </p:sp>
      <p:sp>
        <p:nvSpPr>
          <p:cNvPr id="63" name="TextBox 62"/>
          <p:cNvSpPr txBox="1"/>
          <p:nvPr/>
        </p:nvSpPr>
        <p:spPr>
          <a:xfrm>
            <a:off x="5194289" y="1991831"/>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EF</a:t>
            </a:r>
          </a:p>
        </p:txBody>
      </p:sp>
      <p:sp>
        <p:nvSpPr>
          <p:cNvPr id="64" name="TextBox 63"/>
          <p:cNvSpPr txBox="1"/>
          <p:nvPr/>
        </p:nvSpPr>
        <p:spPr>
          <a:xfrm>
            <a:off x="4197712" y="3648513"/>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LS</a:t>
            </a:r>
          </a:p>
        </p:txBody>
      </p:sp>
      <p:sp>
        <p:nvSpPr>
          <p:cNvPr id="65" name="TextBox 64"/>
          <p:cNvSpPr txBox="1"/>
          <p:nvPr/>
        </p:nvSpPr>
        <p:spPr>
          <a:xfrm>
            <a:off x="5182426" y="3648513"/>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LF</a:t>
            </a:r>
          </a:p>
        </p:txBody>
      </p:sp>
      <p:sp>
        <p:nvSpPr>
          <p:cNvPr id="66" name="TextBox 65"/>
          <p:cNvSpPr txBox="1"/>
          <p:nvPr/>
        </p:nvSpPr>
        <p:spPr>
          <a:xfrm>
            <a:off x="6165586" y="199528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ES</a:t>
            </a:r>
          </a:p>
        </p:txBody>
      </p:sp>
      <p:sp>
        <p:nvSpPr>
          <p:cNvPr id="67" name="TextBox 66"/>
          <p:cNvSpPr txBox="1"/>
          <p:nvPr/>
        </p:nvSpPr>
        <p:spPr>
          <a:xfrm>
            <a:off x="7162163" y="2003950"/>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EF</a:t>
            </a:r>
          </a:p>
        </p:txBody>
      </p:sp>
      <p:sp>
        <p:nvSpPr>
          <p:cNvPr id="68" name="TextBox 67"/>
          <p:cNvSpPr txBox="1"/>
          <p:nvPr/>
        </p:nvSpPr>
        <p:spPr>
          <a:xfrm>
            <a:off x="6165586" y="3660632"/>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LS</a:t>
            </a:r>
          </a:p>
        </p:txBody>
      </p:sp>
      <p:sp>
        <p:nvSpPr>
          <p:cNvPr id="69" name="TextBox 68"/>
          <p:cNvSpPr txBox="1"/>
          <p:nvPr/>
        </p:nvSpPr>
        <p:spPr>
          <a:xfrm>
            <a:off x="7150300" y="3660632"/>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LF</a:t>
            </a:r>
          </a:p>
        </p:txBody>
      </p:sp>
      <p:sp>
        <p:nvSpPr>
          <p:cNvPr id="70" name="TextBox 69"/>
          <p:cNvSpPr txBox="1"/>
          <p:nvPr/>
        </p:nvSpPr>
        <p:spPr>
          <a:xfrm>
            <a:off x="8066824" y="1998474"/>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ES</a:t>
            </a:r>
          </a:p>
        </p:txBody>
      </p:sp>
      <p:sp>
        <p:nvSpPr>
          <p:cNvPr id="71" name="TextBox 70"/>
          <p:cNvSpPr txBox="1"/>
          <p:nvPr/>
        </p:nvSpPr>
        <p:spPr>
          <a:xfrm>
            <a:off x="9063401" y="2007136"/>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EF</a:t>
            </a:r>
          </a:p>
        </p:txBody>
      </p:sp>
      <p:sp>
        <p:nvSpPr>
          <p:cNvPr id="72" name="TextBox 71"/>
          <p:cNvSpPr txBox="1"/>
          <p:nvPr/>
        </p:nvSpPr>
        <p:spPr>
          <a:xfrm>
            <a:off x="8066824" y="366381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LS</a:t>
            </a:r>
          </a:p>
        </p:txBody>
      </p:sp>
      <p:sp>
        <p:nvSpPr>
          <p:cNvPr id="73" name="TextBox 72"/>
          <p:cNvSpPr txBox="1"/>
          <p:nvPr/>
        </p:nvSpPr>
        <p:spPr>
          <a:xfrm>
            <a:off x="9051538" y="3663818"/>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LF</a:t>
            </a:r>
          </a:p>
        </p:txBody>
      </p:sp>
      <p:sp>
        <p:nvSpPr>
          <p:cNvPr id="74" name="TextBox 73"/>
          <p:cNvSpPr txBox="1"/>
          <p:nvPr/>
        </p:nvSpPr>
        <p:spPr>
          <a:xfrm>
            <a:off x="4194541" y="3991004"/>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ES</a:t>
            </a:r>
          </a:p>
        </p:txBody>
      </p:sp>
      <p:sp>
        <p:nvSpPr>
          <p:cNvPr id="75" name="TextBox 74"/>
          <p:cNvSpPr txBox="1"/>
          <p:nvPr/>
        </p:nvSpPr>
        <p:spPr>
          <a:xfrm>
            <a:off x="5191118" y="3999666"/>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EF</a:t>
            </a:r>
          </a:p>
        </p:txBody>
      </p:sp>
      <p:sp>
        <p:nvSpPr>
          <p:cNvPr id="76" name="TextBox 75"/>
          <p:cNvSpPr txBox="1"/>
          <p:nvPr/>
        </p:nvSpPr>
        <p:spPr>
          <a:xfrm>
            <a:off x="4240622" y="5629507"/>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LS</a:t>
            </a:r>
          </a:p>
        </p:txBody>
      </p:sp>
      <p:sp>
        <p:nvSpPr>
          <p:cNvPr id="77" name="TextBox 76"/>
          <p:cNvSpPr txBox="1"/>
          <p:nvPr/>
        </p:nvSpPr>
        <p:spPr>
          <a:xfrm>
            <a:off x="5225336" y="5629507"/>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LF</a:t>
            </a:r>
          </a:p>
        </p:txBody>
      </p:sp>
      <p:sp>
        <p:nvSpPr>
          <p:cNvPr id="78" name="TextBox 77"/>
          <p:cNvSpPr txBox="1"/>
          <p:nvPr/>
        </p:nvSpPr>
        <p:spPr>
          <a:xfrm>
            <a:off x="4234011" y="177603"/>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ES</a:t>
            </a:r>
          </a:p>
        </p:txBody>
      </p:sp>
      <p:sp>
        <p:nvSpPr>
          <p:cNvPr id="79" name="TextBox 78"/>
          <p:cNvSpPr txBox="1"/>
          <p:nvPr/>
        </p:nvSpPr>
        <p:spPr>
          <a:xfrm>
            <a:off x="5230588" y="186265"/>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EF</a:t>
            </a:r>
          </a:p>
        </p:txBody>
      </p:sp>
      <p:sp>
        <p:nvSpPr>
          <p:cNvPr id="80" name="TextBox 79"/>
          <p:cNvSpPr txBox="1"/>
          <p:nvPr/>
        </p:nvSpPr>
        <p:spPr>
          <a:xfrm>
            <a:off x="4234011" y="1768912"/>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LS</a:t>
            </a:r>
          </a:p>
        </p:txBody>
      </p:sp>
      <p:sp>
        <p:nvSpPr>
          <p:cNvPr id="81" name="TextBox 80"/>
          <p:cNvSpPr txBox="1"/>
          <p:nvPr/>
        </p:nvSpPr>
        <p:spPr>
          <a:xfrm>
            <a:off x="5218725" y="1768912"/>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LF</a:t>
            </a:r>
          </a:p>
        </p:txBody>
      </p:sp>
      <p:cxnSp>
        <p:nvCxnSpPr>
          <p:cNvPr id="83" name="Straight Connector 82"/>
          <p:cNvCxnSpPr>
            <a:stCxn id="17" idx="6"/>
            <a:endCxn id="19" idx="1"/>
          </p:cNvCxnSpPr>
          <p:nvPr/>
        </p:nvCxnSpPr>
        <p:spPr>
          <a:xfrm flipV="1">
            <a:off x="1972554" y="2966115"/>
            <a:ext cx="352489" cy="139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53" idx="3"/>
            <a:endCxn id="18" idx="2"/>
          </p:cNvCxnSpPr>
          <p:nvPr/>
        </p:nvCxnSpPr>
        <p:spPr>
          <a:xfrm>
            <a:off x="9562976" y="2980112"/>
            <a:ext cx="3305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19" idx="3"/>
            <a:endCxn id="43" idx="1"/>
          </p:cNvCxnSpPr>
          <p:nvPr/>
        </p:nvCxnSpPr>
        <p:spPr>
          <a:xfrm>
            <a:off x="3771457" y="2966115"/>
            <a:ext cx="497655" cy="139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8" idx="1"/>
          </p:cNvCxnSpPr>
          <p:nvPr/>
        </p:nvCxnSpPr>
        <p:spPr>
          <a:xfrm>
            <a:off x="5729394" y="2980112"/>
            <a:ext cx="46344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53" idx="1"/>
          </p:cNvCxnSpPr>
          <p:nvPr/>
        </p:nvCxnSpPr>
        <p:spPr>
          <a:xfrm>
            <a:off x="7639251" y="2980112"/>
            <a:ext cx="47731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stCxn id="30" idx="3"/>
            <a:endCxn id="38" idx="1"/>
          </p:cNvCxnSpPr>
          <p:nvPr/>
        </p:nvCxnSpPr>
        <p:spPr>
          <a:xfrm flipV="1">
            <a:off x="3771457" y="1204138"/>
            <a:ext cx="492891" cy="1339589"/>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32" idx="3"/>
            <a:endCxn id="33" idx="1"/>
          </p:cNvCxnSpPr>
          <p:nvPr/>
        </p:nvCxnSpPr>
        <p:spPr>
          <a:xfrm>
            <a:off x="3771457" y="3437280"/>
            <a:ext cx="511523" cy="153854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Elbow Connector 114"/>
          <p:cNvCxnSpPr>
            <a:stCxn id="38" idx="3"/>
            <a:endCxn id="49" idx="1"/>
          </p:cNvCxnSpPr>
          <p:nvPr/>
        </p:nvCxnSpPr>
        <p:spPr>
          <a:xfrm>
            <a:off x="5710762" y="1204138"/>
            <a:ext cx="482075" cy="133959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Elbow Connector 117"/>
          <p:cNvCxnSpPr>
            <a:stCxn id="33" idx="3"/>
            <a:endCxn id="51" idx="1"/>
          </p:cNvCxnSpPr>
          <p:nvPr/>
        </p:nvCxnSpPr>
        <p:spPr>
          <a:xfrm flipV="1">
            <a:off x="5729394" y="3437281"/>
            <a:ext cx="463443" cy="1538547"/>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17651" y="438435"/>
            <a:ext cx="3711949"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Forward Pass Example:</a:t>
            </a:r>
          </a:p>
          <a:p>
            <a:r>
              <a:rPr lang="en-US" sz="2400" b="1" u="sng">
                <a:ln/>
                <a:solidFill>
                  <a:srgbClr val="0070C0"/>
                </a:solidFill>
                <a:latin typeface="Times New Roman" panose="02020603050405020304" pitchFamily="18" charset="0"/>
                <a:cs typeface="Times New Roman" panose="02020603050405020304" pitchFamily="18" charset="0"/>
              </a:rPr>
              <a:t>Ví dụ:</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9051538" y="767751"/>
            <a:ext cx="184731" cy="369332"/>
          </a:xfrm>
          <a:prstGeom prst="rect">
            <a:avLst/>
          </a:prstGeom>
          <a:noFill/>
        </p:spPr>
        <p:txBody>
          <a:bodyPr wrap="none" rtlCol="0">
            <a:spAutoFit/>
          </a:bodyPr>
          <a:lstStyle/>
          <a:p>
            <a:endParaRPr lang="en-US" dirty="0"/>
          </a:p>
        </p:txBody>
      </p:sp>
      <p:sp>
        <p:nvSpPr>
          <p:cNvPr id="4" name="Rectangle 3"/>
          <p:cNvSpPr/>
          <p:nvPr/>
        </p:nvSpPr>
        <p:spPr>
          <a:xfrm>
            <a:off x="6181668" y="362269"/>
            <a:ext cx="5898715" cy="1015663"/>
          </a:xfrm>
          <a:prstGeom prst="rect">
            <a:avLst/>
          </a:prstGeom>
        </p:spPr>
        <p:txBody>
          <a:bodyPr wrap="square">
            <a:spAutoFit/>
          </a:bodyPr>
          <a:lstStyle/>
          <a:p>
            <a:pPr marL="285750" indent="-285750">
              <a:buFont typeface="Arial" pitchFamily="34" charset="0"/>
              <a:buChar char="•"/>
            </a:pPr>
            <a:r>
              <a:rPr lang="vi-VN" sz="1500" dirty="0">
                <a:latin typeface="+mj-lt"/>
              </a:rPr>
              <a:t>Create Artwork Duration: </a:t>
            </a:r>
            <a:r>
              <a:rPr lang="vi-VN" sz="1500" dirty="0">
                <a:solidFill>
                  <a:srgbClr val="0070C0"/>
                </a:solidFill>
                <a:latin typeface="+mj-lt"/>
              </a:rPr>
              <a:t>Thời lượng tạo ảnh minh họa</a:t>
            </a:r>
          </a:p>
          <a:p>
            <a:pPr marL="285750" indent="-285750">
              <a:buFont typeface="Arial" pitchFamily="34" charset="0"/>
              <a:buChar char="•"/>
            </a:pPr>
            <a:r>
              <a:rPr lang="vi-VN" sz="1500" dirty="0">
                <a:latin typeface="+mj-lt"/>
              </a:rPr>
              <a:t>Prepare Outline Duration: </a:t>
            </a:r>
            <a:r>
              <a:rPr lang="vi-VN" sz="1500" dirty="0">
                <a:solidFill>
                  <a:srgbClr val="0070C0"/>
                </a:solidFill>
                <a:latin typeface="+mj-lt"/>
              </a:rPr>
              <a:t>Thời lượng chuẩn bị báo cáo </a:t>
            </a:r>
          </a:p>
          <a:p>
            <a:pPr marL="285750" indent="-285750">
              <a:buFont typeface="Arial" pitchFamily="34" charset="0"/>
              <a:buChar char="•"/>
            </a:pPr>
            <a:r>
              <a:rPr lang="vi-VN" sz="1500" dirty="0">
                <a:latin typeface="+mj-lt"/>
              </a:rPr>
              <a:t>Create Slides Duration: </a:t>
            </a:r>
            <a:r>
              <a:rPr lang="vi-VN" sz="1500" dirty="0">
                <a:solidFill>
                  <a:srgbClr val="0070C0"/>
                </a:solidFill>
                <a:latin typeface="+mj-lt"/>
              </a:rPr>
              <a:t>Thời lượng tạo trang trình bày </a:t>
            </a:r>
          </a:p>
          <a:p>
            <a:pPr marL="285750" indent="-285750">
              <a:buFont typeface="Arial" pitchFamily="34" charset="0"/>
              <a:buChar char="•"/>
            </a:pPr>
            <a:r>
              <a:rPr lang="vi-VN" sz="1500" dirty="0">
                <a:latin typeface="+mj-lt"/>
              </a:rPr>
              <a:t>Write Speaker Notes Duration: </a:t>
            </a:r>
            <a:r>
              <a:rPr lang="vi-VN" sz="1500" dirty="0">
                <a:solidFill>
                  <a:srgbClr val="0070C0"/>
                </a:solidFill>
                <a:latin typeface="+mj-lt"/>
              </a:rPr>
              <a:t>Thời lượng người thuyết trình ghi chú </a:t>
            </a:r>
          </a:p>
        </p:txBody>
      </p:sp>
      <p:sp>
        <p:nvSpPr>
          <p:cNvPr id="5" name="Rectangle 4"/>
          <p:cNvSpPr/>
          <p:nvPr/>
        </p:nvSpPr>
        <p:spPr>
          <a:xfrm>
            <a:off x="6192837" y="4466724"/>
            <a:ext cx="6096000" cy="1077218"/>
          </a:xfrm>
          <a:prstGeom prst="rect">
            <a:avLst/>
          </a:prstGeom>
        </p:spPr>
        <p:txBody>
          <a:bodyPr>
            <a:spAutoFit/>
          </a:bodyPr>
          <a:lstStyle/>
          <a:p>
            <a:pPr marL="285750" indent="-285750">
              <a:buFont typeface="Arial" pitchFamily="34" charset="0"/>
              <a:buChar char="•"/>
            </a:pPr>
            <a:r>
              <a:rPr lang="vi-VN" sz="1600" dirty="0">
                <a:latin typeface="+mj-lt"/>
              </a:rPr>
              <a:t>Add Artwork to Slides Duration: </a:t>
            </a:r>
            <a:r>
              <a:rPr lang="vi-VN" sz="1600" dirty="0">
                <a:solidFill>
                  <a:srgbClr val="0070C0"/>
                </a:solidFill>
                <a:latin typeface="+mj-lt"/>
              </a:rPr>
              <a:t>Thời lượng thêm ảnh minh họa vào trang trình bày</a:t>
            </a:r>
          </a:p>
          <a:p>
            <a:pPr marL="285750" indent="-285750">
              <a:buFont typeface="Arial" pitchFamily="34" charset="0"/>
              <a:buChar char="•"/>
            </a:pPr>
            <a:r>
              <a:rPr lang="vi-VN" sz="1600" dirty="0">
                <a:latin typeface="+mj-lt"/>
              </a:rPr>
              <a:t>Review &amp; Speli Check Duration: </a:t>
            </a:r>
            <a:r>
              <a:rPr lang="vi-VN" sz="1600" dirty="0">
                <a:solidFill>
                  <a:srgbClr val="0070C0"/>
                </a:solidFill>
                <a:latin typeface="+mj-lt"/>
              </a:rPr>
              <a:t>Thời lượng đánh giá và kiểm tra </a:t>
            </a:r>
          </a:p>
          <a:p>
            <a:pPr marL="285750" indent="-285750">
              <a:buFont typeface="Arial" pitchFamily="34" charset="0"/>
              <a:buChar char="•"/>
            </a:pPr>
            <a:r>
              <a:rPr lang="vi-VN" sz="1600" dirty="0">
                <a:latin typeface="+mj-lt"/>
              </a:rPr>
              <a:t>Day</a:t>
            </a:r>
            <a:r>
              <a:rPr lang="vi-VN" sz="1600">
                <a:latin typeface="+mj-lt"/>
              </a:rPr>
              <a:t>: </a:t>
            </a:r>
            <a:r>
              <a:rPr lang="vi-VN" sz="1600">
                <a:solidFill>
                  <a:srgbClr val="0070C0"/>
                </a:solidFill>
                <a:latin typeface="+mj-lt"/>
              </a:rPr>
              <a:t>Ngày</a:t>
            </a:r>
            <a:endParaRPr lang="vi-VN" sz="1600" dirty="0">
              <a:solidFill>
                <a:srgbClr val="0070C0"/>
              </a:solidFill>
              <a:latin typeface="+mj-lt"/>
            </a:endParaRPr>
          </a:p>
        </p:txBody>
      </p:sp>
    </p:spTree>
    <p:extLst>
      <p:ext uri="{BB962C8B-B14F-4D97-AF65-F5344CB8AC3E}">
        <p14:creationId xmlns:p14="http://schemas.microsoft.com/office/powerpoint/2010/main" val="1890134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5372" y="0"/>
            <a:ext cx="9672510"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Applying the Backward Pass:</a:t>
            </a:r>
          </a:p>
          <a:p>
            <a:r>
              <a:rPr lang="en-US" sz="2400" b="1" i="1" u="sng">
                <a:ln/>
                <a:solidFill>
                  <a:srgbClr val="0070C0"/>
                </a:solidFill>
                <a:latin typeface="Times New Roman" panose="02020603050405020304" pitchFamily="18" charset="0"/>
                <a:cs typeface="Times New Roman" panose="02020603050405020304" pitchFamily="18" charset="0"/>
              </a:rPr>
              <a:t>Áp dụng cho đi chiều ng</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ợc</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429706" y="759234"/>
                <a:ext cx="5626537" cy="4908267"/>
              </a:xfrm>
              <a:prstGeom prst="rect">
                <a:avLst/>
              </a:prstGeom>
              <a:noFill/>
            </p:spPr>
            <p:txBody>
              <a:bodyPr wrap="square" rtlCol="0">
                <a:spAutoFit/>
              </a:bodyPr>
              <a:lstStyle/>
              <a:p>
                <a:pPr algn="just">
                  <a:spcBef>
                    <a:spcPts val="400"/>
                  </a:spcBef>
                </a:pPr>
                <a:r>
                  <a:rPr lang="en-US" b="1">
                    <a:latin typeface="Times New Roman" panose="02020603050405020304" pitchFamily="18" charset="0"/>
                    <a:cs typeface="Times New Roman" panose="02020603050405020304" pitchFamily="18" charset="0"/>
                  </a:rPr>
                  <a:t>Steps for doing a backward pass:</a:t>
                </a:r>
              </a:p>
              <a:p>
                <a:pPr marL="914400" lvl="1" indent="-457200" algn="just">
                  <a:spcBef>
                    <a:spcPts val="400"/>
                  </a:spcBef>
                  <a:buFont typeface="+mj-lt"/>
                  <a:buAutoNum type="arabicPeriod"/>
                </a:pPr>
                <a:r>
                  <a:rPr lang="en-US">
                    <a:latin typeface="Times New Roman" panose="02020603050405020304" pitchFamily="18" charset="0"/>
                    <a:cs typeface="Times New Roman" panose="02020603050405020304" pitchFamily="18" charset="0"/>
                  </a:rPr>
                  <a:t>Establish the project finish date using the last activity from the forward pass. Project finish date is the latest date for the last network activity in the backward pass</a:t>
                </a:r>
              </a:p>
              <a:p>
                <a:pPr marL="914400" lvl="1" indent="-457200" algn="just">
                  <a:spcBef>
                    <a:spcPts val="400"/>
                  </a:spcBef>
                  <a:buFont typeface="+mj-lt"/>
                  <a:buAutoNum type="arabicPeriod"/>
                </a:pPr>
                <a:r>
                  <a:rPr lang="en-US">
                    <a:latin typeface="Times New Roman" panose="02020603050405020304" pitchFamily="18" charset="0"/>
                    <a:cs typeface="Times New Roman" panose="02020603050405020304" pitchFamily="18" charset="0"/>
                  </a:rPr>
                  <a:t>Subtract the duration of the activity from the late finish date to produce the late start date for the activity</a:t>
                </a:r>
              </a:p>
              <a:p>
                <a:pPr marL="914400" lvl="1" indent="-457200" algn="just">
                  <a:spcBef>
                    <a:spcPts val="400"/>
                  </a:spcBef>
                  <a:buFont typeface="+mj-lt"/>
                  <a:buAutoNum type="arabicPeriod"/>
                </a:pPr>
                <a:r>
                  <a:rPr lang="en-US">
                    <a:latin typeface="Times New Roman" panose="02020603050405020304" pitchFamily="18" charset="0"/>
                    <a:cs typeface="Times New Roman" panose="02020603050405020304" pitchFamily="18" charset="0"/>
                  </a:rPr>
                  <a:t>Repeat the procedure from right to left, top to bottom of the network</a:t>
                </a:r>
              </a:p>
              <a:p>
                <a:pPr marL="914400" lvl="1" indent="-457200" algn="just">
                  <a:spcBef>
                    <a:spcPts val="400"/>
                  </a:spcBef>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Calculations</a:t>
                </a:r>
              </a:p>
              <a:p>
                <a:pPr lvl="2" algn="just">
                  <a:spcBef>
                    <a:spcPts val="400"/>
                  </a:spcBef>
                </a:pPr>
                <a:r>
                  <a:rPr lang="en-US" b="1">
                    <a:latin typeface="Times New Roman" panose="02020603050405020304" pitchFamily="18" charset="0"/>
                    <a:cs typeface="Times New Roman" panose="02020603050405020304" pitchFamily="18" charset="0"/>
                  </a:rPr>
                  <a:t>LF - Duration = LS</a:t>
                </a:r>
              </a:p>
              <a:p>
                <a:pPr lvl="2" algn="just">
                  <a:spcBef>
                    <a:spcPts val="400"/>
                  </a:spcBef>
                </a:pPr>
                <a:r>
                  <a:rPr lang="en-US" b="1">
                    <a:latin typeface="Times New Roman" panose="02020603050405020304" pitchFamily="18" charset="0"/>
                    <a:cs typeface="Times New Roman" panose="02020603050405020304" pitchFamily="18" charset="0"/>
                  </a:rPr>
                  <a:t>LS - Lag = </a:t>
                </a:r>
                <a14:m>
                  <m:oMath xmlns:m="http://schemas.openxmlformats.org/officeDocument/2006/math">
                    <m:sSub>
                      <m:sSubPr>
                        <m:ctrlPr>
                          <a:rPr lang="en-US" b="1" i="1">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cs typeface="Times New Roman" panose="02020603050405020304" pitchFamily="18" charset="0"/>
                          </a:rPr>
                          <m:t>𝑳𝑭</m:t>
                        </m:r>
                      </m:e>
                      <m:sub>
                        <m:r>
                          <a:rPr lang="en-US" b="1" i="1">
                            <a:latin typeface="Cambria Math" panose="02040503050406030204" pitchFamily="18" charset="0"/>
                            <a:cs typeface="Times New Roman" panose="02020603050405020304" pitchFamily="18" charset="0"/>
                          </a:rPr>
                          <m:t>𝒑</m:t>
                        </m:r>
                      </m:sub>
                    </m:sSub>
                  </m:oMath>
                </a14:m>
                <a:endParaRPr lang="en-US" b="1">
                  <a:latin typeface="Times New Roman" panose="02020603050405020304" pitchFamily="18" charset="0"/>
                  <a:cs typeface="Times New Roman" panose="02020603050405020304" pitchFamily="18" charset="0"/>
                </a:endParaRPr>
              </a:p>
              <a:p>
                <a:pPr lvl="1" algn="just">
                  <a:spcBef>
                    <a:spcPts val="400"/>
                  </a:spcBef>
                </a:pPr>
                <a:r>
                  <a:rPr lang="en-US" b="1">
                    <a:latin typeface="Times New Roman" panose="02020603050405020304" pitchFamily="18" charset="0"/>
                    <a:cs typeface="Times New Roman" panose="02020603050405020304" pitchFamily="18" charset="0"/>
                  </a:rPr>
                  <a:t>Note: </a:t>
                </a:r>
                <a:r>
                  <a:rPr lang="en-US">
                    <a:latin typeface="Times New Roman" panose="02020603050405020304" pitchFamily="18" charset="0"/>
                    <a:cs typeface="Times New Roman" panose="02020603050405020304" pitchFamily="18" charset="0"/>
                  </a:rPr>
                  <a:t>If a predecessor has multiple successors, choose the earliest late start date as the late finish of the predecessor</a:t>
                </a:r>
              </a:p>
            </p:txBody>
          </p:sp>
        </mc:Choice>
        <mc:Fallback xmlns="">
          <p:sp>
            <p:nvSpPr>
              <p:cNvPr id="8" name="TextBox 7"/>
              <p:cNvSpPr txBox="1">
                <a:spLocks noRot="1" noChangeAspect="1" noMove="1" noResize="1" noEditPoints="1" noAdjustHandles="1" noChangeArrowheads="1" noChangeShapeType="1" noTextEdit="1"/>
              </p:cNvSpPr>
              <p:nvPr/>
            </p:nvSpPr>
            <p:spPr>
              <a:xfrm>
                <a:off x="429706" y="759234"/>
                <a:ext cx="5626537" cy="4908267"/>
              </a:xfrm>
              <a:prstGeom prst="rect">
                <a:avLst/>
              </a:prstGeom>
              <a:blipFill>
                <a:blip r:embed="rId2"/>
                <a:stretch>
                  <a:fillRect l="-867" t="-745" r="-975" b="-11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FF90D65A-E800-4D11-92C5-0E60D80E1E39}"/>
                  </a:ext>
                </a:extLst>
              </p:cNvPr>
              <p:cNvSpPr txBox="1"/>
              <p:nvPr/>
            </p:nvSpPr>
            <p:spPr>
              <a:xfrm>
                <a:off x="6287569" y="759234"/>
                <a:ext cx="5573529" cy="4959563"/>
              </a:xfrm>
              <a:prstGeom prst="rect">
                <a:avLst/>
              </a:prstGeom>
              <a:noFill/>
            </p:spPr>
            <p:txBody>
              <a:bodyPr wrap="square" rtlCol="0">
                <a:spAutoFit/>
              </a:bodyPr>
              <a:lstStyle/>
              <a:p>
                <a:pPr algn="just">
                  <a:spcBef>
                    <a:spcPts val="400"/>
                  </a:spcBef>
                </a:pPr>
                <a:r>
                  <a:rPr lang="en-US" b="1" i="1">
                    <a:solidFill>
                      <a:srgbClr val="0070C0"/>
                    </a:solidFill>
                    <a:latin typeface="Times New Roman" panose="02020603050405020304" pitchFamily="18" charset="0"/>
                    <a:cs typeface="Times New Roman" panose="02020603050405020304" pitchFamily="18" charset="0"/>
                  </a:rPr>
                  <a:t>Các b</a:t>
                </a:r>
                <a:r>
                  <a:rPr lang="vi-VN" b="1" i="1">
                    <a:solidFill>
                      <a:srgbClr val="0070C0"/>
                    </a:solidFill>
                    <a:latin typeface="Times New Roman" panose="02020603050405020304" pitchFamily="18" charset="0"/>
                    <a:cs typeface="Times New Roman" panose="02020603050405020304" pitchFamily="18" charset="0"/>
                  </a:rPr>
                  <a:t>ư</a:t>
                </a:r>
                <a:r>
                  <a:rPr lang="en-US" b="1" i="1">
                    <a:solidFill>
                      <a:srgbClr val="0070C0"/>
                    </a:solidFill>
                    <a:latin typeface="Times New Roman" panose="02020603050405020304" pitchFamily="18" charset="0"/>
                    <a:cs typeface="Times New Roman" panose="02020603050405020304" pitchFamily="18" charset="0"/>
                  </a:rPr>
                  <a:t>ớc đi chiều ng</a:t>
                </a:r>
                <a:r>
                  <a:rPr lang="vi-VN" b="1" i="1">
                    <a:solidFill>
                      <a:srgbClr val="0070C0"/>
                    </a:solidFill>
                    <a:latin typeface="Times New Roman" panose="02020603050405020304" pitchFamily="18" charset="0"/>
                    <a:cs typeface="Times New Roman" panose="02020603050405020304" pitchFamily="18" charset="0"/>
                  </a:rPr>
                  <a:t>ư</a:t>
                </a:r>
                <a:r>
                  <a:rPr lang="en-US" b="1" i="1">
                    <a:solidFill>
                      <a:srgbClr val="0070C0"/>
                    </a:solidFill>
                    <a:latin typeface="Times New Roman" panose="02020603050405020304" pitchFamily="18" charset="0"/>
                    <a:cs typeface="Times New Roman" panose="02020603050405020304" pitchFamily="18" charset="0"/>
                  </a:rPr>
                  <a:t>ợc: </a:t>
                </a:r>
              </a:p>
              <a:p>
                <a:pPr marL="914400" lvl="1" indent="-457200" algn="just">
                  <a:spcBef>
                    <a:spcPts val="400"/>
                  </a:spcBef>
                  <a:buFont typeface="+mj-lt"/>
                  <a:buAutoNum type="arabicPeriod"/>
                </a:pPr>
                <a:r>
                  <a:rPr lang="en-US" i="1">
                    <a:solidFill>
                      <a:srgbClr val="0070C0"/>
                    </a:solidFill>
                    <a:latin typeface="Times New Roman" panose="02020603050405020304" pitchFamily="18" charset="0"/>
                    <a:cs typeface="Times New Roman" panose="02020603050405020304" pitchFamily="18" charset="0"/>
                  </a:rPr>
                  <a:t>Lập ngày kết thúc dự án, sử dụng hoạt động cuối cùng của đi chiều ng</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Ngày kết thúc dự án là ngày muộn nhất cho hoạt động cuối cùng trong đi chiều ng</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a:t>
                </a:r>
              </a:p>
              <a:p>
                <a:pPr marL="914400" lvl="1" indent="-457200" algn="just">
                  <a:spcBef>
                    <a:spcPts val="400"/>
                  </a:spcBef>
                  <a:buFont typeface="+mj-lt"/>
                  <a:buAutoNum type="arabicPeriod"/>
                </a:pPr>
                <a:r>
                  <a:rPr lang="en-US" i="1">
                    <a:solidFill>
                      <a:srgbClr val="0070C0"/>
                    </a:solidFill>
                    <a:latin typeface="Times New Roman" panose="02020603050405020304" pitchFamily="18" charset="0"/>
                    <a:cs typeface="Times New Roman" panose="02020603050405020304" pitchFamily="18" charset="0"/>
                  </a:rPr>
                  <a:t>Trừ thời gian ngày kết thúc muộn cho ngày bắt đầu muộn của hoạt động</a:t>
                </a:r>
              </a:p>
              <a:p>
                <a:pPr marL="914400" lvl="1" indent="-457200" algn="just">
                  <a:spcBef>
                    <a:spcPts val="400"/>
                  </a:spcBef>
                  <a:buFont typeface="+mj-lt"/>
                  <a:buAutoNum type="arabicPeriod"/>
                </a:pPr>
                <a:r>
                  <a:rPr lang="en-US" i="1">
                    <a:solidFill>
                      <a:srgbClr val="0070C0"/>
                    </a:solidFill>
                    <a:latin typeface="Times New Roman" panose="02020603050405020304" pitchFamily="18" charset="0"/>
                    <a:cs typeface="Times New Roman" panose="02020603050405020304" pitchFamily="18" charset="0"/>
                  </a:rPr>
                  <a:t>Lặp lại việc trên từ phải sang trái, trên xuống d</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ới của l</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ới</a:t>
                </a:r>
              </a:p>
              <a:p>
                <a:pPr marL="914400" lvl="1" indent="-457200" algn="just">
                  <a:spcBef>
                    <a:spcPts val="400"/>
                  </a:spcBef>
                  <a:buFont typeface="Courier New" panose="02070309020205020404" pitchFamily="49" charset="0"/>
                  <a:buChar char="o"/>
                </a:pPr>
                <a:endParaRPr lang="en-US" b="1">
                  <a:solidFill>
                    <a:srgbClr val="0070C0"/>
                  </a:solidFill>
                  <a:latin typeface="Times New Roman" panose="02020603050405020304" pitchFamily="18" charset="0"/>
                  <a:cs typeface="Times New Roman" panose="02020603050405020304" pitchFamily="18" charset="0"/>
                </a:endParaRPr>
              </a:p>
              <a:p>
                <a:pPr marL="914400" lvl="1" indent="-457200" algn="just">
                  <a:spcBef>
                    <a:spcPts val="400"/>
                  </a:spcBef>
                  <a:buFont typeface="Courier New" panose="02070309020205020404" pitchFamily="49" charset="0"/>
                  <a:buChar char="o"/>
                </a:pPr>
                <a:r>
                  <a:rPr lang="en-US" i="1">
                    <a:solidFill>
                      <a:srgbClr val="0070C0"/>
                    </a:solidFill>
                    <a:latin typeface="Times New Roman" panose="02020603050405020304" pitchFamily="18" charset="0"/>
                    <a:cs typeface="Times New Roman" panose="02020603050405020304" pitchFamily="18" charset="0"/>
                  </a:rPr>
                  <a:t>Tính:</a:t>
                </a:r>
              </a:p>
              <a:p>
                <a:pPr lvl="2" algn="just">
                  <a:spcBef>
                    <a:spcPts val="400"/>
                  </a:spcBef>
                </a:pPr>
                <a:r>
                  <a:rPr lang="en-US" b="1" i="1">
                    <a:solidFill>
                      <a:srgbClr val="0070C0"/>
                    </a:solidFill>
                    <a:latin typeface="Times New Roman" panose="02020603050405020304" pitchFamily="18" charset="0"/>
                    <a:cs typeface="Times New Roman" panose="02020603050405020304" pitchFamily="18" charset="0"/>
                  </a:rPr>
                  <a:t>LF - Duration = LS</a:t>
                </a:r>
              </a:p>
              <a:p>
                <a:pPr lvl="2" algn="just">
                  <a:spcBef>
                    <a:spcPts val="400"/>
                  </a:spcBef>
                </a:pPr>
                <a:r>
                  <a:rPr lang="en-US" b="1" i="1">
                    <a:solidFill>
                      <a:srgbClr val="0070C0"/>
                    </a:solidFill>
                    <a:latin typeface="Times New Roman" panose="02020603050405020304" pitchFamily="18" charset="0"/>
                    <a:cs typeface="Times New Roman" panose="02020603050405020304" pitchFamily="18" charset="0"/>
                  </a:rPr>
                  <a:t>LS - Lag = </a:t>
                </a:r>
                <a14:m>
                  <m:oMath xmlns:m="http://schemas.openxmlformats.org/officeDocument/2006/math">
                    <m:sSub>
                      <m:sSubPr>
                        <m:ctrlPr>
                          <a:rPr lang="en-US" b="1" i="1">
                            <a:solidFill>
                              <a:srgbClr val="0070C0"/>
                            </a:solidFill>
                            <a:latin typeface="Cambria Math" panose="02040503050406030204" pitchFamily="18" charset="0"/>
                            <a:cs typeface="Times New Roman" panose="02020603050405020304" pitchFamily="18" charset="0"/>
                          </a:rPr>
                        </m:ctrlPr>
                      </m:sSubPr>
                      <m:e>
                        <m:r>
                          <a:rPr lang="en-US" b="1" i="1" smtClean="0">
                            <a:solidFill>
                              <a:srgbClr val="0070C0"/>
                            </a:solidFill>
                            <a:latin typeface="Cambria Math" panose="02040503050406030204" pitchFamily="18" charset="0"/>
                            <a:cs typeface="Times New Roman" panose="02020603050405020304" pitchFamily="18" charset="0"/>
                          </a:rPr>
                          <m:t>𝑳𝑭</m:t>
                        </m:r>
                      </m:e>
                      <m:sub>
                        <m:r>
                          <a:rPr lang="en-US" b="1" i="1" smtClean="0">
                            <a:solidFill>
                              <a:srgbClr val="0070C0"/>
                            </a:solidFill>
                            <a:latin typeface="Cambria Math" panose="02040503050406030204" pitchFamily="18" charset="0"/>
                            <a:cs typeface="Times New Roman" panose="02020603050405020304" pitchFamily="18" charset="0"/>
                          </a:rPr>
                          <m:t>𝒑</m:t>
                        </m:r>
                      </m:sub>
                    </m:sSub>
                  </m:oMath>
                </a14:m>
                <a:endParaRPr lang="en-US" b="1" i="1">
                  <a:solidFill>
                    <a:srgbClr val="0070C0"/>
                  </a:solidFill>
                  <a:latin typeface="Times New Roman" panose="02020603050405020304" pitchFamily="18" charset="0"/>
                  <a:cs typeface="Times New Roman" panose="02020603050405020304" pitchFamily="18" charset="0"/>
                </a:endParaRPr>
              </a:p>
              <a:p>
                <a:pPr lvl="1" algn="just">
                  <a:spcBef>
                    <a:spcPts val="400"/>
                  </a:spcBef>
                </a:pPr>
                <a:r>
                  <a:rPr lang="en-US" b="1" i="1">
                    <a:solidFill>
                      <a:srgbClr val="0070C0"/>
                    </a:solidFill>
                    <a:latin typeface="Times New Roman" panose="02020603050405020304" pitchFamily="18" charset="0"/>
                    <a:cs typeface="Times New Roman" panose="02020603050405020304" pitchFamily="18" charset="0"/>
                  </a:rPr>
                  <a:t>Note: </a:t>
                </a:r>
                <a:r>
                  <a:rPr lang="en-US" i="1">
                    <a:solidFill>
                      <a:srgbClr val="0070C0"/>
                    </a:solidFill>
                    <a:latin typeface="Times New Roman" panose="02020603050405020304" pitchFamily="18" charset="0"/>
                    <a:cs typeface="Times New Roman" panose="02020603050405020304" pitchFamily="18" charset="0"/>
                  </a:rPr>
                  <a:t>Nếu một hoạt động có nhiều hậu hoạt động, chọn ngày sớm nhất trong ngày bắt đầu muộn để làm ngày kết thúc muộn cho tiền hoạt động.</a:t>
                </a:r>
              </a:p>
            </p:txBody>
          </p:sp>
        </mc:Choice>
        <mc:Fallback xmlns="">
          <p:sp>
            <p:nvSpPr>
              <p:cNvPr id="4" name="TextBox 3">
                <a:extLst>
                  <a:ext uri="{FF2B5EF4-FFF2-40B4-BE49-F238E27FC236}">
                    <a16:creationId xmlns:a16="http://schemas.microsoft.com/office/drawing/2014/main" id="{FF90D65A-E800-4D11-92C5-0E60D80E1E39}"/>
                  </a:ext>
                </a:extLst>
              </p:cNvPr>
              <p:cNvSpPr txBox="1">
                <a:spLocks noRot="1" noChangeAspect="1" noMove="1" noResize="1" noEditPoints="1" noAdjustHandles="1" noChangeArrowheads="1" noChangeShapeType="1" noTextEdit="1"/>
              </p:cNvSpPr>
              <p:nvPr/>
            </p:nvSpPr>
            <p:spPr>
              <a:xfrm>
                <a:off x="6287569" y="759234"/>
                <a:ext cx="5573529" cy="4959563"/>
              </a:xfrm>
              <a:prstGeom prst="rect">
                <a:avLst/>
              </a:prstGeom>
              <a:blipFill>
                <a:blip r:embed="rId3"/>
                <a:stretch>
                  <a:fillRect l="-874" t="-738" r="-874" b="-1107"/>
                </a:stretch>
              </a:blipFill>
            </p:spPr>
            <p:txBody>
              <a:bodyPr/>
              <a:lstStyle/>
              <a:p>
                <a:r>
                  <a:rPr lang="en-US">
                    <a:noFill/>
                  </a:rPr>
                  <a:t> </a:t>
                </a:r>
              </a:p>
            </p:txBody>
          </p:sp>
        </mc:Fallback>
      </mc:AlternateContent>
    </p:spTree>
    <p:extLst>
      <p:ext uri="{BB962C8B-B14F-4D97-AF65-F5344CB8AC3E}">
        <p14:creationId xmlns:p14="http://schemas.microsoft.com/office/powerpoint/2010/main" val="2870680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276758" y="2489661"/>
            <a:ext cx="1695796" cy="9809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Times New Roman" panose="02020603050405020304" pitchFamily="18" charset="0"/>
                <a:cs typeface="Times New Roman" panose="02020603050405020304" pitchFamily="18" charset="0"/>
              </a:rPr>
              <a:t>Start</a:t>
            </a:r>
          </a:p>
          <a:p>
            <a:pPr algn="ctr"/>
            <a:r>
              <a:rPr lang="en-US" sz="1600" dirty="0">
                <a:solidFill>
                  <a:schemeClr val="tx1"/>
                </a:solidFill>
                <a:latin typeface="Times New Roman" panose="02020603050405020304" pitchFamily="18" charset="0"/>
                <a:cs typeface="Times New Roman" panose="02020603050405020304" pitchFamily="18" charset="0"/>
              </a:rPr>
              <a:t>(</a:t>
            </a:r>
            <a:r>
              <a:rPr lang="en-US" sz="1600" dirty="0" err="1">
                <a:solidFill>
                  <a:schemeClr val="tx1"/>
                </a:solidFill>
                <a:latin typeface="Times New Roman" panose="02020603050405020304" pitchFamily="18" charset="0"/>
                <a:cs typeface="Times New Roman" panose="02020603050405020304" pitchFamily="18" charset="0"/>
              </a:rPr>
              <a:t>Bắt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đầu</a:t>
            </a:r>
            <a:r>
              <a:rPr lang="en-US" sz="1600" b="1" dirty="0">
                <a:solidFill>
                  <a:schemeClr val="tx1"/>
                </a:solidFill>
                <a:latin typeface="Times New Roman" panose="02020603050405020304" pitchFamily="18" charset="0"/>
                <a:cs typeface="Times New Roman" panose="02020603050405020304" pitchFamily="18" charset="0"/>
              </a:rPr>
              <a:t>)</a:t>
            </a:r>
          </a:p>
        </p:txBody>
      </p:sp>
      <p:sp>
        <p:nvSpPr>
          <p:cNvPr id="18" name="Oval 17"/>
          <p:cNvSpPr/>
          <p:nvPr/>
        </p:nvSpPr>
        <p:spPr>
          <a:xfrm>
            <a:off x="9893530" y="2489661"/>
            <a:ext cx="2025535" cy="9809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Times New Roman" panose="02020603050405020304" pitchFamily="18" charset="0"/>
                <a:cs typeface="Times New Roman" panose="02020603050405020304" pitchFamily="18" charset="0"/>
              </a:rPr>
              <a:t>Finish</a:t>
            </a:r>
          </a:p>
          <a:p>
            <a:pPr algn="ctr"/>
            <a:r>
              <a:rPr lang="en-US" dirty="0">
                <a:solidFill>
                  <a:schemeClr val="tx1"/>
                </a:solidFill>
                <a:latin typeface="Times New Roman" panose="02020603050405020304" pitchFamily="18" charset="0"/>
                <a:cs typeface="Times New Roman" panose="02020603050405020304" pitchFamily="18" charset="0"/>
              </a:rPr>
              <a:t>(</a:t>
            </a:r>
            <a:r>
              <a:rPr lang="en-US" sz="1600" dirty="0" err="1">
                <a:solidFill>
                  <a:schemeClr val="tx1"/>
                </a:solidFill>
                <a:latin typeface="Times New Roman" panose="02020603050405020304" pitchFamily="18" charset="0"/>
                <a:cs typeface="Times New Roman" panose="02020603050405020304" pitchFamily="18" charset="0"/>
              </a:rPr>
              <a:t>Kết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thúc</a:t>
            </a:r>
            <a:r>
              <a:rPr lang="en-US" dirty="0">
                <a:solidFill>
                  <a:schemeClr val="tx1"/>
                </a:solidFill>
                <a:latin typeface="Times New Roman" panose="02020603050405020304" pitchFamily="18" charset="0"/>
                <a:cs typeface="Times New Roman" panose="02020603050405020304" pitchFamily="18" charset="0"/>
              </a:rPr>
              <a:t>)</a:t>
            </a:r>
          </a:p>
        </p:txBody>
      </p:sp>
      <p:sp>
        <p:nvSpPr>
          <p:cNvPr id="19" name="Rectangle 18"/>
          <p:cNvSpPr/>
          <p:nvPr/>
        </p:nvSpPr>
        <p:spPr>
          <a:xfrm>
            <a:off x="2343675" y="2352502"/>
            <a:ext cx="1446414" cy="1255222"/>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Prepare Outline Duration = 2 days</a:t>
            </a:r>
          </a:p>
        </p:txBody>
      </p:sp>
      <p:sp>
        <p:nvSpPr>
          <p:cNvPr id="29" name="Rectangle 28"/>
          <p:cNvSpPr/>
          <p:nvPr/>
        </p:nvSpPr>
        <p:spPr>
          <a:xfrm>
            <a:off x="2343675" y="2373284"/>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0</a:t>
            </a:r>
          </a:p>
        </p:txBody>
      </p:sp>
      <p:sp>
        <p:nvSpPr>
          <p:cNvPr id="30" name="Rectangle 29"/>
          <p:cNvSpPr/>
          <p:nvPr/>
        </p:nvSpPr>
        <p:spPr>
          <a:xfrm>
            <a:off x="3328389" y="2373283"/>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a:t>
            </a:r>
          </a:p>
        </p:txBody>
      </p:sp>
      <p:sp>
        <p:nvSpPr>
          <p:cNvPr id="31" name="Rectangle 30"/>
          <p:cNvSpPr/>
          <p:nvPr/>
        </p:nvSpPr>
        <p:spPr>
          <a:xfrm>
            <a:off x="2343675" y="3266837"/>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0</a:t>
            </a:r>
          </a:p>
        </p:txBody>
      </p:sp>
      <p:sp>
        <p:nvSpPr>
          <p:cNvPr id="32" name="Rectangle 31"/>
          <p:cNvSpPr/>
          <p:nvPr/>
        </p:nvSpPr>
        <p:spPr>
          <a:xfrm>
            <a:off x="3328389" y="3266836"/>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a:t>
            </a:r>
          </a:p>
        </p:txBody>
      </p:sp>
      <p:sp>
        <p:nvSpPr>
          <p:cNvPr id="33" name="Rectangle 32"/>
          <p:cNvSpPr/>
          <p:nvPr/>
        </p:nvSpPr>
        <p:spPr>
          <a:xfrm>
            <a:off x="4282980" y="4348217"/>
            <a:ext cx="1446414" cy="1255222"/>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Write Speaker Notes Duration = 1 day</a:t>
            </a:r>
          </a:p>
        </p:txBody>
      </p:sp>
      <p:sp>
        <p:nvSpPr>
          <p:cNvPr id="34" name="Rectangle 33"/>
          <p:cNvSpPr/>
          <p:nvPr/>
        </p:nvSpPr>
        <p:spPr>
          <a:xfrm>
            <a:off x="4282980" y="4368999"/>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a:t>
            </a:r>
          </a:p>
        </p:txBody>
      </p:sp>
      <p:sp>
        <p:nvSpPr>
          <p:cNvPr id="35" name="Rectangle 34"/>
          <p:cNvSpPr/>
          <p:nvPr/>
        </p:nvSpPr>
        <p:spPr>
          <a:xfrm>
            <a:off x="5267694" y="4368998"/>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a:t>
            </a:r>
          </a:p>
        </p:txBody>
      </p:sp>
      <p:sp>
        <p:nvSpPr>
          <p:cNvPr id="36" name="Rectangle 35"/>
          <p:cNvSpPr/>
          <p:nvPr/>
        </p:nvSpPr>
        <p:spPr>
          <a:xfrm>
            <a:off x="4282980" y="5262552"/>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21</a:t>
            </a:r>
          </a:p>
        </p:txBody>
      </p:sp>
      <p:sp>
        <p:nvSpPr>
          <p:cNvPr id="37" name="Rectangle 36"/>
          <p:cNvSpPr/>
          <p:nvPr/>
        </p:nvSpPr>
        <p:spPr>
          <a:xfrm>
            <a:off x="5267694" y="5262551"/>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22</a:t>
            </a:r>
          </a:p>
        </p:txBody>
      </p:sp>
      <p:sp>
        <p:nvSpPr>
          <p:cNvPr id="38" name="Rectangle 37"/>
          <p:cNvSpPr/>
          <p:nvPr/>
        </p:nvSpPr>
        <p:spPr>
          <a:xfrm>
            <a:off x="4264348" y="576527"/>
            <a:ext cx="1446414" cy="1255222"/>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Create Artwork Duration = 10 days</a:t>
            </a:r>
          </a:p>
        </p:txBody>
      </p:sp>
      <p:sp>
        <p:nvSpPr>
          <p:cNvPr id="39" name="Rectangle 38"/>
          <p:cNvSpPr/>
          <p:nvPr/>
        </p:nvSpPr>
        <p:spPr>
          <a:xfrm>
            <a:off x="4264348" y="597309"/>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a:t>
            </a:r>
          </a:p>
        </p:txBody>
      </p:sp>
      <p:sp>
        <p:nvSpPr>
          <p:cNvPr id="40" name="Rectangle 39"/>
          <p:cNvSpPr/>
          <p:nvPr/>
        </p:nvSpPr>
        <p:spPr>
          <a:xfrm>
            <a:off x="5249062" y="597308"/>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12</a:t>
            </a:r>
          </a:p>
        </p:txBody>
      </p:sp>
      <p:sp>
        <p:nvSpPr>
          <p:cNvPr id="41" name="Rectangle 40"/>
          <p:cNvSpPr/>
          <p:nvPr/>
        </p:nvSpPr>
        <p:spPr>
          <a:xfrm>
            <a:off x="4264348" y="1490862"/>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249062" y="1490861"/>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269112" y="2352502"/>
            <a:ext cx="1446414" cy="1255222"/>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Create Slides Duration = 20 days</a:t>
            </a:r>
          </a:p>
        </p:txBody>
      </p:sp>
      <p:sp>
        <p:nvSpPr>
          <p:cNvPr id="44" name="Rectangle 43"/>
          <p:cNvSpPr/>
          <p:nvPr/>
        </p:nvSpPr>
        <p:spPr>
          <a:xfrm>
            <a:off x="4269112" y="2373284"/>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a:t>
            </a:r>
          </a:p>
        </p:txBody>
      </p:sp>
      <p:sp>
        <p:nvSpPr>
          <p:cNvPr id="45" name="Rectangle 44"/>
          <p:cNvSpPr/>
          <p:nvPr/>
        </p:nvSpPr>
        <p:spPr>
          <a:xfrm>
            <a:off x="5253826" y="2373283"/>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22</a:t>
            </a:r>
          </a:p>
        </p:txBody>
      </p:sp>
      <p:sp>
        <p:nvSpPr>
          <p:cNvPr id="46" name="Rectangle 45"/>
          <p:cNvSpPr/>
          <p:nvPr/>
        </p:nvSpPr>
        <p:spPr>
          <a:xfrm>
            <a:off x="4269112" y="3266837"/>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a:t>
            </a:r>
          </a:p>
        </p:txBody>
      </p:sp>
      <p:sp>
        <p:nvSpPr>
          <p:cNvPr id="47" name="Rectangle 46"/>
          <p:cNvSpPr/>
          <p:nvPr/>
        </p:nvSpPr>
        <p:spPr>
          <a:xfrm>
            <a:off x="5253826" y="3266836"/>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22</a:t>
            </a:r>
          </a:p>
        </p:txBody>
      </p:sp>
      <p:sp>
        <p:nvSpPr>
          <p:cNvPr id="48" name="Rectangle 47"/>
          <p:cNvSpPr/>
          <p:nvPr/>
        </p:nvSpPr>
        <p:spPr>
          <a:xfrm>
            <a:off x="6192837" y="2352502"/>
            <a:ext cx="1446414" cy="1255222"/>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Add Artwork to Slides Duration = 2 days</a:t>
            </a:r>
          </a:p>
        </p:txBody>
      </p:sp>
      <p:sp>
        <p:nvSpPr>
          <p:cNvPr id="49" name="Rectangle 48"/>
          <p:cNvSpPr/>
          <p:nvPr/>
        </p:nvSpPr>
        <p:spPr>
          <a:xfrm>
            <a:off x="6192837" y="2373284"/>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22</a:t>
            </a:r>
          </a:p>
        </p:txBody>
      </p:sp>
      <p:sp>
        <p:nvSpPr>
          <p:cNvPr id="50" name="Rectangle 49"/>
          <p:cNvSpPr/>
          <p:nvPr/>
        </p:nvSpPr>
        <p:spPr>
          <a:xfrm>
            <a:off x="7177551" y="2373283"/>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24</a:t>
            </a:r>
          </a:p>
        </p:txBody>
      </p:sp>
      <p:sp>
        <p:nvSpPr>
          <p:cNvPr id="51" name="Rectangle 50"/>
          <p:cNvSpPr/>
          <p:nvPr/>
        </p:nvSpPr>
        <p:spPr>
          <a:xfrm>
            <a:off x="6192837" y="3266837"/>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22</a:t>
            </a:r>
          </a:p>
        </p:txBody>
      </p:sp>
      <p:sp>
        <p:nvSpPr>
          <p:cNvPr id="52" name="Rectangle 51"/>
          <p:cNvSpPr/>
          <p:nvPr/>
        </p:nvSpPr>
        <p:spPr>
          <a:xfrm>
            <a:off x="7177551" y="3266836"/>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24</a:t>
            </a:r>
          </a:p>
        </p:txBody>
      </p:sp>
      <p:sp>
        <p:nvSpPr>
          <p:cNvPr id="53" name="Rectangle 52"/>
          <p:cNvSpPr/>
          <p:nvPr/>
        </p:nvSpPr>
        <p:spPr>
          <a:xfrm>
            <a:off x="8116562" y="2352501"/>
            <a:ext cx="1446414" cy="1255222"/>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Review &amp; Speli Check Duration = 1 day</a:t>
            </a:r>
          </a:p>
        </p:txBody>
      </p:sp>
      <p:sp>
        <p:nvSpPr>
          <p:cNvPr id="54" name="Rectangle 53"/>
          <p:cNvSpPr/>
          <p:nvPr/>
        </p:nvSpPr>
        <p:spPr>
          <a:xfrm>
            <a:off x="8116562" y="2373283"/>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24</a:t>
            </a:r>
          </a:p>
        </p:txBody>
      </p:sp>
      <p:sp>
        <p:nvSpPr>
          <p:cNvPr id="55" name="Rectangle 54"/>
          <p:cNvSpPr/>
          <p:nvPr/>
        </p:nvSpPr>
        <p:spPr>
          <a:xfrm>
            <a:off x="9101276" y="2373282"/>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25</a:t>
            </a:r>
          </a:p>
        </p:txBody>
      </p:sp>
      <p:sp>
        <p:nvSpPr>
          <p:cNvPr id="56" name="Rectangle 55"/>
          <p:cNvSpPr/>
          <p:nvPr/>
        </p:nvSpPr>
        <p:spPr>
          <a:xfrm>
            <a:off x="8116562" y="3266836"/>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24</a:t>
            </a:r>
          </a:p>
        </p:txBody>
      </p:sp>
      <p:sp>
        <p:nvSpPr>
          <p:cNvPr id="57" name="Rectangle 56"/>
          <p:cNvSpPr/>
          <p:nvPr/>
        </p:nvSpPr>
        <p:spPr>
          <a:xfrm>
            <a:off x="9101276" y="3266835"/>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25</a:t>
            </a:r>
          </a:p>
        </p:txBody>
      </p:sp>
      <p:sp>
        <p:nvSpPr>
          <p:cNvPr id="58" name="TextBox 57"/>
          <p:cNvSpPr txBox="1"/>
          <p:nvPr/>
        </p:nvSpPr>
        <p:spPr>
          <a:xfrm>
            <a:off x="2319949" y="1974507"/>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ES</a:t>
            </a:r>
          </a:p>
        </p:txBody>
      </p:sp>
      <p:sp>
        <p:nvSpPr>
          <p:cNvPr id="59" name="TextBox 58"/>
          <p:cNvSpPr txBox="1"/>
          <p:nvPr/>
        </p:nvSpPr>
        <p:spPr>
          <a:xfrm>
            <a:off x="3316526" y="1983169"/>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EF</a:t>
            </a:r>
          </a:p>
        </p:txBody>
      </p:sp>
      <p:sp>
        <p:nvSpPr>
          <p:cNvPr id="60" name="TextBox 59"/>
          <p:cNvSpPr txBox="1"/>
          <p:nvPr/>
        </p:nvSpPr>
        <p:spPr>
          <a:xfrm>
            <a:off x="2319949" y="3639851"/>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LS</a:t>
            </a:r>
          </a:p>
        </p:txBody>
      </p:sp>
      <p:sp>
        <p:nvSpPr>
          <p:cNvPr id="61" name="TextBox 60"/>
          <p:cNvSpPr txBox="1"/>
          <p:nvPr/>
        </p:nvSpPr>
        <p:spPr>
          <a:xfrm>
            <a:off x="3304663" y="3639851"/>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LF</a:t>
            </a:r>
          </a:p>
        </p:txBody>
      </p:sp>
      <p:sp>
        <p:nvSpPr>
          <p:cNvPr id="62" name="TextBox 61"/>
          <p:cNvSpPr txBox="1"/>
          <p:nvPr/>
        </p:nvSpPr>
        <p:spPr>
          <a:xfrm>
            <a:off x="4197712" y="1983169"/>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ES</a:t>
            </a:r>
          </a:p>
        </p:txBody>
      </p:sp>
      <p:sp>
        <p:nvSpPr>
          <p:cNvPr id="63" name="TextBox 62"/>
          <p:cNvSpPr txBox="1"/>
          <p:nvPr/>
        </p:nvSpPr>
        <p:spPr>
          <a:xfrm>
            <a:off x="5194289" y="1991831"/>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EF</a:t>
            </a:r>
          </a:p>
        </p:txBody>
      </p:sp>
      <p:sp>
        <p:nvSpPr>
          <p:cNvPr id="64" name="TextBox 63"/>
          <p:cNvSpPr txBox="1"/>
          <p:nvPr/>
        </p:nvSpPr>
        <p:spPr>
          <a:xfrm>
            <a:off x="4197712" y="3648513"/>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LS</a:t>
            </a:r>
          </a:p>
        </p:txBody>
      </p:sp>
      <p:sp>
        <p:nvSpPr>
          <p:cNvPr id="65" name="TextBox 64"/>
          <p:cNvSpPr txBox="1"/>
          <p:nvPr/>
        </p:nvSpPr>
        <p:spPr>
          <a:xfrm>
            <a:off x="5182426" y="3648513"/>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LF</a:t>
            </a:r>
          </a:p>
        </p:txBody>
      </p:sp>
      <p:sp>
        <p:nvSpPr>
          <p:cNvPr id="66" name="TextBox 65"/>
          <p:cNvSpPr txBox="1"/>
          <p:nvPr/>
        </p:nvSpPr>
        <p:spPr>
          <a:xfrm>
            <a:off x="6165586" y="199528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ES</a:t>
            </a:r>
          </a:p>
        </p:txBody>
      </p:sp>
      <p:sp>
        <p:nvSpPr>
          <p:cNvPr id="67" name="TextBox 66"/>
          <p:cNvSpPr txBox="1"/>
          <p:nvPr/>
        </p:nvSpPr>
        <p:spPr>
          <a:xfrm>
            <a:off x="7162163" y="2003950"/>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EF</a:t>
            </a:r>
          </a:p>
        </p:txBody>
      </p:sp>
      <p:sp>
        <p:nvSpPr>
          <p:cNvPr id="68" name="TextBox 67"/>
          <p:cNvSpPr txBox="1"/>
          <p:nvPr/>
        </p:nvSpPr>
        <p:spPr>
          <a:xfrm>
            <a:off x="6165586" y="3660632"/>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LS</a:t>
            </a:r>
          </a:p>
        </p:txBody>
      </p:sp>
      <p:sp>
        <p:nvSpPr>
          <p:cNvPr id="69" name="TextBox 68"/>
          <p:cNvSpPr txBox="1"/>
          <p:nvPr/>
        </p:nvSpPr>
        <p:spPr>
          <a:xfrm>
            <a:off x="7150300" y="3660632"/>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LF</a:t>
            </a:r>
          </a:p>
        </p:txBody>
      </p:sp>
      <p:sp>
        <p:nvSpPr>
          <p:cNvPr id="70" name="TextBox 69"/>
          <p:cNvSpPr txBox="1"/>
          <p:nvPr/>
        </p:nvSpPr>
        <p:spPr>
          <a:xfrm>
            <a:off x="8066824" y="1998474"/>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ES</a:t>
            </a:r>
          </a:p>
        </p:txBody>
      </p:sp>
      <p:sp>
        <p:nvSpPr>
          <p:cNvPr id="71" name="TextBox 70"/>
          <p:cNvSpPr txBox="1"/>
          <p:nvPr/>
        </p:nvSpPr>
        <p:spPr>
          <a:xfrm>
            <a:off x="9063401" y="2007136"/>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EF</a:t>
            </a:r>
          </a:p>
        </p:txBody>
      </p:sp>
      <p:sp>
        <p:nvSpPr>
          <p:cNvPr id="72" name="TextBox 71"/>
          <p:cNvSpPr txBox="1"/>
          <p:nvPr/>
        </p:nvSpPr>
        <p:spPr>
          <a:xfrm>
            <a:off x="8066824" y="366381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LS</a:t>
            </a:r>
          </a:p>
        </p:txBody>
      </p:sp>
      <p:sp>
        <p:nvSpPr>
          <p:cNvPr id="73" name="TextBox 72"/>
          <p:cNvSpPr txBox="1"/>
          <p:nvPr/>
        </p:nvSpPr>
        <p:spPr>
          <a:xfrm>
            <a:off x="9051538" y="3663818"/>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LF</a:t>
            </a:r>
          </a:p>
        </p:txBody>
      </p:sp>
      <p:sp>
        <p:nvSpPr>
          <p:cNvPr id="74" name="TextBox 73"/>
          <p:cNvSpPr txBox="1"/>
          <p:nvPr/>
        </p:nvSpPr>
        <p:spPr>
          <a:xfrm>
            <a:off x="4194541" y="3991004"/>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ES</a:t>
            </a:r>
          </a:p>
        </p:txBody>
      </p:sp>
      <p:sp>
        <p:nvSpPr>
          <p:cNvPr id="75" name="TextBox 74"/>
          <p:cNvSpPr txBox="1"/>
          <p:nvPr/>
        </p:nvSpPr>
        <p:spPr>
          <a:xfrm>
            <a:off x="5191118" y="3999666"/>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EF</a:t>
            </a:r>
          </a:p>
        </p:txBody>
      </p:sp>
      <p:sp>
        <p:nvSpPr>
          <p:cNvPr id="76" name="TextBox 75"/>
          <p:cNvSpPr txBox="1"/>
          <p:nvPr/>
        </p:nvSpPr>
        <p:spPr>
          <a:xfrm>
            <a:off x="4240622" y="5629507"/>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LS</a:t>
            </a:r>
          </a:p>
        </p:txBody>
      </p:sp>
      <p:sp>
        <p:nvSpPr>
          <p:cNvPr id="77" name="TextBox 76"/>
          <p:cNvSpPr txBox="1"/>
          <p:nvPr/>
        </p:nvSpPr>
        <p:spPr>
          <a:xfrm>
            <a:off x="5225336" y="5629507"/>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LF</a:t>
            </a:r>
          </a:p>
        </p:txBody>
      </p:sp>
      <p:sp>
        <p:nvSpPr>
          <p:cNvPr id="78" name="TextBox 77"/>
          <p:cNvSpPr txBox="1"/>
          <p:nvPr/>
        </p:nvSpPr>
        <p:spPr>
          <a:xfrm>
            <a:off x="4234011" y="177603"/>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ES</a:t>
            </a:r>
          </a:p>
        </p:txBody>
      </p:sp>
      <p:sp>
        <p:nvSpPr>
          <p:cNvPr id="79" name="TextBox 78"/>
          <p:cNvSpPr txBox="1"/>
          <p:nvPr/>
        </p:nvSpPr>
        <p:spPr>
          <a:xfrm>
            <a:off x="5230588" y="186265"/>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EF</a:t>
            </a:r>
          </a:p>
        </p:txBody>
      </p:sp>
      <p:sp>
        <p:nvSpPr>
          <p:cNvPr id="80" name="TextBox 79"/>
          <p:cNvSpPr txBox="1"/>
          <p:nvPr/>
        </p:nvSpPr>
        <p:spPr>
          <a:xfrm>
            <a:off x="4234011" y="1768912"/>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LS</a:t>
            </a:r>
          </a:p>
        </p:txBody>
      </p:sp>
      <p:sp>
        <p:nvSpPr>
          <p:cNvPr id="81" name="TextBox 80"/>
          <p:cNvSpPr txBox="1"/>
          <p:nvPr/>
        </p:nvSpPr>
        <p:spPr>
          <a:xfrm>
            <a:off x="5218725" y="1768912"/>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LF</a:t>
            </a:r>
          </a:p>
        </p:txBody>
      </p:sp>
      <p:cxnSp>
        <p:nvCxnSpPr>
          <p:cNvPr id="83" name="Straight Connector 82"/>
          <p:cNvCxnSpPr>
            <a:stCxn id="17" idx="6"/>
            <a:endCxn id="19" idx="1"/>
          </p:cNvCxnSpPr>
          <p:nvPr/>
        </p:nvCxnSpPr>
        <p:spPr>
          <a:xfrm>
            <a:off x="1972554" y="2980112"/>
            <a:ext cx="371121"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53" idx="3"/>
            <a:endCxn id="18" idx="2"/>
          </p:cNvCxnSpPr>
          <p:nvPr/>
        </p:nvCxnSpPr>
        <p:spPr>
          <a:xfrm>
            <a:off x="9562976" y="2980112"/>
            <a:ext cx="3305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19" idx="3"/>
            <a:endCxn id="43" idx="1"/>
          </p:cNvCxnSpPr>
          <p:nvPr/>
        </p:nvCxnSpPr>
        <p:spPr>
          <a:xfrm>
            <a:off x="3790089" y="2980113"/>
            <a:ext cx="47902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8" idx="1"/>
          </p:cNvCxnSpPr>
          <p:nvPr/>
        </p:nvCxnSpPr>
        <p:spPr>
          <a:xfrm>
            <a:off x="5729394" y="2980112"/>
            <a:ext cx="46344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53" idx="1"/>
          </p:cNvCxnSpPr>
          <p:nvPr/>
        </p:nvCxnSpPr>
        <p:spPr>
          <a:xfrm>
            <a:off x="7639251" y="2980112"/>
            <a:ext cx="47731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stCxn id="30" idx="3"/>
            <a:endCxn id="38" idx="1"/>
          </p:cNvCxnSpPr>
          <p:nvPr/>
        </p:nvCxnSpPr>
        <p:spPr>
          <a:xfrm flipV="1">
            <a:off x="3771457" y="1204138"/>
            <a:ext cx="492891" cy="1339589"/>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32" idx="3"/>
            <a:endCxn id="33" idx="1"/>
          </p:cNvCxnSpPr>
          <p:nvPr/>
        </p:nvCxnSpPr>
        <p:spPr>
          <a:xfrm>
            <a:off x="3771457" y="3437280"/>
            <a:ext cx="511523" cy="153854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Elbow Connector 114"/>
          <p:cNvCxnSpPr>
            <a:stCxn id="38" idx="3"/>
            <a:endCxn id="49" idx="1"/>
          </p:cNvCxnSpPr>
          <p:nvPr/>
        </p:nvCxnSpPr>
        <p:spPr>
          <a:xfrm>
            <a:off x="5710762" y="1204138"/>
            <a:ext cx="482075" cy="133959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Elbow Connector 117"/>
          <p:cNvCxnSpPr>
            <a:stCxn id="33" idx="3"/>
            <a:endCxn id="51" idx="1"/>
          </p:cNvCxnSpPr>
          <p:nvPr/>
        </p:nvCxnSpPr>
        <p:spPr>
          <a:xfrm flipV="1">
            <a:off x="5729394" y="3437281"/>
            <a:ext cx="463443" cy="1538547"/>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17651" y="438435"/>
            <a:ext cx="3711949"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Backward Pass Example:</a:t>
            </a:r>
          </a:p>
          <a:p>
            <a:r>
              <a:rPr lang="en-US" sz="2400" b="1" u="sng" dirty="0" err="1">
                <a:ln/>
                <a:solidFill>
                  <a:srgbClr val="0070C0"/>
                </a:solidFill>
                <a:latin typeface="Times New Roman" panose="02020603050405020304" pitchFamily="18" charset="0"/>
                <a:cs typeface="Times New Roman" panose="02020603050405020304" pitchFamily="18" charset="0"/>
              </a:rPr>
              <a:t>Ví</a:t>
            </a:r>
            <a:r>
              <a:rPr lang="en-US" sz="2400" b="1" u="sng" dirty="0">
                <a:ln/>
                <a:solidFill>
                  <a:srgbClr val="0070C0"/>
                </a:solidFill>
                <a:latin typeface="Times New Roman" panose="02020603050405020304" pitchFamily="18" charset="0"/>
                <a:cs typeface="Times New Roman" panose="02020603050405020304" pitchFamily="18" charset="0"/>
              </a:rPr>
              <a:t> </a:t>
            </a:r>
            <a:r>
              <a:rPr lang="en-US" sz="2400" b="1" u="sng" dirty="0" err="1">
                <a:ln/>
                <a:solidFill>
                  <a:srgbClr val="0070C0"/>
                </a:solidFill>
                <a:latin typeface="Times New Roman" panose="02020603050405020304" pitchFamily="18" charset="0"/>
                <a:cs typeface="Times New Roman" panose="02020603050405020304" pitchFamily="18" charset="0"/>
              </a:rPr>
              <a:t>dụ</a:t>
            </a:r>
            <a:r>
              <a:rPr lang="en-US" sz="2400" b="1" u="sng" dirty="0">
                <a:ln/>
                <a:solidFill>
                  <a:srgbClr val="0070C0"/>
                </a:solidFill>
                <a:latin typeface="Times New Roman" panose="02020603050405020304" pitchFamily="18" charset="0"/>
                <a:cs typeface="Times New Roman" panose="02020603050405020304" pitchFamily="18" charset="0"/>
              </a:rPr>
              <a:t>: </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6053276" y="4539442"/>
            <a:ext cx="6096000" cy="1077218"/>
          </a:xfrm>
          <a:prstGeom prst="rect">
            <a:avLst/>
          </a:prstGeom>
        </p:spPr>
        <p:txBody>
          <a:bodyPr>
            <a:spAutoFit/>
          </a:bodyPr>
          <a:lstStyle/>
          <a:p>
            <a:pPr marL="285750" indent="-285750">
              <a:buFont typeface="Arial" pitchFamily="34" charset="0"/>
              <a:buChar char="•"/>
            </a:pPr>
            <a:r>
              <a:rPr lang="vi-VN" sz="1600" dirty="0">
                <a:latin typeface="+mj-lt"/>
              </a:rPr>
              <a:t>Add Artwork to Slides Duration: </a:t>
            </a:r>
            <a:r>
              <a:rPr lang="vi-VN" sz="1600" dirty="0">
                <a:solidFill>
                  <a:srgbClr val="0070C0"/>
                </a:solidFill>
                <a:latin typeface="+mj-lt"/>
              </a:rPr>
              <a:t>Thời lượng thêm ảnh minh họa vào trang trình bày</a:t>
            </a:r>
          </a:p>
          <a:p>
            <a:pPr marL="285750" indent="-285750">
              <a:buFont typeface="Arial" pitchFamily="34" charset="0"/>
              <a:buChar char="•"/>
            </a:pPr>
            <a:r>
              <a:rPr lang="vi-VN" sz="1600" dirty="0">
                <a:latin typeface="+mj-lt"/>
              </a:rPr>
              <a:t>Review &amp; Speli Check Duration: </a:t>
            </a:r>
            <a:r>
              <a:rPr lang="vi-VN" sz="1600" dirty="0">
                <a:solidFill>
                  <a:srgbClr val="0070C0"/>
                </a:solidFill>
                <a:latin typeface="+mj-lt"/>
              </a:rPr>
              <a:t>Thời lượng đánh giá và kiểm tra </a:t>
            </a:r>
          </a:p>
          <a:p>
            <a:pPr marL="285750" indent="-285750">
              <a:buFont typeface="Arial" pitchFamily="34" charset="0"/>
              <a:buChar char="•"/>
            </a:pPr>
            <a:r>
              <a:rPr lang="vi-VN" sz="1600" dirty="0">
                <a:latin typeface="+mj-lt"/>
              </a:rPr>
              <a:t>Day: </a:t>
            </a:r>
            <a:r>
              <a:rPr lang="vi-VN" sz="1600" dirty="0">
                <a:solidFill>
                  <a:srgbClr val="0070C0"/>
                </a:solidFill>
                <a:latin typeface="+mj-lt"/>
              </a:rPr>
              <a:t>Ngày</a:t>
            </a:r>
          </a:p>
        </p:txBody>
      </p:sp>
      <p:sp>
        <p:nvSpPr>
          <p:cNvPr id="3" name="Rectangle 2"/>
          <p:cNvSpPr/>
          <p:nvPr/>
        </p:nvSpPr>
        <p:spPr>
          <a:xfrm>
            <a:off x="6165586" y="360920"/>
            <a:ext cx="6096000" cy="1323439"/>
          </a:xfrm>
          <a:prstGeom prst="rect">
            <a:avLst/>
          </a:prstGeom>
        </p:spPr>
        <p:txBody>
          <a:bodyPr>
            <a:spAutoFit/>
          </a:bodyPr>
          <a:lstStyle/>
          <a:p>
            <a:pPr marL="285750" indent="-285750">
              <a:buFont typeface="Arial" pitchFamily="34" charset="0"/>
              <a:buChar char="•"/>
            </a:pPr>
            <a:r>
              <a:rPr lang="vi-VN" sz="1600" dirty="0">
                <a:latin typeface="+mj-lt"/>
              </a:rPr>
              <a:t>Create Artwork Duration: </a:t>
            </a:r>
            <a:r>
              <a:rPr lang="vi-VN" sz="1600" dirty="0">
                <a:solidFill>
                  <a:srgbClr val="0070C0"/>
                </a:solidFill>
                <a:latin typeface="+mj-lt"/>
              </a:rPr>
              <a:t>Thời lượng tạo ảnh minh họa</a:t>
            </a:r>
          </a:p>
          <a:p>
            <a:pPr marL="285750" indent="-285750">
              <a:buFont typeface="Arial" pitchFamily="34" charset="0"/>
              <a:buChar char="•"/>
            </a:pPr>
            <a:r>
              <a:rPr lang="vi-VN" sz="1600" dirty="0">
                <a:latin typeface="+mj-lt"/>
              </a:rPr>
              <a:t>Prepare Outline Duration: </a:t>
            </a:r>
            <a:r>
              <a:rPr lang="vi-VN" sz="1600" dirty="0">
                <a:solidFill>
                  <a:srgbClr val="0070C0"/>
                </a:solidFill>
                <a:latin typeface="+mj-lt"/>
              </a:rPr>
              <a:t>Thời lượng chuẩn bị báo cáo </a:t>
            </a:r>
          </a:p>
          <a:p>
            <a:pPr marL="285750" indent="-285750">
              <a:buFont typeface="Arial" pitchFamily="34" charset="0"/>
              <a:buChar char="•"/>
            </a:pPr>
            <a:r>
              <a:rPr lang="vi-VN" sz="1600" dirty="0">
                <a:latin typeface="+mj-lt"/>
              </a:rPr>
              <a:t>Create Slides Duration: </a:t>
            </a:r>
            <a:r>
              <a:rPr lang="vi-VN" sz="1600" dirty="0">
                <a:solidFill>
                  <a:srgbClr val="0070C0"/>
                </a:solidFill>
                <a:latin typeface="+mj-lt"/>
              </a:rPr>
              <a:t>Thời lượng tạo trang trình bày </a:t>
            </a:r>
          </a:p>
          <a:p>
            <a:pPr marL="285750" indent="-285750">
              <a:buFont typeface="Arial" pitchFamily="34" charset="0"/>
              <a:buChar char="•"/>
            </a:pPr>
            <a:r>
              <a:rPr lang="vi-VN" sz="1600" dirty="0">
                <a:latin typeface="+mj-lt"/>
              </a:rPr>
              <a:t>Write Speaker Notes Duration: </a:t>
            </a:r>
            <a:r>
              <a:rPr lang="vi-VN" sz="1600" dirty="0">
                <a:solidFill>
                  <a:srgbClr val="0070C0"/>
                </a:solidFill>
                <a:latin typeface="+mj-lt"/>
              </a:rPr>
              <a:t>Thời lượng người thuyết trình ghi chú </a:t>
            </a:r>
          </a:p>
        </p:txBody>
      </p:sp>
    </p:spTree>
    <p:extLst>
      <p:ext uri="{BB962C8B-B14F-4D97-AF65-F5344CB8AC3E}">
        <p14:creationId xmlns:p14="http://schemas.microsoft.com/office/powerpoint/2010/main" val="2665145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2184018" y="3963586"/>
            <a:ext cx="2401433" cy="1599215"/>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Times New Roman" panose="02020603050405020304" pitchFamily="18" charset="0"/>
              <a:cs typeface="Times New Roman" panose="02020603050405020304" pitchFamily="18" charset="0"/>
            </a:endParaRPr>
          </a:p>
        </p:txBody>
      </p:sp>
      <p:sp>
        <p:nvSpPr>
          <p:cNvPr id="85" name="Rectangle 84"/>
          <p:cNvSpPr/>
          <p:nvPr/>
        </p:nvSpPr>
        <p:spPr>
          <a:xfrm>
            <a:off x="2184018" y="3958043"/>
            <a:ext cx="735611" cy="434307"/>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32</a:t>
            </a:r>
          </a:p>
        </p:txBody>
      </p:sp>
      <p:sp>
        <p:nvSpPr>
          <p:cNvPr id="86" name="Rectangle 85"/>
          <p:cNvSpPr/>
          <p:nvPr/>
        </p:nvSpPr>
        <p:spPr>
          <a:xfrm>
            <a:off x="3849840" y="3958043"/>
            <a:ext cx="735611" cy="434307"/>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45</a:t>
            </a:r>
          </a:p>
        </p:txBody>
      </p:sp>
      <p:sp>
        <p:nvSpPr>
          <p:cNvPr id="87" name="Rectangle 86"/>
          <p:cNvSpPr/>
          <p:nvPr/>
        </p:nvSpPr>
        <p:spPr>
          <a:xfrm>
            <a:off x="2184017" y="5128494"/>
            <a:ext cx="735611" cy="434307"/>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41</a:t>
            </a:r>
          </a:p>
        </p:txBody>
      </p:sp>
      <p:sp>
        <p:nvSpPr>
          <p:cNvPr id="88" name="Rectangle 87"/>
          <p:cNvSpPr/>
          <p:nvPr/>
        </p:nvSpPr>
        <p:spPr>
          <a:xfrm>
            <a:off x="3849839" y="5128493"/>
            <a:ext cx="735611" cy="434307"/>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54</a:t>
            </a:r>
          </a:p>
        </p:txBody>
      </p:sp>
      <p:sp>
        <p:nvSpPr>
          <p:cNvPr id="93" name="Rectangle 92"/>
          <p:cNvSpPr/>
          <p:nvPr/>
        </p:nvSpPr>
        <p:spPr>
          <a:xfrm>
            <a:off x="6545560" y="3963585"/>
            <a:ext cx="2401433" cy="1599215"/>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Times New Roman" panose="02020603050405020304" pitchFamily="18" charset="0"/>
              <a:cs typeface="Times New Roman" panose="02020603050405020304" pitchFamily="18" charset="0"/>
            </a:endParaRPr>
          </a:p>
        </p:txBody>
      </p:sp>
      <p:sp>
        <p:nvSpPr>
          <p:cNvPr id="94" name="Rectangle 93"/>
          <p:cNvSpPr/>
          <p:nvPr/>
        </p:nvSpPr>
        <p:spPr>
          <a:xfrm>
            <a:off x="6545560" y="3958042"/>
            <a:ext cx="735611" cy="434307"/>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32</a:t>
            </a:r>
          </a:p>
        </p:txBody>
      </p:sp>
      <p:sp>
        <p:nvSpPr>
          <p:cNvPr id="95" name="Rectangle 94"/>
          <p:cNvSpPr/>
          <p:nvPr/>
        </p:nvSpPr>
        <p:spPr>
          <a:xfrm>
            <a:off x="8211382" y="3958042"/>
            <a:ext cx="735611" cy="434307"/>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45</a:t>
            </a:r>
          </a:p>
        </p:txBody>
      </p:sp>
      <p:sp>
        <p:nvSpPr>
          <p:cNvPr id="96" name="Rectangle 95"/>
          <p:cNvSpPr/>
          <p:nvPr/>
        </p:nvSpPr>
        <p:spPr>
          <a:xfrm>
            <a:off x="6545559" y="5128493"/>
            <a:ext cx="735611" cy="434307"/>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28</a:t>
            </a:r>
          </a:p>
        </p:txBody>
      </p:sp>
      <p:sp>
        <p:nvSpPr>
          <p:cNvPr id="97" name="Rectangle 96"/>
          <p:cNvSpPr/>
          <p:nvPr/>
        </p:nvSpPr>
        <p:spPr>
          <a:xfrm>
            <a:off x="8211381" y="5128492"/>
            <a:ext cx="735611" cy="434307"/>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41</a:t>
            </a:r>
          </a:p>
        </p:txBody>
      </p:sp>
      <p:sp>
        <p:nvSpPr>
          <p:cNvPr id="2" name="TextBox 1"/>
          <p:cNvSpPr txBox="1"/>
          <p:nvPr/>
        </p:nvSpPr>
        <p:spPr>
          <a:xfrm>
            <a:off x="3556000" y="5675980"/>
            <a:ext cx="3905236" cy="400110"/>
          </a:xfrm>
          <a:prstGeom prst="rect">
            <a:avLst/>
          </a:prstGeom>
          <a:noFill/>
        </p:spPr>
        <p:txBody>
          <a:bodyPr wrap="none" rtlCol="0">
            <a:spAutoFit/>
          </a:bodyPr>
          <a:lstStyle/>
          <a:p>
            <a:r>
              <a:rPr lang="en-US" sz="2000" b="1">
                <a:latin typeface="Times New Roman" panose="02020603050405020304" pitchFamily="18" charset="0"/>
                <a:cs typeface="Times New Roman" panose="02020603050405020304" pitchFamily="18" charset="0"/>
              </a:rPr>
              <a:t>Float is sometimes known as slack</a:t>
            </a:r>
          </a:p>
        </p:txBody>
      </p:sp>
      <p:sp>
        <p:nvSpPr>
          <p:cNvPr id="15" name="TextBox 14"/>
          <p:cNvSpPr txBox="1"/>
          <p:nvPr/>
        </p:nvSpPr>
        <p:spPr>
          <a:xfrm>
            <a:off x="330904" y="227698"/>
            <a:ext cx="9672510"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Float (Slack):</a:t>
            </a:r>
          </a:p>
          <a:p>
            <a:r>
              <a:rPr lang="en-US" sz="2400" b="1" i="1" u="sng">
                <a:ln/>
                <a:solidFill>
                  <a:srgbClr val="0070C0"/>
                </a:solidFill>
                <a:latin typeface="Times New Roman" panose="02020603050405020304" pitchFamily="18" charset="0"/>
                <a:cs typeface="Times New Roman" panose="02020603050405020304" pitchFamily="18" charset="0"/>
              </a:rPr>
              <a:t>Thời gian thả nổi</a:t>
            </a:r>
            <a:endParaRPr lang="en-US" sz="2400" b="1" i="1" u="sng" dirty="0">
              <a:ln/>
              <a:solidFill>
                <a:srgbClr val="0070C0"/>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330904" y="1096782"/>
            <a:ext cx="5859440" cy="2769989"/>
          </a:xfrm>
          <a:prstGeom prst="rect">
            <a:avLst/>
          </a:prstGeom>
          <a:noFill/>
        </p:spPr>
        <p:txBody>
          <a:bodyPr wrap="square" rtlCol="0">
            <a:spAutoFit/>
          </a:bodyPr>
          <a:lstStyle/>
          <a:p>
            <a:pPr algn="just">
              <a:spcBef>
                <a:spcPts val="600"/>
              </a:spcBef>
            </a:pPr>
            <a:r>
              <a:rPr lang="en-US" b="1">
                <a:latin typeface="Times New Roman" panose="02020603050405020304" pitchFamily="18" charset="0"/>
                <a:cs typeface="Times New Roman" panose="02020603050405020304" pitchFamily="18" charset="0"/>
              </a:rPr>
              <a:t>Free Float = ES (successor task) – EF (predecessor task)</a:t>
            </a:r>
          </a:p>
          <a:p>
            <a:pPr algn="just">
              <a:spcBef>
                <a:spcPts val="600"/>
              </a:spcBef>
            </a:pPr>
            <a:r>
              <a:rPr lang="en-US" b="1">
                <a:latin typeface="Times New Roman" panose="02020603050405020304" pitchFamily="18" charset="0"/>
                <a:cs typeface="Times New Roman" panose="02020603050405020304" pitchFamily="18" charset="0"/>
              </a:rPr>
              <a:t>Float = Late Finish – Early Finish</a:t>
            </a:r>
          </a:p>
          <a:p>
            <a:pPr lvl="4" algn="just">
              <a:spcBef>
                <a:spcPts val="600"/>
              </a:spcBef>
            </a:pPr>
            <a:r>
              <a:rPr lang="en-US" b="1">
                <a:latin typeface="Times New Roman" panose="02020603050405020304" pitchFamily="18" charset="0"/>
                <a:cs typeface="Times New Roman" panose="02020603050405020304" pitchFamily="18" charset="0"/>
              </a:rPr>
              <a:t>Or</a:t>
            </a:r>
          </a:p>
          <a:p>
            <a:pPr algn="just">
              <a:spcBef>
                <a:spcPts val="600"/>
              </a:spcBef>
            </a:pPr>
            <a:r>
              <a:rPr lang="en-US" b="1">
                <a:latin typeface="Times New Roman" panose="02020603050405020304" pitchFamily="18" charset="0"/>
                <a:cs typeface="Times New Roman" panose="02020603050405020304" pitchFamily="18" charset="0"/>
              </a:rPr>
              <a:t>Float = Late Start – Early Start</a:t>
            </a:r>
          </a:p>
          <a:p>
            <a:pPr lvl="1" algn="just">
              <a:spcBef>
                <a:spcPts val="600"/>
              </a:spcBef>
            </a:pPr>
            <a:r>
              <a:rPr lang="en-US">
                <a:latin typeface="Times New Roman" panose="02020603050405020304" pitchFamily="18" charset="0"/>
                <a:cs typeface="Times New Roman" panose="02020603050405020304" pitchFamily="18" charset="0"/>
              </a:rPr>
              <a:t>Float &gt; 0 indicates that time is available</a:t>
            </a:r>
          </a:p>
          <a:p>
            <a:pPr lvl="1" algn="just">
              <a:spcBef>
                <a:spcPts val="600"/>
              </a:spcBef>
            </a:pPr>
            <a:r>
              <a:rPr lang="en-US">
                <a:latin typeface="Times New Roman" panose="02020603050405020304" pitchFamily="18" charset="0"/>
                <a:cs typeface="Times New Roman" panose="02020603050405020304" pitchFamily="18" charset="0"/>
              </a:rPr>
              <a:t>Float = 0 indicaties that the situation is critical</a:t>
            </a:r>
          </a:p>
          <a:p>
            <a:pPr lvl="1" algn="just">
              <a:spcBef>
                <a:spcPts val="600"/>
              </a:spcBef>
            </a:pPr>
            <a:r>
              <a:rPr lang="en-US">
                <a:latin typeface="Times New Roman" panose="02020603050405020304" pitchFamily="18" charset="0"/>
                <a:cs typeface="Times New Roman" panose="02020603050405020304" pitchFamily="18" charset="0"/>
              </a:rPr>
              <a:t>Float &lt; 0 indicates that the project is behind/critically late</a:t>
            </a:r>
          </a:p>
        </p:txBody>
      </p:sp>
      <p:sp>
        <p:nvSpPr>
          <p:cNvPr id="16" name="TextBox 15">
            <a:extLst>
              <a:ext uri="{FF2B5EF4-FFF2-40B4-BE49-F238E27FC236}">
                <a16:creationId xmlns:a16="http://schemas.microsoft.com/office/drawing/2014/main" xmlns="" id="{5543A451-1AEF-4656-8C75-BD4D8B860B53}"/>
              </a:ext>
            </a:extLst>
          </p:cNvPr>
          <p:cNvSpPr txBox="1"/>
          <p:nvPr/>
        </p:nvSpPr>
        <p:spPr>
          <a:xfrm>
            <a:off x="6323144" y="1098356"/>
            <a:ext cx="5859440" cy="2492990"/>
          </a:xfrm>
          <a:prstGeom prst="rect">
            <a:avLst/>
          </a:prstGeom>
          <a:noFill/>
        </p:spPr>
        <p:txBody>
          <a:bodyPr wrap="square" rtlCol="0">
            <a:spAutoFit/>
          </a:bodyPr>
          <a:lstStyle/>
          <a:p>
            <a:pPr algn="just">
              <a:spcBef>
                <a:spcPts val="600"/>
              </a:spcBef>
            </a:pPr>
            <a:r>
              <a:rPr lang="en-US" b="1" i="1">
                <a:solidFill>
                  <a:srgbClr val="0070C0"/>
                </a:solidFill>
                <a:latin typeface="Times New Roman" panose="02020603050405020304" pitchFamily="18" charset="0"/>
                <a:cs typeface="Times New Roman" panose="02020603050405020304" pitchFamily="18" charset="0"/>
              </a:rPr>
              <a:t>Free Float = ES (tiền nhiệm vụ) – EF (hậu nhiệm vụ)</a:t>
            </a:r>
          </a:p>
          <a:p>
            <a:pPr algn="just">
              <a:spcBef>
                <a:spcPts val="600"/>
              </a:spcBef>
            </a:pPr>
            <a:r>
              <a:rPr lang="en-US" b="1" i="1">
                <a:solidFill>
                  <a:srgbClr val="0070C0"/>
                </a:solidFill>
                <a:latin typeface="Times New Roman" panose="02020603050405020304" pitchFamily="18" charset="0"/>
                <a:cs typeface="Times New Roman" panose="02020603050405020304" pitchFamily="18" charset="0"/>
              </a:rPr>
              <a:t>Float = Kết thúc muộn – Kết thúc sớm</a:t>
            </a:r>
          </a:p>
          <a:p>
            <a:pPr lvl="4" algn="just">
              <a:spcBef>
                <a:spcPts val="600"/>
              </a:spcBef>
            </a:pPr>
            <a:r>
              <a:rPr lang="en-US" b="1" i="1">
                <a:solidFill>
                  <a:srgbClr val="0070C0"/>
                </a:solidFill>
                <a:latin typeface="Times New Roman" panose="02020603050405020304" pitchFamily="18" charset="0"/>
                <a:cs typeface="Times New Roman" panose="02020603050405020304" pitchFamily="18" charset="0"/>
              </a:rPr>
              <a:t>Hoặc</a:t>
            </a:r>
          </a:p>
          <a:p>
            <a:pPr algn="just">
              <a:spcBef>
                <a:spcPts val="600"/>
              </a:spcBef>
            </a:pPr>
            <a:r>
              <a:rPr lang="en-US" b="1" i="1">
                <a:solidFill>
                  <a:srgbClr val="0070C0"/>
                </a:solidFill>
                <a:latin typeface="Times New Roman" panose="02020603050405020304" pitchFamily="18" charset="0"/>
                <a:cs typeface="Times New Roman" panose="02020603050405020304" pitchFamily="18" charset="0"/>
              </a:rPr>
              <a:t>Float = Bắt đầu muộn – Bắt đầu sớm</a:t>
            </a:r>
          </a:p>
          <a:p>
            <a:pPr lvl="1" algn="just">
              <a:spcBef>
                <a:spcPts val="600"/>
              </a:spcBef>
            </a:pPr>
            <a:r>
              <a:rPr lang="en-US" i="1">
                <a:solidFill>
                  <a:srgbClr val="0070C0"/>
                </a:solidFill>
                <a:latin typeface="Times New Roman" panose="02020603050405020304" pitchFamily="18" charset="0"/>
                <a:cs typeface="Times New Roman" panose="02020603050405020304" pitchFamily="18" charset="0"/>
              </a:rPr>
              <a:t>Float &gt; 0 chỉ ra thời gian vẫn còn d</a:t>
            </a:r>
            <a:r>
              <a:rPr lang="vi-VN" i="1">
                <a:solidFill>
                  <a:srgbClr val="0070C0"/>
                </a:solidFill>
                <a:latin typeface="Times New Roman" panose="02020603050405020304" pitchFamily="18" charset="0"/>
                <a:cs typeface="Times New Roman" panose="02020603050405020304" pitchFamily="18" charset="0"/>
              </a:rPr>
              <a:t>ư</a:t>
            </a:r>
            <a:endParaRPr lang="en-US" i="1">
              <a:solidFill>
                <a:srgbClr val="0070C0"/>
              </a:solidFill>
              <a:latin typeface="Times New Roman" panose="02020603050405020304" pitchFamily="18" charset="0"/>
              <a:cs typeface="Times New Roman" panose="02020603050405020304" pitchFamily="18" charset="0"/>
            </a:endParaRPr>
          </a:p>
          <a:p>
            <a:pPr lvl="1" algn="just">
              <a:spcBef>
                <a:spcPts val="600"/>
              </a:spcBef>
            </a:pPr>
            <a:r>
              <a:rPr lang="en-US" i="1">
                <a:solidFill>
                  <a:srgbClr val="0070C0"/>
                </a:solidFill>
                <a:latin typeface="Times New Roman" panose="02020603050405020304" pitchFamily="18" charset="0"/>
                <a:cs typeface="Times New Roman" panose="02020603050405020304" pitchFamily="18" charset="0"/>
              </a:rPr>
              <a:t>Float = 0 chỉ ra đây là tình huống bị găng</a:t>
            </a:r>
          </a:p>
          <a:p>
            <a:pPr lvl="1" algn="just">
              <a:spcBef>
                <a:spcPts val="600"/>
              </a:spcBef>
            </a:pPr>
            <a:r>
              <a:rPr lang="en-US" i="1">
                <a:solidFill>
                  <a:srgbClr val="0070C0"/>
                </a:solidFill>
                <a:latin typeface="Times New Roman" panose="02020603050405020304" pitchFamily="18" charset="0"/>
                <a:cs typeface="Times New Roman" panose="02020603050405020304" pitchFamily="18" charset="0"/>
              </a:rPr>
              <a:t>Float &lt; 0 chỉ ra dự án bị muộn</a:t>
            </a:r>
          </a:p>
        </p:txBody>
      </p:sp>
    </p:spTree>
    <p:extLst>
      <p:ext uri="{BB962C8B-B14F-4D97-AF65-F5344CB8AC3E}">
        <p14:creationId xmlns:p14="http://schemas.microsoft.com/office/powerpoint/2010/main" val="3353703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2512" y="1232836"/>
            <a:ext cx="10705025" cy="5232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b="1">
                <a:ln/>
                <a:latin typeface="Times New Roman" panose="02020603050405020304" pitchFamily="18" charset="0"/>
                <a:cs typeface="Times New Roman" panose="02020603050405020304" pitchFamily="18" charset="0"/>
              </a:rPr>
              <a:t>Total Float = LS – ES or LF – EF</a:t>
            </a:r>
          </a:p>
          <a:p>
            <a:r>
              <a:rPr lang="en-US" sz="1400" b="1">
                <a:ln/>
                <a:latin typeface="Times New Roman" panose="02020603050405020304" pitchFamily="18" charset="0"/>
                <a:cs typeface="Times New Roman" panose="02020603050405020304" pitchFamily="18" charset="0"/>
              </a:rPr>
              <a:t>Free Float = ES (Successor) – EF (Predecessor)</a:t>
            </a:r>
            <a:endParaRPr lang="en-US" sz="1400" b="1" dirty="0">
              <a:ln/>
              <a:latin typeface="Times New Roman" panose="02020603050405020304" pitchFamily="18" charset="0"/>
              <a:cs typeface="Times New Roman" panose="02020603050405020304" pitchFamily="18" charset="0"/>
            </a:endParaRPr>
          </a:p>
        </p:txBody>
      </p:sp>
      <p:sp>
        <p:nvSpPr>
          <p:cNvPr id="17" name="Oval 16"/>
          <p:cNvSpPr/>
          <p:nvPr/>
        </p:nvSpPr>
        <p:spPr>
          <a:xfrm>
            <a:off x="334277" y="2617489"/>
            <a:ext cx="1695796" cy="9809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Times New Roman" panose="02020603050405020304" pitchFamily="18" charset="0"/>
                <a:cs typeface="Times New Roman" panose="02020603050405020304" pitchFamily="18" charset="0"/>
              </a:rPr>
              <a:t>Start</a:t>
            </a:r>
          </a:p>
          <a:p>
            <a:pPr algn="ctr"/>
            <a:r>
              <a:rPr lang="en-US" sz="1600" dirty="0">
                <a:solidFill>
                  <a:schemeClr val="tx1"/>
                </a:solidFill>
                <a:latin typeface="Times New Roman" panose="02020603050405020304" pitchFamily="18" charset="0"/>
                <a:cs typeface="Times New Roman" panose="02020603050405020304" pitchFamily="18" charset="0"/>
              </a:rPr>
              <a:t>(</a:t>
            </a:r>
            <a:r>
              <a:rPr lang="en-US" sz="1600" dirty="0" err="1">
                <a:solidFill>
                  <a:schemeClr val="tx1"/>
                </a:solidFill>
                <a:latin typeface="Times New Roman" panose="02020603050405020304" pitchFamily="18" charset="0"/>
                <a:cs typeface="Times New Roman" panose="02020603050405020304" pitchFamily="18" charset="0"/>
              </a:rPr>
              <a:t>Bắt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đầu</a:t>
            </a:r>
            <a:r>
              <a:rPr lang="en-US" sz="1600" dirty="0">
                <a:solidFill>
                  <a:schemeClr val="tx1"/>
                </a:solidFill>
                <a:latin typeface="Times New Roman" panose="02020603050405020304" pitchFamily="18" charset="0"/>
                <a:cs typeface="Times New Roman" panose="02020603050405020304" pitchFamily="18" charset="0"/>
              </a:rPr>
              <a:t>)</a:t>
            </a:r>
          </a:p>
        </p:txBody>
      </p:sp>
      <p:sp>
        <p:nvSpPr>
          <p:cNvPr id="18" name="Oval 17"/>
          <p:cNvSpPr/>
          <p:nvPr/>
        </p:nvSpPr>
        <p:spPr>
          <a:xfrm>
            <a:off x="9974769" y="2617489"/>
            <a:ext cx="2025535" cy="9809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Times New Roman" panose="02020603050405020304" pitchFamily="18" charset="0"/>
                <a:cs typeface="Times New Roman" panose="02020603050405020304" pitchFamily="18" charset="0"/>
              </a:rPr>
              <a:t>Finish</a:t>
            </a:r>
          </a:p>
          <a:p>
            <a:pPr algn="ctr"/>
            <a:r>
              <a:rPr lang="en-US" sz="1600" dirty="0">
                <a:solidFill>
                  <a:schemeClr val="tx1"/>
                </a:solidFill>
                <a:latin typeface="Times New Roman" panose="02020603050405020304" pitchFamily="18" charset="0"/>
                <a:cs typeface="Times New Roman" panose="02020603050405020304" pitchFamily="18" charset="0"/>
              </a:rPr>
              <a:t>(</a:t>
            </a:r>
            <a:r>
              <a:rPr lang="en-US" sz="1600" dirty="0" err="1">
                <a:solidFill>
                  <a:schemeClr val="tx1"/>
                </a:solidFill>
                <a:latin typeface="Times New Roman" panose="02020603050405020304" pitchFamily="18" charset="0"/>
                <a:cs typeface="Times New Roman" panose="02020603050405020304" pitchFamily="18" charset="0"/>
              </a:rPr>
              <a:t>Kết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thúc</a:t>
            </a:r>
            <a:r>
              <a:rPr lang="en-US" sz="1600" dirty="0">
                <a:solidFill>
                  <a:schemeClr val="tx1"/>
                </a:solidFill>
                <a:latin typeface="Times New Roman" panose="02020603050405020304" pitchFamily="18" charset="0"/>
                <a:cs typeface="Times New Roman" panose="02020603050405020304" pitchFamily="18" charset="0"/>
              </a:rPr>
              <a:t>)</a:t>
            </a:r>
          </a:p>
        </p:txBody>
      </p:sp>
      <p:sp>
        <p:nvSpPr>
          <p:cNvPr id="19" name="Rectangle 18"/>
          <p:cNvSpPr/>
          <p:nvPr/>
        </p:nvSpPr>
        <p:spPr>
          <a:xfrm>
            <a:off x="2401194" y="2480328"/>
            <a:ext cx="1446414" cy="1255222"/>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Prepare Outline Duration = 2 days</a:t>
            </a:r>
          </a:p>
        </p:txBody>
      </p:sp>
      <p:sp>
        <p:nvSpPr>
          <p:cNvPr id="29" name="Rectangle 28"/>
          <p:cNvSpPr/>
          <p:nvPr/>
        </p:nvSpPr>
        <p:spPr>
          <a:xfrm>
            <a:off x="2401194" y="2501112"/>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0</a:t>
            </a:r>
          </a:p>
        </p:txBody>
      </p:sp>
      <p:sp>
        <p:nvSpPr>
          <p:cNvPr id="30" name="Rectangle 29"/>
          <p:cNvSpPr/>
          <p:nvPr/>
        </p:nvSpPr>
        <p:spPr>
          <a:xfrm>
            <a:off x="3385908" y="2501111"/>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a:t>
            </a:r>
          </a:p>
        </p:txBody>
      </p:sp>
      <p:sp>
        <p:nvSpPr>
          <p:cNvPr id="31" name="Rectangle 30"/>
          <p:cNvSpPr/>
          <p:nvPr/>
        </p:nvSpPr>
        <p:spPr>
          <a:xfrm>
            <a:off x="2401194" y="3394665"/>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0</a:t>
            </a:r>
          </a:p>
        </p:txBody>
      </p:sp>
      <p:sp>
        <p:nvSpPr>
          <p:cNvPr id="32" name="Rectangle 31"/>
          <p:cNvSpPr/>
          <p:nvPr/>
        </p:nvSpPr>
        <p:spPr>
          <a:xfrm>
            <a:off x="3385908" y="3394664"/>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a:t>
            </a:r>
          </a:p>
        </p:txBody>
      </p:sp>
      <p:sp>
        <p:nvSpPr>
          <p:cNvPr id="33" name="Rectangle 32"/>
          <p:cNvSpPr/>
          <p:nvPr/>
        </p:nvSpPr>
        <p:spPr>
          <a:xfrm>
            <a:off x="4340499" y="4476045"/>
            <a:ext cx="1446414" cy="1255222"/>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Write Speaker Notes Duration = 1 day</a:t>
            </a:r>
          </a:p>
        </p:txBody>
      </p:sp>
      <p:sp>
        <p:nvSpPr>
          <p:cNvPr id="34" name="Rectangle 33"/>
          <p:cNvSpPr/>
          <p:nvPr/>
        </p:nvSpPr>
        <p:spPr>
          <a:xfrm>
            <a:off x="4340499" y="4496827"/>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a:t>
            </a:r>
          </a:p>
        </p:txBody>
      </p:sp>
      <p:sp>
        <p:nvSpPr>
          <p:cNvPr id="35" name="Rectangle 34"/>
          <p:cNvSpPr/>
          <p:nvPr/>
        </p:nvSpPr>
        <p:spPr>
          <a:xfrm>
            <a:off x="5325213" y="4496826"/>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a:t>
            </a:r>
          </a:p>
        </p:txBody>
      </p:sp>
      <p:sp>
        <p:nvSpPr>
          <p:cNvPr id="36" name="Rectangle 35"/>
          <p:cNvSpPr/>
          <p:nvPr/>
        </p:nvSpPr>
        <p:spPr>
          <a:xfrm>
            <a:off x="4340499" y="5390380"/>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21</a:t>
            </a:r>
          </a:p>
        </p:txBody>
      </p:sp>
      <p:sp>
        <p:nvSpPr>
          <p:cNvPr id="37" name="Rectangle 36"/>
          <p:cNvSpPr/>
          <p:nvPr/>
        </p:nvSpPr>
        <p:spPr>
          <a:xfrm>
            <a:off x="5325213" y="5390379"/>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22</a:t>
            </a:r>
          </a:p>
        </p:txBody>
      </p:sp>
      <p:sp>
        <p:nvSpPr>
          <p:cNvPr id="38" name="Rectangle 37"/>
          <p:cNvSpPr/>
          <p:nvPr/>
        </p:nvSpPr>
        <p:spPr>
          <a:xfrm>
            <a:off x="4321867" y="704355"/>
            <a:ext cx="1446414" cy="1255222"/>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Create Artwork Duration = 10 days</a:t>
            </a:r>
          </a:p>
        </p:txBody>
      </p:sp>
      <p:sp>
        <p:nvSpPr>
          <p:cNvPr id="39" name="Rectangle 38"/>
          <p:cNvSpPr/>
          <p:nvPr/>
        </p:nvSpPr>
        <p:spPr>
          <a:xfrm>
            <a:off x="4321867" y="725137"/>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a:t>
            </a:r>
          </a:p>
        </p:txBody>
      </p:sp>
      <p:sp>
        <p:nvSpPr>
          <p:cNvPr id="40" name="Rectangle 39"/>
          <p:cNvSpPr/>
          <p:nvPr/>
        </p:nvSpPr>
        <p:spPr>
          <a:xfrm>
            <a:off x="5306581" y="725136"/>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12</a:t>
            </a:r>
          </a:p>
        </p:txBody>
      </p:sp>
      <p:sp>
        <p:nvSpPr>
          <p:cNvPr id="41" name="Rectangle 40"/>
          <p:cNvSpPr/>
          <p:nvPr/>
        </p:nvSpPr>
        <p:spPr>
          <a:xfrm>
            <a:off x="4321867" y="1618690"/>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306581" y="1618689"/>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326631" y="2480330"/>
            <a:ext cx="1446414" cy="1255222"/>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Create Slides Duration = 20 days</a:t>
            </a:r>
          </a:p>
        </p:txBody>
      </p:sp>
      <p:sp>
        <p:nvSpPr>
          <p:cNvPr id="44" name="Rectangle 43"/>
          <p:cNvSpPr/>
          <p:nvPr/>
        </p:nvSpPr>
        <p:spPr>
          <a:xfrm>
            <a:off x="4326631" y="2501112"/>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a:t>
            </a:r>
          </a:p>
        </p:txBody>
      </p:sp>
      <p:sp>
        <p:nvSpPr>
          <p:cNvPr id="45" name="Rectangle 44"/>
          <p:cNvSpPr/>
          <p:nvPr/>
        </p:nvSpPr>
        <p:spPr>
          <a:xfrm>
            <a:off x="5311345" y="2501111"/>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22</a:t>
            </a:r>
          </a:p>
        </p:txBody>
      </p:sp>
      <p:sp>
        <p:nvSpPr>
          <p:cNvPr id="46" name="Rectangle 45"/>
          <p:cNvSpPr/>
          <p:nvPr/>
        </p:nvSpPr>
        <p:spPr>
          <a:xfrm>
            <a:off x="4326631" y="3394665"/>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a:t>
            </a:r>
          </a:p>
        </p:txBody>
      </p:sp>
      <p:sp>
        <p:nvSpPr>
          <p:cNvPr id="47" name="Rectangle 46"/>
          <p:cNvSpPr/>
          <p:nvPr/>
        </p:nvSpPr>
        <p:spPr>
          <a:xfrm>
            <a:off x="5311345" y="3394664"/>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22</a:t>
            </a:r>
          </a:p>
        </p:txBody>
      </p:sp>
      <p:sp>
        <p:nvSpPr>
          <p:cNvPr id="48" name="Rectangle 47"/>
          <p:cNvSpPr/>
          <p:nvPr/>
        </p:nvSpPr>
        <p:spPr>
          <a:xfrm>
            <a:off x="6250356" y="2480330"/>
            <a:ext cx="1446414" cy="1255222"/>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Add Artwork to Slides Duration = 2 days</a:t>
            </a:r>
          </a:p>
        </p:txBody>
      </p:sp>
      <p:sp>
        <p:nvSpPr>
          <p:cNvPr id="49" name="Rectangle 48"/>
          <p:cNvSpPr/>
          <p:nvPr/>
        </p:nvSpPr>
        <p:spPr>
          <a:xfrm>
            <a:off x="6250356" y="2501112"/>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22</a:t>
            </a:r>
          </a:p>
        </p:txBody>
      </p:sp>
      <p:sp>
        <p:nvSpPr>
          <p:cNvPr id="50" name="Rectangle 49"/>
          <p:cNvSpPr/>
          <p:nvPr/>
        </p:nvSpPr>
        <p:spPr>
          <a:xfrm>
            <a:off x="7235070" y="2501111"/>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24</a:t>
            </a:r>
          </a:p>
        </p:txBody>
      </p:sp>
      <p:sp>
        <p:nvSpPr>
          <p:cNvPr id="51" name="Rectangle 50"/>
          <p:cNvSpPr/>
          <p:nvPr/>
        </p:nvSpPr>
        <p:spPr>
          <a:xfrm>
            <a:off x="6250356" y="3394665"/>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22</a:t>
            </a:r>
          </a:p>
        </p:txBody>
      </p:sp>
      <p:sp>
        <p:nvSpPr>
          <p:cNvPr id="52" name="Rectangle 51"/>
          <p:cNvSpPr/>
          <p:nvPr/>
        </p:nvSpPr>
        <p:spPr>
          <a:xfrm>
            <a:off x="7235070" y="3394664"/>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24</a:t>
            </a:r>
          </a:p>
        </p:txBody>
      </p:sp>
      <p:sp>
        <p:nvSpPr>
          <p:cNvPr id="53" name="Rectangle 52"/>
          <p:cNvSpPr/>
          <p:nvPr/>
        </p:nvSpPr>
        <p:spPr>
          <a:xfrm>
            <a:off x="8174081" y="2480329"/>
            <a:ext cx="1446414" cy="1255222"/>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Review &amp; Speli Check Duration = 1 day</a:t>
            </a:r>
          </a:p>
        </p:txBody>
      </p:sp>
      <p:sp>
        <p:nvSpPr>
          <p:cNvPr id="54" name="Rectangle 53"/>
          <p:cNvSpPr/>
          <p:nvPr/>
        </p:nvSpPr>
        <p:spPr>
          <a:xfrm>
            <a:off x="8174081" y="2501111"/>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24</a:t>
            </a:r>
          </a:p>
        </p:txBody>
      </p:sp>
      <p:sp>
        <p:nvSpPr>
          <p:cNvPr id="55" name="Rectangle 54"/>
          <p:cNvSpPr/>
          <p:nvPr/>
        </p:nvSpPr>
        <p:spPr>
          <a:xfrm>
            <a:off x="9158795" y="2501110"/>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25</a:t>
            </a:r>
          </a:p>
        </p:txBody>
      </p:sp>
      <p:sp>
        <p:nvSpPr>
          <p:cNvPr id="56" name="Rectangle 55"/>
          <p:cNvSpPr/>
          <p:nvPr/>
        </p:nvSpPr>
        <p:spPr>
          <a:xfrm>
            <a:off x="8174081" y="3394664"/>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24</a:t>
            </a:r>
          </a:p>
        </p:txBody>
      </p:sp>
      <p:sp>
        <p:nvSpPr>
          <p:cNvPr id="57" name="Rectangle 56"/>
          <p:cNvSpPr/>
          <p:nvPr/>
        </p:nvSpPr>
        <p:spPr>
          <a:xfrm>
            <a:off x="9158795" y="3394663"/>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25</a:t>
            </a:r>
          </a:p>
        </p:txBody>
      </p:sp>
      <p:sp>
        <p:nvSpPr>
          <p:cNvPr id="58" name="TextBox 57"/>
          <p:cNvSpPr txBox="1"/>
          <p:nvPr/>
        </p:nvSpPr>
        <p:spPr>
          <a:xfrm>
            <a:off x="2377468" y="2102335"/>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ES</a:t>
            </a:r>
          </a:p>
        </p:txBody>
      </p:sp>
      <p:sp>
        <p:nvSpPr>
          <p:cNvPr id="59" name="TextBox 58"/>
          <p:cNvSpPr txBox="1"/>
          <p:nvPr/>
        </p:nvSpPr>
        <p:spPr>
          <a:xfrm>
            <a:off x="3374045" y="2110997"/>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EF</a:t>
            </a:r>
          </a:p>
        </p:txBody>
      </p:sp>
      <p:sp>
        <p:nvSpPr>
          <p:cNvPr id="60" name="TextBox 59"/>
          <p:cNvSpPr txBox="1"/>
          <p:nvPr/>
        </p:nvSpPr>
        <p:spPr>
          <a:xfrm>
            <a:off x="2377468" y="3767679"/>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LS</a:t>
            </a:r>
          </a:p>
        </p:txBody>
      </p:sp>
      <p:sp>
        <p:nvSpPr>
          <p:cNvPr id="61" name="TextBox 60"/>
          <p:cNvSpPr txBox="1"/>
          <p:nvPr/>
        </p:nvSpPr>
        <p:spPr>
          <a:xfrm>
            <a:off x="3362182" y="3767679"/>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LF</a:t>
            </a:r>
          </a:p>
        </p:txBody>
      </p:sp>
      <p:sp>
        <p:nvSpPr>
          <p:cNvPr id="62" name="TextBox 61"/>
          <p:cNvSpPr txBox="1"/>
          <p:nvPr/>
        </p:nvSpPr>
        <p:spPr>
          <a:xfrm>
            <a:off x="4255231" y="2110997"/>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ES</a:t>
            </a:r>
          </a:p>
        </p:txBody>
      </p:sp>
      <p:sp>
        <p:nvSpPr>
          <p:cNvPr id="63" name="TextBox 62"/>
          <p:cNvSpPr txBox="1"/>
          <p:nvPr/>
        </p:nvSpPr>
        <p:spPr>
          <a:xfrm>
            <a:off x="5251808" y="2119659"/>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EF</a:t>
            </a:r>
          </a:p>
        </p:txBody>
      </p:sp>
      <p:sp>
        <p:nvSpPr>
          <p:cNvPr id="64" name="TextBox 63"/>
          <p:cNvSpPr txBox="1"/>
          <p:nvPr/>
        </p:nvSpPr>
        <p:spPr>
          <a:xfrm>
            <a:off x="4255231" y="3776341"/>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LS</a:t>
            </a:r>
          </a:p>
        </p:txBody>
      </p:sp>
      <p:sp>
        <p:nvSpPr>
          <p:cNvPr id="65" name="TextBox 64"/>
          <p:cNvSpPr txBox="1"/>
          <p:nvPr/>
        </p:nvSpPr>
        <p:spPr>
          <a:xfrm>
            <a:off x="5239945" y="3776341"/>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LF</a:t>
            </a:r>
          </a:p>
        </p:txBody>
      </p:sp>
      <p:sp>
        <p:nvSpPr>
          <p:cNvPr id="66" name="TextBox 65"/>
          <p:cNvSpPr txBox="1"/>
          <p:nvPr/>
        </p:nvSpPr>
        <p:spPr>
          <a:xfrm>
            <a:off x="6223105" y="2123116"/>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ES</a:t>
            </a:r>
          </a:p>
        </p:txBody>
      </p:sp>
      <p:sp>
        <p:nvSpPr>
          <p:cNvPr id="67" name="TextBox 66"/>
          <p:cNvSpPr txBox="1"/>
          <p:nvPr/>
        </p:nvSpPr>
        <p:spPr>
          <a:xfrm>
            <a:off x="7219682" y="2131778"/>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EF</a:t>
            </a:r>
          </a:p>
        </p:txBody>
      </p:sp>
      <p:sp>
        <p:nvSpPr>
          <p:cNvPr id="68" name="TextBox 67"/>
          <p:cNvSpPr txBox="1"/>
          <p:nvPr/>
        </p:nvSpPr>
        <p:spPr>
          <a:xfrm>
            <a:off x="6223105" y="3788460"/>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LS</a:t>
            </a:r>
          </a:p>
        </p:txBody>
      </p:sp>
      <p:sp>
        <p:nvSpPr>
          <p:cNvPr id="69" name="TextBox 68"/>
          <p:cNvSpPr txBox="1"/>
          <p:nvPr/>
        </p:nvSpPr>
        <p:spPr>
          <a:xfrm>
            <a:off x="7207819" y="3788460"/>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LF</a:t>
            </a:r>
          </a:p>
        </p:txBody>
      </p:sp>
      <p:sp>
        <p:nvSpPr>
          <p:cNvPr id="70" name="TextBox 69"/>
          <p:cNvSpPr txBox="1"/>
          <p:nvPr/>
        </p:nvSpPr>
        <p:spPr>
          <a:xfrm>
            <a:off x="8124343" y="2126302"/>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ES</a:t>
            </a:r>
          </a:p>
        </p:txBody>
      </p:sp>
      <p:sp>
        <p:nvSpPr>
          <p:cNvPr id="71" name="TextBox 70"/>
          <p:cNvSpPr txBox="1"/>
          <p:nvPr/>
        </p:nvSpPr>
        <p:spPr>
          <a:xfrm>
            <a:off x="9120920" y="2134964"/>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EF</a:t>
            </a:r>
          </a:p>
        </p:txBody>
      </p:sp>
      <p:sp>
        <p:nvSpPr>
          <p:cNvPr id="72" name="TextBox 71"/>
          <p:cNvSpPr txBox="1"/>
          <p:nvPr/>
        </p:nvSpPr>
        <p:spPr>
          <a:xfrm>
            <a:off x="8124343" y="3791646"/>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LS</a:t>
            </a:r>
          </a:p>
        </p:txBody>
      </p:sp>
      <p:sp>
        <p:nvSpPr>
          <p:cNvPr id="73" name="TextBox 72"/>
          <p:cNvSpPr txBox="1"/>
          <p:nvPr/>
        </p:nvSpPr>
        <p:spPr>
          <a:xfrm>
            <a:off x="9109057" y="3791646"/>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LF</a:t>
            </a:r>
          </a:p>
        </p:txBody>
      </p:sp>
      <p:sp>
        <p:nvSpPr>
          <p:cNvPr id="74" name="TextBox 73"/>
          <p:cNvSpPr txBox="1"/>
          <p:nvPr/>
        </p:nvSpPr>
        <p:spPr>
          <a:xfrm>
            <a:off x="4252060" y="4118832"/>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ES</a:t>
            </a:r>
          </a:p>
        </p:txBody>
      </p:sp>
      <p:sp>
        <p:nvSpPr>
          <p:cNvPr id="75" name="TextBox 74"/>
          <p:cNvSpPr txBox="1"/>
          <p:nvPr/>
        </p:nvSpPr>
        <p:spPr>
          <a:xfrm>
            <a:off x="5248637" y="4127494"/>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EF</a:t>
            </a:r>
          </a:p>
        </p:txBody>
      </p:sp>
      <p:sp>
        <p:nvSpPr>
          <p:cNvPr id="76" name="TextBox 75"/>
          <p:cNvSpPr txBox="1"/>
          <p:nvPr/>
        </p:nvSpPr>
        <p:spPr>
          <a:xfrm>
            <a:off x="4298141" y="5757335"/>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LS</a:t>
            </a:r>
          </a:p>
        </p:txBody>
      </p:sp>
      <p:sp>
        <p:nvSpPr>
          <p:cNvPr id="77" name="TextBox 76"/>
          <p:cNvSpPr txBox="1"/>
          <p:nvPr/>
        </p:nvSpPr>
        <p:spPr>
          <a:xfrm>
            <a:off x="5282855" y="5757335"/>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LF</a:t>
            </a:r>
          </a:p>
        </p:txBody>
      </p:sp>
      <p:sp>
        <p:nvSpPr>
          <p:cNvPr id="78" name="TextBox 77"/>
          <p:cNvSpPr txBox="1"/>
          <p:nvPr/>
        </p:nvSpPr>
        <p:spPr>
          <a:xfrm>
            <a:off x="4291530" y="305431"/>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ES</a:t>
            </a:r>
          </a:p>
        </p:txBody>
      </p:sp>
      <p:sp>
        <p:nvSpPr>
          <p:cNvPr id="79" name="TextBox 78"/>
          <p:cNvSpPr txBox="1"/>
          <p:nvPr/>
        </p:nvSpPr>
        <p:spPr>
          <a:xfrm>
            <a:off x="5288107" y="314093"/>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EF</a:t>
            </a:r>
          </a:p>
        </p:txBody>
      </p:sp>
      <p:sp>
        <p:nvSpPr>
          <p:cNvPr id="80" name="TextBox 79"/>
          <p:cNvSpPr txBox="1"/>
          <p:nvPr/>
        </p:nvSpPr>
        <p:spPr>
          <a:xfrm>
            <a:off x="4291530" y="1896740"/>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LS</a:t>
            </a:r>
          </a:p>
        </p:txBody>
      </p:sp>
      <p:sp>
        <p:nvSpPr>
          <p:cNvPr id="81" name="TextBox 80"/>
          <p:cNvSpPr txBox="1"/>
          <p:nvPr/>
        </p:nvSpPr>
        <p:spPr>
          <a:xfrm>
            <a:off x="5276244" y="1896740"/>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LF</a:t>
            </a:r>
          </a:p>
        </p:txBody>
      </p:sp>
      <p:cxnSp>
        <p:nvCxnSpPr>
          <p:cNvPr id="83" name="Straight Connector 82"/>
          <p:cNvCxnSpPr>
            <a:stCxn id="17" idx="6"/>
            <a:endCxn id="19" idx="1"/>
          </p:cNvCxnSpPr>
          <p:nvPr/>
        </p:nvCxnSpPr>
        <p:spPr>
          <a:xfrm flipV="1">
            <a:off x="2030073" y="3107939"/>
            <a:ext cx="371121"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53" idx="3"/>
            <a:endCxn id="18" idx="2"/>
          </p:cNvCxnSpPr>
          <p:nvPr/>
        </p:nvCxnSpPr>
        <p:spPr>
          <a:xfrm>
            <a:off x="9620495" y="3107940"/>
            <a:ext cx="35427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19" idx="3"/>
            <a:endCxn id="43" idx="1"/>
          </p:cNvCxnSpPr>
          <p:nvPr/>
        </p:nvCxnSpPr>
        <p:spPr>
          <a:xfrm>
            <a:off x="3847608" y="3107939"/>
            <a:ext cx="479023" cy="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8" idx="1"/>
          </p:cNvCxnSpPr>
          <p:nvPr/>
        </p:nvCxnSpPr>
        <p:spPr>
          <a:xfrm>
            <a:off x="5786913" y="3107940"/>
            <a:ext cx="46344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53" idx="1"/>
          </p:cNvCxnSpPr>
          <p:nvPr/>
        </p:nvCxnSpPr>
        <p:spPr>
          <a:xfrm>
            <a:off x="7696770" y="3107940"/>
            <a:ext cx="47731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stCxn id="30" idx="3"/>
            <a:endCxn id="38" idx="1"/>
          </p:cNvCxnSpPr>
          <p:nvPr/>
        </p:nvCxnSpPr>
        <p:spPr>
          <a:xfrm flipV="1">
            <a:off x="3828976" y="1331966"/>
            <a:ext cx="492891" cy="1339589"/>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32" idx="3"/>
            <a:endCxn id="33" idx="1"/>
          </p:cNvCxnSpPr>
          <p:nvPr/>
        </p:nvCxnSpPr>
        <p:spPr>
          <a:xfrm>
            <a:off x="3828976" y="3565108"/>
            <a:ext cx="511523" cy="153854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Elbow Connector 114"/>
          <p:cNvCxnSpPr>
            <a:stCxn id="38" idx="3"/>
            <a:endCxn id="49" idx="1"/>
          </p:cNvCxnSpPr>
          <p:nvPr/>
        </p:nvCxnSpPr>
        <p:spPr>
          <a:xfrm>
            <a:off x="5768281" y="1331966"/>
            <a:ext cx="482075" cy="133959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Elbow Connector 117"/>
          <p:cNvCxnSpPr>
            <a:stCxn id="33" idx="3"/>
            <a:endCxn id="51" idx="1"/>
          </p:cNvCxnSpPr>
          <p:nvPr/>
        </p:nvCxnSpPr>
        <p:spPr>
          <a:xfrm flipV="1">
            <a:off x="5786913" y="3565109"/>
            <a:ext cx="463443" cy="1538547"/>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34277" y="450320"/>
            <a:ext cx="3750460"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Float Example:</a:t>
            </a:r>
          </a:p>
          <a:p>
            <a:r>
              <a:rPr lang="en-US" sz="2400" b="1" i="1" u="sng" dirty="0" err="1">
                <a:ln/>
                <a:solidFill>
                  <a:srgbClr val="0070C0"/>
                </a:solidFill>
                <a:latin typeface="Times New Roman" panose="02020603050405020304" pitchFamily="18" charset="0"/>
                <a:cs typeface="Times New Roman" panose="02020603050405020304" pitchFamily="18" charset="0"/>
              </a:rPr>
              <a:t>Ví</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dụ</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độ</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thả</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nổi</a:t>
            </a:r>
            <a:r>
              <a:rPr lang="en-US" sz="2400" b="1" i="1" u="sng" dirty="0">
                <a:ln/>
                <a:solidFill>
                  <a:srgbClr val="0070C0"/>
                </a:solidFill>
                <a:latin typeface="Times New Roman" panose="02020603050405020304" pitchFamily="18" charset="0"/>
                <a:cs typeface="Times New Roman" panose="02020603050405020304" pitchFamily="18" charset="0"/>
              </a:rPr>
              <a:t>:</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6009318" y="4649339"/>
            <a:ext cx="6096000" cy="1077218"/>
          </a:xfrm>
          <a:prstGeom prst="rect">
            <a:avLst/>
          </a:prstGeom>
        </p:spPr>
        <p:txBody>
          <a:bodyPr>
            <a:spAutoFit/>
          </a:bodyPr>
          <a:lstStyle/>
          <a:p>
            <a:pPr marL="285750" indent="-285750">
              <a:buFont typeface="Arial" pitchFamily="34" charset="0"/>
              <a:buChar char="•"/>
            </a:pPr>
            <a:r>
              <a:rPr lang="vi-VN" sz="1600" dirty="0">
                <a:latin typeface="+mj-lt"/>
              </a:rPr>
              <a:t>Add Artwork to Slides Duration: </a:t>
            </a:r>
            <a:r>
              <a:rPr lang="vi-VN" sz="1600" dirty="0">
                <a:solidFill>
                  <a:srgbClr val="0070C0"/>
                </a:solidFill>
                <a:latin typeface="+mj-lt"/>
              </a:rPr>
              <a:t>Thời lượng thêm ảnh minh họa vào trang trình bày</a:t>
            </a:r>
          </a:p>
          <a:p>
            <a:pPr marL="285750" indent="-285750">
              <a:buFont typeface="Arial" pitchFamily="34" charset="0"/>
              <a:buChar char="•"/>
            </a:pPr>
            <a:r>
              <a:rPr lang="vi-VN" sz="1600" dirty="0">
                <a:latin typeface="+mj-lt"/>
              </a:rPr>
              <a:t>Review &amp; Speli Check Duration: </a:t>
            </a:r>
            <a:r>
              <a:rPr lang="vi-VN" sz="1600" dirty="0">
                <a:solidFill>
                  <a:srgbClr val="0070C0"/>
                </a:solidFill>
                <a:latin typeface="+mj-lt"/>
              </a:rPr>
              <a:t>Thời lượng đánh giá và kiểm tra </a:t>
            </a:r>
          </a:p>
          <a:p>
            <a:pPr marL="285750" indent="-285750">
              <a:buFont typeface="Arial" pitchFamily="34" charset="0"/>
              <a:buChar char="•"/>
            </a:pPr>
            <a:r>
              <a:rPr lang="vi-VN" sz="1600" dirty="0">
                <a:latin typeface="+mj-lt"/>
              </a:rPr>
              <a:t>Day: </a:t>
            </a:r>
            <a:r>
              <a:rPr lang="vi-VN" sz="1600" dirty="0">
                <a:solidFill>
                  <a:srgbClr val="0070C0"/>
                </a:solidFill>
                <a:latin typeface="+mj-lt"/>
              </a:rPr>
              <a:t>Ngày</a:t>
            </a:r>
          </a:p>
        </p:txBody>
      </p:sp>
      <p:sp>
        <p:nvSpPr>
          <p:cNvPr id="6" name="Rectangle 5"/>
          <p:cNvSpPr/>
          <p:nvPr/>
        </p:nvSpPr>
        <p:spPr>
          <a:xfrm>
            <a:off x="6072920" y="305431"/>
            <a:ext cx="6096000" cy="1323439"/>
          </a:xfrm>
          <a:prstGeom prst="rect">
            <a:avLst/>
          </a:prstGeom>
        </p:spPr>
        <p:txBody>
          <a:bodyPr>
            <a:spAutoFit/>
          </a:bodyPr>
          <a:lstStyle/>
          <a:p>
            <a:pPr marL="285750" indent="-285750">
              <a:buFont typeface="Arial" pitchFamily="34" charset="0"/>
              <a:buChar char="•"/>
            </a:pPr>
            <a:r>
              <a:rPr lang="vi-VN" sz="1600" dirty="0">
                <a:latin typeface="+mj-lt"/>
              </a:rPr>
              <a:t>Create Artwork Duration: </a:t>
            </a:r>
            <a:r>
              <a:rPr lang="vi-VN" sz="1600" dirty="0">
                <a:solidFill>
                  <a:srgbClr val="0070C0"/>
                </a:solidFill>
                <a:latin typeface="+mj-lt"/>
              </a:rPr>
              <a:t>Thời lượng tạo ảnh minh họa</a:t>
            </a:r>
          </a:p>
          <a:p>
            <a:pPr marL="285750" indent="-285750">
              <a:buFont typeface="Arial" pitchFamily="34" charset="0"/>
              <a:buChar char="•"/>
            </a:pPr>
            <a:r>
              <a:rPr lang="vi-VN" sz="1600" dirty="0">
                <a:latin typeface="+mj-lt"/>
              </a:rPr>
              <a:t>Prepare Outline Duration: </a:t>
            </a:r>
            <a:r>
              <a:rPr lang="vi-VN" sz="1600" dirty="0">
                <a:solidFill>
                  <a:srgbClr val="0070C0"/>
                </a:solidFill>
                <a:latin typeface="+mj-lt"/>
              </a:rPr>
              <a:t>Thời lượng chuẩn bị báo cáo </a:t>
            </a:r>
          </a:p>
          <a:p>
            <a:pPr marL="285750" indent="-285750">
              <a:buFont typeface="Arial" pitchFamily="34" charset="0"/>
              <a:buChar char="•"/>
            </a:pPr>
            <a:r>
              <a:rPr lang="vi-VN" sz="1600" dirty="0">
                <a:latin typeface="+mj-lt"/>
              </a:rPr>
              <a:t>Create Slides Duration: </a:t>
            </a:r>
            <a:r>
              <a:rPr lang="vi-VN" sz="1600" dirty="0">
                <a:solidFill>
                  <a:srgbClr val="0070C0"/>
                </a:solidFill>
                <a:latin typeface="+mj-lt"/>
              </a:rPr>
              <a:t>Thời lượng tạo trang trình bày </a:t>
            </a:r>
          </a:p>
          <a:p>
            <a:pPr marL="285750" indent="-285750">
              <a:buFont typeface="Arial" pitchFamily="34" charset="0"/>
              <a:buChar char="•"/>
            </a:pPr>
            <a:r>
              <a:rPr lang="vi-VN" sz="1600" dirty="0">
                <a:latin typeface="+mj-lt"/>
              </a:rPr>
              <a:t>Write Speaker Notes Duration: </a:t>
            </a:r>
            <a:r>
              <a:rPr lang="vi-VN" sz="1600" dirty="0">
                <a:solidFill>
                  <a:srgbClr val="0070C0"/>
                </a:solidFill>
                <a:latin typeface="+mj-lt"/>
              </a:rPr>
              <a:t>Thời lượng người thuyết trình ghi chú </a:t>
            </a:r>
          </a:p>
        </p:txBody>
      </p:sp>
    </p:spTree>
    <p:extLst>
      <p:ext uri="{BB962C8B-B14F-4D97-AF65-F5344CB8AC3E}">
        <p14:creationId xmlns:p14="http://schemas.microsoft.com/office/powerpoint/2010/main" val="2849252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334277" y="2617489"/>
            <a:ext cx="1695796" cy="980902"/>
          </a:xfrm>
          <a:prstGeom prst="ellipse">
            <a:avLst/>
          </a:prstGeom>
          <a:solidFill>
            <a:srgbClr val="0070C0"/>
          </a:solidFill>
          <a:ln w="857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Times New Roman" panose="02020603050405020304" pitchFamily="18" charset="0"/>
                <a:cs typeface="Times New Roman" panose="02020603050405020304" pitchFamily="18" charset="0"/>
              </a:rPr>
              <a:t>Start</a:t>
            </a:r>
            <a:r>
              <a:rPr lang="en-US" sz="1600" dirty="0">
                <a:solidFill>
                  <a:schemeClr val="tx1"/>
                </a:solidFill>
                <a:latin typeface="Times New Roman" panose="02020603050405020304" pitchFamily="18" charset="0"/>
                <a:cs typeface="Times New Roman" panose="02020603050405020304" pitchFamily="18" charset="0"/>
              </a:rPr>
              <a:t>(</a:t>
            </a:r>
            <a:r>
              <a:rPr lang="en-US" sz="1600" dirty="0" err="1">
                <a:solidFill>
                  <a:schemeClr val="tx1"/>
                </a:solidFill>
                <a:latin typeface="Times New Roman" panose="02020603050405020304" pitchFamily="18" charset="0"/>
                <a:cs typeface="Times New Roman" panose="02020603050405020304" pitchFamily="18" charset="0"/>
              </a:rPr>
              <a:t>Bắt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đầu</a:t>
            </a:r>
            <a:r>
              <a:rPr lang="en-US" sz="1600" dirty="0">
                <a:solidFill>
                  <a:schemeClr val="tx1"/>
                </a:solidFill>
                <a:latin typeface="Times New Roman" panose="02020603050405020304" pitchFamily="18" charset="0"/>
                <a:cs typeface="Times New Roman" panose="02020603050405020304" pitchFamily="18" charset="0"/>
              </a:rPr>
              <a:t>)</a:t>
            </a:r>
          </a:p>
        </p:txBody>
      </p:sp>
      <p:sp>
        <p:nvSpPr>
          <p:cNvPr id="18" name="Oval 17"/>
          <p:cNvSpPr/>
          <p:nvPr/>
        </p:nvSpPr>
        <p:spPr>
          <a:xfrm>
            <a:off x="9951049" y="2617489"/>
            <a:ext cx="2025535" cy="980902"/>
          </a:xfrm>
          <a:prstGeom prst="ellipse">
            <a:avLst/>
          </a:prstGeom>
          <a:solidFill>
            <a:srgbClr val="0070C0"/>
          </a:solid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Times New Roman" panose="02020603050405020304" pitchFamily="18" charset="0"/>
                <a:cs typeface="Times New Roman" panose="02020603050405020304" pitchFamily="18" charset="0"/>
              </a:rPr>
              <a:t>Finish</a:t>
            </a:r>
          </a:p>
          <a:p>
            <a:pPr algn="ct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Kết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thúc</a:t>
            </a:r>
            <a:r>
              <a:rPr lang="en-US" dirty="0">
                <a:solidFill>
                  <a:schemeClr val="tx1"/>
                </a:solidFill>
                <a:latin typeface="Times New Roman" panose="02020603050405020304" pitchFamily="18" charset="0"/>
                <a:cs typeface="Times New Roman" panose="02020603050405020304" pitchFamily="18" charset="0"/>
              </a:rPr>
              <a:t>)</a:t>
            </a:r>
          </a:p>
        </p:txBody>
      </p:sp>
      <p:sp>
        <p:nvSpPr>
          <p:cNvPr id="19" name="Rectangle 18"/>
          <p:cNvSpPr/>
          <p:nvPr/>
        </p:nvSpPr>
        <p:spPr>
          <a:xfrm>
            <a:off x="2401194" y="2480330"/>
            <a:ext cx="1446414" cy="1255222"/>
          </a:xfrm>
          <a:prstGeom prst="rect">
            <a:avLst/>
          </a:prstGeom>
          <a:solidFill>
            <a:schemeClr val="bg1"/>
          </a:solidFill>
          <a:ln w="1016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Prepare Outline Duration = 2 days</a:t>
            </a:r>
          </a:p>
        </p:txBody>
      </p:sp>
      <p:sp>
        <p:nvSpPr>
          <p:cNvPr id="29" name="Rectangle 28"/>
          <p:cNvSpPr/>
          <p:nvPr/>
        </p:nvSpPr>
        <p:spPr>
          <a:xfrm>
            <a:off x="2401194" y="2501112"/>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0</a:t>
            </a:r>
          </a:p>
        </p:txBody>
      </p:sp>
      <p:sp>
        <p:nvSpPr>
          <p:cNvPr id="30" name="Rectangle 29"/>
          <p:cNvSpPr/>
          <p:nvPr/>
        </p:nvSpPr>
        <p:spPr>
          <a:xfrm>
            <a:off x="3385908" y="2501111"/>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a:t>
            </a:r>
          </a:p>
        </p:txBody>
      </p:sp>
      <p:sp>
        <p:nvSpPr>
          <p:cNvPr id="31" name="Rectangle 30"/>
          <p:cNvSpPr/>
          <p:nvPr/>
        </p:nvSpPr>
        <p:spPr>
          <a:xfrm>
            <a:off x="2401194" y="3394665"/>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0</a:t>
            </a:r>
          </a:p>
        </p:txBody>
      </p:sp>
      <p:sp>
        <p:nvSpPr>
          <p:cNvPr id="32" name="Rectangle 31"/>
          <p:cNvSpPr/>
          <p:nvPr/>
        </p:nvSpPr>
        <p:spPr>
          <a:xfrm>
            <a:off x="3385908" y="3394664"/>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a:t>
            </a:r>
          </a:p>
        </p:txBody>
      </p:sp>
      <p:sp>
        <p:nvSpPr>
          <p:cNvPr id="33" name="Rectangle 32"/>
          <p:cNvSpPr/>
          <p:nvPr/>
        </p:nvSpPr>
        <p:spPr>
          <a:xfrm>
            <a:off x="4340499" y="4476045"/>
            <a:ext cx="1446414" cy="1255222"/>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Write Speaker Notes Duration = 1 day</a:t>
            </a:r>
          </a:p>
        </p:txBody>
      </p:sp>
      <p:sp>
        <p:nvSpPr>
          <p:cNvPr id="34" name="Rectangle 33"/>
          <p:cNvSpPr/>
          <p:nvPr/>
        </p:nvSpPr>
        <p:spPr>
          <a:xfrm>
            <a:off x="4340499" y="4496827"/>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a:t>
            </a:r>
          </a:p>
        </p:txBody>
      </p:sp>
      <p:sp>
        <p:nvSpPr>
          <p:cNvPr id="35" name="Rectangle 34"/>
          <p:cNvSpPr/>
          <p:nvPr/>
        </p:nvSpPr>
        <p:spPr>
          <a:xfrm>
            <a:off x="5325213" y="4496826"/>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a:t>
            </a:r>
          </a:p>
        </p:txBody>
      </p:sp>
      <p:sp>
        <p:nvSpPr>
          <p:cNvPr id="36" name="Rectangle 35"/>
          <p:cNvSpPr/>
          <p:nvPr/>
        </p:nvSpPr>
        <p:spPr>
          <a:xfrm>
            <a:off x="4340499" y="5390380"/>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21</a:t>
            </a:r>
          </a:p>
        </p:txBody>
      </p:sp>
      <p:sp>
        <p:nvSpPr>
          <p:cNvPr id="37" name="Rectangle 36"/>
          <p:cNvSpPr/>
          <p:nvPr/>
        </p:nvSpPr>
        <p:spPr>
          <a:xfrm>
            <a:off x="5325213" y="5390379"/>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22</a:t>
            </a:r>
          </a:p>
        </p:txBody>
      </p:sp>
      <p:sp>
        <p:nvSpPr>
          <p:cNvPr id="38" name="Rectangle 37"/>
          <p:cNvSpPr/>
          <p:nvPr/>
        </p:nvSpPr>
        <p:spPr>
          <a:xfrm>
            <a:off x="4321867" y="704355"/>
            <a:ext cx="1446414" cy="1255222"/>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Create Artwork Duration = 10 days</a:t>
            </a:r>
          </a:p>
        </p:txBody>
      </p:sp>
      <p:sp>
        <p:nvSpPr>
          <p:cNvPr id="39" name="Rectangle 38"/>
          <p:cNvSpPr/>
          <p:nvPr/>
        </p:nvSpPr>
        <p:spPr>
          <a:xfrm>
            <a:off x="4321867" y="725137"/>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a:t>
            </a:r>
          </a:p>
        </p:txBody>
      </p:sp>
      <p:sp>
        <p:nvSpPr>
          <p:cNvPr id="40" name="Rectangle 39"/>
          <p:cNvSpPr/>
          <p:nvPr/>
        </p:nvSpPr>
        <p:spPr>
          <a:xfrm>
            <a:off x="5306581" y="725136"/>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12</a:t>
            </a:r>
          </a:p>
        </p:txBody>
      </p:sp>
      <p:sp>
        <p:nvSpPr>
          <p:cNvPr id="41" name="Rectangle 40"/>
          <p:cNvSpPr/>
          <p:nvPr/>
        </p:nvSpPr>
        <p:spPr>
          <a:xfrm>
            <a:off x="4321867" y="1618690"/>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306581" y="1618689"/>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326631" y="2480330"/>
            <a:ext cx="1446414" cy="1255222"/>
          </a:xfrm>
          <a:prstGeom prst="rect">
            <a:avLst/>
          </a:prstGeom>
          <a:solidFill>
            <a:schemeClr val="bg1"/>
          </a:solidFill>
          <a:ln w="1016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Create Slides Duration = 20 days</a:t>
            </a:r>
          </a:p>
        </p:txBody>
      </p:sp>
      <p:sp>
        <p:nvSpPr>
          <p:cNvPr id="44" name="Rectangle 43"/>
          <p:cNvSpPr/>
          <p:nvPr/>
        </p:nvSpPr>
        <p:spPr>
          <a:xfrm>
            <a:off x="4326631" y="2501112"/>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a:t>
            </a:r>
          </a:p>
        </p:txBody>
      </p:sp>
      <p:sp>
        <p:nvSpPr>
          <p:cNvPr id="45" name="Rectangle 44"/>
          <p:cNvSpPr/>
          <p:nvPr/>
        </p:nvSpPr>
        <p:spPr>
          <a:xfrm>
            <a:off x="5311345" y="2501111"/>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22</a:t>
            </a:r>
          </a:p>
        </p:txBody>
      </p:sp>
      <p:sp>
        <p:nvSpPr>
          <p:cNvPr id="46" name="Rectangle 45"/>
          <p:cNvSpPr/>
          <p:nvPr/>
        </p:nvSpPr>
        <p:spPr>
          <a:xfrm>
            <a:off x="4326631" y="3394665"/>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a:t>
            </a:r>
          </a:p>
        </p:txBody>
      </p:sp>
      <p:sp>
        <p:nvSpPr>
          <p:cNvPr id="47" name="Rectangle 46"/>
          <p:cNvSpPr/>
          <p:nvPr/>
        </p:nvSpPr>
        <p:spPr>
          <a:xfrm>
            <a:off x="5311345" y="3394664"/>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22</a:t>
            </a:r>
          </a:p>
        </p:txBody>
      </p:sp>
      <p:sp>
        <p:nvSpPr>
          <p:cNvPr id="48" name="Rectangle 47"/>
          <p:cNvSpPr/>
          <p:nvPr/>
        </p:nvSpPr>
        <p:spPr>
          <a:xfrm>
            <a:off x="6250356" y="2480330"/>
            <a:ext cx="1446414" cy="1255222"/>
          </a:xfrm>
          <a:prstGeom prst="rect">
            <a:avLst/>
          </a:prstGeom>
          <a:solidFill>
            <a:schemeClr val="bg1"/>
          </a:solidFill>
          <a:ln w="1016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Add Artwork to Slides Duration = 2 days</a:t>
            </a:r>
          </a:p>
        </p:txBody>
      </p:sp>
      <p:sp>
        <p:nvSpPr>
          <p:cNvPr id="49" name="Rectangle 48"/>
          <p:cNvSpPr/>
          <p:nvPr/>
        </p:nvSpPr>
        <p:spPr>
          <a:xfrm>
            <a:off x="6250356" y="2501112"/>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22</a:t>
            </a:r>
          </a:p>
        </p:txBody>
      </p:sp>
      <p:sp>
        <p:nvSpPr>
          <p:cNvPr id="50" name="Rectangle 49"/>
          <p:cNvSpPr/>
          <p:nvPr/>
        </p:nvSpPr>
        <p:spPr>
          <a:xfrm>
            <a:off x="7235070" y="2501111"/>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24</a:t>
            </a:r>
          </a:p>
        </p:txBody>
      </p:sp>
      <p:sp>
        <p:nvSpPr>
          <p:cNvPr id="51" name="Rectangle 50"/>
          <p:cNvSpPr/>
          <p:nvPr/>
        </p:nvSpPr>
        <p:spPr>
          <a:xfrm>
            <a:off x="6250356" y="3394665"/>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22</a:t>
            </a:r>
          </a:p>
        </p:txBody>
      </p:sp>
      <p:sp>
        <p:nvSpPr>
          <p:cNvPr id="52" name="Rectangle 51"/>
          <p:cNvSpPr/>
          <p:nvPr/>
        </p:nvSpPr>
        <p:spPr>
          <a:xfrm>
            <a:off x="7235070" y="3394664"/>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24</a:t>
            </a:r>
          </a:p>
        </p:txBody>
      </p:sp>
      <p:sp>
        <p:nvSpPr>
          <p:cNvPr id="53" name="Rectangle 52"/>
          <p:cNvSpPr/>
          <p:nvPr/>
        </p:nvSpPr>
        <p:spPr>
          <a:xfrm>
            <a:off x="8174081" y="2480329"/>
            <a:ext cx="1446414" cy="1255222"/>
          </a:xfrm>
          <a:prstGeom prst="rect">
            <a:avLst/>
          </a:prstGeom>
          <a:solidFill>
            <a:schemeClr val="bg1"/>
          </a:solidFill>
          <a:ln w="1016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Review &amp; Speli Check Duration = 1 day</a:t>
            </a:r>
          </a:p>
        </p:txBody>
      </p:sp>
      <p:sp>
        <p:nvSpPr>
          <p:cNvPr id="54" name="Rectangle 53"/>
          <p:cNvSpPr/>
          <p:nvPr/>
        </p:nvSpPr>
        <p:spPr>
          <a:xfrm>
            <a:off x="8174081" y="2501111"/>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24</a:t>
            </a:r>
          </a:p>
        </p:txBody>
      </p:sp>
      <p:sp>
        <p:nvSpPr>
          <p:cNvPr id="55" name="Rectangle 54"/>
          <p:cNvSpPr/>
          <p:nvPr/>
        </p:nvSpPr>
        <p:spPr>
          <a:xfrm>
            <a:off x="9158795" y="2501110"/>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25</a:t>
            </a:r>
          </a:p>
        </p:txBody>
      </p:sp>
      <p:sp>
        <p:nvSpPr>
          <p:cNvPr id="56" name="Rectangle 55"/>
          <p:cNvSpPr/>
          <p:nvPr/>
        </p:nvSpPr>
        <p:spPr>
          <a:xfrm>
            <a:off x="8174081" y="3394664"/>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24</a:t>
            </a:r>
          </a:p>
        </p:txBody>
      </p:sp>
      <p:sp>
        <p:nvSpPr>
          <p:cNvPr id="57" name="Rectangle 56"/>
          <p:cNvSpPr/>
          <p:nvPr/>
        </p:nvSpPr>
        <p:spPr>
          <a:xfrm>
            <a:off x="9158795" y="3394663"/>
            <a:ext cx="443068" cy="340887"/>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25</a:t>
            </a:r>
          </a:p>
        </p:txBody>
      </p:sp>
      <p:sp>
        <p:nvSpPr>
          <p:cNvPr id="58" name="TextBox 57"/>
          <p:cNvSpPr txBox="1"/>
          <p:nvPr/>
        </p:nvSpPr>
        <p:spPr>
          <a:xfrm>
            <a:off x="2377468" y="2102335"/>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ES</a:t>
            </a:r>
          </a:p>
        </p:txBody>
      </p:sp>
      <p:sp>
        <p:nvSpPr>
          <p:cNvPr id="59" name="TextBox 58"/>
          <p:cNvSpPr txBox="1"/>
          <p:nvPr/>
        </p:nvSpPr>
        <p:spPr>
          <a:xfrm>
            <a:off x="3374045" y="2110997"/>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EF</a:t>
            </a:r>
          </a:p>
        </p:txBody>
      </p:sp>
      <p:sp>
        <p:nvSpPr>
          <p:cNvPr id="60" name="TextBox 59"/>
          <p:cNvSpPr txBox="1"/>
          <p:nvPr/>
        </p:nvSpPr>
        <p:spPr>
          <a:xfrm>
            <a:off x="2377468" y="3767679"/>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LS</a:t>
            </a:r>
          </a:p>
        </p:txBody>
      </p:sp>
      <p:sp>
        <p:nvSpPr>
          <p:cNvPr id="61" name="TextBox 60"/>
          <p:cNvSpPr txBox="1"/>
          <p:nvPr/>
        </p:nvSpPr>
        <p:spPr>
          <a:xfrm>
            <a:off x="3362182" y="3767679"/>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LF</a:t>
            </a:r>
          </a:p>
        </p:txBody>
      </p:sp>
      <p:sp>
        <p:nvSpPr>
          <p:cNvPr id="62" name="TextBox 61"/>
          <p:cNvSpPr txBox="1"/>
          <p:nvPr/>
        </p:nvSpPr>
        <p:spPr>
          <a:xfrm>
            <a:off x="4255231" y="2110997"/>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ES</a:t>
            </a:r>
          </a:p>
        </p:txBody>
      </p:sp>
      <p:sp>
        <p:nvSpPr>
          <p:cNvPr id="63" name="TextBox 62"/>
          <p:cNvSpPr txBox="1"/>
          <p:nvPr/>
        </p:nvSpPr>
        <p:spPr>
          <a:xfrm>
            <a:off x="5251808" y="2119659"/>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EF</a:t>
            </a:r>
          </a:p>
        </p:txBody>
      </p:sp>
      <p:sp>
        <p:nvSpPr>
          <p:cNvPr id="64" name="TextBox 63"/>
          <p:cNvSpPr txBox="1"/>
          <p:nvPr/>
        </p:nvSpPr>
        <p:spPr>
          <a:xfrm>
            <a:off x="4255231" y="3776341"/>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LS</a:t>
            </a:r>
          </a:p>
        </p:txBody>
      </p:sp>
      <p:sp>
        <p:nvSpPr>
          <p:cNvPr id="65" name="TextBox 64"/>
          <p:cNvSpPr txBox="1"/>
          <p:nvPr/>
        </p:nvSpPr>
        <p:spPr>
          <a:xfrm>
            <a:off x="5239945" y="3776341"/>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LF</a:t>
            </a:r>
          </a:p>
        </p:txBody>
      </p:sp>
      <p:sp>
        <p:nvSpPr>
          <p:cNvPr id="66" name="TextBox 65"/>
          <p:cNvSpPr txBox="1"/>
          <p:nvPr/>
        </p:nvSpPr>
        <p:spPr>
          <a:xfrm>
            <a:off x="6223105" y="2123116"/>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ES</a:t>
            </a:r>
          </a:p>
        </p:txBody>
      </p:sp>
      <p:sp>
        <p:nvSpPr>
          <p:cNvPr id="67" name="TextBox 66"/>
          <p:cNvSpPr txBox="1"/>
          <p:nvPr/>
        </p:nvSpPr>
        <p:spPr>
          <a:xfrm>
            <a:off x="7219682" y="2131778"/>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EF</a:t>
            </a:r>
          </a:p>
        </p:txBody>
      </p:sp>
      <p:sp>
        <p:nvSpPr>
          <p:cNvPr id="68" name="TextBox 67"/>
          <p:cNvSpPr txBox="1"/>
          <p:nvPr/>
        </p:nvSpPr>
        <p:spPr>
          <a:xfrm>
            <a:off x="6223105" y="3788460"/>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LS</a:t>
            </a:r>
          </a:p>
        </p:txBody>
      </p:sp>
      <p:sp>
        <p:nvSpPr>
          <p:cNvPr id="69" name="TextBox 68"/>
          <p:cNvSpPr txBox="1"/>
          <p:nvPr/>
        </p:nvSpPr>
        <p:spPr>
          <a:xfrm>
            <a:off x="7207819" y="3788460"/>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LF</a:t>
            </a:r>
          </a:p>
        </p:txBody>
      </p:sp>
      <p:sp>
        <p:nvSpPr>
          <p:cNvPr id="70" name="TextBox 69"/>
          <p:cNvSpPr txBox="1"/>
          <p:nvPr/>
        </p:nvSpPr>
        <p:spPr>
          <a:xfrm>
            <a:off x="8124343" y="2126302"/>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ES</a:t>
            </a:r>
          </a:p>
        </p:txBody>
      </p:sp>
      <p:sp>
        <p:nvSpPr>
          <p:cNvPr id="71" name="TextBox 70"/>
          <p:cNvSpPr txBox="1"/>
          <p:nvPr/>
        </p:nvSpPr>
        <p:spPr>
          <a:xfrm>
            <a:off x="9120920" y="2134964"/>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EF</a:t>
            </a:r>
          </a:p>
        </p:txBody>
      </p:sp>
      <p:sp>
        <p:nvSpPr>
          <p:cNvPr id="72" name="TextBox 71"/>
          <p:cNvSpPr txBox="1"/>
          <p:nvPr/>
        </p:nvSpPr>
        <p:spPr>
          <a:xfrm>
            <a:off x="8124343" y="3791646"/>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LS</a:t>
            </a:r>
          </a:p>
        </p:txBody>
      </p:sp>
      <p:sp>
        <p:nvSpPr>
          <p:cNvPr id="73" name="TextBox 72"/>
          <p:cNvSpPr txBox="1"/>
          <p:nvPr/>
        </p:nvSpPr>
        <p:spPr>
          <a:xfrm>
            <a:off x="9109057" y="3791646"/>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LF</a:t>
            </a:r>
          </a:p>
        </p:txBody>
      </p:sp>
      <p:sp>
        <p:nvSpPr>
          <p:cNvPr id="74" name="TextBox 73"/>
          <p:cNvSpPr txBox="1"/>
          <p:nvPr/>
        </p:nvSpPr>
        <p:spPr>
          <a:xfrm>
            <a:off x="4252060" y="4118832"/>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ES</a:t>
            </a:r>
          </a:p>
        </p:txBody>
      </p:sp>
      <p:sp>
        <p:nvSpPr>
          <p:cNvPr id="75" name="TextBox 74"/>
          <p:cNvSpPr txBox="1"/>
          <p:nvPr/>
        </p:nvSpPr>
        <p:spPr>
          <a:xfrm>
            <a:off x="5248637" y="4127494"/>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EF</a:t>
            </a:r>
          </a:p>
        </p:txBody>
      </p:sp>
      <p:sp>
        <p:nvSpPr>
          <p:cNvPr id="76" name="TextBox 75"/>
          <p:cNvSpPr txBox="1"/>
          <p:nvPr/>
        </p:nvSpPr>
        <p:spPr>
          <a:xfrm>
            <a:off x="4298141" y="5757335"/>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LS</a:t>
            </a:r>
          </a:p>
        </p:txBody>
      </p:sp>
      <p:sp>
        <p:nvSpPr>
          <p:cNvPr id="77" name="TextBox 76"/>
          <p:cNvSpPr txBox="1"/>
          <p:nvPr/>
        </p:nvSpPr>
        <p:spPr>
          <a:xfrm>
            <a:off x="5282855" y="5757335"/>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LF</a:t>
            </a:r>
          </a:p>
        </p:txBody>
      </p:sp>
      <p:sp>
        <p:nvSpPr>
          <p:cNvPr id="78" name="TextBox 77"/>
          <p:cNvSpPr txBox="1"/>
          <p:nvPr/>
        </p:nvSpPr>
        <p:spPr>
          <a:xfrm>
            <a:off x="4291530" y="305431"/>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ES</a:t>
            </a:r>
          </a:p>
        </p:txBody>
      </p:sp>
      <p:sp>
        <p:nvSpPr>
          <p:cNvPr id="79" name="TextBox 78"/>
          <p:cNvSpPr txBox="1"/>
          <p:nvPr/>
        </p:nvSpPr>
        <p:spPr>
          <a:xfrm>
            <a:off x="5288107" y="314093"/>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EF</a:t>
            </a:r>
          </a:p>
        </p:txBody>
      </p:sp>
      <p:sp>
        <p:nvSpPr>
          <p:cNvPr id="80" name="TextBox 79"/>
          <p:cNvSpPr txBox="1"/>
          <p:nvPr/>
        </p:nvSpPr>
        <p:spPr>
          <a:xfrm>
            <a:off x="4291530" y="1896740"/>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LS</a:t>
            </a:r>
          </a:p>
        </p:txBody>
      </p:sp>
      <p:sp>
        <p:nvSpPr>
          <p:cNvPr id="81" name="TextBox 80"/>
          <p:cNvSpPr txBox="1"/>
          <p:nvPr/>
        </p:nvSpPr>
        <p:spPr>
          <a:xfrm>
            <a:off x="5276244" y="1896740"/>
            <a:ext cx="479618"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LF</a:t>
            </a:r>
          </a:p>
        </p:txBody>
      </p:sp>
      <p:cxnSp>
        <p:nvCxnSpPr>
          <p:cNvPr id="83" name="Straight Connector 82"/>
          <p:cNvCxnSpPr>
            <a:stCxn id="17" idx="6"/>
            <a:endCxn id="19" idx="1"/>
          </p:cNvCxnSpPr>
          <p:nvPr/>
        </p:nvCxnSpPr>
        <p:spPr>
          <a:xfrm>
            <a:off x="2030073" y="3107940"/>
            <a:ext cx="371121" cy="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53" idx="3"/>
            <a:endCxn id="18" idx="2"/>
          </p:cNvCxnSpPr>
          <p:nvPr/>
        </p:nvCxnSpPr>
        <p:spPr>
          <a:xfrm>
            <a:off x="9620495" y="3107940"/>
            <a:ext cx="330554"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19" idx="3"/>
            <a:endCxn id="43" idx="1"/>
          </p:cNvCxnSpPr>
          <p:nvPr/>
        </p:nvCxnSpPr>
        <p:spPr>
          <a:xfrm>
            <a:off x="3847608" y="3107941"/>
            <a:ext cx="479023"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8" idx="1"/>
          </p:cNvCxnSpPr>
          <p:nvPr/>
        </p:nvCxnSpPr>
        <p:spPr>
          <a:xfrm>
            <a:off x="5786913" y="3107940"/>
            <a:ext cx="463443" cy="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53" idx="1"/>
          </p:cNvCxnSpPr>
          <p:nvPr/>
        </p:nvCxnSpPr>
        <p:spPr>
          <a:xfrm>
            <a:off x="7696770" y="3107940"/>
            <a:ext cx="477311"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stCxn id="30" idx="3"/>
            <a:endCxn id="38" idx="1"/>
          </p:cNvCxnSpPr>
          <p:nvPr/>
        </p:nvCxnSpPr>
        <p:spPr>
          <a:xfrm flipV="1">
            <a:off x="3828976" y="1331966"/>
            <a:ext cx="492891" cy="1339589"/>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32" idx="3"/>
            <a:endCxn id="33" idx="1"/>
          </p:cNvCxnSpPr>
          <p:nvPr/>
        </p:nvCxnSpPr>
        <p:spPr>
          <a:xfrm>
            <a:off x="3828976" y="3565108"/>
            <a:ext cx="511523" cy="153854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Elbow Connector 114"/>
          <p:cNvCxnSpPr>
            <a:stCxn id="38" idx="3"/>
            <a:endCxn id="49" idx="1"/>
          </p:cNvCxnSpPr>
          <p:nvPr/>
        </p:nvCxnSpPr>
        <p:spPr>
          <a:xfrm>
            <a:off x="5768281" y="1331966"/>
            <a:ext cx="482075" cy="133959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Elbow Connector 117"/>
          <p:cNvCxnSpPr>
            <a:stCxn id="33" idx="3"/>
            <a:endCxn id="51" idx="1"/>
          </p:cNvCxnSpPr>
          <p:nvPr/>
        </p:nvCxnSpPr>
        <p:spPr>
          <a:xfrm flipV="1">
            <a:off x="5786913" y="3565109"/>
            <a:ext cx="463443" cy="1538547"/>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498" y="4271799"/>
            <a:ext cx="4115229" cy="923330"/>
          </a:xfrm>
          <a:prstGeom prst="rect">
            <a:avLst/>
          </a:prstGeom>
          <a:noFill/>
        </p:spPr>
        <p:txBody>
          <a:bodyPr wrap="non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Longest of all paths through the project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Path with zero float time</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Minimum time to complete the project</a:t>
            </a:r>
          </a:p>
        </p:txBody>
      </p:sp>
      <p:sp>
        <p:nvSpPr>
          <p:cNvPr id="82" name="TextBox 81"/>
          <p:cNvSpPr txBox="1"/>
          <p:nvPr/>
        </p:nvSpPr>
        <p:spPr>
          <a:xfrm>
            <a:off x="317651" y="438435"/>
            <a:ext cx="3757770" cy="1138773"/>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Critical Path:</a:t>
            </a:r>
          </a:p>
          <a:p>
            <a:r>
              <a:rPr lang="en-US" sz="2400" b="1" i="1" u="sng" dirty="0" err="1">
                <a:ln/>
                <a:solidFill>
                  <a:srgbClr val="0070C0"/>
                </a:solidFill>
                <a:latin typeface="Times New Roman" panose="02020603050405020304" pitchFamily="18" charset="0"/>
                <a:cs typeface="Times New Roman" panose="02020603050405020304" pitchFamily="18" charset="0"/>
              </a:rPr>
              <a:t>Đường</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găng</a:t>
            </a:r>
            <a:r>
              <a:rPr lang="en-US" sz="2400" b="1" i="1" u="sng" dirty="0">
                <a:ln/>
                <a:solidFill>
                  <a:srgbClr val="0070C0"/>
                </a:solidFill>
                <a:latin typeface="Times New Roman" panose="02020603050405020304" pitchFamily="18" charset="0"/>
                <a:cs typeface="Times New Roman" panose="02020603050405020304" pitchFamily="18" charset="0"/>
              </a:rPr>
              <a:t>:</a:t>
            </a:r>
          </a:p>
          <a:p>
            <a:endParaRPr lang="en-US" sz="2000" b="1"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84" name="TextBox 83">
            <a:extLst>
              <a:ext uri="{FF2B5EF4-FFF2-40B4-BE49-F238E27FC236}">
                <a16:creationId xmlns:a16="http://schemas.microsoft.com/office/drawing/2014/main" xmlns="" id="{AEED9F0F-800B-4620-9354-0B0E2D3330D0}"/>
              </a:ext>
            </a:extLst>
          </p:cNvPr>
          <p:cNvSpPr txBox="1"/>
          <p:nvPr/>
        </p:nvSpPr>
        <p:spPr>
          <a:xfrm>
            <a:off x="109928" y="5350390"/>
            <a:ext cx="4211409" cy="923330"/>
          </a:xfrm>
          <a:prstGeom prst="rect">
            <a:avLst/>
          </a:prstGeom>
          <a:noFill/>
        </p:spPr>
        <p:txBody>
          <a:bodyPr wrap="none" rtlCol="0">
            <a:spAutoFit/>
          </a:bodyPr>
          <a:lstStyle/>
          <a:p>
            <a:pPr marL="285750"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Đường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dài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nhất</a:t>
            </a:r>
            <a:r>
              <a:rPr lang="en-US" i="1" dirty="0">
                <a:solidFill>
                  <a:srgbClr val="0070C0"/>
                </a:solidFill>
                <a:latin typeface="Times New Roman" panose="02020603050405020304" pitchFamily="18" charset="0"/>
                <a:cs typeface="Times New Roman" panose="02020603050405020304" pitchFamily="18" charset="0"/>
              </a:rPr>
              <a:t> qua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endParaRPr lang="en-US" i="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i="1" dirty="0">
                <a:solidFill>
                  <a:srgbClr val="0070C0"/>
                </a:solidFill>
                <a:latin typeface="Times New Roman" panose="02020603050405020304" pitchFamily="18" charset="0"/>
                <a:cs typeface="Times New Roman" panose="02020603050405020304" pitchFamily="18" charset="0"/>
              </a:rPr>
              <a:t>Đ</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ờng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với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thời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gian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thả</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nôi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bằng</a:t>
            </a:r>
            <a:r>
              <a:rPr lang="en-US" i="1" dirty="0">
                <a:solidFill>
                  <a:srgbClr val="0070C0"/>
                </a:solidFill>
                <a:latin typeface="Times New Roman" panose="02020603050405020304" pitchFamily="18" charset="0"/>
                <a:cs typeface="Times New Roman" panose="02020603050405020304" pitchFamily="18" charset="0"/>
              </a:rPr>
              <a:t> 0</a:t>
            </a:r>
          </a:p>
          <a:p>
            <a:pPr marL="285750"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Thời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gian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nhỏ</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nhất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để</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hoàn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thành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endParaRPr lang="en-US" i="1" dirty="0">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6110795" y="4740309"/>
            <a:ext cx="6096000" cy="1077218"/>
          </a:xfrm>
          <a:prstGeom prst="rect">
            <a:avLst/>
          </a:prstGeom>
        </p:spPr>
        <p:txBody>
          <a:bodyPr>
            <a:spAutoFit/>
          </a:bodyPr>
          <a:lstStyle/>
          <a:p>
            <a:pPr marL="285750" indent="-285750">
              <a:buFont typeface="Arial" pitchFamily="34" charset="0"/>
              <a:buChar char="•"/>
            </a:pPr>
            <a:r>
              <a:rPr lang="vi-VN" sz="1600" dirty="0">
                <a:latin typeface="+mj-lt"/>
              </a:rPr>
              <a:t>Add Artwork to Slides Duration</a:t>
            </a:r>
            <a:r>
              <a:rPr lang="vi-VN" sz="1600">
                <a:latin typeface="+mj-lt"/>
              </a:rPr>
              <a:t>: </a:t>
            </a:r>
            <a:r>
              <a:rPr lang="vi-VN" sz="1600">
                <a:solidFill>
                  <a:srgbClr val="0070C0"/>
                </a:solidFill>
                <a:latin typeface="+mj-lt"/>
              </a:rPr>
              <a:t>Thời lượng thêm ảnh minh họa vào trang trình bày</a:t>
            </a:r>
            <a:endParaRPr lang="vi-VN" sz="1600" dirty="0">
              <a:solidFill>
                <a:srgbClr val="0070C0"/>
              </a:solidFill>
              <a:latin typeface="+mj-lt"/>
            </a:endParaRPr>
          </a:p>
          <a:p>
            <a:pPr marL="285750" indent="-285750">
              <a:buFont typeface="Arial" pitchFamily="34" charset="0"/>
              <a:buChar char="•"/>
            </a:pPr>
            <a:r>
              <a:rPr lang="vi-VN" sz="1600" dirty="0">
                <a:latin typeface="+mj-lt"/>
              </a:rPr>
              <a:t>Review &amp; Speli Check Duration</a:t>
            </a:r>
            <a:r>
              <a:rPr lang="vi-VN" sz="1600">
                <a:latin typeface="+mj-lt"/>
              </a:rPr>
              <a:t>: </a:t>
            </a:r>
            <a:r>
              <a:rPr lang="vi-VN" sz="1600">
                <a:solidFill>
                  <a:srgbClr val="0070C0"/>
                </a:solidFill>
                <a:latin typeface="+mj-lt"/>
              </a:rPr>
              <a:t>Thời lượng đánh giá và kiểm tra </a:t>
            </a:r>
            <a:endParaRPr lang="vi-VN" sz="1600" dirty="0">
              <a:solidFill>
                <a:srgbClr val="0070C0"/>
              </a:solidFill>
              <a:latin typeface="+mj-lt"/>
            </a:endParaRPr>
          </a:p>
          <a:p>
            <a:pPr marL="285750" indent="-285750">
              <a:buFont typeface="Arial" pitchFamily="34" charset="0"/>
              <a:buChar char="•"/>
            </a:pPr>
            <a:r>
              <a:rPr lang="vi-VN" sz="1600" dirty="0">
                <a:latin typeface="+mj-lt"/>
              </a:rPr>
              <a:t>Day</a:t>
            </a:r>
            <a:r>
              <a:rPr lang="vi-VN" sz="1600">
                <a:latin typeface="+mj-lt"/>
              </a:rPr>
              <a:t>: </a:t>
            </a:r>
            <a:r>
              <a:rPr lang="vi-VN" sz="1600">
                <a:solidFill>
                  <a:srgbClr val="0070C0"/>
                </a:solidFill>
                <a:latin typeface="+mj-lt"/>
              </a:rPr>
              <a:t>Ngày</a:t>
            </a:r>
            <a:endParaRPr lang="vi-VN" sz="1600" dirty="0">
              <a:solidFill>
                <a:srgbClr val="0070C0"/>
              </a:solidFill>
              <a:latin typeface="+mj-lt"/>
            </a:endParaRPr>
          </a:p>
        </p:txBody>
      </p:sp>
      <p:sp>
        <p:nvSpPr>
          <p:cNvPr id="4" name="Rectangle 3"/>
          <p:cNvSpPr/>
          <p:nvPr/>
        </p:nvSpPr>
        <p:spPr>
          <a:xfrm>
            <a:off x="6110795" y="482248"/>
            <a:ext cx="6096000" cy="1323439"/>
          </a:xfrm>
          <a:prstGeom prst="rect">
            <a:avLst/>
          </a:prstGeom>
        </p:spPr>
        <p:txBody>
          <a:bodyPr>
            <a:spAutoFit/>
          </a:bodyPr>
          <a:lstStyle/>
          <a:p>
            <a:pPr marL="285750" indent="-285750">
              <a:buFont typeface="Arial" pitchFamily="34" charset="0"/>
              <a:buChar char="•"/>
            </a:pPr>
            <a:r>
              <a:rPr lang="vi-VN" sz="1600" dirty="0">
                <a:latin typeface="+mj-lt"/>
              </a:rPr>
              <a:t>Create Artwork Duration</a:t>
            </a:r>
            <a:r>
              <a:rPr lang="vi-VN" sz="1600">
                <a:latin typeface="+mj-lt"/>
              </a:rPr>
              <a:t>: </a:t>
            </a:r>
            <a:r>
              <a:rPr lang="vi-VN" sz="1600">
                <a:solidFill>
                  <a:srgbClr val="0070C0"/>
                </a:solidFill>
                <a:latin typeface="+mj-lt"/>
              </a:rPr>
              <a:t>Thời lượng tạo ảnh minh họa</a:t>
            </a:r>
            <a:endParaRPr lang="vi-VN" sz="1600" dirty="0">
              <a:solidFill>
                <a:srgbClr val="0070C0"/>
              </a:solidFill>
              <a:latin typeface="+mj-lt"/>
            </a:endParaRPr>
          </a:p>
          <a:p>
            <a:pPr marL="285750" indent="-285750">
              <a:buFont typeface="Arial" pitchFamily="34" charset="0"/>
              <a:buChar char="•"/>
            </a:pPr>
            <a:r>
              <a:rPr lang="vi-VN" sz="1600">
                <a:latin typeface="+mj-lt"/>
              </a:rPr>
              <a:t>Prepare Outline Duration: </a:t>
            </a:r>
            <a:r>
              <a:rPr lang="vi-VN" sz="1600">
                <a:solidFill>
                  <a:srgbClr val="0070C0"/>
                </a:solidFill>
                <a:latin typeface="+mj-lt"/>
              </a:rPr>
              <a:t>Thời lượng chuẩn bị báo cáo </a:t>
            </a:r>
          </a:p>
          <a:p>
            <a:pPr marL="285750" indent="-285750">
              <a:buFont typeface="Arial" pitchFamily="34" charset="0"/>
              <a:buChar char="•"/>
            </a:pPr>
            <a:r>
              <a:rPr lang="vi-VN" sz="1600">
                <a:latin typeface="+mj-lt"/>
              </a:rPr>
              <a:t>Create </a:t>
            </a:r>
            <a:r>
              <a:rPr lang="vi-VN" sz="1600" dirty="0">
                <a:latin typeface="+mj-lt"/>
              </a:rPr>
              <a:t>Slides Duration</a:t>
            </a:r>
            <a:r>
              <a:rPr lang="vi-VN" sz="1600">
                <a:latin typeface="+mj-lt"/>
              </a:rPr>
              <a:t>: </a:t>
            </a:r>
            <a:r>
              <a:rPr lang="vi-VN" sz="1600">
                <a:solidFill>
                  <a:srgbClr val="0070C0"/>
                </a:solidFill>
                <a:latin typeface="+mj-lt"/>
              </a:rPr>
              <a:t>Thời lượng tạo trang trình bày </a:t>
            </a:r>
            <a:endParaRPr lang="vi-VN" sz="1600" dirty="0">
              <a:solidFill>
                <a:srgbClr val="0070C0"/>
              </a:solidFill>
              <a:latin typeface="+mj-lt"/>
            </a:endParaRPr>
          </a:p>
          <a:p>
            <a:pPr marL="285750" indent="-285750">
              <a:buFont typeface="Arial" pitchFamily="34" charset="0"/>
              <a:buChar char="•"/>
            </a:pPr>
            <a:r>
              <a:rPr lang="vi-VN" sz="1600" dirty="0">
                <a:latin typeface="+mj-lt"/>
              </a:rPr>
              <a:t>Write Speaker Notes Duration</a:t>
            </a:r>
            <a:r>
              <a:rPr lang="vi-VN" sz="1600">
                <a:latin typeface="+mj-lt"/>
              </a:rPr>
              <a:t>: </a:t>
            </a:r>
            <a:r>
              <a:rPr lang="vi-VN" sz="1600">
                <a:solidFill>
                  <a:srgbClr val="0070C0"/>
                </a:solidFill>
                <a:latin typeface="+mj-lt"/>
              </a:rPr>
              <a:t>Thời lượng người thuyết trình ghi chú </a:t>
            </a:r>
            <a:endParaRPr lang="vi-VN" sz="1600" dirty="0">
              <a:solidFill>
                <a:srgbClr val="0070C0"/>
              </a:solidFill>
              <a:latin typeface="+mj-lt"/>
            </a:endParaRPr>
          </a:p>
        </p:txBody>
      </p:sp>
    </p:spTree>
    <p:extLst>
      <p:ext uri="{BB962C8B-B14F-4D97-AF65-F5344CB8AC3E}">
        <p14:creationId xmlns:p14="http://schemas.microsoft.com/office/powerpoint/2010/main" val="2813222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651" y="438435"/>
            <a:ext cx="9672510" cy="1138773"/>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Individual Exercise 11-1: Precedence Diagramming Method</a:t>
            </a:r>
          </a:p>
          <a:p>
            <a:r>
              <a:rPr lang="en-US" sz="2400" b="1" i="1" u="sng">
                <a:ln/>
                <a:solidFill>
                  <a:srgbClr val="0070C0"/>
                </a:solidFill>
                <a:latin typeface="Times New Roman" panose="02020603050405020304" pitchFamily="18" charset="0"/>
                <a:cs typeface="Times New Roman" panose="02020603050405020304" pitchFamily="18" charset="0"/>
              </a:rPr>
              <a:t>Bài tập cá nhân 11-1: Phương pháp sơ đồ thứ tự</a:t>
            </a:r>
          </a:p>
          <a:p>
            <a:endParaRPr lang="en-US" sz="2000" b="1">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46160" y="1577208"/>
            <a:ext cx="4454710" cy="1077218"/>
          </a:xfrm>
          <a:prstGeom prst="rect">
            <a:avLst/>
          </a:prstGeom>
          <a:noFill/>
        </p:spPr>
        <p:txBody>
          <a:bodyPr wrap="square" rtlCol="0">
            <a:spAutoFit/>
          </a:bodyPr>
          <a:lstStyle/>
          <a:p>
            <a:pPr marL="457200" indent="-457200" algn="just">
              <a:spcBef>
                <a:spcPts val="600"/>
              </a:spcBef>
              <a:buFont typeface="+mj-lt"/>
              <a:buAutoNum type="arabicPeriod"/>
            </a:pPr>
            <a:r>
              <a:rPr lang="en-US">
                <a:latin typeface="Times New Roman" panose="02020603050405020304" pitchFamily="18" charset="0"/>
                <a:cs typeface="Times New Roman" panose="02020603050405020304" pitchFamily="18" charset="0"/>
              </a:rPr>
              <a:t>Calculate the forward and backward pass</a:t>
            </a:r>
          </a:p>
          <a:p>
            <a:pPr marL="457200" indent="-457200" algn="just">
              <a:spcBef>
                <a:spcPts val="600"/>
              </a:spcBef>
              <a:buFont typeface="+mj-lt"/>
              <a:buAutoNum type="arabicPeriod"/>
            </a:pPr>
            <a:r>
              <a:rPr lang="en-US">
                <a:latin typeface="Times New Roman" panose="02020603050405020304" pitchFamily="18" charset="0"/>
                <a:cs typeface="Times New Roman" panose="02020603050405020304" pitchFamily="18" charset="0"/>
              </a:rPr>
              <a:t>Calculate the float for each path</a:t>
            </a:r>
          </a:p>
          <a:p>
            <a:pPr marL="457200" indent="-457200" algn="just">
              <a:spcBef>
                <a:spcPts val="600"/>
              </a:spcBef>
              <a:buFont typeface="+mj-lt"/>
              <a:buAutoNum type="arabicPeriod"/>
            </a:pPr>
            <a:r>
              <a:rPr lang="en-US">
                <a:latin typeface="Times New Roman" panose="02020603050405020304" pitchFamily="18" charset="0"/>
                <a:cs typeface="Times New Roman" panose="02020603050405020304" pitchFamily="18" charset="0"/>
              </a:rPr>
              <a:t>Find the critical path</a:t>
            </a:r>
          </a:p>
        </p:txBody>
      </p:sp>
      <p:sp>
        <p:nvSpPr>
          <p:cNvPr id="6" name="TextBox 5">
            <a:extLst>
              <a:ext uri="{FF2B5EF4-FFF2-40B4-BE49-F238E27FC236}">
                <a16:creationId xmlns:a16="http://schemas.microsoft.com/office/drawing/2014/main" xmlns="" id="{B35AC831-DC90-46CA-98A9-47CDFB5892D7}"/>
              </a:ext>
            </a:extLst>
          </p:cNvPr>
          <p:cNvSpPr txBox="1"/>
          <p:nvPr/>
        </p:nvSpPr>
        <p:spPr>
          <a:xfrm>
            <a:off x="6650612" y="1577208"/>
            <a:ext cx="4454710" cy="1077218"/>
          </a:xfrm>
          <a:prstGeom prst="rect">
            <a:avLst/>
          </a:prstGeom>
          <a:noFill/>
        </p:spPr>
        <p:txBody>
          <a:bodyPr wrap="square" rtlCol="0">
            <a:spAutoFit/>
          </a:bodyPr>
          <a:lstStyle/>
          <a:p>
            <a:pPr marL="457200" indent="-457200" algn="just">
              <a:spcBef>
                <a:spcPts val="600"/>
              </a:spcBef>
              <a:buFont typeface="+mj-lt"/>
              <a:buAutoNum type="arabicPeriod"/>
            </a:pPr>
            <a:r>
              <a:rPr lang="en-US" i="1">
                <a:solidFill>
                  <a:srgbClr val="0070C0"/>
                </a:solidFill>
                <a:latin typeface="Times New Roman" panose="02020603050405020304" pitchFamily="18" charset="0"/>
                <a:cs typeface="Times New Roman" panose="02020603050405020304" pitchFamily="18" charset="0"/>
              </a:rPr>
              <a:t>Tính đi chiều xuôi và đi chiều ngược</a:t>
            </a:r>
          </a:p>
          <a:p>
            <a:pPr marL="457200" indent="-457200" algn="just">
              <a:spcBef>
                <a:spcPts val="600"/>
              </a:spcBef>
              <a:buFont typeface="+mj-lt"/>
              <a:buAutoNum type="arabicPeriod"/>
            </a:pPr>
            <a:r>
              <a:rPr lang="en-US" i="1">
                <a:solidFill>
                  <a:srgbClr val="0070C0"/>
                </a:solidFill>
                <a:latin typeface="Times New Roman" panose="02020603050405020304" pitchFamily="18" charset="0"/>
                <a:cs typeface="Times New Roman" panose="02020603050405020304" pitchFamily="18" charset="0"/>
              </a:rPr>
              <a:t>Tính thời gian thả nổi cho mỗi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ờng</a:t>
            </a:r>
          </a:p>
          <a:p>
            <a:pPr marL="457200" indent="-457200" algn="just">
              <a:spcBef>
                <a:spcPts val="600"/>
              </a:spcBef>
              <a:buFont typeface="+mj-lt"/>
              <a:buAutoNum type="arabicPeriod"/>
            </a:pPr>
            <a:r>
              <a:rPr lang="en-US" i="1">
                <a:solidFill>
                  <a:srgbClr val="0070C0"/>
                </a:solidFill>
                <a:latin typeface="Times New Roman" panose="02020603050405020304" pitchFamily="18" charset="0"/>
                <a:cs typeface="Times New Roman" panose="02020603050405020304" pitchFamily="18" charset="0"/>
              </a:rPr>
              <a:t>Tìm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ờng găng</a:t>
            </a:r>
          </a:p>
        </p:txBody>
      </p:sp>
    </p:spTree>
    <p:extLst>
      <p:ext uri="{BB962C8B-B14F-4D97-AF65-F5344CB8AC3E}">
        <p14:creationId xmlns:p14="http://schemas.microsoft.com/office/powerpoint/2010/main" val="528554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3246" y="891620"/>
            <a:ext cx="4916162" cy="3908762"/>
          </a:xfrm>
          <a:prstGeom prst="rect">
            <a:avLst/>
          </a:prstGeom>
          <a:noFill/>
        </p:spPr>
        <p:txBody>
          <a:bodyPr wrap="square" rtlCol="0">
            <a:spAutoFit/>
          </a:bodyPr>
          <a:lstStyle/>
          <a:p>
            <a:pPr marL="342900" indent="-34290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What You Should Be Able to Do (2/2)</a:t>
            </a:r>
          </a:p>
          <a:p>
            <a:pPr marL="800100" lvl="1" indent="-34290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State how to review a project schedule and adjust it to meet project objectives</a:t>
            </a:r>
          </a:p>
          <a:p>
            <a:pPr marL="800100" lvl="1" indent="-34290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Use </a:t>
            </a:r>
            <a:r>
              <a:rPr lang="en-US" sz="1600" dirty="0">
                <a:latin typeface="Times New Roman" panose="02020603050405020304" pitchFamily="18" charset="0"/>
                <a:cs typeface="Times New Roman" panose="02020603050405020304" pitchFamily="18" charset="0"/>
              </a:rPr>
              <a:t>the network logic and scheduling approaches to develop a schedule</a:t>
            </a:r>
          </a:p>
          <a:p>
            <a:pPr marL="285750" indent="-285750">
              <a:buFont typeface="Wingdings" panose="05000000000000000000" pitchFamily="2" charset="2"/>
              <a:buChar char="v"/>
            </a:pPr>
            <a:r>
              <a:rPr lang="en-US" b="1">
                <a:latin typeface="Times New Roman" panose="02020603050405020304" pitchFamily="18" charset="0"/>
                <a:cs typeface="Times New Roman" panose="02020603050405020304" pitchFamily="18" charset="0"/>
              </a:rPr>
              <a:t>How </a:t>
            </a:r>
            <a:r>
              <a:rPr lang="en-US" b="1" dirty="0">
                <a:latin typeface="Times New Roman" panose="02020603050405020304" pitchFamily="18" charset="0"/>
                <a:cs typeface="Times New Roman" panose="02020603050405020304" pitchFamily="18" charset="0"/>
              </a:rPr>
              <a:t>You Will Check Your </a:t>
            </a:r>
            <a:r>
              <a:rPr lang="en-US" b="1">
                <a:latin typeface="Times New Roman" panose="02020603050405020304" pitchFamily="18" charset="0"/>
                <a:cs typeface="Times New Roman" panose="02020603050405020304" pitchFamily="18" charset="0"/>
              </a:rPr>
              <a:t>Progress :</a:t>
            </a:r>
            <a:endParaRPr lang="en-US" b="1" i="1" dirty="0">
              <a:solidFill>
                <a:srgbClr val="002060"/>
              </a:solidFill>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Accountability </a:t>
            </a:r>
            <a:endParaRPr lang="en-US" i="1">
              <a:solidFill>
                <a:srgbClr val="00206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Class Discussion. </a:t>
            </a:r>
            <a:endParaRPr lang="en-US" sz="1600" i="1">
              <a:solidFill>
                <a:srgbClr val="00206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Team </a:t>
            </a:r>
            <a:r>
              <a:rPr lang="en-US" sz="1600" dirty="0">
                <a:latin typeface="Times New Roman" panose="02020603050405020304" pitchFamily="18" charset="0"/>
                <a:cs typeface="Times New Roman" panose="02020603050405020304" pitchFamily="18" charset="0"/>
              </a:rPr>
              <a:t>Exercise 11-1: Precedence Diagram Method (</a:t>
            </a:r>
            <a:r>
              <a:rPr lang="en-US" sz="1600">
                <a:latin typeface="Times New Roman" panose="02020603050405020304" pitchFamily="18" charset="0"/>
                <a:cs typeface="Times New Roman" panose="02020603050405020304" pitchFamily="18" charset="0"/>
              </a:rPr>
              <a:t>PDM).</a:t>
            </a:r>
            <a:endParaRPr lang="en-US" sz="1600" i="1" dirty="0">
              <a:solidFill>
                <a:srgbClr val="00206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Team Exercise 11-2</a:t>
            </a:r>
            <a:r>
              <a:rPr lang="en-US" sz="1600">
                <a:latin typeface="Times New Roman" panose="02020603050405020304" pitchFamily="18" charset="0"/>
                <a:cs typeface="Times New Roman" panose="02020603050405020304" pitchFamily="18" charset="0"/>
              </a:rPr>
              <a:t>: Scheduling</a:t>
            </a:r>
            <a:endParaRPr lang="en-US" sz="1600" i="1" dirty="0">
              <a:solidFill>
                <a:srgbClr val="00206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References :</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 Guide to the Project Management Body of Knowledge (PMBOK </a:t>
            </a:r>
            <a:r>
              <a:rPr lang="en-US" sz="1600" dirty="0">
                <a:latin typeface="Times New Roman" panose="02020603050405020304" pitchFamily="18" charset="0"/>
                <a:cs typeface="Times New Roman" panose="02020603050405020304" pitchFamily="18" charset="0"/>
                <a:sym typeface="Symbol" panose="05050102010706020507" pitchFamily="18" charset="2"/>
              </a:rPr>
              <a:t> Guide Third Edition</a:t>
            </a:r>
            <a:r>
              <a:rPr lang="en-US" sz="1600" dirty="0">
                <a:latin typeface="Times New Roman" panose="02020603050405020304" pitchFamily="18" charset="0"/>
                <a:cs typeface="Times New Roman" panose="02020603050405020304" pitchFamily="18" charset="0"/>
              </a:rPr>
              <a:t>), Pennsylvania: Project </a:t>
            </a:r>
            <a:r>
              <a:rPr lang="en-US" sz="1600">
                <a:latin typeface="Times New Roman" panose="02020603050405020304" pitchFamily="18" charset="0"/>
                <a:cs typeface="Times New Roman" panose="02020603050405020304" pitchFamily="18" charset="0"/>
              </a:rPr>
              <a:t>Management Institute</a:t>
            </a:r>
            <a:endParaRPr lang="en-US" sz="1400" i="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AE85FAE9-9F90-4439-BA89-5E65D38E82A1}"/>
              </a:ext>
            </a:extLst>
          </p:cNvPr>
          <p:cNvSpPr txBox="1"/>
          <p:nvPr/>
        </p:nvSpPr>
        <p:spPr>
          <a:xfrm>
            <a:off x="6096000" y="891620"/>
            <a:ext cx="5811079" cy="3908762"/>
          </a:xfrm>
          <a:prstGeom prst="rect">
            <a:avLst/>
          </a:prstGeom>
          <a:noFill/>
        </p:spPr>
        <p:txBody>
          <a:bodyPr wrap="square" rtlCol="0">
            <a:spAutoFit/>
          </a:bodyPr>
          <a:lstStyle/>
          <a:p>
            <a:pPr marL="342900" indent="-342900">
              <a:buFont typeface="Wingdings" panose="05000000000000000000" pitchFamily="2" charset="2"/>
              <a:buChar char="v"/>
            </a:pPr>
            <a:r>
              <a:rPr lang="en-US" b="1">
                <a:solidFill>
                  <a:srgbClr val="0070C0"/>
                </a:solidFill>
                <a:latin typeface="Times New Roman" panose="02020603050405020304" pitchFamily="18" charset="0"/>
                <a:cs typeface="Times New Roman" panose="02020603050405020304" pitchFamily="18" charset="0"/>
              </a:rPr>
              <a:t>Những điều nên làm: (</a:t>
            </a:r>
            <a:r>
              <a:rPr lang="en-US" b="1" dirty="0">
                <a:solidFill>
                  <a:srgbClr val="0070C0"/>
                </a:solidFill>
                <a:latin typeface="Times New Roman" panose="02020603050405020304" pitchFamily="18" charset="0"/>
                <a:cs typeface="Times New Roman" panose="02020603050405020304" pitchFamily="18" charset="0"/>
              </a:rPr>
              <a:t>2/2)</a:t>
            </a:r>
          </a:p>
          <a:p>
            <a:pPr marL="800100" lvl="1" indent="-34290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Hiểu </a:t>
            </a:r>
            <a:r>
              <a:rPr lang="en-US" sz="1600" i="1" dirty="0">
                <a:solidFill>
                  <a:srgbClr val="0070C0"/>
                </a:solidFill>
                <a:latin typeface="Times New Roman" panose="02020603050405020304" pitchFamily="18" charset="0"/>
                <a:cs typeface="Times New Roman" panose="02020603050405020304" pitchFamily="18" charset="0"/>
              </a:rPr>
              <a:t>đ</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xem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lại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một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kế</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hoạch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cho</a:t>
            </a:r>
            <a:r>
              <a:rPr lang="en-US" sz="1600" i="1" dirty="0">
                <a:solidFill>
                  <a:srgbClr val="0070C0"/>
                </a:solidFill>
                <a:latin typeface="Times New Roman" panose="02020603050405020304" pitchFamily="18" charset="0"/>
                <a:cs typeface="Times New Roman" panose="02020603050405020304" pitchFamily="18" charset="0"/>
              </a:rPr>
              <a:t> project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điều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chỉnh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trở</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nên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khách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quan</a:t>
            </a:r>
            <a:r>
              <a:rPr lang="en-US" sz="1600" i="1" dirty="0">
                <a:solidFill>
                  <a:srgbClr val="0070C0"/>
                </a:solidFill>
                <a:latin typeface="Times New Roman" panose="02020603050405020304" pitchFamily="18" charset="0"/>
                <a:cs typeface="Times New Roman" panose="02020603050405020304" pitchFamily="18" charset="0"/>
              </a:rPr>
              <a:t> h</a:t>
            </a:r>
            <a:r>
              <a:rPr lang="vi-VN" sz="1600" i="1" dirty="0">
                <a:solidFill>
                  <a:srgbClr val="0070C0"/>
                </a:solidFill>
                <a:latin typeface="Times New Roman" panose="02020603050405020304" pitchFamily="18" charset="0"/>
                <a:cs typeface="Times New Roman" panose="02020603050405020304" pitchFamily="18" charset="0"/>
              </a:rPr>
              <a:t>ơ</a:t>
            </a:r>
            <a:r>
              <a:rPr lang="en-US" sz="1600" i="1" dirty="0">
                <a:solidFill>
                  <a:srgbClr val="0070C0"/>
                </a:solidFill>
                <a:latin typeface="Times New Roman" panose="02020603050405020304" pitchFamily="18" charset="0"/>
                <a:cs typeface="Times New Roman" panose="02020603050405020304" pitchFamily="18" charset="0"/>
              </a:rPr>
              <a:t>n</a:t>
            </a:r>
          </a:p>
          <a:p>
            <a:pPr marL="800100" lvl="1" indent="-34290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Sử </a:t>
            </a:r>
            <a:r>
              <a:rPr lang="en-US" sz="1600" i="1" dirty="0" err="1">
                <a:solidFill>
                  <a:srgbClr val="0070C0"/>
                </a:solidFill>
                <a:latin typeface="Times New Roman" panose="02020603050405020304" pitchFamily="18" charset="0"/>
                <a:cs typeface="Times New Roman" panose="02020603050405020304" pitchFamily="18" charset="0"/>
              </a:rPr>
              <a:t>dụng</a:t>
            </a:r>
            <a:r>
              <a:rPr lang="en-US" sz="1600" i="1" dirty="0">
                <a:solidFill>
                  <a:srgbClr val="0070C0"/>
                </a:solidFill>
                <a:latin typeface="Times New Roman" panose="02020603050405020304" pitchFamily="18" charset="0"/>
                <a:cs typeface="Times New Roman" panose="02020603050405020304" pitchFamily="18" charset="0"/>
              </a:rPr>
              <a:t> l</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ới</a:t>
            </a:r>
            <a:r>
              <a:rPr lang="en-US" sz="1600" i="1" dirty="0">
                <a:solidFill>
                  <a:srgbClr val="0070C0"/>
                </a:solidFill>
                <a:latin typeface="Times New Roman" panose="02020603050405020304" pitchFamily="18" charset="0"/>
                <a:cs typeface="Times New Roman" panose="02020603050405020304" pitchFamily="18" charset="0"/>
              </a:rPr>
              <a:t> logic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ơng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pháp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lập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kế</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hoạch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lập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một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err="1">
                <a:solidFill>
                  <a:srgbClr val="0070C0"/>
                </a:solidFill>
                <a:latin typeface="Times New Roman" panose="02020603050405020304" pitchFamily="18" charset="0"/>
                <a:cs typeface="Times New Roman" panose="02020603050405020304" pitchFamily="18" charset="0"/>
              </a:rPr>
              <a:t>kế</a:t>
            </a:r>
            <a:r>
              <a:rPr lang="en-US" sz="1600" i="1">
                <a:solidFill>
                  <a:srgbClr val="0070C0"/>
                </a:solidFill>
                <a:latin typeface="Times New Roman" panose="02020603050405020304" pitchFamily="18" charset="0"/>
                <a:cs typeface="Times New Roman" panose="02020603050405020304" pitchFamily="18" charset="0"/>
              </a:rPr>
              <a:t> hoạch</a:t>
            </a:r>
            <a:endParaRPr lang="en-US" sz="1600" i="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i="1">
                <a:solidFill>
                  <a:srgbClr val="0070C0"/>
                </a:solidFill>
                <a:latin typeface="Times New Roman" panose="02020603050405020304" pitchFamily="18" charset="0"/>
                <a:cs typeface="Times New Roman" panose="02020603050405020304" pitchFamily="18" charset="0"/>
              </a:rPr>
              <a:t>Cách </a:t>
            </a:r>
            <a:r>
              <a:rPr lang="en-US" b="1" i="1" dirty="0" err="1">
                <a:solidFill>
                  <a:srgbClr val="0070C0"/>
                </a:solidFill>
                <a:latin typeface="Times New Roman" panose="02020603050405020304" pitchFamily="18" charset="0"/>
                <a:cs typeface="Times New Roman" panose="02020603050405020304" pitchFamily="18" charset="0"/>
              </a:rPr>
              <a:t>để</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kiểm</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tra</a:t>
            </a:r>
            <a:r>
              <a:rPr lang="en-US" b="1" i="1" dirty="0">
                <a:solidFill>
                  <a:srgbClr val="0070C0"/>
                </a:solidFill>
                <a:latin typeface="Times New Roman" panose="02020603050405020304" pitchFamily="18" charset="0"/>
                <a:cs typeface="Times New Roman" panose="02020603050405020304" pitchFamily="18" charset="0"/>
              </a:rPr>
              <a:t> </a:t>
            </a:r>
            <a:r>
              <a:rPr lang="en-US" b="1" i="1" err="1">
                <a:solidFill>
                  <a:srgbClr val="0070C0"/>
                </a:solidFill>
                <a:latin typeface="Times New Roman" panose="02020603050405020304" pitchFamily="18" charset="0"/>
                <a:cs typeface="Times New Roman" panose="02020603050405020304" pitchFamily="18" charset="0"/>
              </a:rPr>
              <a:t>tiến</a:t>
            </a:r>
            <a:r>
              <a:rPr lang="en-US" b="1" i="1">
                <a:solidFill>
                  <a:srgbClr val="0070C0"/>
                </a:solidFill>
                <a:latin typeface="Times New Roman" panose="02020603050405020304" pitchFamily="18" charset="0"/>
                <a:cs typeface="Times New Roman" panose="02020603050405020304" pitchFamily="18" charset="0"/>
              </a:rPr>
              <a:t> trình</a:t>
            </a:r>
            <a:endParaRPr lang="en-US" b="1" i="1" dirty="0">
              <a:solidFill>
                <a:srgbClr val="0070C0"/>
              </a:solidFill>
              <a:latin typeface="Times New Roman" panose="02020603050405020304" pitchFamily="18" charset="0"/>
              <a:cs typeface="Times New Roman" panose="02020603050405020304" pitchFamily="18" charset="0"/>
            </a:endParaRPr>
          </a:p>
          <a:p>
            <a:pPr lvl="1"/>
            <a:r>
              <a:rPr lang="en-US" i="1">
                <a:solidFill>
                  <a:srgbClr val="0070C0"/>
                </a:solidFill>
                <a:latin typeface="Times New Roman" panose="02020603050405020304" pitchFamily="18" charset="0"/>
                <a:cs typeface="Times New Roman" panose="02020603050405020304" pitchFamily="18" charset="0"/>
              </a:rPr>
              <a:t>Cần </a:t>
            </a:r>
            <a:r>
              <a:rPr lang="en-US" i="1" err="1">
                <a:solidFill>
                  <a:srgbClr val="0070C0"/>
                </a:solidFill>
                <a:latin typeface="Times New Roman" panose="02020603050405020304" pitchFamily="18" charset="0"/>
                <a:cs typeface="Times New Roman" panose="02020603050405020304" pitchFamily="18" charset="0"/>
              </a:rPr>
              <a:t>trình</a:t>
            </a:r>
            <a:r>
              <a:rPr lang="en-US" i="1">
                <a:solidFill>
                  <a:srgbClr val="0070C0"/>
                </a:solidFill>
                <a:latin typeface="Times New Roman" panose="02020603050405020304" pitchFamily="18" charset="0"/>
                <a:cs typeface="Times New Roman" panose="02020603050405020304" pitchFamily="18" charset="0"/>
              </a:rPr>
              <a:t> bày</a:t>
            </a:r>
            <a:endParaRPr lang="en-US" i="1"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Thảo </a:t>
            </a:r>
            <a:r>
              <a:rPr lang="en-US" sz="1600" i="1" err="1">
                <a:solidFill>
                  <a:srgbClr val="0070C0"/>
                </a:solidFill>
                <a:latin typeface="Times New Roman" panose="02020603050405020304" pitchFamily="18" charset="0"/>
                <a:cs typeface="Times New Roman" panose="02020603050405020304" pitchFamily="18" charset="0"/>
              </a:rPr>
              <a:t>luận</a:t>
            </a:r>
            <a:r>
              <a:rPr lang="en-US" sz="1600" i="1">
                <a:solidFill>
                  <a:srgbClr val="0070C0"/>
                </a:solidFill>
                <a:latin typeface="Times New Roman" panose="02020603050405020304" pitchFamily="18" charset="0"/>
                <a:cs typeface="Times New Roman" panose="02020603050405020304" pitchFamily="18" charset="0"/>
              </a:rPr>
              <a:t> lớp</a:t>
            </a:r>
            <a:endParaRPr lang="en-US" sz="1600" i="1"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BT </a:t>
            </a:r>
            <a:r>
              <a:rPr lang="en-US" sz="1600" i="1" dirty="0" err="1">
                <a:solidFill>
                  <a:srgbClr val="0070C0"/>
                </a:solidFill>
                <a:latin typeface="Times New Roman" panose="02020603050405020304" pitchFamily="18" charset="0"/>
                <a:cs typeface="Times New Roman" panose="02020603050405020304" pitchFamily="18" charset="0"/>
              </a:rPr>
              <a:t>nhóm</a:t>
            </a:r>
            <a:r>
              <a:rPr lang="en-US" sz="1600" i="1">
                <a:solidFill>
                  <a:srgbClr val="0070C0"/>
                </a:solidFill>
                <a:latin typeface="Times New Roman" panose="02020603050405020304" pitchFamily="18" charset="0"/>
                <a:cs typeface="Times New Roman" panose="02020603050405020304" pitchFamily="18" charset="0"/>
              </a:rPr>
              <a:t>: 11-1</a:t>
            </a:r>
            <a:endParaRPr lang="en-US" sz="1600" i="1"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BT </a:t>
            </a:r>
            <a:r>
              <a:rPr lang="en-US" sz="1600" i="1" err="1">
                <a:solidFill>
                  <a:srgbClr val="0070C0"/>
                </a:solidFill>
                <a:latin typeface="Times New Roman" panose="02020603050405020304" pitchFamily="18" charset="0"/>
                <a:cs typeface="Times New Roman" panose="02020603050405020304" pitchFamily="18" charset="0"/>
              </a:rPr>
              <a:t>nhóm</a:t>
            </a:r>
            <a:r>
              <a:rPr lang="en-US" sz="1600" i="1">
                <a:solidFill>
                  <a:srgbClr val="0070C0"/>
                </a:solidFill>
                <a:latin typeface="Times New Roman" panose="02020603050405020304" pitchFamily="18" charset="0"/>
                <a:cs typeface="Times New Roman" panose="02020603050405020304" pitchFamily="18" charset="0"/>
              </a:rPr>
              <a:t> 11-2</a:t>
            </a:r>
          </a:p>
          <a:p>
            <a:pPr marL="1200150" lvl="2" indent="-285750">
              <a:buFont typeface="Wingdings" panose="05000000000000000000" pitchFamily="2" charset="2"/>
              <a:buChar char="§"/>
            </a:pPr>
            <a:endParaRPr lang="en-US" sz="1600" i="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a:solidFill>
                  <a:srgbClr val="0070C0"/>
                </a:solidFill>
                <a:latin typeface="Times New Roman" panose="02020603050405020304" pitchFamily="18" charset="0"/>
                <a:cs typeface="Times New Roman" panose="02020603050405020304" pitchFamily="18" charset="0"/>
              </a:rPr>
              <a:t>Tham khảo</a:t>
            </a:r>
            <a:endParaRPr lang="en-US" b="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Hướng </a:t>
            </a:r>
            <a:r>
              <a:rPr lang="en-US" sz="1600" i="1" dirty="0" err="1">
                <a:solidFill>
                  <a:srgbClr val="0070C0"/>
                </a:solidFill>
                <a:latin typeface="Times New Roman" panose="02020603050405020304" pitchFamily="18" charset="0"/>
                <a:cs typeface="Times New Roman" panose="02020603050405020304" pitchFamily="18" charset="0"/>
              </a:rPr>
              <a:t>dẫn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về</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cấu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(PMBOK Guide Third Edition), Pennsylvania: </a:t>
            </a:r>
            <a:r>
              <a:rPr lang="en-US" sz="1600" i="1" dirty="0" err="1">
                <a:solidFill>
                  <a:srgbClr val="0070C0"/>
                </a:solidFill>
                <a:latin typeface="Times New Roman" panose="02020603050405020304" pitchFamily="18" charset="0"/>
                <a:cs typeface="Times New Roman" panose="02020603050405020304" pitchFamily="18" charset="0"/>
              </a:rPr>
              <a:t>Viện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a:solidFill>
                  <a:srgbClr val="0070C0"/>
                </a:solidFill>
                <a:latin typeface="Times New Roman" panose="02020603050405020304" pitchFamily="18" charset="0"/>
                <a:cs typeface="Times New Roman" panose="02020603050405020304" pitchFamily="18" charset="0"/>
              </a:rPr>
              <a:t>án</a:t>
            </a:r>
            <a:endParaRPr lang="en-US" sz="1400" i="1" dirty="0">
              <a:solidFill>
                <a:srgbClr val="0070C0"/>
              </a:solidFill>
              <a:latin typeface="Times New Roman" panose="02020603050405020304" pitchFamily="18" charset="0"/>
              <a:cs typeface="Times New Roman" panose="02020603050405020304" pitchFamily="18" charset="0"/>
            </a:endParaRPr>
          </a:p>
          <a:p>
            <a:pPr lvl="1"/>
            <a:endParaRPr lang="en-US" sz="16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534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0903" y="202737"/>
            <a:ext cx="9672510" cy="1138773"/>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Validating the Precedence Diagram</a:t>
            </a:r>
          </a:p>
          <a:p>
            <a:r>
              <a:rPr lang="en-US" sz="2400" b="1" i="1" u="sng">
                <a:ln/>
                <a:solidFill>
                  <a:srgbClr val="0070C0"/>
                </a:solidFill>
                <a:latin typeface="Times New Roman" panose="02020603050405020304" pitchFamily="18" charset="0"/>
                <a:cs typeface="Times New Roman" panose="02020603050405020304" pitchFamily="18" charset="0"/>
              </a:rPr>
              <a:t>Tính đúng đăn của s</a:t>
            </a:r>
            <a:r>
              <a:rPr lang="vi-VN" sz="2400" b="1" i="1" u="sng">
                <a:ln/>
                <a:solidFill>
                  <a:srgbClr val="0070C0"/>
                </a:solidFill>
                <a:latin typeface="Times New Roman" panose="02020603050405020304" pitchFamily="18" charset="0"/>
                <a:cs typeface="Times New Roman" panose="02020603050405020304" pitchFamily="18" charset="0"/>
              </a:rPr>
              <a:t>ơ</a:t>
            </a:r>
            <a:r>
              <a:rPr lang="en-US" sz="2400" b="1" i="1" u="sng">
                <a:ln/>
                <a:solidFill>
                  <a:srgbClr val="0070C0"/>
                </a:solidFill>
                <a:latin typeface="Times New Roman" panose="02020603050405020304" pitchFamily="18" charset="0"/>
                <a:cs typeface="Times New Roman" panose="02020603050405020304" pitchFamily="18" charset="0"/>
              </a:rPr>
              <a:t> đồ thứ tự</a:t>
            </a:r>
          </a:p>
          <a:p>
            <a:endParaRPr lang="en-US" sz="2000" b="1">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00630" y="1184586"/>
            <a:ext cx="5620901" cy="4785926"/>
          </a:xfrm>
          <a:prstGeom prst="rect">
            <a:avLst/>
          </a:prstGeom>
          <a:noFill/>
        </p:spPr>
        <p:txBody>
          <a:bodyPr wrap="square" rtlCol="0">
            <a:spAutoFit/>
          </a:bodyPr>
          <a:lstStyle/>
          <a:p>
            <a:pPr marL="457200" indent="-457200" algn="just">
              <a:spcBef>
                <a:spcPts val="600"/>
              </a:spcBef>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Ensure that your network is complete and current:</a:t>
            </a:r>
          </a:p>
          <a:p>
            <a:pPr marL="914400" lvl="1" indent="-457200" algn="just">
              <a:spcBef>
                <a:spcPts val="600"/>
              </a:spcBef>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Have you correctly identified your critical path?</a:t>
            </a:r>
          </a:p>
          <a:p>
            <a:pPr marL="914400" lvl="1" indent="-457200" algn="just">
              <a:spcBef>
                <a:spcPts val="600"/>
              </a:spcBef>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Should any tasks with large amounts of float be rescheduled?</a:t>
            </a:r>
          </a:p>
          <a:p>
            <a:pPr marL="914400" lvl="1" indent="-457200" algn="just">
              <a:spcBef>
                <a:spcPts val="600"/>
              </a:spcBef>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Are there any danglers?</a:t>
            </a:r>
          </a:p>
          <a:p>
            <a:pPr marL="457200" indent="-457200" algn="just">
              <a:spcBef>
                <a:spcPts val="600"/>
              </a:spcBef>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Become familiar with your network and analyze it:</a:t>
            </a:r>
          </a:p>
          <a:p>
            <a:pPr marL="914400" lvl="1" indent="-457200" algn="just">
              <a:spcBef>
                <a:spcPts val="600"/>
              </a:spcBef>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What risks are on the critical path?</a:t>
            </a:r>
          </a:p>
          <a:p>
            <a:pPr marL="914400" lvl="1" indent="-457200" algn="just">
              <a:spcBef>
                <a:spcPts val="600"/>
              </a:spcBef>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Is there a near-critical activity?</a:t>
            </a:r>
          </a:p>
          <a:p>
            <a:pPr marL="914400" lvl="1" indent="-457200" algn="just">
              <a:spcBef>
                <a:spcPts val="600"/>
              </a:spcBef>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How much float is available?</a:t>
            </a:r>
          </a:p>
          <a:p>
            <a:pPr marL="914400" lvl="1" indent="-457200" algn="just">
              <a:spcBef>
                <a:spcPts val="600"/>
              </a:spcBef>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What types of float exist on which tasks?</a:t>
            </a:r>
          </a:p>
          <a:p>
            <a:pPr marL="457200" indent="-457200" algn="just">
              <a:spcBef>
                <a:spcPts val="600"/>
              </a:spcBef>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Ensure that your objectives can be met:</a:t>
            </a:r>
          </a:p>
          <a:p>
            <a:pPr marL="914400" lvl="1" indent="-457200" algn="just">
              <a:spcBef>
                <a:spcPts val="600"/>
              </a:spcBef>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Do you need to add any milestones?</a:t>
            </a:r>
          </a:p>
          <a:p>
            <a:pPr marL="914400" lvl="1" indent="-457200" algn="just">
              <a:spcBef>
                <a:spcPts val="600"/>
              </a:spcBef>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Which tasks involve external deliverables?</a:t>
            </a:r>
          </a:p>
          <a:p>
            <a:pPr marL="914400" lvl="1" indent="-457200" algn="just">
              <a:spcBef>
                <a:spcPts val="600"/>
              </a:spcBef>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Can the work be completed in the desired time frame?</a:t>
            </a:r>
          </a:p>
          <a:p>
            <a:pPr marL="914400" lvl="1" indent="-457200" algn="just">
              <a:spcBef>
                <a:spcPts val="600"/>
              </a:spcBef>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Are deliveries made on time?</a:t>
            </a:r>
          </a:p>
        </p:txBody>
      </p:sp>
      <p:sp>
        <p:nvSpPr>
          <p:cNvPr id="4" name="TextBox 3">
            <a:extLst>
              <a:ext uri="{FF2B5EF4-FFF2-40B4-BE49-F238E27FC236}">
                <a16:creationId xmlns:a16="http://schemas.microsoft.com/office/drawing/2014/main" xmlns="" id="{296E561E-B12A-455F-9213-29AAECE51340}"/>
              </a:ext>
            </a:extLst>
          </p:cNvPr>
          <p:cNvSpPr txBox="1"/>
          <p:nvPr/>
        </p:nvSpPr>
        <p:spPr>
          <a:xfrm>
            <a:off x="6091257" y="1184586"/>
            <a:ext cx="5620901" cy="4785926"/>
          </a:xfrm>
          <a:prstGeom prst="rect">
            <a:avLst/>
          </a:prstGeom>
          <a:noFill/>
        </p:spPr>
        <p:txBody>
          <a:bodyPr wrap="square" rtlCol="0">
            <a:spAutoFit/>
          </a:bodyPr>
          <a:lstStyle/>
          <a:p>
            <a:pPr marL="457200" indent="-457200" algn="just">
              <a:spcBef>
                <a:spcPts val="600"/>
              </a:spcBef>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Bảo đảm mạng l</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ới hoàn thành và hiện tại thì:</a:t>
            </a:r>
          </a:p>
          <a:p>
            <a:pPr marL="914400" lvl="1" indent="-457200" algn="just">
              <a:spcBef>
                <a:spcPts val="600"/>
              </a:spcBef>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Xác định đúng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ờng găng?</a:t>
            </a:r>
          </a:p>
          <a:p>
            <a:pPr marL="914400" lvl="1" indent="-457200" algn="just">
              <a:spcBef>
                <a:spcPts val="600"/>
              </a:spcBef>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Bất kỳ nhiệm vụ nào với số thời gian thả nổi lớn cần phải dự kiến lại?</a:t>
            </a:r>
          </a:p>
          <a:p>
            <a:pPr marL="914400" lvl="1" indent="-457200" algn="just">
              <a:spcBef>
                <a:spcPts val="600"/>
              </a:spcBef>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Có bất kỳ ràng buộc nào?</a:t>
            </a:r>
          </a:p>
          <a:p>
            <a:pPr marL="457200" indent="-457200" algn="just">
              <a:spcBef>
                <a:spcPts val="600"/>
              </a:spcBef>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Làm quen với l</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ới và phân tích:</a:t>
            </a:r>
          </a:p>
          <a:p>
            <a:pPr marL="914400" lvl="1" indent="-457200" algn="just">
              <a:spcBef>
                <a:spcPts val="600"/>
              </a:spcBef>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Có rủi ro gì nằm trền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ờng găng?</a:t>
            </a:r>
          </a:p>
          <a:p>
            <a:pPr marL="914400" lvl="1" indent="-457200" algn="just">
              <a:spcBef>
                <a:spcPts val="600"/>
              </a:spcBef>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Có bất kỳ một hoạt động gần găng nào?</a:t>
            </a:r>
          </a:p>
          <a:p>
            <a:pPr marL="914400" lvl="1" indent="-457200" algn="just">
              <a:spcBef>
                <a:spcPts val="600"/>
              </a:spcBef>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Thời gian thả nổi là bao nhiêu?</a:t>
            </a:r>
          </a:p>
          <a:p>
            <a:pPr marL="914400" lvl="1" indent="-457200" algn="just">
              <a:spcBef>
                <a:spcPts val="600"/>
              </a:spcBef>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Loại thời gian thả nổi tồn tại trong nhiệm vụ</a:t>
            </a:r>
          </a:p>
          <a:p>
            <a:pPr marL="457200" indent="-457200" algn="just">
              <a:spcBef>
                <a:spcPts val="600"/>
              </a:spcBef>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Bảo đảm đối t</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ợng phù hợp</a:t>
            </a:r>
          </a:p>
          <a:p>
            <a:pPr marL="914400" lvl="1" indent="-457200" algn="just">
              <a:spcBef>
                <a:spcPts val="600"/>
              </a:spcBef>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Có cần thêm cột mốc?</a:t>
            </a:r>
          </a:p>
          <a:p>
            <a:pPr marL="914400" lvl="1" indent="-457200" algn="just">
              <a:spcBef>
                <a:spcPts val="600"/>
              </a:spcBef>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Nhiệm vụ nào cần chú ý cung cấp từ bên ngoài? </a:t>
            </a:r>
          </a:p>
          <a:p>
            <a:pPr marL="914400" lvl="1" indent="-457200" algn="just">
              <a:spcBef>
                <a:spcPts val="600"/>
              </a:spcBef>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Có thể hoàn thành trong thời gian mong muốn?</a:t>
            </a:r>
          </a:p>
          <a:p>
            <a:pPr marL="914400" lvl="1" indent="-457200" algn="just">
              <a:spcBef>
                <a:spcPts val="600"/>
              </a:spcBef>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Việc cung cấp có đúng thời gian?</a:t>
            </a:r>
          </a:p>
        </p:txBody>
      </p:sp>
    </p:spTree>
    <p:extLst>
      <p:ext uri="{BB962C8B-B14F-4D97-AF65-F5344CB8AC3E}">
        <p14:creationId xmlns:p14="http://schemas.microsoft.com/office/powerpoint/2010/main" val="1415303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932" y="860959"/>
            <a:ext cx="8379229" cy="5428855"/>
          </a:xfrm>
          <a:prstGeom prst="rect">
            <a:avLst/>
          </a:prstGeom>
        </p:spPr>
      </p:pic>
      <p:sp>
        <p:nvSpPr>
          <p:cNvPr id="4" name="TextBox 3"/>
          <p:cNvSpPr txBox="1"/>
          <p:nvPr/>
        </p:nvSpPr>
        <p:spPr>
          <a:xfrm>
            <a:off x="3610493" y="1514022"/>
            <a:ext cx="1310642" cy="1169551"/>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Required roles for tasks((</a:t>
            </a:r>
            <a:r>
              <a:rPr lang="en-US" sz="1400" dirty="0" err="1">
                <a:solidFill>
                  <a:schemeClr val="accent2">
                    <a:lumMod val="75000"/>
                  </a:schemeClr>
                </a:solidFill>
                <a:latin typeface="Times New Roman" panose="02020603050405020304" pitchFamily="18" charset="0"/>
                <a:cs typeface="Times New Roman" panose="02020603050405020304" pitchFamily="18" charset="0"/>
              </a:rPr>
              <a:t>Vai</a:t>
            </a:r>
            <a:r>
              <a:rPr lang="en-US" sz="1400" dirty="0">
                <a:solidFill>
                  <a:schemeClr val="accent2">
                    <a:lumMod val="75000"/>
                  </a:schemeClr>
                </a:solidFill>
                <a:latin typeface="Times New Roman" panose="02020603050405020304" pitchFamily="18" charset="0"/>
                <a:cs typeface="Times New Roman" panose="02020603050405020304" pitchFamily="18" charset="0"/>
              </a:rPr>
              <a:t> </a:t>
            </a:r>
            <a:r>
              <a:rPr lang="en-US" sz="1400" dirty="0" err="1">
                <a:solidFill>
                  <a:schemeClr val="accent2">
                    <a:lumMod val="75000"/>
                  </a:schemeClr>
                </a:solidFill>
                <a:latin typeface="Times New Roman" panose="02020603050405020304" pitchFamily="18" charset="0"/>
                <a:cs typeface="Times New Roman" panose="02020603050405020304" pitchFamily="18" charset="0"/>
              </a:rPr>
              <a:t>trò</a:t>
            </a:r>
            <a:r>
              <a:rPr lang="en-US" sz="1400" dirty="0">
                <a:solidFill>
                  <a:schemeClr val="accent2">
                    <a:lumMod val="75000"/>
                  </a:schemeClr>
                </a:solidFill>
                <a:latin typeface="Times New Roman" panose="02020603050405020304" pitchFamily="18" charset="0"/>
                <a:cs typeface="Times New Roman" panose="02020603050405020304" pitchFamily="18" charset="0"/>
              </a:rPr>
              <a:t> </a:t>
            </a:r>
            <a:r>
              <a:rPr lang="en-US" sz="1400" dirty="0" err="1">
                <a:solidFill>
                  <a:schemeClr val="accent2">
                    <a:lumMod val="75000"/>
                  </a:schemeClr>
                </a:solidFill>
                <a:latin typeface="Times New Roman" panose="02020603050405020304" pitchFamily="18" charset="0"/>
                <a:cs typeface="Times New Roman" panose="02020603050405020304" pitchFamily="18" charset="0"/>
              </a:rPr>
              <a:t>cần</a:t>
            </a:r>
            <a:r>
              <a:rPr lang="en-US" sz="1400" dirty="0">
                <a:solidFill>
                  <a:schemeClr val="accent2">
                    <a:lumMod val="75000"/>
                  </a:schemeClr>
                </a:solidFill>
                <a:latin typeface="Times New Roman" panose="02020603050405020304" pitchFamily="18" charset="0"/>
                <a:cs typeface="Times New Roman" panose="02020603050405020304" pitchFamily="18" charset="0"/>
              </a:rPr>
              <a:t> </a:t>
            </a:r>
            <a:r>
              <a:rPr lang="en-US" sz="1400" dirty="0" err="1">
                <a:solidFill>
                  <a:schemeClr val="accent2">
                    <a:lumMod val="75000"/>
                  </a:schemeClr>
                </a:solidFill>
                <a:latin typeface="Times New Roman" panose="02020603050405020304" pitchFamily="18" charset="0"/>
                <a:cs typeface="Times New Roman" panose="02020603050405020304" pitchFamily="18" charset="0"/>
              </a:rPr>
              <a:t>thiết</a:t>
            </a:r>
            <a:r>
              <a:rPr lang="en-US" sz="1400" dirty="0">
                <a:solidFill>
                  <a:schemeClr val="accent2">
                    <a:lumMod val="75000"/>
                  </a:schemeClr>
                </a:solidFill>
                <a:latin typeface="Times New Roman" panose="02020603050405020304" pitchFamily="18" charset="0"/>
                <a:cs typeface="Times New Roman" panose="02020603050405020304" pitchFamily="18" charset="0"/>
              </a:rPr>
              <a:t> </a:t>
            </a:r>
            <a:r>
              <a:rPr lang="en-US" sz="1400" dirty="0" err="1">
                <a:solidFill>
                  <a:schemeClr val="accent2">
                    <a:lumMod val="75000"/>
                  </a:schemeClr>
                </a:solidFill>
                <a:latin typeface="Times New Roman" panose="02020603050405020304" pitchFamily="18" charset="0"/>
                <a:cs typeface="Times New Roman" panose="02020603050405020304" pitchFamily="18" charset="0"/>
              </a:rPr>
              <a:t>cho</a:t>
            </a:r>
            <a:r>
              <a:rPr lang="en-US" sz="1400" dirty="0">
                <a:solidFill>
                  <a:schemeClr val="accent2">
                    <a:lumMod val="75000"/>
                  </a:schemeClr>
                </a:solidFill>
                <a:latin typeface="Times New Roman" panose="02020603050405020304" pitchFamily="18" charset="0"/>
                <a:cs typeface="Times New Roman" panose="02020603050405020304" pitchFamily="18" charset="0"/>
              </a:rPr>
              <a:t> </a:t>
            </a:r>
            <a:r>
              <a:rPr lang="en-US" sz="1400" dirty="0" err="1">
                <a:solidFill>
                  <a:schemeClr val="accent2">
                    <a:lumMod val="75000"/>
                  </a:schemeClr>
                </a:solidFill>
                <a:latin typeface="Times New Roman" panose="02020603050405020304" pitchFamily="18" charset="0"/>
                <a:cs typeface="Times New Roman" panose="02020603050405020304" pitchFamily="18" charset="0"/>
              </a:rPr>
              <a:t>nhiệm</a:t>
            </a:r>
            <a:r>
              <a:rPr lang="en-US" sz="1400" dirty="0">
                <a:solidFill>
                  <a:schemeClr val="accent2">
                    <a:lumMod val="75000"/>
                  </a:schemeClr>
                </a:solidFill>
                <a:latin typeface="Times New Roman" panose="02020603050405020304" pitchFamily="18" charset="0"/>
                <a:cs typeface="Times New Roman" panose="02020603050405020304" pitchFamily="18" charset="0"/>
              </a:rPr>
              <a:t> </a:t>
            </a:r>
            <a:r>
              <a:rPr lang="en-US" sz="1400" dirty="0" err="1">
                <a:solidFill>
                  <a:schemeClr val="accent2">
                    <a:lumMod val="75000"/>
                  </a:schemeClr>
                </a:solidFill>
                <a:latin typeface="Times New Roman" panose="02020603050405020304" pitchFamily="18" charset="0"/>
                <a:cs typeface="Times New Roman" panose="02020603050405020304" pitchFamily="18" charset="0"/>
              </a:rPr>
              <a:t>vụ</a:t>
            </a:r>
            <a:r>
              <a:rPr lang="en-US" sz="1400" dirty="0">
                <a:latin typeface="Times New Roman" panose="02020603050405020304" pitchFamily="18" charset="0"/>
                <a:cs typeface="Times New Roman" panose="02020603050405020304" pitchFamily="18" charset="0"/>
              </a:rPr>
              <a:t>)</a:t>
            </a:r>
          </a:p>
          <a:p>
            <a:pPr algn="ctr"/>
            <a:endParaRPr lang="en-US" sz="1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076603" y="1481877"/>
            <a:ext cx="1064030" cy="830997"/>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Staff skills</a:t>
            </a:r>
          </a:p>
          <a:p>
            <a:pPr algn="ctr"/>
            <a:r>
              <a:rPr lang="en-US" sz="1600" dirty="0">
                <a:latin typeface="Times New Roman" panose="02020603050405020304" pitchFamily="18" charset="0"/>
                <a:cs typeface="Times New Roman" panose="02020603050405020304" pitchFamily="18" charset="0"/>
              </a:rPr>
              <a:t>(</a:t>
            </a:r>
            <a:r>
              <a:rPr lang="vi-VN" sz="1400" dirty="0">
                <a:solidFill>
                  <a:schemeClr val="accent2">
                    <a:lumMod val="75000"/>
                  </a:schemeClr>
                </a:solidFill>
                <a:latin typeface="Times New Roman" panose="02020603050405020304" pitchFamily="18" charset="0"/>
                <a:cs typeface="Times New Roman" panose="02020603050405020304" pitchFamily="18" charset="0"/>
              </a:rPr>
              <a:t>Kỹ năng nhân viên</a:t>
            </a:r>
            <a:r>
              <a:rPr lang="en-US" sz="1600" dirty="0">
                <a:solidFill>
                  <a:schemeClr val="accent2">
                    <a:lumMod val="75000"/>
                  </a:schemeClr>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470940" y="1251044"/>
            <a:ext cx="1227514" cy="1292662"/>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Staff availability</a:t>
            </a:r>
          </a:p>
          <a:p>
            <a:pPr algn="ctr"/>
            <a:r>
              <a:rPr lang="en-US" sz="1400" dirty="0">
                <a:solidFill>
                  <a:schemeClr val="accent2">
                    <a:lumMod val="75000"/>
                  </a:schemeClr>
                </a:solidFill>
                <a:latin typeface="Times New Roman" panose="02020603050405020304" pitchFamily="18" charset="0"/>
                <a:cs typeface="Times New Roman" panose="02020603050405020304" pitchFamily="18" charset="0"/>
              </a:rPr>
              <a:t>(</a:t>
            </a:r>
            <a:r>
              <a:rPr lang="en-US" sz="1400" dirty="0" err="1">
                <a:solidFill>
                  <a:schemeClr val="accent2">
                    <a:lumMod val="75000"/>
                  </a:schemeClr>
                </a:solidFill>
                <a:latin typeface="Times New Roman" panose="02020603050405020304" pitchFamily="18" charset="0"/>
                <a:cs typeface="Times New Roman" panose="02020603050405020304" pitchFamily="18" charset="0"/>
              </a:rPr>
              <a:t>Sự</a:t>
            </a:r>
            <a:r>
              <a:rPr lang="en-US" sz="1400" dirty="0">
                <a:solidFill>
                  <a:schemeClr val="accent2">
                    <a:lumMod val="75000"/>
                  </a:schemeClr>
                </a:solidFill>
                <a:latin typeface="Times New Roman" panose="02020603050405020304" pitchFamily="18" charset="0"/>
                <a:cs typeface="Times New Roman" panose="02020603050405020304" pitchFamily="18" charset="0"/>
              </a:rPr>
              <a:t> </a:t>
            </a:r>
            <a:r>
              <a:rPr lang="en-US" sz="1400" dirty="0" err="1">
                <a:solidFill>
                  <a:schemeClr val="accent2">
                    <a:lumMod val="75000"/>
                  </a:schemeClr>
                </a:solidFill>
                <a:latin typeface="Times New Roman" panose="02020603050405020304" pitchFamily="18" charset="0"/>
                <a:cs typeface="Times New Roman" panose="02020603050405020304" pitchFamily="18" charset="0"/>
              </a:rPr>
              <a:t>sẵn</a:t>
            </a:r>
            <a:r>
              <a:rPr lang="en-US" sz="1400" dirty="0">
                <a:solidFill>
                  <a:schemeClr val="accent2">
                    <a:lumMod val="75000"/>
                  </a:schemeClr>
                </a:solidFill>
                <a:latin typeface="Times New Roman" panose="02020603050405020304" pitchFamily="18" charset="0"/>
                <a:cs typeface="Times New Roman" panose="02020603050405020304" pitchFamily="18" charset="0"/>
              </a:rPr>
              <a:t> </a:t>
            </a:r>
            <a:r>
              <a:rPr lang="en-US" sz="1400" dirty="0" err="1">
                <a:solidFill>
                  <a:schemeClr val="accent2">
                    <a:lumMod val="75000"/>
                  </a:schemeClr>
                </a:solidFill>
                <a:latin typeface="Times New Roman" panose="02020603050405020304" pitchFamily="18" charset="0"/>
                <a:cs typeface="Times New Roman" panose="02020603050405020304" pitchFamily="18" charset="0"/>
              </a:rPr>
              <a:t>có</a:t>
            </a:r>
            <a:r>
              <a:rPr lang="en-US" sz="1400" dirty="0">
                <a:solidFill>
                  <a:schemeClr val="accent2">
                    <a:lumMod val="75000"/>
                  </a:schemeClr>
                </a:solidFill>
                <a:latin typeface="Times New Roman" panose="02020603050405020304" pitchFamily="18" charset="0"/>
                <a:cs typeface="Times New Roman" panose="02020603050405020304" pitchFamily="18" charset="0"/>
              </a:rPr>
              <a:t> </a:t>
            </a:r>
            <a:r>
              <a:rPr lang="en-US" sz="1400" dirty="0" err="1">
                <a:solidFill>
                  <a:schemeClr val="accent2">
                    <a:lumMod val="75000"/>
                  </a:schemeClr>
                </a:solidFill>
                <a:latin typeface="Times New Roman" panose="02020603050405020304" pitchFamily="18" charset="0"/>
                <a:cs typeface="Times New Roman" panose="02020603050405020304" pitchFamily="18" charset="0"/>
              </a:rPr>
              <a:t>của</a:t>
            </a:r>
            <a:r>
              <a:rPr lang="en-US" sz="1400" dirty="0">
                <a:solidFill>
                  <a:schemeClr val="accent2">
                    <a:lumMod val="75000"/>
                  </a:schemeClr>
                </a:solidFill>
                <a:latin typeface="Times New Roman" panose="02020603050405020304" pitchFamily="18" charset="0"/>
                <a:cs typeface="Times New Roman" panose="02020603050405020304" pitchFamily="18" charset="0"/>
              </a:rPr>
              <a:t> </a:t>
            </a:r>
            <a:r>
              <a:rPr lang="en-US" sz="1400" dirty="0" err="1">
                <a:solidFill>
                  <a:schemeClr val="accent2">
                    <a:lumMod val="75000"/>
                  </a:schemeClr>
                </a:solidFill>
                <a:latin typeface="Times New Roman" panose="02020603050405020304" pitchFamily="18" charset="0"/>
                <a:cs typeface="Times New Roman" panose="02020603050405020304" pitchFamily="18" charset="0"/>
              </a:rPr>
              <a:t>nhân</a:t>
            </a:r>
            <a:r>
              <a:rPr lang="en-US" sz="1400" dirty="0">
                <a:solidFill>
                  <a:schemeClr val="accent2">
                    <a:lumMod val="75000"/>
                  </a:schemeClr>
                </a:solidFill>
                <a:latin typeface="Times New Roman" panose="02020603050405020304" pitchFamily="18" charset="0"/>
                <a:cs typeface="Times New Roman" panose="02020603050405020304" pitchFamily="18" charset="0"/>
              </a:rPr>
              <a:t> </a:t>
            </a:r>
            <a:r>
              <a:rPr lang="en-US" sz="1400" dirty="0" err="1">
                <a:solidFill>
                  <a:schemeClr val="accent2">
                    <a:lumMod val="75000"/>
                  </a:schemeClr>
                </a:solidFill>
                <a:latin typeface="Times New Roman" panose="02020603050405020304" pitchFamily="18" charset="0"/>
                <a:cs typeface="Times New Roman" panose="02020603050405020304" pitchFamily="18" charset="0"/>
              </a:rPr>
              <a:t>viên</a:t>
            </a:r>
            <a:r>
              <a:rPr lang="en-US" sz="1600" dirty="0">
                <a:solidFill>
                  <a:schemeClr val="accent2">
                    <a:lumMod val="75000"/>
                  </a:schemeClr>
                </a:solidFill>
                <a:latin typeface="Times New Roman" panose="02020603050405020304" pitchFamily="18" charset="0"/>
                <a:cs typeface="Times New Roman" panose="02020603050405020304" pitchFamily="18" charset="0"/>
              </a:rPr>
              <a:t>)</a:t>
            </a:r>
          </a:p>
          <a:p>
            <a:pPr algn="ctr"/>
            <a:endParaRPr lang="en-US" sz="1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500052" y="2897511"/>
            <a:ext cx="2220881" cy="830997"/>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Network diagram</a:t>
            </a:r>
          </a:p>
          <a:p>
            <a:pPr algn="ctr"/>
            <a:r>
              <a:rPr lang="en-US" sz="1600" dirty="0">
                <a:latin typeface="Times New Roman" panose="02020603050405020304" pitchFamily="18" charset="0"/>
                <a:cs typeface="Times New Roman" panose="02020603050405020304" pitchFamily="18" charset="0"/>
              </a:rPr>
              <a:t>(</a:t>
            </a:r>
            <a:r>
              <a:rPr lang="vi-VN" sz="1600" dirty="0">
                <a:solidFill>
                  <a:schemeClr val="accent2">
                    <a:lumMod val="75000"/>
                  </a:schemeClr>
                </a:solidFill>
                <a:latin typeface="Times New Roman" panose="02020603050405020304" pitchFamily="18" charset="0"/>
                <a:cs typeface="Times New Roman" panose="02020603050405020304" pitchFamily="18" charset="0"/>
              </a:rPr>
              <a:t>Biểu đồ hệ thống</a:t>
            </a:r>
            <a:r>
              <a:rPr lang="en-US" sz="1600" dirty="0">
                <a:latin typeface="Times New Roman" panose="02020603050405020304" pitchFamily="18" charset="0"/>
                <a:cs typeface="Times New Roman" panose="02020603050405020304" pitchFamily="18" charset="0"/>
              </a:rPr>
              <a:t>)</a:t>
            </a:r>
          </a:p>
          <a:p>
            <a:pPr algn="ctr"/>
            <a:endParaRPr lang="en-US" sz="16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021185" y="3313010"/>
            <a:ext cx="1227514"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Match(</a:t>
            </a:r>
            <a:r>
              <a:rPr lang="en-US" sz="1200" dirty="0" err="1">
                <a:solidFill>
                  <a:schemeClr val="accent1">
                    <a:lumMod val="75000"/>
                  </a:schemeClr>
                </a:solidFill>
                <a:latin typeface="Times New Roman" panose="02020603050405020304" pitchFamily="18" charset="0"/>
                <a:cs typeface="Times New Roman" panose="02020603050405020304" pitchFamily="18" charset="0"/>
              </a:rPr>
              <a:t>Hợp</a:t>
            </a:r>
            <a:r>
              <a:rPr lang="en-US" sz="1200" dirty="0">
                <a:solidFill>
                  <a:schemeClr val="accent1">
                    <a:lumMod val="75000"/>
                  </a:schemeClr>
                </a:solidFill>
                <a:latin typeface="Times New Roman" panose="02020603050405020304" pitchFamily="18" charset="0"/>
                <a:cs typeface="Times New Roman" panose="02020603050405020304" pitchFamily="18" charset="0"/>
              </a:rPr>
              <a:t> </a:t>
            </a:r>
            <a:r>
              <a:rPr lang="en-US" sz="1200" dirty="0" err="1">
                <a:solidFill>
                  <a:schemeClr val="accent1">
                    <a:lumMod val="75000"/>
                  </a:schemeClr>
                </a:solidFill>
                <a:latin typeface="Times New Roman" panose="02020603050405020304" pitchFamily="18" charset="0"/>
                <a:cs typeface="Times New Roman" panose="02020603050405020304" pitchFamily="18" charset="0"/>
              </a:rPr>
              <a:t>lại</a:t>
            </a:r>
            <a:r>
              <a:rPr lang="en-US" sz="1200" dirty="0">
                <a:latin typeface="Times New Roman" panose="02020603050405020304" pitchFamily="18" charset="0"/>
                <a:cs typeface="Times New Roman" panose="02020603050405020304" pitchFamily="18" charset="0"/>
              </a:rPr>
              <a:t>)</a:t>
            </a:r>
          </a:p>
        </p:txBody>
      </p:sp>
      <p:sp>
        <p:nvSpPr>
          <p:cNvPr id="9" name="TextBox 8"/>
          <p:cNvSpPr txBox="1"/>
          <p:nvPr/>
        </p:nvSpPr>
        <p:spPr>
          <a:xfrm>
            <a:off x="8432301" y="3036777"/>
            <a:ext cx="1675933" cy="1077218"/>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Task estimate</a:t>
            </a:r>
          </a:p>
          <a:p>
            <a:pPr algn="ctr"/>
            <a:r>
              <a:rPr lang="en-US" sz="1600" dirty="0">
                <a:solidFill>
                  <a:schemeClr val="accent2">
                    <a:lumMod val="75000"/>
                  </a:schemeClr>
                </a:solidFill>
                <a:latin typeface="Times New Roman" panose="02020603050405020304" pitchFamily="18" charset="0"/>
                <a:cs typeface="Times New Roman" panose="02020603050405020304" pitchFamily="18" charset="0"/>
              </a:rPr>
              <a:t>(</a:t>
            </a:r>
            <a:r>
              <a:rPr lang="vi-VN" sz="1600" dirty="0">
                <a:solidFill>
                  <a:schemeClr val="accent2">
                    <a:lumMod val="75000"/>
                  </a:schemeClr>
                </a:solidFill>
                <a:latin typeface="Times New Roman" panose="02020603050405020304" pitchFamily="18" charset="0"/>
                <a:cs typeface="Times New Roman" panose="02020603050405020304" pitchFamily="18" charset="0"/>
              </a:rPr>
              <a:t>Ước tính công việc</a:t>
            </a:r>
            <a:r>
              <a:rPr lang="en-US" sz="1600" dirty="0">
                <a:solidFill>
                  <a:schemeClr val="accent2">
                    <a:lumMod val="75000"/>
                  </a:schemeClr>
                </a:solidFill>
                <a:latin typeface="Times New Roman" panose="02020603050405020304" pitchFamily="18" charset="0"/>
                <a:cs typeface="Times New Roman" panose="02020603050405020304" pitchFamily="18" charset="0"/>
              </a:rPr>
              <a:t>)</a:t>
            </a:r>
          </a:p>
          <a:p>
            <a:pPr algn="ctr"/>
            <a:endParaRPr lang="en-US" sz="16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5381103" y="4019970"/>
            <a:ext cx="2748743"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Project Schedule</a:t>
            </a:r>
            <a:r>
              <a:rPr lang="en-US" sz="1400" dirty="0">
                <a:solidFill>
                  <a:schemeClr val="accent2">
                    <a:lumMod val="75000"/>
                  </a:schemeClr>
                </a:solidFill>
                <a:latin typeface="Times New Roman" panose="02020603050405020304" pitchFamily="18" charset="0"/>
                <a:cs typeface="Times New Roman" panose="02020603050405020304" pitchFamily="18" charset="0"/>
              </a:rPr>
              <a:t>(</a:t>
            </a:r>
            <a:r>
              <a:rPr lang="en-US" sz="1400" dirty="0" err="1">
                <a:solidFill>
                  <a:schemeClr val="accent2">
                    <a:lumMod val="75000"/>
                  </a:schemeClr>
                </a:solidFill>
                <a:latin typeface="Times New Roman" panose="02020603050405020304" pitchFamily="18" charset="0"/>
                <a:cs typeface="Times New Roman" panose="02020603050405020304" pitchFamily="18" charset="0"/>
              </a:rPr>
              <a:t>Lịch</a:t>
            </a:r>
            <a:r>
              <a:rPr lang="en-US" sz="1400" dirty="0">
                <a:solidFill>
                  <a:schemeClr val="accent2">
                    <a:lumMod val="75000"/>
                  </a:schemeClr>
                </a:solidFill>
                <a:latin typeface="Times New Roman" panose="02020603050405020304" pitchFamily="18" charset="0"/>
                <a:cs typeface="Times New Roman" panose="02020603050405020304" pitchFamily="18" charset="0"/>
              </a:rPr>
              <a:t> </a:t>
            </a:r>
            <a:r>
              <a:rPr lang="en-US" sz="1400" dirty="0" err="1">
                <a:solidFill>
                  <a:schemeClr val="accent2">
                    <a:lumMod val="75000"/>
                  </a:schemeClr>
                </a:solidFill>
                <a:latin typeface="Times New Roman" panose="02020603050405020304" pitchFamily="18" charset="0"/>
                <a:cs typeface="Times New Roman" panose="02020603050405020304" pitchFamily="18" charset="0"/>
              </a:rPr>
              <a:t>trình</a:t>
            </a:r>
            <a:r>
              <a:rPr lang="en-US" sz="1400" dirty="0">
                <a:solidFill>
                  <a:schemeClr val="accent2">
                    <a:lumMod val="75000"/>
                  </a:schemeClr>
                </a:solidFill>
                <a:latin typeface="Times New Roman" panose="02020603050405020304" pitchFamily="18" charset="0"/>
                <a:cs typeface="Times New Roman" panose="02020603050405020304" pitchFamily="18" charset="0"/>
              </a:rPr>
              <a:t> </a:t>
            </a:r>
            <a:r>
              <a:rPr lang="en-US" sz="1400" dirty="0" err="1">
                <a:solidFill>
                  <a:schemeClr val="accent2">
                    <a:lumMod val="75000"/>
                  </a:schemeClr>
                </a:solidFill>
                <a:latin typeface="Times New Roman" panose="02020603050405020304" pitchFamily="18" charset="0"/>
                <a:cs typeface="Times New Roman" panose="02020603050405020304" pitchFamily="18" charset="0"/>
              </a:rPr>
              <a:t>dự</a:t>
            </a:r>
            <a:r>
              <a:rPr lang="en-US" sz="1400" dirty="0">
                <a:solidFill>
                  <a:schemeClr val="accent2">
                    <a:lumMod val="75000"/>
                  </a:schemeClr>
                </a:solidFill>
                <a:latin typeface="Times New Roman" panose="02020603050405020304" pitchFamily="18" charset="0"/>
                <a:cs typeface="Times New Roman" panose="02020603050405020304" pitchFamily="18" charset="0"/>
              </a:rPr>
              <a:t> </a:t>
            </a:r>
            <a:r>
              <a:rPr lang="en-US" sz="1400" dirty="0" err="1">
                <a:solidFill>
                  <a:schemeClr val="accent2">
                    <a:lumMod val="75000"/>
                  </a:schemeClr>
                </a:solidFill>
                <a:latin typeface="Times New Roman" panose="02020603050405020304" pitchFamily="18" charset="0"/>
                <a:cs typeface="Times New Roman" panose="02020603050405020304" pitchFamily="18" charset="0"/>
              </a:rPr>
              <a:t>án</a:t>
            </a:r>
            <a:r>
              <a:rPr lang="en-US" sz="1400" dirty="0">
                <a:latin typeface="Times New Roman" panose="02020603050405020304" pitchFamily="18" charset="0"/>
                <a:cs typeface="Times New Roman" panose="02020603050405020304" pitchFamily="18" charset="0"/>
              </a:rPr>
              <a:t>)</a:t>
            </a:r>
          </a:p>
        </p:txBody>
      </p:sp>
      <p:sp>
        <p:nvSpPr>
          <p:cNvPr id="11" name="TextBox 10"/>
          <p:cNvSpPr txBox="1"/>
          <p:nvPr/>
        </p:nvSpPr>
        <p:spPr>
          <a:xfrm>
            <a:off x="317651" y="244512"/>
            <a:ext cx="9672510" cy="1138773"/>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How to Create a Schedule from a Precedence Diagram</a:t>
            </a:r>
          </a:p>
          <a:p>
            <a:r>
              <a:rPr lang="en-US" sz="2400" b="1" i="1" u="sng">
                <a:ln/>
                <a:solidFill>
                  <a:srgbClr val="0070C0"/>
                </a:solidFill>
                <a:latin typeface="Times New Roman" panose="02020603050405020304" pitchFamily="18" charset="0"/>
                <a:cs typeface="Times New Roman" panose="02020603050405020304" pitchFamily="18" charset="0"/>
              </a:rPr>
              <a:t>Cách tạo một lịch trình từ s</a:t>
            </a:r>
            <a:r>
              <a:rPr lang="vi-VN" sz="2400" b="1" i="1" u="sng">
                <a:ln/>
                <a:solidFill>
                  <a:srgbClr val="0070C0"/>
                </a:solidFill>
                <a:latin typeface="Times New Roman" panose="02020603050405020304" pitchFamily="18" charset="0"/>
                <a:cs typeface="Times New Roman" panose="02020603050405020304" pitchFamily="18" charset="0"/>
              </a:rPr>
              <a:t>ơ</a:t>
            </a:r>
            <a:r>
              <a:rPr lang="en-US" sz="2400" b="1" i="1" u="sng">
                <a:ln/>
                <a:solidFill>
                  <a:srgbClr val="0070C0"/>
                </a:solidFill>
                <a:latin typeface="Times New Roman" panose="02020603050405020304" pitchFamily="18" charset="0"/>
                <a:cs typeface="Times New Roman" panose="02020603050405020304" pitchFamily="18" charset="0"/>
              </a:rPr>
              <a:t> đồ thứ tự</a:t>
            </a:r>
          </a:p>
          <a:p>
            <a:endParaRPr lang="en-US" sz="2000" b="1">
              <a:ln/>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366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1147" y="173566"/>
            <a:ext cx="9672510" cy="1138773"/>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Before Finalizing the Schedule, Examine:</a:t>
            </a:r>
            <a:br>
              <a:rPr lang="en-US" sz="2400" b="1" u="sng">
                <a:ln/>
                <a:solidFill>
                  <a:schemeClr val="bg2">
                    <a:lumMod val="50000"/>
                  </a:schemeClr>
                </a:solidFill>
                <a:latin typeface="Times New Roman" panose="02020603050405020304" pitchFamily="18" charset="0"/>
                <a:cs typeface="Times New Roman" panose="02020603050405020304" pitchFamily="18" charset="0"/>
              </a:rPr>
            </a:br>
            <a:r>
              <a:rPr lang="en-US" sz="2400" b="1" i="1" u="sng">
                <a:ln/>
                <a:solidFill>
                  <a:srgbClr val="0070C0"/>
                </a:solidFill>
                <a:latin typeface="Times New Roman" panose="02020603050405020304" pitchFamily="18" charset="0"/>
                <a:cs typeface="Times New Roman" panose="02020603050405020304" pitchFamily="18" charset="0"/>
              </a:rPr>
              <a:t>Tr</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ớc khi hoàn thành bản định h</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ớng, cần khảo sát: </a:t>
            </a:r>
          </a:p>
          <a:p>
            <a:endParaRPr lang="en-US" sz="2000" b="1">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700386" y="1312339"/>
            <a:ext cx="5223335" cy="4278094"/>
          </a:xfrm>
          <a:prstGeom prst="rect">
            <a:avLst/>
          </a:prstGeom>
          <a:noFill/>
        </p:spPr>
        <p:txBody>
          <a:bodyPr wrap="square" rtlCol="0">
            <a:spAutoFit/>
          </a:bodyPr>
          <a:lstStyle/>
          <a:p>
            <a:pPr algn="just"/>
            <a:r>
              <a:rPr lang="en-US" sz="1700" b="1">
                <a:latin typeface="Times New Roman" panose="02020603050405020304" pitchFamily="18" charset="0"/>
                <a:cs typeface="Times New Roman" panose="02020603050405020304" pitchFamily="18" charset="0"/>
              </a:rPr>
              <a:t>Roles</a:t>
            </a:r>
          </a:p>
          <a:p>
            <a:pPr marL="342900" indent="-34290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Is there a complete set of roles for each task?</a:t>
            </a:r>
          </a:p>
          <a:p>
            <a:pPr marL="800100" lvl="1" indent="-342900" algn="just">
              <a:buFont typeface="Arial" panose="020B0604020202020204" pitchFamily="34" charset="0"/>
              <a:buChar char="•"/>
            </a:pPr>
            <a:r>
              <a:rPr lang="en-US" sz="1700">
                <a:latin typeface="Times New Roman" panose="02020603050405020304" pitchFamily="18" charset="0"/>
                <a:cs typeface="Times New Roman" panose="02020603050405020304" pitchFamily="18" charset="0"/>
              </a:rPr>
              <a:t>Action: Add roles where needed</a:t>
            </a:r>
          </a:p>
          <a:p>
            <a:pPr algn="just"/>
            <a:r>
              <a:rPr lang="en-US" sz="1700" b="1">
                <a:latin typeface="Times New Roman" panose="02020603050405020304" pitchFamily="18" charset="0"/>
                <a:cs typeface="Times New Roman" panose="02020603050405020304" pitchFamily="18" charset="0"/>
              </a:rPr>
              <a:t>Staff</a:t>
            </a:r>
          </a:p>
          <a:p>
            <a:pPr marL="342900" indent="-34290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Who fills these roles?</a:t>
            </a:r>
          </a:p>
          <a:p>
            <a:pPr marL="800100" lvl="1" indent="-342900" algn="just">
              <a:buFont typeface="Arial" panose="020B0604020202020204" pitchFamily="34" charset="0"/>
              <a:buChar char="•"/>
            </a:pPr>
            <a:r>
              <a:rPr lang="en-US" sz="1700">
                <a:latin typeface="Times New Roman" panose="02020603050405020304" pitchFamily="18" charset="0"/>
                <a:cs typeface="Times New Roman" panose="02020603050405020304" pitchFamily="18" charset="0"/>
              </a:rPr>
              <a:t>Action: Assign staff</a:t>
            </a:r>
          </a:p>
          <a:p>
            <a:pPr algn="just"/>
            <a:r>
              <a:rPr lang="en-US" sz="1700" b="1">
                <a:latin typeface="Times New Roman" panose="02020603050405020304" pitchFamily="18" charset="0"/>
                <a:cs typeface="Times New Roman" panose="02020603050405020304" pitchFamily="18" charset="0"/>
              </a:rPr>
              <a:t>Skills</a:t>
            </a:r>
          </a:p>
          <a:p>
            <a:pPr marL="342900" indent="-34290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Do the staff assigned possess the needed skills?</a:t>
            </a:r>
          </a:p>
          <a:p>
            <a:pPr marL="800100" lvl="1" indent="-342900" algn="just">
              <a:buFont typeface="Arial" panose="020B0604020202020204" pitchFamily="34" charset="0"/>
              <a:buChar char="•"/>
            </a:pPr>
            <a:r>
              <a:rPr lang="en-US" sz="1700">
                <a:latin typeface="Times New Roman" panose="02020603050405020304" pitchFamily="18" charset="0"/>
                <a:cs typeface="Times New Roman" panose="02020603050405020304" pitchFamily="18" charset="0"/>
              </a:rPr>
              <a:t>Action: Add or change people or reestimate the duration to allow time to improve skill levels</a:t>
            </a:r>
          </a:p>
          <a:p>
            <a:pPr algn="just"/>
            <a:r>
              <a:rPr lang="en-US" sz="1700" b="1">
                <a:latin typeface="Times New Roman" panose="02020603050405020304" pitchFamily="18" charset="0"/>
                <a:cs typeface="Times New Roman" panose="02020603050405020304" pitchFamily="18" charset="0"/>
              </a:rPr>
              <a:t>Availability</a:t>
            </a:r>
          </a:p>
          <a:p>
            <a:pPr marL="342900" indent="-34290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When are people really available?</a:t>
            </a:r>
          </a:p>
          <a:p>
            <a:pPr marL="800100" lvl="1" indent="-342900" algn="just">
              <a:buFont typeface="Arial" panose="020B0604020202020204" pitchFamily="34" charset="0"/>
              <a:buChar char="•"/>
            </a:pPr>
            <a:r>
              <a:rPr lang="en-US" sz="1700">
                <a:latin typeface="Times New Roman" panose="02020603050405020304" pitchFamily="18" charset="0"/>
                <a:cs typeface="Times New Roman" panose="02020603050405020304" pitchFamily="18" charset="0"/>
              </a:rPr>
              <a:t>Action: Reschedule around non-available time</a:t>
            </a:r>
          </a:p>
          <a:p>
            <a:pPr marL="800100" lvl="1" indent="-342900" algn="just">
              <a:buFont typeface="Arial" panose="020B0604020202020204" pitchFamily="34" charset="0"/>
              <a:buChar char="•"/>
            </a:pPr>
            <a:r>
              <a:rPr lang="en-US" sz="1700">
                <a:latin typeface="Times New Roman" panose="02020603050405020304" pitchFamily="18" charset="0"/>
                <a:cs typeface="Times New Roman" panose="02020603050405020304" pitchFamily="18" charset="0"/>
              </a:rPr>
              <a:t>Action: Change utilization assumptions to adjust duration</a:t>
            </a:r>
          </a:p>
          <a:p>
            <a:pPr marL="800100" lvl="1" indent="-342900" algn="just">
              <a:buFont typeface="Arial" panose="020B0604020202020204" pitchFamily="34" charset="0"/>
              <a:buChar char="•"/>
            </a:pPr>
            <a:r>
              <a:rPr lang="en-US" sz="1700">
                <a:latin typeface="Times New Roman" panose="02020603050405020304" pitchFamily="18" charset="0"/>
                <a:cs typeface="Times New Roman" panose="02020603050405020304" pitchFamily="18" charset="0"/>
              </a:rPr>
              <a:t>Action: Add more staff</a:t>
            </a:r>
          </a:p>
        </p:txBody>
      </p:sp>
      <p:sp>
        <p:nvSpPr>
          <p:cNvPr id="4" name="TextBox 3">
            <a:extLst>
              <a:ext uri="{FF2B5EF4-FFF2-40B4-BE49-F238E27FC236}">
                <a16:creationId xmlns:a16="http://schemas.microsoft.com/office/drawing/2014/main" xmlns="" id="{AA998EAE-2BAD-4CA0-96DB-57020E7D8D55}"/>
              </a:ext>
            </a:extLst>
          </p:cNvPr>
          <p:cNvSpPr txBox="1"/>
          <p:nvPr/>
        </p:nvSpPr>
        <p:spPr>
          <a:xfrm>
            <a:off x="6096000" y="1249885"/>
            <a:ext cx="5804853" cy="4278094"/>
          </a:xfrm>
          <a:prstGeom prst="rect">
            <a:avLst/>
          </a:prstGeom>
          <a:noFill/>
        </p:spPr>
        <p:txBody>
          <a:bodyPr wrap="square" rtlCol="0">
            <a:spAutoFit/>
          </a:bodyPr>
          <a:lstStyle/>
          <a:p>
            <a:pPr algn="just"/>
            <a:r>
              <a:rPr lang="en-US" sz="1700" b="1" i="1">
                <a:solidFill>
                  <a:srgbClr val="0070C0"/>
                </a:solidFill>
                <a:latin typeface="Times New Roman" panose="02020603050405020304" pitchFamily="18" charset="0"/>
                <a:cs typeface="Times New Roman" panose="02020603050405020304" pitchFamily="18" charset="0"/>
              </a:rPr>
              <a:t>Vai trò</a:t>
            </a:r>
          </a:p>
          <a:p>
            <a:pPr marL="342900" indent="-34290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Mỗi task có đầy đủ vài trò ?</a:t>
            </a:r>
          </a:p>
          <a:p>
            <a:pPr marL="800100" lvl="1" indent="-342900" algn="just">
              <a:buFont typeface="Arial" panose="020B0604020202020204" pitchFamily="34" charset="0"/>
              <a:buChar char="•"/>
            </a:pPr>
            <a:r>
              <a:rPr lang="en-US" sz="1700" i="1">
                <a:solidFill>
                  <a:srgbClr val="0070C0"/>
                </a:solidFill>
                <a:latin typeface="Times New Roman" panose="02020603050405020304" pitchFamily="18" charset="0"/>
                <a:cs typeface="Times New Roman" panose="02020603050405020304" pitchFamily="18" charset="0"/>
              </a:rPr>
              <a:t>Hành động: Add roles where needed</a:t>
            </a:r>
          </a:p>
          <a:p>
            <a:pPr algn="just"/>
            <a:r>
              <a:rPr lang="en-US" sz="1700" b="1" i="1">
                <a:solidFill>
                  <a:srgbClr val="0070C0"/>
                </a:solidFill>
                <a:latin typeface="Times New Roman" panose="02020603050405020304" pitchFamily="18" charset="0"/>
                <a:cs typeface="Times New Roman" panose="02020603050405020304" pitchFamily="18" charset="0"/>
              </a:rPr>
              <a:t>Nhân viên</a:t>
            </a:r>
          </a:p>
          <a:p>
            <a:pPr marL="342900" indent="-34290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Ai làm vai trò nào?</a:t>
            </a:r>
          </a:p>
          <a:p>
            <a:pPr marL="800100" lvl="1" indent="-342900" algn="just">
              <a:buFont typeface="Arial" panose="020B0604020202020204" pitchFamily="34" charset="0"/>
              <a:buChar char="•"/>
            </a:pPr>
            <a:r>
              <a:rPr lang="en-US" sz="1700" i="1">
                <a:solidFill>
                  <a:srgbClr val="0070C0"/>
                </a:solidFill>
                <a:latin typeface="Times New Roman" panose="02020603050405020304" pitchFamily="18" charset="0"/>
                <a:cs typeface="Times New Roman" panose="02020603050405020304" pitchFamily="18" charset="0"/>
              </a:rPr>
              <a:t>Hành động: Bổ nhiệm công việc</a:t>
            </a:r>
          </a:p>
          <a:p>
            <a:pPr algn="just"/>
            <a:r>
              <a:rPr lang="en-US" sz="1700" b="1" i="1">
                <a:solidFill>
                  <a:srgbClr val="0070C0"/>
                </a:solidFill>
                <a:latin typeface="Times New Roman" panose="02020603050405020304" pitchFamily="18" charset="0"/>
                <a:cs typeface="Times New Roman" panose="02020603050405020304" pitchFamily="18" charset="0"/>
              </a:rPr>
              <a:t>Kỹ năng</a:t>
            </a:r>
          </a:p>
          <a:p>
            <a:pPr marL="342900" indent="-34290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Nhan viên được giao nhiệm vị có những kỹ năng cần thiết?</a:t>
            </a:r>
          </a:p>
          <a:p>
            <a:pPr marL="800100" lvl="1" indent="-342900" algn="just">
              <a:buFont typeface="Arial" panose="020B0604020202020204" pitchFamily="34" charset="0"/>
              <a:buChar char="•"/>
            </a:pPr>
            <a:r>
              <a:rPr lang="en-US" sz="1700" i="1">
                <a:solidFill>
                  <a:srgbClr val="0070C0"/>
                </a:solidFill>
                <a:latin typeface="Times New Roman" panose="02020603050405020304" pitchFamily="18" charset="0"/>
                <a:cs typeface="Times New Roman" panose="02020603050405020304" pitchFamily="18" charset="0"/>
              </a:rPr>
              <a:t>Hành động: Thêm hoặc thay đổi ng</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ời hoặc chỉnh lại thời gian cho phép để nâng cao kỹ năng cho nhân viên</a:t>
            </a:r>
          </a:p>
          <a:p>
            <a:pPr algn="just"/>
            <a:r>
              <a:rPr lang="en-US" sz="1700" b="1" i="1">
                <a:solidFill>
                  <a:srgbClr val="0070C0"/>
                </a:solidFill>
                <a:latin typeface="Times New Roman" panose="02020603050405020304" pitchFamily="18" charset="0"/>
                <a:cs typeface="Times New Roman" panose="02020603050405020304" pitchFamily="18" charset="0"/>
              </a:rPr>
              <a:t>Những cái sẵn có:</a:t>
            </a:r>
          </a:p>
          <a:p>
            <a:pPr marL="342900" indent="-34290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Khi nào mọi ng</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ời thật sự sẵn sàng</a:t>
            </a:r>
          </a:p>
          <a:p>
            <a:pPr marL="800100" lvl="1" indent="-342900" algn="just">
              <a:buFont typeface="Arial" panose="020B0604020202020204" pitchFamily="34" charset="0"/>
              <a:buChar char="•"/>
            </a:pPr>
            <a:r>
              <a:rPr lang="en-US" sz="1700" i="1">
                <a:solidFill>
                  <a:srgbClr val="0070C0"/>
                </a:solidFill>
                <a:latin typeface="Times New Roman" panose="02020603050405020304" pitchFamily="18" charset="0"/>
                <a:cs typeface="Times New Roman" panose="02020603050405020304" pitchFamily="18" charset="0"/>
              </a:rPr>
              <a:t>Hành động: Định h</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ớng lại thời gian </a:t>
            </a:r>
          </a:p>
          <a:p>
            <a:pPr marL="800100" lvl="1" indent="-342900" algn="just">
              <a:buFont typeface="Arial" panose="020B0604020202020204" pitchFamily="34" charset="0"/>
              <a:buChar char="•"/>
            </a:pPr>
            <a:r>
              <a:rPr lang="en-US" sz="1700" i="1">
                <a:solidFill>
                  <a:srgbClr val="0070C0"/>
                </a:solidFill>
                <a:latin typeface="Times New Roman" panose="02020603050405020304" pitchFamily="18" charset="0"/>
                <a:cs typeface="Times New Roman" panose="02020603050405020304" pitchFamily="18" charset="0"/>
              </a:rPr>
              <a:t>Hành động: Thay đổi việc sử dụng đã định tr</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ớc để điều chỉnh thời gian</a:t>
            </a:r>
          </a:p>
          <a:p>
            <a:pPr marL="800100" lvl="1" indent="-342900" algn="just">
              <a:buFont typeface="Arial" panose="020B0604020202020204" pitchFamily="34" charset="0"/>
              <a:buChar char="•"/>
            </a:pPr>
            <a:r>
              <a:rPr lang="en-US" sz="1700" i="1">
                <a:solidFill>
                  <a:srgbClr val="0070C0"/>
                </a:solidFill>
                <a:latin typeface="Times New Roman" panose="02020603050405020304" pitchFamily="18" charset="0"/>
                <a:cs typeface="Times New Roman" panose="02020603050405020304" pitchFamily="18" charset="0"/>
              </a:rPr>
              <a:t>Hành động: Thêm nhân viên</a:t>
            </a:r>
          </a:p>
        </p:txBody>
      </p:sp>
    </p:spTree>
    <p:extLst>
      <p:ext uri="{BB962C8B-B14F-4D97-AF65-F5344CB8AC3E}">
        <p14:creationId xmlns:p14="http://schemas.microsoft.com/office/powerpoint/2010/main" val="2970837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2118" y="93878"/>
            <a:ext cx="11834595" cy="1015663"/>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000" b="1" u="sng" dirty="0">
                <a:ln/>
                <a:solidFill>
                  <a:schemeClr val="bg2">
                    <a:lumMod val="50000"/>
                  </a:schemeClr>
                </a:solidFill>
                <a:latin typeface="Times New Roman" panose="02020603050405020304" pitchFamily="18" charset="0"/>
                <a:cs typeface="Times New Roman" panose="02020603050405020304" pitchFamily="18" charset="0"/>
              </a:rPr>
              <a:t>If Your Schedule is Constrained by Time or Resources:</a:t>
            </a:r>
          </a:p>
          <a:p>
            <a:r>
              <a:rPr lang="en-US" sz="2000" b="1" i="1" u="sng" dirty="0" err="1">
                <a:ln/>
                <a:solidFill>
                  <a:srgbClr val="0070C0"/>
                </a:solidFill>
                <a:latin typeface="Times New Roman" panose="02020603050405020304" pitchFamily="18" charset="0"/>
                <a:cs typeface="Times New Roman" panose="02020603050405020304" pitchFamily="18" charset="0"/>
              </a:rPr>
              <a:t>Nếu</a:t>
            </a:r>
            <a:r>
              <a:rPr lang="en-US" sz="2000" b="1" i="1" u="sng" dirty="0">
                <a:ln/>
                <a:solidFill>
                  <a:srgbClr val="0070C0"/>
                </a:solidFill>
                <a:latin typeface="Times New Roman" panose="02020603050405020304" pitchFamily="18" charset="0"/>
                <a:cs typeface="Times New Roman" panose="02020603050405020304" pitchFamily="18" charset="0"/>
              </a:rPr>
              <a:t> </a:t>
            </a:r>
            <a:r>
              <a:rPr lang="en-US" sz="2000" b="1" i="1" u="sng" dirty="0" err="1">
                <a:ln/>
                <a:solidFill>
                  <a:srgbClr val="0070C0"/>
                </a:solidFill>
                <a:latin typeface="Times New Roman" panose="02020603050405020304" pitchFamily="18" charset="0"/>
                <a:cs typeface="Times New Roman" panose="02020603050405020304" pitchFamily="18" charset="0"/>
              </a:rPr>
              <a:t>định</a:t>
            </a:r>
            <a:r>
              <a:rPr lang="en-US" sz="2000" b="1" i="1" u="sng" dirty="0">
                <a:ln/>
                <a:solidFill>
                  <a:srgbClr val="0070C0"/>
                </a:solidFill>
                <a:latin typeface="Times New Roman" panose="02020603050405020304" pitchFamily="18" charset="0"/>
                <a:cs typeface="Times New Roman" panose="02020603050405020304" pitchFamily="18" charset="0"/>
              </a:rPr>
              <a:t> h</a:t>
            </a:r>
            <a:r>
              <a:rPr lang="vi-VN" sz="2000" b="1" i="1" u="sng" dirty="0">
                <a:ln/>
                <a:solidFill>
                  <a:srgbClr val="0070C0"/>
                </a:solidFill>
                <a:latin typeface="Times New Roman" panose="02020603050405020304" pitchFamily="18" charset="0"/>
                <a:cs typeface="Times New Roman" panose="02020603050405020304" pitchFamily="18" charset="0"/>
              </a:rPr>
              <a:t>ư</a:t>
            </a:r>
            <a:r>
              <a:rPr lang="en-US" sz="2000" b="1" i="1" u="sng" dirty="0" err="1">
                <a:ln/>
                <a:solidFill>
                  <a:srgbClr val="0070C0"/>
                </a:solidFill>
                <a:latin typeface="Times New Roman" panose="02020603050405020304" pitchFamily="18" charset="0"/>
                <a:cs typeface="Times New Roman" panose="02020603050405020304" pitchFamily="18" charset="0"/>
              </a:rPr>
              <a:t>ớng</a:t>
            </a:r>
            <a:r>
              <a:rPr lang="en-US" sz="2000" b="1" i="1" u="sng" dirty="0">
                <a:ln/>
                <a:solidFill>
                  <a:srgbClr val="0070C0"/>
                </a:solidFill>
                <a:latin typeface="Times New Roman" panose="02020603050405020304" pitchFamily="18" charset="0"/>
                <a:cs typeface="Times New Roman" panose="02020603050405020304" pitchFamily="18" charset="0"/>
              </a:rPr>
              <a:t> </a:t>
            </a:r>
            <a:r>
              <a:rPr lang="en-US" sz="2000" b="1" i="1" u="sng" dirty="0" err="1">
                <a:ln/>
                <a:solidFill>
                  <a:srgbClr val="0070C0"/>
                </a:solidFill>
                <a:latin typeface="Times New Roman" panose="02020603050405020304" pitchFamily="18" charset="0"/>
                <a:cs typeface="Times New Roman" panose="02020603050405020304" pitchFamily="18" charset="0"/>
              </a:rPr>
              <a:t>bị</a:t>
            </a:r>
            <a:r>
              <a:rPr lang="en-US" sz="2000" b="1" i="1" u="sng" dirty="0">
                <a:ln/>
                <a:solidFill>
                  <a:srgbClr val="0070C0"/>
                </a:solidFill>
                <a:latin typeface="Times New Roman" panose="02020603050405020304" pitchFamily="18" charset="0"/>
                <a:cs typeface="Times New Roman" panose="02020603050405020304" pitchFamily="18" charset="0"/>
              </a:rPr>
              <a:t> </a:t>
            </a:r>
            <a:r>
              <a:rPr lang="en-US" sz="2000" b="1" i="1" u="sng" dirty="0" err="1">
                <a:ln/>
                <a:solidFill>
                  <a:srgbClr val="0070C0"/>
                </a:solidFill>
                <a:latin typeface="Times New Roman" panose="02020603050405020304" pitchFamily="18" charset="0"/>
                <a:cs typeface="Times New Roman" panose="02020603050405020304" pitchFamily="18" charset="0"/>
              </a:rPr>
              <a:t>ràng</a:t>
            </a:r>
            <a:r>
              <a:rPr lang="en-US" sz="2000" b="1" i="1" u="sng" dirty="0">
                <a:ln/>
                <a:solidFill>
                  <a:srgbClr val="0070C0"/>
                </a:solidFill>
                <a:latin typeface="Times New Roman" panose="02020603050405020304" pitchFamily="18" charset="0"/>
                <a:cs typeface="Times New Roman" panose="02020603050405020304" pitchFamily="18" charset="0"/>
              </a:rPr>
              <a:t> </a:t>
            </a:r>
            <a:r>
              <a:rPr lang="en-US" sz="2000" b="1" i="1" u="sng" dirty="0" err="1">
                <a:ln/>
                <a:solidFill>
                  <a:srgbClr val="0070C0"/>
                </a:solidFill>
                <a:latin typeface="Times New Roman" panose="02020603050405020304" pitchFamily="18" charset="0"/>
                <a:cs typeface="Times New Roman" panose="02020603050405020304" pitchFamily="18" charset="0"/>
              </a:rPr>
              <a:t>buộc</a:t>
            </a:r>
            <a:r>
              <a:rPr lang="en-US" sz="2000" b="1" i="1" u="sng" dirty="0">
                <a:ln/>
                <a:solidFill>
                  <a:srgbClr val="0070C0"/>
                </a:solidFill>
                <a:latin typeface="Times New Roman" panose="02020603050405020304" pitchFamily="18" charset="0"/>
                <a:cs typeface="Times New Roman" panose="02020603050405020304" pitchFamily="18" charset="0"/>
              </a:rPr>
              <a:t> </a:t>
            </a:r>
            <a:r>
              <a:rPr lang="en-US" sz="2000" b="1" i="1" u="sng" dirty="0" err="1">
                <a:ln/>
                <a:solidFill>
                  <a:srgbClr val="0070C0"/>
                </a:solidFill>
                <a:latin typeface="Times New Roman" panose="02020603050405020304" pitchFamily="18" charset="0"/>
                <a:cs typeface="Times New Roman" panose="02020603050405020304" pitchFamily="18" charset="0"/>
              </a:rPr>
              <a:t>bởi</a:t>
            </a:r>
            <a:r>
              <a:rPr lang="en-US" sz="2000" b="1" i="1" u="sng" dirty="0">
                <a:ln/>
                <a:solidFill>
                  <a:srgbClr val="0070C0"/>
                </a:solidFill>
                <a:latin typeface="Times New Roman" panose="02020603050405020304" pitchFamily="18" charset="0"/>
                <a:cs typeface="Times New Roman" panose="02020603050405020304" pitchFamily="18" charset="0"/>
              </a:rPr>
              <a:t> </a:t>
            </a:r>
            <a:r>
              <a:rPr lang="en-US" sz="2000" b="1" i="1" u="sng" dirty="0" err="1">
                <a:ln/>
                <a:solidFill>
                  <a:srgbClr val="0070C0"/>
                </a:solidFill>
                <a:latin typeface="Times New Roman" panose="02020603050405020304" pitchFamily="18" charset="0"/>
                <a:cs typeface="Times New Roman" panose="02020603050405020304" pitchFamily="18" charset="0"/>
              </a:rPr>
              <a:t>thời</a:t>
            </a:r>
            <a:r>
              <a:rPr lang="en-US" sz="2000" b="1" i="1" u="sng" dirty="0">
                <a:ln/>
                <a:solidFill>
                  <a:srgbClr val="0070C0"/>
                </a:solidFill>
                <a:latin typeface="Times New Roman" panose="02020603050405020304" pitchFamily="18" charset="0"/>
                <a:cs typeface="Times New Roman" panose="02020603050405020304" pitchFamily="18" charset="0"/>
              </a:rPr>
              <a:t> </a:t>
            </a:r>
            <a:r>
              <a:rPr lang="en-US" sz="2000" b="1" i="1" u="sng" dirty="0" err="1">
                <a:ln/>
                <a:solidFill>
                  <a:srgbClr val="0070C0"/>
                </a:solidFill>
                <a:latin typeface="Times New Roman" panose="02020603050405020304" pitchFamily="18" charset="0"/>
                <a:cs typeface="Times New Roman" panose="02020603050405020304" pitchFamily="18" charset="0"/>
              </a:rPr>
              <a:t>gian</a:t>
            </a:r>
            <a:r>
              <a:rPr lang="en-US" sz="2000" b="1" i="1" u="sng" dirty="0">
                <a:ln/>
                <a:solidFill>
                  <a:srgbClr val="0070C0"/>
                </a:solidFill>
                <a:latin typeface="Times New Roman" panose="02020603050405020304" pitchFamily="18" charset="0"/>
                <a:cs typeface="Times New Roman" panose="02020603050405020304" pitchFamily="18" charset="0"/>
              </a:rPr>
              <a:t> </a:t>
            </a:r>
            <a:r>
              <a:rPr lang="en-US" sz="2000" b="1" i="1" u="sng" dirty="0" err="1">
                <a:ln/>
                <a:solidFill>
                  <a:srgbClr val="0070C0"/>
                </a:solidFill>
                <a:latin typeface="Times New Roman" panose="02020603050405020304" pitchFamily="18" charset="0"/>
                <a:cs typeface="Times New Roman" panose="02020603050405020304" pitchFamily="18" charset="0"/>
              </a:rPr>
              <a:t>hoặc</a:t>
            </a:r>
            <a:r>
              <a:rPr lang="en-US" sz="2000" b="1" i="1" u="sng" dirty="0">
                <a:ln/>
                <a:solidFill>
                  <a:srgbClr val="0070C0"/>
                </a:solidFill>
                <a:latin typeface="Times New Roman" panose="02020603050405020304" pitchFamily="18" charset="0"/>
                <a:cs typeface="Times New Roman" panose="02020603050405020304" pitchFamily="18" charset="0"/>
              </a:rPr>
              <a:t> </a:t>
            </a:r>
            <a:r>
              <a:rPr lang="en-US" sz="2000" b="1" i="1" u="sng" dirty="0" err="1">
                <a:ln/>
                <a:solidFill>
                  <a:srgbClr val="0070C0"/>
                </a:solidFill>
                <a:latin typeface="Times New Roman" panose="02020603050405020304" pitchFamily="18" charset="0"/>
                <a:cs typeface="Times New Roman" panose="02020603050405020304" pitchFamily="18" charset="0"/>
              </a:rPr>
              <a:t>tài</a:t>
            </a:r>
            <a:r>
              <a:rPr lang="en-US" sz="2000" b="1" i="1" u="sng" dirty="0">
                <a:ln/>
                <a:solidFill>
                  <a:srgbClr val="0070C0"/>
                </a:solidFill>
                <a:latin typeface="Times New Roman" panose="02020603050405020304" pitchFamily="18" charset="0"/>
                <a:cs typeface="Times New Roman" panose="02020603050405020304" pitchFamily="18" charset="0"/>
              </a:rPr>
              <a:t> </a:t>
            </a:r>
            <a:r>
              <a:rPr lang="en-US" sz="2000" b="1" i="1" u="sng" dirty="0" err="1">
                <a:ln/>
                <a:solidFill>
                  <a:srgbClr val="0070C0"/>
                </a:solidFill>
                <a:latin typeface="Times New Roman" panose="02020603050405020304" pitchFamily="18" charset="0"/>
                <a:cs typeface="Times New Roman" panose="02020603050405020304" pitchFamily="18" charset="0"/>
              </a:rPr>
              <a:t>nguyên</a:t>
            </a:r>
            <a:endParaRPr lang="en-US" sz="2000" b="1" i="1" u="sng" dirty="0">
              <a:ln/>
              <a:solidFill>
                <a:srgbClr val="0070C0"/>
              </a:solidFill>
              <a:latin typeface="Times New Roman" panose="02020603050405020304" pitchFamily="18" charset="0"/>
              <a:cs typeface="Times New Roman" panose="02020603050405020304" pitchFamily="18" charset="0"/>
            </a:endParaRPr>
          </a:p>
          <a:p>
            <a:endParaRPr lang="en-US" sz="2000" b="1"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32118" y="918045"/>
            <a:ext cx="5645830" cy="5447645"/>
          </a:xfrm>
          <a:prstGeom prst="rect">
            <a:avLst/>
          </a:prstGeom>
          <a:noFill/>
        </p:spPr>
        <p:txBody>
          <a:bodyPr wrap="square" rtlCol="0">
            <a:spAutoFit/>
          </a:bodyPr>
          <a:lstStyle/>
          <a:p>
            <a:pPr algn="just"/>
            <a:r>
              <a:rPr lang="en-US" sz="1450" b="1" dirty="0">
                <a:latin typeface="Times New Roman" panose="02020603050405020304" pitchFamily="18" charset="0"/>
                <a:cs typeface="Times New Roman" panose="02020603050405020304" pitchFamily="18" charset="0"/>
              </a:rPr>
              <a:t>If your schedule is constrained by time or resources, consider the following options:</a:t>
            </a:r>
          </a:p>
          <a:p>
            <a:pPr marL="800100" lvl="1" indent="-342900" algn="just">
              <a:buFont typeface="Wingdings" panose="05000000000000000000" pitchFamily="2" charset="2"/>
              <a:buChar char="§"/>
            </a:pPr>
            <a:r>
              <a:rPr lang="en-US" sz="1450" b="1" dirty="0">
                <a:latin typeface="Times New Roman" panose="02020603050405020304" pitchFamily="18" charset="0"/>
                <a:cs typeface="Times New Roman" panose="02020603050405020304" pitchFamily="18" charset="0"/>
              </a:rPr>
              <a:t>Crash the schedule – </a:t>
            </a:r>
            <a:r>
              <a:rPr lang="en-US" sz="1450" dirty="0">
                <a:latin typeface="Times New Roman" panose="02020603050405020304" pitchFamily="18" charset="0"/>
                <a:cs typeface="Times New Roman" panose="02020603050405020304" pitchFamily="18" charset="0"/>
              </a:rPr>
              <a:t>This means applying more resources to reduce the overall project duration; resources are usually applied to the activities with the least float until the desired project duration is achieved; crashing usually increases project cost and risk, but reduces overall </a:t>
            </a:r>
            <a:r>
              <a:rPr lang="en-US" sz="1450">
                <a:latin typeface="Times New Roman" panose="02020603050405020304" pitchFamily="18" charset="0"/>
                <a:cs typeface="Times New Roman" panose="02020603050405020304" pitchFamily="18" charset="0"/>
              </a:rPr>
              <a:t>project duration</a:t>
            </a:r>
          </a:p>
          <a:p>
            <a:pPr marL="800100" lvl="1" indent="-342900" algn="just">
              <a:buFont typeface="Wingdings" panose="05000000000000000000" pitchFamily="2" charset="2"/>
              <a:buChar char="§"/>
            </a:pPr>
            <a:endParaRPr lang="en-US" sz="1450"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sz="1450" b="1" dirty="0">
                <a:latin typeface="Times New Roman" panose="02020603050405020304" pitchFamily="18" charset="0"/>
                <a:cs typeface="Times New Roman" panose="02020603050405020304" pitchFamily="18" charset="0"/>
              </a:rPr>
              <a:t>Fast-track the schedule – </a:t>
            </a:r>
            <a:r>
              <a:rPr lang="en-US" sz="1450" dirty="0">
                <a:latin typeface="Times New Roman" panose="02020603050405020304" pitchFamily="18" charset="0"/>
                <a:cs typeface="Times New Roman" panose="02020603050405020304" pitchFamily="18" charset="0"/>
              </a:rPr>
              <a:t>This means compressing the project schedule by overlapping activities that normally would be done in sequence; fast-tracking might change the relationships among tasks and shorten the critical path; it usually increases project cost and risk, but reduces overall project duration</a:t>
            </a:r>
          </a:p>
          <a:p>
            <a:pPr marL="800100" lvl="1" indent="-342900" algn="just">
              <a:buFont typeface="Wingdings" panose="05000000000000000000" pitchFamily="2" charset="2"/>
              <a:buChar char="§"/>
            </a:pPr>
            <a:r>
              <a:rPr lang="en-US" sz="1450" b="1" dirty="0">
                <a:latin typeface="Times New Roman" panose="02020603050405020304" pitchFamily="18" charset="0"/>
                <a:cs typeface="Times New Roman" panose="02020603050405020304" pitchFamily="18" charset="0"/>
              </a:rPr>
              <a:t>Change the approach – </a:t>
            </a:r>
            <a:r>
              <a:rPr lang="en-US" sz="1450" dirty="0">
                <a:latin typeface="Times New Roman" panose="02020603050405020304" pitchFamily="18" charset="0"/>
                <a:cs typeface="Times New Roman" panose="02020603050405020304" pitchFamily="18" charset="0"/>
              </a:rPr>
              <a:t>Changing your approach to the work might create a different set of interrelated activities with a </a:t>
            </a:r>
            <a:r>
              <a:rPr lang="en-US" sz="1450" dirty="0" err="1">
                <a:latin typeface="Times New Roman" panose="02020603050405020304" pitchFamily="18" charset="0"/>
                <a:cs typeface="Times New Roman" panose="02020603050405020304" pitchFamily="18" charset="0"/>
              </a:rPr>
              <a:t>shourter</a:t>
            </a:r>
            <a:r>
              <a:rPr lang="en-US" sz="1450" dirty="0">
                <a:latin typeface="Times New Roman" panose="02020603050405020304" pitchFamily="18" charset="0"/>
                <a:cs typeface="Times New Roman" panose="02020603050405020304" pitchFamily="18" charset="0"/>
              </a:rPr>
              <a:t> critical path, which might also require changing the WBS</a:t>
            </a:r>
          </a:p>
          <a:p>
            <a:pPr marL="800100" lvl="1" indent="-342900" algn="just">
              <a:buFont typeface="Wingdings" panose="05000000000000000000" pitchFamily="2" charset="2"/>
              <a:buChar char="§"/>
            </a:pPr>
            <a:r>
              <a:rPr lang="en-US" sz="1450" b="1" dirty="0">
                <a:latin typeface="Times New Roman" panose="02020603050405020304" pitchFamily="18" charset="0"/>
                <a:cs typeface="Times New Roman" panose="02020603050405020304" pitchFamily="18" charset="0"/>
              </a:rPr>
              <a:t>Re-evaluate dependencies – </a:t>
            </a:r>
            <a:r>
              <a:rPr lang="en-US" sz="1450" dirty="0">
                <a:latin typeface="Times New Roman" panose="02020603050405020304" pitchFamily="18" charset="0"/>
                <a:cs typeface="Times New Roman" panose="02020603050405020304" pitchFamily="18" charset="0"/>
              </a:rPr>
              <a:t>Determine if any FS start relationships can be changed to FF relationships</a:t>
            </a:r>
          </a:p>
          <a:p>
            <a:pPr marL="800100" lvl="1" indent="-342900" algn="just">
              <a:buFont typeface="Wingdings" panose="05000000000000000000" pitchFamily="2" charset="2"/>
              <a:buChar char="§"/>
            </a:pPr>
            <a:r>
              <a:rPr lang="en-US" sz="1450" b="1" dirty="0">
                <a:latin typeface="Times New Roman" panose="02020603050405020304" pitchFamily="18" charset="0"/>
                <a:cs typeface="Times New Roman" panose="02020603050405020304" pitchFamily="18" charset="0"/>
              </a:rPr>
              <a:t>Revisit hard constraints – </a:t>
            </a:r>
            <a:r>
              <a:rPr lang="en-US" sz="1450" dirty="0">
                <a:latin typeface="Times New Roman" panose="02020603050405020304" pitchFamily="18" charset="0"/>
                <a:cs typeface="Times New Roman" panose="02020603050405020304" pitchFamily="18" charset="0"/>
              </a:rPr>
              <a:t>If any of these hard constraints affect a task on the critical path, that task might start or end sooner</a:t>
            </a:r>
          </a:p>
          <a:p>
            <a:pPr marL="800100" lvl="1" indent="-342900" algn="just">
              <a:buFont typeface="Wingdings" panose="05000000000000000000" pitchFamily="2" charset="2"/>
              <a:buChar char="§"/>
            </a:pPr>
            <a:r>
              <a:rPr lang="en-US" sz="1450" b="1" dirty="0">
                <a:latin typeface="Times New Roman" panose="02020603050405020304" pitchFamily="18" charset="0"/>
                <a:cs typeface="Times New Roman" panose="02020603050405020304" pitchFamily="18" charset="0"/>
              </a:rPr>
              <a:t>Use float – </a:t>
            </a:r>
            <a:r>
              <a:rPr lang="en-US" sz="1450" dirty="0">
                <a:latin typeface="Times New Roman" panose="02020603050405020304" pitchFamily="18" charset="0"/>
                <a:cs typeface="Times New Roman" panose="02020603050405020304" pitchFamily="18" charset="0"/>
              </a:rPr>
              <a:t>Consider using the float you have available to adjust the schedule</a:t>
            </a:r>
            <a:endParaRPr lang="en-US" sz="145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37ACE0B8-9D2D-4D8E-A8C1-14FA3B5BE706}"/>
              </a:ext>
            </a:extLst>
          </p:cNvPr>
          <p:cNvSpPr txBox="1"/>
          <p:nvPr/>
        </p:nvSpPr>
        <p:spPr>
          <a:xfrm>
            <a:off x="5777949" y="918045"/>
            <a:ext cx="5645830" cy="5447645"/>
          </a:xfrm>
          <a:prstGeom prst="rect">
            <a:avLst/>
          </a:prstGeom>
          <a:noFill/>
        </p:spPr>
        <p:txBody>
          <a:bodyPr wrap="square" rtlCol="0">
            <a:spAutoFit/>
          </a:bodyPr>
          <a:lstStyle/>
          <a:p>
            <a:pPr algn="just"/>
            <a:r>
              <a:rPr lang="en-US" sz="1450" b="1" i="1" dirty="0" err="1">
                <a:solidFill>
                  <a:srgbClr val="0070C0"/>
                </a:solidFill>
                <a:latin typeface="Times New Roman" panose="02020603050405020304" pitchFamily="18" charset="0"/>
                <a:cs typeface="Times New Roman" panose="02020603050405020304" pitchFamily="18" charset="0"/>
              </a:rPr>
              <a:t>Nếu</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định</a:t>
            </a:r>
            <a:r>
              <a:rPr lang="en-US" sz="1450" b="1" i="1" dirty="0">
                <a:solidFill>
                  <a:srgbClr val="0070C0"/>
                </a:solidFill>
                <a:latin typeface="Times New Roman" panose="02020603050405020304" pitchFamily="18" charset="0"/>
                <a:cs typeface="Times New Roman" panose="02020603050405020304" pitchFamily="18" charset="0"/>
              </a:rPr>
              <a:t> h</a:t>
            </a:r>
            <a:r>
              <a:rPr lang="vi-VN" sz="1450" b="1" i="1" dirty="0">
                <a:solidFill>
                  <a:srgbClr val="0070C0"/>
                </a:solidFill>
                <a:latin typeface="Times New Roman" panose="02020603050405020304" pitchFamily="18" charset="0"/>
                <a:cs typeface="Times New Roman" panose="02020603050405020304" pitchFamily="18" charset="0"/>
              </a:rPr>
              <a:t>ư</a:t>
            </a:r>
            <a:r>
              <a:rPr lang="en-US" sz="1450" b="1" i="1" dirty="0" err="1">
                <a:solidFill>
                  <a:srgbClr val="0070C0"/>
                </a:solidFill>
                <a:latin typeface="Times New Roman" panose="02020603050405020304" pitchFamily="18" charset="0"/>
                <a:cs typeface="Times New Roman" panose="02020603050405020304" pitchFamily="18" charset="0"/>
              </a:rPr>
              <a:t>ớng</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của</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bạn</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bị</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ràng</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buộc</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bởi</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thời</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gian</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hoặc</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tài</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nguyên</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có</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thể</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xem</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xét</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các</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lựa</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chọn</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sau</a:t>
            </a:r>
            <a:r>
              <a:rPr lang="en-US" sz="1450" b="1" i="1" dirty="0">
                <a:solidFill>
                  <a:srgbClr val="0070C0"/>
                </a:solidFill>
                <a:latin typeface="Times New Roman" panose="02020603050405020304" pitchFamily="18" charset="0"/>
                <a:cs typeface="Times New Roman" panose="02020603050405020304" pitchFamily="18" charset="0"/>
              </a:rPr>
              <a:t>:</a:t>
            </a:r>
          </a:p>
          <a:p>
            <a:pPr marL="800100" lvl="1" indent="-342900" algn="just">
              <a:buFont typeface="Wingdings" panose="05000000000000000000" pitchFamily="2" charset="2"/>
              <a:buChar char="§"/>
            </a:pPr>
            <a:r>
              <a:rPr lang="en-US" sz="1450" b="1" i="1" dirty="0" err="1">
                <a:solidFill>
                  <a:srgbClr val="0070C0"/>
                </a:solidFill>
                <a:latin typeface="Times New Roman" panose="02020603050405020304" pitchFamily="18" charset="0"/>
                <a:cs typeface="Times New Roman" panose="02020603050405020304" pitchFamily="18" charset="0"/>
              </a:rPr>
              <a:t>Phá</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vỡ</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định</a:t>
            </a:r>
            <a:r>
              <a:rPr lang="en-US" sz="1450" b="1" i="1" dirty="0">
                <a:solidFill>
                  <a:srgbClr val="0070C0"/>
                </a:solidFill>
                <a:latin typeface="Times New Roman" panose="02020603050405020304" pitchFamily="18" charset="0"/>
                <a:cs typeface="Times New Roman" panose="02020603050405020304" pitchFamily="18" charset="0"/>
              </a:rPr>
              <a:t> h</a:t>
            </a:r>
            <a:r>
              <a:rPr lang="vi-VN" sz="1450" b="1" i="1" dirty="0">
                <a:solidFill>
                  <a:srgbClr val="0070C0"/>
                </a:solidFill>
                <a:latin typeface="Times New Roman" panose="02020603050405020304" pitchFamily="18" charset="0"/>
                <a:cs typeface="Times New Roman" panose="02020603050405020304" pitchFamily="18" charset="0"/>
              </a:rPr>
              <a:t>ư</a:t>
            </a:r>
            <a:r>
              <a:rPr lang="en-US" sz="1450" b="1" i="1" dirty="0" err="1">
                <a:solidFill>
                  <a:srgbClr val="0070C0"/>
                </a:solidFill>
                <a:latin typeface="Times New Roman" panose="02020603050405020304" pitchFamily="18" charset="0"/>
                <a:cs typeface="Times New Roman" panose="02020603050405020304" pitchFamily="18" charset="0"/>
              </a:rPr>
              <a:t>ớng</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Có</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nghĩa</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là</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sử</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dụng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nhiều</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tài</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nguyên</a:t>
            </a:r>
            <a:r>
              <a:rPr lang="en-US" sz="1450" i="1" dirty="0">
                <a:solidFill>
                  <a:srgbClr val="0070C0"/>
                </a:solidFill>
                <a:latin typeface="Times New Roman" panose="02020603050405020304" pitchFamily="18" charset="0"/>
                <a:cs typeface="Times New Roman" panose="02020603050405020304" pitchFamily="18" charset="0"/>
              </a:rPr>
              <a:t> h</a:t>
            </a:r>
            <a:r>
              <a:rPr lang="vi-VN" sz="1450" i="1" dirty="0">
                <a:solidFill>
                  <a:srgbClr val="0070C0"/>
                </a:solidFill>
                <a:latin typeface="Times New Roman" panose="02020603050405020304" pitchFamily="18" charset="0"/>
                <a:cs typeface="Times New Roman" panose="02020603050405020304" pitchFamily="18" charset="0"/>
              </a:rPr>
              <a:t>ơ</a:t>
            </a:r>
            <a:r>
              <a:rPr lang="en-US" sz="1450" i="1" dirty="0">
                <a:solidFill>
                  <a:srgbClr val="0070C0"/>
                </a:solidFill>
                <a:latin typeface="Times New Roman" panose="02020603050405020304" pitchFamily="18" charset="0"/>
                <a:cs typeface="Times New Roman" panose="02020603050405020304" pitchFamily="18" charset="0"/>
              </a:rPr>
              <a:t>n </a:t>
            </a:r>
            <a:r>
              <a:rPr lang="en-US" sz="1450" i="1" dirty="0" err="1">
                <a:solidFill>
                  <a:srgbClr val="0070C0"/>
                </a:solidFill>
                <a:latin typeface="Times New Roman" panose="02020603050405020304" pitchFamily="18" charset="0"/>
                <a:cs typeface="Times New Roman" panose="02020603050405020304" pitchFamily="18" charset="0"/>
              </a:rPr>
              <a:t>để</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giảm</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thời</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gian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của</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toàn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bộ</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dự</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án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tài</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nguyên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th</a:t>
            </a:r>
            <a:r>
              <a:rPr lang="vi-VN" sz="1450" i="1" dirty="0">
                <a:solidFill>
                  <a:srgbClr val="0070C0"/>
                </a:solidFill>
                <a:latin typeface="Times New Roman" panose="02020603050405020304" pitchFamily="18" charset="0"/>
                <a:cs typeface="Times New Roman" panose="02020603050405020304" pitchFamily="18" charset="0"/>
              </a:rPr>
              <a:t>ư</a:t>
            </a:r>
            <a:r>
              <a:rPr lang="en-US" sz="1450" i="1" dirty="0" err="1">
                <a:solidFill>
                  <a:srgbClr val="0070C0"/>
                </a:solidFill>
                <a:latin typeface="Times New Roman" panose="02020603050405020304" pitchFamily="18" charset="0"/>
                <a:cs typeface="Times New Roman" panose="02020603050405020304" pitchFamily="18" charset="0"/>
              </a:rPr>
              <a:t>ờng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xuyên</a:t>
            </a:r>
            <a:r>
              <a:rPr lang="en-US" sz="1450" i="1" dirty="0">
                <a:solidFill>
                  <a:srgbClr val="0070C0"/>
                </a:solidFill>
                <a:latin typeface="Times New Roman" panose="02020603050405020304" pitchFamily="18" charset="0"/>
                <a:cs typeface="Times New Roman" panose="02020603050405020304" pitchFamily="18" charset="0"/>
              </a:rPr>
              <a:t> đ</a:t>
            </a:r>
            <a:r>
              <a:rPr lang="vi-VN" sz="1450" i="1" dirty="0">
                <a:solidFill>
                  <a:srgbClr val="0070C0"/>
                </a:solidFill>
                <a:latin typeface="Times New Roman" panose="02020603050405020304" pitchFamily="18" charset="0"/>
                <a:cs typeface="Times New Roman" panose="02020603050405020304" pitchFamily="18" charset="0"/>
              </a:rPr>
              <a:t>ư</a:t>
            </a:r>
            <a:r>
              <a:rPr lang="en-US" sz="1450" i="1" dirty="0" err="1">
                <a:solidFill>
                  <a:srgbClr val="0070C0"/>
                </a:solidFill>
                <a:latin typeface="Times New Roman" panose="02020603050405020304" pitchFamily="18" charset="0"/>
                <a:cs typeface="Times New Roman" panose="02020603050405020304" pitchFamily="18" charset="0"/>
              </a:rPr>
              <a:t>ợc</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sử</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dụng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với</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thời</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gian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thả</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trôi</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ít</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nhất</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cho</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tới</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khi</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thời</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gian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mong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muốn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của</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dự</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án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đạt</a:t>
            </a:r>
            <a:r>
              <a:rPr lang="en-US" sz="1450" i="1" dirty="0">
                <a:solidFill>
                  <a:srgbClr val="0070C0"/>
                </a:solidFill>
                <a:latin typeface="Times New Roman" panose="02020603050405020304" pitchFamily="18" charset="0"/>
                <a:cs typeface="Times New Roman" panose="02020603050405020304" pitchFamily="18" charset="0"/>
              </a:rPr>
              <a:t> đ</a:t>
            </a:r>
            <a:r>
              <a:rPr lang="vi-VN" sz="1450" i="1" dirty="0">
                <a:solidFill>
                  <a:srgbClr val="0070C0"/>
                </a:solidFill>
                <a:latin typeface="Times New Roman" panose="02020603050405020304" pitchFamily="18" charset="0"/>
                <a:cs typeface="Times New Roman" panose="02020603050405020304" pitchFamily="18" charset="0"/>
              </a:rPr>
              <a:t>ư</a:t>
            </a:r>
            <a:r>
              <a:rPr lang="en-US" sz="1450" i="1" dirty="0" err="1">
                <a:solidFill>
                  <a:srgbClr val="0070C0"/>
                </a:solidFill>
                <a:latin typeface="Times New Roman" panose="02020603050405020304" pitchFamily="18" charset="0"/>
                <a:cs typeface="Times New Roman" panose="02020603050405020304" pitchFamily="18" charset="0"/>
              </a:rPr>
              <a:t>ợc</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phá</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vỡ</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thường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tăng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giá</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thành</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và</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rủi</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ro</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cho</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dự</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án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nh</a:t>
            </a:r>
            <a:r>
              <a:rPr lang="vi-VN" sz="1450" i="1" dirty="0">
                <a:solidFill>
                  <a:srgbClr val="0070C0"/>
                </a:solidFill>
                <a:latin typeface="Times New Roman" panose="02020603050405020304" pitchFamily="18" charset="0"/>
                <a:cs typeface="Times New Roman" panose="02020603050405020304" pitchFamily="18" charset="0"/>
              </a:rPr>
              <a:t>ư</a:t>
            </a:r>
            <a:r>
              <a:rPr lang="en-US" sz="1450" i="1" dirty="0">
                <a:solidFill>
                  <a:srgbClr val="0070C0"/>
                </a:solidFill>
                <a:latin typeface="Times New Roman" panose="02020603050405020304" pitchFamily="18" charset="0"/>
                <a:cs typeface="Times New Roman" panose="02020603050405020304" pitchFamily="18" charset="0"/>
              </a:rPr>
              <a:t>ng </a:t>
            </a:r>
            <a:r>
              <a:rPr lang="en-US" sz="1450" i="1" dirty="0" err="1">
                <a:solidFill>
                  <a:srgbClr val="0070C0"/>
                </a:solidFill>
                <a:latin typeface="Times New Roman" panose="02020603050405020304" pitchFamily="18" charset="0"/>
                <a:cs typeface="Times New Roman" panose="02020603050405020304" pitchFamily="18" charset="0"/>
              </a:rPr>
              <a:t>giảm</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toàn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bộ</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thời</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gian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của</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dự</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án</a:t>
            </a:r>
            <a:endParaRPr lang="en-US" sz="1450"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sz="1450" b="1" i="1" dirty="0" err="1">
                <a:solidFill>
                  <a:srgbClr val="0070C0"/>
                </a:solidFill>
                <a:latin typeface="Times New Roman" panose="02020603050405020304" pitchFamily="18" charset="0"/>
                <a:cs typeface="Times New Roman" panose="02020603050405020304" pitchFamily="18" charset="0"/>
              </a:rPr>
              <a:t>Hoàn</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thành</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công</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việc</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sớm</a:t>
            </a:r>
            <a:r>
              <a:rPr lang="en-US" sz="1450" b="1" i="1" dirty="0">
                <a:solidFill>
                  <a:srgbClr val="0070C0"/>
                </a:solidFill>
                <a:latin typeface="Times New Roman" panose="02020603050405020304" pitchFamily="18" charset="0"/>
                <a:cs typeface="Times New Roman" panose="02020603050405020304" pitchFamily="18" charset="0"/>
              </a:rPr>
              <a:t>:-</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Có</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nghĩa</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là</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ép</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cho</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dự</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án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bằng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cách</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chồng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các</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hoạt</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động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mà</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nh</a:t>
            </a:r>
            <a:r>
              <a:rPr lang="vi-VN" sz="1450" i="1" dirty="0">
                <a:solidFill>
                  <a:srgbClr val="0070C0"/>
                </a:solidFill>
                <a:latin typeface="Times New Roman" panose="02020603050405020304" pitchFamily="18" charset="0"/>
                <a:cs typeface="Times New Roman" panose="02020603050405020304" pitchFamily="18" charset="0"/>
              </a:rPr>
              <a:t>ư</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bình</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th</a:t>
            </a:r>
            <a:r>
              <a:rPr lang="vi-VN" sz="1450" i="1" dirty="0">
                <a:solidFill>
                  <a:srgbClr val="0070C0"/>
                </a:solidFill>
                <a:latin typeface="Times New Roman" panose="02020603050405020304" pitchFamily="18" charset="0"/>
                <a:cs typeface="Times New Roman" panose="02020603050405020304" pitchFamily="18" charset="0"/>
              </a:rPr>
              <a:t>ư</a:t>
            </a:r>
            <a:r>
              <a:rPr lang="en-US" sz="1450" i="1" dirty="0" err="1">
                <a:solidFill>
                  <a:srgbClr val="0070C0"/>
                </a:solidFill>
                <a:latin typeface="Times New Roman" panose="02020603050405020304" pitchFamily="18" charset="0"/>
                <a:cs typeface="Times New Roman" panose="02020603050405020304" pitchFamily="18" charset="0"/>
              </a:rPr>
              <a:t>ờng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sẽ</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làm</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theo</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trình</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tự</a:t>
            </a:r>
            <a:r>
              <a:rPr lang="en-US" sz="1450" i="1" dirty="0">
                <a:solidFill>
                  <a:srgbClr val="0070C0"/>
                </a:solidFill>
                <a:latin typeface="Times New Roman" panose="02020603050405020304" pitchFamily="18" charset="0"/>
                <a:cs typeface="Times New Roman" panose="02020603050405020304" pitchFamily="18" charset="0"/>
              </a:rPr>
              <a:t>; fast-tracking </a:t>
            </a:r>
            <a:r>
              <a:rPr lang="en-US" sz="1450" i="1" dirty="0" err="1">
                <a:solidFill>
                  <a:srgbClr val="0070C0"/>
                </a:solidFill>
                <a:latin typeface="Times New Roman" panose="02020603050405020304" pitchFamily="18" charset="0"/>
                <a:cs typeface="Times New Roman" panose="02020603050405020304" pitchFamily="18" charset="0"/>
              </a:rPr>
              <a:t>có</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thể</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thay</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đổi</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quan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hệ</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trong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các</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nhiệm</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vụ</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và</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làm</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ngắn</a:t>
            </a:r>
            <a:r>
              <a:rPr lang="en-US" sz="1450" i="1" dirty="0">
                <a:solidFill>
                  <a:srgbClr val="0070C0"/>
                </a:solidFill>
                <a:latin typeface="Times New Roman" panose="02020603050405020304" pitchFamily="18" charset="0"/>
                <a:cs typeface="Times New Roman" panose="02020603050405020304" pitchFamily="18" charset="0"/>
              </a:rPr>
              <a:t> đ</a:t>
            </a:r>
            <a:r>
              <a:rPr lang="vi-VN" sz="1450" i="1" dirty="0">
                <a:solidFill>
                  <a:srgbClr val="0070C0"/>
                </a:solidFill>
                <a:latin typeface="Times New Roman" panose="02020603050405020304" pitchFamily="18" charset="0"/>
                <a:cs typeface="Times New Roman" panose="02020603050405020304" pitchFamily="18" charset="0"/>
              </a:rPr>
              <a:t>ư</a:t>
            </a:r>
            <a:r>
              <a:rPr lang="en-US" sz="1450" i="1" dirty="0" err="1">
                <a:solidFill>
                  <a:srgbClr val="0070C0"/>
                </a:solidFill>
                <a:latin typeface="Times New Roman" panose="02020603050405020304" pitchFamily="18" charset="0"/>
                <a:cs typeface="Times New Roman" panose="02020603050405020304" pitchFamily="18" charset="0"/>
              </a:rPr>
              <a:t>ờng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găng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nó</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th</a:t>
            </a:r>
            <a:r>
              <a:rPr lang="vi-VN" sz="1450" i="1" dirty="0">
                <a:solidFill>
                  <a:srgbClr val="0070C0"/>
                </a:solidFill>
                <a:latin typeface="Times New Roman" panose="02020603050405020304" pitchFamily="18" charset="0"/>
                <a:cs typeface="Times New Roman" panose="02020603050405020304" pitchFamily="18" charset="0"/>
              </a:rPr>
              <a:t>ư</a:t>
            </a:r>
            <a:r>
              <a:rPr lang="en-US" sz="1450" i="1" dirty="0" err="1">
                <a:solidFill>
                  <a:srgbClr val="0070C0"/>
                </a:solidFill>
                <a:latin typeface="Times New Roman" panose="02020603050405020304" pitchFamily="18" charset="0"/>
                <a:cs typeface="Times New Roman" panose="02020603050405020304" pitchFamily="18" charset="0"/>
              </a:rPr>
              <a:t>ờng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tăng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giá</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thành</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và</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rủi</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ro</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dự</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án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nh</a:t>
            </a:r>
            <a:r>
              <a:rPr lang="vi-VN" sz="1450" i="1" dirty="0">
                <a:solidFill>
                  <a:srgbClr val="0070C0"/>
                </a:solidFill>
                <a:latin typeface="Times New Roman" panose="02020603050405020304" pitchFamily="18" charset="0"/>
                <a:cs typeface="Times New Roman" panose="02020603050405020304" pitchFamily="18" charset="0"/>
              </a:rPr>
              <a:t>ư</a:t>
            </a:r>
            <a:r>
              <a:rPr lang="en-US" sz="1450" i="1" dirty="0">
                <a:solidFill>
                  <a:srgbClr val="0070C0"/>
                </a:solidFill>
                <a:latin typeface="Times New Roman" panose="02020603050405020304" pitchFamily="18" charset="0"/>
                <a:cs typeface="Times New Roman" panose="02020603050405020304" pitchFamily="18" charset="0"/>
              </a:rPr>
              <a:t>ng </a:t>
            </a:r>
            <a:r>
              <a:rPr lang="en-US" sz="1450" i="1" dirty="0" err="1">
                <a:solidFill>
                  <a:srgbClr val="0070C0"/>
                </a:solidFill>
                <a:latin typeface="Times New Roman" panose="02020603050405020304" pitchFamily="18" charset="0"/>
                <a:cs typeface="Times New Roman" panose="02020603050405020304" pitchFamily="18" charset="0"/>
              </a:rPr>
              <a:t>giảm</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thời</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gian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của</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toàn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bộ</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dự</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án</a:t>
            </a:r>
            <a:endParaRPr lang="en-US" sz="1450"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sz="1450" b="1" i="1" dirty="0" err="1">
                <a:solidFill>
                  <a:srgbClr val="0070C0"/>
                </a:solidFill>
                <a:latin typeface="Times New Roman" panose="02020603050405020304" pitchFamily="18" charset="0"/>
                <a:cs typeface="Times New Roman" panose="02020603050405020304" pitchFamily="18" charset="0"/>
              </a:rPr>
              <a:t>Thay</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đổi</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cách</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tiếp</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cận</a:t>
            </a:r>
            <a:r>
              <a:rPr lang="en-US" sz="1450" b="1" i="1" dirty="0">
                <a:solidFill>
                  <a:srgbClr val="0070C0"/>
                </a:solidFill>
                <a:latin typeface="Times New Roman" panose="02020603050405020304" pitchFamily="18" charset="0"/>
                <a:cs typeface="Times New Roman" panose="02020603050405020304" pitchFamily="18" charset="0"/>
              </a:rPr>
              <a:t> – </a:t>
            </a:r>
            <a:r>
              <a:rPr lang="en-US" sz="1450" i="1" dirty="0" err="1">
                <a:solidFill>
                  <a:srgbClr val="0070C0"/>
                </a:solidFill>
                <a:latin typeface="Times New Roman" panose="02020603050405020304" pitchFamily="18" charset="0"/>
                <a:cs typeface="Times New Roman" panose="02020603050405020304" pitchFamily="18" charset="0"/>
              </a:rPr>
              <a:t>Thay</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đổi</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cách</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tiếp</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cận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của</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bạn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với</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công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việc</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có</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thể</a:t>
            </a:r>
            <a:r>
              <a:rPr lang="en-US" sz="1450" i="1" dirty="0">
                <a:solidFill>
                  <a:srgbClr val="0070C0"/>
                </a:solidFill>
                <a:latin typeface="Times New Roman" panose="02020603050405020304" pitchFamily="18" charset="0"/>
                <a:cs typeface="Times New Roman" panose="02020603050405020304" pitchFamily="18" charset="0"/>
              </a:rPr>
              <a:t> 1 </a:t>
            </a:r>
            <a:r>
              <a:rPr lang="en-US" sz="1450" i="1" dirty="0" err="1">
                <a:solidFill>
                  <a:srgbClr val="0070C0"/>
                </a:solidFill>
                <a:latin typeface="Times New Roman" panose="02020603050405020304" pitchFamily="18" charset="0"/>
                <a:cs typeface="Times New Roman" panose="02020603050405020304" pitchFamily="18" charset="0"/>
              </a:rPr>
              <a:t>bộ</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các</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hoạt</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động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có</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liên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quan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khác</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với</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đường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găng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ngắn</a:t>
            </a:r>
            <a:r>
              <a:rPr lang="en-US" sz="1450" i="1" dirty="0">
                <a:solidFill>
                  <a:srgbClr val="0070C0"/>
                </a:solidFill>
                <a:latin typeface="Times New Roman" panose="02020603050405020304" pitchFamily="18" charset="0"/>
                <a:cs typeface="Times New Roman" panose="02020603050405020304" pitchFamily="18" charset="0"/>
              </a:rPr>
              <a:t> h</a:t>
            </a:r>
            <a:r>
              <a:rPr lang="vi-VN" sz="1450" i="1" dirty="0">
                <a:solidFill>
                  <a:srgbClr val="0070C0"/>
                </a:solidFill>
                <a:latin typeface="Times New Roman" panose="02020603050405020304" pitchFamily="18" charset="0"/>
                <a:cs typeface="Times New Roman" panose="02020603050405020304" pitchFamily="18" charset="0"/>
              </a:rPr>
              <a:t>ơ</a:t>
            </a:r>
            <a:r>
              <a:rPr lang="en-US" sz="1450" i="1" dirty="0">
                <a:solidFill>
                  <a:srgbClr val="0070C0"/>
                </a:solidFill>
                <a:latin typeface="Times New Roman" panose="02020603050405020304" pitchFamily="18" charset="0"/>
                <a:cs typeface="Times New Roman" panose="02020603050405020304" pitchFamily="18" charset="0"/>
              </a:rPr>
              <a:t>n, </a:t>
            </a:r>
            <a:r>
              <a:rPr lang="en-US" sz="1450" i="1" dirty="0" err="1">
                <a:solidFill>
                  <a:srgbClr val="0070C0"/>
                </a:solidFill>
                <a:latin typeface="Times New Roman" panose="02020603050405020304" pitchFamily="18" charset="0"/>
                <a:cs typeface="Times New Roman" panose="02020603050405020304" pitchFamily="18" charset="0"/>
              </a:rPr>
              <a:t>điều</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đó</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cũng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dẫn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đến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thay</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err="1">
                <a:solidFill>
                  <a:srgbClr val="0070C0"/>
                </a:solidFill>
                <a:latin typeface="Times New Roman" panose="02020603050405020304" pitchFamily="18" charset="0"/>
                <a:cs typeface="Times New Roman" panose="02020603050405020304" pitchFamily="18" charset="0"/>
              </a:rPr>
              <a:t>đổi</a:t>
            </a:r>
            <a:r>
              <a:rPr lang="en-US" sz="1450" i="1">
                <a:solidFill>
                  <a:srgbClr val="0070C0"/>
                </a:solidFill>
                <a:latin typeface="Times New Roman" panose="02020603050405020304" pitchFamily="18" charset="0"/>
                <a:cs typeface="Times New Roman" panose="02020603050405020304" pitchFamily="18" charset="0"/>
              </a:rPr>
              <a:t> WBS</a:t>
            </a:r>
          </a:p>
          <a:p>
            <a:pPr marL="800100" lvl="1" indent="-342900" algn="just">
              <a:buFont typeface="Wingdings" panose="05000000000000000000" pitchFamily="2" charset="2"/>
              <a:buChar char="§"/>
            </a:pPr>
            <a:endParaRPr lang="en-US" sz="1450"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sz="1450" b="1" i="1" dirty="0" err="1">
                <a:solidFill>
                  <a:srgbClr val="0070C0"/>
                </a:solidFill>
                <a:latin typeface="Times New Roman" panose="02020603050405020304" pitchFamily="18" charset="0"/>
                <a:cs typeface="Times New Roman" panose="02020603050405020304" pitchFamily="18" charset="0"/>
              </a:rPr>
              <a:t>Định</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lại</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những</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thứ</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phụ</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thuộc</a:t>
            </a:r>
            <a:r>
              <a:rPr lang="en-US" sz="1450" b="1" i="1" dirty="0">
                <a:solidFill>
                  <a:srgbClr val="0070C0"/>
                </a:solidFill>
                <a:latin typeface="Times New Roman" panose="02020603050405020304" pitchFamily="18" charset="0"/>
                <a:cs typeface="Times New Roman" panose="02020603050405020304" pitchFamily="18" charset="0"/>
              </a:rPr>
              <a:t> – </a:t>
            </a:r>
            <a:r>
              <a:rPr lang="en-US" sz="1450" i="1" dirty="0" err="1">
                <a:solidFill>
                  <a:srgbClr val="0070C0"/>
                </a:solidFill>
                <a:latin typeface="Times New Roman" panose="02020603050405020304" pitchFamily="18" charset="0"/>
                <a:cs typeface="Times New Roman" panose="02020603050405020304" pitchFamily="18" charset="0"/>
              </a:rPr>
              <a:t>Định</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rõ</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nếu</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bất</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kỳ</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quan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hệ</a:t>
            </a:r>
            <a:r>
              <a:rPr lang="en-US" sz="1450" i="1" dirty="0">
                <a:solidFill>
                  <a:srgbClr val="0070C0"/>
                </a:solidFill>
                <a:latin typeface="Times New Roman" panose="02020603050405020304" pitchFamily="18" charset="0"/>
                <a:cs typeface="Times New Roman" panose="02020603050405020304" pitchFamily="18" charset="0"/>
              </a:rPr>
              <a:t> FS </a:t>
            </a:r>
            <a:r>
              <a:rPr lang="en-US" sz="1450" i="1" dirty="0" err="1">
                <a:solidFill>
                  <a:srgbClr val="0070C0"/>
                </a:solidFill>
                <a:latin typeface="Times New Roman" panose="02020603050405020304" pitchFamily="18" charset="0"/>
                <a:cs typeface="Times New Roman" panose="02020603050405020304" pitchFamily="18" charset="0"/>
              </a:rPr>
              <a:t>nào</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bắt</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đầu</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có</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thể</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thay</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đổi</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quan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hệ</a:t>
            </a:r>
            <a:r>
              <a:rPr lang="en-US" sz="1450" i="1" dirty="0">
                <a:solidFill>
                  <a:srgbClr val="0070C0"/>
                </a:solidFill>
                <a:latin typeface="Times New Roman" panose="02020603050405020304" pitchFamily="18" charset="0"/>
                <a:cs typeface="Times New Roman" panose="02020603050405020304" pitchFamily="18" charset="0"/>
              </a:rPr>
              <a:t> FF</a:t>
            </a:r>
          </a:p>
          <a:p>
            <a:pPr marL="800100" lvl="1" indent="-342900" algn="just">
              <a:buFont typeface="Wingdings" panose="05000000000000000000" pitchFamily="2" charset="2"/>
              <a:buChar char="§"/>
            </a:pPr>
            <a:r>
              <a:rPr lang="en-US" sz="1450" b="1" i="1" dirty="0" err="1">
                <a:solidFill>
                  <a:srgbClr val="0070C0"/>
                </a:solidFill>
                <a:latin typeface="Times New Roman" panose="02020603050405020304" pitchFamily="18" charset="0"/>
                <a:cs typeface="Times New Roman" panose="02020603050405020304" pitchFamily="18" charset="0"/>
              </a:rPr>
              <a:t>Kiểm</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tra</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lại</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các</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ràng</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buộc</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khó</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Nếu</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bất</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kỳ</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trong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nhữn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ràng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buộc</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khó</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ảnh</a:t>
            </a:r>
            <a:r>
              <a:rPr lang="en-US" sz="1450" i="1" dirty="0">
                <a:solidFill>
                  <a:srgbClr val="0070C0"/>
                </a:solidFill>
                <a:latin typeface="Times New Roman" panose="02020603050405020304" pitchFamily="18" charset="0"/>
                <a:cs typeface="Times New Roman" panose="02020603050405020304" pitchFamily="18" charset="0"/>
              </a:rPr>
              <a:t> h</a:t>
            </a:r>
            <a:r>
              <a:rPr lang="vi-VN" sz="1450" i="1" dirty="0">
                <a:solidFill>
                  <a:srgbClr val="0070C0"/>
                </a:solidFill>
                <a:latin typeface="Times New Roman" panose="02020603050405020304" pitchFamily="18" charset="0"/>
                <a:cs typeface="Times New Roman" panose="02020603050405020304" pitchFamily="18" charset="0"/>
              </a:rPr>
              <a:t>ư</a:t>
            </a:r>
            <a:r>
              <a:rPr lang="en-US" sz="1450" i="1" dirty="0" err="1">
                <a:solidFill>
                  <a:srgbClr val="0070C0"/>
                </a:solidFill>
                <a:latin typeface="Times New Roman" panose="02020603050405020304" pitchFamily="18" charset="0"/>
                <a:cs typeface="Times New Roman" panose="02020603050405020304" pitchFamily="18" charset="0"/>
              </a:rPr>
              <a:t>ởng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đến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nhiệm</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vụ</a:t>
            </a:r>
            <a:r>
              <a:rPr lang="en-US" sz="1450" i="1" dirty="0">
                <a:solidFill>
                  <a:srgbClr val="0070C0"/>
                </a:solidFill>
                <a:latin typeface="Times New Roman" panose="02020603050405020304" pitchFamily="18" charset="0"/>
                <a:cs typeface="Times New Roman" panose="02020603050405020304" pitchFamily="18" charset="0"/>
              </a:rPr>
              <a:t> ở </a:t>
            </a:r>
            <a:r>
              <a:rPr lang="en-US" sz="1450" i="1" dirty="0" err="1">
                <a:solidFill>
                  <a:srgbClr val="0070C0"/>
                </a:solidFill>
                <a:latin typeface="Times New Roman" panose="02020603050405020304" pitchFamily="18" charset="0"/>
                <a:cs typeface="Times New Roman" panose="02020603050405020304" pitchFamily="18" charset="0"/>
              </a:rPr>
              <a:t>đường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găng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nhiệm</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vụ</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đó</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có</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thể</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bắt</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đầu</a:t>
            </a:r>
            <a:r>
              <a:rPr lang="en-US" sz="1450" i="1" dirty="0">
                <a:solidFill>
                  <a:srgbClr val="0070C0"/>
                </a:solidFill>
                <a:latin typeface="Times New Roman" panose="02020603050405020304" pitchFamily="18" charset="0"/>
                <a:cs typeface="Times New Roman" panose="02020603050405020304" pitchFamily="18" charset="0"/>
              </a:rPr>
              <a:t>/</a:t>
            </a:r>
            <a:r>
              <a:rPr lang="en-US" sz="1450" i="1" dirty="0" err="1">
                <a:solidFill>
                  <a:srgbClr val="0070C0"/>
                </a:solidFill>
                <a:latin typeface="Times New Roman" panose="02020603050405020304" pitchFamily="18" charset="0"/>
                <a:cs typeface="Times New Roman" panose="02020603050405020304" pitchFamily="18" charset="0"/>
              </a:rPr>
              <a:t>kết</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thúc</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sớm</a:t>
            </a:r>
            <a:r>
              <a:rPr lang="en-US" sz="1450" i="1" dirty="0">
                <a:solidFill>
                  <a:srgbClr val="0070C0"/>
                </a:solidFill>
                <a:latin typeface="Times New Roman" panose="02020603050405020304" pitchFamily="18" charset="0"/>
                <a:cs typeface="Times New Roman" panose="02020603050405020304" pitchFamily="18" charset="0"/>
              </a:rPr>
              <a:t> h</a:t>
            </a:r>
            <a:r>
              <a:rPr lang="vi-VN" sz="1450" i="1" dirty="0">
                <a:solidFill>
                  <a:srgbClr val="0070C0"/>
                </a:solidFill>
                <a:latin typeface="Times New Roman" panose="02020603050405020304" pitchFamily="18" charset="0"/>
                <a:cs typeface="Times New Roman" panose="02020603050405020304" pitchFamily="18" charset="0"/>
              </a:rPr>
              <a:t>ơ</a:t>
            </a:r>
            <a:r>
              <a:rPr lang="en-US" sz="1450" i="1" dirty="0">
                <a:solidFill>
                  <a:srgbClr val="0070C0"/>
                </a:solidFill>
                <a:latin typeface="Times New Roman" panose="02020603050405020304" pitchFamily="18" charset="0"/>
                <a:cs typeface="Times New Roman" panose="02020603050405020304" pitchFamily="18" charset="0"/>
              </a:rPr>
              <a:t>n</a:t>
            </a:r>
          </a:p>
          <a:p>
            <a:pPr marL="800100" lvl="1" indent="-342900" algn="just">
              <a:buFont typeface="Wingdings" panose="05000000000000000000" pitchFamily="2" charset="2"/>
              <a:buChar char="§"/>
            </a:pPr>
            <a:r>
              <a:rPr lang="en-US" sz="1450" b="1" i="1" dirty="0" err="1">
                <a:solidFill>
                  <a:srgbClr val="0070C0"/>
                </a:solidFill>
                <a:latin typeface="Times New Roman" panose="02020603050405020304" pitchFamily="18" charset="0"/>
                <a:cs typeface="Times New Roman" panose="02020603050405020304" pitchFamily="18" charset="0"/>
              </a:rPr>
              <a:t>Sử</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dụng</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thời</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gian</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thả</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b="1" i="1" dirty="0" err="1">
                <a:solidFill>
                  <a:srgbClr val="0070C0"/>
                </a:solidFill>
                <a:latin typeface="Times New Roman" panose="02020603050405020304" pitchFamily="18" charset="0"/>
                <a:cs typeface="Times New Roman" panose="02020603050405020304" pitchFamily="18" charset="0"/>
              </a:rPr>
              <a:t>nổi</a:t>
            </a:r>
            <a:r>
              <a:rPr lang="en-US" sz="1450" b="1" i="1" dirty="0">
                <a:solidFill>
                  <a:srgbClr val="0070C0"/>
                </a:solidFill>
                <a:latin typeface="Times New Roman" panose="02020603050405020304" pitchFamily="18" charset="0"/>
                <a:cs typeface="Times New Roman" panose="02020603050405020304" pitchFamily="18" charset="0"/>
              </a:rPr>
              <a:t> </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Cân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nhắc</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sử</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dụng</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thời</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gian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thả</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nổi</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bạn</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có</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để</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điều</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chỉnh</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kế</a:t>
            </a:r>
            <a:r>
              <a:rPr lang="en-US" sz="1450" i="1" dirty="0">
                <a:solidFill>
                  <a:srgbClr val="0070C0"/>
                </a:solidFill>
                <a:latin typeface="Times New Roman" panose="02020603050405020304" pitchFamily="18" charset="0"/>
                <a:cs typeface="Times New Roman" panose="02020603050405020304" pitchFamily="18" charset="0"/>
              </a:rPr>
              <a:t> </a:t>
            </a:r>
            <a:r>
              <a:rPr lang="en-US" sz="1450" i="1" dirty="0" err="1">
                <a:solidFill>
                  <a:srgbClr val="0070C0"/>
                </a:solidFill>
                <a:latin typeface="Times New Roman" panose="02020603050405020304" pitchFamily="18" charset="0"/>
                <a:cs typeface="Times New Roman" panose="02020603050405020304" pitchFamily="18" charset="0"/>
              </a:rPr>
              <a:t>hoạch</a:t>
            </a:r>
            <a:endParaRPr lang="en-US" sz="1450"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7556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415131" y="4635287"/>
            <a:ext cx="2134001" cy="1627029"/>
          </a:xfrm>
          <a:prstGeom prst="rect">
            <a:avLst/>
          </a:prstGeom>
        </p:spPr>
      </p:pic>
      <p:sp>
        <p:nvSpPr>
          <p:cNvPr id="7" name="TextBox 6"/>
          <p:cNvSpPr txBox="1"/>
          <p:nvPr/>
        </p:nvSpPr>
        <p:spPr>
          <a:xfrm>
            <a:off x="317651" y="147062"/>
            <a:ext cx="9672510"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Key Messages for Unit 11 (1 of 2):</a:t>
            </a:r>
          </a:p>
          <a:p>
            <a:r>
              <a:rPr lang="en-US" sz="2400" b="1" i="1" u="sng">
                <a:ln/>
                <a:solidFill>
                  <a:srgbClr val="0070C0"/>
                </a:solidFill>
                <a:latin typeface="Times New Roman" panose="02020603050405020304" pitchFamily="18" charset="0"/>
                <a:cs typeface="Times New Roman" panose="02020603050405020304" pitchFamily="18" charset="0"/>
              </a:rPr>
              <a:t>Ý chính Unit 11 (1/2)</a:t>
            </a:r>
          </a:p>
        </p:txBody>
      </p:sp>
      <p:sp>
        <p:nvSpPr>
          <p:cNvPr id="10" name="TextBox 9"/>
          <p:cNvSpPr txBox="1"/>
          <p:nvPr/>
        </p:nvSpPr>
        <p:spPr>
          <a:xfrm>
            <a:off x="528509" y="978059"/>
            <a:ext cx="5408465" cy="3770263"/>
          </a:xfrm>
          <a:prstGeom prst="rect">
            <a:avLst/>
          </a:prstGeom>
          <a:noFill/>
        </p:spPr>
        <p:txBody>
          <a:bodyPr wrap="square" rtlCol="0">
            <a:spAutoFit/>
          </a:bodyPr>
          <a:lstStyle/>
          <a:p>
            <a:pPr marL="285750" indent="-285750" algn="just">
              <a:spcBef>
                <a:spcPts val="600"/>
              </a:spcBef>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Developing a realistic schedule is a time-consuming effort</a:t>
            </a:r>
          </a:p>
          <a:p>
            <a:pPr marL="285750" indent="-285750" algn="just">
              <a:spcBef>
                <a:spcPts val="600"/>
              </a:spcBef>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Most rescheduling is necessary due to:</a:t>
            </a:r>
          </a:p>
          <a:p>
            <a:pPr marL="742950" lvl="1" indent="-285750" algn="just">
              <a:spcBef>
                <a:spcPts val="600"/>
              </a:spcBef>
              <a:buFont typeface="Arial" panose="020B0604020202020204" pitchFamily="34" charset="0"/>
              <a:buChar char="•"/>
            </a:pPr>
            <a:r>
              <a:rPr lang="en-US" sz="1700">
                <a:latin typeface="Times New Roman" panose="02020603050405020304" pitchFamily="18" charset="0"/>
                <a:cs typeface="Times New Roman" panose="02020603050405020304" pitchFamily="18" charset="0"/>
              </a:rPr>
              <a:t>Over allocation of resources</a:t>
            </a:r>
          </a:p>
          <a:p>
            <a:pPr marL="742950" lvl="1" indent="-285750" algn="just">
              <a:spcBef>
                <a:spcPts val="600"/>
              </a:spcBef>
              <a:buFont typeface="Arial" panose="020B0604020202020204" pitchFamily="34" charset="0"/>
              <a:buChar char="•"/>
            </a:pPr>
            <a:r>
              <a:rPr lang="en-US" sz="1700">
                <a:latin typeface="Times New Roman" panose="02020603050405020304" pitchFamily="18" charset="0"/>
                <a:cs typeface="Times New Roman" panose="02020603050405020304" pitchFamily="18" charset="0"/>
              </a:rPr>
              <a:t>Longer schedule than required</a:t>
            </a:r>
          </a:p>
          <a:p>
            <a:pPr marL="285750" indent="-285750" algn="just">
              <a:spcBef>
                <a:spcPts val="600"/>
              </a:spcBef>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Adjusting the schedule might require:</a:t>
            </a:r>
          </a:p>
          <a:p>
            <a:pPr marL="742950" lvl="1" indent="-285750" algn="just">
              <a:spcBef>
                <a:spcPts val="600"/>
              </a:spcBef>
              <a:buFont typeface="Arial" panose="020B0604020202020204" pitchFamily="34" charset="0"/>
              <a:buChar char="•"/>
            </a:pPr>
            <a:r>
              <a:rPr lang="en-US" sz="1700">
                <a:latin typeface="Times New Roman" panose="02020603050405020304" pitchFamily="18" charset="0"/>
                <a:cs typeface="Times New Roman" panose="02020603050405020304" pitchFamily="18" charset="0"/>
              </a:rPr>
              <a:t>Changing task start dates, task durations, or task resources</a:t>
            </a:r>
          </a:p>
          <a:p>
            <a:pPr marL="742950" lvl="1" indent="-285750" algn="just">
              <a:spcBef>
                <a:spcPts val="600"/>
              </a:spcBef>
              <a:buFont typeface="Arial" panose="020B0604020202020204" pitchFamily="34" charset="0"/>
              <a:buChar char="•"/>
            </a:pPr>
            <a:r>
              <a:rPr lang="en-US" sz="1700">
                <a:latin typeface="Times New Roman" panose="02020603050405020304" pitchFamily="18" charset="0"/>
                <a:cs typeface="Times New Roman" panose="02020603050405020304" pitchFamily="18" charset="0"/>
              </a:rPr>
              <a:t>Adding tasks to the WBS and reflowing the steps that might be necessary</a:t>
            </a:r>
          </a:p>
          <a:p>
            <a:pPr marL="285750" indent="-285750" algn="just">
              <a:spcBef>
                <a:spcPts val="600"/>
              </a:spcBef>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Repeating the planning steps until a schedule that works is achieved is critical to project success</a:t>
            </a:r>
          </a:p>
        </p:txBody>
      </p:sp>
      <p:sp>
        <p:nvSpPr>
          <p:cNvPr id="5" name="TextBox 4">
            <a:extLst>
              <a:ext uri="{FF2B5EF4-FFF2-40B4-BE49-F238E27FC236}">
                <a16:creationId xmlns:a16="http://schemas.microsoft.com/office/drawing/2014/main" xmlns="" id="{17032E49-D86A-4832-9A33-F3B803718297}"/>
              </a:ext>
            </a:extLst>
          </p:cNvPr>
          <p:cNvSpPr txBox="1"/>
          <p:nvPr/>
        </p:nvSpPr>
        <p:spPr>
          <a:xfrm>
            <a:off x="6255025" y="978059"/>
            <a:ext cx="5408466" cy="3770263"/>
          </a:xfrm>
          <a:prstGeom prst="rect">
            <a:avLst/>
          </a:prstGeom>
          <a:noFill/>
        </p:spPr>
        <p:txBody>
          <a:bodyPr wrap="square" rtlCol="0">
            <a:spAutoFit/>
          </a:bodyPr>
          <a:lstStyle/>
          <a:p>
            <a:pPr marL="285750" indent="-285750" algn="just">
              <a:spcBef>
                <a:spcPts val="600"/>
              </a:spcBef>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Phát triển kế hoạch thực tế cần một sự cố gắng tốn nhiều thời gian</a:t>
            </a:r>
          </a:p>
          <a:p>
            <a:pPr marL="285750" indent="-285750" algn="just">
              <a:spcBef>
                <a:spcPts val="600"/>
              </a:spcBef>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Phần lớn việc lập lại kế hoạch là cần thiết do:</a:t>
            </a:r>
          </a:p>
          <a:p>
            <a:pPr marL="742950" lvl="1" indent="-285750" algn="just">
              <a:spcBef>
                <a:spcPts val="600"/>
              </a:spcBef>
              <a:buFont typeface="Arial" panose="020B0604020202020204" pitchFamily="34" charset="0"/>
              <a:buChar char="•"/>
            </a:pPr>
            <a:r>
              <a:rPr lang="en-US" sz="1700" i="1">
                <a:solidFill>
                  <a:srgbClr val="0070C0"/>
                </a:solidFill>
                <a:latin typeface="Times New Roman" panose="02020603050405020304" pitchFamily="18" charset="0"/>
                <a:cs typeface="Times New Roman" panose="02020603050405020304" pitchFamily="18" charset="0"/>
              </a:rPr>
              <a:t>Quá l</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ợng tài nguyên đ</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ợc cấp</a:t>
            </a:r>
          </a:p>
          <a:p>
            <a:pPr marL="742950" lvl="1" indent="-285750" algn="just">
              <a:spcBef>
                <a:spcPts val="600"/>
              </a:spcBef>
              <a:buFont typeface="Arial" panose="020B0604020202020204" pitchFamily="34" charset="0"/>
              <a:buChar char="•"/>
            </a:pPr>
            <a:r>
              <a:rPr lang="en-US" sz="1700" i="1">
                <a:solidFill>
                  <a:srgbClr val="0070C0"/>
                </a:solidFill>
                <a:latin typeface="Times New Roman" panose="02020603050405020304" pitchFamily="18" charset="0"/>
                <a:cs typeface="Times New Roman" panose="02020603050405020304" pitchFamily="18" charset="0"/>
              </a:rPr>
              <a:t>Kế hoạch quá kéo dài h</a:t>
            </a:r>
            <a:r>
              <a:rPr lang="vi-VN" sz="1700" i="1">
                <a:solidFill>
                  <a:srgbClr val="0070C0"/>
                </a:solidFill>
                <a:latin typeface="Times New Roman" panose="02020603050405020304" pitchFamily="18" charset="0"/>
                <a:cs typeface="Times New Roman" panose="02020603050405020304" pitchFamily="18" charset="0"/>
              </a:rPr>
              <a:t>ơ</a:t>
            </a:r>
            <a:r>
              <a:rPr lang="en-US" sz="1700" i="1">
                <a:solidFill>
                  <a:srgbClr val="0070C0"/>
                </a:solidFill>
                <a:latin typeface="Times New Roman" panose="02020603050405020304" pitchFamily="18" charset="0"/>
                <a:cs typeface="Times New Roman" panose="02020603050405020304" pitchFamily="18" charset="0"/>
              </a:rPr>
              <a:t>n cho phép</a:t>
            </a:r>
          </a:p>
          <a:p>
            <a:pPr marL="285750" indent="-285750" algn="just">
              <a:spcBef>
                <a:spcPts val="600"/>
              </a:spcBef>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Điều chỉnh lại kế hoạch cần thiết khi:</a:t>
            </a:r>
          </a:p>
          <a:p>
            <a:pPr marL="742950" lvl="1" indent="-285750" algn="just">
              <a:spcBef>
                <a:spcPts val="600"/>
              </a:spcBef>
              <a:buFont typeface="Arial" panose="020B0604020202020204" pitchFamily="34" charset="0"/>
              <a:buChar char="•"/>
            </a:pPr>
            <a:r>
              <a:rPr lang="en-US" sz="1700" i="1">
                <a:solidFill>
                  <a:srgbClr val="0070C0"/>
                </a:solidFill>
                <a:latin typeface="Times New Roman" panose="02020603050405020304" pitchFamily="18" charset="0"/>
                <a:cs typeface="Times New Roman" panose="02020603050405020304" pitchFamily="18" charset="0"/>
              </a:rPr>
              <a:t>Thay đổi nhiệm vụ bắt đầu ngày, thời gian nhiệm vụ, hoặc tài nguyên nhiệm vụ</a:t>
            </a:r>
          </a:p>
          <a:p>
            <a:pPr marL="742950" lvl="1" indent="-285750" algn="just">
              <a:spcBef>
                <a:spcPts val="600"/>
              </a:spcBef>
              <a:buFont typeface="Arial" panose="020B0604020202020204" pitchFamily="34" charset="0"/>
              <a:buChar char="•"/>
            </a:pPr>
            <a:r>
              <a:rPr lang="en-US" sz="1700" i="1">
                <a:solidFill>
                  <a:srgbClr val="0070C0"/>
                </a:solidFill>
                <a:latin typeface="Times New Roman" panose="02020603050405020304" pitchFamily="18" charset="0"/>
                <a:cs typeface="Times New Roman" panose="02020603050405020304" pitchFamily="18" charset="0"/>
              </a:rPr>
              <a:t>Thêm nhiệm vụ vào WBS và làm lại các b</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ớc là cần thiết</a:t>
            </a:r>
          </a:p>
          <a:p>
            <a:pPr marL="285750" indent="-285750" algn="just">
              <a:spcBef>
                <a:spcPts val="600"/>
              </a:spcBef>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Lặp lại các b</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ớc trong kế hoạch cho tới khi kế hoạch mà các công việc đạt đ</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ợc là găng để dự án thành công</a:t>
            </a:r>
          </a:p>
        </p:txBody>
      </p:sp>
    </p:spTree>
    <p:extLst>
      <p:ext uri="{BB962C8B-B14F-4D97-AF65-F5344CB8AC3E}">
        <p14:creationId xmlns:p14="http://schemas.microsoft.com/office/powerpoint/2010/main" val="1356678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30748" y="4727714"/>
            <a:ext cx="2045491" cy="1559546"/>
          </a:xfrm>
          <a:prstGeom prst="rect">
            <a:avLst/>
          </a:prstGeom>
        </p:spPr>
      </p:pic>
      <p:sp>
        <p:nvSpPr>
          <p:cNvPr id="5" name="TextBox 4"/>
          <p:cNvSpPr txBox="1"/>
          <p:nvPr/>
        </p:nvSpPr>
        <p:spPr>
          <a:xfrm>
            <a:off x="251390" y="196331"/>
            <a:ext cx="9672510" cy="1138773"/>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Key Messages for Unit 11 (2 of 2):</a:t>
            </a:r>
          </a:p>
          <a:p>
            <a:r>
              <a:rPr lang="en-US" sz="2400" b="1" i="1" u="sng">
                <a:ln/>
                <a:solidFill>
                  <a:srgbClr val="0070C0"/>
                </a:solidFill>
                <a:latin typeface="Times New Roman" panose="02020603050405020304" pitchFamily="18" charset="0"/>
                <a:cs typeface="Times New Roman" panose="02020603050405020304" pitchFamily="18" charset="0"/>
              </a:rPr>
              <a:t>Ý chính Unit 11 (2/2)</a:t>
            </a:r>
          </a:p>
          <a:p>
            <a:endParaRPr lang="en-US" sz="2000" b="1">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87726" y="1012954"/>
            <a:ext cx="5262499" cy="3877985"/>
          </a:xfrm>
          <a:prstGeom prst="rect">
            <a:avLst/>
          </a:prstGeom>
          <a:noFill/>
        </p:spPr>
        <p:txBody>
          <a:bodyPr wrap="square" rtlCol="0">
            <a:spAutoFit/>
          </a:bodyPr>
          <a:lstStyle/>
          <a:p>
            <a:pPr marL="285750" indent="-28575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Many project management tools for scheduling are commercially available</a:t>
            </a:r>
          </a:p>
          <a:p>
            <a:pPr marL="285750" indent="-28575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Project management tools can be used to help you identify the critical path, however:</a:t>
            </a:r>
          </a:p>
          <a:p>
            <a:pPr marL="742950" lvl="1" indent="-285750" algn="just">
              <a:spcBef>
                <a:spcPts val="6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Do not use tools blindly</a:t>
            </a:r>
          </a:p>
          <a:p>
            <a:pPr marL="742950" lvl="1" indent="-285750" algn="just">
              <a:spcBef>
                <a:spcPts val="6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Tools do not manage the project, you do</a:t>
            </a:r>
          </a:p>
          <a:p>
            <a:pPr marL="742950" lvl="1" indent="-285750" algn="just">
              <a:spcBef>
                <a:spcPts val="600"/>
              </a:spcBef>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742950" lvl="1" indent="-285750" algn="just">
              <a:spcBef>
                <a:spcPts val="6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You are responsible for the success of the project, not the tool</a:t>
            </a:r>
          </a:p>
          <a:p>
            <a:pPr marL="285750" indent="-28575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The project startup helps the project meet its objectives and helps the team work together to get the job done on time, within budget</a:t>
            </a:r>
          </a:p>
        </p:txBody>
      </p:sp>
      <p:sp>
        <p:nvSpPr>
          <p:cNvPr id="7" name="TextBox 6">
            <a:extLst>
              <a:ext uri="{FF2B5EF4-FFF2-40B4-BE49-F238E27FC236}">
                <a16:creationId xmlns:a16="http://schemas.microsoft.com/office/drawing/2014/main" xmlns="" id="{83C8A2EE-B808-4A9C-8534-BA3E7E95900D}"/>
              </a:ext>
            </a:extLst>
          </p:cNvPr>
          <p:cNvSpPr txBox="1"/>
          <p:nvPr/>
        </p:nvSpPr>
        <p:spPr>
          <a:xfrm>
            <a:off x="5950226" y="1012954"/>
            <a:ext cx="5990386" cy="3801041"/>
          </a:xfrm>
          <a:prstGeom prst="rect">
            <a:avLst/>
          </a:prstGeom>
          <a:noFill/>
        </p:spPr>
        <p:txBody>
          <a:bodyPr wrap="square" rtlCol="0">
            <a:spAutoFit/>
          </a:bodyPr>
          <a:lstStyle/>
          <a:p>
            <a:pPr marL="285750" indent="-285750" algn="just">
              <a:spcBef>
                <a:spcPts val="6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Nhiều công cụ quản lý dự án cho lập kế hoạch cho th</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ơng mại đã có</a:t>
            </a:r>
          </a:p>
          <a:p>
            <a:pPr marL="285750" indent="-285750" algn="just">
              <a:spcBef>
                <a:spcPts val="6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Công cụ quản lý dự án có thể sử dụng để giúp xác định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ờng găng, tuy nhiên:</a:t>
            </a:r>
          </a:p>
          <a:p>
            <a:pPr marL="742950" lvl="1" indent="-285750" algn="just">
              <a:spcBef>
                <a:spcPts val="600"/>
              </a:spcBef>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Không sử dụng công cụ một cách mù quáng</a:t>
            </a:r>
          </a:p>
          <a:p>
            <a:pPr marL="742950" lvl="1" indent="-285750" algn="just">
              <a:spcBef>
                <a:spcPts val="600"/>
              </a:spcBef>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Công cụ không thể quản lý dự án trực tiếp, bạn sẽ làm nó</a:t>
            </a:r>
          </a:p>
          <a:p>
            <a:pPr marL="742950" lvl="1" indent="-285750" algn="just">
              <a:spcBef>
                <a:spcPts val="600"/>
              </a:spcBef>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Bạn chịu trách nhiệm cho sự thành công của dự án, không phải công cụ</a:t>
            </a:r>
          </a:p>
          <a:p>
            <a:pPr marL="285750" indent="-285750" algn="just">
              <a:spcBef>
                <a:spcPts val="6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Những ng</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ời start-up dự án giúp cho dự án gặp đúng đối t</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ợng và giúp làm việc nhóm cùng nhau để có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việc làm đúng thời điểm, với đúng ngân sách.</a:t>
            </a:r>
          </a:p>
        </p:txBody>
      </p:sp>
    </p:spTree>
    <p:extLst>
      <p:ext uri="{BB962C8B-B14F-4D97-AF65-F5344CB8AC3E}">
        <p14:creationId xmlns:p14="http://schemas.microsoft.com/office/powerpoint/2010/main" val="1620044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317651" y="438435"/>
            <a:ext cx="9672510" cy="1138773"/>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Team Exercise 11-2: Scheduling</a:t>
            </a:r>
          </a:p>
          <a:p>
            <a:r>
              <a:rPr lang="en-US" sz="2400" b="1" i="1" u="sng">
                <a:ln/>
                <a:solidFill>
                  <a:srgbClr val="0070C0"/>
                </a:solidFill>
                <a:latin typeface="Times New Roman" panose="02020603050405020304" pitchFamily="18" charset="0"/>
                <a:cs typeface="Times New Roman" panose="02020603050405020304" pitchFamily="18" charset="0"/>
              </a:rPr>
              <a:t>Bài tập nhóm 11-2: Lập kế hoạch</a:t>
            </a:r>
          </a:p>
          <a:p>
            <a:endParaRPr lang="en-US" sz="2000" b="1">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846160" y="1396597"/>
            <a:ext cx="5249840" cy="2416046"/>
          </a:xfrm>
          <a:prstGeom prst="rect">
            <a:avLst/>
          </a:prstGeom>
          <a:noFill/>
        </p:spPr>
        <p:txBody>
          <a:bodyPr wrap="square" rtlCol="0">
            <a:spAutoFit/>
          </a:bodyPr>
          <a:lstStyle/>
          <a:p>
            <a:pPr algn="just">
              <a:spcBef>
                <a:spcPts val="600"/>
              </a:spcBef>
            </a:pPr>
            <a:r>
              <a:rPr lang="en-US" b="1">
                <a:latin typeface="Times New Roman" panose="02020603050405020304" pitchFamily="18" charset="0"/>
                <a:cs typeface="Times New Roman" panose="02020603050405020304" pitchFamily="18" charset="0"/>
              </a:rPr>
              <a:t>Project: </a:t>
            </a:r>
            <a:r>
              <a:rPr lang="en-US">
                <a:latin typeface="Times New Roman" panose="02020603050405020304" pitchFamily="18" charset="0"/>
                <a:cs typeface="Times New Roman" panose="02020603050405020304" pitchFamily="18" charset="0"/>
              </a:rPr>
              <a:t>RestEasy Hotels</a:t>
            </a:r>
          </a:p>
          <a:p>
            <a:pPr algn="just">
              <a:spcBef>
                <a:spcPts val="600"/>
              </a:spcBef>
            </a:pPr>
            <a:endParaRPr lang="en-US" b="1">
              <a:latin typeface="Times New Roman" panose="02020603050405020304" pitchFamily="18" charset="0"/>
              <a:cs typeface="Times New Roman" panose="02020603050405020304" pitchFamily="18" charset="0"/>
            </a:endParaRPr>
          </a:p>
          <a:p>
            <a:pPr marL="342900" indent="-34290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Use the WBS your team created to do the following exercises:</a:t>
            </a:r>
          </a:p>
          <a:p>
            <a:pPr marL="800100" lvl="1" indent="-342900" algn="just">
              <a:spcBef>
                <a:spcPts val="6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Create a network diagram</a:t>
            </a:r>
          </a:p>
          <a:p>
            <a:pPr marL="800100" lvl="1" indent="-342900" algn="just">
              <a:spcBef>
                <a:spcPts val="6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Calculate the forward and backward pass</a:t>
            </a:r>
          </a:p>
          <a:p>
            <a:pPr marL="800100" lvl="1" indent="-342900" algn="just">
              <a:spcBef>
                <a:spcPts val="6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Find the critical path</a:t>
            </a:r>
          </a:p>
        </p:txBody>
      </p:sp>
      <p:sp>
        <p:nvSpPr>
          <p:cNvPr id="4" name="TextBox 3">
            <a:extLst>
              <a:ext uri="{FF2B5EF4-FFF2-40B4-BE49-F238E27FC236}">
                <a16:creationId xmlns:a16="http://schemas.microsoft.com/office/drawing/2014/main" xmlns="" id="{0DE22005-E2BD-4FE6-87DE-18B7CEF96D4A}"/>
              </a:ext>
            </a:extLst>
          </p:cNvPr>
          <p:cNvSpPr txBox="1"/>
          <p:nvPr/>
        </p:nvSpPr>
        <p:spPr>
          <a:xfrm>
            <a:off x="6624509" y="1396597"/>
            <a:ext cx="4865527" cy="2139047"/>
          </a:xfrm>
          <a:prstGeom prst="rect">
            <a:avLst/>
          </a:prstGeom>
          <a:noFill/>
        </p:spPr>
        <p:txBody>
          <a:bodyPr wrap="square" rtlCol="0">
            <a:spAutoFit/>
          </a:bodyPr>
          <a:lstStyle/>
          <a:p>
            <a:pPr algn="just">
              <a:spcBef>
                <a:spcPts val="600"/>
              </a:spcBef>
            </a:pPr>
            <a:r>
              <a:rPr lang="en-US" b="1" i="1">
                <a:solidFill>
                  <a:srgbClr val="0070C0"/>
                </a:solidFill>
                <a:latin typeface="Times New Roman" panose="02020603050405020304" pitchFamily="18" charset="0"/>
                <a:cs typeface="Times New Roman" panose="02020603050405020304" pitchFamily="18" charset="0"/>
              </a:rPr>
              <a:t>Project: </a:t>
            </a:r>
            <a:r>
              <a:rPr lang="en-US" i="1">
                <a:solidFill>
                  <a:srgbClr val="0070C0"/>
                </a:solidFill>
                <a:latin typeface="Times New Roman" panose="02020603050405020304" pitchFamily="18" charset="0"/>
                <a:cs typeface="Times New Roman" panose="02020603050405020304" pitchFamily="18" charset="0"/>
              </a:rPr>
              <a:t>Nhà nghỉ RestEasy</a:t>
            </a:r>
          </a:p>
          <a:p>
            <a:pPr algn="just">
              <a:spcBef>
                <a:spcPts val="600"/>
              </a:spcBef>
            </a:pPr>
            <a:endParaRPr lang="en-US" b="1" i="1">
              <a:solidFill>
                <a:srgbClr val="0070C0"/>
              </a:solidFill>
              <a:latin typeface="Times New Roman" panose="02020603050405020304" pitchFamily="18" charset="0"/>
              <a:cs typeface="Times New Roman" panose="02020603050405020304" pitchFamily="18" charset="0"/>
            </a:endParaRPr>
          </a:p>
          <a:p>
            <a:pPr marL="342900" indent="-342900" algn="just">
              <a:spcBef>
                <a:spcPts val="6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Sử dụng WBS, nhóm hay làm các bài tập sau:</a:t>
            </a:r>
          </a:p>
          <a:p>
            <a:pPr marL="800100" lvl="1" indent="-342900" algn="just">
              <a:spcBef>
                <a:spcPts val="600"/>
              </a:spcBef>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Tạo biểu đồ l</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ới</a:t>
            </a:r>
          </a:p>
          <a:p>
            <a:pPr marL="800100" lvl="1" indent="-342900" algn="just">
              <a:spcBef>
                <a:spcPts val="600"/>
              </a:spcBef>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Tính đi chiều xuôi, đi chiều ng</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a:t>
            </a:r>
          </a:p>
          <a:p>
            <a:pPr marL="800100" lvl="1" indent="-342900" algn="just">
              <a:spcBef>
                <a:spcPts val="600"/>
              </a:spcBef>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Tìm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ờng găng</a:t>
            </a:r>
          </a:p>
        </p:txBody>
      </p:sp>
    </p:spTree>
    <p:extLst>
      <p:ext uri="{BB962C8B-B14F-4D97-AF65-F5344CB8AC3E}">
        <p14:creationId xmlns:p14="http://schemas.microsoft.com/office/powerpoint/2010/main" val="26475927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159" y="279409"/>
            <a:ext cx="4000500"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Unit Objectives: </a:t>
            </a:r>
          </a:p>
          <a:p>
            <a:r>
              <a:rPr lang="en-US" sz="2400" b="1" i="1" u="sng">
                <a:ln/>
                <a:solidFill>
                  <a:srgbClr val="00B0F0"/>
                </a:solidFill>
                <a:latin typeface="Times New Roman" panose="02020603050405020304" pitchFamily="18" charset="0"/>
                <a:cs typeface="Times New Roman" panose="02020603050405020304" pitchFamily="18" charset="0"/>
              </a:rPr>
              <a:t>Mục tiêu bài:</a:t>
            </a:r>
            <a:endParaRPr lang="en-US" sz="2400" b="1" i="1" u="sng" dirty="0">
              <a:ln/>
              <a:solidFill>
                <a:srgbClr val="00B0F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62160" y="1115285"/>
            <a:ext cx="5162779" cy="5078313"/>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After completing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this unit, you should be able to:</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State the purpose of time management and a project schedule</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Define basic scheduling terminology</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Identify different types of network techniques used to develop network diagrams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Explain the relationship between the WBS and a network diagram</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Explain how to construct a network diagram</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Define the terms used in the critical path method</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Describe how to do a forward and a backward pass and how to identify a critical path</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State how to review a project schedule and adjust it to meet project objectives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 the network logic and scheduling approaches to develop a schedule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2573" y="238749"/>
            <a:ext cx="1841991" cy="1743313"/>
          </a:xfrm>
          <a:prstGeom prst="rect">
            <a:avLst/>
          </a:prstGeom>
        </p:spPr>
      </p:pic>
      <p:sp>
        <p:nvSpPr>
          <p:cNvPr id="2" name="Rectangle 1">
            <a:extLst>
              <a:ext uri="{FF2B5EF4-FFF2-40B4-BE49-F238E27FC236}">
                <a16:creationId xmlns:a16="http://schemas.microsoft.com/office/drawing/2014/main" xmlns="" id="{8DB8F3B8-F2DA-4CC0-B5AF-CF4A110FFDF7}"/>
              </a:ext>
            </a:extLst>
          </p:cNvPr>
          <p:cNvSpPr/>
          <p:nvPr/>
        </p:nvSpPr>
        <p:spPr>
          <a:xfrm>
            <a:off x="5480956" y="1110405"/>
            <a:ext cx="5448301" cy="5355312"/>
          </a:xfrm>
          <a:prstGeom prst="rect">
            <a:avLst/>
          </a:prstGeom>
        </p:spPr>
        <p:txBody>
          <a:bodyPr wrap="square">
            <a:spAutoFit/>
          </a:bodyPr>
          <a:lstStyle/>
          <a:p>
            <a:r>
              <a:rPr lang="en-US" i="1" dirty="0" err="1">
                <a:solidFill>
                  <a:srgbClr val="0070C0"/>
                </a:solidFill>
                <a:latin typeface="Times New Roman" panose="02020603050405020304" pitchFamily="18" charset="0"/>
                <a:cs typeface="Times New Roman" panose="02020603050405020304" pitchFamily="18" charset="0"/>
              </a:rPr>
              <a:t>Sau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khi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hoàn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thành</a:t>
            </a:r>
            <a:r>
              <a:rPr lang="en-US" i="1" dirty="0">
                <a:solidFill>
                  <a:srgbClr val="0070C0"/>
                </a:solidFill>
                <a:latin typeface="Times New Roman" panose="02020603050405020304" pitchFamily="18" charset="0"/>
                <a:cs typeface="Times New Roman" panose="02020603050405020304" pitchFamily="18" charset="0"/>
              </a:rPr>
              <a:t> unit </a:t>
            </a:r>
            <a:r>
              <a:rPr lang="en-US" i="1" dirty="0" err="1">
                <a:solidFill>
                  <a:srgbClr val="0070C0"/>
                </a:solidFill>
                <a:latin typeface="Times New Roman" panose="02020603050405020304" pitchFamily="18" charset="0"/>
                <a:cs typeface="Times New Roman" panose="02020603050405020304" pitchFamily="18" charset="0"/>
              </a:rPr>
              <a:t>này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có</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thể</a:t>
            </a:r>
            <a:r>
              <a:rPr lang="en-US" i="1" dirty="0">
                <a:solidFill>
                  <a:srgbClr val="0070C0"/>
                </a:solidFill>
                <a:latin typeface="Times New Roman" panose="02020603050405020304" pitchFamily="18" charset="0"/>
                <a:cs typeface="Times New Roman" panose="02020603050405020304" pitchFamily="18" charset="0"/>
              </a:rPr>
              <a:t>: </a:t>
            </a:r>
          </a:p>
          <a:p>
            <a:endParaRPr lang="en-US"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Hiểu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rõ</a:t>
            </a:r>
            <a:r>
              <a:rPr lang="en-US" i="1" dirty="0">
                <a:solidFill>
                  <a:srgbClr val="0070C0"/>
                </a:solidFill>
                <a:latin typeface="Times New Roman" panose="02020603050405020304" pitchFamily="18" charset="0"/>
                <a:cs typeface="Times New Roman" panose="02020603050405020304" pitchFamily="18" charset="0"/>
              </a:rPr>
              <a:t> đ</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mục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đích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lập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kế</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cho</a:t>
            </a:r>
            <a:r>
              <a:rPr lang="en-US" i="1" dirty="0">
                <a:solidFill>
                  <a:srgbClr val="0070C0"/>
                </a:solidFill>
                <a:latin typeface="Times New Roman" panose="02020603050405020304" pitchFamily="18" charset="0"/>
                <a:cs typeface="Times New Roman" panose="02020603050405020304" pitchFamily="18" charset="0"/>
              </a:rPr>
              <a:t> project)</a:t>
            </a:r>
          </a:p>
          <a:p>
            <a:pPr marL="742950" lvl="1"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Hiểu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rõ</a:t>
            </a:r>
            <a:r>
              <a:rPr lang="en-US" i="1" dirty="0">
                <a:solidFill>
                  <a:srgbClr val="0070C0"/>
                </a:solidFill>
                <a:latin typeface="Times New Roman" panose="02020603050405020304" pitchFamily="18" charset="0"/>
                <a:cs typeface="Times New Roman" panose="02020603050405020304" pitchFamily="18" charset="0"/>
              </a:rPr>
              <a:t> đ</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thuật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ngữ</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lập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kế</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hoạch</a:t>
            </a:r>
            <a:endParaRPr lang="en-US"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Xác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định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loại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kỹ</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thuật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biểu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đồ</a:t>
            </a:r>
            <a:r>
              <a:rPr lang="en-US" i="1" dirty="0">
                <a:solidFill>
                  <a:srgbClr val="0070C0"/>
                </a:solidFill>
                <a:latin typeface="Times New Roman" panose="02020603050405020304" pitchFamily="18" charset="0"/>
                <a:cs typeface="Times New Roman" panose="02020603050405020304" pitchFamily="18" charset="0"/>
              </a:rPr>
              <a:t> l</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ới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khác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nhau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sử</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dụng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trong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một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biểu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đồ</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lưới</a:t>
            </a:r>
            <a:endParaRPr lang="en-US"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Giải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thích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mối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quan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hệ</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giữa</a:t>
            </a:r>
            <a:r>
              <a:rPr lang="en-US" i="1" dirty="0">
                <a:solidFill>
                  <a:srgbClr val="0070C0"/>
                </a:solidFill>
                <a:latin typeface="Times New Roman" panose="02020603050405020304" pitchFamily="18" charset="0"/>
                <a:cs typeface="Times New Roman" panose="02020603050405020304" pitchFamily="18" charset="0"/>
              </a:rPr>
              <a:t> WBS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một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sơ</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đồ</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mạng</a:t>
            </a:r>
            <a:endParaRPr lang="en-US"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Giải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thích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để</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xây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một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sơ</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đồ</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mạng</a:t>
            </a:r>
            <a:endParaRPr lang="en-US"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Hiểu</a:t>
            </a:r>
            <a:r>
              <a:rPr lang="en-US" i="1" dirty="0">
                <a:solidFill>
                  <a:srgbClr val="0070C0"/>
                </a:solidFill>
                <a:latin typeface="Times New Roman" panose="02020603050405020304" pitchFamily="18" charset="0"/>
                <a:cs typeface="Times New Roman" panose="02020603050405020304" pitchFamily="18" charset="0"/>
              </a:rPr>
              <a:t> đ</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giới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hạn</a:t>
            </a:r>
            <a:r>
              <a:rPr lang="en-US" i="1" dirty="0">
                <a:solidFill>
                  <a:srgbClr val="0070C0"/>
                </a:solidFill>
                <a:latin typeface="Times New Roman" panose="02020603050405020304" pitchFamily="18" charset="0"/>
                <a:cs typeface="Times New Roman" panose="02020603050405020304" pitchFamily="18" charset="0"/>
              </a:rPr>
              <a:t> đ</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sử</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dụng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trong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ơng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pháp</a:t>
            </a:r>
            <a:r>
              <a:rPr lang="en-US" i="1" dirty="0">
                <a:solidFill>
                  <a:srgbClr val="0070C0"/>
                </a:solidFill>
                <a:latin typeface="Times New Roman" panose="02020603050405020304" pitchFamily="18" charset="0"/>
                <a:cs typeface="Times New Roman" panose="02020603050405020304" pitchFamily="18" charset="0"/>
              </a:rPr>
              <a:t> đ</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ờng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găng</a:t>
            </a:r>
            <a:endParaRPr lang="en-US"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Mô</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tả</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để</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tính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chiều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xuôi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chiều</a:t>
            </a:r>
            <a:r>
              <a:rPr lang="en-US" i="1" dirty="0">
                <a:solidFill>
                  <a:srgbClr val="0070C0"/>
                </a:solidFill>
                <a:latin typeface="Times New Roman" panose="02020603050405020304" pitchFamily="18" charset="0"/>
                <a:cs typeface="Times New Roman" panose="02020603050405020304" pitchFamily="18" charset="0"/>
              </a:rPr>
              <a:t> ng</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để</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xác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định</a:t>
            </a:r>
            <a:r>
              <a:rPr lang="en-US" i="1" dirty="0">
                <a:solidFill>
                  <a:srgbClr val="0070C0"/>
                </a:solidFill>
                <a:latin typeface="Times New Roman" panose="02020603050405020304" pitchFamily="18" charset="0"/>
                <a:cs typeface="Times New Roman" panose="02020603050405020304" pitchFamily="18" charset="0"/>
              </a:rPr>
              <a:t> đ</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ờng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găng</a:t>
            </a:r>
            <a:endParaRPr lang="en-US" i="1" dirty="0">
              <a:solidFill>
                <a:srgbClr val="0070C0"/>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Hiểu</a:t>
            </a:r>
            <a:r>
              <a:rPr lang="en-US" i="1" dirty="0">
                <a:solidFill>
                  <a:srgbClr val="0070C0"/>
                </a:solidFill>
                <a:latin typeface="Times New Roman" panose="02020603050405020304" pitchFamily="18" charset="0"/>
                <a:cs typeface="Times New Roman" panose="02020603050405020304" pitchFamily="18" charset="0"/>
              </a:rPr>
              <a:t> đ</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để</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xem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lại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một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kế</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cho</a:t>
            </a:r>
            <a:r>
              <a:rPr lang="en-US" i="1" dirty="0">
                <a:solidFill>
                  <a:srgbClr val="0070C0"/>
                </a:solidFill>
                <a:latin typeface="Times New Roman" panose="02020603050405020304" pitchFamily="18" charset="0"/>
                <a:cs typeface="Times New Roman" panose="02020603050405020304" pitchFamily="18" charset="0"/>
              </a:rPr>
              <a:t> project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điều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chỉnh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nó</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trở</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nên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khách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quan</a:t>
            </a:r>
            <a:r>
              <a:rPr lang="en-US" i="1" dirty="0">
                <a:solidFill>
                  <a:srgbClr val="0070C0"/>
                </a:solidFill>
                <a:latin typeface="Times New Roman" panose="02020603050405020304" pitchFamily="18" charset="0"/>
                <a:cs typeface="Times New Roman" panose="02020603050405020304" pitchFamily="18" charset="0"/>
              </a:rPr>
              <a:t> h</a:t>
            </a:r>
            <a:r>
              <a:rPr lang="vi-VN" i="1" dirty="0">
                <a:solidFill>
                  <a:srgbClr val="0070C0"/>
                </a:solidFill>
                <a:latin typeface="Times New Roman" panose="02020603050405020304" pitchFamily="18" charset="0"/>
                <a:cs typeface="Times New Roman" panose="02020603050405020304" pitchFamily="18" charset="0"/>
              </a:rPr>
              <a:t>ơ</a:t>
            </a:r>
            <a:r>
              <a:rPr lang="en-US" i="1" dirty="0">
                <a:solidFill>
                  <a:srgbClr val="0070C0"/>
                </a:solidFill>
                <a:latin typeface="Times New Roman" panose="02020603050405020304" pitchFamily="18" charset="0"/>
                <a:cs typeface="Times New Roman" panose="02020603050405020304" pitchFamily="18" charset="0"/>
              </a:rPr>
              <a:t>n</a:t>
            </a:r>
          </a:p>
          <a:p>
            <a:pPr marL="800100" lvl="1" indent="-34290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Sử</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dụng</a:t>
            </a:r>
            <a:r>
              <a:rPr lang="en-US" i="1" dirty="0">
                <a:solidFill>
                  <a:srgbClr val="0070C0"/>
                </a:solidFill>
                <a:latin typeface="Times New Roman" panose="02020603050405020304" pitchFamily="18" charset="0"/>
                <a:cs typeface="Times New Roman" panose="02020603050405020304" pitchFamily="18" charset="0"/>
              </a:rPr>
              <a:t> l</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ới</a:t>
            </a:r>
            <a:r>
              <a:rPr lang="en-US" i="1" dirty="0">
                <a:solidFill>
                  <a:srgbClr val="0070C0"/>
                </a:solidFill>
                <a:latin typeface="Times New Roman" panose="02020603050405020304" pitchFamily="18" charset="0"/>
                <a:cs typeface="Times New Roman" panose="02020603050405020304" pitchFamily="18" charset="0"/>
              </a:rPr>
              <a:t> logic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ơng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pháp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lập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kế</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để</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lập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một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kế</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hoạch</a:t>
            </a:r>
            <a:endParaRPr lang="en-US"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944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3139" y="779543"/>
            <a:ext cx="9833007" cy="4527357"/>
          </a:xfrm>
          <a:prstGeom prst="rect">
            <a:avLst/>
          </a:prstGeom>
          <a:ln w="50800">
            <a:solidFill>
              <a:schemeClr val="accent6"/>
            </a:solidFill>
          </a:ln>
        </p:spPr>
        <p:style>
          <a:lnRef idx="2">
            <a:schemeClr val="accent6"/>
          </a:lnRef>
          <a:fillRef idx="1">
            <a:schemeClr val="lt1"/>
          </a:fillRef>
          <a:effectRef idx="0">
            <a:schemeClr val="accent6"/>
          </a:effectRef>
          <a:fontRef idx="minor">
            <a:schemeClr val="dk1"/>
          </a:fontRef>
        </p:style>
        <p:txBody>
          <a:bodyPr lIns="91440"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525" y="1003869"/>
            <a:ext cx="6866422" cy="4421078"/>
          </a:xfrm>
          <a:prstGeom prst="rect">
            <a:avLst/>
          </a:prstGeom>
        </p:spPr>
      </p:pic>
      <p:sp>
        <p:nvSpPr>
          <p:cNvPr id="7" name="TextBox 6"/>
          <p:cNvSpPr txBox="1"/>
          <p:nvPr/>
        </p:nvSpPr>
        <p:spPr>
          <a:xfrm>
            <a:off x="2446167" y="2848967"/>
            <a:ext cx="1931234" cy="1200329"/>
          </a:xfrm>
          <a:prstGeom prst="rect">
            <a:avLst/>
          </a:prstGeom>
          <a:noFill/>
        </p:spPr>
        <p:txBody>
          <a:bodyPr wrap="square" rtlCol="0">
            <a:spAutoFit/>
          </a:bodyPr>
          <a:lstStyle/>
          <a:p>
            <a:r>
              <a:rPr lang="en-US" b="1" dirty="0"/>
              <a:t>Initiating </a:t>
            </a:r>
            <a:r>
              <a:rPr lang="en-US" b="1" dirty="0" err="1" smtClean="0"/>
              <a:t>Processe</a:t>
            </a:r>
            <a:r>
              <a:rPr lang="en-US" b="1" dirty="0">
                <a:latin typeface="Times New Roman" panose="02020603050405020304" pitchFamily="18" charset="0"/>
                <a:cs typeface="Times New Roman" panose="02020603050405020304" pitchFamily="18" charset="0"/>
              </a:rPr>
              <a:t>(</a:t>
            </a:r>
            <a:r>
              <a:rPr lang="en-US" b="1" i="1" dirty="0" err="1">
                <a:solidFill>
                  <a:schemeClr val="bg2">
                    <a:lumMod val="25000"/>
                  </a:schemeClr>
                </a:solidFill>
                <a:latin typeface="Times New Roman" panose="02020603050405020304" pitchFamily="18" charset="0"/>
                <a:cs typeface="Times New Roman" panose="02020603050405020304" pitchFamily="18" charset="0"/>
              </a:rPr>
              <a:t>Quá</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trình</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khởi</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tạo</a:t>
            </a:r>
            <a:r>
              <a:rPr lang="en-US" b="1" dirty="0">
                <a:latin typeface="Times New Roman" panose="02020603050405020304" pitchFamily="18" charset="0"/>
                <a:cs typeface="Times New Roman" panose="02020603050405020304" pitchFamily="18" charset="0"/>
              </a:rPr>
              <a:t>)</a:t>
            </a:r>
          </a:p>
          <a:p>
            <a:r>
              <a:rPr lang="en-US" b="1" dirty="0" smtClean="0">
                <a:solidFill>
                  <a:schemeClr val="bg1"/>
                </a:solidFill>
              </a:rPr>
              <a:t>s</a:t>
            </a:r>
            <a:endParaRPr lang="en-US" b="1" dirty="0">
              <a:solidFill>
                <a:schemeClr val="bg1"/>
              </a:solidFill>
            </a:endParaRPr>
          </a:p>
        </p:txBody>
      </p:sp>
      <p:sp>
        <p:nvSpPr>
          <p:cNvPr id="8" name="TextBox 7"/>
          <p:cNvSpPr txBox="1"/>
          <p:nvPr/>
        </p:nvSpPr>
        <p:spPr>
          <a:xfrm>
            <a:off x="3552287" y="746045"/>
            <a:ext cx="4124896" cy="1200329"/>
          </a:xfrm>
          <a:prstGeom prst="rect">
            <a:avLst/>
          </a:prstGeom>
          <a:noFill/>
        </p:spPr>
        <p:txBody>
          <a:bodyPr wrap="square" rtlCol="0">
            <a:spAutoFit/>
          </a:bodyPr>
          <a:lstStyle/>
          <a:p>
            <a:pPr algn="ctr"/>
            <a:r>
              <a:rPr lang="en-US" b="1" dirty="0"/>
              <a:t>Monitoring and </a:t>
            </a:r>
            <a:br>
              <a:rPr lang="en-US" b="1" dirty="0"/>
            </a:br>
            <a:r>
              <a:rPr lang="en-US" b="1" dirty="0"/>
              <a:t>Controlling </a:t>
            </a:r>
            <a:r>
              <a:rPr lang="en-US" b="1" dirty="0" smtClean="0"/>
              <a:t>Processes </a:t>
            </a:r>
            <a:r>
              <a:rPr lang="en-US" b="1" dirty="0" smtClean="0">
                <a:solidFill>
                  <a:schemeClr val="tx1">
                    <a:lumMod val="85000"/>
                    <a:lumOff val="15000"/>
                  </a:schemeClr>
                </a:solidFill>
                <a:latin typeface="Times New Roman" panose="02020603050405020304" pitchFamily="18" charset="0"/>
                <a:cs typeface="Times New Roman" panose="02020603050405020304" pitchFamily="18" charset="0"/>
              </a:rPr>
              <a:t>(</a:t>
            </a:r>
            <a:r>
              <a:rPr lang="en-US" b="1" i="1" dirty="0" err="1" smtClean="0">
                <a:solidFill>
                  <a:schemeClr val="bg2">
                    <a:lumMod val="50000"/>
                  </a:schemeClr>
                </a:solidFill>
                <a:latin typeface="Times New Roman" panose="02020603050405020304" pitchFamily="18" charset="0"/>
                <a:cs typeface="Times New Roman" panose="02020603050405020304" pitchFamily="18" charset="0"/>
              </a:rPr>
              <a:t>Quá</a:t>
            </a:r>
            <a:r>
              <a:rPr lang="en-US" b="1" i="1" dirty="0" smtClean="0">
                <a:solidFill>
                  <a:schemeClr val="bg2">
                    <a:lumMod val="50000"/>
                  </a:schemeClr>
                </a:solidFill>
                <a:latin typeface="Times New Roman" panose="02020603050405020304" pitchFamily="18" charset="0"/>
                <a:cs typeface="Times New Roman" panose="02020603050405020304" pitchFamily="18" charset="0"/>
              </a:rPr>
              <a:t> </a:t>
            </a:r>
            <a:r>
              <a:rPr lang="en-US" b="1" i="1" dirty="0" err="1">
                <a:solidFill>
                  <a:schemeClr val="bg2">
                    <a:lumMod val="50000"/>
                  </a:schemeClr>
                </a:solidFill>
                <a:latin typeface="Times New Roman" panose="02020603050405020304" pitchFamily="18" charset="0"/>
                <a:cs typeface="Times New Roman" panose="02020603050405020304" pitchFamily="18" charset="0"/>
              </a:rPr>
              <a:t>trình</a:t>
            </a:r>
            <a:r>
              <a:rPr lang="en-US" b="1" i="1" dirty="0">
                <a:solidFill>
                  <a:schemeClr val="bg2">
                    <a:lumMod val="50000"/>
                  </a:schemeClr>
                </a:solidFill>
                <a:latin typeface="Times New Roman" panose="02020603050405020304" pitchFamily="18" charset="0"/>
                <a:cs typeface="Times New Roman" panose="02020603050405020304" pitchFamily="18" charset="0"/>
              </a:rPr>
              <a:t> </a:t>
            </a:r>
            <a:r>
              <a:rPr lang="en-US" b="1" i="1" dirty="0" err="1">
                <a:solidFill>
                  <a:schemeClr val="bg2">
                    <a:lumMod val="50000"/>
                  </a:schemeClr>
                </a:solidFill>
                <a:latin typeface="Times New Roman" panose="02020603050405020304" pitchFamily="18" charset="0"/>
                <a:cs typeface="Times New Roman" panose="02020603050405020304" pitchFamily="18" charset="0"/>
              </a:rPr>
              <a:t>theo</a:t>
            </a:r>
            <a:r>
              <a:rPr lang="en-US" b="1" i="1" dirty="0">
                <a:solidFill>
                  <a:schemeClr val="bg2">
                    <a:lumMod val="50000"/>
                  </a:schemeClr>
                </a:solidFill>
                <a:latin typeface="Times New Roman" panose="02020603050405020304" pitchFamily="18" charset="0"/>
                <a:cs typeface="Times New Roman" panose="02020603050405020304" pitchFamily="18" charset="0"/>
              </a:rPr>
              <a:t> </a:t>
            </a:r>
            <a:r>
              <a:rPr lang="en-US" b="1" i="1" dirty="0" err="1">
                <a:solidFill>
                  <a:schemeClr val="bg2">
                    <a:lumMod val="50000"/>
                  </a:schemeClr>
                </a:solidFill>
                <a:latin typeface="Times New Roman" panose="02020603050405020304" pitchFamily="18" charset="0"/>
                <a:cs typeface="Times New Roman" panose="02020603050405020304" pitchFamily="18" charset="0"/>
              </a:rPr>
              <a:t>dõi</a:t>
            </a:r>
            <a:r>
              <a:rPr lang="en-US" b="1" i="1" dirty="0">
                <a:solidFill>
                  <a:schemeClr val="bg2">
                    <a:lumMod val="50000"/>
                  </a:schemeClr>
                </a:solidFill>
                <a:latin typeface="Times New Roman" panose="02020603050405020304" pitchFamily="18" charset="0"/>
                <a:cs typeface="Times New Roman" panose="02020603050405020304" pitchFamily="18" charset="0"/>
              </a:rPr>
              <a:t> </a:t>
            </a:r>
          </a:p>
          <a:p>
            <a:pPr algn="ctr"/>
            <a:r>
              <a:rPr lang="en-US" b="1" i="1" dirty="0" err="1">
                <a:solidFill>
                  <a:schemeClr val="bg2">
                    <a:lumMod val="50000"/>
                  </a:schemeClr>
                </a:solidFill>
                <a:latin typeface="Times New Roman" panose="02020603050405020304" pitchFamily="18" charset="0"/>
                <a:cs typeface="Times New Roman" panose="02020603050405020304" pitchFamily="18" charset="0"/>
              </a:rPr>
              <a:t>Và</a:t>
            </a:r>
            <a:r>
              <a:rPr lang="en-US" b="1" i="1" dirty="0">
                <a:solidFill>
                  <a:schemeClr val="bg2">
                    <a:lumMod val="50000"/>
                  </a:schemeClr>
                </a:solidFill>
                <a:latin typeface="Times New Roman" panose="02020603050405020304" pitchFamily="18" charset="0"/>
                <a:cs typeface="Times New Roman" panose="02020603050405020304" pitchFamily="18" charset="0"/>
              </a:rPr>
              <a:t> </a:t>
            </a:r>
            <a:r>
              <a:rPr lang="en-US" b="1" i="1" dirty="0" err="1">
                <a:solidFill>
                  <a:schemeClr val="bg2">
                    <a:lumMod val="50000"/>
                  </a:schemeClr>
                </a:solidFill>
                <a:latin typeface="Times New Roman" panose="02020603050405020304" pitchFamily="18" charset="0"/>
                <a:cs typeface="Times New Roman" panose="02020603050405020304" pitchFamily="18" charset="0"/>
              </a:rPr>
              <a:t>kiểm</a:t>
            </a:r>
            <a:r>
              <a:rPr lang="en-US" b="1" i="1" dirty="0">
                <a:solidFill>
                  <a:schemeClr val="bg2">
                    <a:lumMod val="50000"/>
                  </a:schemeClr>
                </a:solidFill>
                <a:latin typeface="Times New Roman" panose="02020603050405020304" pitchFamily="18" charset="0"/>
                <a:cs typeface="Times New Roman" panose="02020603050405020304" pitchFamily="18" charset="0"/>
              </a:rPr>
              <a:t> </a:t>
            </a:r>
            <a:r>
              <a:rPr lang="en-US" b="1" i="1" dirty="0" err="1">
                <a:solidFill>
                  <a:schemeClr val="bg2">
                    <a:lumMod val="50000"/>
                  </a:schemeClr>
                </a:solidFill>
                <a:latin typeface="Times New Roman" panose="02020603050405020304" pitchFamily="18" charset="0"/>
                <a:cs typeface="Times New Roman" panose="02020603050405020304" pitchFamily="18" charset="0"/>
              </a:rPr>
              <a:t>soát</a:t>
            </a:r>
            <a:r>
              <a:rPr lang="en-US" b="1" i="1" dirty="0">
                <a:solidFill>
                  <a:schemeClr val="tx1">
                    <a:lumMod val="85000"/>
                    <a:lumOff val="15000"/>
                  </a:schemeClr>
                </a:solidFill>
                <a:latin typeface="Times New Roman" panose="02020603050405020304" pitchFamily="18" charset="0"/>
                <a:cs typeface="Times New Roman" panose="02020603050405020304" pitchFamily="18" charset="0"/>
              </a:rPr>
              <a:t>)</a:t>
            </a: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endParaRPr lang="en-US" b="1" dirty="0"/>
          </a:p>
        </p:txBody>
      </p:sp>
      <p:sp>
        <p:nvSpPr>
          <p:cNvPr id="9" name="TextBox 8"/>
          <p:cNvSpPr txBox="1"/>
          <p:nvPr/>
        </p:nvSpPr>
        <p:spPr>
          <a:xfrm>
            <a:off x="6628622" y="3017239"/>
            <a:ext cx="2097122"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Closing Processes (</a:t>
            </a:r>
            <a:r>
              <a:rPr lang="en-US" b="1" i="1" dirty="0" err="1">
                <a:solidFill>
                  <a:schemeClr val="bg2">
                    <a:lumMod val="25000"/>
                  </a:schemeClr>
                </a:solidFill>
                <a:latin typeface="Times New Roman" panose="02020603050405020304" pitchFamily="18" charset="0"/>
                <a:cs typeface="Times New Roman" panose="02020603050405020304" pitchFamily="18" charset="0"/>
              </a:rPr>
              <a:t>Quá</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trình</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kết</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thúc</a:t>
            </a:r>
            <a:r>
              <a:rPr lang="en-US" b="1" i="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377401" y="1648639"/>
            <a:ext cx="2474667" cy="1200329"/>
          </a:xfrm>
          <a:prstGeom prst="rect">
            <a:avLst/>
          </a:prstGeom>
          <a:noFill/>
        </p:spPr>
        <p:txBody>
          <a:bodyPr wrap="square" rtlCol="0">
            <a:spAutoFit/>
          </a:bodyPr>
          <a:lstStyle/>
          <a:p>
            <a:pPr algn="ctr"/>
            <a:r>
              <a:rPr lang="en-US" b="1" dirty="0"/>
              <a:t>Planning</a:t>
            </a:r>
            <a:br>
              <a:rPr lang="en-US" b="1" dirty="0"/>
            </a:br>
            <a:r>
              <a:rPr lang="en-US" b="1" dirty="0" smtClean="0"/>
              <a:t>Processes</a:t>
            </a:r>
            <a:r>
              <a:rPr lang="en-US" b="1" dirty="0">
                <a:latin typeface="Times New Roman" panose="02020603050405020304" pitchFamily="18" charset="0"/>
                <a:cs typeface="Times New Roman" panose="02020603050405020304" pitchFamily="18" charset="0"/>
              </a:rPr>
              <a:t>(</a:t>
            </a:r>
            <a:r>
              <a:rPr lang="en-US" b="1" i="1" dirty="0" err="1">
                <a:solidFill>
                  <a:schemeClr val="bg2">
                    <a:lumMod val="25000"/>
                  </a:schemeClr>
                </a:solidFill>
                <a:latin typeface="Times New Roman" panose="02020603050405020304" pitchFamily="18" charset="0"/>
                <a:cs typeface="Times New Roman" panose="02020603050405020304" pitchFamily="18" charset="0"/>
              </a:rPr>
              <a:t>Quá</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trình</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lập</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kế</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hoạch</a:t>
            </a:r>
            <a:r>
              <a:rPr lang="en-US" b="1" i="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algn="ctr"/>
            <a:endParaRPr lang="en-US" b="1" dirty="0">
              <a:solidFill>
                <a:schemeClr val="bg1"/>
              </a:solidFill>
            </a:endParaRPr>
          </a:p>
        </p:txBody>
      </p:sp>
      <p:sp>
        <p:nvSpPr>
          <p:cNvPr id="11" name="TextBox 10"/>
          <p:cNvSpPr txBox="1"/>
          <p:nvPr/>
        </p:nvSpPr>
        <p:spPr>
          <a:xfrm>
            <a:off x="4377401" y="4370901"/>
            <a:ext cx="2490258"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Executing Processes (</a:t>
            </a:r>
            <a:r>
              <a:rPr lang="en-US" b="1" i="1" dirty="0" err="1">
                <a:solidFill>
                  <a:schemeClr val="bg2">
                    <a:lumMod val="25000"/>
                  </a:schemeClr>
                </a:solidFill>
                <a:latin typeface="Times New Roman" panose="02020603050405020304" pitchFamily="18" charset="0"/>
                <a:cs typeface="Times New Roman" panose="02020603050405020304" pitchFamily="18" charset="0"/>
              </a:rPr>
              <a:t>Quá</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trình</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thực</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hiện</a:t>
            </a:r>
            <a:r>
              <a:rPr lang="en-US" b="1" i="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152031" y="5424947"/>
            <a:ext cx="8807116" cy="1200329"/>
          </a:xfrm>
          <a:prstGeom prst="rect">
            <a:avLst/>
          </a:prstGeom>
          <a:noFill/>
        </p:spPr>
        <p:txBody>
          <a:bodyPr wrap="square" rtlCol="0">
            <a:spAutoFit/>
          </a:bodyPr>
          <a:lstStyle/>
          <a:p>
            <a:r>
              <a:rPr lang="en-US" dirty="0"/>
              <a:t>Figure </a:t>
            </a:r>
            <a:r>
              <a:rPr lang="en-US" dirty="0" smtClean="0"/>
              <a:t>11-3</a:t>
            </a:r>
            <a:r>
              <a:rPr lang="en-US" dirty="0"/>
              <a:t>. Project Management Process Groups Mapped to the Plan-Do-Check-Act </a:t>
            </a:r>
            <a:r>
              <a:rPr lang="en-US" dirty="0" smtClean="0"/>
              <a:t>Cycle</a:t>
            </a:r>
          </a:p>
          <a:p>
            <a:r>
              <a:rPr lang="en-US" dirty="0">
                <a:latin typeface="Times New Roman" panose="02020603050405020304" pitchFamily="18" charset="0"/>
                <a:cs typeface="Times New Roman" panose="02020603050405020304" pitchFamily="18" charset="0"/>
              </a:rPr>
              <a:t>(</a:t>
            </a:r>
            <a:r>
              <a:rPr lang="en-US" i="1" dirty="0" err="1">
                <a:solidFill>
                  <a:schemeClr val="bg2">
                    <a:lumMod val="50000"/>
                  </a:schemeClr>
                </a:solidFill>
                <a:latin typeface="Times New Roman" panose="02020603050405020304" pitchFamily="18" charset="0"/>
                <a:cs typeface="Times New Roman" panose="02020603050405020304" pitchFamily="18" charset="0"/>
              </a:rPr>
              <a:t>Hình</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smtClean="0">
                <a:solidFill>
                  <a:schemeClr val="bg2">
                    <a:lumMod val="50000"/>
                  </a:schemeClr>
                </a:solidFill>
                <a:latin typeface="Times New Roman" panose="02020603050405020304" pitchFamily="18" charset="0"/>
                <a:cs typeface="Times New Roman" panose="02020603050405020304" pitchFamily="18" charset="0"/>
              </a:rPr>
              <a:t>11-3</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Nhóm</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quy</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trình</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quản</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lý</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dự</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án</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được</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lập</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bản</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đồ</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cho</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chu</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trình</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kế</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hoạch-làm-kiểm</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tra</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hành</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động</a:t>
            </a:r>
            <a:r>
              <a:rPr lang="en-US" i="1" dirty="0">
                <a:solidFill>
                  <a:schemeClr val="bg2">
                    <a:lumMod val="50000"/>
                  </a:schemeClr>
                </a:solidFill>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p:txBody>
      </p:sp>
      <p:sp>
        <p:nvSpPr>
          <p:cNvPr id="13" name="TextBox 12"/>
          <p:cNvSpPr txBox="1"/>
          <p:nvPr/>
        </p:nvSpPr>
        <p:spPr>
          <a:xfrm>
            <a:off x="503088" y="317878"/>
            <a:ext cx="11130894"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Project Management Process Groups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Những</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nhóm</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quy</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trình</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quản</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lý</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dự</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án</a:t>
            </a:r>
            <a:r>
              <a:rPr lang="en-US" sz="2400" b="1" u="sng" dirty="0">
                <a:solidFill>
                  <a:schemeClr val="bg2">
                    <a:lumMod val="5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147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69885" y="5678048"/>
            <a:ext cx="9657622" cy="646331"/>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Schedules are key management tools for tracking and communicating  the progress of a project</a:t>
            </a:r>
          </a:p>
          <a:p>
            <a:r>
              <a:rPr lang="en-US" b="1" i="1">
                <a:solidFill>
                  <a:srgbClr val="0070C0"/>
                </a:solidFill>
                <a:latin typeface="Times New Roman" panose="02020603050405020304" pitchFamily="18" charset="0"/>
                <a:cs typeface="Times New Roman" panose="02020603050405020304" pitchFamily="18" charset="0"/>
              </a:rPr>
              <a:t>Kế hoạch là chìa khóa quản lý cho việc theo dõi và giao tiếp các quá trình của một dự án</a:t>
            </a:r>
          </a:p>
        </p:txBody>
      </p:sp>
      <p:sp>
        <p:nvSpPr>
          <p:cNvPr id="9" name="TextBox 8"/>
          <p:cNvSpPr txBox="1"/>
          <p:nvPr/>
        </p:nvSpPr>
        <p:spPr>
          <a:xfrm>
            <a:off x="289517" y="118123"/>
            <a:ext cx="6437990"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What Is a Schedule?: </a:t>
            </a:r>
            <a:r>
              <a:rPr lang="en-US" sz="2400" b="1" u="sng">
                <a:ln/>
                <a:solidFill>
                  <a:srgbClr val="00B0F0"/>
                </a:solidFill>
                <a:latin typeface="Times New Roman" panose="02020603050405020304" pitchFamily="18" charset="0"/>
                <a:cs typeface="Times New Roman" panose="02020603050405020304" pitchFamily="18" charset="0"/>
              </a:rPr>
              <a:t>Khái niệm</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846160" y="533621"/>
            <a:ext cx="4952536" cy="5062924"/>
          </a:xfrm>
          <a:prstGeom prst="rect">
            <a:avLst/>
          </a:prstGeom>
          <a:noFill/>
        </p:spPr>
        <p:txBody>
          <a:bodyPr wrap="square" rtlCol="0">
            <a:spAutoFit/>
          </a:bodyPr>
          <a:lstStyle/>
          <a:p>
            <a:pPr algn="just"/>
            <a:r>
              <a:rPr lang="en-US" sz="1700">
                <a:latin typeface="Times New Roman" panose="02020603050405020304" pitchFamily="18" charset="0"/>
                <a:cs typeface="Times New Roman" panose="02020603050405020304" pitchFamily="18" charset="0"/>
              </a:rPr>
              <a:t>A </a:t>
            </a:r>
            <a:r>
              <a:rPr lang="en-US" sz="1700" b="1">
                <a:latin typeface="Times New Roman" panose="02020603050405020304" pitchFamily="18" charset="0"/>
                <a:cs typeface="Times New Roman" panose="02020603050405020304" pitchFamily="18" charset="0"/>
              </a:rPr>
              <a:t>schedule </a:t>
            </a:r>
            <a:r>
              <a:rPr lang="en-US" sz="1700">
                <a:latin typeface="Times New Roman" panose="02020603050405020304" pitchFamily="18" charset="0"/>
                <a:cs typeface="Times New Roman" panose="02020603050405020304" pitchFamily="18" charset="0"/>
              </a:rPr>
              <a:t>is any plan structured on a time dimension, including a </a:t>
            </a:r>
            <a:r>
              <a:rPr lang="en-US" sz="1700" b="1">
                <a:latin typeface="Times New Roman" panose="02020603050405020304" pitchFamily="18" charset="0"/>
                <a:cs typeface="Times New Roman" panose="02020603050405020304" pitchFamily="18" charset="0"/>
              </a:rPr>
              <a:t>project management schedule</a:t>
            </a:r>
            <a:r>
              <a:rPr lang="en-US" sz="1700">
                <a:latin typeface="Times New Roman" panose="02020603050405020304" pitchFamily="18" charset="0"/>
                <a:cs typeface="Times New Roman" panose="02020603050405020304" pitchFamily="18" charset="0"/>
              </a:rPr>
              <a:t>, financial plan, operational schedule, and staff schedule</a:t>
            </a:r>
          </a:p>
          <a:p>
            <a:pPr algn="just"/>
            <a:r>
              <a:rPr lang="en-US" sz="1700">
                <a:latin typeface="Times New Roman" panose="02020603050405020304" pitchFamily="18" charset="0"/>
                <a:cs typeface="Times New Roman" panose="02020603050405020304" pitchFamily="18" charset="0"/>
              </a:rPr>
              <a:t>A </a:t>
            </a:r>
            <a:r>
              <a:rPr lang="en-US" sz="1700" b="1">
                <a:latin typeface="Times New Roman" panose="02020603050405020304" pitchFamily="18" charset="0"/>
                <a:cs typeface="Times New Roman" panose="02020603050405020304" pitchFamily="18" charset="0"/>
              </a:rPr>
              <a:t>project management schedule</a:t>
            </a:r>
            <a:r>
              <a:rPr lang="en-US" sz="1700">
                <a:latin typeface="Times New Roman" panose="02020603050405020304" pitchFamily="18" charset="0"/>
                <a:cs typeface="Times New Roman" panose="02020603050405020304" pitchFamily="18" charset="0"/>
              </a:rPr>
              <a:t> is a road map of a project that states the duration and sequence of events and activities; more specifically, it states what is done, when it is done, and who is responsible</a:t>
            </a:r>
          </a:p>
          <a:p>
            <a:pPr algn="just"/>
            <a:endParaRPr lang="en-US" sz="170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It is composed of estimates, work products, activities, and tasks from the WBS, and resource information</a:t>
            </a:r>
            <a:endParaRPr lang="en-US" sz="1700" i="1">
              <a:solidFill>
                <a:srgbClr val="002060"/>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A schedule also contains the planned dates for performing activities and meeting milestones and defines how the current project interlocks with other projects</a:t>
            </a:r>
            <a:endParaRPr lang="en-US" sz="1700" i="1">
              <a:solidFill>
                <a:srgbClr val="002060"/>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A project management schedule can be represented in a variety of ways; three of the most common are precedence diagram, Gantt chart, and milestone chart</a:t>
            </a:r>
            <a:endParaRPr lang="en-US" sz="1700" i="1"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30E8FCAE-B444-4CAC-B8DE-FED2B382E788}"/>
              </a:ext>
            </a:extLst>
          </p:cNvPr>
          <p:cNvSpPr txBox="1"/>
          <p:nvPr/>
        </p:nvSpPr>
        <p:spPr>
          <a:xfrm>
            <a:off x="6096000" y="533621"/>
            <a:ext cx="5539409" cy="5062924"/>
          </a:xfrm>
          <a:prstGeom prst="rect">
            <a:avLst/>
          </a:prstGeom>
          <a:noFill/>
        </p:spPr>
        <p:txBody>
          <a:bodyPr wrap="square" rtlCol="0">
            <a:spAutoFit/>
          </a:bodyPr>
          <a:lstStyle/>
          <a:p>
            <a:pPr algn="just"/>
            <a:r>
              <a:rPr lang="en-US" sz="1700" i="1">
                <a:solidFill>
                  <a:srgbClr val="0070C0"/>
                </a:solidFill>
                <a:latin typeface="Times New Roman" panose="02020603050405020304" pitchFamily="18" charset="0"/>
                <a:cs typeface="Times New Roman" panose="02020603050405020304" pitchFamily="18" charset="0"/>
              </a:rPr>
              <a:t>Một kế hoạch là bất kỳ một sự xây dựng dự kiến nào ở trong một khuôn khổ thời gian, bao gồm một kế hoạch quản lý dự án, dự kiến tài chính, kế hoạch hoạt động và kế hoạch về nhân sự</a:t>
            </a:r>
          </a:p>
          <a:p>
            <a:pPr algn="just"/>
            <a:r>
              <a:rPr lang="en-US" sz="1700" i="1">
                <a:solidFill>
                  <a:srgbClr val="0070C0"/>
                </a:solidFill>
                <a:latin typeface="Times New Roman" panose="02020603050405020304" pitchFamily="18" charset="0"/>
                <a:cs typeface="Times New Roman" panose="02020603050405020304" pitchFamily="18" charset="0"/>
              </a:rPr>
              <a:t>Một kế hoạch quản lý dự án giống nh</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 một cái bản đồ cho 1 dự án, giúp làm hiểu rõ h</a:t>
            </a:r>
            <a:r>
              <a:rPr lang="vi-VN" sz="1700" i="1">
                <a:solidFill>
                  <a:srgbClr val="0070C0"/>
                </a:solidFill>
                <a:latin typeface="Times New Roman" panose="02020603050405020304" pitchFamily="18" charset="0"/>
                <a:cs typeface="Times New Roman" panose="02020603050405020304" pitchFamily="18" charset="0"/>
              </a:rPr>
              <a:t>ơ</a:t>
            </a:r>
            <a:r>
              <a:rPr lang="en-US" sz="1700" i="1">
                <a:solidFill>
                  <a:srgbClr val="0070C0"/>
                </a:solidFill>
                <a:latin typeface="Times New Roman" panose="02020603050405020304" pitchFamily="18" charset="0"/>
                <a:cs typeface="Times New Roman" panose="02020603050405020304" pitchFamily="18" charset="0"/>
              </a:rPr>
              <a:t>n về thời gian và trình tự của các sự kiện và hoạt động; đặc biệt h</a:t>
            </a:r>
            <a:r>
              <a:rPr lang="vi-VN" sz="1700" i="1">
                <a:solidFill>
                  <a:srgbClr val="0070C0"/>
                </a:solidFill>
                <a:latin typeface="Times New Roman" panose="02020603050405020304" pitchFamily="18" charset="0"/>
                <a:cs typeface="Times New Roman" panose="02020603050405020304" pitchFamily="18" charset="0"/>
              </a:rPr>
              <a:t>ơ</a:t>
            </a:r>
            <a:r>
              <a:rPr lang="en-US" sz="1700" i="1">
                <a:solidFill>
                  <a:srgbClr val="0070C0"/>
                </a:solidFill>
                <a:latin typeface="Times New Roman" panose="02020603050405020304" pitchFamily="18" charset="0"/>
                <a:cs typeface="Times New Roman" panose="02020603050405020304" pitchFamily="18" charset="0"/>
              </a:rPr>
              <a:t>n, nó định rõ những gì cần phải làm, và những ai có trách nhiệm nh</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 thế nào.</a:t>
            </a:r>
          </a:p>
          <a:p>
            <a:pPr marL="742950" lvl="1" indent="-28575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Nó bao gồm các ước l</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ợng, sản phẩm làm việc, hoạt động, và các nhiệm vụ từ WBS, và các thông tin về tài nguyên.</a:t>
            </a:r>
          </a:p>
          <a:p>
            <a:pPr marL="742950" lvl="1" indent="-28575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Một kế hoạch cũng bao gồm dự định các ngày cho các hoạt động tr</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ng diễn và các cột mốc lịch sử cũng nh</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 định rõ cách mà dự án hiện tại được khớp với các dự án khác</a:t>
            </a:r>
          </a:p>
          <a:p>
            <a:pPr marL="742950" lvl="1" indent="-28575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Một kế hoạch quản lý dự án có thể hình dung bằng nhiều cách; 3 trong những cách thông th</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ờng nhất là biểu đồ </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u tiên, biểu đồ Gannt và biểu đồ cột mốc)</a:t>
            </a:r>
            <a:endParaRPr lang="en-US" sz="1700"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93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9723" y="5714416"/>
            <a:ext cx="9876216" cy="92333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A schedule is the planned dates for performing activities and for meeting milestones</a:t>
            </a:r>
          </a:p>
          <a:p>
            <a:r>
              <a:rPr lang="en-US" b="1" i="1">
                <a:solidFill>
                  <a:srgbClr val="002060"/>
                </a:solidFill>
                <a:latin typeface="Times New Roman" panose="02020603050405020304" pitchFamily="18" charset="0"/>
                <a:cs typeface="Times New Roman" panose="02020603050405020304" pitchFamily="18" charset="0"/>
              </a:rPr>
              <a:t>Kế hoạch là chìa khóa quản lý cho việc theo dõi và giao tiếp các quá trình của một dự án</a:t>
            </a:r>
          </a:p>
          <a:p>
            <a:endParaRPr lang="en-US" b="1">
              <a:latin typeface="Times New Roman" panose="02020603050405020304" pitchFamily="18" charset="0"/>
              <a:cs typeface="Times New Roman" panose="02020603050405020304" pitchFamily="18" charset="0"/>
            </a:endParaRPr>
          </a:p>
        </p:txBody>
      </p:sp>
      <p:sp>
        <p:nvSpPr>
          <p:cNvPr id="5" name="TextBox 4"/>
          <p:cNvSpPr txBox="1"/>
          <p:nvPr/>
        </p:nvSpPr>
        <p:spPr>
          <a:xfrm>
            <a:off x="331719" y="220254"/>
            <a:ext cx="7152294"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rgbClr val="002060"/>
                </a:solidFill>
                <a:latin typeface="Times New Roman" panose="02020603050405020304" pitchFamily="18" charset="0"/>
                <a:cs typeface="Times New Roman" panose="02020603050405020304" pitchFamily="18" charset="0"/>
              </a:rPr>
              <a:t>The Purpose of Scheduling: </a:t>
            </a:r>
            <a:r>
              <a:rPr lang="en-US" sz="2400" b="1" i="1" u="sng">
                <a:ln/>
                <a:solidFill>
                  <a:srgbClr val="0070C0"/>
                </a:solidFill>
                <a:latin typeface="Times New Roman" panose="02020603050405020304" pitchFamily="18" charset="0"/>
                <a:cs typeface="Times New Roman" panose="02020603050405020304" pitchFamily="18" charset="0"/>
              </a:rPr>
              <a:t>Mục đích của kế hoạch</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16061" y="778099"/>
            <a:ext cx="5579940" cy="5062924"/>
          </a:xfrm>
          <a:prstGeom prst="rect">
            <a:avLst/>
          </a:prstGeom>
          <a:noFill/>
        </p:spPr>
        <p:txBody>
          <a:bodyPr wrap="square" rtlCol="0">
            <a:spAutoFit/>
          </a:bodyPr>
          <a:lstStyle/>
          <a:p>
            <a:pPr algn="just"/>
            <a:r>
              <a:rPr lang="en-US" sz="1700" b="1">
                <a:latin typeface="Times New Roman" panose="02020603050405020304" pitchFamily="18" charset="0"/>
                <a:cs typeface="Times New Roman" panose="02020603050405020304" pitchFamily="18" charset="0"/>
              </a:rPr>
              <a:t>The project schedule is used to:</a:t>
            </a:r>
            <a:endParaRPr lang="en-US" sz="1700" b="1" i="1">
              <a:solidFill>
                <a:srgbClr val="002060"/>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Track the planned versus actual progress of your project and show your team and your sponsor how the project is progressing</a:t>
            </a:r>
            <a:r>
              <a:rPr lang="en-US" sz="1700" i="1">
                <a:solidFill>
                  <a:srgbClr val="002060"/>
                </a:solidFill>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Evaluate the planned versus progress of your project, and determine whether to revise the project to meet major milestones and completion dates</a:t>
            </a:r>
            <a:endParaRPr lang="en-US" sz="1700" i="1">
              <a:solidFill>
                <a:srgbClr val="002060"/>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Determine whether to accept or reject a change based on how it affects the sequence of tasks, resources needed, staff responsibilities, major milestones and project completion date </a:t>
            </a:r>
            <a:endParaRPr lang="en-US" sz="1700" i="1">
              <a:solidFill>
                <a:srgbClr val="002060"/>
              </a:solidFill>
              <a:latin typeface="Times New Roman" panose="02020603050405020304" pitchFamily="18" charset="0"/>
              <a:cs typeface="Times New Roman" panose="02020603050405020304" pitchFamily="18" charset="0"/>
            </a:endParaRPr>
          </a:p>
          <a:p>
            <a:pPr algn="just"/>
            <a:r>
              <a:rPr lang="en-US" sz="1700" b="1">
                <a:latin typeface="Times New Roman" panose="02020603050405020304" pitchFamily="18" charset="0"/>
                <a:cs typeface="Times New Roman" panose="02020603050405020304" pitchFamily="18" charset="0"/>
              </a:rPr>
              <a:t>Communicate the project’s status to all paries about issues such as:</a:t>
            </a:r>
          </a:p>
          <a:p>
            <a:pPr marL="742950" lvl="1" indent="-28575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Whether the tasks and activities are likely to result in successful project completion</a:t>
            </a:r>
          </a:p>
          <a:p>
            <a:pPr marL="742950" lvl="1" indent="-28575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When resources are needed for the project</a:t>
            </a:r>
            <a:endParaRPr lang="en-US" sz="1700" i="1">
              <a:solidFill>
                <a:srgbClr val="002060"/>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What the major milestones are and when they occur</a:t>
            </a:r>
            <a:endParaRPr lang="en-US" sz="1700" i="1">
              <a:solidFill>
                <a:srgbClr val="002060"/>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The critical path, the series of activities that determines the duration of the project</a:t>
            </a:r>
          </a:p>
        </p:txBody>
      </p:sp>
      <p:sp>
        <p:nvSpPr>
          <p:cNvPr id="7" name="TextBox 6">
            <a:extLst>
              <a:ext uri="{FF2B5EF4-FFF2-40B4-BE49-F238E27FC236}">
                <a16:creationId xmlns:a16="http://schemas.microsoft.com/office/drawing/2014/main" xmlns="" id="{3AABEE30-36B9-42FE-BFF3-C38C5D7A1974}"/>
              </a:ext>
            </a:extLst>
          </p:cNvPr>
          <p:cNvSpPr txBox="1"/>
          <p:nvPr/>
        </p:nvSpPr>
        <p:spPr>
          <a:xfrm>
            <a:off x="6414052" y="778099"/>
            <a:ext cx="5446228" cy="5062924"/>
          </a:xfrm>
          <a:prstGeom prst="rect">
            <a:avLst/>
          </a:prstGeom>
          <a:noFill/>
        </p:spPr>
        <p:txBody>
          <a:bodyPr wrap="square" rtlCol="0">
            <a:spAutoFit/>
          </a:bodyPr>
          <a:lstStyle/>
          <a:p>
            <a:pPr algn="just"/>
            <a:r>
              <a:rPr lang="en-US" sz="1700" b="1" i="1">
                <a:solidFill>
                  <a:srgbClr val="0070C0"/>
                </a:solidFill>
                <a:latin typeface="Times New Roman" panose="02020603050405020304" pitchFamily="18" charset="0"/>
                <a:cs typeface="Times New Roman" panose="02020603050405020304" pitchFamily="18" charset="0"/>
              </a:rPr>
              <a:t>Kế hoạch của dự án đ</a:t>
            </a:r>
            <a:r>
              <a:rPr lang="vi-VN" sz="1700" b="1" i="1">
                <a:solidFill>
                  <a:srgbClr val="0070C0"/>
                </a:solidFill>
                <a:latin typeface="Times New Roman" panose="02020603050405020304" pitchFamily="18" charset="0"/>
                <a:cs typeface="Times New Roman" panose="02020603050405020304" pitchFamily="18" charset="0"/>
              </a:rPr>
              <a:t>ư</a:t>
            </a:r>
            <a:r>
              <a:rPr lang="en-US" sz="1700" b="1" i="1">
                <a:solidFill>
                  <a:srgbClr val="0070C0"/>
                </a:solidFill>
                <a:latin typeface="Times New Roman" panose="02020603050405020304" pitchFamily="18" charset="0"/>
                <a:cs typeface="Times New Roman" panose="02020603050405020304" pitchFamily="18" charset="0"/>
              </a:rPr>
              <a:t>ợc sử dụng:</a:t>
            </a:r>
          </a:p>
          <a:p>
            <a:pPr marL="742950" lvl="1" indent="-28575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Theo dõi các tiến trình hiện tại của dự án và đ</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a ra cho nhóm và nhà tài trợ các mà dự án sẽ thực thi.</a:t>
            </a:r>
          </a:p>
          <a:p>
            <a:pPr marL="742950" lvl="1" indent="-285750" algn="just">
              <a:buFont typeface="Wingdings" panose="05000000000000000000" pitchFamily="2" charset="2"/>
              <a:buChar char="§"/>
            </a:pPr>
            <a:endParaRPr lang="en-US" sz="1700" i="1">
              <a:solidFill>
                <a:srgbClr val="0070C0"/>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Đánh giá các quá trình dự kiến có trong dự án, và xác định dự án có cần duyệt lại trong các cột mốc lớn hơn và ngày hoàn thành không</a:t>
            </a:r>
          </a:p>
          <a:p>
            <a:pPr marL="742950" lvl="1" indent="-28575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Xác nhận bất kỳ một sự chấp nhận hay từ chối một thay đổi c</a:t>
            </a:r>
            <a:r>
              <a:rPr lang="vi-VN" sz="1700" i="1">
                <a:solidFill>
                  <a:srgbClr val="0070C0"/>
                </a:solidFill>
                <a:latin typeface="Times New Roman" panose="02020603050405020304" pitchFamily="18" charset="0"/>
                <a:cs typeface="Times New Roman" panose="02020603050405020304" pitchFamily="18" charset="0"/>
              </a:rPr>
              <a:t>ơ</a:t>
            </a:r>
            <a:r>
              <a:rPr lang="en-US" sz="1700" i="1">
                <a:solidFill>
                  <a:srgbClr val="0070C0"/>
                </a:solidFill>
                <a:latin typeface="Times New Roman" panose="02020603050405020304" pitchFamily="18" charset="0"/>
                <a:cs typeface="Times New Roman" panose="02020603050405020304" pitchFamily="18" charset="0"/>
              </a:rPr>
              <a:t> bản và ảnh h</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ởng đến trình tự các nhiệm vụ, tài nguyên cần sử dụng, trách nhiệm của nhân viên, các cột mốc lớn hay ngày hoàn thành</a:t>
            </a:r>
          </a:p>
          <a:p>
            <a:pPr algn="just"/>
            <a:r>
              <a:rPr lang="en-US" sz="1700" b="1">
                <a:solidFill>
                  <a:srgbClr val="0070C0"/>
                </a:solidFill>
                <a:latin typeface="Times New Roman" panose="02020603050405020304" pitchFamily="18" charset="0"/>
                <a:cs typeface="Times New Roman" panose="02020603050405020304" pitchFamily="18" charset="0"/>
              </a:rPr>
              <a:t>Phổ biến tình trạng của dự án cho tất các các thành viên về các lỗi nh</a:t>
            </a:r>
            <a:r>
              <a:rPr lang="vi-VN" sz="1700" b="1">
                <a:solidFill>
                  <a:srgbClr val="0070C0"/>
                </a:solidFill>
                <a:latin typeface="Times New Roman" panose="02020603050405020304" pitchFamily="18" charset="0"/>
                <a:cs typeface="Times New Roman" panose="02020603050405020304" pitchFamily="18" charset="0"/>
              </a:rPr>
              <a:t>ư</a:t>
            </a:r>
            <a:r>
              <a:rPr lang="en-US" sz="1700" b="1">
                <a:solidFill>
                  <a:srgbClr val="0070C0"/>
                </a:solidFill>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Bất kỳ nhiệm vụ và hoạt động dẫn đến thành công dự án</a:t>
            </a:r>
          </a:p>
          <a:p>
            <a:pPr marL="742950" lvl="1" indent="-28575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Khi nào tài nguyên đ</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ợc thêm vào dự án</a:t>
            </a:r>
          </a:p>
          <a:p>
            <a:pPr marL="742950" lvl="1" indent="-28575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Các cột mốc và thời gian xảy ra</a:t>
            </a:r>
          </a:p>
          <a:p>
            <a:pPr marL="742950" lvl="1" indent="-28575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Hạn thời gian, các hoạt động mà xác định thời gian của dự án</a:t>
            </a:r>
          </a:p>
        </p:txBody>
      </p:sp>
    </p:spTree>
    <p:extLst>
      <p:ext uri="{BB962C8B-B14F-4D97-AF65-F5344CB8AC3E}">
        <p14:creationId xmlns:p14="http://schemas.microsoft.com/office/powerpoint/2010/main" val="799084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43727715"/>
              </p:ext>
            </p:extLst>
          </p:nvPr>
        </p:nvGraphicFramePr>
        <p:xfrm>
          <a:off x="113211" y="490976"/>
          <a:ext cx="11939452" cy="5760720"/>
        </p:xfrm>
        <a:graphic>
          <a:graphicData uri="http://schemas.openxmlformats.org/drawingml/2006/table">
            <a:tbl>
              <a:tblPr firstRow="1" bandRow="1">
                <a:tableStyleId>{5C22544A-7EE6-4342-B048-85BDC9FD1C3A}</a:tableStyleId>
              </a:tblPr>
              <a:tblGrid>
                <a:gridCol w="1964308">
                  <a:extLst>
                    <a:ext uri="{9D8B030D-6E8A-4147-A177-3AD203B41FA5}">
                      <a16:colId xmlns:a16="http://schemas.microsoft.com/office/drawing/2014/main" xmlns="" val="2094281810"/>
                    </a:ext>
                  </a:extLst>
                </a:gridCol>
                <a:gridCol w="9975144">
                  <a:extLst>
                    <a:ext uri="{9D8B030D-6E8A-4147-A177-3AD203B41FA5}">
                      <a16:colId xmlns:a16="http://schemas.microsoft.com/office/drawing/2014/main" xmlns="" val="2745847701"/>
                    </a:ext>
                  </a:extLst>
                </a:gridCol>
              </a:tblGrid>
              <a:tr h="452754">
                <a:tc>
                  <a:txBody>
                    <a:bodyPr/>
                    <a:lstStyle/>
                    <a:p>
                      <a:r>
                        <a:rPr lang="en-US" sz="1400" dirty="0">
                          <a:solidFill>
                            <a:sysClr val="windowText" lastClr="000000"/>
                          </a:solidFill>
                          <a:latin typeface="Times New Roman" panose="02020603050405020304" pitchFamily="18" charset="0"/>
                          <a:cs typeface="Times New Roman" panose="02020603050405020304" pitchFamily="18" charset="0"/>
                        </a:rPr>
                        <a:t>Task</a:t>
                      </a:r>
                    </a:p>
                    <a:p>
                      <a:r>
                        <a:rPr lang="en-US" sz="1400" i="1" dirty="0">
                          <a:solidFill>
                            <a:srgbClr val="0070C0"/>
                          </a:solidFill>
                          <a:latin typeface="Times New Roman" panose="02020603050405020304" pitchFamily="18" charset="0"/>
                          <a:cs typeface="Times New Roman" panose="02020603050405020304" pitchFamily="18" charset="0"/>
                        </a:rPr>
                        <a:t>(</a:t>
                      </a:r>
                      <a:r>
                        <a:rPr lang="en-US" sz="1400" i="1" dirty="0" err="1">
                          <a:solidFill>
                            <a:srgbClr val="0070C0"/>
                          </a:solidFill>
                          <a:latin typeface="Times New Roman" panose="02020603050405020304" pitchFamily="18" charset="0"/>
                          <a:cs typeface="Times New Roman" panose="02020603050405020304" pitchFamily="18" charset="0"/>
                        </a:rPr>
                        <a:t>Nhiệm</a:t>
                      </a:r>
                      <a:r>
                        <a:rPr lang="en-US" sz="1400" i="1" dirty="0">
                          <a:solidFill>
                            <a:srgbClr val="0070C0"/>
                          </a:solidFill>
                          <a:latin typeface="Times New Roman" panose="02020603050405020304" pitchFamily="18" charset="0"/>
                          <a:cs typeface="Times New Roman" panose="02020603050405020304" pitchFamily="18" charset="0"/>
                        </a:rPr>
                        <a:t> </a:t>
                      </a:r>
                      <a:r>
                        <a:rPr lang="en-US" sz="1400" i="1" dirty="0" err="1">
                          <a:solidFill>
                            <a:srgbClr val="0070C0"/>
                          </a:solidFill>
                          <a:latin typeface="Times New Roman" panose="02020603050405020304" pitchFamily="18" charset="0"/>
                          <a:cs typeface="Times New Roman" panose="02020603050405020304" pitchFamily="18" charset="0"/>
                        </a:rPr>
                        <a:t>vụ</a:t>
                      </a:r>
                      <a:r>
                        <a:rPr lang="en-US" sz="1400" i="1" dirty="0">
                          <a:solidFill>
                            <a:srgbClr val="0070C0"/>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solidFill>
                            <a:sysClr val="windowText" lastClr="000000"/>
                          </a:solidFill>
                          <a:latin typeface="Times New Roman" panose="02020603050405020304" pitchFamily="18" charset="0"/>
                          <a:cs typeface="Times New Roman" panose="02020603050405020304" pitchFamily="18" charset="0"/>
                        </a:rPr>
                        <a:t>A</a:t>
                      </a:r>
                      <a:r>
                        <a:rPr lang="en-US" sz="1400" b="0" baseline="0" dirty="0">
                          <a:solidFill>
                            <a:sysClr val="windowText" lastClr="000000"/>
                          </a:solidFill>
                          <a:latin typeface="Times New Roman" panose="02020603050405020304" pitchFamily="18" charset="0"/>
                          <a:cs typeface="Times New Roman" panose="02020603050405020304" pitchFamily="18" charset="0"/>
                        </a:rPr>
                        <a:t> task is a subdivision or portion of an activity; it describes the lowest level of the WBS</a:t>
                      </a:r>
                    </a:p>
                    <a:p>
                      <a:r>
                        <a:rPr lang="en-US" sz="1400" b="0" i="1" baseline="0" dirty="0" err="1">
                          <a:solidFill>
                            <a:srgbClr val="0070C0"/>
                          </a:solidFill>
                          <a:latin typeface="Times New Roman" panose="02020603050405020304" pitchFamily="18" charset="0"/>
                          <a:cs typeface="Times New Roman" panose="02020603050405020304" pitchFamily="18" charset="0"/>
                        </a:rPr>
                        <a:t>Một</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nhiệm</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vụ</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là</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một</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phân</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đoạn</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hoặc</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phần</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việc</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của</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một</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hành</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động</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nó</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mô</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tả</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mức</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nhỏ</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nhất</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của</a:t>
                      </a:r>
                      <a:r>
                        <a:rPr lang="en-US" sz="1400" b="0" i="1" baseline="0" dirty="0">
                          <a:solidFill>
                            <a:srgbClr val="0070C0"/>
                          </a:solidFill>
                          <a:latin typeface="Times New Roman" panose="02020603050405020304" pitchFamily="18" charset="0"/>
                          <a:cs typeface="Times New Roman" panose="02020603050405020304" pitchFamily="18" charset="0"/>
                        </a:rPr>
                        <a:t> WBS</a:t>
                      </a:r>
                      <a:endParaRPr lang="en-US" sz="1400" b="0" i="1"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112063092"/>
                  </a:ext>
                </a:extLst>
              </a:tr>
              <a:tr h="781629">
                <a:tc>
                  <a:txBody>
                    <a:bodyPr/>
                    <a:lstStyle/>
                    <a:p>
                      <a:r>
                        <a:rPr lang="en-US" sz="1400" b="1">
                          <a:solidFill>
                            <a:sysClr val="windowText" lastClr="000000"/>
                          </a:solidFill>
                          <a:latin typeface="Times New Roman" panose="02020603050405020304" pitchFamily="18" charset="0"/>
                          <a:cs typeface="Times New Roman" panose="02020603050405020304" pitchFamily="18" charset="0"/>
                        </a:rPr>
                        <a:t>Activity</a:t>
                      </a:r>
                    </a:p>
                    <a:p>
                      <a:r>
                        <a:rPr lang="en-US" sz="1400" b="1" i="1">
                          <a:solidFill>
                            <a:srgbClr val="0070C0"/>
                          </a:solidFill>
                          <a:latin typeface="Times New Roman" panose="02020603050405020304" pitchFamily="18" charset="0"/>
                          <a:cs typeface="Times New Roman" panose="02020603050405020304" pitchFamily="18" charset="0"/>
                        </a:rPr>
                        <a:t>(Hành động)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solidFill>
                            <a:sysClr val="windowText" lastClr="000000"/>
                          </a:solidFill>
                          <a:latin typeface="Times New Roman" panose="02020603050405020304" pitchFamily="18" charset="0"/>
                          <a:cs typeface="Times New Roman" panose="02020603050405020304" pitchFamily="18" charset="0"/>
                        </a:rPr>
                        <a:t>An</a:t>
                      </a:r>
                      <a:r>
                        <a:rPr lang="en-US" sz="1400" b="0" baseline="0" dirty="0">
                          <a:solidFill>
                            <a:sysClr val="windowText" lastClr="000000"/>
                          </a:solidFill>
                          <a:latin typeface="Times New Roman" panose="02020603050405020304" pitchFamily="18" charset="0"/>
                          <a:cs typeface="Times New Roman" panose="02020603050405020304" pitchFamily="18" charset="0"/>
                        </a:rPr>
                        <a:t> activity is an element of work performed over a period of time within the project; it is a </a:t>
                      </a:r>
                      <a:r>
                        <a:rPr lang="en-US" sz="1400" b="0" baseline="0" dirty="0" err="1">
                          <a:solidFill>
                            <a:sysClr val="windowText" lastClr="000000"/>
                          </a:solidFill>
                          <a:latin typeface="Times New Roman" panose="02020603050405020304" pitchFamily="18" charset="0"/>
                          <a:cs typeface="Times New Roman" panose="02020603050405020304" pitchFamily="18" charset="0"/>
                        </a:rPr>
                        <a:t>specifit</a:t>
                      </a:r>
                      <a:r>
                        <a:rPr lang="en-US" sz="1400" b="0" baseline="0" dirty="0">
                          <a:solidFill>
                            <a:sysClr val="windowText" lastClr="000000"/>
                          </a:solidFill>
                          <a:latin typeface="Times New Roman" panose="02020603050405020304" pitchFamily="18" charset="0"/>
                          <a:cs typeface="Times New Roman" panose="02020603050405020304" pitchFamily="18" charset="0"/>
                        </a:rPr>
                        <a:t> piece of work in the WBS which has a measured beginning and a measured end</a:t>
                      </a:r>
                    </a:p>
                    <a:p>
                      <a:r>
                        <a:rPr lang="en-US" sz="1400" b="0" i="1" baseline="0" dirty="0" err="1">
                          <a:solidFill>
                            <a:srgbClr val="0070C0"/>
                          </a:solidFill>
                          <a:latin typeface="Times New Roman" panose="02020603050405020304" pitchFamily="18" charset="0"/>
                          <a:cs typeface="Times New Roman" panose="02020603050405020304" pitchFamily="18" charset="0"/>
                        </a:rPr>
                        <a:t>Một</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hành</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động</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là</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một</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phần</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của</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công</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việc</a:t>
                      </a:r>
                      <a:r>
                        <a:rPr lang="en-US" sz="1400" b="0" i="1" baseline="0" dirty="0">
                          <a:solidFill>
                            <a:srgbClr val="0070C0"/>
                          </a:solidFill>
                          <a:latin typeface="Times New Roman" panose="02020603050405020304" pitchFamily="18" charset="0"/>
                          <a:cs typeface="Times New Roman" panose="02020603050405020304" pitchFamily="18" charset="0"/>
                        </a:rPr>
                        <a:t> đ</a:t>
                      </a:r>
                      <a:r>
                        <a:rPr lang="vi-VN" sz="1400" b="0" i="1" baseline="0" dirty="0">
                          <a:solidFill>
                            <a:srgbClr val="0070C0"/>
                          </a:solidFill>
                          <a:latin typeface="Times New Roman" panose="02020603050405020304" pitchFamily="18" charset="0"/>
                          <a:cs typeface="Times New Roman" panose="02020603050405020304" pitchFamily="18" charset="0"/>
                        </a:rPr>
                        <a:t>ư</a:t>
                      </a:r>
                      <a:r>
                        <a:rPr lang="en-US" sz="1400" b="0" i="1" baseline="0" dirty="0" err="1">
                          <a:solidFill>
                            <a:srgbClr val="0070C0"/>
                          </a:solidFill>
                          <a:latin typeface="Times New Roman" panose="02020603050405020304" pitchFamily="18" charset="0"/>
                          <a:cs typeface="Times New Roman" panose="02020603050405020304" pitchFamily="18" charset="0"/>
                        </a:rPr>
                        <a:t>ợc</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làm</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giới</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hạn</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trong</a:t>
                      </a:r>
                      <a:r>
                        <a:rPr lang="en-US" sz="1400" b="0" i="1" baseline="0" dirty="0">
                          <a:solidFill>
                            <a:srgbClr val="0070C0"/>
                          </a:solidFill>
                          <a:latin typeface="Times New Roman" panose="02020603050405020304" pitchFamily="18" charset="0"/>
                          <a:cs typeface="Times New Roman" panose="02020603050405020304" pitchFamily="18" charset="0"/>
                        </a:rPr>
                        <a:t> 1 </a:t>
                      </a:r>
                      <a:r>
                        <a:rPr lang="en-US" sz="1400" b="0" i="1" baseline="0" dirty="0" err="1">
                          <a:solidFill>
                            <a:srgbClr val="0070C0"/>
                          </a:solidFill>
                          <a:latin typeface="Times New Roman" panose="02020603050405020304" pitchFamily="18" charset="0"/>
                          <a:cs typeface="Times New Roman" panose="02020603050405020304" pitchFamily="18" charset="0"/>
                        </a:rPr>
                        <a:t>khoảng</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thời</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gian</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trong</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một</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dự</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án</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nó</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là</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một</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phần</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đặc</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biệt</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của</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công</a:t>
                      </a:r>
                      <a:r>
                        <a:rPr lang="en-US" sz="1400" b="0" i="1" baseline="0" dirty="0">
                          <a:solidFill>
                            <a:srgbClr val="0070C0"/>
                          </a:solidFill>
                          <a:latin typeface="Times New Roman" panose="02020603050405020304" pitchFamily="18" charset="0"/>
                          <a:cs typeface="Times New Roman" panose="02020603050405020304" pitchFamily="18" charset="0"/>
                        </a:rPr>
                        <a:t> </a:t>
                      </a:r>
                      <a:r>
                        <a:rPr lang="en-US" sz="1400" b="0" i="1" baseline="0" dirty="0" err="1">
                          <a:solidFill>
                            <a:srgbClr val="0070C0"/>
                          </a:solidFill>
                          <a:latin typeface="Times New Roman" panose="02020603050405020304" pitchFamily="18" charset="0"/>
                          <a:cs typeface="Times New Roman" panose="02020603050405020304" pitchFamily="18" charset="0"/>
                        </a:rPr>
                        <a:t>việc</a:t>
                      </a:r>
                      <a:r>
                        <a:rPr lang="en-US" sz="1400" b="0" i="1" baseline="0" dirty="0">
                          <a:solidFill>
                            <a:srgbClr val="0070C0"/>
                          </a:solidFill>
                          <a:latin typeface="Times New Roman" panose="02020603050405020304" pitchFamily="18" charset="0"/>
                          <a:cs typeface="Times New Roman" panose="02020603050405020304" pitchFamily="18" charset="0"/>
                        </a:rPr>
                        <a:t> ở </a:t>
                      </a:r>
                      <a:r>
                        <a:rPr lang="en-US" sz="1400" b="0" i="1" baseline="0" dirty="0" err="1">
                          <a:solidFill>
                            <a:srgbClr val="0070C0"/>
                          </a:solidFill>
                          <a:latin typeface="Times New Roman" panose="02020603050405020304" pitchFamily="18" charset="0"/>
                          <a:cs typeface="Times New Roman" panose="02020603050405020304" pitchFamily="18" charset="0"/>
                        </a:rPr>
                        <a:t>trong</a:t>
                      </a:r>
                      <a:r>
                        <a:rPr lang="en-US" sz="1400" b="0" i="1" baseline="0" dirty="0">
                          <a:solidFill>
                            <a:srgbClr val="0070C0"/>
                          </a:solidFill>
                          <a:latin typeface="Times New Roman" panose="02020603050405020304" pitchFamily="18" charset="0"/>
                          <a:cs typeface="Times New Roman" panose="02020603050405020304" pitchFamily="18" charset="0"/>
                        </a:rPr>
                        <a:t> WBS</a:t>
                      </a:r>
                      <a:endParaRPr lang="en-US" sz="1400" b="0" i="1"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58515610"/>
                  </a:ext>
                </a:extLst>
              </a:tr>
              <a:tr h="603986">
                <a:tc>
                  <a:txBody>
                    <a:bodyPr/>
                    <a:lstStyle/>
                    <a:p>
                      <a:r>
                        <a:rPr lang="en-US" sz="1400" b="1">
                          <a:solidFill>
                            <a:sysClr val="windowText" lastClr="000000"/>
                          </a:solidFill>
                          <a:latin typeface="Times New Roman" panose="02020603050405020304" pitchFamily="18" charset="0"/>
                          <a:cs typeface="Times New Roman" panose="02020603050405020304" pitchFamily="18" charset="0"/>
                        </a:rPr>
                        <a:t>Event</a:t>
                      </a:r>
                    </a:p>
                    <a:p>
                      <a:r>
                        <a:rPr lang="en-US" sz="1400" b="1" i="1">
                          <a:solidFill>
                            <a:srgbClr val="0070C0"/>
                          </a:solidFill>
                          <a:latin typeface="Times New Roman" panose="02020603050405020304" pitchFamily="18" charset="0"/>
                          <a:cs typeface="Times New Roman" panose="02020603050405020304" pitchFamily="18" charset="0"/>
                        </a:rPr>
                        <a:t>(Sự kiện)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ysClr val="windowText" lastClr="000000"/>
                          </a:solidFill>
                          <a:latin typeface="Times New Roman" panose="02020603050405020304" pitchFamily="18" charset="0"/>
                          <a:cs typeface="Times New Roman" panose="02020603050405020304" pitchFamily="18" charset="0"/>
                        </a:rPr>
                        <a:t>Specific</a:t>
                      </a:r>
                      <a:r>
                        <a:rPr lang="en-US" sz="1400" baseline="0" dirty="0">
                          <a:solidFill>
                            <a:sysClr val="windowText" lastClr="000000"/>
                          </a:solidFill>
                          <a:latin typeface="Times New Roman" panose="02020603050405020304" pitchFamily="18" charset="0"/>
                          <a:cs typeface="Times New Roman" panose="02020603050405020304" pitchFamily="18" charset="0"/>
                        </a:rPr>
                        <a:t> points in time, starting and ending points of </a:t>
                      </a:r>
                      <a:r>
                        <a:rPr lang="en-US" sz="1400" baseline="0" dirty="0" err="1">
                          <a:solidFill>
                            <a:sysClr val="windowText" lastClr="000000"/>
                          </a:solidFill>
                          <a:latin typeface="Times New Roman" panose="02020603050405020304" pitchFamily="18" charset="0"/>
                          <a:cs typeface="Times New Roman" panose="02020603050405020304" pitchFamily="18" charset="0"/>
                        </a:rPr>
                        <a:t>activives</a:t>
                      </a:r>
                      <a:r>
                        <a:rPr lang="en-US" sz="1400" baseline="0" dirty="0">
                          <a:solidFill>
                            <a:sysClr val="windowText" lastClr="000000"/>
                          </a:solidFill>
                          <a:latin typeface="Times New Roman" panose="02020603050405020304" pitchFamily="18" charset="0"/>
                          <a:cs typeface="Times New Roman" panose="02020603050405020304" pitchFamily="18" charset="0"/>
                        </a:rPr>
                        <a:t>, typically represented by </a:t>
                      </a:r>
                      <a:r>
                        <a:rPr lang="en-US" sz="1400" baseline="0" dirty="0" err="1">
                          <a:solidFill>
                            <a:sysClr val="windowText" lastClr="000000"/>
                          </a:solidFill>
                          <a:latin typeface="Times New Roman" panose="02020603050405020304" pitchFamily="18" charset="0"/>
                          <a:cs typeface="Times New Roman" panose="02020603050405020304" pitchFamily="18" charset="0"/>
                        </a:rPr>
                        <a:t>circed</a:t>
                      </a:r>
                      <a:r>
                        <a:rPr lang="en-US" sz="1400" baseline="0" dirty="0">
                          <a:solidFill>
                            <a:sysClr val="windowText" lastClr="000000"/>
                          </a:solidFill>
                          <a:latin typeface="Times New Roman" panose="02020603050405020304" pitchFamily="18" charset="0"/>
                          <a:cs typeface="Times New Roman" panose="02020603050405020304" pitchFamily="18" charset="0"/>
                        </a:rPr>
                        <a:t> numbers in a schedule</a:t>
                      </a:r>
                    </a:p>
                    <a:p>
                      <a:r>
                        <a:rPr lang="en-US" sz="1400" i="1" baseline="0" dirty="0" err="1">
                          <a:solidFill>
                            <a:srgbClr val="0070C0"/>
                          </a:solidFill>
                          <a:latin typeface="Times New Roman" panose="02020603050405020304" pitchFamily="18" charset="0"/>
                          <a:cs typeface="Times New Roman" panose="02020603050405020304" pitchFamily="18" charset="0"/>
                        </a:rPr>
                        <a:t>Các</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điểm</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đặc</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biệt</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trong</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thời</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gian</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điểm</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bắt</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đầu</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và</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điểm</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kết</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thúc</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của</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hành</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động</a:t>
                      </a:r>
                      <a:r>
                        <a:rPr lang="en-US" sz="1400" i="1" baseline="0" dirty="0">
                          <a:solidFill>
                            <a:srgbClr val="0070C0"/>
                          </a:solidFill>
                          <a:latin typeface="Times New Roman" panose="02020603050405020304" pitchFamily="18" charset="0"/>
                          <a:cs typeface="Times New Roman" panose="02020603050405020304" pitchFamily="18" charset="0"/>
                        </a:rPr>
                        <a:t>, đ</a:t>
                      </a:r>
                      <a:r>
                        <a:rPr lang="vi-VN" sz="1400" i="1" baseline="0" dirty="0">
                          <a:solidFill>
                            <a:srgbClr val="0070C0"/>
                          </a:solidFill>
                          <a:latin typeface="Times New Roman" panose="02020603050405020304" pitchFamily="18" charset="0"/>
                          <a:cs typeface="Times New Roman" panose="02020603050405020304" pitchFamily="18" charset="0"/>
                        </a:rPr>
                        <a:t>ư</a:t>
                      </a:r>
                      <a:r>
                        <a:rPr lang="en-US" sz="1400" i="1" baseline="0" dirty="0" err="1">
                          <a:solidFill>
                            <a:srgbClr val="0070C0"/>
                          </a:solidFill>
                          <a:latin typeface="Times New Roman" panose="02020603050405020304" pitchFamily="18" charset="0"/>
                          <a:cs typeface="Times New Roman" panose="02020603050405020304" pitchFamily="18" charset="0"/>
                        </a:rPr>
                        <a:t>ợc</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mô</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tả</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đặc</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tr</a:t>
                      </a:r>
                      <a:r>
                        <a:rPr lang="vi-VN" sz="1400" i="1" baseline="0" dirty="0">
                          <a:solidFill>
                            <a:srgbClr val="0070C0"/>
                          </a:solidFill>
                          <a:latin typeface="Times New Roman" panose="02020603050405020304" pitchFamily="18" charset="0"/>
                          <a:cs typeface="Times New Roman" panose="02020603050405020304" pitchFamily="18" charset="0"/>
                        </a:rPr>
                        <a:t>ư</a:t>
                      </a:r>
                      <a:r>
                        <a:rPr lang="en-US" sz="1400" i="1" baseline="0" dirty="0">
                          <a:solidFill>
                            <a:srgbClr val="0070C0"/>
                          </a:solidFill>
                          <a:latin typeface="Times New Roman" panose="02020603050405020304" pitchFamily="18" charset="0"/>
                          <a:cs typeface="Times New Roman" panose="02020603050405020304" pitchFamily="18" charset="0"/>
                        </a:rPr>
                        <a:t>ng </a:t>
                      </a:r>
                      <a:r>
                        <a:rPr lang="en-US" sz="1400" i="1" baseline="0" dirty="0" err="1">
                          <a:solidFill>
                            <a:srgbClr val="0070C0"/>
                          </a:solidFill>
                          <a:latin typeface="Times New Roman" panose="02020603050405020304" pitchFamily="18" charset="0"/>
                          <a:cs typeface="Times New Roman" panose="02020603050405020304" pitchFamily="18" charset="0"/>
                        </a:rPr>
                        <a:t>bởi</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các</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số</a:t>
                      </a:r>
                      <a:r>
                        <a:rPr lang="en-US" sz="1400" i="1" baseline="0" dirty="0">
                          <a:solidFill>
                            <a:srgbClr val="0070C0"/>
                          </a:solidFill>
                          <a:latin typeface="Times New Roman" panose="02020603050405020304" pitchFamily="18" charset="0"/>
                          <a:cs typeface="Times New Roman" panose="02020603050405020304" pitchFamily="18" charset="0"/>
                        </a:rPr>
                        <a:t> đ</a:t>
                      </a:r>
                      <a:r>
                        <a:rPr lang="vi-VN" sz="1400" i="1" baseline="0" dirty="0">
                          <a:solidFill>
                            <a:srgbClr val="0070C0"/>
                          </a:solidFill>
                          <a:latin typeface="Times New Roman" panose="02020603050405020304" pitchFamily="18" charset="0"/>
                          <a:cs typeface="Times New Roman" panose="02020603050405020304" pitchFamily="18" charset="0"/>
                        </a:rPr>
                        <a:t>ư</a:t>
                      </a:r>
                      <a:r>
                        <a:rPr lang="en-US" sz="1400" i="1" baseline="0" dirty="0" err="1">
                          <a:solidFill>
                            <a:srgbClr val="0070C0"/>
                          </a:solidFill>
                          <a:latin typeface="Times New Roman" panose="02020603050405020304" pitchFamily="18" charset="0"/>
                          <a:cs typeface="Times New Roman" panose="02020603050405020304" pitchFamily="18" charset="0"/>
                        </a:rPr>
                        <a:t>ợc</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khoanh</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tròn</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trong</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bản</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kế</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hoạch</a:t>
                      </a:r>
                      <a:endParaRPr lang="en-US" sz="1400" i="1"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160998306"/>
                  </a:ext>
                </a:extLst>
              </a:tr>
              <a:tr h="781629">
                <a:tc>
                  <a:txBody>
                    <a:bodyPr/>
                    <a:lstStyle/>
                    <a:p>
                      <a:r>
                        <a:rPr lang="en-US" sz="1400" b="1">
                          <a:solidFill>
                            <a:sysClr val="windowText" lastClr="000000"/>
                          </a:solidFill>
                          <a:latin typeface="Times New Roman" panose="02020603050405020304" pitchFamily="18" charset="0"/>
                          <a:cs typeface="Times New Roman" panose="02020603050405020304" pitchFamily="18" charset="0"/>
                        </a:rPr>
                        <a:t>Milestone</a:t>
                      </a:r>
                    </a:p>
                    <a:p>
                      <a:r>
                        <a:rPr lang="en-US" sz="1400" b="1" i="1">
                          <a:solidFill>
                            <a:srgbClr val="0070C0"/>
                          </a:solidFill>
                          <a:latin typeface="Times New Roman" panose="02020603050405020304" pitchFamily="18" charset="0"/>
                          <a:cs typeface="Times New Roman" panose="02020603050405020304" pitchFamily="18" charset="0"/>
                        </a:rPr>
                        <a:t>(Cột mốc)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a:solidFill>
                            <a:sysClr val="windowText" lastClr="000000"/>
                          </a:solidFill>
                          <a:latin typeface="Times New Roman" panose="02020603050405020304" pitchFamily="18" charset="0"/>
                          <a:cs typeface="Times New Roman" panose="02020603050405020304" pitchFamily="18" charset="0"/>
                        </a:rPr>
                        <a:t>A</a:t>
                      </a:r>
                      <a:r>
                        <a:rPr lang="en-US" sz="1400" b="0" baseline="0">
                          <a:solidFill>
                            <a:sysClr val="windowText" lastClr="000000"/>
                          </a:solidFill>
                          <a:latin typeface="Times New Roman" panose="02020603050405020304" pitchFamily="18" charset="0"/>
                          <a:cs typeface="Times New Roman" panose="02020603050405020304" pitchFamily="18" charset="0"/>
                        </a:rPr>
                        <a:t> milestone is an achievement or a significant event in the project or subproject, such as a major decision or completion of an important activity; it is an activity that has zero duration and resources</a:t>
                      </a:r>
                    </a:p>
                    <a:p>
                      <a:r>
                        <a:rPr lang="en-US" sz="1400" b="0" i="1" baseline="0">
                          <a:solidFill>
                            <a:srgbClr val="0070C0"/>
                          </a:solidFill>
                          <a:latin typeface="Times New Roman" panose="02020603050405020304" pitchFamily="18" charset="0"/>
                          <a:cs typeface="Times New Roman" panose="02020603050405020304" pitchFamily="18" charset="0"/>
                        </a:rPr>
                        <a:t>Một cột mốc là một thành tựu hoặc một sự kiện cần đ</a:t>
                      </a:r>
                      <a:r>
                        <a:rPr lang="vi-VN" sz="1400" b="0" i="1" baseline="0">
                          <a:solidFill>
                            <a:srgbClr val="0070C0"/>
                          </a:solidFill>
                          <a:latin typeface="Times New Roman" panose="02020603050405020304" pitchFamily="18" charset="0"/>
                          <a:cs typeface="Times New Roman" panose="02020603050405020304" pitchFamily="18" charset="0"/>
                        </a:rPr>
                        <a:t>ư</a:t>
                      </a:r>
                      <a:r>
                        <a:rPr lang="en-US" sz="1400" b="0" i="1" baseline="0">
                          <a:solidFill>
                            <a:srgbClr val="0070C0"/>
                          </a:solidFill>
                          <a:latin typeface="Times New Roman" panose="02020603050405020304" pitchFamily="18" charset="0"/>
                          <a:cs typeface="Times New Roman" panose="02020603050405020304" pitchFamily="18" charset="0"/>
                        </a:rPr>
                        <a:t>ợc đánh dấu trong dự án hoặc dự án con, ví dụ nh</a:t>
                      </a:r>
                      <a:r>
                        <a:rPr lang="vi-VN" sz="1400" b="0" i="1" baseline="0">
                          <a:solidFill>
                            <a:srgbClr val="0070C0"/>
                          </a:solidFill>
                          <a:latin typeface="Times New Roman" panose="02020603050405020304" pitchFamily="18" charset="0"/>
                          <a:cs typeface="Times New Roman" panose="02020603050405020304" pitchFamily="18" charset="0"/>
                        </a:rPr>
                        <a:t>ư</a:t>
                      </a:r>
                      <a:r>
                        <a:rPr lang="en-US" sz="1400" b="0" i="1" baseline="0">
                          <a:solidFill>
                            <a:srgbClr val="0070C0"/>
                          </a:solidFill>
                          <a:latin typeface="Times New Roman" panose="02020603050405020304" pitchFamily="18" charset="0"/>
                          <a:cs typeface="Times New Roman" panose="02020603050405020304" pitchFamily="18" charset="0"/>
                        </a:rPr>
                        <a:t> giải quyết một vấn đề hoặc hoàn thành một hành động quan trọng;</a:t>
                      </a:r>
                      <a:endParaRPr lang="en-US" sz="1400" b="0" i="1">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691480478"/>
                  </a:ext>
                </a:extLst>
              </a:tr>
              <a:tr h="603986">
                <a:tc>
                  <a:txBody>
                    <a:bodyPr/>
                    <a:lstStyle/>
                    <a:p>
                      <a:r>
                        <a:rPr lang="en-US" sz="1400" b="1">
                          <a:solidFill>
                            <a:sysClr val="windowText" lastClr="000000"/>
                          </a:solidFill>
                          <a:latin typeface="Times New Roman" panose="02020603050405020304" pitchFamily="18" charset="0"/>
                          <a:cs typeface="Times New Roman" panose="02020603050405020304" pitchFamily="18" charset="0"/>
                        </a:rPr>
                        <a:t>Precendence</a:t>
                      </a:r>
                      <a:r>
                        <a:rPr lang="en-US" sz="1400" b="1" baseline="0">
                          <a:solidFill>
                            <a:sysClr val="windowText" lastClr="000000"/>
                          </a:solidFill>
                          <a:latin typeface="Times New Roman" panose="02020603050405020304" pitchFamily="18" charset="0"/>
                          <a:cs typeface="Times New Roman" panose="02020603050405020304" pitchFamily="18" charset="0"/>
                        </a:rPr>
                        <a:t> relationship</a:t>
                      </a:r>
                    </a:p>
                    <a:p>
                      <a:r>
                        <a:rPr lang="en-US" sz="1400" b="1" i="1" baseline="0">
                          <a:solidFill>
                            <a:srgbClr val="0070C0"/>
                          </a:solidFill>
                          <a:latin typeface="Times New Roman" panose="02020603050405020304" pitchFamily="18" charset="0"/>
                          <a:cs typeface="Times New Roman" panose="02020603050405020304" pitchFamily="18" charset="0"/>
                        </a:rPr>
                        <a:t>(Quan hệ </a:t>
                      </a:r>
                      <a:r>
                        <a:rPr lang="vi-VN" sz="1400" b="1" i="1" baseline="0">
                          <a:solidFill>
                            <a:srgbClr val="0070C0"/>
                          </a:solidFill>
                          <a:latin typeface="Times New Roman" panose="02020603050405020304" pitchFamily="18" charset="0"/>
                          <a:cs typeface="Times New Roman" panose="02020603050405020304" pitchFamily="18" charset="0"/>
                        </a:rPr>
                        <a:t>ư</a:t>
                      </a:r>
                      <a:r>
                        <a:rPr lang="en-US" sz="1400" b="1" i="1" baseline="0">
                          <a:solidFill>
                            <a:srgbClr val="0070C0"/>
                          </a:solidFill>
                          <a:latin typeface="Times New Roman" panose="02020603050405020304" pitchFamily="18" charset="0"/>
                          <a:cs typeface="Times New Roman" panose="02020603050405020304" pitchFamily="18" charset="0"/>
                        </a:rPr>
                        <a:t>u tiên)</a:t>
                      </a:r>
                      <a:endParaRPr lang="en-US" sz="1400" b="1" i="1">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a:solidFill>
                            <a:sysClr val="windowText" lastClr="000000"/>
                          </a:solidFill>
                          <a:latin typeface="Times New Roman" panose="02020603050405020304" pitchFamily="18" charset="0"/>
                          <a:cs typeface="Times New Roman" panose="02020603050405020304" pitchFamily="18" charset="0"/>
                        </a:rPr>
                        <a:t>A</a:t>
                      </a:r>
                      <a:r>
                        <a:rPr lang="en-US" sz="1400" b="0" baseline="0">
                          <a:solidFill>
                            <a:sysClr val="windowText" lastClr="000000"/>
                          </a:solidFill>
                          <a:latin typeface="Times New Roman" panose="02020603050405020304" pitchFamily="18" charset="0"/>
                          <a:cs typeface="Times New Roman" panose="02020603050405020304" pitchFamily="18" charset="0"/>
                        </a:rPr>
                        <a:t> precedence relationship is a dependency between two activities, or between a project activity and a milestone</a:t>
                      </a:r>
                    </a:p>
                    <a:p>
                      <a:r>
                        <a:rPr lang="en-US" sz="1400" b="0" i="1" baseline="0">
                          <a:solidFill>
                            <a:srgbClr val="0070C0"/>
                          </a:solidFill>
                          <a:latin typeface="Times New Roman" panose="02020603050405020304" pitchFamily="18" charset="0"/>
                          <a:cs typeface="Times New Roman" panose="02020603050405020304" pitchFamily="18" charset="0"/>
                        </a:rPr>
                        <a:t>(Một quan hệ về </a:t>
                      </a:r>
                      <a:r>
                        <a:rPr lang="vi-VN" sz="1400" b="0" i="1" baseline="0">
                          <a:solidFill>
                            <a:srgbClr val="0070C0"/>
                          </a:solidFill>
                          <a:latin typeface="Times New Roman" panose="02020603050405020304" pitchFamily="18" charset="0"/>
                          <a:cs typeface="Times New Roman" panose="02020603050405020304" pitchFamily="18" charset="0"/>
                        </a:rPr>
                        <a:t>ư</a:t>
                      </a:r>
                      <a:r>
                        <a:rPr lang="en-US" sz="1400" b="0" i="1" baseline="0">
                          <a:solidFill>
                            <a:srgbClr val="0070C0"/>
                          </a:solidFill>
                          <a:latin typeface="Times New Roman" panose="02020603050405020304" pitchFamily="18" charset="0"/>
                          <a:cs typeface="Times New Roman" panose="02020603050405020304" pitchFamily="18" charset="0"/>
                        </a:rPr>
                        <a:t>u tiên là một sự phụ thuộc giữa 2 hành động, hoặc giữa hành động và 1 một cột mốc</a:t>
                      </a:r>
                      <a:endParaRPr lang="en-US" sz="1400" b="0" i="1">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672793934"/>
                  </a:ext>
                </a:extLst>
              </a:tr>
              <a:tr h="959272">
                <a:tc>
                  <a:txBody>
                    <a:bodyPr/>
                    <a:lstStyle/>
                    <a:p>
                      <a:r>
                        <a:rPr lang="en-US" sz="1400" b="1">
                          <a:solidFill>
                            <a:sysClr val="windowText" lastClr="000000"/>
                          </a:solidFill>
                          <a:latin typeface="Times New Roman" panose="02020603050405020304" pitchFamily="18" charset="0"/>
                          <a:cs typeface="Times New Roman" panose="02020603050405020304" pitchFamily="18" charset="0"/>
                        </a:rPr>
                        <a:t>Precedence</a:t>
                      </a:r>
                      <a:r>
                        <a:rPr lang="en-US" sz="1400" b="1" baseline="0">
                          <a:solidFill>
                            <a:sysClr val="windowText" lastClr="000000"/>
                          </a:solidFill>
                          <a:latin typeface="Times New Roman" panose="02020603050405020304" pitchFamily="18" charset="0"/>
                          <a:cs typeface="Times New Roman" panose="02020603050405020304" pitchFamily="18" charset="0"/>
                        </a:rPr>
                        <a:t> Diagramming Method(PDM)</a:t>
                      </a:r>
                    </a:p>
                    <a:p>
                      <a:r>
                        <a:rPr lang="en-US" sz="1400" b="1" i="1" baseline="0">
                          <a:solidFill>
                            <a:srgbClr val="0070C0"/>
                          </a:solidFill>
                          <a:latin typeface="Times New Roman" panose="02020603050405020304" pitchFamily="18" charset="0"/>
                          <a:cs typeface="Times New Roman" panose="02020603050405020304" pitchFamily="18" charset="0"/>
                        </a:rPr>
                        <a:t>(Ph</a:t>
                      </a:r>
                      <a:r>
                        <a:rPr lang="vi-VN" sz="1400" b="1" i="1" baseline="0">
                          <a:solidFill>
                            <a:srgbClr val="0070C0"/>
                          </a:solidFill>
                          <a:latin typeface="Times New Roman" panose="02020603050405020304" pitchFamily="18" charset="0"/>
                          <a:cs typeface="Times New Roman" panose="02020603050405020304" pitchFamily="18" charset="0"/>
                        </a:rPr>
                        <a:t>ư</a:t>
                      </a:r>
                      <a:r>
                        <a:rPr lang="en-US" sz="1400" b="1" i="1" baseline="0">
                          <a:solidFill>
                            <a:srgbClr val="0070C0"/>
                          </a:solidFill>
                          <a:latin typeface="Times New Roman" panose="02020603050405020304" pitchFamily="18" charset="0"/>
                          <a:cs typeface="Times New Roman" panose="02020603050405020304" pitchFamily="18" charset="0"/>
                        </a:rPr>
                        <a:t>ơng pháp biểu thị </a:t>
                      </a:r>
                      <a:r>
                        <a:rPr lang="vi-VN" sz="1400" b="1" i="1" baseline="0">
                          <a:solidFill>
                            <a:srgbClr val="0070C0"/>
                          </a:solidFill>
                          <a:latin typeface="Times New Roman" panose="02020603050405020304" pitchFamily="18" charset="0"/>
                          <a:cs typeface="Times New Roman" panose="02020603050405020304" pitchFamily="18" charset="0"/>
                        </a:rPr>
                        <a:t>ư</a:t>
                      </a:r>
                      <a:r>
                        <a:rPr lang="en-US" sz="1400" b="1" i="1" baseline="0">
                          <a:solidFill>
                            <a:srgbClr val="0070C0"/>
                          </a:solidFill>
                          <a:latin typeface="Times New Roman" panose="02020603050405020304" pitchFamily="18" charset="0"/>
                          <a:cs typeface="Times New Roman" panose="02020603050405020304" pitchFamily="18" charset="0"/>
                        </a:rPr>
                        <a:t>u tiên)</a:t>
                      </a:r>
                      <a:endParaRPr lang="en-US" sz="1400" b="1" i="1">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a:solidFill>
                            <a:sysClr val="windowText" lastClr="000000"/>
                          </a:solidFill>
                          <a:latin typeface="Times New Roman" panose="02020603050405020304" pitchFamily="18" charset="0"/>
                          <a:cs typeface="Times New Roman" panose="02020603050405020304" pitchFamily="18" charset="0"/>
                        </a:rPr>
                        <a:t>The precedence</a:t>
                      </a:r>
                      <a:r>
                        <a:rPr lang="en-US" sz="1400" baseline="0">
                          <a:solidFill>
                            <a:sysClr val="windowText" lastClr="000000"/>
                          </a:solidFill>
                          <a:latin typeface="Times New Roman" panose="02020603050405020304" pitchFamily="18" charset="0"/>
                          <a:cs typeface="Times New Roman" panose="02020603050405020304" pitchFamily="18" charset="0"/>
                        </a:rPr>
                        <a:t> diagramming method (PDM) is a means of constructing a project network diagram using nodes to represent activities and connecting them with arrows to show the dependenciesl also referred to as an activity-on-node (AON)</a:t>
                      </a:r>
                    </a:p>
                    <a:p>
                      <a:r>
                        <a:rPr lang="en-US" sz="1400" i="1" baseline="0">
                          <a:solidFill>
                            <a:srgbClr val="0070C0"/>
                          </a:solidFill>
                          <a:latin typeface="Times New Roman" panose="02020603050405020304" pitchFamily="18" charset="0"/>
                          <a:cs typeface="Times New Roman" panose="02020603050405020304" pitchFamily="18" charset="0"/>
                        </a:rPr>
                        <a:t>PDM có nghĩa là xây dựng một biểu đồ l</a:t>
                      </a:r>
                      <a:r>
                        <a:rPr lang="vi-VN" sz="1400" i="1" baseline="0">
                          <a:solidFill>
                            <a:srgbClr val="0070C0"/>
                          </a:solidFill>
                          <a:latin typeface="Times New Roman" panose="02020603050405020304" pitchFamily="18" charset="0"/>
                          <a:cs typeface="Times New Roman" panose="02020603050405020304" pitchFamily="18" charset="0"/>
                        </a:rPr>
                        <a:t>ư</a:t>
                      </a:r>
                      <a:r>
                        <a:rPr lang="en-US" sz="1400" i="1" baseline="0">
                          <a:solidFill>
                            <a:srgbClr val="0070C0"/>
                          </a:solidFill>
                          <a:latin typeface="Times New Roman" panose="02020603050405020304" pitchFamily="18" charset="0"/>
                          <a:cs typeface="Times New Roman" panose="02020603050405020304" pitchFamily="18" charset="0"/>
                        </a:rPr>
                        <a:t>ới dự án sử dụng các nút dể biểu diễn hành động và liên kết giữa chúng bằng các mũi tên để diễn tả sự phụ thuộc cũng nh</a:t>
                      </a:r>
                      <a:r>
                        <a:rPr lang="vi-VN" sz="1400" i="1" baseline="0">
                          <a:solidFill>
                            <a:srgbClr val="0070C0"/>
                          </a:solidFill>
                          <a:latin typeface="Times New Roman" panose="02020603050405020304" pitchFamily="18" charset="0"/>
                          <a:cs typeface="Times New Roman" panose="02020603050405020304" pitchFamily="18" charset="0"/>
                        </a:rPr>
                        <a:t>ư</a:t>
                      </a:r>
                      <a:r>
                        <a:rPr lang="en-US" sz="1400" i="1" baseline="0">
                          <a:solidFill>
                            <a:srgbClr val="0070C0"/>
                          </a:solidFill>
                          <a:latin typeface="Times New Roman" panose="02020603050405020304" pitchFamily="18" charset="0"/>
                          <a:cs typeface="Times New Roman" panose="02020603050405020304" pitchFamily="18" charset="0"/>
                        </a:rPr>
                        <a:t> liên quan nh</a:t>
                      </a:r>
                      <a:r>
                        <a:rPr lang="vi-VN" sz="1400" i="1" baseline="0">
                          <a:solidFill>
                            <a:srgbClr val="0070C0"/>
                          </a:solidFill>
                          <a:latin typeface="Times New Roman" panose="02020603050405020304" pitchFamily="18" charset="0"/>
                          <a:cs typeface="Times New Roman" panose="02020603050405020304" pitchFamily="18" charset="0"/>
                        </a:rPr>
                        <a:t>ư</a:t>
                      </a:r>
                      <a:r>
                        <a:rPr lang="en-US" sz="1400" i="1" baseline="0">
                          <a:solidFill>
                            <a:srgbClr val="0070C0"/>
                          </a:solidFill>
                          <a:latin typeface="Times New Roman" panose="02020603050405020304" pitchFamily="18" charset="0"/>
                          <a:cs typeface="Times New Roman" panose="02020603050405020304" pitchFamily="18" charset="0"/>
                        </a:rPr>
                        <a:t> một AON</a:t>
                      </a:r>
                      <a:endParaRPr lang="en-US" sz="1400" i="1">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764457652"/>
                  </a:ext>
                </a:extLst>
              </a:tr>
              <a:tr h="603986">
                <a:tc>
                  <a:txBody>
                    <a:bodyPr/>
                    <a:lstStyle/>
                    <a:p>
                      <a:r>
                        <a:rPr lang="en-US" sz="1400" b="1">
                          <a:solidFill>
                            <a:sysClr val="windowText" lastClr="000000"/>
                          </a:solidFill>
                          <a:latin typeface="Times New Roman" panose="02020603050405020304" pitchFamily="18" charset="0"/>
                          <a:cs typeface="Times New Roman" panose="02020603050405020304" pitchFamily="18" charset="0"/>
                        </a:rPr>
                        <a:t>Project</a:t>
                      </a:r>
                      <a:r>
                        <a:rPr lang="en-US" sz="1400" b="1" baseline="0">
                          <a:solidFill>
                            <a:sysClr val="windowText" lastClr="000000"/>
                          </a:solidFill>
                          <a:latin typeface="Times New Roman" panose="02020603050405020304" pitchFamily="18" charset="0"/>
                          <a:cs typeface="Times New Roman" panose="02020603050405020304" pitchFamily="18" charset="0"/>
                        </a:rPr>
                        <a:t> Network Diagram </a:t>
                      </a:r>
                    </a:p>
                    <a:p>
                      <a:r>
                        <a:rPr lang="en-US" sz="1400" b="1" i="1" baseline="0">
                          <a:solidFill>
                            <a:srgbClr val="0070C0"/>
                          </a:solidFill>
                          <a:latin typeface="Times New Roman" panose="02020603050405020304" pitchFamily="18" charset="0"/>
                          <a:cs typeface="Times New Roman" panose="02020603050405020304" pitchFamily="18" charset="0"/>
                        </a:rPr>
                        <a:t>(Biều đồ l</a:t>
                      </a:r>
                      <a:r>
                        <a:rPr lang="vi-VN" sz="1400" b="1" i="1" baseline="0">
                          <a:solidFill>
                            <a:srgbClr val="0070C0"/>
                          </a:solidFill>
                          <a:latin typeface="Times New Roman" panose="02020603050405020304" pitchFamily="18" charset="0"/>
                          <a:cs typeface="Times New Roman" panose="02020603050405020304" pitchFamily="18" charset="0"/>
                        </a:rPr>
                        <a:t>ư</a:t>
                      </a:r>
                      <a:r>
                        <a:rPr lang="en-US" sz="1400" b="1" i="1" baseline="0">
                          <a:solidFill>
                            <a:srgbClr val="0070C0"/>
                          </a:solidFill>
                          <a:latin typeface="Times New Roman" panose="02020603050405020304" pitchFamily="18" charset="0"/>
                          <a:cs typeface="Times New Roman" panose="02020603050405020304" pitchFamily="18" charset="0"/>
                        </a:rPr>
                        <a:t>ới dự án)</a:t>
                      </a:r>
                      <a:endParaRPr lang="en-US" sz="1400" b="1" i="1">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ysClr val="windowText" lastClr="000000"/>
                          </a:solidFill>
                          <a:latin typeface="Times New Roman" panose="02020603050405020304" pitchFamily="18" charset="0"/>
                          <a:cs typeface="Times New Roman" panose="02020603050405020304" pitchFamily="18" charset="0"/>
                        </a:rPr>
                        <a:t>A project network diagram is any schematic display</a:t>
                      </a:r>
                      <a:r>
                        <a:rPr lang="en-US" sz="1400" baseline="0" dirty="0">
                          <a:solidFill>
                            <a:sysClr val="windowText" lastClr="000000"/>
                          </a:solidFill>
                          <a:latin typeface="Times New Roman" panose="02020603050405020304" pitchFamily="18" charset="0"/>
                          <a:cs typeface="Times New Roman" panose="02020603050405020304" pitchFamily="18" charset="0"/>
                        </a:rPr>
                        <a:t> of the dependencies among project activities</a:t>
                      </a:r>
                    </a:p>
                    <a:p>
                      <a:r>
                        <a:rPr lang="en-US" sz="1400" i="1" baseline="0" dirty="0">
                          <a:solidFill>
                            <a:srgbClr val="0070C0"/>
                          </a:solidFill>
                          <a:latin typeface="Times New Roman" panose="02020603050405020304" pitchFamily="18" charset="0"/>
                          <a:cs typeface="Times New Roman" panose="02020603050405020304" pitchFamily="18" charset="0"/>
                        </a:rPr>
                        <a:t>(</a:t>
                      </a:r>
                      <a:r>
                        <a:rPr lang="en-US" sz="1400" i="1" baseline="0" dirty="0" err="1">
                          <a:solidFill>
                            <a:srgbClr val="0070C0"/>
                          </a:solidFill>
                          <a:latin typeface="Times New Roman" panose="02020603050405020304" pitchFamily="18" charset="0"/>
                          <a:cs typeface="Times New Roman" panose="02020603050405020304" pitchFamily="18" charset="0"/>
                        </a:rPr>
                        <a:t>Một</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biểu</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đồ</a:t>
                      </a:r>
                      <a:r>
                        <a:rPr lang="en-US" sz="1400" i="1" baseline="0" dirty="0">
                          <a:solidFill>
                            <a:srgbClr val="0070C0"/>
                          </a:solidFill>
                          <a:latin typeface="Times New Roman" panose="02020603050405020304" pitchFamily="18" charset="0"/>
                          <a:cs typeface="Times New Roman" panose="02020603050405020304" pitchFamily="18" charset="0"/>
                        </a:rPr>
                        <a:t> l</a:t>
                      </a:r>
                      <a:r>
                        <a:rPr lang="vi-VN" sz="1400" i="1" baseline="0" dirty="0">
                          <a:solidFill>
                            <a:srgbClr val="0070C0"/>
                          </a:solidFill>
                          <a:latin typeface="Times New Roman" panose="02020603050405020304" pitchFamily="18" charset="0"/>
                          <a:cs typeface="Times New Roman" panose="02020603050405020304" pitchFamily="18" charset="0"/>
                        </a:rPr>
                        <a:t>ư</a:t>
                      </a:r>
                      <a:r>
                        <a:rPr lang="en-US" sz="1400" i="1" baseline="0" dirty="0" err="1">
                          <a:solidFill>
                            <a:srgbClr val="0070C0"/>
                          </a:solidFill>
                          <a:latin typeface="Times New Roman" panose="02020603050405020304" pitchFamily="18" charset="0"/>
                          <a:cs typeface="Times New Roman" panose="02020603050405020304" pitchFamily="18" charset="0"/>
                        </a:rPr>
                        <a:t>ời</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dự</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án</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là</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bất</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kỳ</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biểu</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diễn</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sự</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phụ</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thuộc</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nào</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giữa</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các</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hành</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động</a:t>
                      </a:r>
                      <a:r>
                        <a:rPr lang="en-US" sz="1400" i="1" baseline="0" dirty="0">
                          <a:solidFill>
                            <a:srgbClr val="0070C0"/>
                          </a:solidFill>
                          <a:latin typeface="Times New Roman" panose="02020603050405020304" pitchFamily="18" charset="0"/>
                          <a:cs typeface="Times New Roman" panose="02020603050405020304" pitchFamily="18" charset="0"/>
                        </a:rPr>
                        <a:t> d</a:t>
                      </a:r>
                      <a:r>
                        <a:rPr lang="vi-VN" sz="1400" i="1" baseline="0" dirty="0">
                          <a:solidFill>
                            <a:srgbClr val="0070C0"/>
                          </a:solidFill>
                          <a:latin typeface="Times New Roman" panose="02020603050405020304" pitchFamily="18" charset="0"/>
                          <a:cs typeface="Times New Roman" panose="02020603050405020304" pitchFamily="18" charset="0"/>
                        </a:rPr>
                        <a:t>ư</a:t>
                      </a:r>
                      <a:r>
                        <a:rPr lang="en-US" sz="1400" i="1" baseline="0" dirty="0" err="1">
                          <a:solidFill>
                            <a:srgbClr val="0070C0"/>
                          </a:solidFill>
                          <a:latin typeface="Times New Roman" panose="02020603050405020304" pitchFamily="18" charset="0"/>
                          <a:cs typeface="Times New Roman" panose="02020603050405020304" pitchFamily="18" charset="0"/>
                        </a:rPr>
                        <a:t>ới</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dạng</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biểu</a:t>
                      </a:r>
                      <a:r>
                        <a:rPr lang="en-US" sz="1400" i="1" baseline="0" dirty="0">
                          <a:solidFill>
                            <a:srgbClr val="0070C0"/>
                          </a:solidFill>
                          <a:latin typeface="Times New Roman" panose="02020603050405020304" pitchFamily="18" charset="0"/>
                          <a:cs typeface="Times New Roman" panose="02020603050405020304" pitchFamily="18" charset="0"/>
                        </a:rPr>
                        <a:t> </a:t>
                      </a:r>
                      <a:r>
                        <a:rPr lang="en-US" sz="1400" i="1" baseline="0" dirty="0" err="1">
                          <a:solidFill>
                            <a:srgbClr val="0070C0"/>
                          </a:solidFill>
                          <a:latin typeface="Times New Roman" panose="02020603050405020304" pitchFamily="18" charset="0"/>
                          <a:cs typeface="Times New Roman" panose="02020603050405020304" pitchFamily="18" charset="0"/>
                        </a:rPr>
                        <a:t>đồ</a:t>
                      </a:r>
                      <a:r>
                        <a:rPr lang="en-US" sz="1400" i="1" baseline="0" dirty="0">
                          <a:solidFill>
                            <a:srgbClr val="0070C0"/>
                          </a:solidFill>
                          <a:latin typeface="Times New Roman" panose="02020603050405020304" pitchFamily="18" charset="0"/>
                          <a:cs typeface="Times New Roman" panose="02020603050405020304" pitchFamily="18" charset="0"/>
                        </a:rPr>
                        <a:t> </a:t>
                      </a:r>
                      <a:endParaRPr lang="en-US" sz="1400" i="1"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213226301"/>
                  </a:ext>
                </a:extLst>
              </a:tr>
            </a:tbl>
          </a:graphicData>
        </a:graphic>
      </p:graphicFrame>
      <p:sp>
        <p:nvSpPr>
          <p:cNvPr id="4" name="TextBox 3"/>
          <p:cNvSpPr txBox="1"/>
          <p:nvPr/>
        </p:nvSpPr>
        <p:spPr>
          <a:xfrm>
            <a:off x="317651" y="29311"/>
            <a:ext cx="7903239"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rgbClr val="002060"/>
                </a:solidFill>
                <a:latin typeface="Times New Roman" panose="02020603050405020304" pitchFamily="18" charset="0"/>
                <a:cs typeface="Times New Roman" panose="02020603050405020304" pitchFamily="18" charset="0"/>
              </a:rPr>
              <a:t>Basic Scheduling Terminology:</a:t>
            </a:r>
            <a:r>
              <a:rPr lang="en-US" sz="2400" b="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Các</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thuật</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ngữ</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cơ</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bản</a:t>
            </a:r>
            <a:endParaRPr lang="en-US" sz="2400" b="1" i="1" u="sng" dirty="0">
              <a:ln/>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149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12129" y="5703488"/>
            <a:ext cx="5801588"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These tasks consume resources and must be tracked</a:t>
            </a:r>
          </a:p>
          <a:p>
            <a:r>
              <a:rPr lang="en-US" b="1" i="1" dirty="0" err="1">
                <a:solidFill>
                  <a:srgbClr val="0070C0"/>
                </a:solidFill>
                <a:latin typeface="Times New Roman" panose="02020603050405020304" pitchFamily="18" charset="0"/>
                <a:cs typeface="Times New Roman" panose="02020603050405020304" pitchFamily="18" charset="0"/>
              </a:rPr>
              <a:t>Những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nhiệm</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vụ</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sử</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dụng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tài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nguyên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và</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cần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phải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theo</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dõi</a:t>
            </a:r>
            <a:endParaRPr lang="en-US" b="1" i="1" dirty="0">
              <a:solidFill>
                <a:srgbClr val="0070C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370661" y="88208"/>
            <a:ext cx="8594336"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rgbClr val="002060"/>
                </a:solidFill>
                <a:latin typeface="Times New Roman" panose="02020603050405020304" pitchFamily="18" charset="0"/>
                <a:cs typeface="Times New Roman" panose="02020603050405020304" pitchFamily="18" charset="0"/>
              </a:rPr>
              <a:t>Including Level-of-Effort Tasks in the Schedule:</a:t>
            </a:r>
          </a:p>
          <a:p>
            <a:r>
              <a:rPr lang="en-US" sz="2400" b="1" i="1" u="sng">
                <a:ln/>
                <a:solidFill>
                  <a:srgbClr val="0070C0"/>
                </a:solidFill>
                <a:latin typeface="Times New Roman" panose="02020603050405020304" pitchFamily="18" charset="0"/>
                <a:cs typeface="Times New Roman" panose="02020603050405020304" pitchFamily="18" charset="0"/>
              </a:rPr>
              <a:t>Mức độ vai trò nhiệm vụ của lịch trình</a:t>
            </a:r>
            <a:endParaRPr lang="en-US" sz="2400" b="1" i="1" u="sng" dirty="0">
              <a:ln/>
              <a:solidFill>
                <a:srgbClr val="0070C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77078" y="959093"/>
            <a:ext cx="5446644" cy="480131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You must include all project management and technical tasks in the schedule. Some of these are level-of-effort (LOE) tasks, which are activities that are not easily measured in terms of </a:t>
            </a:r>
            <a:r>
              <a:rPr lang="en-US" b="1">
                <a:latin typeface="Times New Roman" panose="02020603050405020304" pitchFamily="18" charset="0"/>
                <a:cs typeface="Times New Roman" panose="02020603050405020304" pitchFamily="18" charset="0"/>
              </a:rPr>
              <a:t>discrete accomplishments</a:t>
            </a:r>
            <a:endParaRPr lang="en-US" i="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LOE tasks that should be listed in the project schedule include, but are not limited </a:t>
            </a:r>
            <a:r>
              <a:rPr lang="en-US">
                <a:latin typeface="Times New Roman" panose="02020603050405020304" pitchFamily="18" charset="0"/>
                <a:cs typeface="Times New Roman" panose="02020603050405020304" pitchFamily="18" charset="0"/>
              </a:rPr>
              <a:t>to:</a:t>
            </a: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Change management </a:t>
            </a:r>
            <a:endParaRPr lang="en-US" i="1"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Risk managemet</a:t>
            </a:r>
            <a:endParaRPr lang="en-US" i="1"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Communications management </a:t>
            </a:r>
            <a:endParaRPr lang="en-US" i="1"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Vendor or </a:t>
            </a:r>
            <a:r>
              <a:rPr lang="en-US">
                <a:latin typeface="Times New Roman" panose="02020603050405020304" pitchFamily="18" charset="0"/>
                <a:cs typeface="Times New Roman" panose="02020603050405020304" pitchFamily="18" charset="0"/>
              </a:rPr>
              <a:t>customer liaison </a:t>
            </a:r>
            <a:endParaRPr lang="en-US" i="1"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Progress management </a:t>
            </a:r>
            <a:endParaRPr lang="en-US" i="1"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Contract management</a:t>
            </a:r>
            <a:endParaRPr lang="en-US" i="1"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Project management </a:t>
            </a:r>
            <a:endParaRPr lang="en-US" i="1"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Supplier </a:t>
            </a:r>
            <a:r>
              <a:rPr lang="en-US">
                <a:latin typeface="Times New Roman" panose="02020603050405020304" pitchFamily="18" charset="0"/>
                <a:cs typeface="Times New Roman" panose="02020603050405020304" pitchFamily="18" charset="0"/>
              </a:rPr>
              <a:t>agreement management</a:t>
            </a:r>
            <a:endParaRPr lang="en-US" i="1"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Technical environment management </a:t>
            </a:r>
            <a:endParaRPr lang="en-US" i="1"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Engineering management </a:t>
            </a:r>
            <a:endParaRPr lang="en-US" i="1"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1D62729C-04BD-44F7-B986-C26FEE618A01}"/>
              </a:ext>
            </a:extLst>
          </p:cNvPr>
          <p:cNvSpPr txBox="1"/>
          <p:nvPr/>
        </p:nvSpPr>
        <p:spPr>
          <a:xfrm>
            <a:off x="6212923" y="959093"/>
            <a:ext cx="5254390" cy="4801314"/>
          </a:xfrm>
          <a:prstGeom prst="rect">
            <a:avLst/>
          </a:prstGeom>
          <a:noFill/>
        </p:spPr>
        <p:txBody>
          <a:bodyPr wrap="square" rtlCol="0">
            <a:spAutoFit/>
          </a:bodyPr>
          <a:lstStyle/>
          <a:p>
            <a:pPr algn="just"/>
            <a:r>
              <a:rPr lang="en-US" b="1" i="1">
                <a:solidFill>
                  <a:srgbClr val="0070C0"/>
                </a:solidFill>
                <a:latin typeface="Times New Roman" panose="02020603050405020304" pitchFamily="18" charset="0"/>
                <a:cs typeface="Times New Roman" panose="02020603050405020304" pitchFamily="18" charset="0"/>
              </a:rPr>
              <a:t>Bạn phải tính đến toàn bộ việc quản lý dự án và nhiệm vụ có liên quan trong kế hoạch. Một vài nhiệm vụ LOE, là những nhiệm vụ mà nó không dễ để cân nhắc trong việc hoàn thành có điều kiện</a:t>
            </a:r>
          </a:p>
          <a:p>
            <a:pPr algn="just"/>
            <a:endParaRPr lang="en-US" i="1" dirty="0">
              <a:solidFill>
                <a:srgbClr val="0070C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Các nhiệm vụ LOE có thể liệt kê trong bản kế hoạch dự án, nhưng không có giới hạn:</a:t>
            </a:r>
            <a:endParaRPr lang="en-US" i="1"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Quản lý thay đổi</a:t>
            </a:r>
            <a:endParaRPr lang="en-US" i="1"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Quản lý rủi ro</a:t>
            </a:r>
            <a:endParaRPr lang="en-US" i="1"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Giao tiếp trong ban điều hành</a:t>
            </a:r>
            <a:endParaRPr lang="en-US" i="1"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Liên lạc với khách hàng</a:t>
            </a:r>
            <a:endParaRPr lang="en-US" i="1"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Sự quản lý tiến trình</a:t>
            </a:r>
            <a:endParaRPr lang="en-US" i="1"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Quản lý hóa đ</a:t>
            </a:r>
            <a:r>
              <a:rPr lang="vi-VN" i="1">
                <a:solidFill>
                  <a:srgbClr val="0070C0"/>
                </a:solidFill>
                <a:latin typeface="Times New Roman" panose="02020603050405020304" pitchFamily="18" charset="0"/>
                <a:cs typeface="Times New Roman" panose="02020603050405020304" pitchFamily="18" charset="0"/>
              </a:rPr>
              <a:t>ơ</a:t>
            </a:r>
            <a:r>
              <a:rPr lang="en-US" i="1">
                <a:solidFill>
                  <a:srgbClr val="0070C0"/>
                </a:solidFill>
                <a:latin typeface="Times New Roman" panose="02020603050405020304" pitchFamily="18" charset="0"/>
                <a:cs typeface="Times New Roman" panose="02020603050405020304" pitchFamily="18" charset="0"/>
              </a:rPr>
              <a:t>n</a:t>
            </a:r>
            <a:endParaRPr lang="en-US" i="1"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Quản lý dự án</a:t>
            </a:r>
            <a:endParaRPr lang="en-US" i="1"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Quản lý nhà cung cấp</a:t>
            </a:r>
            <a:endParaRPr lang="en-US" i="1"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Quản lý môi tr</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ờng kỹ thuật</a:t>
            </a:r>
            <a:endParaRPr lang="en-US" i="1"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Quản lý kỹ s</a:t>
            </a:r>
            <a:r>
              <a:rPr lang="vi-VN" i="1">
                <a:solidFill>
                  <a:srgbClr val="0070C0"/>
                </a:solidFill>
                <a:latin typeface="Times New Roman" panose="02020603050405020304" pitchFamily="18" charset="0"/>
                <a:cs typeface="Times New Roman" panose="02020603050405020304" pitchFamily="18" charset="0"/>
              </a:rPr>
              <a:t>ư</a:t>
            </a:r>
            <a:endParaRPr lang="en-US"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0527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1973</TotalTime>
  <Words>8506</Words>
  <Application>Microsoft Office PowerPoint</Application>
  <PresentationFormat>Widescreen</PresentationFormat>
  <Paragraphs>886</Paragraphs>
  <Slides>36</Slides>
  <Notes>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Light</vt:lpstr>
      <vt:lpstr>Cambria Math</vt:lpstr>
      <vt:lpstr>Courier New</vt:lpstr>
      <vt:lpstr>Symbol</vt:lpstr>
      <vt:lpstr>Times New Roman</vt:lpstr>
      <vt:lpstr>Wingdings</vt:lpstr>
      <vt:lpstr>Retrospect</vt:lpstr>
      <vt:lpstr>ICT/ Software project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BNT</dc:creator>
  <cp:lastModifiedBy>Le Duc Trung</cp:lastModifiedBy>
  <cp:revision>400</cp:revision>
  <dcterms:created xsi:type="dcterms:W3CDTF">2017-09-18T23:44:10Z</dcterms:created>
  <dcterms:modified xsi:type="dcterms:W3CDTF">2019-09-10T03:48:27Z</dcterms:modified>
</cp:coreProperties>
</file>