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1"/>
  </p:notesMasterIdLst>
  <p:sldIdLst>
    <p:sldId id="364" r:id="rId2"/>
    <p:sldId id="256" r:id="rId3"/>
    <p:sldId id="260" r:id="rId4"/>
    <p:sldId id="334" r:id="rId5"/>
    <p:sldId id="264" r:id="rId6"/>
    <p:sldId id="365" r:id="rId7"/>
    <p:sldId id="266" r:id="rId8"/>
    <p:sldId id="321" r:id="rId9"/>
    <p:sldId id="270" r:id="rId10"/>
    <p:sldId id="296" r:id="rId11"/>
    <p:sldId id="272" r:id="rId12"/>
    <p:sldId id="273" r:id="rId13"/>
    <p:sldId id="297" r:id="rId14"/>
    <p:sldId id="298" r:id="rId15"/>
    <p:sldId id="322" r:id="rId16"/>
    <p:sldId id="323" r:id="rId17"/>
    <p:sldId id="324" r:id="rId18"/>
    <p:sldId id="325" r:id="rId19"/>
    <p:sldId id="326" r:id="rId20"/>
    <p:sldId id="327" r:id="rId21"/>
    <p:sldId id="328" r:id="rId22"/>
    <p:sldId id="329" r:id="rId23"/>
    <p:sldId id="337" r:id="rId24"/>
    <p:sldId id="340" r:id="rId25"/>
    <p:sldId id="341" r:id="rId26"/>
    <p:sldId id="347" r:id="rId27"/>
    <p:sldId id="359" r:id="rId28"/>
    <p:sldId id="330" r:id="rId29"/>
    <p:sldId id="3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oa Do" initials="KD" lastIdx="4" clrIdx="0">
    <p:extLst>
      <p:ext uri="{19B8F6BF-5375-455C-9EA6-DF929625EA0E}">
        <p15:presenceInfo xmlns:p15="http://schemas.microsoft.com/office/powerpoint/2012/main" userId="143a607a1bfa2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97D"/>
    <a:srgbClr val="5E7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39" autoAdjust="0"/>
  </p:normalViewPr>
  <p:slideViewPr>
    <p:cSldViewPr snapToGrid="0">
      <p:cViewPr varScale="1">
        <p:scale>
          <a:sx n="77" d="100"/>
          <a:sy n="77" d="100"/>
        </p:scale>
        <p:origin x="92" y="1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D7D5-90A7-40DA-94BE-DA9844E03450}"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F0276-6D15-4C8C-8512-E15085C9627B}" type="slidenum">
              <a:rPr lang="en-US" smtClean="0"/>
              <a:t>‹#›</a:t>
            </a:fld>
            <a:endParaRPr lang="en-US"/>
          </a:p>
        </p:txBody>
      </p:sp>
    </p:spTree>
    <p:extLst>
      <p:ext uri="{BB962C8B-B14F-4D97-AF65-F5344CB8AC3E}">
        <p14:creationId xmlns:p14="http://schemas.microsoft.com/office/powerpoint/2010/main" val="39795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B5BD0BF-6F01-4708-A4F6-5D2653215F22}" type="slidenum">
              <a:rPr lang="en-US" altLang="en-US" sz="1200">
                <a:latin typeface="Arial" charset="0"/>
              </a:rPr>
              <a:pPr eaLnBrk="1" hangingPunct="1"/>
              <a:t>6</a:t>
            </a:fld>
            <a:endParaRPr lang="en-US" altLang="en-US" sz="120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4724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7CC9EE3-630B-467B-97F0-3A7A028EAF90}" type="slidenum">
              <a:rPr lang="en-US" altLang="en-US" sz="1200">
                <a:latin typeface="Arial" charset="0"/>
              </a:rPr>
              <a:pPr eaLnBrk="1" hangingPunct="1"/>
              <a:t>23</a:t>
            </a:fld>
            <a:endParaRPr lang="en-US" altLang="en-US" sz="1200">
              <a:latin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3471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0B21082-98E6-42CC-835B-166741340D73}" type="slidenum">
              <a:rPr lang="en-US" altLang="en-US" sz="1200">
                <a:latin typeface="Arial" charset="0"/>
              </a:rPr>
              <a:pPr eaLnBrk="1" hangingPunct="1"/>
              <a:t>24</a:t>
            </a:fld>
            <a:endParaRPr lang="en-US" altLang="en-US" sz="1200">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5848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53AE05E-B1F9-4796-A32E-A5D1AE5D63EC}" type="slidenum">
              <a:rPr lang="en-US" altLang="en-US" sz="1200">
                <a:latin typeface="Arial" charset="0"/>
              </a:rPr>
              <a:pPr eaLnBrk="1" hangingPunct="1"/>
              <a:t>25</a:t>
            </a:fld>
            <a:endParaRPr lang="en-US" altLang="en-US" sz="1200">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2568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601FA0A-E1E3-4ED1-8798-1412E5509540}" type="slidenum">
              <a:rPr lang="en-US" altLang="en-US" sz="1200">
                <a:latin typeface="Arial" charset="0"/>
              </a:rPr>
              <a:pPr eaLnBrk="1" hangingPunct="1"/>
              <a:t>26</a:t>
            </a:fld>
            <a:endParaRPr lang="en-US" altLang="en-US" sz="1200">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4582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51D0976-D325-45CF-B9A6-2E93D4A8667F}" type="slidenum">
              <a:rPr lang="en-US" altLang="en-US" sz="1200">
                <a:latin typeface="Arial" charset="0"/>
              </a:rPr>
              <a:pPr eaLnBrk="1" hangingPunct="1"/>
              <a:t>27</a:t>
            </a:fld>
            <a:endParaRPr lang="en-US" altLang="en-US" sz="1200">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8805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0168" y="609600"/>
            <a:ext cx="10773833"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0167" y="1981200"/>
            <a:ext cx="10363200" cy="4114800"/>
          </a:xfrm>
        </p:spPr>
        <p:txBody>
          <a:bodyPr/>
          <a:lstStyle/>
          <a:p>
            <a:endParaRPr lang="en-US"/>
          </a:p>
        </p:txBody>
      </p:sp>
      <p:sp>
        <p:nvSpPr>
          <p:cNvPr id="4" name="Date Placeholder 3"/>
          <p:cNvSpPr>
            <a:spLocks noGrp="1"/>
          </p:cNvSpPr>
          <p:nvPr>
            <p:ph type="dt" sz="half" idx="10"/>
          </p:nvPr>
        </p:nvSpPr>
        <p:spPr>
          <a:xfrm>
            <a:off x="9620251" y="6442075"/>
            <a:ext cx="2540000" cy="381000"/>
          </a:xfrm>
        </p:spPr>
        <p:txBody>
          <a:bodyPr/>
          <a:lstStyle>
            <a:lvl1pPr>
              <a:defRPr/>
            </a:lvl1pPr>
          </a:lstStyle>
          <a:p>
            <a:endParaRPr lang="en-US" altLang="en-US"/>
          </a:p>
        </p:txBody>
      </p:sp>
      <p:sp>
        <p:nvSpPr>
          <p:cNvPr id="5" name="Footer Placeholder 4"/>
          <p:cNvSpPr>
            <a:spLocks noGrp="1"/>
          </p:cNvSpPr>
          <p:nvPr>
            <p:ph type="ftr" sz="quarter" idx="11"/>
          </p:nvPr>
        </p:nvSpPr>
        <p:spPr>
          <a:xfrm>
            <a:off x="910167" y="6365875"/>
            <a:ext cx="5689600" cy="457200"/>
          </a:xfrm>
        </p:spPr>
        <p:txBody>
          <a:bodyPr/>
          <a:lstStyle>
            <a:lvl1pPr>
              <a:defRPr/>
            </a:lvl1pPr>
          </a:lstStyle>
          <a:p>
            <a:r>
              <a:rPr lang="en-US" altLang="en-US"/>
              <a:t>Lập kế hoạch thực hiện dự án</a:t>
            </a:r>
          </a:p>
        </p:txBody>
      </p:sp>
      <p:sp>
        <p:nvSpPr>
          <p:cNvPr id="6" name="Slide Number Placeholder 5"/>
          <p:cNvSpPr>
            <a:spLocks noGrp="1"/>
          </p:cNvSpPr>
          <p:nvPr>
            <p:ph type="sldNum" sz="quarter" idx="12"/>
          </p:nvPr>
        </p:nvSpPr>
        <p:spPr>
          <a:xfrm>
            <a:off x="9599084" y="6148388"/>
            <a:ext cx="2540000" cy="381000"/>
          </a:xfrm>
        </p:spPr>
        <p:txBody>
          <a:bodyPr/>
          <a:lstStyle>
            <a:lvl2pPr lvl="1">
              <a:defRPr/>
            </a:lvl2pPr>
          </a:lstStyle>
          <a:p>
            <a:pPr lvl="1"/>
            <a:fld id="{5BF59F76-5724-4D52-97C5-BC4C3A3E09F0}" type="slidenum">
              <a:rPr lang="en-US" altLang="en-US"/>
              <a:pPr lvl="1"/>
              <a:t>‹#›</a:t>
            </a:fld>
            <a:endParaRPr lang="en-US" altLang="en-US">
              <a:latin typeface="+mn-lt"/>
            </a:endParaRPr>
          </a:p>
        </p:txBody>
      </p:sp>
    </p:spTree>
    <p:extLst>
      <p:ext uri="{BB962C8B-B14F-4D97-AF65-F5344CB8AC3E}">
        <p14:creationId xmlns:p14="http://schemas.microsoft.com/office/powerpoint/2010/main" val="136975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11/20/2019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11/20/2019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1723147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47964265"/>
              </p:ext>
            </p:extLst>
          </p:nvPr>
        </p:nvGraphicFramePr>
        <p:xfrm>
          <a:off x="528665" y="1833572"/>
          <a:ext cx="5406474" cy="3012440"/>
        </p:xfrm>
        <a:graphic>
          <a:graphicData uri="http://schemas.openxmlformats.org/drawingml/2006/table">
            <a:tbl>
              <a:tblPr firstRow="1" bandRow="1">
                <a:tableStyleId>{5C22544A-7EE6-4342-B048-85BDC9FD1C3A}</a:tableStyleId>
              </a:tblPr>
              <a:tblGrid>
                <a:gridCol w="2703237">
                  <a:extLst>
                    <a:ext uri="{9D8B030D-6E8A-4147-A177-3AD203B41FA5}">
                      <a16:colId xmlns="" xmlns:a16="http://schemas.microsoft.com/office/drawing/2014/main" val="686029489"/>
                    </a:ext>
                  </a:extLst>
                </a:gridCol>
                <a:gridCol w="2703237">
                  <a:extLst>
                    <a:ext uri="{9D8B030D-6E8A-4147-A177-3AD203B41FA5}">
                      <a16:colId xmlns="" xmlns:a16="http://schemas.microsoft.com/office/drawing/2014/main" val="3899244658"/>
                    </a:ext>
                  </a:extLst>
                </a:gridCol>
              </a:tblGrid>
              <a:tr h="370840">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Customer</a:t>
                      </a:r>
                      <a:r>
                        <a:rPr lang="en-US" sz="1600" b="0" baseline="0">
                          <a:solidFill>
                            <a:schemeClr val="tx1"/>
                          </a:solidFill>
                          <a:latin typeface="Times New Roman" panose="02020603050405020304" pitchFamily="18" charset="0"/>
                          <a:cs typeface="Times New Roman" panose="02020603050405020304" pitchFamily="18" charset="0"/>
                        </a:rPr>
                        <a:t> expectations</a:t>
                      </a:r>
                      <a:endParaRPr lang="en-US" sz="1600" b="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Ongoing</a:t>
                      </a:r>
                      <a:r>
                        <a:rPr lang="en-US" sz="1600" b="0" baseline="0">
                          <a:solidFill>
                            <a:schemeClr val="tx1"/>
                          </a:solidFill>
                          <a:latin typeface="Times New Roman" panose="02020603050405020304" pitchFamily="18" charset="0"/>
                          <a:cs typeface="Times New Roman" panose="02020603050405020304" pitchFamily="18" charset="0"/>
                        </a:rPr>
                        <a:t> support needs</a:t>
                      </a:r>
                      <a:endParaRPr lang="en-US" sz="1600" b="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77197876"/>
                  </a:ext>
                </a:extLst>
              </a:tr>
              <a:tr h="370840">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Customer capabilities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Resource availability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707534954"/>
                  </a:ext>
                </a:extLst>
              </a:tr>
              <a:tr h="370840">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Mutual understanding of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Project startup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192903070"/>
                  </a:ext>
                </a:extLst>
              </a:tr>
              <a:tr h="370840">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Scope change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Clear roles and responsibilities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063437930"/>
                  </a:ext>
                </a:extLst>
              </a:tr>
              <a:tr h="370840">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Risk management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Change 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60810816"/>
                  </a:ext>
                </a:extLst>
              </a:tr>
              <a:tr h="370840">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Quality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Loss of key</a:t>
                      </a:r>
                      <a:r>
                        <a:rPr lang="en-US" sz="1600" b="0" baseline="0">
                          <a:solidFill>
                            <a:schemeClr val="tx1"/>
                          </a:solidFill>
                          <a:latin typeface="Times New Roman" panose="02020603050405020304" pitchFamily="18" charset="0"/>
                          <a:cs typeface="Times New Roman" panose="02020603050405020304" pitchFamily="18" charset="0"/>
                        </a:rPr>
                        <a:t> personnel</a:t>
                      </a:r>
                      <a:endParaRPr lang="en-US" sz="1600" b="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991842048"/>
                  </a:ext>
                </a:extLst>
              </a:tr>
              <a:tr h="370840">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Inaccurate estimates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a:solidFill>
                            <a:schemeClr val="tx1"/>
                          </a:solidFill>
                          <a:latin typeface="Times New Roman" panose="02020603050405020304" pitchFamily="18" charset="0"/>
                          <a:cs typeface="Times New Roman" panose="02020603050405020304" pitchFamily="18" charset="0"/>
                        </a:rPr>
                        <a:t>Loss of personnel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032976028"/>
                  </a:ext>
                </a:extLst>
              </a:tr>
            </a:tbl>
          </a:graphicData>
        </a:graphic>
      </p:graphicFrame>
      <p:sp>
        <p:nvSpPr>
          <p:cNvPr id="6" name="TextBox 5"/>
          <p:cNvSpPr txBox="1"/>
          <p:nvPr/>
        </p:nvSpPr>
        <p:spPr>
          <a:xfrm>
            <a:off x="2879677" y="5159220"/>
            <a:ext cx="7812196" cy="338554"/>
          </a:xfrm>
          <a:prstGeom prst="rect">
            <a:avLst/>
          </a:prstGeom>
          <a:noFill/>
        </p:spPr>
        <p:txBody>
          <a:bodyPr wrap="square" rtlCol="0">
            <a:spAutoFit/>
          </a:bodyPr>
          <a:lstStyle/>
          <a:p>
            <a:r>
              <a:rPr lang="en-US" sz="1600" b="1">
                <a:latin typeface="Times New Roman" panose="02020603050405020304" pitchFamily="18" charset="0"/>
                <a:cs typeface="Times New Roman" panose="02020603050405020304" pitchFamily="18" charset="0"/>
              </a:rPr>
              <a:t>How many of these problems may have their origins in uncontrolled change?</a:t>
            </a:r>
          </a:p>
        </p:txBody>
      </p:sp>
      <p:sp>
        <p:nvSpPr>
          <p:cNvPr id="7" name="TextBox 6"/>
          <p:cNvSpPr txBox="1"/>
          <p:nvPr/>
        </p:nvSpPr>
        <p:spPr>
          <a:xfrm>
            <a:off x="528665" y="98809"/>
            <a:ext cx="642434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Projects Are Like Small Businesses:</a:t>
            </a:r>
          </a:p>
          <a:p>
            <a:r>
              <a:rPr lang="en-US" sz="2400" b="1" i="1" u="sng">
                <a:ln/>
                <a:solidFill>
                  <a:srgbClr val="0070C0"/>
                </a:solidFill>
                <a:latin typeface="Times New Roman" panose="02020603050405020304" pitchFamily="18" charset="0"/>
                <a:cs typeface="Times New Roman" panose="02020603050405020304" pitchFamily="18" charset="0"/>
              </a:rPr>
              <a:t>Dự án nh</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 một vụ kinh doanh nhỏ</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46160" y="902279"/>
            <a:ext cx="5088979" cy="1077218"/>
          </a:xfrm>
          <a:prstGeom prst="rect">
            <a:avLst/>
          </a:prstGeom>
          <a:noFill/>
        </p:spPr>
        <p:txBody>
          <a:bodyPr wrap="square" rtlCol="0">
            <a:spAutoFit/>
          </a:bodyPr>
          <a:lstStyle/>
          <a:p>
            <a:pPr algn="just"/>
            <a:r>
              <a:rPr lang="en-US" sz="1600" b="1">
                <a:latin typeface="Times New Roman" panose="02020603050405020304" pitchFamily="18" charset="0"/>
                <a:cs typeface="Times New Roman" panose="02020603050405020304" pitchFamily="18" charset="0"/>
              </a:rPr>
              <a:t>Projecs = Small Businesses…</a:t>
            </a:r>
            <a:r>
              <a:rPr lang="en-US" sz="1600">
                <a:latin typeface="Times New Roman" panose="02020603050405020304" pitchFamily="18" charset="0"/>
                <a:cs typeface="Times New Roman" panose="02020603050405020304" pitchFamily="18" charset="0"/>
              </a:rPr>
              <a:t>Just as with a small business, the best solution to problems is prevention. Potential problems can relate to any of the following:</a:t>
            </a:r>
          </a:p>
          <a:p>
            <a:pPr algn="just"/>
            <a:endParaRPr lang="en-US" sz="160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 xmlns:a16="http://schemas.microsoft.com/office/drawing/2014/main" id="{2C241876-8B61-4A3C-A652-BF1781A864A6}"/>
              </a:ext>
            </a:extLst>
          </p:cNvPr>
          <p:cNvGraphicFramePr>
            <a:graphicFrameLocks noGrp="1"/>
          </p:cNvGraphicFramePr>
          <p:nvPr>
            <p:extLst>
              <p:ext uri="{D42A27DB-BD31-4B8C-83A1-F6EECF244321}">
                <p14:modId xmlns:p14="http://schemas.microsoft.com/office/powerpoint/2010/main" val="2057852866"/>
              </p:ext>
            </p:extLst>
          </p:nvPr>
        </p:nvGraphicFramePr>
        <p:xfrm>
          <a:off x="6096000" y="1916463"/>
          <a:ext cx="5723970" cy="3012440"/>
        </p:xfrm>
        <a:graphic>
          <a:graphicData uri="http://schemas.openxmlformats.org/drawingml/2006/table">
            <a:tbl>
              <a:tblPr firstRow="1" bandRow="1">
                <a:tableStyleId>{5C22544A-7EE6-4342-B048-85BDC9FD1C3A}</a:tableStyleId>
              </a:tblPr>
              <a:tblGrid>
                <a:gridCol w="2861985">
                  <a:extLst>
                    <a:ext uri="{9D8B030D-6E8A-4147-A177-3AD203B41FA5}">
                      <a16:colId xmlns="" xmlns:a16="http://schemas.microsoft.com/office/drawing/2014/main" val="686029489"/>
                    </a:ext>
                  </a:extLst>
                </a:gridCol>
                <a:gridCol w="2861985">
                  <a:extLst>
                    <a:ext uri="{9D8B030D-6E8A-4147-A177-3AD203B41FA5}">
                      <a16:colId xmlns="" xmlns:a16="http://schemas.microsoft.com/office/drawing/2014/main" val="3899244658"/>
                    </a:ext>
                  </a:extLst>
                </a:gridCol>
              </a:tblGrid>
              <a:tr h="370840">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Sự mong đợi của khách hàng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Đang cần hỗ trợ</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77197876"/>
                  </a:ext>
                </a:extLst>
              </a:tr>
              <a:tr h="370840">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Khả năng của khách hàng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Tài nguyên hiện có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707534954"/>
                  </a:ext>
                </a:extLst>
              </a:tr>
              <a:tr h="370840">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Yêu cầu về hiểu biết lẫn nhau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Bắt đầu dự án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192903070"/>
                  </a:ext>
                </a:extLst>
              </a:tr>
              <a:tr h="370840">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Sự thay đổi phạm vi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Hiểu rõ trách nhiệm và vai trò</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063437930"/>
                  </a:ext>
                </a:extLst>
              </a:tr>
              <a:tr h="370840">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Quản lý rủi 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Kiểm soát thay đổi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60810816"/>
                  </a:ext>
                </a:extLst>
              </a:tr>
              <a:tr h="370840">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Chất l</a:t>
                      </a:r>
                      <a:r>
                        <a:rPr lang="vi-VN" sz="1600" b="0" i="1">
                          <a:solidFill>
                            <a:srgbClr val="0070C0"/>
                          </a:solidFill>
                          <a:latin typeface="Times New Roman" panose="02020603050405020304" pitchFamily="18" charset="0"/>
                          <a:cs typeface="Times New Roman" panose="02020603050405020304" pitchFamily="18" charset="0"/>
                        </a:rPr>
                        <a:t>ư</a:t>
                      </a:r>
                      <a:r>
                        <a:rPr lang="en-US" sz="1600" b="0" i="1">
                          <a:solidFill>
                            <a:srgbClr val="0070C0"/>
                          </a:solidFill>
                          <a:latin typeface="Times New Roman" panose="02020603050405020304" pitchFamily="18" charset="0"/>
                          <a:cs typeface="Times New Roman" panose="02020603050405020304" pitchFamily="18" charset="0"/>
                        </a:rPr>
                        <a:t>ợng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Mất nhân viên quan trọng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991842048"/>
                  </a:ext>
                </a:extLst>
              </a:tr>
              <a:tr h="370840">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Sự đánh giá sai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US" sz="1600" b="0" i="1">
                          <a:solidFill>
                            <a:srgbClr val="0070C0"/>
                          </a:solidFill>
                          <a:latin typeface="Times New Roman" panose="02020603050405020304" pitchFamily="18" charset="0"/>
                          <a:cs typeface="Times New Roman" panose="02020603050405020304" pitchFamily="18" charset="0"/>
                        </a:rPr>
                        <a:t>Mất nhân viên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032976028"/>
                  </a:ext>
                </a:extLst>
              </a:tr>
            </a:tbl>
          </a:graphicData>
        </a:graphic>
      </p:graphicFrame>
      <p:sp>
        <p:nvSpPr>
          <p:cNvPr id="10" name="TextBox 9">
            <a:extLst>
              <a:ext uri="{FF2B5EF4-FFF2-40B4-BE49-F238E27FC236}">
                <a16:creationId xmlns="" xmlns:a16="http://schemas.microsoft.com/office/drawing/2014/main" id="{676ECC38-2FB7-4424-B9B2-FE111BD5927A}"/>
              </a:ext>
            </a:extLst>
          </p:cNvPr>
          <p:cNvSpPr txBox="1"/>
          <p:nvPr/>
        </p:nvSpPr>
        <p:spPr>
          <a:xfrm>
            <a:off x="6355307" y="902279"/>
            <a:ext cx="5308027" cy="830997"/>
          </a:xfrm>
          <a:prstGeom prst="rect">
            <a:avLst/>
          </a:prstGeom>
          <a:noFill/>
        </p:spPr>
        <p:txBody>
          <a:bodyPr wrap="square" rtlCol="0">
            <a:spAutoFit/>
          </a:bodyPr>
          <a:lstStyle/>
          <a:p>
            <a:pPr algn="just"/>
            <a:r>
              <a:rPr lang="en-US" sz="1600" b="1" i="1">
                <a:solidFill>
                  <a:srgbClr val="0070C0"/>
                </a:solidFill>
                <a:latin typeface="Times New Roman" panose="02020603050405020304" pitchFamily="18" charset="0"/>
                <a:cs typeface="Times New Roman" panose="02020603050405020304" pitchFamily="18" charset="0"/>
              </a:rPr>
              <a:t>Dự án = Vụ kinh doanh nhỏ…</a:t>
            </a:r>
            <a:r>
              <a:rPr lang="en-US" sz="1600" i="1">
                <a:solidFill>
                  <a:srgbClr val="0070C0"/>
                </a:solidFill>
                <a:latin typeface="Times New Roman" panose="02020603050405020304" pitchFamily="18" charset="0"/>
                <a:cs typeface="Times New Roman" panose="02020603050405020304" pitchFamily="18" charset="0"/>
              </a:rPr>
              <a:t>Chỉ nh</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 một vụ kinh doanh nhỏ, cách giải quyết tốt nhất cho các vấn đề là ngăn chặn. Các vấn đề lớn có thể gắn liền với:</a:t>
            </a:r>
          </a:p>
        </p:txBody>
      </p:sp>
      <p:sp>
        <p:nvSpPr>
          <p:cNvPr id="11" name="TextBox 10">
            <a:extLst>
              <a:ext uri="{FF2B5EF4-FFF2-40B4-BE49-F238E27FC236}">
                <a16:creationId xmlns="" xmlns:a16="http://schemas.microsoft.com/office/drawing/2014/main" id="{21727997-E785-477D-B542-F2A5DA39BF01}"/>
              </a:ext>
            </a:extLst>
          </p:cNvPr>
          <p:cNvSpPr txBox="1"/>
          <p:nvPr/>
        </p:nvSpPr>
        <p:spPr>
          <a:xfrm>
            <a:off x="2879677" y="5530890"/>
            <a:ext cx="7812196" cy="338554"/>
          </a:xfrm>
          <a:prstGeom prst="rect">
            <a:avLst/>
          </a:prstGeom>
          <a:noFill/>
        </p:spPr>
        <p:txBody>
          <a:bodyPr wrap="square" rtlCol="0">
            <a:spAutoFit/>
          </a:bodyPr>
          <a:lstStyle/>
          <a:p>
            <a:r>
              <a:rPr lang="en-US" sz="1600" b="1" i="1">
                <a:solidFill>
                  <a:srgbClr val="0070C0"/>
                </a:solidFill>
                <a:latin typeface="Times New Roman" panose="02020603050405020304" pitchFamily="18" charset="0"/>
                <a:cs typeface="Times New Roman" panose="02020603050405020304" pitchFamily="18" charset="0"/>
              </a:rPr>
              <a:t>Có bao nhiêu vấn đề có thể có nguồn gốc trong thay đổi không kiểm soát được?</a:t>
            </a:r>
          </a:p>
        </p:txBody>
      </p:sp>
    </p:spTree>
    <p:extLst>
      <p:ext uri="{BB962C8B-B14F-4D97-AF65-F5344CB8AC3E}">
        <p14:creationId xmlns:p14="http://schemas.microsoft.com/office/powerpoint/2010/main" val="135817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3246" y="116736"/>
            <a:ext cx="680060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Why We Need Integrated Change Control:</a:t>
            </a:r>
          </a:p>
          <a:p>
            <a:r>
              <a:rPr lang="en-US" sz="2400" b="1" i="1" u="sng">
                <a:ln/>
                <a:solidFill>
                  <a:srgbClr val="0070C0"/>
                </a:solidFill>
                <a:latin typeface="Times New Roman" panose="02020603050405020304" pitchFamily="18" charset="0"/>
                <a:cs typeface="Times New Roman" panose="02020603050405020304" pitchFamily="18" charset="0"/>
              </a:rPr>
              <a:t>Tại sao chúng ta cần kiểm soát hợp nhất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92369" y="1020648"/>
            <a:ext cx="5459479" cy="4596130"/>
          </a:xfrm>
          <a:prstGeom prst="rect">
            <a:avLst/>
          </a:prstGeom>
          <a:noFill/>
        </p:spPr>
        <p:txBody>
          <a:bodyPr wrap="square" rtlCol="0">
            <a:spAutoFit/>
          </a:bodyPr>
          <a:lstStyle/>
          <a:p>
            <a:pPr algn="just">
              <a:spcBef>
                <a:spcPts val="400"/>
              </a:spcBef>
            </a:pPr>
            <a:r>
              <a:rPr lang="en-US" sz="1600" b="1">
                <a:latin typeface="Times New Roman" panose="02020603050405020304" pitchFamily="18" charset="0"/>
                <a:cs typeface="Times New Roman" panose="02020603050405020304" pitchFamily="18" charset="0"/>
              </a:rPr>
              <a:t>We need Integrated Change Control to:</a:t>
            </a:r>
          </a:p>
          <a:p>
            <a:pPr marL="285750" indent="-285750" algn="just">
              <a:spcBef>
                <a:spcPts val="4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Ensure that the project is kept under control:</a:t>
            </a:r>
          </a:p>
          <a:p>
            <a:pPr marL="742950" lvl="1" indent="-285750" algn="just">
              <a:spcBef>
                <a:spcPts val="4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Scope, prevent scope creep</a:t>
            </a:r>
          </a:p>
          <a:p>
            <a:pPr marL="742950" lvl="1" indent="-285750" algn="just">
              <a:spcBef>
                <a:spcPts val="4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Schedule</a:t>
            </a:r>
          </a:p>
          <a:p>
            <a:pPr marL="742950" lvl="1" indent="-285750" algn="just">
              <a:spcBef>
                <a:spcPts val="4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Budget</a:t>
            </a:r>
          </a:p>
          <a:p>
            <a:pPr marL="742950" lvl="1" indent="-285750" algn="just">
              <a:spcBef>
                <a:spcPts val="400"/>
              </a:spcBef>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Client satisfaction</a:t>
            </a:r>
          </a:p>
          <a:p>
            <a:pPr marL="285750" indent="-285750" algn="just">
              <a:spcBef>
                <a:spcPts val="4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Reduce the number of project failures due to scope creep</a:t>
            </a:r>
          </a:p>
          <a:p>
            <a:pPr marL="285750" indent="-285750" algn="just">
              <a:spcBef>
                <a:spcPts val="4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Ensure each request for change is assessed by key project players</a:t>
            </a:r>
          </a:p>
          <a:p>
            <a:pPr marL="285750" indent="-285750" algn="just">
              <a:spcBef>
                <a:spcPts val="4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Allow each change to be accepted, rejected, or deferred by the appropriate authority</a:t>
            </a:r>
          </a:p>
          <a:p>
            <a:pPr marL="285750" indent="-285750" algn="just">
              <a:spcBef>
                <a:spcPts val="4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Enable the orderly implementation of each accepted change</a:t>
            </a:r>
          </a:p>
          <a:p>
            <a:pPr marL="285750" indent="-285750" algn="just">
              <a:spcBef>
                <a:spcPts val="4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Allow the impact of all changes to be understood and managed</a:t>
            </a:r>
          </a:p>
          <a:p>
            <a:pPr marL="285750" indent="-285750" algn="just">
              <a:spcBef>
                <a:spcPts val="400"/>
              </a:spcBef>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Allow small changes to be implemented with minimum effort</a:t>
            </a:r>
          </a:p>
        </p:txBody>
      </p:sp>
      <p:sp>
        <p:nvSpPr>
          <p:cNvPr id="4" name="TextBox 3">
            <a:extLst>
              <a:ext uri="{FF2B5EF4-FFF2-40B4-BE49-F238E27FC236}">
                <a16:creationId xmlns="" xmlns:a16="http://schemas.microsoft.com/office/drawing/2014/main" id="{5A6916DE-92C2-4463-BDE8-5F81CD9AFAA7}"/>
              </a:ext>
            </a:extLst>
          </p:cNvPr>
          <p:cNvSpPr txBox="1"/>
          <p:nvPr/>
        </p:nvSpPr>
        <p:spPr>
          <a:xfrm>
            <a:off x="6358597" y="997942"/>
            <a:ext cx="5341034" cy="4596130"/>
          </a:xfrm>
          <a:prstGeom prst="rect">
            <a:avLst/>
          </a:prstGeom>
          <a:noFill/>
        </p:spPr>
        <p:txBody>
          <a:bodyPr wrap="square" rtlCol="0">
            <a:spAutoFit/>
          </a:bodyPr>
          <a:lstStyle/>
          <a:p>
            <a:pPr algn="just">
              <a:spcBef>
                <a:spcPts val="400"/>
              </a:spcBef>
            </a:pPr>
            <a:r>
              <a:rPr lang="en-US" sz="1600" b="1" i="1">
                <a:solidFill>
                  <a:srgbClr val="0070C0"/>
                </a:solidFill>
                <a:latin typeface="Times New Roman" panose="02020603050405020304" pitchFamily="18" charset="0"/>
                <a:cs typeface="Times New Roman" panose="02020603050405020304" pitchFamily="18" charset="0"/>
              </a:rPr>
              <a:t>Chúng ta cần kiểm soát hợp nhất thay đổi để: </a:t>
            </a:r>
          </a:p>
          <a:p>
            <a:pPr marL="285750" indent="-285750" algn="just">
              <a:spcBef>
                <a:spcPts val="4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Đảm bảo dự án luôn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giữ trong tầm kiểm soát:</a:t>
            </a:r>
          </a:p>
          <a:p>
            <a:pPr marL="742950" lvl="1" indent="-285750" algn="just">
              <a:spcBef>
                <a:spcPts val="4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Phạm vi, ngăn ngừa tràn phạm vi</a:t>
            </a:r>
          </a:p>
          <a:p>
            <a:pPr marL="742950" lvl="1" indent="-285750" algn="just">
              <a:spcBef>
                <a:spcPts val="4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Dự định</a:t>
            </a:r>
          </a:p>
          <a:p>
            <a:pPr marL="742950" lvl="1" indent="-285750" algn="just">
              <a:spcBef>
                <a:spcPts val="4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Ngân sách</a:t>
            </a:r>
          </a:p>
          <a:p>
            <a:pPr marL="742950" lvl="1" indent="-285750" algn="just">
              <a:spcBef>
                <a:spcPts val="400"/>
              </a:spcBef>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Sự hài lòng khách hàng</a:t>
            </a:r>
          </a:p>
          <a:p>
            <a:pPr marL="285750" indent="-285750" algn="just">
              <a:spcBef>
                <a:spcPts val="4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Giảm thiểu số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của dự án thất bại do tràn phạm vi</a:t>
            </a:r>
          </a:p>
          <a:p>
            <a:pPr marL="285750" indent="-285750" algn="just">
              <a:spcBef>
                <a:spcPts val="4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Đảm bảo mỗi yêu cầu cho thay đổi đã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ước định bởi những ng</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ời quản lý dự án</a:t>
            </a:r>
          </a:p>
          <a:p>
            <a:pPr marL="285750" indent="-285750" algn="just">
              <a:spcBef>
                <a:spcPts val="4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Cho phép mỗi sự thay đổi có thể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chấp nhận, từ chối, hoặc bị hoãn lại bởi lý do thích đáng</a:t>
            </a:r>
          </a:p>
          <a:p>
            <a:pPr marL="285750" indent="-285750" algn="just">
              <a:spcBef>
                <a:spcPts val="4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Kích hoạt sự thực thi cho mỗi sự thay đổi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chấp nhận</a:t>
            </a:r>
          </a:p>
          <a:p>
            <a:pPr marL="285750" indent="-285750" algn="just">
              <a:spcBef>
                <a:spcPts val="4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Cho phép sự tác động cho tất cả các thay đổi có thể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hiểu rõ và quản lý</a:t>
            </a:r>
          </a:p>
          <a:p>
            <a:pPr marL="285750" indent="-285750" algn="just">
              <a:spcBef>
                <a:spcPts val="400"/>
              </a:spcBef>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Cho phép những thay đổi nhỏ có thể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thực thi với nỗ lực ít nhất</a:t>
            </a:r>
          </a:p>
        </p:txBody>
      </p:sp>
    </p:spTree>
    <p:extLst>
      <p:ext uri="{BB962C8B-B14F-4D97-AF65-F5344CB8AC3E}">
        <p14:creationId xmlns:p14="http://schemas.microsoft.com/office/powerpoint/2010/main" val="223908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719" y="243345"/>
            <a:ext cx="642434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Change Identification Process:</a:t>
            </a:r>
          </a:p>
          <a:p>
            <a:r>
              <a:rPr lang="en-US" sz="2400" b="1" i="1" u="sng">
                <a:ln/>
                <a:solidFill>
                  <a:srgbClr val="0070C0"/>
                </a:solidFill>
                <a:latin typeface="Times New Roman" panose="02020603050405020304" pitchFamily="18" charset="0"/>
                <a:cs typeface="Times New Roman" panose="02020603050405020304" pitchFamily="18" charset="0"/>
              </a:rPr>
              <a:t>Quy trình xác định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34573" y="1074342"/>
            <a:ext cx="5331656" cy="4108817"/>
          </a:xfrm>
          <a:prstGeom prst="rect">
            <a:avLst/>
          </a:prstGeom>
          <a:noFill/>
        </p:spPr>
        <p:txBody>
          <a:bodyPr wrap="square" rtlCol="0">
            <a:spAutoFit/>
          </a:bodyPr>
          <a:lstStyle/>
          <a:p>
            <a:pPr algn="just">
              <a:spcBef>
                <a:spcPts val="600"/>
              </a:spcBef>
            </a:pPr>
            <a:r>
              <a:rPr lang="en-US" b="1">
                <a:latin typeface="Times New Roman" panose="02020603050405020304" pitchFamily="18" charset="0"/>
                <a:cs typeface="Times New Roman" panose="02020603050405020304" pitchFamily="18" charset="0"/>
              </a:rPr>
              <a:t>Four steps in the Change Identification Process:</a:t>
            </a:r>
          </a:p>
          <a:p>
            <a:pPr marL="914400" lvl="1"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Identify the change</a:t>
            </a:r>
          </a:p>
          <a:p>
            <a:pPr marL="914400" lvl="1"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Clarify the scope</a:t>
            </a:r>
          </a:p>
          <a:p>
            <a:pPr marL="914400" lvl="1"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Estimate the complexity and the cost of investigating</a:t>
            </a:r>
          </a:p>
          <a:p>
            <a:pPr marL="914400" lvl="1"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Approve or reject</a:t>
            </a:r>
          </a:p>
          <a:p>
            <a:pPr marL="914400" lvl="1" indent="-457200" algn="just">
              <a:spcBef>
                <a:spcPts val="600"/>
              </a:spcBef>
              <a:buFont typeface="+mj-lt"/>
              <a:buAutoNum type="arabicPeriod"/>
            </a:pPr>
            <a:endParaRPr lang="en-US">
              <a:latin typeface="Times New Roman" panose="02020603050405020304" pitchFamily="18" charset="0"/>
              <a:cs typeface="Times New Roman" panose="02020603050405020304" pitchFamily="18" charset="0"/>
            </a:endParaRPr>
          </a:p>
          <a:p>
            <a:pPr algn="just">
              <a:spcBef>
                <a:spcPts val="600"/>
              </a:spcBef>
            </a:pPr>
            <a:r>
              <a:rPr lang="en-US" b="1">
                <a:latin typeface="Times New Roman" panose="02020603050405020304" pitchFamily="18" charset="0"/>
                <a:cs typeface="Times New Roman" panose="02020603050405020304" pitchFamily="18" charset="0"/>
              </a:rPr>
              <a:t>Integrated Change Control involves:</a:t>
            </a:r>
          </a:p>
          <a:p>
            <a:pPr marL="800100" lvl="1" indent="-34290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Ensuring that the requested changes are beneficial</a:t>
            </a:r>
          </a:p>
          <a:p>
            <a:pPr marL="800100" lvl="1" indent="-34290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Determining that a change has occurred</a:t>
            </a:r>
          </a:p>
          <a:p>
            <a:pPr marL="800100" lvl="1" indent="-34290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Managing the actual change that has occurred</a:t>
            </a:r>
          </a:p>
        </p:txBody>
      </p:sp>
      <p:sp>
        <p:nvSpPr>
          <p:cNvPr id="5" name="TextBox 4">
            <a:extLst>
              <a:ext uri="{FF2B5EF4-FFF2-40B4-BE49-F238E27FC236}">
                <a16:creationId xmlns="" xmlns:a16="http://schemas.microsoft.com/office/drawing/2014/main" id="{AE3107FC-DEDF-4190-8AF9-2D8E602B06CA}"/>
              </a:ext>
            </a:extLst>
          </p:cNvPr>
          <p:cNvSpPr txBox="1"/>
          <p:nvPr/>
        </p:nvSpPr>
        <p:spPr>
          <a:xfrm>
            <a:off x="6096000" y="1074342"/>
            <a:ext cx="5331656" cy="4185761"/>
          </a:xfrm>
          <a:prstGeom prst="rect">
            <a:avLst/>
          </a:prstGeom>
          <a:noFill/>
        </p:spPr>
        <p:txBody>
          <a:bodyPr wrap="square" rtlCol="0">
            <a:spAutoFit/>
          </a:bodyPr>
          <a:lstStyle/>
          <a:p>
            <a:pPr algn="just">
              <a:spcBef>
                <a:spcPts val="600"/>
              </a:spcBef>
            </a:pPr>
            <a:r>
              <a:rPr lang="en-US" b="1" i="1" dirty="0">
                <a:solidFill>
                  <a:srgbClr val="0070C0"/>
                </a:solidFill>
                <a:latin typeface="Times New Roman" panose="02020603050405020304" pitchFamily="18" charset="0"/>
                <a:cs typeface="Times New Roman" panose="02020603050405020304" pitchFamily="18" charset="0"/>
              </a:rPr>
              <a:t>4 b</a:t>
            </a:r>
            <a:r>
              <a:rPr lang="vi-VN" b="1" i="1" dirty="0">
                <a:solidFill>
                  <a:srgbClr val="0070C0"/>
                </a:solidFill>
                <a:latin typeface="Times New Roman" panose="02020603050405020304" pitchFamily="18" charset="0"/>
                <a:cs typeface="Times New Roman" panose="02020603050405020304" pitchFamily="18" charset="0"/>
              </a:rPr>
              <a:t>ư</a:t>
            </a:r>
            <a:r>
              <a:rPr lang="en-US" b="1" i="1" dirty="0" err="1">
                <a:solidFill>
                  <a:srgbClr val="0070C0"/>
                </a:solidFill>
                <a:latin typeface="Times New Roman" panose="02020603050405020304" pitchFamily="18" charset="0"/>
                <a:cs typeface="Times New Roman" panose="02020603050405020304" pitchFamily="18" charset="0"/>
              </a:rPr>
              <a:t>ớc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trong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xác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định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thay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đổi</a:t>
            </a:r>
            <a:endParaRPr lang="en-US" b="1" i="1" dirty="0">
              <a:solidFill>
                <a:srgbClr val="0070C0"/>
              </a:solidFill>
              <a:latin typeface="Times New Roman" panose="02020603050405020304" pitchFamily="18" charset="0"/>
              <a:cs typeface="Times New Roman" panose="02020603050405020304" pitchFamily="18" charset="0"/>
            </a:endParaRPr>
          </a:p>
          <a:p>
            <a:pPr marL="914400" lvl="1" indent="-457200" algn="just">
              <a:spcBef>
                <a:spcPts val="600"/>
              </a:spcBef>
              <a:buFont typeface="+mj-lt"/>
              <a:buAutoNum type="arabicPeriod"/>
            </a:pP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endParaRPr lang="en-US" i="1" dirty="0">
              <a:solidFill>
                <a:srgbClr val="0070C0"/>
              </a:solidFill>
              <a:latin typeface="Times New Roman" panose="02020603050405020304" pitchFamily="18" charset="0"/>
              <a:cs typeface="Times New Roman" panose="02020603050405020304" pitchFamily="18" charset="0"/>
            </a:endParaRPr>
          </a:p>
          <a:p>
            <a:pPr marL="914400" lvl="1" indent="-457200" algn="just">
              <a:spcBef>
                <a:spcPts val="600"/>
              </a:spcBef>
              <a:buFont typeface="+mj-lt"/>
              <a:buAutoNum type="arabicPeriod"/>
            </a:pPr>
            <a:r>
              <a:rPr lang="en-US" i="1" dirty="0" err="1">
                <a:solidFill>
                  <a:srgbClr val="0070C0"/>
                </a:solidFill>
                <a:latin typeface="Times New Roman" panose="02020603050405020304" pitchFamily="18" charset="0"/>
                <a:cs typeface="Times New Roman" panose="02020603050405020304" pitchFamily="18" charset="0"/>
              </a:rPr>
              <a:t>Lọc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tìm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phạm</a:t>
            </a:r>
            <a:r>
              <a:rPr lang="en-US" i="1" dirty="0">
                <a:solidFill>
                  <a:srgbClr val="0070C0"/>
                </a:solidFill>
                <a:latin typeface="Times New Roman" panose="02020603050405020304" pitchFamily="18" charset="0"/>
                <a:cs typeface="Times New Roman" panose="02020603050405020304" pitchFamily="18" charset="0"/>
              </a:rPr>
              <a:t> vi</a:t>
            </a:r>
          </a:p>
          <a:p>
            <a:pPr marL="914400" lvl="1" indent="-457200" algn="just">
              <a:spcBef>
                <a:spcPts val="600"/>
              </a:spcBef>
              <a:buFont typeface="+mj-lt"/>
              <a:buAutoNum type="arabicPeriod"/>
            </a:pPr>
            <a:r>
              <a:rPr lang="en-US" i="1" dirty="0" err="1">
                <a:solidFill>
                  <a:srgbClr val="0070C0"/>
                </a:solidFill>
                <a:latin typeface="Times New Roman" panose="02020603050405020304" pitchFamily="18" charset="0"/>
                <a:cs typeface="Times New Roman" panose="02020603050405020304" pitchFamily="18" charset="0"/>
              </a:rPr>
              <a:t>Đánh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phức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tạp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nghiên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cứu</a:t>
            </a:r>
            <a:endParaRPr lang="en-US" i="1" dirty="0">
              <a:solidFill>
                <a:srgbClr val="0070C0"/>
              </a:solidFill>
              <a:latin typeface="Times New Roman" panose="02020603050405020304" pitchFamily="18" charset="0"/>
              <a:cs typeface="Times New Roman" panose="02020603050405020304" pitchFamily="18" charset="0"/>
            </a:endParaRPr>
          </a:p>
          <a:p>
            <a:pPr marL="914400" lvl="1" indent="-457200" algn="just">
              <a:spcBef>
                <a:spcPts val="600"/>
              </a:spcBef>
              <a:buFont typeface="+mj-lt"/>
              <a:buAutoNum type="arabicPeriod"/>
            </a:pPr>
            <a:r>
              <a:rPr lang="en-US" i="1" dirty="0" err="1">
                <a:solidFill>
                  <a:srgbClr val="0070C0"/>
                </a:solidFill>
                <a:latin typeface="Times New Roman" panose="02020603050405020304" pitchFamily="18" charset="0"/>
                <a:cs typeface="Times New Roman" panose="02020603050405020304" pitchFamily="18" charset="0"/>
              </a:rPr>
              <a:t>Chấp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thuận</a:t>
            </a:r>
            <a:r>
              <a:rPr lang="en-US" i="1" dirty="0">
                <a:solidFill>
                  <a:srgbClr val="0070C0"/>
                </a:solidFill>
                <a:latin typeface="Times New Roman" panose="02020603050405020304" pitchFamily="18" charset="0"/>
                <a:cs typeface="Times New Roman" panose="02020603050405020304" pitchFamily="18" charset="0"/>
              </a:rPr>
              <a:t> hay </a:t>
            </a:r>
            <a:r>
              <a:rPr lang="en-US" i="1" dirty="0" err="1">
                <a:solidFill>
                  <a:srgbClr val="0070C0"/>
                </a:solidFill>
                <a:latin typeface="Times New Roman" panose="02020603050405020304" pitchFamily="18" charset="0"/>
                <a:cs typeface="Times New Roman" panose="02020603050405020304" pitchFamily="18" charset="0"/>
              </a:rPr>
              <a:t>từ</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chối</a:t>
            </a:r>
            <a:endParaRPr lang="en-US" i="1" dirty="0">
              <a:solidFill>
                <a:srgbClr val="0070C0"/>
              </a:solidFill>
              <a:latin typeface="Times New Roman" panose="02020603050405020304" pitchFamily="18" charset="0"/>
              <a:cs typeface="Times New Roman" panose="02020603050405020304" pitchFamily="18" charset="0"/>
            </a:endParaRPr>
          </a:p>
          <a:p>
            <a:pPr marL="914400" lvl="1" indent="-457200" algn="just">
              <a:spcBef>
                <a:spcPts val="600"/>
              </a:spcBef>
              <a:buFont typeface="+mj-lt"/>
              <a:buAutoNum type="arabicPeriod"/>
            </a:pPr>
            <a:endParaRPr lang="en-US" i="1" dirty="0">
              <a:solidFill>
                <a:srgbClr val="0070C0"/>
              </a:solidFill>
              <a:latin typeface="Times New Roman" panose="02020603050405020304" pitchFamily="18" charset="0"/>
              <a:cs typeface="Times New Roman" panose="02020603050405020304" pitchFamily="18" charset="0"/>
            </a:endParaRPr>
          </a:p>
          <a:p>
            <a:pPr algn="just">
              <a:spcBef>
                <a:spcPts val="600"/>
              </a:spcBef>
            </a:pPr>
            <a:r>
              <a:rPr lang="en-US" b="1" i="1" dirty="0" err="1">
                <a:solidFill>
                  <a:srgbClr val="0070C0"/>
                </a:solidFill>
                <a:latin typeface="Times New Roman" panose="02020603050405020304" pitchFamily="18" charset="0"/>
                <a:cs typeface="Times New Roman" panose="02020603050405020304" pitchFamily="18" charset="0"/>
              </a:rPr>
              <a:t>Kiểm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soát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hợp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nhất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thay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đổi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bao</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gồm</a:t>
            </a:r>
            <a:r>
              <a:rPr lang="en-US" b="1" i="1" dirty="0">
                <a:solidFill>
                  <a:srgbClr val="0070C0"/>
                </a:solidFill>
                <a:latin typeface="Times New Roman" panose="02020603050405020304" pitchFamily="18" charset="0"/>
                <a:cs typeface="Times New Roman" panose="02020603050405020304" pitchFamily="18" charset="0"/>
              </a:rPr>
              <a:t>:</a:t>
            </a:r>
          </a:p>
          <a:p>
            <a:pPr marL="800100" lvl="1" indent="-342900" algn="just">
              <a:spcBef>
                <a:spcPts val="6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Đảm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bảo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đem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lợi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ích</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spcBef>
                <a:spcPts val="600"/>
              </a:spcBef>
              <a:buFont typeface="Wingdings" panose="05000000000000000000" pitchFamily="2" charset="2"/>
              <a:buChar char="§"/>
            </a:pP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spcBef>
                <a:spcPts val="6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xảy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ra</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spcBef>
                <a:spcPts val="6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nếu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xảy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ra</a:t>
            </a: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01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0800000" flipV="1">
            <a:off x="9164780" y="188568"/>
            <a:ext cx="1446415" cy="600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Select </a:t>
            </a:r>
            <a:r>
              <a:rPr lang="en-US" sz="1400" dirty="0" err="1">
                <a:solidFill>
                  <a:schemeClr val="tx1"/>
                </a:solidFill>
                <a:latin typeface="Times New Roman" panose="02020603050405020304" pitchFamily="18" charset="0"/>
                <a:cs typeface="Times New Roman" panose="02020603050405020304" pitchFamily="18" charset="0"/>
              </a:rPr>
              <a:t>altermative</a:t>
            </a:r>
            <a:endParaRPr lang="en-US" sz="1400" dirty="0">
              <a:solidFill>
                <a:schemeClr val="tx1"/>
              </a:solidFill>
              <a:latin typeface="Times New Roman" panose="02020603050405020304" pitchFamily="18" charset="0"/>
              <a:cs typeface="Times New Roman" panose="02020603050405020304" pitchFamily="18" charset="0"/>
            </a:endParaRPr>
          </a:p>
          <a:p>
            <a:pPr algn="ctr"/>
            <a:r>
              <a:rPr lang="en-US" sz="1400" dirty="0">
                <a:solidFill>
                  <a:schemeClr val="tx1"/>
                </a:solidFill>
                <a:latin typeface="Times New Roman" panose="02020603050405020304" pitchFamily="18" charset="0"/>
                <a:cs typeface="Times New Roman" panose="02020603050405020304" pitchFamily="18" charset="0"/>
              </a:rPr>
              <a:t>(</a:t>
            </a:r>
            <a:r>
              <a:rPr lang="en-US" sz="1400" dirty="0" err="1">
                <a:solidFill>
                  <a:schemeClr val="bg2">
                    <a:lumMod val="75000"/>
                  </a:schemeClr>
                </a:solidFill>
                <a:latin typeface="Times New Roman" panose="02020603050405020304" pitchFamily="18" charset="0"/>
                <a:cs typeface="Times New Roman" panose="02020603050405020304" pitchFamily="18" charset="0"/>
              </a:rPr>
              <a:t>Chọn</a:t>
            </a:r>
            <a:r>
              <a:rPr lang="en-US" sz="1400" dirty="0">
                <a:solidFill>
                  <a:schemeClr val="bg2">
                    <a:lumMod val="75000"/>
                  </a:schemeClr>
                </a:solidFill>
                <a:latin typeface="Times New Roman" panose="02020603050405020304" pitchFamily="18" charset="0"/>
                <a:cs typeface="Times New Roman" panose="02020603050405020304" pitchFamily="18" charset="0"/>
              </a:rPr>
              <a:t> </a:t>
            </a:r>
            <a:r>
              <a:rPr lang="en-US" sz="1400" dirty="0" err="1">
                <a:solidFill>
                  <a:schemeClr val="bg2">
                    <a:lumMod val="75000"/>
                  </a:schemeClr>
                </a:solidFill>
                <a:latin typeface="Times New Roman" panose="02020603050405020304" pitchFamily="18" charset="0"/>
                <a:cs typeface="Times New Roman" panose="02020603050405020304" pitchFamily="18" charset="0"/>
              </a:rPr>
              <a:t>thay</a:t>
            </a:r>
            <a:r>
              <a:rPr lang="en-US" sz="1400" dirty="0">
                <a:solidFill>
                  <a:schemeClr val="bg2">
                    <a:lumMod val="75000"/>
                  </a:schemeClr>
                </a:solidFill>
                <a:latin typeface="Times New Roman" panose="02020603050405020304" pitchFamily="18" charset="0"/>
                <a:cs typeface="Times New Roman" panose="02020603050405020304" pitchFamily="18" charset="0"/>
              </a:rPr>
              <a:t> </a:t>
            </a:r>
            <a:r>
              <a:rPr lang="en-US" sz="1400" dirty="0" err="1">
                <a:solidFill>
                  <a:schemeClr val="bg2">
                    <a:lumMod val="75000"/>
                  </a:schemeClr>
                </a:solidFill>
                <a:latin typeface="Times New Roman" panose="02020603050405020304" pitchFamily="18" charset="0"/>
                <a:cs typeface="Times New Roman" panose="02020603050405020304" pitchFamily="18" charset="0"/>
              </a:rPr>
              <a:t>thế</a:t>
            </a:r>
            <a:r>
              <a:rPr lang="en-US" sz="1400" dirty="0">
                <a:solidFill>
                  <a:schemeClr val="tx1"/>
                </a:solidFill>
                <a:latin typeface="Times New Roman" panose="02020603050405020304" pitchFamily="18" charset="0"/>
                <a:cs typeface="Times New Roman" panose="02020603050405020304" pitchFamily="18" charset="0"/>
              </a:rPr>
              <a:t>)</a:t>
            </a:r>
          </a:p>
        </p:txBody>
      </p:sp>
      <p:sp>
        <p:nvSpPr>
          <p:cNvPr id="18" name="Rectangle 17"/>
          <p:cNvSpPr/>
          <p:nvPr/>
        </p:nvSpPr>
        <p:spPr>
          <a:xfrm rot="10800000" flipV="1">
            <a:off x="9310254" y="1139722"/>
            <a:ext cx="1197034" cy="474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Price</a:t>
            </a:r>
          </a:p>
          <a:p>
            <a:pPr algn="ctr"/>
            <a:r>
              <a:rPr lang="en-US" sz="1400" dirty="0">
                <a:solidFill>
                  <a:schemeClr val="tx1"/>
                </a:solidFill>
                <a:latin typeface="Times New Roman" panose="02020603050405020304" pitchFamily="18" charset="0"/>
                <a:cs typeface="Times New Roman" panose="02020603050405020304" pitchFamily="18" charset="0"/>
              </a:rPr>
              <a:t>(</a:t>
            </a:r>
            <a:r>
              <a:rPr lang="en-US" sz="1400" dirty="0" err="1">
                <a:solidFill>
                  <a:schemeClr val="bg2">
                    <a:lumMod val="75000"/>
                  </a:schemeClr>
                </a:solidFill>
                <a:latin typeface="Times New Roman" panose="02020603050405020304" pitchFamily="18" charset="0"/>
                <a:cs typeface="Times New Roman" panose="02020603050405020304" pitchFamily="18" charset="0"/>
              </a:rPr>
              <a:t>Giá</a:t>
            </a:r>
            <a:r>
              <a:rPr lang="en-US" sz="1400" dirty="0">
                <a:solidFill>
                  <a:schemeClr val="tx1"/>
                </a:solidFill>
                <a:latin typeface="Times New Roman" panose="02020603050405020304" pitchFamily="18" charset="0"/>
                <a:cs typeface="Times New Roman" panose="02020603050405020304" pitchFamily="18" charset="0"/>
              </a:rPr>
              <a:t>) </a:t>
            </a:r>
          </a:p>
        </p:txBody>
      </p:sp>
      <p:sp>
        <p:nvSpPr>
          <p:cNvPr id="20" name="Rectangle 19"/>
          <p:cNvSpPr/>
          <p:nvPr/>
        </p:nvSpPr>
        <p:spPr>
          <a:xfrm rot="10800000" flipV="1">
            <a:off x="8563231" y="2922654"/>
            <a:ext cx="2693772" cy="651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Update appropriate documents</a:t>
            </a:r>
          </a:p>
          <a:p>
            <a:pPr algn="ct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bg2">
                    <a:lumMod val="75000"/>
                  </a:schemeClr>
                </a:solidFill>
                <a:latin typeface="Times New Roman" panose="02020603050405020304" pitchFamily="18" charset="0"/>
                <a:cs typeface="Times New Roman" panose="02020603050405020304" pitchFamily="18" charset="0"/>
              </a:rPr>
              <a:t>Cập</a:t>
            </a:r>
            <a:r>
              <a:rPr lang="en-US" sz="1600" dirty="0">
                <a:solidFill>
                  <a:schemeClr val="bg2">
                    <a:lumMod val="75000"/>
                  </a:schemeClr>
                </a:solidFill>
                <a:latin typeface="Times New Roman" panose="02020603050405020304" pitchFamily="18" charset="0"/>
                <a:cs typeface="Times New Roman" panose="02020603050405020304" pitchFamily="18" charset="0"/>
              </a:rPr>
              <a:t> </a:t>
            </a:r>
            <a:r>
              <a:rPr lang="en-US" sz="1600" dirty="0" err="1">
                <a:solidFill>
                  <a:schemeClr val="bg2">
                    <a:lumMod val="75000"/>
                  </a:schemeClr>
                </a:solidFill>
                <a:latin typeface="Times New Roman" panose="02020603050405020304" pitchFamily="18" charset="0"/>
                <a:cs typeface="Times New Roman" panose="02020603050405020304" pitchFamily="18" charset="0"/>
              </a:rPr>
              <a:t>nhật</a:t>
            </a:r>
            <a:r>
              <a:rPr lang="en-US" sz="1600" dirty="0">
                <a:solidFill>
                  <a:schemeClr val="bg2">
                    <a:lumMod val="75000"/>
                  </a:schemeClr>
                </a:solidFill>
                <a:latin typeface="Times New Roman" panose="02020603050405020304" pitchFamily="18" charset="0"/>
                <a:cs typeface="Times New Roman" panose="02020603050405020304" pitchFamily="18" charset="0"/>
              </a:rPr>
              <a:t> </a:t>
            </a:r>
            <a:r>
              <a:rPr lang="en-US" sz="1600" dirty="0" err="1">
                <a:solidFill>
                  <a:schemeClr val="bg2">
                    <a:lumMod val="75000"/>
                  </a:schemeClr>
                </a:solidFill>
                <a:latin typeface="Times New Roman" panose="02020603050405020304" pitchFamily="18" charset="0"/>
                <a:cs typeface="Times New Roman" panose="02020603050405020304" pitchFamily="18" charset="0"/>
              </a:rPr>
              <a:t>tài</a:t>
            </a:r>
            <a:r>
              <a:rPr lang="en-US" sz="1600" dirty="0">
                <a:solidFill>
                  <a:schemeClr val="bg2">
                    <a:lumMod val="75000"/>
                  </a:schemeClr>
                </a:solidFill>
                <a:latin typeface="Times New Roman" panose="02020603050405020304" pitchFamily="18" charset="0"/>
                <a:cs typeface="Times New Roman" panose="02020603050405020304" pitchFamily="18" charset="0"/>
              </a:rPr>
              <a:t> </a:t>
            </a:r>
            <a:r>
              <a:rPr lang="en-US" sz="1600" dirty="0" err="1">
                <a:solidFill>
                  <a:schemeClr val="bg2">
                    <a:lumMod val="75000"/>
                  </a:schemeClr>
                </a:solidFill>
                <a:latin typeface="Times New Roman" panose="02020603050405020304" pitchFamily="18" charset="0"/>
                <a:cs typeface="Times New Roman" panose="02020603050405020304" pitchFamily="18" charset="0"/>
              </a:rPr>
              <a:t>liệu</a:t>
            </a:r>
            <a:r>
              <a:rPr lang="en-US" sz="1600" dirty="0">
                <a:solidFill>
                  <a:schemeClr val="bg2">
                    <a:lumMod val="75000"/>
                  </a:schemeClr>
                </a:solidFill>
                <a:latin typeface="Times New Roman" panose="02020603050405020304" pitchFamily="18" charset="0"/>
                <a:cs typeface="Times New Roman" panose="02020603050405020304" pitchFamily="18" charset="0"/>
              </a:rPr>
              <a:t> </a:t>
            </a:r>
            <a:r>
              <a:rPr lang="en-US" sz="1600" dirty="0" err="1">
                <a:solidFill>
                  <a:schemeClr val="bg2">
                    <a:lumMod val="75000"/>
                  </a:schemeClr>
                </a:solidFill>
                <a:latin typeface="Times New Roman" panose="02020603050405020304" pitchFamily="18" charset="0"/>
                <a:cs typeface="Times New Roman" panose="02020603050405020304" pitchFamily="18" charset="0"/>
              </a:rPr>
              <a:t>thích</a:t>
            </a:r>
            <a:r>
              <a:rPr lang="en-US" sz="1600" dirty="0">
                <a:solidFill>
                  <a:schemeClr val="bg2">
                    <a:lumMod val="75000"/>
                  </a:schemeClr>
                </a:solidFill>
                <a:latin typeface="Times New Roman" panose="02020603050405020304" pitchFamily="18" charset="0"/>
                <a:cs typeface="Times New Roman" panose="02020603050405020304" pitchFamily="18" charset="0"/>
              </a:rPr>
              <a:t> </a:t>
            </a:r>
            <a:r>
              <a:rPr lang="en-US" sz="1600" dirty="0" err="1">
                <a:solidFill>
                  <a:schemeClr val="bg2">
                    <a:lumMod val="75000"/>
                  </a:schemeClr>
                </a:solidFill>
                <a:latin typeface="Times New Roman" panose="02020603050405020304" pitchFamily="18" charset="0"/>
                <a:cs typeface="Times New Roman" panose="02020603050405020304" pitchFamily="18" charset="0"/>
              </a:rPr>
              <a:t>hợp</a:t>
            </a:r>
            <a:r>
              <a:rPr lang="en-US" sz="1600" dirty="0">
                <a:solidFill>
                  <a:schemeClr val="tx1"/>
                </a:solidFill>
                <a:latin typeface="Times New Roman" panose="02020603050405020304" pitchFamily="18" charset="0"/>
                <a:cs typeface="Times New Roman" panose="02020603050405020304" pitchFamily="18" charset="0"/>
              </a:rPr>
              <a:t>)</a:t>
            </a:r>
          </a:p>
        </p:txBody>
      </p:sp>
      <p:sp>
        <p:nvSpPr>
          <p:cNvPr id="21" name="Rectangle 20"/>
          <p:cNvSpPr/>
          <p:nvPr/>
        </p:nvSpPr>
        <p:spPr>
          <a:xfrm rot="10800000" flipV="1">
            <a:off x="9310254" y="3838201"/>
            <a:ext cx="1197034" cy="5873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Implement</a:t>
            </a:r>
          </a:p>
          <a:p>
            <a:pPr algn="ctr"/>
            <a:r>
              <a:rPr lang="en-US" sz="1400" dirty="0">
                <a:solidFill>
                  <a:schemeClr val="tx1"/>
                </a:solidFill>
                <a:latin typeface="Times New Roman" panose="02020603050405020304" pitchFamily="18" charset="0"/>
                <a:cs typeface="Times New Roman" panose="02020603050405020304" pitchFamily="18" charset="0"/>
              </a:rPr>
              <a:t>(</a:t>
            </a:r>
            <a:r>
              <a:rPr lang="en-US" sz="1400" dirty="0" err="1">
                <a:solidFill>
                  <a:schemeClr val="bg2">
                    <a:lumMod val="75000"/>
                  </a:schemeClr>
                </a:solidFill>
                <a:latin typeface="Times New Roman" panose="02020603050405020304" pitchFamily="18" charset="0"/>
                <a:cs typeface="Times New Roman" panose="02020603050405020304" pitchFamily="18" charset="0"/>
              </a:rPr>
              <a:t>Triển</a:t>
            </a:r>
            <a:r>
              <a:rPr lang="en-US" sz="1400" dirty="0">
                <a:solidFill>
                  <a:schemeClr val="bg2">
                    <a:lumMod val="75000"/>
                  </a:schemeClr>
                </a:solidFill>
                <a:latin typeface="Times New Roman" panose="02020603050405020304" pitchFamily="18" charset="0"/>
                <a:cs typeface="Times New Roman" panose="02020603050405020304" pitchFamily="18" charset="0"/>
              </a:rPr>
              <a:t> </a:t>
            </a:r>
            <a:r>
              <a:rPr lang="en-US" sz="1400" dirty="0" err="1">
                <a:solidFill>
                  <a:schemeClr val="bg2">
                    <a:lumMod val="75000"/>
                  </a:schemeClr>
                </a:solidFill>
                <a:latin typeface="Times New Roman" panose="02020603050405020304" pitchFamily="18" charset="0"/>
                <a:cs typeface="Times New Roman" panose="02020603050405020304" pitchFamily="18" charset="0"/>
              </a:rPr>
              <a:t>khai</a:t>
            </a:r>
            <a:r>
              <a:rPr lang="en-US" sz="1400" dirty="0">
                <a:solidFill>
                  <a:schemeClr val="bg2">
                    <a:lumMod val="75000"/>
                  </a:schemeClr>
                </a:solidFill>
                <a:latin typeface="Times New Roman" panose="02020603050405020304" pitchFamily="18" charset="0"/>
                <a:cs typeface="Times New Roman" panose="02020603050405020304" pitchFamily="18" charset="0"/>
              </a:rPr>
              <a:t> </a:t>
            </a:r>
            <a:r>
              <a:rPr lang="en-US" sz="1400" dirty="0" err="1">
                <a:solidFill>
                  <a:schemeClr val="bg2">
                    <a:lumMod val="75000"/>
                  </a:schemeClr>
                </a:solidFill>
                <a:latin typeface="Times New Roman" panose="02020603050405020304" pitchFamily="18" charset="0"/>
                <a:cs typeface="Times New Roman" panose="02020603050405020304" pitchFamily="18" charset="0"/>
              </a:rPr>
              <a:t>thực</a:t>
            </a:r>
            <a:r>
              <a:rPr lang="en-US" sz="1400" dirty="0">
                <a:solidFill>
                  <a:schemeClr val="bg2">
                    <a:lumMod val="75000"/>
                  </a:schemeClr>
                </a:solidFill>
                <a:latin typeface="Times New Roman" panose="02020603050405020304" pitchFamily="18" charset="0"/>
                <a:cs typeface="Times New Roman" panose="02020603050405020304" pitchFamily="18" charset="0"/>
              </a:rPr>
              <a:t> </a:t>
            </a:r>
            <a:r>
              <a:rPr lang="en-US" sz="1400" dirty="0" err="1">
                <a:solidFill>
                  <a:schemeClr val="bg2">
                    <a:lumMod val="75000"/>
                  </a:schemeClr>
                </a:solidFill>
                <a:latin typeface="Times New Roman" panose="02020603050405020304" pitchFamily="18" charset="0"/>
                <a:cs typeface="Times New Roman" panose="02020603050405020304" pitchFamily="18" charset="0"/>
              </a:rPr>
              <a:t>hiện</a:t>
            </a:r>
            <a:r>
              <a:rPr lang="en-US" sz="1400" dirty="0">
                <a:solidFill>
                  <a:schemeClr val="tx1"/>
                </a:solidFill>
                <a:latin typeface="Times New Roman" panose="02020603050405020304" pitchFamily="18" charset="0"/>
                <a:cs typeface="Times New Roman" panose="02020603050405020304" pitchFamily="18" charset="0"/>
              </a:rPr>
              <a:t>)</a:t>
            </a:r>
          </a:p>
        </p:txBody>
      </p:sp>
      <p:sp>
        <p:nvSpPr>
          <p:cNvPr id="27" name="Rectangle 26"/>
          <p:cNvSpPr/>
          <p:nvPr/>
        </p:nvSpPr>
        <p:spPr>
          <a:xfrm rot="10800000" flipV="1">
            <a:off x="8662086" y="4705584"/>
            <a:ext cx="2594916" cy="4982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Document and communicate</a:t>
            </a:r>
          </a:p>
          <a:p>
            <a:pPr algn="ctr"/>
            <a:r>
              <a:rPr lang="en-US" sz="1400" dirty="0">
                <a:solidFill>
                  <a:schemeClr val="tx1"/>
                </a:solidFill>
                <a:latin typeface="Times New Roman" panose="02020603050405020304" pitchFamily="18" charset="0"/>
                <a:cs typeface="Times New Roman" panose="02020603050405020304" pitchFamily="18" charset="0"/>
              </a:rPr>
              <a:t>(</a:t>
            </a:r>
            <a:r>
              <a:rPr lang="en-US" sz="1400" dirty="0" err="1">
                <a:solidFill>
                  <a:schemeClr val="bg2">
                    <a:lumMod val="75000"/>
                  </a:schemeClr>
                </a:solidFill>
                <a:latin typeface="Times New Roman" panose="02020603050405020304" pitchFamily="18" charset="0"/>
                <a:cs typeface="Times New Roman" panose="02020603050405020304" pitchFamily="18" charset="0"/>
              </a:rPr>
              <a:t>Tài</a:t>
            </a:r>
            <a:r>
              <a:rPr lang="en-US" sz="1400" dirty="0">
                <a:solidFill>
                  <a:schemeClr val="bg2">
                    <a:lumMod val="75000"/>
                  </a:schemeClr>
                </a:solidFill>
                <a:latin typeface="Times New Roman" panose="02020603050405020304" pitchFamily="18" charset="0"/>
                <a:cs typeface="Times New Roman" panose="02020603050405020304" pitchFamily="18" charset="0"/>
              </a:rPr>
              <a:t> </a:t>
            </a:r>
            <a:r>
              <a:rPr lang="en-US" sz="1400" dirty="0" err="1">
                <a:solidFill>
                  <a:schemeClr val="bg2">
                    <a:lumMod val="75000"/>
                  </a:schemeClr>
                </a:solidFill>
                <a:latin typeface="Times New Roman" panose="02020603050405020304" pitchFamily="18" charset="0"/>
                <a:cs typeface="Times New Roman" panose="02020603050405020304" pitchFamily="18" charset="0"/>
              </a:rPr>
              <a:t>liệu</a:t>
            </a:r>
            <a:r>
              <a:rPr lang="en-US" sz="1400" dirty="0">
                <a:solidFill>
                  <a:schemeClr val="bg2">
                    <a:lumMod val="75000"/>
                  </a:schemeClr>
                </a:solidFill>
                <a:latin typeface="Times New Roman" panose="02020603050405020304" pitchFamily="18" charset="0"/>
                <a:cs typeface="Times New Roman" panose="02020603050405020304" pitchFamily="18" charset="0"/>
              </a:rPr>
              <a:t> </a:t>
            </a:r>
            <a:r>
              <a:rPr lang="en-US" sz="1400" dirty="0" err="1">
                <a:solidFill>
                  <a:schemeClr val="bg2">
                    <a:lumMod val="75000"/>
                  </a:schemeClr>
                </a:solidFill>
                <a:latin typeface="Times New Roman" panose="02020603050405020304" pitchFamily="18" charset="0"/>
                <a:cs typeface="Times New Roman" panose="02020603050405020304" pitchFamily="18" charset="0"/>
              </a:rPr>
              <a:t>và</a:t>
            </a:r>
            <a:r>
              <a:rPr lang="en-US" sz="1400" dirty="0">
                <a:solidFill>
                  <a:schemeClr val="bg2">
                    <a:lumMod val="75000"/>
                  </a:schemeClr>
                </a:solidFill>
                <a:latin typeface="Times New Roman" panose="02020603050405020304" pitchFamily="18" charset="0"/>
                <a:cs typeface="Times New Roman" panose="02020603050405020304" pitchFamily="18" charset="0"/>
              </a:rPr>
              <a:t> </a:t>
            </a:r>
            <a:r>
              <a:rPr lang="en-US" sz="1400" dirty="0" err="1">
                <a:solidFill>
                  <a:schemeClr val="bg2">
                    <a:lumMod val="75000"/>
                  </a:schemeClr>
                </a:solidFill>
                <a:latin typeface="Times New Roman" panose="02020603050405020304" pitchFamily="18" charset="0"/>
                <a:cs typeface="Times New Roman" panose="02020603050405020304" pitchFamily="18" charset="0"/>
              </a:rPr>
              <a:t>giao</a:t>
            </a:r>
            <a:r>
              <a:rPr lang="en-US" sz="1400" dirty="0">
                <a:solidFill>
                  <a:schemeClr val="bg2">
                    <a:lumMod val="75000"/>
                  </a:schemeClr>
                </a:solidFill>
                <a:latin typeface="Times New Roman" panose="02020603050405020304" pitchFamily="18" charset="0"/>
                <a:cs typeface="Times New Roman" panose="02020603050405020304" pitchFamily="18" charset="0"/>
              </a:rPr>
              <a:t> </a:t>
            </a:r>
            <a:r>
              <a:rPr lang="en-US" sz="1400" dirty="0" err="1">
                <a:solidFill>
                  <a:schemeClr val="bg2">
                    <a:lumMod val="75000"/>
                  </a:schemeClr>
                </a:solidFill>
                <a:latin typeface="Times New Roman" panose="02020603050405020304" pitchFamily="18" charset="0"/>
                <a:cs typeface="Times New Roman" panose="02020603050405020304" pitchFamily="18" charset="0"/>
              </a:rPr>
              <a:t>tiếp</a:t>
            </a:r>
            <a:r>
              <a:rPr lang="en-US" sz="1400" dirty="0">
                <a:solidFill>
                  <a:schemeClr val="tx1"/>
                </a:solidFill>
                <a:latin typeface="Times New Roman" panose="02020603050405020304" pitchFamily="18" charset="0"/>
                <a:cs typeface="Times New Roman" panose="02020603050405020304" pitchFamily="18" charset="0"/>
              </a:rPr>
              <a:t>)</a:t>
            </a:r>
          </a:p>
        </p:txBody>
      </p:sp>
      <p:sp>
        <p:nvSpPr>
          <p:cNvPr id="28" name="Rectangle 27"/>
          <p:cNvSpPr/>
          <p:nvPr/>
        </p:nvSpPr>
        <p:spPr>
          <a:xfrm rot="10800000" flipV="1">
            <a:off x="9289472" y="5621131"/>
            <a:ext cx="1197034" cy="474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File</a:t>
            </a:r>
          </a:p>
        </p:txBody>
      </p:sp>
      <p:sp>
        <p:nvSpPr>
          <p:cNvPr id="29" name="Rectangle 28"/>
          <p:cNvSpPr/>
          <p:nvPr/>
        </p:nvSpPr>
        <p:spPr>
          <a:xfrm rot="10800000" flipV="1">
            <a:off x="2424479" y="909343"/>
            <a:ext cx="2467554" cy="474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Identify change</a:t>
            </a:r>
          </a:p>
          <a:p>
            <a:pPr algn="ctr"/>
            <a:r>
              <a:rPr lang="en-US" sz="1400" b="1" dirty="0">
                <a:solidFill>
                  <a:schemeClr val="tx1"/>
                </a:solidFill>
                <a:latin typeface="Times New Roman" panose="02020603050405020304" pitchFamily="18" charset="0"/>
                <a:cs typeface="Times New Roman" panose="02020603050405020304" pitchFamily="18" charset="0"/>
              </a:rPr>
              <a:t>(</a:t>
            </a:r>
            <a:r>
              <a:rPr lang="vi-VN" sz="1400" b="1" dirty="0">
                <a:solidFill>
                  <a:schemeClr val="bg2">
                    <a:lumMod val="75000"/>
                  </a:schemeClr>
                </a:solidFill>
                <a:latin typeface="Times New Roman" panose="02020603050405020304" pitchFamily="18" charset="0"/>
                <a:cs typeface="Times New Roman" panose="02020603050405020304" pitchFamily="18" charset="0"/>
              </a:rPr>
              <a:t>Xác định thay đổi</a:t>
            </a:r>
            <a:r>
              <a:rPr lang="en-US" sz="1400" b="1" dirty="0">
                <a:solidFill>
                  <a:schemeClr val="tx1"/>
                </a:solidFill>
                <a:latin typeface="Times New Roman" panose="02020603050405020304" pitchFamily="18" charset="0"/>
                <a:cs typeface="Times New Roman" panose="02020603050405020304" pitchFamily="18" charset="0"/>
              </a:rPr>
              <a:t>)</a:t>
            </a:r>
          </a:p>
        </p:txBody>
      </p:sp>
      <p:sp>
        <p:nvSpPr>
          <p:cNvPr id="30" name="Rectangle 29"/>
          <p:cNvSpPr/>
          <p:nvPr/>
        </p:nvSpPr>
        <p:spPr>
          <a:xfrm rot="10800000" flipV="1">
            <a:off x="2587236" y="1629652"/>
            <a:ext cx="2124462" cy="474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Clarify scope</a:t>
            </a:r>
          </a:p>
          <a:p>
            <a:pPr algn="ctr"/>
            <a:r>
              <a:rPr lang="en-US" sz="1600" b="1" dirty="0">
                <a:solidFill>
                  <a:schemeClr val="tx1"/>
                </a:solidFill>
                <a:latin typeface="Times New Roman" panose="02020603050405020304" pitchFamily="18" charset="0"/>
                <a:cs typeface="Times New Roman" panose="02020603050405020304" pitchFamily="18" charset="0"/>
              </a:rPr>
              <a:t>(</a:t>
            </a:r>
            <a:r>
              <a:rPr lang="en-US" sz="1600" b="1" dirty="0" err="1">
                <a:solidFill>
                  <a:schemeClr val="bg2">
                    <a:lumMod val="75000"/>
                  </a:schemeClr>
                </a:solidFill>
                <a:latin typeface="Times New Roman" panose="02020603050405020304" pitchFamily="18" charset="0"/>
                <a:cs typeface="Times New Roman" panose="02020603050405020304" pitchFamily="18" charset="0"/>
              </a:rPr>
              <a:t>Làm</a:t>
            </a:r>
            <a:r>
              <a:rPr lang="en-US" sz="1600" b="1" dirty="0">
                <a:solidFill>
                  <a:schemeClr val="bg2">
                    <a:lumMod val="75000"/>
                  </a:schemeClr>
                </a:solidFill>
                <a:latin typeface="Times New Roman" panose="02020603050405020304" pitchFamily="18" charset="0"/>
                <a:cs typeface="Times New Roman" panose="02020603050405020304" pitchFamily="18" charset="0"/>
              </a:rPr>
              <a:t> </a:t>
            </a:r>
            <a:r>
              <a:rPr lang="en-US" sz="1600" b="1" dirty="0" err="1">
                <a:solidFill>
                  <a:schemeClr val="bg2">
                    <a:lumMod val="75000"/>
                  </a:schemeClr>
                </a:solidFill>
                <a:latin typeface="Times New Roman" panose="02020603050405020304" pitchFamily="18" charset="0"/>
                <a:cs typeface="Times New Roman" panose="02020603050405020304" pitchFamily="18" charset="0"/>
              </a:rPr>
              <a:t>rõ</a:t>
            </a:r>
            <a:r>
              <a:rPr lang="en-US" sz="1600" b="1" dirty="0">
                <a:solidFill>
                  <a:schemeClr val="bg2">
                    <a:lumMod val="75000"/>
                  </a:schemeClr>
                </a:solidFill>
                <a:latin typeface="Times New Roman" panose="02020603050405020304" pitchFamily="18" charset="0"/>
                <a:cs typeface="Times New Roman" panose="02020603050405020304" pitchFamily="18" charset="0"/>
              </a:rPr>
              <a:t> </a:t>
            </a:r>
            <a:r>
              <a:rPr lang="en-US" sz="1600" b="1" dirty="0" err="1">
                <a:solidFill>
                  <a:schemeClr val="bg2">
                    <a:lumMod val="75000"/>
                  </a:schemeClr>
                </a:solidFill>
                <a:latin typeface="Times New Roman" panose="02020603050405020304" pitchFamily="18" charset="0"/>
                <a:cs typeface="Times New Roman" panose="02020603050405020304" pitchFamily="18" charset="0"/>
              </a:rPr>
              <a:t>phạm</a:t>
            </a:r>
            <a:r>
              <a:rPr lang="en-US" sz="1600" b="1" dirty="0">
                <a:solidFill>
                  <a:schemeClr val="bg2">
                    <a:lumMod val="75000"/>
                  </a:schemeClr>
                </a:solidFill>
                <a:latin typeface="Times New Roman" panose="02020603050405020304" pitchFamily="18" charset="0"/>
                <a:cs typeface="Times New Roman" panose="02020603050405020304" pitchFamily="18" charset="0"/>
              </a:rPr>
              <a:t> vi</a:t>
            </a:r>
            <a:r>
              <a:rPr lang="en-US" sz="1600" b="1" dirty="0">
                <a:solidFill>
                  <a:schemeClr val="tx1"/>
                </a:solidFill>
                <a:latin typeface="Times New Roman" panose="02020603050405020304" pitchFamily="18" charset="0"/>
                <a:cs typeface="Times New Roman" panose="02020603050405020304" pitchFamily="18" charset="0"/>
              </a:rPr>
              <a:t>)</a:t>
            </a:r>
          </a:p>
        </p:txBody>
      </p:sp>
      <p:sp>
        <p:nvSpPr>
          <p:cNvPr id="31" name="Rectangle 30"/>
          <p:cNvSpPr/>
          <p:nvPr/>
        </p:nvSpPr>
        <p:spPr>
          <a:xfrm rot="10800000" flipV="1">
            <a:off x="2208239" y="2353863"/>
            <a:ext cx="3014275" cy="6464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Estimate complexity/price of investigating</a:t>
            </a:r>
          </a:p>
          <a:p>
            <a:pPr algn="ctr"/>
            <a:r>
              <a:rPr lang="en-US" sz="1400" b="1" dirty="0">
                <a:solidFill>
                  <a:schemeClr val="tx1"/>
                </a:solidFill>
                <a:latin typeface="Times New Roman" panose="02020603050405020304" pitchFamily="18" charset="0"/>
                <a:cs typeface="Times New Roman" panose="02020603050405020304" pitchFamily="18" charset="0"/>
              </a:rPr>
              <a:t>(</a:t>
            </a:r>
            <a:r>
              <a:rPr lang="vi-VN" sz="1400" b="1" dirty="0">
                <a:solidFill>
                  <a:schemeClr val="bg2">
                    <a:lumMod val="75000"/>
                  </a:schemeClr>
                </a:solidFill>
                <a:latin typeface="Times New Roman" panose="02020603050405020304" pitchFamily="18" charset="0"/>
                <a:cs typeface="Times New Roman" panose="02020603050405020304" pitchFamily="18" charset="0"/>
              </a:rPr>
              <a:t>Ước tính phức tạp / giá điều tra</a:t>
            </a:r>
            <a:r>
              <a:rPr lang="en-US" sz="1400" b="1" dirty="0">
                <a:solidFill>
                  <a:schemeClr val="tx1"/>
                </a:solidFill>
                <a:latin typeface="Times New Roman" panose="02020603050405020304" pitchFamily="18" charset="0"/>
                <a:cs typeface="Times New Roman" panose="02020603050405020304" pitchFamily="18" charset="0"/>
              </a:rPr>
              <a:t>)</a:t>
            </a:r>
          </a:p>
        </p:txBody>
      </p:sp>
      <p:sp>
        <p:nvSpPr>
          <p:cNvPr id="33" name="Rectangle 32"/>
          <p:cNvSpPr/>
          <p:nvPr/>
        </p:nvSpPr>
        <p:spPr>
          <a:xfrm rot="10800000" flipV="1">
            <a:off x="2530646" y="4279252"/>
            <a:ext cx="1946340" cy="378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Identify impacts</a:t>
            </a:r>
          </a:p>
          <a:p>
            <a:pPr algn="ctr"/>
            <a:r>
              <a:rPr lang="en-US" sz="1400" b="1" dirty="0">
                <a:solidFill>
                  <a:schemeClr val="tx1"/>
                </a:solidFill>
                <a:latin typeface="Times New Roman" panose="02020603050405020304" pitchFamily="18" charset="0"/>
                <a:cs typeface="Times New Roman" panose="02020603050405020304" pitchFamily="18" charset="0"/>
              </a:rPr>
              <a:t>(</a:t>
            </a:r>
            <a:r>
              <a:rPr lang="vi-VN" sz="1400" b="1" dirty="0">
                <a:solidFill>
                  <a:schemeClr val="bg2">
                    <a:lumMod val="75000"/>
                  </a:schemeClr>
                </a:solidFill>
                <a:latin typeface="Times New Roman" panose="02020603050405020304" pitchFamily="18" charset="0"/>
                <a:cs typeface="Times New Roman" panose="02020603050405020304" pitchFamily="18" charset="0"/>
              </a:rPr>
              <a:t>Xác định tác động</a:t>
            </a:r>
            <a:r>
              <a:rPr lang="en-US" sz="1600" b="1" dirty="0">
                <a:solidFill>
                  <a:schemeClr val="tx1"/>
                </a:solidFill>
                <a:latin typeface="Times New Roman" panose="02020603050405020304" pitchFamily="18" charset="0"/>
                <a:cs typeface="Times New Roman" panose="02020603050405020304" pitchFamily="18" charset="0"/>
              </a:rPr>
              <a:t>)</a:t>
            </a:r>
          </a:p>
        </p:txBody>
      </p:sp>
      <p:sp>
        <p:nvSpPr>
          <p:cNvPr id="34" name="Rectangle 33"/>
          <p:cNvSpPr/>
          <p:nvPr/>
        </p:nvSpPr>
        <p:spPr>
          <a:xfrm rot="10800000" flipV="1">
            <a:off x="2424479" y="5050860"/>
            <a:ext cx="2467555" cy="474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Evaluate costs and benefits</a:t>
            </a:r>
          </a:p>
          <a:p>
            <a:pPr algn="ctr"/>
            <a:r>
              <a:rPr lang="en-US" sz="1400" b="1" dirty="0">
                <a:solidFill>
                  <a:schemeClr val="tx1"/>
                </a:solidFill>
                <a:latin typeface="Times New Roman" panose="02020603050405020304" pitchFamily="18" charset="0"/>
                <a:cs typeface="Times New Roman" panose="02020603050405020304" pitchFamily="18" charset="0"/>
              </a:rPr>
              <a:t>(</a:t>
            </a:r>
            <a:r>
              <a:rPr lang="en-US" sz="1400" b="1" dirty="0" err="1">
                <a:solidFill>
                  <a:schemeClr val="bg2">
                    <a:lumMod val="75000"/>
                  </a:schemeClr>
                </a:solidFill>
                <a:latin typeface="Times New Roman" panose="02020603050405020304" pitchFamily="18" charset="0"/>
                <a:cs typeface="Times New Roman" panose="02020603050405020304" pitchFamily="18" charset="0"/>
              </a:rPr>
              <a:t>Đánh</a:t>
            </a:r>
            <a:r>
              <a:rPr lang="en-US" sz="1400" b="1" dirty="0">
                <a:solidFill>
                  <a:schemeClr val="bg2">
                    <a:lumMod val="75000"/>
                  </a:schemeClr>
                </a:solidFill>
                <a:latin typeface="Times New Roman" panose="02020603050405020304" pitchFamily="18" charset="0"/>
                <a:cs typeface="Times New Roman" panose="02020603050405020304" pitchFamily="18" charset="0"/>
              </a:rPr>
              <a:t> </a:t>
            </a:r>
            <a:r>
              <a:rPr lang="en-US" sz="1400" b="1" dirty="0" err="1">
                <a:solidFill>
                  <a:schemeClr val="bg2">
                    <a:lumMod val="75000"/>
                  </a:schemeClr>
                </a:solidFill>
                <a:latin typeface="Times New Roman" panose="02020603050405020304" pitchFamily="18" charset="0"/>
                <a:cs typeface="Times New Roman" panose="02020603050405020304" pitchFamily="18" charset="0"/>
              </a:rPr>
              <a:t>giá</a:t>
            </a:r>
            <a:r>
              <a:rPr lang="en-US" sz="1400" b="1" dirty="0">
                <a:solidFill>
                  <a:schemeClr val="bg2">
                    <a:lumMod val="75000"/>
                  </a:schemeClr>
                </a:solidFill>
                <a:latin typeface="Times New Roman" panose="02020603050405020304" pitchFamily="18" charset="0"/>
                <a:cs typeface="Times New Roman" panose="02020603050405020304" pitchFamily="18" charset="0"/>
              </a:rPr>
              <a:t> chi </a:t>
            </a:r>
            <a:r>
              <a:rPr lang="en-US" sz="1400" b="1" dirty="0" err="1">
                <a:solidFill>
                  <a:schemeClr val="bg2">
                    <a:lumMod val="75000"/>
                  </a:schemeClr>
                </a:solidFill>
                <a:latin typeface="Times New Roman" panose="02020603050405020304" pitchFamily="18" charset="0"/>
                <a:cs typeface="Times New Roman" panose="02020603050405020304" pitchFamily="18" charset="0"/>
              </a:rPr>
              <a:t>phí</a:t>
            </a:r>
            <a:r>
              <a:rPr lang="en-US" sz="1400" b="1" dirty="0">
                <a:solidFill>
                  <a:schemeClr val="bg2">
                    <a:lumMod val="75000"/>
                  </a:schemeClr>
                </a:solidFill>
                <a:latin typeface="Times New Roman" panose="02020603050405020304" pitchFamily="18" charset="0"/>
                <a:cs typeface="Times New Roman" panose="02020603050405020304" pitchFamily="18" charset="0"/>
              </a:rPr>
              <a:t> </a:t>
            </a:r>
            <a:r>
              <a:rPr lang="en-US" sz="1400" b="1" dirty="0" err="1">
                <a:solidFill>
                  <a:schemeClr val="bg2">
                    <a:lumMod val="75000"/>
                  </a:schemeClr>
                </a:solidFill>
                <a:latin typeface="Times New Roman" panose="02020603050405020304" pitchFamily="18" charset="0"/>
                <a:cs typeface="Times New Roman" panose="02020603050405020304" pitchFamily="18" charset="0"/>
              </a:rPr>
              <a:t>và</a:t>
            </a:r>
            <a:r>
              <a:rPr lang="en-US" sz="1400" b="1" dirty="0">
                <a:solidFill>
                  <a:schemeClr val="bg2">
                    <a:lumMod val="75000"/>
                  </a:schemeClr>
                </a:solidFill>
                <a:latin typeface="Times New Roman" panose="02020603050405020304" pitchFamily="18" charset="0"/>
                <a:cs typeface="Times New Roman" panose="02020603050405020304" pitchFamily="18" charset="0"/>
              </a:rPr>
              <a:t> </a:t>
            </a:r>
            <a:r>
              <a:rPr lang="en-US" sz="1400" b="1" dirty="0" err="1">
                <a:solidFill>
                  <a:schemeClr val="bg2">
                    <a:lumMod val="75000"/>
                  </a:schemeClr>
                </a:solidFill>
                <a:latin typeface="Times New Roman" panose="02020603050405020304" pitchFamily="18" charset="0"/>
                <a:cs typeface="Times New Roman" panose="02020603050405020304" pitchFamily="18" charset="0"/>
              </a:rPr>
              <a:t>lợi</a:t>
            </a:r>
            <a:r>
              <a:rPr lang="en-US" sz="1400" b="1" dirty="0">
                <a:solidFill>
                  <a:schemeClr val="bg2">
                    <a:lumMod val="75000"/>
                  </a:schemeClr>
                </a:solidFill>
                <a:latin typeface="Times New Roman" panose="02020603050405020304" pitchFamily="18" charset="0"/>
                <a:cs typeface="Times New Roman" panose="02020603050405020304" pitchFamily="18" charset="0"/>
              </a:rPr>
              <a:t> </a:t>
            </a:r>
            <a:r>
              <a:rPr lang="en-US" sz="1400" b="1" dirty="0" err="1">
                <a:solidFill>
                  <a:schemeClr val="bg2">
                    <a:lumMod val="75000"/>
                  </a:schemeClr>
                </a:solidFill>
                <a:latin typeface="Times New Roman" panose="02020603050405020304" pitchFamily="18" charset="0"/>
                <a:cs typeface="Times New Roman" panose="02020603050405020304" pitchFamily="18" charset="0"/>
              </a:rPr>
              <a:t>ích</a:t>
            </a:r>
            <a:r>
              <a:rPr lang="en-US" sz="1400" b="1" dirty="0">
                <a:solidFill>
                  <a:schemeClr val="tx1"/>
                </a:solidFill>
                <a:latin typeface="Times New Roman" panose="02020603050405020304" pitchFamily="18" charset="0"/>
                <a:cs typeface="Times New Roman" panose="02020603050405020304" pitchFamily="18" charset="0"/>
              </a:rPr>
              <a:t>)</a:t>
            </a:r>
          </a:p>
        </p:txBody>
      </p:sp>
      <p:sp>
        <p:nvSpPr>
          <p:cNvPr id="6" name="Flowchart: Decision 5"/>
          <p:cNvSpPr/>
          <p:nvPr/>
        </p:nvSpPr>
        <p:spPr>
          <a:xfrm>
            <a:off x="2845047" y="3272043"/>
            <a:ext cx="1626420" cy="70054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Accept</a:t>
            </a:r>
          </a:p>
          <a:p>
            <a:pPr algn="ctr"/>
            <a:r>
              <a:rPr lang="en-US" sz="1600" b="1" dirty="0">
                <a:solidFill>
                  <a:schemeClr val="tx1"/>
                </a:solidFill>
                <a:latin typeface="Times New Roman" panose="02020603050405020304" pitchFamily="18" charset="0"/>
                <a:cs typeface="Times New Roman" panose="02020603050405020304" pitchFamily="18" charset="0"/>
              </a:rPr>
              <a:t>(</a:t>
            </a:r>
            <a:r>
              <a:rPr lang="en-US" sz="1600" b="1" dirty="0" err="1">
                <a:solidFill>
                  <a:schemeClr val="bg2">
                    <a:lumMod val="75000"/>
                  </a:schemeClr>
                </a:solidFill>
                <a:latin typeface="Times New Roman" panose="02020603050405020304" pitchFamily="18" charset="0"/>
                <a:cs typeface="Times New Roman" panose="02020603050405020304" pitchFamily="18" charset="0"/>
              </a:rPr>
              <a:t>Chấp</a:t>
            </a:r>
            <a:r>
              <a:rPr lang="en-US" sz="1600" b="1" dirty="0">
                <a:solidFill>
                  <a:schemeClr val="bg2">
                    <a:lumMod val="75000"/>
                  </a:schemeClr>
                </a:solidFill>
                <a:latin typeface="Times New Roman" panose="02020603050405020304" pitchFamily="18" charset="0"/>
                <a:cs typeface="Times New Roman" panose="02020603050405020304" pitchFamily="18" charset="0"/>
              </a:rPr>
              <a:t> </a:t>
            </a:r>
            <a:r>
              <a:rPr lang="en-US" sz="1600" b="1" dirty="0" err="1">
                <a:solidFill>
                  <a:schemeClr val="bg2">
                    <a:lumMod val="75000"/>
                  </a:schemeClr>
                </a:solidFill>
                <a:latin typeface="Times New Roman" panose="02020603050405020304" pitchFamily="18" charset="0"/>
                <a:cs typeface="Times New Roman" panose="02020603050405020304" pitchFamily="18" charset="0"/>
              </a:rPr>
              <a:t>nhận</a:t>
            </a:r>
            <a:r>
              <a:rPr lang="en-US" sz="1600" b="1" dirty="0">
                <a:solidFill>
                  <a:schemeClr val="tx1"/>
                </a:solidFill>
                <a:latin typeface="Times New Roman" panose="02020603050405020304" pitchFamily="18" charset="0"/>
                <a:cs typeface="Times New Roman" panose="02020603050405020304" pitchFamily="18" charset="0"/>
              </a:rPr>
              <a:t>)</a:t>
            </a:r>
          </a:p>
        </p:txBody>
      </p:sp>
      <p:sp>
        <p:nvSpPr>
          <p:cNvPr id="35" name="Rectangle 34"/>
          <p:cNvSpPr/>
          <p:nvPr/>
        </p:nvSpPr>
        <p:spPr>
          <a:xfrm rot="10800000" flipV="1">
            <a:off x="521127" y="3263305"/>
            <a:ext cx="1667206" cy="1001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Document and communicate</a:t>
            </a:r>
          </a:p>
          <a:p>
            <a:pPr algn="ctr"/>
            <a:r>
              <a:rPr lang="en-US" sz="1600" b="1" dirty="0">
                <a:solidFill>
                  <a:schemeClr val="tx1"/>
                </a:solidFill>
                <a:latin typeface="Times New Roman" panose="02020603050405020304" pitchFamily="18" charset="0"/>
                <a:cs typeface="Times New Roman" panose="02020603050405020304" pitchFamily="18" charset="0"/>
              </a:rPr>
              <a:t>(</a:t>
            </a:r>
            <a:r>
              <a:rPr lang="en-US" sz="1600" b="1" dirty="0" err="1">
                <a:solidFill>
                  <a:schemeClr val="bg2">
                    <a:lumMod val="75000"/>
                  </a:schemeClr>
                </a:solidFill>
                <a:latin typeface="Times New Roman" panose="02020603050405020304" pitchFamily="18" charset="0"/>
                <a:cs typeface="Times New Roman" panose="02020603050405020304" pitchFamily="18" charset="0"/>
              </a:rPr>
              <a:t>Tài</a:t>
            </a:r>
            <a:r>
              <a:rPr lang="en-US" sz="1600" b="1" dirty="0">
                <a:solidFill>
                  <a:schemeClr val="bg2">
                    <a:lumMod val="75000"/>
                  </a:schemeClr>
                </a:solidFill>
                <a:latin typeface="Times New Roman" panose="02020603050405020304" pitchFamily="18" charset="0"/>
                <a:cs typeface="Times New Roman" panose="02020603050405020304" pitchFamily="18" charset="0"/>
              </a:rPr>
              <a:t> </a:t>
            </a:r>
            <a:r>
              <a:rPr lang="en-US" sz="1600" b="1" dirty="0" err="1">
                <a:solidFill>
                  <a:schemeClr val="bg2">
                    <a:lumMod val="75000"/>
                  </a:schemeClr>
                </a:solidFill>
                <a:latin typeface="Times New Roman" panose="02020603050405020304" pitchFamily="18" charset="0"/>
                <a:cs typeface="Times New Roman" panose="02020603050405020304" pitchFamily="18" charset="0"/>
              </a:rPr>
              <a:t>liệu</a:t>
            </a:r>
            <a:r>
              <a:rPr lang="en-US" sz="1600" b="1" dirty="0">
                <a:solidFill>
                  <a:schemeClr val="bg2">
                    <a:lumMod val="75000"/>
                  </a:schemeClr>
                </a:solidFill>
                <a:latin typeface="Times New Roman" panose="02020603050405020304" pitchFamily="18" charset="0"/>
                <a:cs typeface="Times New Roman" panose="02020603050405020304" pitchFamily="18" charset="0"/>
              </a:rPr>
              <a:t> </a:t>
            </a:r>
            <a:r>
              <a:rPr lang="en-US" sz="1600" b="1" dirty="0" err="1">
                <a:solidFill>
                  <a:schemeClr val="bg2">
                    <a:lumMod val="75000"/>
                  </a:schemeClr>
                </a:solidFill>
                <a:latin typeface="Times New Roman" panose="02020603050405020304" pitchFamily="18" charset="0"/>
                <a:cs typeface="Times New Roman" panose="02020603050405020304" pitchFamily="18" charset="0"/>
              </a:rPr>
              <a:t>và</a:t>
            </a:r>
            <a:r>
              <a:rPr lang="en-US" sz="1600" b="1" dirty="0">
                <a:solidFill>
                  <a:schemeClr val="bg2">
                    <a:lumMod val="75000"/>
                  </a:schemeClr>
                </a:solidFill>
                <a:latin typeface="Times New Roman" panose="02020603050405020304" pitchFamily="18" charset="0"/>
                <a:cs typeface="Times New Roman" panose="02020603050405020304" pitchFamily="18" charset="0"/>
              </a:rPr>
              <a:t> </a:t>
            </a:r>
            <a:r>
              <a:rPr lang="en-US" sz="1600" b="1" dirty="0" err="1">
                <a:solidFill>
                  <a:schemeClr val="bg2">
                    <a:lumMod val="75000"/>
                  </a:schemeClr>
                </a:solidFill>
                <a:latin typeface="Times New Roman" panose="02020603050405020304" pitchFamily="18" charset="0"/>
                <a:cs typeface="Times New Roman" panose="02020603050405020304" pitchFamily="18" charset="0"/>
              </a:rPr>
              <a:t>giao</a:t>
            </a:r>
            <a:r>
              <a:rPr lang="en-US" sz="1600" b="1" dirty="0">
                <a:solidFill>
                  <a:schemeClr val="bg2">
                    <a:lumMod val="75000"/>
                  </a:schemeClr>
                </a:solidFill>
                <a:latin typeface="Times New Roman" panose="02020603050405020304" pitchFamily="18" charset="0"/>
                <a:cs typeface="Times New Roman" panose="02020603050405020304" pitchFamily="18" charset="0"/>
              </a:rPr>
              <a:t> </a:t>
            </a:r>
            <a:r>
              <a:rPr lang="en-US" sz="1600" b="1" dirty="0" err="1">
                <a:solidFill>
                  <a:schemeClr val="bg2">
                    <a:lumMod val="75000"/>
                  </a:schemeClr>
                </a:solidFill>
                <a:latin typeface="Times New Roman" panose="02020603050405020304" pitchFamily="18" charset="0"/>
                <a:cs typeface="Times New Roman" panose="02020603050405020304" pitchFamily="18" charset="0"/>
              </a:rPr>
              <a:t>tiếp</a:t>
            </a:r>
            <a:r>
              <a:rPr lang="en-US" sz="1600" b="1" dirty="0">
                <a:solidFill>
                  <a:schemeClr val="tx1"/>
                </a:solidFill>
                <a:latin typeface="Times New Roman" panose="02020603050405020304" pitchFamily="18" charset="0"/>
                <a:cs typeface="Times New Roman" panose="02020603050405020304" pitchFamily="18" charset="0"/>
              </a:rPr>
              <a:t>)</a:t>
            </a:r>
          </a:p>
        </p:txBody>
      </p:sp>
      <p:sp>
        <p:nvSpPr>
          <p:cNvPr id="36" name="Rectangle 35"/>
          <p:cNvSpPr/>
          <p:nvPr/>
        </p:nvSpPr>
        <p:spPr>
          <a:xfrm rot="10800000" flipV="1">
            <a:off x="880665" y="4534338"/>
            <a:ext cx="945884" cy="532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a:solidFill>
                  <a:schemeClr val="tx1"/>
                </a:solidFill>
                <a:latin typeface="Times New Roman" panose="02020603050405020304" pitchFamily="18" charset="0"/>
                <a:cs typeface="Times New Roman" panose="02020603050405020304" pitchFamily="18" charset="0"/>
              </a:rPr>
              <a:t>File</a:t>
            </a:r>
          </a:p>
        </p:txBody>
      </p:sp>
      <p:cxnSp>
        <p:nvCxnSpPr>
          <p:cNvPr id="14" name="Straight Arrow Connector 13"/>
          <p:cNvCxnSpPr>
            <a:stCxn id="29" idx="2"/>
            <a:endCxn id="30" idx="0"/>
          </p:cNvCxnSpPr>
          <p:nvPr/>
        </p:nvCxnSpPr>
        <p:spPr>
          <a:xfrm flipH="1">
            <a:off x="3649467" y="1383524"/>
            <a:ext cx="8789" cy="24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655791" y="2106890"/>
            <a:ext cx="34603" cy="237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655791" y="2947861"/>
            <a:ext cx="0" cy="300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1"/>
          </p:cNvCxnSpPr>
          <p:nvPr/>
        </p:nvCxnSpPr>
        <p:spPr>
          <a:xfrm flipH="1">
            <a:off x="2205206" y="3622317"/>
            <a:ext cx="639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2"/>
            <a:endCxn id="36" idx="0"/>
          </p:cNvCxnSpPr>
          <p:nvPr/>
        </p:nvCxnSpPr>
        <p:spPr>
          <a:xfrm flipH="1">
            <a:off x="1353607" y="4264633"/>
            <a:ext cx="1123" cy="26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649467" y="3942807"/>
            <a:ext cx="4177" cy="300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643704" y="4629525"/>
            <a:ext cx="4930" cy="41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246059" y="3651934"/>
            <a:ext cx="4667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66" name="TextBox 65"/>
          <p:cNvSpPr txBox="1"/>
          <p:nvPr/>
        </p:nvSpPr>
        <p:spPr>
          <a:xfrm>
            <a:off x="9979354" y="2533242"/>
            <a:ext cx="63607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Yes*</a:t>
            </a:r>
          </a:p>
        </p:txBody>
      </p:sp>
      <p:sp>
        <p:nvSpPr>
          <p:cNvPr id="67" name="Left Brace 66"/>
          <p:cNvSpPr/>
          <p:nvPr/>
        </p:nvSpPr>
        <p:spPr>
          <a:xfrm>
            <a:off x="4380014" y="3951557"/>
            <a:ext cx="37767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p:cNvSpPr txBox="1"/>
          <p:nvPr/>
        </p:nvSpPr>
        <p:spPr>
          <a:xfrm>
            <a:off x="4882411" y="3725017"/>
            <a:ext cx="216546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Requirements/specs</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thuật</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Cost(Chi </a:t>
            </a:r>
            <a:r>
              <a:rPr lang="en-US" sz="1600" dirty="0" err="1">
                <a:latin typeface="Times New Roman" panose="02020603050405020304" pitchFamily="18" charset="0"/>
                <a:cs typeface="Times New Roman" panose="02020603050405020304" pitchFamily="18" charset="0"/>
              </a:rPr>
              <a:t>phí</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Schedule(</a:t>
            </a:r>
            <a:r>
              <a:rPr lang="en-US" sz="1600" dirty="0" err="1">
                <a:latin typeface="Times New Roman" panose="02020603050405020304" pitchFamily="18" charset="0"/>
                <a:cs typeface="Times New Roman" panose="02020603050405020304" pitchFamily="18" charset="0"/>
              </a:rPr>
              <a:t>Lịch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a:t>
            </a:r>
          </a:p>
        </p:txBody>
      </p:sp>
      <p:cxnSp>
        <p:nvCxnSpPr>
          <p:cNvPr id="70" name="Elbow Connector 69"/>
          <p:cNvCxnSpPr>
            <a:stCxn id="34" idx="1"/>
            <a:endCxn id="5" idx="3"/>
          </p:cNvCxnSpPr>
          <p:nvPr/>
        </p:nvCxnSpPr>
        <p:spPr>
          <a:xfrm flipV="1">
            <a:off x="4892034" y="488824"/>
            <a:ext cx="4272746" cy="47991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18" idx="0"/>
          </p:cNvCxnSpPr>
          <p:nvPr/>
        </p:nvCxnSpPr>
        <p:spPr>
          <a:xfrm>
            <a:off x="9908770" y="789079"/>
            <a:ext cx="1" cy="350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9908771" y="1613902"/>
            <a:ext cx="70" cy="39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Flowchart: Decision 80"/>
          <p:cNvSpPr/>
          <p:nvPr/>
        </p:nvSpPr>
        <p:spPr>
          <a:xfrm>
            <a:off x="9131529" y="2007107"/>
            <a:ext cx="1554481" cy="571074"/>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Accept</a:t>
            </a:r>
          </a:p>
          <a:p>
            <a:pPr algn="ctr"/>
            <a:r>
              <a:rPr lang="en-US" sz="1200" b="1" dirty="0">
                <a:solidFill>
                  <a:schemeClr val="tx1"/>
                </a:solidFill>
                <a:latin typeface="Times New Roman" panose="02020603050405020304" pitchFamily="18" charset="0"/>
                <a:cs typeface="Times New Roman" panose="02020603050405020304" pitchFamily="18" charset="0"/>
              </a:rPr>
              <a:t>(</a:t>
            </a:r>
            <a:r>
              <a:rPr lang="en-US" sz="1200" b="1" dirty="0" err="1">
                <a:solidFill>
                  <a:schemeClr val="bg2">
                    <a:lumMod val="75000"/>
                  </a:schemeClr>
                </a:solidFill>
                <a:latin typeface="Times New Roman" panose="02020603050405020304" pitchFamily="18" charset="0"/>
                <a:cs typeface="Times New Roman" panose="02020603050405020304" pitchFamily="18" charset="0"/>
              </a:rPr>
              <a:t>Chấp</a:t>
            </a:r>
            <a:r>
              <a:rPr lang="en-US" sz="1200" b="1" dirty="0">
                <a:solidFill>
                  <a:schemeClr val="bg2">
                    <a:lumMod val="75000"/>
                  </a:schemeClr>
                </a:solidFill>
                <a:latin typeface="Times New Roman" panose="02020603050405020304" pitchFamily="18" charset="0"/>
                <a:cs typeface="Times New Roman" panose="02020603050405020304" pitchFamily="18" charset="0"/>
              </a:rPr>
              <a:t> </a:t>
            </a:r>
            <a:r>
              <a:rPr lang="en-US" sz="1200" b="1" dirty="0" err="1">
                <a:solidFill>
                  <a:schemeClr val="bg2">
                    <a:lumMod val="75000"/>
                  </a:schemeClr>
                </a:solidFill>
                <a:latin typeface="Times New Roman" panose="02020603050405020304" pitchFamily="18" charset="0"/>
                <a:cs typeface="Times New Roman" panose="02020603050405020304" pitchFamily="18" charset="0"/>
              </a:rPr>
              <a:t>nhận</a:t>
            </a:r>
            <a:r>
              <a:rPr lang="en-US" sz="1600" b="1" dirty="0">
                <a:solidFill>
                  <a:schemeClr val="tx1"/>
                </a:solidFill>
                <a:latin typeface="Times New Roman" panose="02020603050405020304" pitchFamily="18" charset="0"/>
                <a:cs typeface="Times New Roman" panose="02020603050405020304" pitchFamily="18" charset="0"/>
              </a:rPr>
              <a:t>)</a:t>
            </a:r>
          </a:p>
        </p:txBody>
      </p:sp>
      <p:cxnSp>
        <p:nvCxnSpPr>
          <p:cNvPr id="83" name="Straight Arrow Connector 82"/>
          <p:cNvCxnSpPr>
            <a:stCxn id="81" idx="2"/>
            <a:endCxn id="20" idx="0"/>
          </p:cNvCxnSpPr>
          <p:nvPr/>
        </p:nvCxnSpPr>
        <p:spPr>
          <a:xfrm>
            <a:off x="9908770" y="2578181"/>
            <a:ext cx="1347" cy="34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932779" y="3976878"/>
            <a:ext cx="63607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Yes*</a:t>
            </a:r>
          </a:p>
        </p:txBody>
      </p:sp>
      <p:cxnSp>
        <p:nvCxnSpPr>
          <p:cNvPr id="86" name="Straight Arrow Connector 85"/>
          <p:cNvCxnSpPr/>
          <p:nvPr/>
        </p:nvCxnSpPr>
        <p:spPr>
          <a:xfrm flipH="1">
            <a:off x="9908735" y="3404507"/>
            <a:ext cx="70" cy="39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9909289" y="4317979"/>
            <a:ext cx="70" cy="39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9887989" y="5203846"/>
            <a:ext cx="70" cy="39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8" idx="1"/>
            <a:endCxn id="27" idx="1"/>
          </p:cNvCxnSpPr>
          <p:nvPr/>
        </p:nvCxnSpPr>
        <p:spPr>
          <a:xfrm>
            <a:off x="10507288" y="1376813"/>
            <a:ext cx="749714" cy="3577902"/>
          </a:xfrm>
          <a:prstGeom prst="bentConnector3">
            <a:avLst>
              <a:gd name="adj1" fmla="val 130492"/>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60432" y="1030963"/>
            <a:ext cx="466794"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No</a:t>
            </a:r>
          </a:p>
        </p:txBody>
      </p:sp>
      <p:sp>
        <p:nvSpPr>
          <p:cNvPr id="95" name="TextBox 94"/>
          <p:cNvSpPr txBox="1"/>
          <p:nvPr/>
        </p:nvSpPr>
        <p:spPr>
          <a:xfrm>
            <a:off x="663212" y="5702512"/>
            <a:ext cx="8044190"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*Interface with supplier – supplier executes its change management process</a:t>
            </a:r>
          </a:p>
          <a:p>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Giao</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diện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với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cung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cấp</a:t>
            </a:r>
            <a:r>
              <a:rPr lang="en-US" b="1" i="1" dirty="0">
                <a:solidFill>
                  <a:srgbClr val="0070C0"/>
                </a:solidFill>
                <a:latin typeface="Times New Roman" panose="02020603050405020304" pitchFamily="18" charset="0"/>
                <a:cs typeface="Times New Roman" panose="02020603050405020304" pitchFamily="18" charset="0"/>
              </a:rPr>
              <a:t> – </a:t>
            </a:r>
            <a:r>
              <a:rPr lang="en-US" b="1" i="1" dirty="0" err="1">
                <a:solidFill>
                  <a:srgbClr val="0070C0"/>
                </a:solidFill>
                <a:latin typeface="Times New Roman" panose="02020603050405020304" pitchFamily="18" charset="0"/>
                <a:cs typeface="Times New Roman" panose="02020603050405020304" pitchFamily="18" charset="0"/>
              </a:rPr>
              <a:t>nhà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cung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cấp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thực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hiện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quá</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quản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lý</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thay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đổi</a:t>
            </a:r>
            <a:r>
              <a:rPr lang="en-US" b="1" i="1" dirty="0">
                <a:solidFill>
                  <a:srgbClr val="0070C0"/>
                </a:solidFill>
                <a:latin typeface="Times New Roman" panose="02020603050405020304" pitchFamily="18" charset="0"/>
                <a:cs typeface="Times New Roman" panose="02020603050405020304" pitchFamily="18" charset="0"/>
              </a:rPr>
              <a:t> )</a:t>
            </a:r>
          </a:p>
        </p:txBody>
      </p:sp>
      <p:sp>
        <p:nvSpPr>
          <p:cNvPr id="40" name="TextBox 39"/>
          <p:cNvSpPr txBox="1"/>
          <p:nvPr/>
        </p:nvSpPr>
        <p:spPr>
          <a:xfrm>
            <a:off x="215658" y="30836"/>
            <a:ext cx="590456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Integrated Change Control Process:</a:t>
            </a:r>
          </a:p>
          <a:p>
            <a:r>
              <a:rPr lang="en-US" sz="2400" b="1" i="1" u="sng" dirty="0" err="1">
                <a:ln/>
                <a:solidFill>
                  <a:srgbClr val="0070C0"/>
                </a:solidFill>
                <a:latin typeface="Times New Roman" panose="02020603050405020304" pitchFamily="18" charset="0"/>
                <a:cs typeface="Times New Roman" panose="02020603050405020304" pitchFamily="18" charset="0"/>
              </a:rPr>
              <a:t>Quy</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trình</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kiểm</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soát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hợp</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nhất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thay</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đổi</a:t>
            </a:r>
            <a:r>
              <a:rPr lang="en-US" sz="2400" b="1" i="1" u="sng" dirty="0">
                <a:ln/>
                <a:solidFill>
                  <a:srgbClr val="0070C0"/>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50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10" y="243345"/>
            <a:ext cx="642434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Elements of a Change Request Form:</a:t>
            </a:r>
          </a:p>
          <a:p>
            <a:r>
              <a:rPr lang="en-US" sz="2400" b="1" i="1" u="sng">
                <a:ln/>
                <a:solidFill>
                  <a:srgbClr val="0070C0"/>
                </a:solidFill>
                <a:latin typeface="Times New Roman" panose="02020603050405020304" pitchFamily="18" charset="0"/>
                <a:cs typeface="Times New Roman" panose="02020603050405020304" pitchFamily="18" charset="0"/>
              </a:rPr>
              <a:t>Các thành phần của mẫu yêu cầu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50166" y="1074342"/>
            <a:ext cx="5500469"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 change request form contains:</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Change request number</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Date of the change request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Name of the person requesting the change</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Description of the change</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Estimate of the price of investigation</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Statement of the change’s effect on the project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List of tasks and staff affected by the change</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Estimate of the cost of the change</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Signature of the authorized representatives</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Time limitation on implementing the change request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Time limitation on investigation</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Authorization to proceed</a:t>
            </a:r>
          </a:p>
          <a:p>
            <a:pPr marL="1257300" lvl="2"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Investigation</a:t>
            </a:r>
          </a:p>
          <a:p>
            <a:pPr marL="1257300" lvl="2"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Implementation</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Effect on related projects</a:t>
            </a:r>
          </a:p>
        </p:txBody>
      </p:sp>
      <p:sp>
        <p:nvSpPr>
          <p:cNvPr id="4" name="TextBox 3">
            <a:extLst>
              <a:ext uri="{FF2B5EF4-FFF2-40B4-BE49-F238E27FC236}">
                <a16:creationId xmlns="" xmlns:a16="http://schemas.microsoft.com/office/drawing/2014/main" id="{9E7CC67F-81CA-4856-9FBE-F43990FC24D1}"/>
              </a:ext>
            </a:extLst>
          </p:cNvPr>
          <p:cNvSpPr txBox="1"/>
          <p:nvPr/>
        </p:nvSpPr>
        <p:spPr>
          <a:xfrm>
            <a:off x="5950635" y="1077195"/>
            <a:ext cx="6036256" cy="4801314"/>
          </a:xfrm>
          <a:prstGeom prst="rect">
            <a:avLst/>
          </a:prstGeom>
          <a:noFill/>
        </p:spPr>
        <p:txBody>
          <a:bodyPr wrap="square" rtlCol="0">
            <a:spAutoFit/>
          </a:bodyPr>
          <a:lstStyle/>
          <a:p>
            <a:pPr algn="just"/>
            <a:r>
              <a:rPr lang="en-US" b="1" i="1" dirty="0" err="1">
                <a:solidFill>
                  <a:srgbClr val="0070C0"/>
                </a:solidFill>
                <a:latin typeface="Times New Roman" panose="02020603050405020304" pitchFamily="18" charset="0"/>
                <a:cs typeface="Times New Roman" panose="02020603050405020304" pitchFamily="18" charset="0"/>
              </a:rPr>
              <a:t>Một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mẫu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yêu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thay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đổi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bao</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gồm</a:t>
            </a:r>
            <a:r>
              <a:rPr lang="en-US" b="1" i="1" dirty="0">
                <a:solidFill>
                  <a:srgbClr val="0070C0"/>
                </a:solidFill>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số</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Ngày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Tên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những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những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Mô</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Đánh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nghiên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cứu</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Tuyên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bố</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những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Danh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nhiệm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vụ</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lực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Đánh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Đánh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diện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thực</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Giới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thực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Giới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nghiên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cứu</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thực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bắt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đầu</a:t>
            </a:r>
            <a:endParaRPr lang="en-US" i="1" dirty="0">
              <a:solidFill>
                <a:srgbClr val="0070C0"/>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nghiên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cứu</a:t>
            </a:r>
            <a:endParaRPr lang="en-US" i="1" dirty="0">
              <a:solidFill>
                <a:srgbClr val="0070C0"/>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thực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thi</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Tác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quan</a:t>
            </a: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018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13810" y="1230603"/>
            <a:ext cx="3042458" cy="1234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Client’s Agreement</a:t>
            </a:r>
          </a:p>
          <a:p>
            <a:pPr algn="ctr"/>
            <a:r>
              <a:rPr lang="en-US" sz="2000" dirty="0">
                <a:solidFill>
                  <a:srgbClr val="0070C0"/>
                </a:solidFill>
                <a:latin typeface="Times New Roman" panose="02020603050405020304" pitchFamily="18" charset="0"/>
                <a:cs typeface="Times New Roman" panose="02020603050405020304" pitchFamily="18" charset="0"/>
              </a:rPr>
              <a:t>(</a:t>
            </a:r>
            <a:r>
              <a:rPr lang="en-US" sz="2000" i="1" dirty="0" err="1">
                <a:solidFill>
                  <a:srgbClr val="0070C0"/>
                </a:solidFill>
                <a:latin typeface="Times New Roman" panose="02020603050405020304" pitchFamily="18" charset="0"/>
                <a:cs typeface="Times New Roman" panose="02020603050405020304" pitchFamily="18" charset="0"/>
              </a:rPr>
              <a:t>Thỏa</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thuận</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của</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khách</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hàng</a:t>
            </a:r>
            <a:r>
              <a:rPr lang="en-US" sz="2000" dirty="0">
                <a:solidFill>
                  <a:srgbClr val="0070C0"/>
                </a:solidFill>
                <a:latin typeface="Times New Roman" panose="02020603050405020304" pitchFamily="18" charset="0"/>
                <a:cs typeface="Times New Roman" panose="02020603050405020304" pitchFamily="18" charset="0"/>
              </a:rPr>
              <a:t>)</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83919" y="4534930"/>
            <a:ext cx="3042458" cy="14708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Internal Company Agreements</a:t>
            </a:r>
          </a:p>
          <a:p>
            <a:pPr algn="ctr"/>
            <a:r>
              <a:rPr lang="en-US" sz="2000" dirty="0">
                <a:solidFill>
                  <a:srgbClr val="0070C0"/>
                </a:solidFill>
                <a:latin typeface="Times New Roman" panose="02020603050405020304" pitchFamily="18" charset="0"/>
                <a:cs typeface="Times New Roman" panose="02020603050405020304" pitchFamily="18" charset="0"/>
              </a:rPr>
              <a:t>(</a:t>
            </a:r>
            <a:r>
              <a:rPr lang="en-US" sz="2000" i="1" dirty="0" err="1">
                <a:solidFill>
                  <a:srgbClr val="0070C0"/>
                </a:solidFill>
                <a:latin typeface="Times New Roman" panose="02020603050405020304" pitchFamily="18" charset="0"/>
                <a:cs typeface="Times New Roman" panose="02020603050405020304" pitchFamily="18" charset="0"/>
              </a:rPr>
              <a:t>Thỏa</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thuận</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của</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công</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ty</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nội</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bộ</a:t>
            </a:r>
            <a:r>
              <a:rPr lang="en-US" sz="2000" dirty="0">
                <a:solidFill>
                  <a:srgbClr val="0070C0"/>
                </a:solidFill>
                <a:latin typeface="Times New Roman" panose="02020603050405020304" pitchFamily="18" charset="0"/>
                <a:cs typeface="Times New Roman" panose="02020603050405020304" pitchFamily="18" charset="0"/>
              </a:rPr>
              <a:t>)</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7949738" y="4534930"/>
            <a:ext cx="3042458" cy="14708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Supplier’s Agreement</a:t>
            </a:r>
          </a:p>
          <a:p>
            <a:pPr algn="ctr"/>
            <a:r>
              <a:rPr lang="en-US" sz="2000" dirty="0">
                <a:solidFill>
                  <a:srgbClr val="0070C0"/>
                </a:solidFill>
                <a:latin typeface="Times New Roman" panose="02020603050405020304" pitchFamily="18" charset="0"/>
                <a:cs typeface="Times New Roman" panose="02020603050405020304" pitchFamily="18" charset="0"/>
              </a:rPr>
              <a:t>(</a:t>
            </a:r>
            <a:r>
              <a:rPr lang="en-US" sz="2000" i="1" dirty="0" err="1">
                <a:solidFill>
                  <a:srgbClr val="0070C0"/>
                </a:solidFill>
                <a:latin typeface="Times New Roman" panose="02020603050405020304" pitchFamily="18" charset="0"/>
                <a:cs typeface="Times New Roman" panose="02020603050405020304" pitchFamily="18" charset="0"/>
              </a:rPr>
              <a:t>Thỏa</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thuận</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của</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nhà</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cung</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cấp</a:t>
            </a:r>
            <a:r>
              <a:rPr lang="en-US" sz="2000" dirty="0">
                <a:solidFill>
                  <a:srgbClr val="0070C0"/>
                </a:solidFill>
                <a:latin typeface="Times New Roman" panose="02020603050405020304" pitchFamily="18" charset="0"/>
                <a:cs typeface="Times New Roman" panose="02020603050405020304" pitchFamily="18" charset="0"/>
              </a:rPr>
              <a:t>)</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Oval 3"/>
          <p:cNvSpPr/>
          <p:nvPr/>
        </p:nvSpPr>
        <p:spPr>
          <a:xfrm>
            <a:off x="4754878" y="2992582"/>
            <a:ext cx="2560321" cy="20615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Change Request</a:t>
            </a:r>
          </a:p>
          <a:p>
            <a:pPr algn="ctr"/>
            <a:r>
              <a:rPr lang="en-US" sz="2000" dirty="0">
                <a:solidFill>
                  <a:srgbClr val="0070C0"/>
                </a:solidFill>
                <a:latin typeface="Times New Roman" panose="02020603050405020304" pitchFamily="18" charset="0"/>
                <a:cs typeface="Times New Roman" panose="02020603050405020304" pitchFamily="18" charset="0"/>
              </a:rPr>
              <a:t>(</a:t>
            </a:r>
            <a:r>
              <a:rPr lang="en-US" sz="2000" i="1" dirty="0" err="1">
                <a:solidFill>
                  <a:srgbClr val="0070C0"/>
                </a:solidFill>
                <a:latin typeface="Times New Roman" panose="02020603050405020304" pitchFamily="18" charset="0"/>
                <a:cs typeface="Times New Roman" panose="02020603050405020304" pitchFamily="18" charset="0"/>
              </a:rPr>
              <a:t>Thay</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đổi</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yêu</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err="1">
                <a:solidFill>
                  <a:srgbClr val="0070C0"/>
                </a:solidFill>
                <a:latin typeface="Times New Roman" panose="02020603050405020304" pitchFamily="18" charset="0"/>
                <a:cs typeface="Times New Roman" panose="02020603050405020304" pitchFamily="18" charset="0"/>
              </a:rPr>
              <a:t>cầu</a:t>
            </a:r>
            <a:r>
              <a:rPr lang="en-US" sz="2000" dirty="0">
                <a:solidFill>
                  <a:srgbClr val="0070C0"/>
                </a:solidFill>
                <a:latin typeface="Times New Roman" panose="02020603050405020304" pitchFamily="18" charset="0"/>
                <a:cs typeface="Times New Roman" panose="02020603050405020304" pitchFamily="18" charset="0"/>
              </a:rPr>
              <a:t>)</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p:cNvCxnSpPr>
            <a:stCxn id="4" idx="0"/>
          </p:cNvCxnSpPr>
          <p:nvPr/>
        </p:nvCxnSpPr>
        <p:spPr>
          <a:xfrm flipH="1" flipV="1">
            <a:off x="6035038" y="2464883"/>
            <a:ext cx="1" cy="52769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6" idx="3"/>
          </p:cNvCxnSpPr>
          <p:nvPr/>
        </p:nvCxnSpPr>
        <p:spPr>
          <a:xfrm flipH="1">
            <a:off x="3926377" y="4752230"/>
            <a:ext cx="1203451" cy="5181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5"/>
            <a:endCxn id="7" idx="1"/>
          </p:cNvCxnSpPr>
          <p:nvPr/>
        </p:nvCxnSpPr>
        <p:spPr>
          <a:xfrm>
            <a:off x="6940249" y="4752230"/>
            <a:ext cx="1009489" cy="5181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7652" y="287405"/>
            <a:ext cx="642434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Factors That Affect Change Requests:</a:t>
            </a:r>
          </a:p>
          <a:p>
            <a:r>
              <a:rPr lang="en-US" sz="2400" b="1" i="1" u="sng">
                <a:ln/>
                <a:solidFill>
                  <a:srgbClr val="0070C0"/>
                </a:solidFill>
                <a:latin typeface="Times New Roman" panose="02020603050405020304" pitchFamily="18" charset="0"/>
                <a:cs typeface="Times New Roman" panose="02020603050405020304" pitchFamily="18" charset="0"/>
              </a:rPr>
              <a:t>Nhân tố ảnh h</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ởng đến yêu cầu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14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3923" y="243345"/>
            <a:ext cx="642434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Change Control Board (CCB):</a:t>
            </a:r>
          </a:p>
          <a:p>
            <a:r>
              <a:rPr lang="en-US" sz="2400" b="1" i="1" u="sng">
                <a:ln/>
                <a:solidFill>
                  <a:srgbClr val="0070C0"/>
                </a:solidFill>
                <a:latin typeface="Times New Roman" panose="02020603050405020304" pitchFamily="18" charset="0"/>
                <a:cs typeface="Times New Roman" panose="02020603050405020304" pitchFamily="18" charset="0"/>
              </a:rPr>
              <a:t>Ban kiểm soát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50625" y="1443674"/>
            <a:ext cx="4940491" cy="2616101"/>
          </a:xfrm>
          <a:prstGeom prst="rect">
            <a:avLst/>
          </a:prstGeom>
          <a:noFill/>
        </p:spPr>
        <p:txBody>
          <a:bodyPr wrap="square" rtlCol="0">
            <a:spAutoFit/>
          </a:bodyPr>
          <a:lstStyle/>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CCB is composed of people who are given authority to accept, reject, or defer changes</a:t>
            </a:r>
          </a:p>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authority and responsibility of the CCB must be well-defined and agreed upon in writing by the project’s key stakeholders</a:t>
            </a:r>
          </a:p>
          <a:p>
            <a:pPr marL="342900" indent="-342900" algn="just">
              <a:spcBef>
                <a:spcPts val="12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Some large or complex projects might require multiple CCBs with different areas of responsibility</a:t>
            </a:r>
          </a:p>
        </p:txBody>
      </p:sp>
      <p:sp>
        <p:nvSpPr>
          <p:cNvPr id="4" name="TextBox 3">
            <a:extLst>
              <a:ext uri="{FF2B5EF4-FFF2-40B4-BE49-F238E27FC236}">
                <a16:creationId xmlns="" xmlns:a16="http://schemas.microsoft.com/office/drawing/2014/main" id="{EF9CC569-B983-4BE2-A863-B3CA73F3F192}"/>
              </a:ext>
            </a:extLst>
          </p:cNvPr>
          <p:cNvSpPr txBox="1"/>
          <p:nvPr/>
        </p:nvSpPr>
        <p:spPr>
          <a:xfrm>
            <a:off x="6096000" y="1443674"/>
            <a:ext cx="5559189" cy="2339102"/>
          </a:xfrm>
          <a:prstGeom prst="rect">
            <a:avLst/>
          </a:prstGeom>
          <a:noFill/>
        </p:spPr>
        <p:txBody>
          <a:bodyPr wrap="square" rtlCol="0">
            <a:spAutoFit/>
          </a:bodyPr>
          <a:lstStyle/>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CCB bao gồm những người mà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a ra quyết định về chấp nhận, bác bỏ hay hoãn thay đổi</a:t>
            </a:r>
          </a:p>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Quyền và trách nhiệm của CCB phải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định nghĩa rõ ràng và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sự tán thành bằng vết bởi bên hữu quan chính dự án</a:t>
            </a:r>
          </a:p>
          <a:p>
            <a:pPr marL="342900" indent="-342900" algn="just">
              <a:spcBef>
                <a:spcPts val="12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Một vài dự án lớn hoặc rắc rối có thể yêu cầu nhiều CCB với các lĩnh vực trách nhiệm khác nhau</a:t>
            </a:r>
          </a:p>
        </p:txBody>
      </p:sp>
    </p:spTree>
    <p:extLst>
      <p:ext uri="{BB962C8B-B14F-4D97-AF65-F5344CB8AC3E}">
        <p14:creationId xmlns:p14="http://schemas.microsoft.com/office/powerpoint/2010/main" val="1770407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01668282"/>
              </p:ext>
            </p:extLst>
          </p:nvPr>
        </p:nvGraphicFramePr>
        <p:xfrm>
          <a:off x="571318" y="943818"/>
          <a:ext cx="11048817" cy="5303520"/>
        </p:xfrm>
        <a:graphic>
          <a:graphicData uri="http://schemas.openxmlformats.org/drawingml/2006/table">
            <a:tbl>
              <a:tblPr firstRow="1" bandRow="1">
                <a:tableStyleId>{5C22544A-7EE6-4342-B048-85BDC9FD1C3A}</a:tableStyleId>
              </a:tblPr>
              <a:tblGrid>
                <a:gridCol w="2480376">
                  <a:extLst>
                    <a:ext uri="{9D8B030D-6E8A-4147-A177-3AD203B41FA5}">
                      <a16:colId xmlns="" xmlns:a16="http://schemas.microsoft.com/office/drawing/2014/main" val="2962394237"/>
                    </a:ext>
                  </a:extLst>
                </a:gridCol>
                <a:gridCol w="4192172">
                  <a:extLst>
                    <a:ext uri="{9D8B030D-6E8A-4147-A177-3AD203B41FA5}">
                      <a16:colId xmlns="" xmlns:a16="http://schemas.microsoft.com/office/drawing/2014/main" val="3281153260"/>
                    </a:ext>
                  </a:extLst>
                </a:gridCol>
                <a:gridCol w="4376269">
                  <a:extLst>
                    <a:ext uri="{9D8B030D-6E8A-4147-A177-3AD203B41FA5}">
                      <a16:colId xmlns="" xmlns:a16="http://schemas.microsoft.com/office/drawing/2014/main" val="4087903429"/>
                    </a:ext>
                  </a:extLst>
                </a:gridCol>
              </a:tblGrid>
              <a:tr h="598406">
                <a:tc>
                  <a:txBody>
                    <a:bodyPr/>
                    <a:lstStyle/>
                    <a:p>
                      <a:pPr algn="ctr"/>
                      <a:r>
                        <a:rPr lang="en-US" sz="1800">
                          <a:solidFill>
                            <a:schemeClr val="tx1"/>
                          </a:solidFill>
                          <a:latin typeface="Times New Roman" panose="02020603050405020304" pitchFamily="18" charset="0"/>
                          <a:cs typeface="Times New Roman" panose="02020603050405020304" pitchFamily="18" charset="0"/>
                        </a:rPr>
                        <a:t>Status</a:t>
                      </a:r>
                      <a:r>
                        <a:rPr lang="en-US" sz="1800" baseline="0">
                          <a:solidFill>
                            <a:schemeClr val="tx1"/>
                          </a:solidFill>
                          <a:latin typeface="Times New Roman" panose="02020603050405020304" pitchFamily="18" charset="0"/>
                          <a:cs typeface="Times New Roman" panose="02020603050405020304" pitchFamily="18" charset="0"/>
                        </a:rPr>
                        <a:t> of the Change</a:t>
                      </a:r>
                    </a:p>
                    <a:p>
                      <a:pPr algn="ctr"/>
                      <a:r>
                        <a:rPr lang="en-US" sz="1800" i="1" baseline="0">
                          <a:solidFill>
                            <a:srgbClr val="0070C0"/>
                          </a:solidFill>
                          <a:latin typeface="Times New Roman" panose="02020603050405020304" pitchFamily="18" charset="0"/>
                          <a:cs typeface="Times New Roman" panose="02020603050405020304" pitchFamily="18" charset="0"/>
                        </a:rPr>
                        <a:t>Trạng thái của thay đổi</a:t>
                      </a:r>
                      <a:endParaRPr lang="en-US" sz="1800"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Changes within the project scope</a:t>
                      </a:r>
                    </a:p>
                    <a:p>
                      <a:pPr algn="ctr"/>
                      <a:r>
                        <a:rPr lang="en-US" sz="1800" i="1" dirty="0" err="1">
                          <a:solidFill>
                            <a:srgbClr val="0070C0"/>
                          </a:solidFill>
                          <a:latin typeface="Times New Roman" panose="02020603050405020304" pitchFamily="18" charset="0"/>
                          <a:cs typeface="Times New Roman" panose="02020603050405020304" pitchFamily="18" charset="0"/>
                        </a:rPr>
                        <a:t>Thay</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đổi</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trong</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phạm</a:t>
                      </a:r>
                      <a:r>
                        <a:rPr lang="en-US" sz="1800" i="1" dirty="0">
                          <a:solidFill>
                            <a:srgbClr val="0070C0"/>
                          </a:solidFill>
                          <a:latin typeface="Times New Roman" panose="02020603050405020304" pitchFamily="18" charset="0"/>
                          <a:cs typeface="Times New Roman" panose="02020603050405020304" pitchFamily="18" charset="0"/>
                        </a:rPr>
                        <a:t> vi </a:t>
                      </a:r>
                      <a:r>
                        <a:rPr lang="en-US" sz="1800" i="1" dirty="0" err="1">
                          <a:solidFill>
                            <a:srgbClr val="0070C0"/>
                          </a:solidFill>
                          <a:latin typeface="Times New Roman" panose="02020603050405020304" pitchFamily="18" charset="0"/>
                          <a:cs typeface="Times New Roman" panose="02020603050405020304" pitchFamily="18" charset="0"/>
                        </a:rPr>
                        <a:t>dự</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án</a:t>
                      </a:r>
                      <a:endParaRPr lang="en-US" sz="1800" i="1"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Changes outside the project scope</a:t>
                      </a:r>
                    </a:p>
                    <a:p>
                      <a:pPr algn="ctr"/>
                      <a:r>
                        <a:rPr lang="en-US" sz="1800" i="1">
                          <a:solidFill>
                            <a:srgbClr val="002060"/>
                          </a:solidFill>
                          <a:latin typeface="Times New Roman" panose="02020603050405020304" pitchFamily="18" charset="0"/>
                          <a:cs typeface="Times New Roman" panose="02020603050405020304" pitchFamily="18" charset="0"/>
                        </a:rPr>
                        <a:t>Thay đổi ngoài phạm vi dự án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951508463"/>
                  </a:ext>
                </a:extLst>
              </a:tr>
              <a:tr h="2137163">
                <a:tc>
                  <a:txBody>
                    <a:bodyPr/>
                    <a:lstStyle/>
                    <a:p>
                      <a:r>
                        <a:rPr lang="en-US" sz="1600">
                          <a:solidFill>
                            <a:schemeClr val="tx1"/>
                          </a:solidFill>
                          <a:latin typeface="Times New Roman" panose="02020603050405020304" pitchFamily="18" charset="0"/>
                          <a:cs typeface="Times New Roman" panose="02020603050405020304" pitchFamily="18" charset="0"/>
                        </a:rPr>
                        <a:t>If</a:t>
                      </a:r>
                      <a:r>
                        <a:rPr lang="en-US" sz="1600" baseline="0">
                          <a:solidFill>
                            <a:schemeClr val="tx1"/>
                          </a:solidFill>
                          <a:latin typeface="Times New Roman" panose="02020603050405020304" pitchFamily="18" charset="0"/>
                          <a:cs typeface="Times New Roman" panose="02020603050405020304" pitchFamily="18" charset="0"/>
                        </a:rPr>
                        <a:t> accepted</a:t>
                      </a:r>
                    </a:p>
                    <a:p>
                      <a:r>
                        <a:rPr lang="en-US" sz="1600" i="1" baseline="0">
                          <a:solidFill>
                            <a:srgbClr val="0070C0"/>
                          </a:solidFill>
                          <a:latin typeface="Times New Roman" panose="02020603050405020304" pitchFamily="18" charset="0"/>
                          <a:cs typeface="Times New Roman" panose="02020603050405020304" pitchFamily="18" charset="0"/>
                        </a:rPr>
                        <a:t>Nếu chấp nhận</a:t>
                      </a:r>
                      <a:endParaRPr lang="en-US" sz="1600"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Plan incorporation into</a:t>
                      </a:r>
                      <a:r>
                        <a:rPr lang="en-US" sz="1600" baseline="0">
                          <a:solidFill>
                            <a:schemeClr val="tx1"/>
                          </a:solidFill>
                          <a:latin typeface="Times New Roman" panose="02020603050405020304" pitchFamily="18" charset="0"/>
                          <a:cs typeface="Times New Roman" panose="02020603050405020304" pitchFamily="18" charset="0"/>
                        </a:rPr>
                        <a:t> the system</a:t>
                      </a:r>
                    </a:p>
                    <a:p>
                      <a:pPr marL="285750" indent="-285750">
                        <a:buFont typeface="Arial" panose="020B0604020202020204" pitchFamily="34" charset="0"/>
                        <a:buChar char="•"/>
                      </a:pPr>
                      <a:r>
                        <a:rPr lang="en-US" sz="1600" baseline="0">
                          <a:solidFill>
                            <a:schemeClr val="tx1"/>
                          </a:solidFill>
                          <a:latin typeface="Times New Roman" panose="02020603050405020304" pitchFamily="18" charset="0"/>
                          <a:cs typeface="Times New Roman" panose="02020603050405020304" pitchFamily="18" charset="0"/>
                        </a:rPr>
                        <a:t>Create new baselines</a:t>
                      </a:r>
                    </a:p>
                    <a:p>
                      <a:pPr marL="285750" indent="-285750">
                        <a:buFont typeface="Arial" panose="020B0604020202020204" pitchFamily="34" charset="0"/>
                        <a:buChar char="•"/>
                      </a:pPr>
                      <a:r>
                        <a:rPr lang="en-US" sz="1600" baseline="0">
                          <a:solidFill>
                            <a:schemeClr val="tx1"/>
                          </a:solidFill>
                          <a:latin typeface="Times New Roman" panose="02020603050405020304" pitchFamily="18" charset="0"/>
                          <a:cs typeface="Times New Roman" panose="02020603050405020304" pitchFamily="18" charset="0"/>
                        </a:rPr>
                        <a:t>Modify the schedule and allocate resources</a:t>
                      </a:r>
                    </a:p>
                    <a:p>
                      <a:pPr marL="285750" indent="-285750">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Dự kiến hợp vào hệ thống</a:t>
                      </a:r>
                    </a:p>
                    <a:p>
                      <a:pPr marL="285750" indent="-285750">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Tạo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ờng c</a:t>
                      </a:r>
                      <a:r>
                        <a:rPr lang="vi-VN" sz="1600" i="1">
                          <a:solidFill>
                            <a:srgbClr val="0070C0"/>
                          </a:solidFill>
                          <a:latin typeface="Times New Roman" panose="02020603050405020304" pitchFamily="18" charset="0"/>
                          <a:cs typeface="Times New Roman" panose="02020603050405020304" pitchFamily="18" charset="0"/>
                        </a:rPr>
                        <a:t>ơ</a:t>
                      </a:r>
                      <a:r>
                        <a:rPr lang="en-US" sz="1600" i="1">
                          <a:solidFill>
                            <a:srgbClr val="0070C0"/>
                          </a:solidFill>
                          <a:latin typeface="Times New Roman" panose="02020603050405020304" pitchFamily="18" charset="0"/>
                          <a:cs typeface="Times New Roman" panose="02020603050405020304" pitchFamily="18" charset="0"/>
                        </a:rPr>
                        <a:t> sở mới</a:t>
                      </a:r>
                    </a:p>
                    <a:p>
                      <a:pPr marL="285750" indent="-285750">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Sửa dự định và tài nguyên phân phối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Prepare</a:t>
                      </a:r>
                      <a:r>
                        <a:rPr lang="en-US" sz="1600" baseline="0">
                          <a:solidFill>
                            <a:schemeClr val="tx1"/>
                          </a:solidFill>
                          <a:latin typeface="Times New Roman" panose="02020603050405020304" pitchFamily="18" charset="0"/>
                          <a:cs typeface="Times New Roman" panose="02020603050405020304" pitchFamily="18" charset="0"/>
                        </a:rPr>
                        <a:t> proposal, including the cost, for the client/project sponsor</a:t>
                      </a:r>
                    </a:p>
                    <a:p>
                      <a:pPr marL="285750" indent="-285750">
                        <a:buFont typeface="Arial" panose="020B0604020202020204" pitchFamily="34" charset="0"/>
                        <a:buChar char="•"/>
                      </a:pPr>
                      <a:r>
                        <a:rPr lang="en-US" sz="1600" baseline="0">
                          <a:solidFill>
                            <a:schemeClr val="tx1"/>
                          </a:solidFill>
                          <a:latin typeface="Times New Roman" panose="02020603050405020304" pitchFamily="18" charset="0"/>
                          <a:cs typeface="Times New Roman" panose="02020603050405020304" pitchFamily="18" charset="0"/>
                        </a:rPr>
                        <a:t>Avoid implementing until contractual agreement is reached</a:t>
                      </a:r>
                    </a:p>
                    <a:p>
                      <a:pPr marL="285750" indent="-285750">
                        <a:buFont typeface="Arial" panose="020B0604020202020204" pitchFamily="34" charset="0"/>
                        <a:buChar char="•"/>
                      </a:pPr>
                      <a:r>
                        <a:rPr lang="en-US" sz="1600" baseline="0">
                          <a:solidFill>
                            <a:schemeClr val="tx1"/>
                          </a:solidFill>
                          <a:latin typeface="Times New Roman" panose="02020603050405020304" pitchFamily="18" charset="0"/>
                          <a:cs typeface="Times New Roman" panose="02020603050405020304" pitchFamily="18" charset="0"/>
                        </a:rPr>
                        <a:t>Revise contracts</a:t>
                      </a:r>
                    </a:p>
                    <a:p>
                      <a:pPr marL="285750" indent="-285750">
                        <a:buFont typeface="Arial" panose="020B0604020202020204" pitchFamily="34" charset="0"/>
                        <a:buChar char="•"/>
                      </a:pPr>
                      <a:r>
                        <a:rPr lang="en-US" sz="1600" i="1" baseline="0">
                          <a:solidFill>
                            <a:srgbClr val="0070C0"/>
                          </a:solidFill>
                          <a:latin typeface="Times New Roman" panose="02020603050405020304" pitchFamily="18" charset="0"/>
                          <a:cs typeface="Times New Roman" panose="02020603050405020304" pitchFamily="18" charset="0"/>
                        </a:rPr>
                        <a:t>Chuẩn bị đề án, bao gồm giá thành, cho khách hàng / nhà bảo trợ dự án</a:t>
                      </a:r>
                    </a:p>
                    <a:p>
                      <a:pPr marL="285750" indent="-285750">
                        <a:buFont typeface="Arial" panose="020B0604020202020204" pitchFamily="34" charset="0"/>
                        <a:buChar char="•"/>
                      </a:pPr>
                      <a:r>
                        <a:rPr lang="en-US" sz="1600" i="1" baseline="0">
                          <a:solidFill>
                            <a:srgbClr val="0070C0"/>
                          </a:solidFill>
                          <a:latin typeface="Times New Roman" panose="02020603050405020304" pitchFamily="18" charset="0"/>
                          <a:cs typeface="Times New Roman" panose="02020603050405020304" pitchFamily="18" charset="0"/>
                        </a:rPr>
                        <a:t>Tránh tiến hành cho tới khi việc đồng ý trong hợp đồng hoàn thành</a:t>
                      </a:r>
                      <a:endParaRPr lang="en-US" sz="1600" i="1">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967258704"/>
                  </a:ext>
                </a:extLst>
              </a:tr>
              <a:tr h="769379">
                <a:tc>
                  <a:txBody>
                    <a:bodyPr/>
                    <a:lstStyle/>
                    <a:p>
                      <a:r>
                        <a:rPr lang="en-US" sz="1600">
                          <a:solidFill>
                            <a:schemeClr val="tx1"/>
                          </a:solidFill>
                          <a:latin typeface="Times New Roman" panose="02020603050405020304" pitchFamily="18" charset="0"/>
                          <a:cs typeface="Times New Roman" panose="02020603050405020304" pitchFamily="18" charset="0"/>
                        </a:rPr>
                        <a:t>If rejected</a:t>
                      </a:r>
                    </a:p>
                    <a:p>
                      <a:r>
                        <a:rPr lang="en-US" sz="1600">
                          <a:solidFill>
                            <a:srgbClr val="0070C0"/>
                          </a:solidFill>
                          <a:latin typeface="Times New Roman" panose="02020603050405020304" pitchFamily="18" charset="0"/>
                          <a:cs typeface="Times New Roman" panose="02020603050405020304" pitchFamily="18" charset="0"/>
                        </a:rPr>
                        <a:t>Nếu từ chối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latin typeface="Times New Roman" panose="02020603050405020304" pitchFamily="18" charset="0"/>
                          <a:cs typeface="Times New Roman" panose="02020603050405020304" pitchFamily="18" charset="0"/>
                        </a:rPr>
                        <a:t>Communicate and document the decision</a:t>
                      </a:r>
                    </a:p>
                    <a:p>
                      <a:r>
                        <a:rPr lang="en-US" sz="1600">
                          <a:solidFill>
                            <a:srgbClr val="0070C0"/>
                          </a:solidFill>
                          <a:latin typeface="Times New Roman" panose="02020603050405020304" pitchFamily="18" charset="0"/>
                          <a:cs typeface="Times New Roman" panose="02020603050405020304" pitchFamily="18" charset="0"/>
                        </a:rPr>
                        <a:t>Truyền đạt và tài liệu hóa quyết định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latin typeface="Times New Roman" panose="02020603050405020304" pitchFamily="18" charset="0"/>
                          <a:cs typeface="Times New Roman" panose="02020603050405020304" pitchFamily="18" charset="0"/>
                        </a:rPr>
                        <a:t>Communicate</a:t>
                      </a:r>
                      <a:r>
                        <a:rPr lang="en-US" sz="1600" baseline="0">
                          <a:solidFill>
                            <a:schemeClr val="tx1"/>
                          </a:solidFill>
                          <a:latin typeface="Times New Roman" panose="02020603050405020304" pitchFamily="18" charset="0"/>
                          <a:cs typeface="Times New Roman" panose="02020603050405020304" pitchFamily="18" charset="0"/>
                        </a:rPr>
                        <a:t> and document the decision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a:solidFill>
                            <a:schemeClr val="tx1"/>
                          </a:solidFill>
                          <a:latin typeface="Times New Roman" panose="02020603050405020304" pitchFamily="18" charset="0"/>
                          <a:cs typeface="Times New Roman" panose="02020603050405020304" pitchFamily="18" charset="0"/>
                        </a:rPr>
                        <a:t>Truyền đạt và tài liệu hóa quyết định</a:t>
                      </a:r>
                    </a:p>
                    <a:p>
                      <a:endParaRPr lang="en-US" sz="16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77200432"/>
                  </a:ext>
                </a:extLst>
              </a:tr>
              <a:tr h="1453271">
                <a:tc>
                  <a:txBody>
                    <a:bodyPr/>
                    <a:lstStyle/>
                    <a:p>
                      <a:r>
                        <a:rPr lang="en-US" sz="1600">
                          <a:solidFill>
                            <a:schemeClr val="tx1"/>
                          </a:solidFill>
                          <a:latin typeface="Times New Roman" panose="02020603050405020304" pitchFamily="18" charset="0"/>
                          <a:cs typeface="Times New Roman" panose="02020603050405020304" pitchFamily="18" charset="0"/>
                        </a:rPr>
                        <a:t>If deferred</a:t>
                      </a:r>
                    </a:p>
                    <a:p>
                      <a:r>
                        <a:rPr lang="en-US" sz="1600">
                          <a:solidFill>
                            <a:srgbClr val="0070C0"/>
                          </a:solidFill>
                          <a:latin typeface="Times New Roman" panose="02020603050405020304" pitchFamily="18" charset="0"/>
                          <a:cs typeface="Times New Roman" panose="02020603050405020304" pitchFamily="18" charset="0"/>
                        </a:rPr>
                        <a:t>Nếu hoãn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Direct the project team: </a:t>
                      </a:r>
                      <a:r>
                        <a:rPr lang="en-US" sz="1600" i="1" dirty="0" err="1">
                          <a:solidFill>
                            <a:srgbClr val="0070C0"/>
                          </a:solidFill>
                          <a:latin typeface="Times New Roman" panose="02020603050405020304" pitchFamily="18" charset="0"/>
                          <a:cs typeface="Times New Roman" panose="02020603050405020304" pitchFamily="18" charset="0"/>
                        </a:rPr>
                        <a:t>Chỉ</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To perform</a:t>
                      </a:r>
                      <a:r>
                        <a:rPr lang="en-US" sz="1600" baseline="0" dirty="0">
                          <a:solidFill>
                            <a:schemeClr val="tx1"/>
                          </a:solidFill>
                          <a:latin typeface="Times New Roman" panose="02020603050405020304" pitchFamily="18" charset="0"/>
                          <a:cs typeface="Times New Roman" panose="02020603050405020304" pitchFamily="18" charset="0"/>
                        </a:rPr>
                        <a:t> further analysis </a:t>
                      </a:r>
                      <a:r>
                        <a:rPr lang="en-US" sz="1600" i="1" baseline="0" dirty="0" err="1">
                          <a:solidFill>
                            <a:srgbClr val="0070C0"/>
                          </a:solidFill>
                          <a:latin typeface="Times New Roman" panose="02020603050405020304" pitchFamily="18" charset="0"/>
                          <a:cs typeface="Times New Roman" panose="02020603050405020304" pitchFamily="18" charset="0"/>
                        </a:rPr>
                        <a:t>Phân</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tích</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về</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sau</a:t>
                      </a:r>
                      <a:endParaRPr lang="en-US" sz="1600" i="1" baseline="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aseline="0" dirty="0">
                          <a:solidFill>
                            <a:schemeClr val="tx1"/>
                          </a:solidFill>
                          <a:latin typeface="Times New Roman" panose="02020603050405020304" pitchFamily="18" charset="0"/>
                          <a:cs typeface="Times New Roman" panose="02020603050405020304" pitchFamily="18" charset="0"/>
                        </a:rPr>
                        <a:t>To consider alternatives </a:t>
                      </a:r>
                      <a:r>
                        <a:rPr lang="en-US" sz="1600" i="1" baseline="0" dirty="0" err="1">
                          <a:solidFill>
                            <a:srgbClr val="0070C0"/>
                          </a:solidFill>
                          <a:latin typeface="Times New Roman" panose="02020603050405020304" pitchFamily="18" charset="0"/>
                          <a:cs typeface="Times New Roman" panose="02020603050405020304" pitchFamily="18" charset="0"/>
                        </a:rPr>
                        <a:t>Cân</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nhắc</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lựa</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chọn</a:t>
                      </a:r>
                      <a:endParaRPr lang="en-US" sz="1600" i="1" baseline="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aseline="0" dirty="0">
                          <a:solidFill>
                            <a:schemeClr val="tx1"/>
                          </a:solidFill>
                          <a:latin typeface="Times New Roman" panose="02020603050405020304" pitchFamily="18" charset="0"/>
                          <a:cs typeface="Times New Roman" panose="02020603050405020304" pitchFamily="18" charset="0"/>
                        </a:rPr>
                        <a:t>To hold until a specified time </a:t>
                      </a:r>
                      <a:r>
                        <a:rPr lang="en-US" sz="1600" i="1" baseline="0" dirty="0" err="1">
                          <a:solidFill>
                            <a:srgbClr val="0070C0"/>
                          </a:solidFill>
                          <a:latin typeface="Times New Roman" panose="02020603050405020304" pitchFamily="18" charset="0"/>
                          <a:cs typeface="Times New Roman" panose="02020603050405020304" pitchFamily="18" charset="0"/>
                        </a:rPr>
                        <a:t>Giữ</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cho</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tới</a:t>
                      </a:r>
                      <a:r>
                        <a:rPr lang="en-US" sz="1600" i="1" baseline="0" dirty="0">
                          <a:solidFill>
                            <a:srgbClr val="0070C0"/>
                          </a:solidFill>
                          <a:latin typeface="Times New Roman" panose="02020603050405020304" pitchFamily="18" charset="0"/>
                          <a:cs typeface="Times New Roman" panose="02020603050405020304" pitchFamily="18" charset="0"/>
                        </a:rPr>
                        <a:t> 1 </a:t>
                      </a:r>
                      <a:r>
                        <a:rPr lang="en-US" sz="1600" i="1" baseline="0" dirty="0" err="1">
                          <a:solidFill>
                            <a:srgbClr val="0070C0"/>
                          </a:solidFill>
                          <a:latin typeface="Times New Roman" panose="02020603050405020304" pitchFamily="18" charset="0"/>
                          <a:cs typeface="Times New Roman" panose="02020603050405020304" pitchFamily="18" charset="0"/>
                        </a:rPr>
                        <a:t>thời</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gian</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cụ</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thể</a:t>
                      </a:r>
                      <a:endParaRPr lang="en-US" sz="1600" i="1"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Direct the project team: </a:t>
                      </a:r>
                      <a:r>
                        <a:rPr lang="en-US" sz="1600" i="1" dirty="0" err="1">
                          <a:solidFill>
                            <a:srgbClr val="0070C0"/>
                          </a:solidFill>
                          <a:latin typeface="Times New Roman" panose="02020603050405020304" pitchFamily="18" charset="0"/>
                          <a:cs typeface="Times New Roman" panose="02020603050405020304" pitchFamily="18" charset="0"/>
                        </a:rPr>
                        <a:t>Chỉ</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To perform</a:t>
                      </a:r>
                      <a:r>
                        <a:rPr lang="en-US" sz="1600" baseline="0" dirty="0">
                          <a:solidFill>
                            <a:schemeClr val="tx1"/>
                          </a:solidFill>
                          <a:latin typeface="Times New Roman" panose="02020603050405020304" pitchFamily="18" charset="0"/>
                          <a:cs typeface="Times New Roman" panose="02020603050405020304" pitchFamily="18" charset="0"/>
                        </a:rPr>
                        <a:t> further analysis </a:t>
                      </a:r>
                      <a:r>
                        <a:rPr lang="en-US" sz="1600" i="1" baseline="0" dirty="0" err="1">
                          <a:solidFill>
                            <a:srgbClr val="0070C0"/>
                          </a:solidFill>
                          <a:latin typeface="Times New Roman" panose="02020603050405020304" pitchFamily="18" charset="0"/>
                          <a:cs typeface="Times New Roman" panose="02020603050405020304" pitchFamily="18" charset="0"/>
                        </a:rPr>
                        <a:t>Phân</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tích</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về</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sau</a:t>
                      </a:r>
                      <a:endParaRPr lang="en-US" sz="1600" i="1" baseline="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aseline="0" dirty="0">
                          <a:solidFill>
                            <a:schemeClr val="tx1"/>
                          </a:solidFill>
                          <a:latin typeface="Times New Roman" panose="02020603050405020304" pitchFamily="18" charset="0"/>
                          <a:cs typeface="Times New Roman" panose="02020603050405020304" pitchFamily="18" charset="0"/>
                        </a:rPr>
                        <a:t>To consider alternatives </a:t>
                      </a:r>
                      <a:r>
                        <a:rPr lang="en-US" sz="1600" i="1" baseline="0" dirty="0" err="1">
                          <a:solidFill>
                            <a:srgbClr val="0070C0"/>
                          </a:solidFill>
                          <a:latin typeface="Times New Roman" panose="02020603050405020304" pitchFamily="18" charset="0"/>
                          <a:cs typeface="Times New Roman" panose="02020603050405020304" pitchFamily="18" charset="0"/>
                        </a:rPr>
                        <a:t>Cân</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nhắc</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lựa</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chọn</a:t>
                      </a:r>
                      <a:endParaRPr lang="en-US" sz="1600" i="1" baseline="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aseline="0" dirty="0">
                          <a:solidFill>
                            <a:schemeClr val="tx1"/>
                          </a:solidFill>
                          <a:latin typeface="Times New Roman" panose="02020603050405020304" pitchFamily="18" charset="0"/>
                          <a:cs typeface="Times New Roman" panose="02020603050405020304" pitchFamily="18" charset="0"/>
                        </a:rPr>
                        <a:t>To hold until a specified time </a:t>
                      </a:r>
                      <a:r>
                        <a:rPr lang="en-US" sz="1600" i="1" baseline="0" dirty="0" err="1">
                          <a:solidFill>
                            <a:srgbClr val="0070C0"/>
                          </a:solidFill>
                          <a:latin typeface="Times New Roman" panose="02020603050405020304" pitchFamily="18" charset="0"/>
                          <a:cs typeface="Times New Roman" panose="02020603050405020304" pitchFamily="18" charset="0"/>
                        </a:rPr>
                        <a:t>Giữ</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cho</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tới</a:t>
                      </a:r>
                      <a:r>
                        <a:rPr lang="en-US" sz="1600" i="1" baseline="0" dirty="0">
                          <a:solidFill>
                            <a:srgbClr val="0070C0"/>
                          </a:solidFill>
                          <a:latin typeface="Times New Roman" panose="02020603050405020304" pitchFamily="18" charset="0"/>
                          <a:cs typeface="Times New Roman" panose="02020603050405020304" pitchFamily="18" charset="0"/>
                        </a:rPr>
                        <a:t> 1 </a:t>
                      </a:r>
                      <a:r>
                        <a:rPr lang="en-US" sz="1600" i="1" baseline="0" dirty="0" err="1">
                          <a:solidFill>
                            <a:srgbClr val="0070C0"/>
                          </a:solidFill>
                          <a:latin typeface="Times New Roman" panose="02020603050405020304" pitchFamily="18" charset="0"/>
                          <a:cs typeface="Times New Roman" panose="02020603050405020304" pitchFamily="18" charset="0"/>
                        </a:rPr>
                        <a:t>thời</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gian</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cụ</a:t>
                      </a:r>
                      <a:r>
                        <a:rPr lang="en-US" sz="1600" i="1" baseline="0" dirty="0">
                          <a:solidFill>
                            <a:srgbClr val="0070C0"/>
                          </a:solidFill>
                          <a:latin typeface="Times New Roman" panose="02020603050405020304" pitchFamily="18" charset="0"/>
                          <a:cs typeface="Times New Roman" panose="02020603050405020304" pitchFamily="18" charset="0"/>
                        </a:rPr>
                        <a:t> </a:t>
                      </a:r>
                      <a:r>
                        <a:rPr lang="en-US" sz="1600" i="1" baseline="0" dirty="0" err="1">
                          <a:solidFill>
                            <a:srgbClr val="0070C0"/>
                          </a:solidFill>
                          <a:latin typeface="Times New Roman" panose="02020603050405020304" pitchFamily="18" charset="0"/>
                          <a:cs typeface="Times New Roman" panose="02020603050405020304" pitchFamily="18" charset="0"/>
                        </a:rPr>
                        <a:t>thể</a:t>
                      </a:r>
                      <a:endParaRPr lang="en-US" sz="1600" i="1" dirty="0">
                        <a:solidFill>
                          <a:srgbClr val="0070C0"/>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762958817"/>
                  </a:ext>
                </a:extLst>
              </a:tr>
            </a:tbl>
          </a:graphicData>
        </a:graphic>
      </p:graphicFrame>
      <p:sp>
        <p:nvSpPr>
          <p:cNvPr id="4" name="TextBox 3"/>
          <p:cNvSpPr txBox="1"/>
          <p:nvPr/>
        </p:nvSpPr>
        <p:spPr>
          <a:xfrm>
            <a:off x="331719" y="81008"/>
            <a:ext cx="83761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Follow-Up Actions for Integrated Change Control:</a:t>
            </a:r>
          </a:p>
          <a:p>
            <a:r>
              <a:rPr lang="en-US" sz="2400" b="1" i="1" u="sng" dirty="0" err="1">
                <a:ln/>
                <a:solidFill>
                  <a:srgbClr val="0070C0"/>
                </a:solidFill>
                <a:latin typeface="Times New Roman" panose="02020603050405020304" pitchFamily="18" charset="0"/>
                <a:cs typeface="Times New Roman" panose="02020603050405020304" pitchFamily="18" charset="0"/>
              </a:rPr>
              <a:t>Luồng</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hành</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động</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cho</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kiểm</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soát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hợp</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nhất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thay</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đổi</a:t>
            </a:r>
            <a:endParaRPr lang="en-US" sz="2400" b="1" i="1" u="sng" dirty="0">
              <a:ln/>
              <a:solidFill>
                <a:srgbClr val="0070C0"/>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94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5449" y="243345"/>
            <a:ext cx="83761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Guidelines for Managing Integrated Change Control (1 of 2):</a:t>
            </a:r>
          </a:p>
          <a:p>
            <a:r>
              <a:rPr lang="en-US" sz="2400" b="1" i="1" u="sng">
                <a:ln/>
                <a:solidFill>
                  <a:srgbClr val="0070C0"/>
                </a:solidFill>
                <a:latin typeface="Times New Roman" panose="02020603050405020304" pitchFamily="18" charset="0"/>
                <a:cs typeface="Times New Roman" panose="02020603050405020304" pitchFamily="18" charset="0"/>
              </a:rPr>
              <a:t>Hướng dẫn cho quản lý kiểm soát hợp nhất thay đổi (1/2)</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77671" y="1259008"/>
            <a:ext cx="5406810" cy="3970318"/>
          </a:xfrm>
          <a:prstGeom prst="rect">
            <a:avLst/>
          </a:prstGeom>
          <a:noFill/>
        </p:spPr>
        <p:txBody>
          <a:bodyPr wrap="square" rtlCol="0">
            <a:spAutoFit/>
          </a:bodyPr>
          <a:lstStyle/>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Introduce integrated change control early in the project. Make it part of the project kickoff</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Encourage the customer to fund a reasonable number of hours and/or dollars to be used to implement approved changes and to investigate change requests</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Determine how changes are to be introduced and processed with a documented procedure that is part of the project management system</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Use a change request form to document proposed changes</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Ensure that changes are approved in writing by the authorized representatives</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Update the baselines and all appropriate documentation after each change is approved</a:t>
            </a:r>
            <a:endParaRPr lang="en-US" sz="16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F9B3A537-97E5-43BC-9666-C757D9E4939A}"/>
              </a:ext>
            </a:extLst>
          </p:cNvPr>
          <p:cNvSpPr txBox="1"/>
          <p:nvPr/>
        </p:nvSpPr>
        <p:spPr>
          <a:xfrm>
            <a:off x="6307520" y="1259008"/>
            <a:ext cx="5609031" cy="3970318"/>
          </a:xfrm>
          <a:prstGeom prst="rect">
            <a:avLst/>
          </a:prstGeom>
          <a:noFill/>
        </p:spPr>
        <p:txBody>
          <a:bodyPr wrap="square" rtlCol="0">
            <a:spAutoFit/>
          </a:bodyPr>
          <a:lstStyle/>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Giới thiệu sớm về kiểm soát dự án hợp nhất trong dự án. Làm cho nó là 1 phần trong lúc bắt đầu dự án</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Khuyến khích khách hàng tài trợ cho một số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thời gian và/hoặc tiền hợp lý để sử dụng tiến hành áp dụng thay đổi và nghiên cứu yêu cầu thay đổi</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định cách mà sự thay đổi được trình bày và quy trình với thủ tục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tài liệu hóa, đó là 1 phần của hệ thống quản lý dự án</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Sử dụng mẫu yêu cầu thay đổi để chứng minh đề án thay đổi</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Đảm bảo sự thay đổi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chấp thuận bằng giấy tờ bởi đại diện xác nhận</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Cập nhật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c</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 sở và tất cả các tài liệu có liên quan sau mỗi thay đổi</a:t>
            </a:r>
            <a:endParaRPr lang="en-US" sz="1600" i="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44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7652" y="243345"/>
            <a:ext cx="8376182"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Guidelines for Managing Integrated Change Control (2 of 2):</a:t>
            </a:r>
          </a:p>
          <a:p>
            <a:r>
              <a:rPr lang="en-US" sz="2400" b="1" i="1" u="sng">
                <a:ln/>
                <a:solidFill>
                  <a:srgbClr val="0070C0"/>
                </a:solidFill>
                <a:latin typeface="Times New Roman" panose="02020603050405020304" pitchFamily="18" charset="0"/>
                <a:cs typeface="Times New Roman" panose="02020603050405020304" pitchFamily="18" charset="0"/>
              </a:rPr>
              <a:t>Hướng dẫn cho quản lý kiểm soát hợp nhất thay đổi (2/2)</a:t>
            </a:r>
          </a:p>
          <a:p>
            <a:endParaRPr lang="en-US" sz="2400" b="1" u="sng">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50751" y="1212841"/>
            <a:ext cx="5026718" cy="3647152"/>
          </a:xfrm>
          <a:prstGeom prst="rect">
            <a:avLst/>
          </a:prstGeom>
          <a:noFill/>
        </p:spPr>
        <p:txBody>
          <a:bodyPr wrap="square" rtlCol="0">
            <a:spAutoFit/>
          </a:bodyPr>
          <a:lstStyle/>
          <a:p>
            <a:pPr marL="342900" indent="-34290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Communicate the decision on each change request to all those who need to know, including the originator of the change request</a:t>
            </a:r>
          </a:p>
          <a:p>
            <a:pPr marL="342900" indent="-342900" algn="just">
              <a:spcBef>
                <a:spcPts val="600"/>
              </a:spcBef>
              <a:buFont typeface="Wingdings" panose="05000000000000000000" pitchFamily="2" charset="2"/>
              <a:buChar char="§"/>
            </a:pPr>
            <a:r>
              <a:rPr lang="en-US">
                <a:latin typeface="Times New Roman" panose="02020603050405020304" pitchFamily="18" charset="0"/>
                <a:cs typeface="Times New Roman" panose="02020603050405020304" pitchFamily="18" charset="0"/>
              </a:rPr>
              <a:t>Early in the project, use the change control process to authorize a change that has no cost or schedule impact</a:t>
            </a:r>
          </a:p>
          <a:p>
            <a:pPr marL="800100" lvl="1" indent="-342900" algn="just">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The customer is much more agreeable to signing a change authorization if it does not cost them anything</a:t>
            </a:r>
          </a:p>
          <a:p>
            <a:pPr marL="800100" lvl="1" indent="-342900" algn="just">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By executing a no-cost change order, you and the customer have set a precedent as to how changes must be approved</a:t>
            </a:r>
          </a:p>
        </p:txBody>
      </p:sp>
      <p:sp>
        <p:nvSpPr>
          <p:cNvPr id="4" name="TextBox 3">
            <a:extLst>
              <a:ext uri="{FF2B5EF4-FFF2-40B4-BE49-F238E27FC236}">
                <a16:creationId xmlns="" xmlns:a16="http://schemas.microsoft.com/office/drawing/2014/main" id="{48C23A81-E3E7-4EC3-A8BB-89FB5B76DC2A}"/>
              </a:ext>
            </a:extLst>
          </p:cNvPr>
          <p:cNvSpPr txBox="1"/>
          <p:nvPr/>
        </p:nvSpPr>
        <p:spPr>
          <a:xfrm>
            <a:off x="6096000" y="1212841"/>
            <a:ext cx="5586485" cy="3924151"/>
          </a:xfrm>
          <a:prstGeom prst="rect">
            <a:avLst/>
          </a:prstGeom>
          <a:noFill/>
        </p:spPr>
        <p:txBody>
          <a:bodyPr wrap="square" rtlCol="0">
            <a:spAutoFit/>
          </a:bodyPr>
          <a:lstStyle/>
          <a:p>
            <a:pPr marL="342900" indent="-34290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Truyền đạt quyết định trong mỗi lần có yêu cầu thay đổi cho tất cả những người cần biết, bao gồm ng</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ời yêu cầu thay đổi</a:t>
            </a:r>
          </a:p>
          <a:p>
            <a:pPr marL="342900" indent="-342900" algn="just">
              <a:spcBef>
                <a:spcPts val="600"/>
              </a:spcBef>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Nếu sớm trong một dự án mà quy trình kiểm soát thay đổi  để xác thực một thay đổi mà không mất chi phí hay không có dự định tr</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ớc có ảnh 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ởng: </a:t>
            </a:r>
          </a:p>
          <a:p>
            <a:pPr marL="800100" lvl="1" indent="-342900" algn="just">
              <a:spcBef>
                <a:spcPts val="600"/>
              </a:spcBef>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Khách hàng sẽ rất vui lòng để quyết định xác định một thay đổi mà nó không mất thêm chi phí nào</a:t>
            </a:r>
          </a:p>
          <a:p>
            <a:pPr marL="800100" lvl="1" indent="-342900" algn="just">
              <a:spcBef>
                <a:spcPts val="600"/>
              </a:spcBef>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Bằng cách thực hiện một thay đổi không mất chi phí, bạn và khách hàng có thể dễ dàng đặt một mức độ nh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 cách mà thay đổi phải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chấp thuận</a:t>
            </a:r>
          </a:p>
        </p:txBody>
      </p:sp>
    </p:spTree>
    <p:extLst>
      <p:ext uri="{BB962C8B-B14F-4D97-AF65-F5344CB8AC3E}">
        <p14:creationId xmlns:p14="http://schemas.microsoft.com/office/powerpoint/2010/main" val="328104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038" y="114696"/>
            <a:ext cx="822926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latin typeface="Times New Roman" panose="02020603050405020304" pitchFamily="18" charset="0"/>
                <a:cs typeface="Times New Roman" panose="02020603050405020304" pitchFamily="18" charset="0"/>
              </a:rPr>
              <a:t>Unit 13 : Integrated Change Control</a:t>
            </a:r>
          </a:p>
          <a:p>
            <a:r>
              <a:rPr lang="en-US" sz="2400" b="1" i="1" dirty="0">
                <a:ln/>
                <a:solidFill>
                  <a:srgbClr val="0070C0"/>
                </a:solidFill>
                <a:latin typeface="Times New Roman" panose="02020603050405020304" pitchFamily="18" charset="0"/>
                <a:cs typeface="Times New Roman" panose="02020603050405020304" pitchFamily="18" charset="0"/>
              </a:rPr>
              <a:t>Unit 13: </a:t>
            </a:r>
            <a:r>
              <a:rPr lang="en-US" sz="2400" b="1" i="1" dirty="0" err="1">
                <a:ln/>
                <a:solidFill>
                  <a:srgbClr val="0070C0"/>
                </a:solidFill>
                <a:latin typeface="Times New Roman" panose="02020603050405020304" pitchFamily="18" charset="0"/>
                <a:cs typeface="Times New Roman" panose="02020603050405020304" pitchFamily="18" charset="0"/>
              </a:rPr>
              <a:t>Kiểm</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soát</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hợp</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nhất</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thay</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đổi</a:t>
            </a:r>
            <a:endParaRPr lang="en-US" sz="2400" b="1" i="1" dirty="0">
              <a:ln/>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35493" y="945693"/>
            <a:ext cx="5860508" cy="5509200"/>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What this Unit is About :</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This unit discusses project integrated change control. It describes overall change management, its function, and benefits. The unit concludes with an integrated change control team exercise</a:t>
            </a:r>
          </a:p>
          <a:p>
            <a:pPr marL="742950" lvl="1" indent="-285750">
              <a:buFont typeface="Wingdings" panose="05000000000000000000" pitchFamily="2" charset="2"/>
              <a:buChar char="§"/>
            </a:pPr>
            <a:r>
              <a:rPr lang="en-US" sz="1600" b="1">
                <a:latin typeface="Times New Roman" panose="02020603050405020304" pitchFamily="18" charset="0"/>
                <a:cs typeface="Times New Roman" panose="02020603050405020304" pitchFamily="18" charset="0"/>
              </a:rPr>
              <a:t>What </a:t>
            </a:r>
            <a:r>
              <a:rPr lang="en-US" sz="1600" b="1" dirty="0">
                <a:latin typeface="Times New Roman" panose="02020603050405020304" pitchFamily="18" charset="0"/>
                <a:cs typeface="Times New Roman" panose="02020603050405020304" pitchFamily="18" charset="0"/>
              </a:rPr>
              <a:t>you should be able to Do:</a:t>
            </a:r>
          </a:p>
          <a:p>
            <a:pPr lvl="1"/>
            <a:r>
              <a:rPr lang="en-US" sz="1600" dirty="0">
                <a:latin typeface="Times New Roman" panose="02020603050405020304" pitchFamily="18" charset="0"/>
                <a:cs typeface="Times New Roman" panose="02020603050405020304" pitchFamily="18" charset="0"/>
              </a:rPr>
              <a:t>After completing this unit, you should be </a:t>
            </a:r>
            <a:r>
              <a:rPr lang="en-US" sz="1600">
                <a:latin typeface="Times New Roman" panose="02020603050405020304" pitchFamily="18" charset="0"/>
                <a:cs typeface="Times New Roman" panose="02020603050405020304" pitchFamily="18" charset="0"/>
              </a:rPr>
              <a:t>able to:</a:t>
            </a:r>
            <a:endParaRPr lang="en-US" sz="1600" i="1" dirty="0">
              <a:solidFill>
                <a:srgbClr val="00206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change and integrated </a:t>
            </a:r>
            <a:r>
              <a:rPr lang="en-US" sz="1600">
                <a:latin typeface="Times New Roman" panose="02020603050405020304" pitchFamily="18" charset="0"/>
                <a:cs typeface="Times New Roman" panose="02020603050405020304" pitchFamily="18" charset="0"/>
              </a:rPr>
              <a:t>change control</a:t>
            </a:r>
            <a:endParaRPr lang="en-US" sz="1600" i="1" dirty="0">
              <a:solidFill>
                <a:srgbClr val="00206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State why integrated change control </a:t>
            </a:r>
            <a:r>
              <a:rPr lang="en-US" sz="1600">
                <a:latin typeface="Times New Roman" panose="02020603050405020304" pitchFamily="18" charset="0"/>
                <a:cs typeface="Times New Roman" panose="02020603050405020304" pitchFamily="18" charset="0"/>
              </a:rPr>
              <a:t>is needed</a:t>
            </a:r>
            <a:endParaRPr lang="en-US" sz="1600" i="1" dirty="0">
              <a:solidFill>
                <a:srgbClr val="00206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List the steps of </a:t>
            </a:r>
            <a:r>
              <a:rPr lang="en-US" sz="1600">
                <a:latin typeface="Times New Roman" panose="02020603050405020304" pitchFamily="18" charset="0"/>
                <a:cs typeface="Times New Roman" panose="02020603050405020304" pitchFamily="18" charset="0"/>
              </a:rPr>
              <a:t>change management</a:t>
            </a:r>
            <a:endParaRPr lang="en-US" sz="1600" i="1" dirty="0">
              <a:solidFill>
                <a:srgbClr val="00206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Identify the elements in a change </a:t>
            </a:r>
            <a:r>
              <a:rPr lang="en-US" sz="1600">
                <a:latin typeface="Times New Roman" panose="02020603050405020304" pitchFamily="18" charset="0"/>
                <a:cs typeface="Times New Roman" panose="02020603050405020304" pitchFamily="18" charset="0"/>
              </a:rPr>
              <a:t>request form</a:t>
            </a:r>
            <a:endParaRPr lang="en-US" sz="1600" i="1" dirty="0">
              <a:solidFill>
                <a:srgbClr val="00206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State the role of the project manager in integrated change control </a:t>
            </a:r>
          </a:p>
          <a:p>
            <a:pPr marL="1200150" lvl="2"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Apply </a:t>
            </a:r>
            <a:r>
              <a:rPr lang="en-US" sz="1600" dirty="0">
                <a:latin typeface="Times New Roman" panose="02020603050405020304" pitchFamily="18" charset="0"/>
                <a:cs typeface="Times New Roman" panose="02020603050405020304" pitchFamily="18" charset="0"/>
              </a:rPr>
              <a:t>change </a:t>
            </a:r>
            <a:r>
              <a:rPr lang="en-US" sz="1600">
                <a:latin typeface="Times New Roman" panose="02020603050405020304" pitchFamily="18" charset="0"/>
                <a:cs typeface="Times New Roman" panose="02020603050405020304" pitchFamily="18" charset="0"/>
              </a:rPr>
              <a:t>management principles</a:t>
            </a:r>
            <a:endParaRPr lang="en-US" sz="1600" i="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How You Will Check Your </a:t>
            </a:r>
            <a:r>
              <a:rPr lang="en-US" sz="1600" b="1">
                <a:latin typeface="Times New Roman" panose="02020603050405020304" pitchFamily="18" charset="0"/>
                <a:cs typeface="Times New Roman" panose="02020603050405020304" pitchFamily="18" charset="0"/>
              </a:rPr>
              <a:t>Progress :</a:t>
            </a:r>
            <a:endParaRPr lang="en-US" sz="1600" b="1" i="1" dirty="0">
              <a:solidFill>
                <a:srgbClr val="002060"/>
              </a:solidFill>
              <a:latin typeface="Times New Roman" panose="02020603050405020304" pitchFamily="18" charset="0"/>
              <a:cs typeface="Times New Roman" panose="02020603050405020304" pitchFamily="18" charset="0"/>
            </a:endParaRPr>
          </a:p>
          <a:p>
            <a:pPr lvl="1" algn="just"/>
            <a:r>
              <a:rPr lang="en-US" sz="1600">
                <a:latin typeface="Times New Roman" panose="02020603050405020304" pitchFamily="18" charset="0"/>
                <a:cs typeface="Times New Roman" panose="02020603050405020304" pitchFamily="18" charset="0"/>
              </a:rPr>
              <a:t>Accountability</a:t>
            </a:r>
            <a:endParaRPr lang="en-US" sz="1600" i="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Class Discussion. </a:t>
            </a:r>
          </a:p>
          <a:p>
            <a:pPr marL="285750" indent="-285750">
              <a:buFont typeface="Wingdings" panose="05000000000000000000" pitchFamily="2" charset="2"/>
              <a:buChar char="v"/>
            </a:pPr>
            <a:r>
              <a:rPr lang="en-US" sz="1600" b="1">
                <a:latin typeface="Times New Roman" panose="02020603050405020304" pitchFamily="18" charset="0"/>
                <a:cs typeface="Times New Roman" panose="02020603050405020304" pitchFamily="18" charset="0"/>
              </a:rPr>
              <a:t>References </a:t>
            </a:r>
            <a:r>
              <a:rPr lang="en-US" sz="1600" b="1"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Guide to the Project Management Body of Knowledge (PMBOK </a:t>
            </a:r>
            <a:r>
              <a:rPr lang="en-US" sz="1600" dirty="0">
                <a:latin typeface="Times New Roman" panose="02020603050405020304" pitchFamily="18" charset="0"/>
                <a:cs typeface="Times New Roman" panose="02020603050405020304" pitchFamily="18" charset="0"/>
                <a:sym typeface="Symbol" panose="05050102010706020507" pitchFamily="18" charset="2"/>
              </a:rPr>
              <a:t> Guide Third Edition</a:t>
            </a:r>
            <a:r>
              <a:rPr lang="en-US" sz="1600" dirty="0">
                <a:latin typeface="Times New Roman" panose="02020603050405020304" pitchFamily="18" charset="0"/>
                <a:cs typeface="Times New Roman" panose="02020603050405020304" pitchFamily="18" charset="0"/>
              </a:rPr>
              <a:t>), Pennsylvania: Project Management Institute.</a:t>
            </a:r>
          </a:p>
          <a:p>
            <a:pPr marL="285750" indent="-285750">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E5255357-ED7E-46EC-9325-FAA56D7A5DA3}"/>
              </a:ext>
            </a:extLst>
          </p:cNvPr>
          <p:cNvSpPr txBox="1"/>
          <p:nvPr/>
        </p:nvSpPr>
        <p:spPr>
          <a:xfrm>
            <a:off x="5759816" y="948851"/>
            <a:ext cx="6196691" cy="5509200"/>
          </a:xfrm>
          <a:prstGeom prst="rect">
            <a:avLst/>
          </a:prstGeom>
          <a:noFill/>
        </p:spPr>
        <p:txBody>
          <a:bodyPr wrap="square" rtlCol="0">
            <a:spAutoFit/>
          </a:bodyPr>
          <a:lstStyle/>
          <a:p>
            <a:pPr marL="285750" indent="-285750">
              <a:buFont typeface="Wingdings" panose="05000000000000000000" pitchFamily="2" charset="2"/>
              <a:buChar char="v"/>
            </a:pPr>
            <a:r>
              <a:rPr lang="en-US" sz="1600" b="1">
                <a:solidFill>
                  <a:srgbClr val="0070C0"/>
                </a:solidFill>
                <a:latin typeface="Times New Roman" panose="02020603050405020304" pitchFamily="18" charset="0"/>
                <a:cs typeface="Times New Roman" panose="02020603050405020304" pitchFamily="18" charset="0"/>
              </a:rPr>
              <a:t>Unit này nói về</a:t>
            </a:r>
            <a:endParaRPr lang="en-US" sz="1600"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Unit </a:t>
            </a:r>
            <a:r>
              <a:rPr lang="en-US" sz="1600" i="1" dirty="0" err="1">
                <a:solidFill>
                  <a:srgbClr val="0070C0"/>
                </a:solidFill>
                <a:latin typeface="Times New Roman" panose="02020603050405020304" pitchFamily="18" charset="0"/>
                <a:cs typeface="Times New Roman" panose="02020603050405020304" pitchFamily="18" charset="0"/>
              </a:rPr>
              <a:t>này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luận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mô</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toàn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cảnh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lợi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đem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lại</a:t>
            </a:r>
            <a:r>
              <a:rPr lang="en-US" sz="1600" i="1" dirty="0">
                <a:solidFill>
                  <a:srgbClr val="0070C0"/>
                </a:solidFill>
                <a:latin typeface="Times New Roman" panose="02020603050405020304" pitchFamily="18" charset="0"/>
                <a:cs typeface="Times New Roman" panose="02020603050405020304" pitchFamily="18" charset="0"/>
              </a:rPr>
              <a:t>. Unit </a:t>
            </a:r>
            <a:r>
              <a:rPr lang="en-US" sz="1600" i="1" dirty="0" err="1">
                <a:solidFill>
                  <a:srgbClr val="0070C0"/>
                </a:solidFill>
                <a:latin typeface="Times New Roman" panose="02020603050405020304" pitchFamily="18" charset="0"/>
                <a:cs typeface="Times New Roman" panose="02020603050405020304" pitchFamily="18" charset="0"/>
              </a:rPr>
              <a:t>này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thúc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bài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a:solidFill>
                  <a:srgbClr val="0070C0"/>
                </a:solidFill>
                <a:latin typeface="Times New Roman" panose="02020603050405020304" pitchFamily="18" charset="0"/>
                <a:cs typeface="Times New Roman" panose="02020603050405020304" pitchFamily="18" charset="0"/>
              </a:rPr>
              <a:t> Bạn có thể làm gì:</a:t>
            </a:r>
            <a:endParaRPr lang="en-US" sz="1600" b="1" dirty="0">
              <a:solidFill>
                <a:srgbClr val="0070C0"/>
              </a:solidFill>
              <a:latin typeface="Times New Roman" panose="02020603050405020304" pitchFamily="18" charset="0"/>
              <a:cs typeface="Times New Roman" panose="02020603050405020304" pitchFamily="18" charset="0"/>
            </a:endParaRPr>
          </a:p>
          <a:p>
            <a:pPr lvl="1"/>
            <a:r>
              <a:rPr lang="en-US" sz="1600" i="1">
                <a:solidFill>
                  <a:srgbClr val="0070C0"/>
                </a:solidFill>
                <a:latin typeface="Times New Roman" panose="02020603050405020304" pitchFamily="18" charset="0"/>
                <a:cs typeface="Times New Roman" panose="02020603050405020304" pitchFamily="18" charset="0"/>
              </a:rPr>
              <a:t>Sau </a:t>
            </a:r>
            <a:r>
              <a:rPr lang="en-US" sz="1600" i="1" dirty="0" err="1">
                <a:solidFill>
                  <a:srgbClr val="0070C0"/>
                </a:solidFill>
                <a:latin typeface="Times New Roman" panose="02020603050405020304" pitchFamily="18" charset="0"/>
                <a:cs typeface="Times New Roman" panose="02020603050405020304" pitchFamily="18" charset="0"/>
              </a:rPr>
              <a:t>khi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hoàn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unit </a:t>
            </a:r>
            <a:r>
              <a:rPr lang="en-US" sz="1600" i="1" dirty="0" err="1">
                <a:solidFill>
                  <a:srgbClr val="0070C0"/>
                </a:solidFill>
                <a:latin typeface="Times New Roman" panose="02020603050405020304" pitchFamily="18" charset="0"/>
                <a:cs typeface="Times New Roman" panose="02020603050405020304" pitchFamily="18" charset="0"/>
              </a:rPr>
              <a:t>này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endParaRPr lang="en-US" sz="16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Định </a:t>
            </a:r>
            <a:r>
              <a:rPr lang="en-US" sz="1600" i="1" dirty="0" err="1">
                <a:solidFill>
                  <a:srgbClr val="0070C0"/>
                </a:solidFill>
                <a:latin typeface="Times New Roman" panose="02020603050405020304" pitchFamily="18" charset="0"/>
                <a:cs typeface="Times New Roman" panose="02020603050405020304" pitchFamily="18" charset="0"/>
              </a:rPr>
              <a:t>nghĩa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endParaRPr lang="en-US" sz="16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Nói </a:t>
            </a:r>
            <a:r>
              <a:rPr lang="en-US" sz="1600" i="1" dirty="0" err="1">
                <a:solidFill>
                  <a:srgbClr val="0070C0"/>
                </a:solidFill>
                <a:latin typeface="Times New Roman" panose="02020603050405020304" pitchFamily="18" charset="0"/>
                <a:cs typeface="Times New Roman" panose="02020603050405020304" pitchFamily="18" charset="0"/>
              </a:rPr>
              <a:t>rõ</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thiết</a:t>
            </a:r>
            <a:endParaRPr lang="en-US" sz="16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Danh </a:t>
            </a:r>
            <a:r>
              <a:rPr lang="en-US" sz="1600" i="1" dirty="0" err="1">
                <a:solidFill>
                  <a:srgbClr val="0070C0"/>
                </a:solidFill>
                <a:latin typeface="Times New Roman" panose="02020603050405020304" pitchFamily="18" charset="0"/>
                <a:cs typeface="Times New Roman" panose="02020603050405020304" pitchFamily="18" charset="0"/>
              </a:rPr>
              <a:t>sách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b</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ớc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endParaRPr lang="en-US" sz="16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Xác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yêu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endParaRPr lang="en-US" sz="16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Nói </a:t>
            </a:r>
            <a:r>
              <a:rPr lang="en-US" sz="1600" i="1" dirty="0" err="1">
                <a:solidFill>
                  <a:srgbClr val="0070C0"/>
                </a:solidFill>
                <a:latin typeface="Times New Roman" panose="02020603050405020304" pitchFamily="18" charset="0"/>
                <a:cs typeface="Times New Roman" panose="02020603050405020304" pitchFamily="18" charset="0"/>
              </a:rPr>
              <a:t>rõ</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vai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trò</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endParaRPr lang="en-US" sz="16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Áp </a:t>
            </a:r>
            <a:r>
              <a:rPr lang="en-US" sz="1600" i="1" dirty="0" err="1">
                <a:solidFill>
                  <a:srgbClr val="0070C0"/>
                </a:solidFill>
                <a:latin typeface="Times New Roman" panose="02020603050405020304" pitchFamily="18" charset="0"/>
                <a:cs typeface="Times New Roman" panose="02020603050405020304" pitchFamily="18" charset="0"/>
              </a:rPr>
              <a:t>dụng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nguyên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tắc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US" sz="1600" b="1" i="1">
                <a:solidFill>
                  <a:srgbClr val="0070C0"/>
                </a:solidFill>
                <a:latin typeface="Times New Roman" panose="02020603050405020304" pitchFamily="18" charset="0"/>
                <a:cs typeface="Times New Roman" panose="02020603050405020304" pitchFamily="18" charset="0"/>
              </a:rPr>
              <a:t>Cách </a:t>
            </a:r>
            <a:r>
              <a:rPr lang="en-US" sz="1600" b="1" i="1" dirty="0" err="1">
                <a:solidFill>
                  <a:srgbClr val="0070C0"/>
                </a:solidFill>
                <a:latin typeface="Times New Roman" panose="02020603050405020304" pitchFamily="18" charset="0"/>
                <a:cs typeface="Times New Roman" panose="02020603050405020304" pitchFamily="18" charset="0"/>
              </a:rPr>
              <a:t>kiểm</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tra</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quy</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err="1">
                <a:solidFill>
                  <a:srgbClr val="0070C0"/>
                </a:solidFill>
                <a:latin typeface="Times New Roman" panose="02020603050405020304" pitchFamily="18" charset="0"/>
                <a:cs typeface="Times New Roman" panose="02020603050405020304" pitchFamily="18" charset="0"/>
              </a:rPr>
              <a:t>trình</a:t>
            </a:r>
            <a:r>
              <a:rPr lang="en-US" sz="1600" b="1" i="1">
                <a:solidFill>
                  <a:srgbClr val="0070C0"/>
                </a:solidFill>
                <a:latin typeface="Times New Roman" panose="02020603050405020304" pitchFamily="18" charset="0"/>
                <a:cs typeface="Times New Roman" panose="02020603050405020304" pitchFamily="18" charset="0"/>
              </a:rPr>
              <a:t> </a:t>
            </a:r>
          </a:p>
          <a:p>
            <a:pPr lvl="1" algn="just"/>
            <a:r>
              <a:rPr lang="en-US" sz="1600" i="1">
                <a:solidFill>
                  <a:srgbClr val="0070C0"/>
                </a:solidFill>
                <a:latin typeface="Times New Roman" panose="02020603050405020304" pitchFamily="18" charset="0"/>
                <a:cs typeface="Times New Roman" panose="02020603050405020304" pitchFamily="18" charset="0"/>
              </a:rPr>
              <a:t>Thuyết trình</a:t>
            </a:r>
          </a:p>
          <a:p>
            <a:pPr marL="1200150" lvl="2"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Bài </a:t>
            </a:r>
            <a:r>
              <a:rPr lang="en-US" sz="1600" i="1" dirty="0" err="1">
                <a:solidFill>
                  <a:srgbClr val="0070C0"/>
                </a:solidFill>
                <a:latin typeface="Times New Roman" panose="02020603050405020304" pitchFamily="18" charset="0"/>
                <a:cs typeface="Times New Roman" panose="02020603050405020304" pitchFamily="18" charset="0"/>
              </a:rPr>
              <a:t>thảo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luận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lớp</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a:solidFill>
                  <a:srgbClr val="0070C0"/>
                </a:solidFill>
                <a:latin typeface="Times New Roman" panose="02020603050405020304" pitchFamily="18" charset="0"/>
                <a:cs typeface="Times New Roman" panose="02020603050405020304" pitchFamily="18" charset="0"/>
              </a:rPr>
              <a:t>Tham khảo:</a:t>
            </a:r>
            <a:endParaRPr lang="en-US" sz="1600"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Hướng </a:t>
            </a:r>
            <a:r>
              <a:rPr lang="en-US" sz="1600" i="1" dirty="0" err="1">
                <a:solidFill>
                  <a:srgbClr val="0070C0"/>
                </a:solidFill>
                <a:latin typeface="Times New Roman" panose="02020603050405020304" pitchFamily="18" charset="0"/>
                <a:cs typeface="Times New Roman" panose="02020603050405020304" pitchFamily="18" charset="0"/>
              </a:rPr>
              <a:t>dẫn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cấu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(PMBOK Guide Third Edition), Pennsylvania: </a:t>
            </a:r>
            <a:r>
              <a:rPr lang="en-US" sz="1600" i="1" dirty="0" err="1">
                <a:solidFill>
                  <a:srgbClr val="0070C0"/>
                </a:solidFill>
                <a:latin typeface="Times New Roman" panose="02020603050405020304" pitchFamily="18" charset="0"/>
                <a:cs typeface="Times New Roman" panose="02020603050405020304" pitchFamily="18" charset="0"/>
              </a:rPr>
              <a:t>Viện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endParaRPr lang="en-US" sz="14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sz="16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7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9517" y="243345"/>
            <a:ext cx="83761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Project Manager’s Role in Integrated Change Control:</a:t>
            </a:r>
          </a:p>
          <a:p>
            <a:r>
              <a:rPr lang="en-US" sz="2400" b="1" i="1" u="sng">
                <a:ln/>
                <a:solidFill>
                  <a:srgbClr val="0070C0"/>
                </a:solidFill>
                <a:latin typeface="Times New Roman" panose="02020603050405020304" pitchFamily="18" charset="0"/>
                <a:cs typeface="Times New Roman" panose="02020603050405020304" pitchFamily="18" charset="0"/>
              </a:rPr>
              <a:t>Vai trò của quản lý dự án trong kiểm soát hợp nhất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27796" y="1167011"/>
            <a:ext cx="8898341" cy="2308324"/>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In Integrated Change Control, the project manager:</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Analyzes change requests:</a:t>
            </a:r>
          </a:p>
          <a:p>
            <a:pPr marL="800100" lvl="1" indent="-3429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Assesses the effects of the change:</a:t>
            </a:r>
          </a:p>
          <a:p>
            <a:pPr marL="1257300" lvl="2" indent="-342900" algn="just">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Risk</a:t>
            </a:r>
          </a:p>
          <a:p>
            <a:pPr marL="1257300" lvl="2" indent="-342900" algn="just">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Baseline</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Manages the scope</a:t>
            </a:r>
          </a:p>
          <a:p>
            <a:pPr marL="800100" lvl="1" indent="-3429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Accpects or rejects the change</a:t>
            </a:r>
          </a:p>
          <a:p>
            <a:pPr marL="342900"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Revises baselines</a:t>
            </a:r>
          </a:p>
        </p:txBody>
      </p:sp>
      <p:sp>
        <p:nvSpPr>
          <p:cNvPr id="4" name="TextBox 3">
            <a:extLst>
              <a:ext uri="{FF2B5EF4-FFF2-40B4-BE49-F238E27FC236}">
                <a16:creationId xmlns="" xmlns:a16="http://schemas.microsoft.com/office/drawing/2014/main" id="{8691A4D6-1FBB-40F6-8190-823D5553D667}"/>
              </a:ext>
            </a:extLst>
          </p:cNvPr>
          <p:cNvSpPr txBox="1"/>
          <p:nvPr/>
        </p:nvSpPr>
        <p:spPr>
          <a:xfrm>
            <a:off x="6096000" y="1213178"/>
            <a:ext cx="5759356" cy="2308324"/>
          </a:xfrm>
          <a:prstGeom prst="rect">
            <a:avLst/>
          </a:prstGeom>
          <a:noFill/>
        </p:spPr>
        <p:txBody>
          <a:bodyPr wrap="square" rtlCol="0">
            <a:spAutoFit/>
          </a:bodyPr>
          <a:lstStyle/>
          <a:p>
            <a:pPr algn="just"/>
            <a:r>
              <a:rPr lang="en-US" b="1" i="1">
                <a:solidFill>
                  <a:srgbClr val="0070C0"/>
                </a:solidFill>
                <a:latin typeface="Times New Roman" panose="02020603050405020304" pitchFamily="18" charset="0"/>
                <a:cs typeface="Times New Roman" panose="02020603050405020304" pitchFamily="18" charset="0"/>
              </a:rPr>
              <a:t>Trong kiểm soát hợp nhất thay đổi, ng</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ời quản lý dự án:</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Phân tích yêu cầu thay đổi</a:t>
            </a:r>
          </a:p>
          <a:p>
            <a:pPr marL="800100" lvl="1" indent="-34290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Đánh giá tác động của thay đổi</a:t>
            </a:r>
          </a:p>
          <a:p>
            <a:pPr marL="1257300" lvl="2" indent="-342900" algn="just">
              <a:buFont typeface="Courier New" panose="02070309020205020404" pitchFamily="49" charset="0"/>
              <a:buChar char="o"/>
            </a:pPr>
            <a:r>
              <a:rPr lang="en-US" i="1">
                <a:solidFill>
                  <a:srgbClr val="0070C0"/>
                </a:solidFill>
                <a:latin typeface="Times New Roman" panose="02020603050405020304" pitchFamily="18" charset="0"/>
                <a:cs typeface="Times New Roman" panose="02020603050405020304" pitchFamily="18" charset="0"/>
              </a:rPr>
              <a:t>Rủi ro</a:t>
            </a:r>
          </a:p>
          <a:p>
            <a:pPr marL="1257300" lvl="2" indent="-342900" algn="just">
              <a:buFont typeface="Courier New" panose="02070309020205020404" pitchFamily="49" charset="0"/>
              <a:buChar char="o"/>
            </a:pPr>
            <a:r>
              <a:rPr lang="en-US" i="1">
                <a:solidFill>
                  <a:srgbClr val="0070C0"/>
                </a:solidFill>
                <a:latin typeface="Times New Roman" panose="02020603050405020304" pitchFamily="18" charset="0"/>
                <a:cs typeface="Times New Roman" panose="02020603050405020304" pitchFamily="18" charset="0"/>
              </a:rPr>
              <a:t>Đường c</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 sở</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Quản lý phạm vi</a:t>
            </a:r>
          </a:p>
          <a:p>
            <a:pPr marL="800100" lvl="1" indent="-34290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Chấp nhận hay từ chối thay đổi</a:t>
            </a:r>
          </a:p>
          <a:p>
            <a:pPr marL="342900" indent="-34290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Xem lại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cơ sở</a:t>
            </a:r>
          </a:p>
        </p:txBody>
      </p:sp>
    </p:spTree>
    <p:extLst>
      <p:ext uri="{BB962C8B-B14F-4D97-AF65-F5344CB8AC3E}">
        <p14:creationId xmlns:p14="http://schemas.microsoft.com/office/powerpoint/2010/main" val="389121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3922" y="243345"/>
            <a:ext cx="83761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Configuration Management System:</a:t>
            </a:r>
          </a:p>
          <a:p>
            <a:r>
              <a:rPr lang="en-US" sz="2400" b="1" i="1" u="sng">
                <a:ln/>
                <a:solidFill>
                  <a:srgbClr val="0070C0"/>
                </a:solidFill>
                <a:latin typeface="Times New Roman" panose="02020603050405020304" pitchFamily="18" charset="0"/>
                <a:cs typeface="Times New Roman" panose="02020603050405020304" pitchFamily="18" charset="0"/>
              </a:rPr>
              <a:t>Hệ thống quản lý cấu hình</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80400" y="1074342"/>
            <a:ext cx="5429081" cy="4801314"/>
          </a:xfrm>
          <a:prstGeom prst="rect">
            <a:avLst/>
          </a:prstGeom>
          <a:noFill/>
        </p:spPr>
        <p:txBody>
          <a:bodyPr wrap="square" rtlCol="0">
            <a:spAutoFit/>
          </a:bodyPr>
          <a:lstStyle/>
          <a:p>
            <a:pPr algn="just"/>
            <a:r>
              <a:rPr lang="en-US" sz="1700" b="1">
                <a:latin typeface="Times New Roman" panose="02020603050405020304" pitchFamily="18" charset="0"/>
                <a:cs typeface="Times New Roman" panose="02020603050405020304" pitchFamily="18" charset="0"/>
              </a:rPr>
              <a:t>Configuration Management System – Is a subsystem of the overall project management system which serves as a collection of formal documented procedures used to apply technical and administrative direction and surveillance to:</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Identify and document the functional and physical characteristics of a product, result, service, or component</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Control any changes to such characteristics</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Record and report each change and its implementation status</a:t>
            </a:r>
          </a:p>
          <a:p>
            <a:pPr marL="800100" lvl="1" indent="-342900" algn="just">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Support the audit of the products, results, or components to verify conformance to requirements</a:t>
            </a:r>
          </a:p>
          <a:p>
            <a:pPr marL="342900" indent="-34290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It includes the documentation, tracking systems, and defined approval levels necessary for authorizing and controlling changes; in most application areas, the configuration management system includes the change control system</a:t>
            </a:r>
          </a:p>
        </p:txBody>
      </p:sp>
      <p:sp>
        <p:nvSpPr>
          <p:cNvPr id="4" name="TextBox 3">
            <a:extLst>
              <a:ext uri="{FF2B5EF4-FFF2-40B4-BE49-F238E27FC236}">
                <a16:creationId xmlns="" xmlns:a16="http://schemas.microsoft.com/office/drawing/2014/main" id="{78A951A2-BA08-4CFC-BF3A-624A2E7F49B6}"/>
              </a:ext>
            </a:extLst>
          </p:cNvPr>
          <p:cNvSpPr txBox="1"/>
          <p:nvPr/>
        </p:nvSpPr>
        <p:spPr>
          <a:xfrm>
            <a:off x="6096000" y="1084159"/>
            <a:ext cx="5722078" cy="4278094"/>
          </a:xfrm>
          <a:prstGeom prst="rect">
            <a:avLst/>
          </a:prstGeom>
          <a:noFill/>
        </p:spPr>
        <p:txBody>
          <a:bodyPr wrap="square" rtlCol="0">
            <a:spAutoFit/>
          </a:bodyPr>
          <a:lstStyle/>
          <a:p>
            <a:pPr algn="just"/>
            <a:r>
              <a:rPr lang="en-US" sz="1700" b="1" i="1" dirty="0" err="1">
                <a:solidFill>
                  <a:srgbClr val="0070C0"/>
                </a:solidFill>
                <a:latin typeface="Times New Roman" panose="02020603050405020304" pitchFamily="18" charset="0"/>
                <a:cs typeface="Times New Roman" panose="02020603050405020304" pitchFamily="18" charset="0"/>
              </a:rPr>
              <a:t>Hệ</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thống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quản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lý</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cấu</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hình</a:t>
            </a:r>
            <a:r>
              <a:rPr lang="en-US" sz="1700" b="1" i="1" dirty="0">
                <a:solidFill>
                  <a:srgbClr val="0070C0"/>
                </a:solidFill>
                <a:latin typeface="Times New Roman" panose="02020603050405020304" pitchFamily="18" charset="0"/>
                <a:cs typeface="Times New Roman" panose="02020603050405020304" pitchFamily="18" charset="0"/>
              </a:rPr>
              <a:t> – </a:t>
            </a:r>
            <a:r>
              <a:rPr lang="en-US" sz="1700" b="1" i="1" dirty="0" err="1">
                <a:solidFill>
                  <a:srgbClr val="0070C0"/>
                </a:solidFill>
                <a:latin typeface="Times New Roman" panose="02020603050405020304" pitchFamily="18" charset="0"/>
                <a:cs typeface="Times New Roman" panose="02020603050405020304" pitchFamily="18" charset="0"/>
              </a:rPr>
              <a:t>là</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một</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hệ</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thống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nhỏ</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của</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hệ</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thống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quản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lý</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dự</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án</a:t>
            </a:r>
            <a:r>
              <a:rPr lang="en-US" sz="1700" b="1" i="1" dirty="0">
                <a:solidFill>
                  <a:srgbClr val="0070C0"/>
                </a:solidFill>
                <a:latin typeface="Times New Roman" panose="02020603050405020304" pitchFamily="18" charset="0"/>
                <a:cs typeface="Times New Roman" panose="02020603050405020304" pitchFamily="18" charset="0"/>
              </a:rPr>
              <a:t>, </a:t>
            </a:r>
            <a:r>
              <a:rPr lang="vi-VN" sz="1700" b="1" i="1" dirty="0">
                <a:solidFill>
                  <a:srgbClr val="0070C0"/>
                </a:solidFill>
                <a:latin typeface="+mj-lt"/>
              </a:rPr>
              <a:t>tập hợp các thủ tục chính thức dùng để áp dụng các hướng dẫn về kĩ thuật, quản trị và giám sát nhằm</a:t>
            </a:r>
            <a:r>
              <a:rPr lang="en-US" sz="1700" b="1" i="1" dirty="0" smtClean="0">
                <a:solidFill>
                  <a:srgbClr val="0070C0"/>
                </a:solidFill>
                <a:latin typeface="+mj-lt"/>
              </a:rPr>
              <a:t>:</a:t>
            </a:r>
          </a:p>
          <a:p>
            <a:pPr algn="just"/>
            <a:endParaRPr lang="en-US" sz="1700" b="1" i="1" dirty="0">
              <a:solidFill>
                <a:srgbClr val="0070C0"/>
              </a:solidFill>
              <a:latin typeface="+mj-lt"/>
              <a:cs typeface="Times New Roman" panose="02020603050405020304" pitchFamily="18" charset="0"/>
            </a:endParaRPr>
          </a:p>
          <a:p>
            <a:pPr marL="800100" lvl="1" indent="-342900" algn="just">
              <a:buFont typeface="Arial" panose="020B0604020202020204" pitchFamily="34" charset="0"/>
              <a:buChar char="•"/>
            </a:pPr>
            <a:r>
              <a:rPr lang="en-US" sz="1700" i="1" dirty="0" err="1">
                <a:solidFill>
                  <a:srgbClr val="0070C0"/>
                </a:solidFill>
                <a:latin typeface="Times New Roman" panose="02020603050405020304" pitchFamily="18" charset="0"/>
                <a:cs typeface="Times New Roman" panose="02020603050405020304" pitchFamily="18" charset="0"/>
              </a:rPr>
              <a:t>Xác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định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văn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bản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hóa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chức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năng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đặc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tính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của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một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sản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phẩm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kết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quả</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dịch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vụ</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hoặc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một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thành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phần</a:t>
            </a:r>
            <a:endParaRPr lang="en-US" sz="17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700" i="1" dirty="0" err="1">
                <a:solidFill>
                  <a:srgbClr val="0070C0"/>
                </a:solidFill>
                <a:latin typeface="Times New Roman" panose="02020603050405020304" pitchFamily="18" charset="0"/>
                <a:cs typeface="Times New Roman" panose="02020603050405020304" pitchFamily="18" charset="0"/>
              </a:rPr>
              <a:t>Kiểm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soát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mọi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thay</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đổi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đặc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tính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đó</a:t>
            </a:r>
            <a:endParaRPr lang="en-US" sz="1700"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700" i="1" dirty="0">
                <a:solidFill>
                  <a:srgbClr val="0070C0"/>
                </a:solidFill>
                <a:latin typeface="+mj-lt"/>
              </a:rPr>
              <a:t>G</a:t>
            </a:r>
            <a:r>
              <a:rPr lang="vi-VN" sz="1700" i="1" dirty="0">
                <a:solidFill>
                  <a:srgbClr val="0070C0"/>
                </a:solidFill>
                <a:latin typeface="+mj-lt"/>
              </a:rPr>
              <a:t>hi lại và báo cáo mỗi thay đổi cũng như hiện trạng triển khai thay đổi</a:t>
            </a:r>
            <a:endParaRPr lang="en-US" sz="1700" i="1" dirty="0">
              <a:solidFill>
                <a:srgbClr val="0070C0"/>
              </a:solidFill>
              <a:latin typeface="+mj-lt"/>
              <a:cs typeface="Times New Roman" panose="02020603050405020304" pitchFamily="18" charset="0"/>
            </a:endParaRPr>
          </a:p>
          <a:p>
            <a:pPr marL="800100" lvl="1" indent="-342900" algn="just">
              <a:buFont typeface="Arial" panose="020B0604020202020204" pitchFamily="34" charset="0"/>
              <a:buChar char="•"/>
            </a:pPr>
            <a:r>
              <a:rPr lang="en-US" sz="1700" i="1" dirty="0" err="1">
                <a:solidFill>
                  <a:srgbClr val="0070C0"/>
                </a:solidFill>
                <a:latin typeface="Times New Roman" panose="02020603050405020304" pitchFamily="18" charset="0"/>
                <a:cs typeface="Times New Roman" panose="02020603050405020304" pitchFamily="18" charset="0"/>
              </a:rPr>
              <a:t>Hỗ</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trợ</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kiểm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tra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sản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phẩm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kết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quả</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hoặc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thành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phần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để</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thẩm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định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việc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tuân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thủ</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với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yêu</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cầu</a:t>
            </a:r>
            <a:endParaRPr lang="en-US" sz="17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vi-VN" sz="1700" i="1" dirty="0">
                <a:solidFill>
                  <a:srgbClr val="0070C0"/>
                </a:solidFill>
                <a:latin typeface="+mj-lt"/>
              </a:rPr>
              <a:t>Nó bao gồm hồ sơ, các hệ thống theo dõi, và các mức phê chuẩn cần thiết cho việc ủy quyền và kiểm soát các thay đổi.</a:t>
            </a:r>
            <a:endParaRPr lang="en-US" sz="1700" i="1"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1188256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3585" y="243345"/>
            <a:ext cx="83761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Configuration Management Activities:</a:t>
            </a:r>
          </a:p>
          <a:p>
            <a:r>
              <a:rPr lang="en-US" sz="2400" b="1" i="1" u="sng">
                <a:ln/>
                <a:solidFill>
                  <a:srgbClr val="0070C0"/>
                </a:solidFill>
                <a:latin typeface="Times New Roman" panose="02020603050405020304" pitchFamily="18" charset="0"/>
                <a:cs typeface="Times New Roman" panose="02020603050405020304" pitchFamily="18" charset="0"/>
              </a:rPr>
              <a:t>Hoạt động quản lý cấu hình</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17609" y="1074342"/>
            <a:ext cx="5436359" cy="4247317"/>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Some configuration management activities included in the integrated change control process are:</a:t>
            </a:r>
          </a:p>
          <a:p>
            <a:pPr marL="800100" lvl="1" indent="-34290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Configuration Identification – </a:t>
            </a:r>
            <a:r>
              <a:rPr lang="en-US">
                <a:latin typeface="Times New Roman" panose="02020603050405020304" pitchFamily="18" charset="0"/>
                <a:cs typeface="Times New Roman" panose="02020603050405020304" pitchFamily="18" charset="0"/>
              </a:rPr>
              <a:t>which provides the basis from which the configuration of products is defined and verified. Products and documents are labeled, changes are managed, and accountability is maintained</a:t>
            </a:r>
          </a:p>
          <a:p>
            <a:pPr marL="800100" lvl="1" indent="-34290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Configuration Status Accounting – </a:t>
            </a:r>
            <a:r>
              <a:rPr lang="en-US">
                <a:latin typeface="Times New Roman" panose="02020603050405020304" pitchFamily="18" charset="0"/>
                <a:cs typeface="Times New Roman" panose="02020603050405020304" pitchFamily="18" charset="0"/>
              </a:rPr>
              <a:t>Capturing, storing, and accessing configuration information needed to manage products and product information effectively</a:t>
            </a:r>
          </a:p>
          <a:p>
            <a:pPr marL="800100" lvl="1" indent="-34290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Configuration Verification and Auditing – </a:t>
            </a:r>
            <a:r>
              <a:rPr lang="en-US">
                <a:latin typeface="Times New Roman" panose="02020603050405020304" pitchFamily="18" charset="0"/>
                <a:cs typeface="Times New Roman" panose="02020603050405020304" pitchFamily="18" charset="0"/>
              </a:rPr>
              <a:t>Establishing that the performance and functional requirements defined in the configuration documentation have been met</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E15BC5B3-11FF-4582-9D3E-200B11828264}"/>
              </a:ext>
            </a:extLst>
          </p:cNvPr>
          <p:cNvSpPr txBox="1"/>
          <p:nvPr/>
        </p:nvSpPr>
        <p:spPr>
          <a:xfrm>
            <a:off x="6238033" y="1074342"/>
            <a:ext cx="5436358" cy="3970318"/>
          </a:xfrm>
          <a:prstGeom prst="rect">
            <a:avLst/>
          </a:prstGeom>
          <a:noFill/>
        </p:spPr>
        <p:txBody>
          <a:bodyPr wrap="square" rtlCol="0">
            <a:spAutoFit/>
          </a:bodyPr>
          <a:lstStyle/>
          <a:p>
            <a:pPr algn="just"/>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số</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cấu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gồm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soát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hợp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b="1" i="1" dirty="0" err="1">
                <a:solidFill>
                  <a:srgbClr val="0070C0"/>
                </a:solidFill>
                <a:latin typeface="Times New Roman" panose="02020603050405020304" pitchFamily="18" charset="0"/>
                <a:cs typeface="Times New Roman" panose="02020603050405020304" pitchFamily="18" charset="0"/>
              </a:rPr>
              <a:t>Xác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định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cấu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hình</a:t>
            </a:r>
            <a:r>
              <a:rPr lang="en-US" b="1" i="1" dirty="0">
                <a:solidFill>
                  <a:srgbClr val="0070C0"/>
                </a:solidFill>
                <a:latin typeface="Times New Roman" panose="02020603050405020304" pitchFamily="18" charset="0"/>
                <a:cs typeface="Times New Roman" panose="02020603050405020304" pitchFamily="18" charset="0"/>
              </a:rPr>
              <a:t> – </a:t>
            </a:r>
            <a:r>
              <a:rPr lang="en-US" i="1" dirty="0" err="1">
                <a:solidFill>
                  <a:srgbClr val="0070C0"/>
                </a:solidFill>
                <a:latin typeface="Times New Roman" panose="02020603050405020304" pitchFamily="18" charset="0"/>
                <a:cs typeface="Times New Roman" panose="02020603050405020304" pitchFamily="18" charset="0"/>
              </a:rPr>
              <a:t>cung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cấp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nền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tảng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mà</a:t>
            </a:r>
            <a:r>
              <a:rPr lang="en-US" i="1" dirty="0">
                <a:solidFill>
                  <a:srgbClr val="0070C0"/>
                </a:solidFill>
                <a:latin typeface="Times New Roman" panose="02020603050405020304" pitchFamily="18" charset="0"/>
                <a:cs typeface="Times New Roman" panose="02020603050405020304" pitchFamily="18" charset="0"/>
              </a:rPr>
              <a:t> từ </a:t>
            </a:r>
            <a:r>
              <a:rPr lang="en-US" i="1" dirty="0" err="1">
                <a:solidFill>
                  <a:srgbClr val="0070C0"/>
                </a:solidFill>
                <a:latin typeface="Times New Roman" panose="02020603050405020304" pitchFamily="18" charset="0"/>
                <a:cs typeface="Times New Roman" panose="02020603050405020304" pitchFamily="18" charset="0"/>
              </a:rPr>
              <a:t>đó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cấu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phẩm</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và </a:t>
            </a: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thực</a:t>
            </a:r>
            <a:r>
              <a:rPr lang="en-US" i="1" dirty="0">
                <a:solidFill>
                  <a:srgbClr val="0070C0"/>
                </a:solidFill>
                <a:latin typeface="Times New Roman" panose="02020603050405020304" pitchFamily="18" charset="0"/>
                <a:cs typeface="Times New Roman" panose="02020603050405020304" pitchFamily="18" charset="0"/>
              </a:rPr>
              <a:t>. Các </a:t>
            </a:r>
            <a:r>
              <a:rPr lang="en-US" i="1" dirty="0" err="1">
                <a:solidFill>
                  <a:srgbClr val="0070C0"/>
                </a:solidFill>
                <a:latin typeface="Times New Roman" panose="02020603050405020304" pitchFamily="18" charset="0"/>
                <a:cs typeface="Times New Roman" panose="02020603050405020304" pitchFamily="18" charset="0"/>
              </a:rPr>
              <a:t>sản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phẩm</a:t>
            </a:r>
            <a:r>
              <a:rPr lang="en-US" i="1" dirty="0">
                <a:solidFill>
                  <a:srgbClr val="0070C0"/>
                </a:solidFill>
                <a:latin typeface="Times New Roman" panose="02020603050405020304" pitchFamily="18" charset="0"/>
                <a:cs typeface="Times New Roman" panose="02020603050405020304" pitchFamily="18" charset="0"/>
              </a:rPr>
              <a:t> và tài </a:t>
            </a:r>
            <a:r>
              <a:rPr lang="en-US" i="1" dirty="0" err="1">
                <a:solidFill>
                  <a:srgbClr val="0070C0"/>
                </a:solidFill>
                <a:latin typeface="Times New Roman" panose="02020603050405020304" pitchFamily="18" charset="0"/>
                <a:cs typeface="Times New Roman" panose="02020603050405020304" pitchFamily="18" charset="0"/>
              </a:rPr>
              <a:t>liệu</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ghi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được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và </a:t>
            </a:r>
            <a:r>
              <a:rPr lang="en-US" i="1" dirty="0" err="1">
                <a:solidFill>
                  <a:srgbClr val="0070C0"/>
                </a:solidFill>
                <a:latin typeface="Times New Roman" panose="02020603050405020304" pitchFamily="18" charset="0"/>
                <a:cs typeface="Times New Roman" panose="02020603050405020304" pitchFamily="18" charset="0"/>
              </a:rPr>
              <a:t>trách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nhiệm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giải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được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bảo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đảm</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b="1" i="1" dirty="0" err="1" smtClean="0">
                <a:solidFill>
                  <a:srgbClr val="0070C0"/>
                </a:solidFill>
                <a:latin typeface="Times New Roman" panose="02020603050405020304" pitchFamily="18" charset="0"/>
                <a:cs typeface="Times New Roman" panose="02020603050405020304" pitchFamily="18" charset="0"/>
              </a:rPr>
              <a:t>Kiểm</a:t>
            </a:r>
            <a:r>
              <a:rPr lang="en-US" b="1" i="1" dirty="0" smtClean="0">
                <a:solidFill>
                  <a:srgbClr val="0070C0"/>
                </a:solidFill>
                <a:latin typeface="Times New Roman" panose="02020603050405020304" pitchFamily="18" charset="0"/>
                <a:cs typeface="Times New Roman" panose="02020603050405020304" pitchFamily="18" charset="0"/>
              </a:rPr>
              <a:t> </a:t>
            </a:r>
            <a:r>
              <a:rPr lang="en-US" b="1" i="1" dirty="0" err="1" smtClean="0">
                <a:solidFill>
                  <a:srgbClr val="0070C0"/>
                </a:solidFill>
                <a:latin typeface="Times New Roman" panose="02020603050405020304" pitchFamily="18" charset="0"/>
                <a:cs typeface="Times New Roman" panose="02020603050405020304" pitchFamily="18" charset="0"/>
              </a:rPr>
              <a:t>toán</a:t>
            </a:r>
            <a:r>
              <a:rPr lang="en-US" b="1" i="1" dirty="0" smtClean="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trạng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thái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cấu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hình</a:t>
            </a:r>
            <a:r>
              <a:rPr lang="en-US" b="1" i="1" dirty="0">
                <a:solidFill>
                  <a:srgbClr val="0070C0"/>
                </a:solidFill>
                <a:latin typeface="Times New Roman" panose="02020603050405020304" pitchFamily="18" charset="0"/>
                <a:cs typeface="Times New Roman" panose="02020603050405020304" pitchFamily="18" charset="0"/>
              </a:rPr>
              <a:t> –</a:t>
            </a:r>
            <a:r>
              <a:rPr lang="en-US" i="1" dirty="0">
                <a:solidFill>
                  <a:srgbClr val="0070C0"/>
                </a:solidFill>
                <a:latin typeface="Times New Roman" panose="02020603050405020304" pitchFamily="18" charset="0"/>
                <a:cs typeface="Times New Roman" panose="02020603050405020304" pitchFamily="18" charset="0"/>
              </a:rPr>
              <a:t> </a:t>
            </a:r>
            <a:r>
              <a:rPr lang="en-US" i="1" dirty="0" smtClean="0">
                <a:solidFill>
                  <a:srgbClr val="0070C0"/>
                </a:solidFill>
                <a:latin typeface="Times New Roman" panose="02020603050405020304" pitchFamily="18" charset="0"/>
                <a:cs typeface="Times New Roman" panose="02020603050405020304" pitchFamily="18" charset="0"/>
              </a:rPr>
              <a:t>Thu </a:t>
            </a:r>
            <a:r>
              <a:rPr lang="en-US" i="1" dirty="0" err="1" smtClean="0">
                <a:solidFill>
                  <a:srgbClr val="0070C0"/>
                </a:solidFill>
                <a:latin typeface="Times New Roman" panose="02020603050405020304" pitchFamily="18" charset="0"/>
                <a:cs typeface="Times New Roman" panose="02020603050405020304" pitchFamily="18" charset="0"/>
              </a:rPr>
              <a:t>thập</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lưu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trữ</a:t>
            </a:r>
            <a:r>
              <a:rPr lang="en-US" i="1" dirty="0">
                <a:solidFill>
                  <a:srgbClr val="0070C0"/>
                </a:solidFill>
                <a:latin typeface="Times New Roman" panose="02020603050405020304" pitchFamily="18" charset="0"/>
                <a:cs typeface="Times New Roman" panose="02020603050405020304" pitchFamily="18" charset="0"/>
              </a:rPr>
              <a:t>, và </a:t>
            </a:r>
            <a:r>
              <a:rPr lang="en-US" i="1" dirty="0" err="1">
                <a:solidFill>
                  <a:srgbClr val="0070C0"/>
                </a:solidFill>
                <a:latin typeface="Times New Roman" panose="02020603050405020304" pitchFamily="18" charset="0"/>
                <a:cs typeface="Times New Roman" panose="02020603050405020304" pitchFamily="18" charset="0"/>
              </a:rPr>
              <a:t>truy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thông</a:t>
            </a:r>
            <a:r>
              <a:rPr lang="en-US" i="1" dirty="0">
                <a:solidFill>
                  <a:srgbClr val="0070C0"/>
                </a:solidFill>
                <a:latin typeface="Times New Roman" panose="02020603050405020304" pitchFamily="18" charset="0"/>
                <a:cs typeface="Times New Roman" panose="02020603050405020304" pitchFamily="18" charset="0"/>
              </a:rPr>
              <a:t> tin </a:t>
            </a:r>
            <a:r>
              <a:rPr lang="en-US" i="1" dirty="0" err="1">
                <a:solidFill>
                  <a:srgbClr val="0070C0"/>
                </a:solidFill>
                <a:latin typeface="Times New Roman" panose="02020603050405020304" pitchFamily="18" charset="0"/>
                <a:cs typeface="Times New Roman" panose="02020603050405020304" pitchFamily="18" charset="0"/>
              </a:rPr>
              <a:t>cấu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thiết</a:t>
            </a:r>
            <a:r>
              <a:rPr lang="en-US" i="1" dirty="0">
                <a:solidFill>
                  <a:srgbClr val="0070C0"/>
                </a:solidFill>
                <a:latin typeface="Times New Roman" panose="02020603050405020304" pitchFamily="18" charset="0"/>
                <a:cs typeface="Times New Roman" panose="02020603050405020304" pitchFamily="18" charset="0"/>
              </a:rPr>
              <a:t> để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phẩm</a:t>
            </a:r>
            <a:r>
              <a:rPr lang="en-US" i="1" dirty="0">
                <a:solidFill>
                  <a:srgbClr val="0070C0"/>
                </a:solidFill>
                <a:latin typeface="Times New Roman" panose="02020603050405020304" pitchFamily="18" charset="0"/>
                <a:cs typeface="Times New Roman" panose="02020603050405020304" pitchFamily="18" charset="0"/>
              </a:rPr>
              <a:t> và </a:t>
            </a:r>
            <a:r>
              <a:rPr lang="en-US" i="1" dirty="0" err="1">
                <a:solidFill>
                  <a:srgbClr val="0070C0"/>
                </a:solidFill>
                <a:latin typeface="Times New Roman" panose="02020603050405020304" pitchFamily="18" charset="0"/>
                <a:cs typeface="Times New Roman" panose="02020603050405020304" pitchFamily="18" charset="0"/>
              </a:rPr>
              <a:t>thông</a:t>
            </a:r>
            <a:r>
              <a:rPr lang="en-US" i="1" dirty="0">
                <a:solidFill>
                  <a:srgbClr val="0070C0"/>
                </a:solidFill>
                <a:latin typeface="Times New Roman" panose="02020603050405020304" pitchFamily="18" charset="0"/>
                <a:cs typeface="Times New Roman" panose="02020603050405020304" pitchFamily="18" charset="0"/>
              </a:rPr>
              <a:t> tin </a:t>
            </a:r>
            <a:r>
              <a:rPr lang="en-US" i="1" dirty="0" err="1">
                <a:solidFill>
                  <a:srgbClr val="0070C0"/>
                </a:solidFill>
                <a:latin typeface="Times New Roman" panose="02020603050405020304" pitchFamily="18" charset="0"/>
                <a:cs typeface="Times New Roman" panose="02020603050405020304" pitchFamily="18" charset="0"/>
              </a:rPr>
              <a:t>sản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phẩm</a:t>
            </a:r>
            <a:r>
              <a:rPr lang="en-US" i="1" dirty="0">
                <a:solidFill>
                  <a:srgbClr val="0070C0"/>
                </a:solidFill>
                <a:latin typeface="Times New Roman" panose="02020603050405020304" pitchFamily="18" charset="0"/>
                <a:cs typeface="Times New Roman" panose="02020603050405020304" pitchFamily="18" charset="0"/>
              </a:rPr>
              <a:t> có </a:t>
            </a:r>
            <a:r>
              <a:rPr lang="en-US" i="1" dirty="0" err="1">
                <a:solidFill>
                  <a:srgbClr val="0070C0"/>
                </a:solidFill>
                <a:latin typeface="Times New Roman" panose="02020603050405020304" pitchFamily="18" charset="0"/>
                <a:cs typeface="Times New Roman" panose="02020603050405020304" pitchFamily="18" charset="0"/>
              </a:rPr>
              <a:t>ảnh</a:t>
            </a:r>
            <a:r>
              <a:rPr lang="en-US" i="1" dirty="0">
                <a:solidFill>
                  <a:srgbClr val="0070C0"/>
                </a:solidFill>
                <a:latin typeface="Times New Roman" panose="02020603050405020304" pitchFamily="18" charset="0"/>
                <a:cs typeface="Times New Roman" panose="02020603050405020304" pitchFamily="18" charset="0"/>
              </a:rPr>
              <a:t> h</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ởng</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b="1" i="1" dirty="0" err="1">
                <a:solidFill>
                  <a:srgbClr val="0070C0"/>
                </a:solidFill>
                <a:latin typeface="Times New Roman" panose="02020603050405020304" pitchFamily="18" charset="0"/>
                <a:cs typeface="Times New Roman" panose="02020603050405020304" pitchFamily="18" charset="0"/>
              </a:rPr>
              <a:t>Xác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thực</a:t>
            </a:r>
            <a:r>
              <a:rPr lang="en-US" b="1" i="1" dirty="0">
                <a:solidFill>
                  <a:srgbClr val="0070C0"/>
                </a:solidFill>
                <a:latin typeface="Times New Roman" panose="02020603050405020304" pitchFamily="18" charset="0"/>
                <a:cs typeface="Times New Roman" panose="02020603050405020304" pitchFamily="18" charset="0"/>
              </a:rPr>
              <a:t> và </a:t>
            </a:r>
            <a:r>
              <a:rPr lang="en-US" b="1" i="1" dirty="0" err="1">
                <a:solidFill>
                  <a:srgbClr val="0070C0"/>
                </a:solidFill>
                <a:latin typeface="Times New Roman" panose="02020603050405020304" pitchFamily="18" charset="0"/>
                <a:cs typeface="Times New Roman" panose="02020603050405020304" pitchFamily="18" charset="0"/>
              </a:rPr>
              <a:t>kiểm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tra</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cấu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hình</a:t>
            </a:r>
            <a:r>
              <a:rPr lang="en-US" b="1" i="1" dirty="0">
                <a:solidFill>
                  <a:srgbClr val="0070C0"/>
                </a:solidFill>
                <a:latin typeface="Times New Roman" panose="02020603050405020304" pitchFamily="18" charset="0"/>
                <a:cs typeface="Times New Roman" panose="02020603050405020304" pitchFamily="18" charset="0"/>
              </a:rPr>
              <a:t>  – </a:t>
            </a:r>
            <a:r>
              <a:rPr lang="en-US" i="1" dirty="0" err="1">
                <a:solidFill>
                  <a:srgbClr val="0070C0"/>
                </a:solidFill>
                <a:latin typeface="Times New Roman" panose="02020603050405020304" pitchFamily="18" charset="0"/>
                <a:cs typeface="Times New Roman" panose="02020603050405020304" pitchFamily="18" charset="0"/>
              </a:rPr>
              <a:t>Hiệu</a:t>
            </a:r>
            <a:r>
              <a:rPr lang="en-US" i="1" dirty="0">
                <a:solidFill>
                  <a:srgbClr val="0070C0"/>
                </a:solidFill>
                <a:latin typeface="Times New Roman" panose="02020603050405020304" pitchFamily="18" charset="0"/>
                <a:cs typeface="Times New Roman" panose="02020603050405020304" pitchFamily="18" charset="0"/>
              </a:rPr>
              <a:t> quả và </a:t>
            </a:r>
            <a:r>
              <a:rPr lang="en-US" i="1" dirty="0" err="1">
                <a:solidFill>
                  <a:srgbClr val="0070C0"/>
                </a:solidFill>
                <a:latin typeface="Times New Roman" panose="02020603050405020304" pitchFamily="18" charset="0"/>
                <a:cs typeface="Times New Roman" panose="02020603050405020304" pitchFamily="18" charset="0"/>
              </a:rPr>
              <a:t>chức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năng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trong tài </a:t>
            </a:r>
            <a:r>
              <a:rPr lang="en-US" i="1" dirty="0" err="1">
                <a:solidFill>
                  <a:srgbClr val="0070C0"/>
                </a:solidFill>
                <a:latin typeface="Times New Roman" panose="02020603050405020304" pitchFamily="18" charset="0"/>
                <a:cs typeface="Times New Roman" panose="02020603050405020304" pitchFamily="18" charset="0"/>
              </a:rPr>
              <a:t>liệu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cấu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hình</a:t>
            </a:r>
            <a:endParaRPr lang="en-US" b="1"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242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title"/>
          </p:nvPr>
        </p:nvSpPr>
        <p:spPr/>
        <p:txBody>
          <a:bodyPr/>
          <a:lstStyle/>
          <a:p>
            <a:pPr>
              <a:defRPr/>
            </a:pPr>
            <a:r>
              <a:rPr lang="en-US" altLang="en-US" dirty="0"/>
              <a:t>Configuration Management </a:t>
            </a:r>
            <a:r>
              <a:rPr lang="en-US" altLang="en-US" dirty="0" smtClean="0"/>
              <a:t/>
            </a:r>
            <a:br>
              <a:rPr lang="en-US" altLang="en-US" dirty="0" smtClean="0"/>
            </a:br>
            <a:r>
              <a:rPr lang="en-US" altLang="en-US" dirty="0" smtClean="0">
                <a:solidFill>
                  <a:srgbClr val="0070C0"/>
                </a:solidFill>
              </a:rPr>
              <a:t>Các </a:t>
            </a:r>
            <a:r>
              <a:rPr lang="en-US" altLang="en-US" dirty="0">
                <a:solidFill>
                  <a:srgbClr val="0070C0"/>
                </a:solidFill>
              </a:rPr>
              <a:t>công việc </a:t>
            </a:r>
            <a:r>
              <a:rPr lang="en-US" altLang="en-US" dirty="0" smtClean="0">
                <a:solidFill>
                  <a:srgbClr val="0070C0"/>
                </a:solidFill>
              </a:rPr>
              <a:t>của QLCH</a:t>
            </a:r>
            <a:endParaRPr lang="en-US" altLang="en-US" dirty="0" smtClean="0">
              <a:solidFill>
                <a:srgbClr val="0070C0"/>
              </a:solidFill>
              <a:latin typeface="Times New Roman" pitchFamily="18" charset="0"/>
            </a:endParaRPr>
          </a:p>
        </p:txBody>
      </p:sp>
      <p:sp>
        <p:nvSpPr>
          <p:cNvPr id="2" name="Content Placeholder 1"/>
          <p:cNvSpPr>
            <a:spLocks noGrp="1"/>
          </p:cNvSpPr>
          <p:nvPr>
            <p:ph sz="half" idx="1"/>
          </p:nvPr>
        </p:nvSpPr>
        <p:spPr>
          <a:xfrm>
            <a:off x="486211" y="1845734"/>
            <a:ext cx="3197224" cy="4023360"/>
          </a:xfrm>
        </p:spPr>
        <p:txBody>
          <a:bodyPr>
            <a:normAutofit fontScale="85000" lnSpcReduction="10000"/>
          </a:bodyPr>
          <a:lstStyle/>
          <a:p>
            <a:r>
              <a:rPr lang="en-US" altLang="en-US" dirty="0">
                <a:solidFill>
                  <a:srgbClr val="0070C0"/>
                </a:solidFill>
              </a:rPr>
              <a:t>1 </a:t>
            </a:r>
            <a:r>
              <a:rPr lang="en-US" altLang="en-US" dirty="0" err="1">
                <a:solidFill>
                  <a:srgbClr val="0070C0"/>
                </a:solidFill>
              </a:rPr>
              <a:t>Xác</a:t>
            </a:r>
            <a:r>
              <a:rPr lang="en-US" altLang="en-US" dirty="0">
                <a:solidFill>
                  <a:srgbClr val="0070C0"/>
                </a:solidFill>
              </a:rPr>
              <a:t> </a:t>
            </a:r>
            <a:r>
              <a:rPr lang="en-US" altLang="en-US" dirty="0" err="1">
                <a:solidFill>
                  <a:srgbClr val="0070C0"/>
                </a:solidFill>
              </a:rPr>
              <a:t>định</a:t>
            </a:r>
            <a:r>
              <a:rPr lang="en-US" altLang="en-US" dirty="0">
                <a:solidFill>
                  <a:srgbClr val="0070C0"/>
                </a:solidFill>
              </a:rPr>
              <a:t> các </a:t>
            </a:r>
            <a:r>
              <a:rPr lang="en-US" altLang="en-US" dirty="0" err="1">
                <a:solidFill>
                  <a:srgbClr val="0070C0"/>
                </a:solidFill>
              </a:rPr>
              <a:t>yêu</a:t>
            </a:r>
            <a:r>
              <a:rPr lang="en-US" altLang="en-US" dirty="0">
                <a:solidFill>
                  <a:srgbClr val="0070C0"/>
                </a:solidFill>
              </a:rPr>
              <a:t> </a:t>
            </a:r>
            <a:r>
              <a:rPr lang="en-US" altLang="en-US" dirty="0" err="1">
                <a:solidFill>
                  <a:srgbClr val="0070C0"/>
                </a:solidFill>
              </a:rPr>
              <a:t>cầu</a:t>
            </a:r>
            <a:r>
              <a:rPr lang="en-US" altLang="en-US" dirty="0">
                <a:solidFill>
                  <a:srgbClr val="0070C0"/>
                </a:solidFill>
              </a:rPr>
              <a:t> và </a:t>
            </a:r>
            <a:r>
              <a:rPr lang="en-US" altLang="en-US" dirty="0" err="1">
                <a:solidFill>
                  <a:srgbClr val="0070C0"/>
                </a:solidFill>
              </a:rPr>
              <a:t>phạm</a:t>
            </a:r>
            <a:r>
              <a:rPr lang="en-US" altLang="en-US" dirty="0">
                <a:solidFill>
                  <a:srgbClr val="0070C0"/>
                </a:solidFill>
              </a:rPr>
              <a:t> vi của CM</a:t>
            </a:r>
          </a:p>
          <a:p>
            <a:r>
              <a:rPr lang="en-US" altLang="en-US" dirty="0">
                <a:solidFill>
                  <a:srgbClr val="0070C0"/>
                </a:solidFill>
              </a:rPr>
              <a:t>2 </a:t>
            </a:r>
            <a:r>
              <a:rPr lang="en-US" altLang="en-US" dirty="0" err="1">
                <a:solidFill>
                  <a:srgbClr val="0070C0"/>
                </a:solidFill>
              </a:rPr>
              <a:t>Xây</a:t>
            </a:r>
            <a:r>
              <a:rPr lang="en-US" altLang="en-US" dirty="0">
                <a:solidFill>
                  <a:srgbClr val="0070C0"/>
                </a:solidFill>
              </a:rPr>
              <a:t> </a:t>
            </a:r>
            <a:r>
              <a:rPr lang="en-US" altLang="en-US" dirty="0" err="1">
                <a:solidFill>
                  <a:srgbClr val="0070C0"/>
                </a:solidFill>
              </a:rPr>
              <a:t>dựng</a:t>
            </a:r>
            <a:r>
              <a:rPr lang="en-US" altLang="en-US" dirty="0">
                <a:solidFill>
                  <a:srgbClr val="0070C0"/>
                </a:solidFill>
              </a:rPr>
              <a:t> kế </a:t>
            </a:r>
            <a:r>
              <a:rPr lang="en-US" altLang="en-US" dirty="0" err="1">
                <a:solidFill>
                  <a:srgbClr val="0070C0"/>
                </a:solidFill>
              </a:rPr>
              <a:t>hoạch</a:t>
            </a:r>
            <a:r>
              <a:rPr lang="en-US" altLang="en-US" dirty="0">
                <a:solidFill>
                  <a:srgbClr val="0070C0"/>
                </a:solidFill>
              </a:rPr>
              <a:t> CM </a:t>
            </a:r>
          </a:p>
          <a:p>
            <a:r>
              <a:rPr lang="en-US" altLang="en-US" dirty="0">
                <a:solidFill>
                  <a:srgbClr val="0070C0"/>
                </a:solidFill>
              </a:rPr>
              <a:t>3 </a:t>
            </a:r>
            <a:r>
              <a:rPr lang="en-US" altLang="en-US" dirty="0" err="1">
                <a:solidFill>
                  <a:srgbClr val="0070C0"/>
                </a:solidFill>
              </a:rPr>
              <a:t>Nhất</a:t>
            </a:r>
            <a:r>
              <a:rPr lang="en-US" altLang="en-US" dirty="0">
                <a:solidFill>
                  <a:srgbClr val="0070C0"/>
                </a:solidFill>
              </a:rPr>
              <a:t> </a:t>
            </a:r>
            <a:r>
              <a:rPr lang="en-US" altLang="en-US" dirty="0" err="1">
                <a:solidFill>
                  <a:srgbClr val="0070C0"/>
                </a:solidFill>
              </a:rPr>
              <a:t>trí</a:t>
            </a:r>
            <a:r>
              <a:rPr lang="en-US" altLang="en-US" dirty="0">
                <a:solidFill>
                  <a:srgbClr val="0070C0"/>
                </a:solidFill>
              </a:rPr>
              <a:t> và </a:t>
            </a:r>
            <a:r>
              <a:rPr lang="en-US" altLang="en-US" dirty="0" err="1">
                <a:solidFill>
                  <a:srgbClr val="0070C0"/>
                </a:solidFill>
              </a:rPr>
              <a:t>triển</a:t>
            </a:r>
            <a:r>
              <a:rPr lang="en-US" altLang="en-US" dirty="0">
                <a:solidFill>
                  <a:srgbClr val="0070C0"/>
                </a:solidFill>
              </a:rPr>
              <a:t> </a:t>
            </a:r>
            <a:r>
              <a:rPr lang="en-US" altLang="en-US" dirty="0" err="1">
                <a:solidFill>
                  <a:srgbClr val="0070C0"/>
                </a:solidFill>
              </a:rPr>
              <a:t>khai</a:t>
            </a:r>
            <a:r>
              <a:rPr lang="en-US" altLang="en-US" dirty="0">
                <a:solidFill>
                  <a:srgbClr val="0070C0"/>
                </a:solidFill>
              </a:rPr>
              <a:t> các </a:t>
            </a:r>
            <a:r>
              <a:rPr lang="en-US" altLang="en-US" dirty="0" err="1">
                <a:solidFill>
                  <a:srgbClr val="0070C0"/>
                </a:solidFill>
              </a:rPr>
              <a:t>quy</a:t>
            </a:r>
            <a:r>
              <a:rPr lang="en-US" altLang="en-US" dirty="0">
                <a:solidFill>
                  <a:srgbClr val="0070C0"/>
                </a:solidFill>
              </a:rPr>
              <a:t> </a:t>
            </a:r>
            <a:r>
              <a:rPr lang="en-US" altLang="en-US" dirty="0" err="1">
                <a:solidFill>
                  <a:srgbClr val="0070C0"/>
                </a:solidFill>
              </a:rPr>
              <a:t>trình</a:t>
            </a:r>
            <a:r>
              <a:rPr lang="en-US" altLang="en-US" dirty="0">
                <a:solidFill>
                  <a:srgbClr val="0070C0"/>
                </a:solidFill>
              </a:rPr>
              <a:t> và công </a:t>
            </a:r>
            <a:r>
              <a:rPr lang="en-US" altLang="en-US" dirty="0" err="1">
                <a:solidFill>
                  <a:srgbClr val="0070C0"/>
                </a:solidFill>
              </a:rPr>
              <a:t>cụ</a:t>
            </a:r>
            <a:endParaRPr lang="en-US" altLang="en-US" dirty="0">
              <a:solidFill>
                <a:srgbClr val="0070C0"/>
              </a:solidFill>
            </a:endParaRPr>
          </a:p>
          <a:p>
            <a:r>
              <a:rPr lang="en-US" altLang="en-US" dirty="0">
                <a:solidFill>
                  <a:srgbClr val="0070C0"/>
                </a:solidFill>
              </a:rPr>
              <a:t>4 </a:t>
            </a:r>
            <a:r>
              <a:rPr lang="en-US" altLang="en-US" dirty="0" err="1">
                <a:solidFill>
                  <a:srgbClr val="0070C0"/>
                </a:solidFill>
              </a:rPr>
              <a:t>Triển</a:t>
            </a:r>
            <a:r>
              <a:rPr lang="en-US" altLang="en-US" dirty="0">
                <a:solidFill>
                  <a:srgbClr val="0070C0"/>
                </a:solidFill>
              </a:rPr>
              <a:t> </a:t>
            </a:r>
            <a:r>
              <a:rPr lang="en-US" altLang="en-US" dirty="0" err="1">
                <a:solidFill>
                  <a:srgbClr val="0070C0"/>
                </a:solidFill>
              </a:rPr>
              <a:t>khai</a:t>
            </a:r>
            <a:r>
              <a:rPr lang="en-US" altLang="en-US" dirty="0">
                <a:solidFill>
                  <a:srgbClr val="0070C0"/>
                </a:solidFill>
              </a:rPr>
              <a:t> các </a:t>
            </a:r>
            <a:r>
              <a:rPr lang="en-US" altLang="en-US" dirty="0" err="1">
                <a:solidFill>
                  <a:srgbClr val="0070C0"/>
                </a:solidFill>
              </a:rPr>
              <a:t>quy</a:t>
            </a:r>
            <a:r>
              <a:rPr lang="en-US" altLang="en-US" dirty="0">
                <a:solidFill>
                  <a:srgbClr val="0070C0"/>
                </a:solidFill>
              </a:rPr>
              <a:t> </a:t>
            </a:r>
            <a:r>
              <a:rPr lang="en-US" altLang="en-US" dirty="0" err="1">
                <a:solidFill>
                  <a:srgbClr val="0070C0"/>
                </a:solidFill>
              </a:rPr>
              <a:t>trình</a:t>
            </a:r>
            <a:r>
              <a:rPr lang="en-US" altLang="en-US" dirty="0">
                <a:solidFill>
                  <a:srgbClr val="0070C0"/>
                </a:solidFill>
              </a:rPr>
              <a:t> </a:t>
            </a:r>
            <a:r>
              <a:rPr lang="en-US" altLang="en-US" dirty="0" err="1">
                <a:solidFill>
                  <a:srgbClr val="0070C0"/>
                </a:solidFill>
              </a:rPr>
              <a:t>bảo</a:t>
            </a:r>
            <a:r>
              <a:rPr lang="en-US" altLang="en-US" dirty="0">
                <a:solidFill>
                  <a:srgbClr val="0070C0"/>
                </a:solidFill>
              </a:rPr>
              <a:t> </a:t>
            </a:r>
            <a:r>
              <a:rPr lang="en-US" altLang="en-US" dirty="0" err="1" smtClean="0">
                <a:solidFill>
                  <a:srgbClr val="0070C0"/>
                </a:solidFill>
              </a:rPr>
              <a:t>mật</a:t>
            </a:r>
            <a:endParaRPr lang="en-US" altLang="en-US" dirty="0" smtClean="0">
              <a:solidFill>
                <a:srgbClr val="0070C0"/>
              </a:solidFill>
            </a:endParaRPr>
          </a:p>
          <a:p>
            <a:r>
              <a:rPr lang="en-US" altLang="en-US" dirty="0"/>
              <a:t>1 Define the requirements and scope of the CM</a:t>
            </a:r>
          </a:p>
          <a:p>
            <a:r>
              <a:rPr lang="en-US" altLang="en-US" dirty="0"/>
              <a:t>2 Develop the CM plan</a:t>
            </a:r>
          </a:p>
          <a:p>
            <a:r>
              <a:rPr lang="en-US" altLang="en-US" dirty="0"/>
              <a:t>3 Agree and implement processes and tools</a:t>
            </a:r>
          </a:p>
          <a:p>
            <a:r>
              <a:rPr lang="en-US" altLang="en-US" dirty="0"/>
              <a:t>4 Implement security procedures</a:t>
            </a:r>
          </a:p>
        </p:txBody>
      </p:sp>
      <p:sp>
        <p:nvSpPr>
          <p:cNvPr id="3" name="Content Placeholder 2"/>
          <p:cNvSpPr>
            <a:spLocks noGrp="1"/>
          </p:cNvSpPr>
          <p:nvPr>
            <p:ph sz="half" idx="2"/>
          </p:nvPr>
        </p:nvSpPr>
        <p:spPr>
          <a:xfrm>
            <a:off x="7153820" y="2608320"/>
            <a:ext cx="3065961" cy="2498190"/>
          </a:xfrm>
        </p:spPr>
        <p:txBody>
          <a:bodyPr>
            <a:normAutofit fontScale="85000" lnSpcReduction="10000"/>
          </a:bodyPr>
          <a:lstStyle/>
          <a:p>
            <a:endParaRPr lang="en-US"/>
          </a:p>
        </p:txBody>
      </p:sp>
      <p:grpSp>
        <p:nvGrpSpPr>
          <p:cNvPr id="34820" name="Group 4"/>
          <p:cNvGrpSpPr>
            <a:grpSpLocks/>
          </p:cNvGrpSpPr>
          <p:nvPr/>
        </p:nvGrpSpPr>
        <p:grpSpPr bwMode="auto">
          <a:xfrm>
            <a:off x="7126923" y="3022780"/>
            <a:ext cx="1118784" cy="1383941"/>
            <a:chOff x="2171" y="1542"/>
            <a:chExt cx="1135" cy="1404"/>
          </a:xfrm>
        </p:grpSpPr>
        <p:sp>
          <p:nvSpPr>
            <p:cNvPr id="34862" name="Oval 5"/>
            <p:cNvSpPr>
              <a:spLocks noChangeArrowheads="1"/>
            </p:cNvSpPr>
            <p:nvPr/>
          </p:nvSpPr>
          <p:spPr bwMode="auto">
            <a:xfrm>
              <a:off x="2179" y="2627"/>
              <a:ext cx="1119" cy="319"/>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4863" name="Rectangle 6"/>
            <p:cNvSpPr>
              <a:spLocks noChangeArrowheads="1"/>
            </p:cNvSpPr>
            <p:nvPr/>
          </p:nvSpPr>
          <p:spPr bwMode="auto">
            <a:xfrm>
              <a:off x="2171" y="1709"/>
              <a:ext cx="1135" cy="109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4864" name="Oval 7"/>
            <p:cNvSpPr>
              <a:spLocks noChangeArrowheads="1"/>
            </p:cNvSpPr>
            <p:nvPr/>
          </p:nvSpPr>
          <p:spPr bwMode="auto">
            <a:xfrm>
              <a:off x="2179" y="1542"/>
              <a:ext cx="1119" cy="319"/>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4865" name="Line 8"/>
            <p:cNvSpPr>
              <a:spLocks noChangeShapeType="1"/>
            </p:cNvSpPr>
            <p:nvPr/>
          </p:nvSpPr>
          <p:spPr bwMode="auto">
            <a:xfrm>
              <a:off x="2173" y="1712"/>
              <a:ext cx="0" cy="10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6" name="Line 9"/>
            <p:cNvSpPr>
              <a:spLocks noChangeShapeType="1"/>
            </p:cNvSpPr>
            <p:nvPr/>
          </p:nvSpPr>
          <p:spPr bwMode="auto">
            <a:xfrm>
              <a:off x="3305" y="1697"/>
              <a:ext cx="0" cy="10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1" name="Group 10"/>
          <p:cNvGrpSpPr>
            <a:grpSpLocks/>
          </p:cNvGrpSpPr>
          <p:nvPr/>
        </p:nvGrpSpPr>
        <p:grpSpPr bwMode="auto">
          <a:xfrm>
            <a:off x="4398979" y="5117106"/>
            <a:ext cx="477085" cy="737317"/>
            <a:chOff x="264" y="3062"/>
            <a:chExt cx="484" cy="748"/>
          </a:xfrm>
        </p:grpSpPr>
        <p:sp>
          <p:nvSpPr>
            <p:cNvPr id="34852" name="Rectangle 11"/>
            <p:cNvSpPr>
              <a:spLocks noChangeArrowheads="1"/>
            </p:cNvSpPr>
            <p:nvPr/>
          </p:nvSpPr>
          <p:spPr bwMode="auto">
            <a:xfrm>
              <a:off x="264" y="3063"/>
              <a:ext cx="484" cy="74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4853" name="Freeform 12"/>
            <p:cNvSpPr>
              <a:spLocks/>
            </p:cNvSpPr>
            <p:nvPr/>
          </p:nvSpPr>
          <p:spPr bwMode="auto">
            <a:xfrm>
              <a:off x="265" y="3062"/>
              <a:ext cx="226" cy="267"/>
            </a:xfrm>
            <a:custGeom>
              <a:avLst/>
              <a:gdLst>
                <a:gd name="T0" fmla="*/ 0 w 226"/>
                <a:gd name="T1" fmla="*/ 266 h 267"/>
                <a:gd name="T2" fmla="*/ 0 w 226"/>
                <a:gd name="T3" fmla="*/ 0 h 267"/>
                <a:gd name="T4" fmla="*/ 225 w 226"/>
                <a:gd name="T5" fmla="*/ 0 h 267"/>
                <a:gd name="T6" fmla="*/ 0 w 226"/>
                <a:gd name="T7" fmla="*/ 266 h 2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 h="267">
                  <a:moveTo>
                    <a:pt x="0" y="266"/>
                  </a:moveTo>
                  <a:lnTo>
                    <a:pt x="0" y="0"/>
                  </a:lnTo>
                  <a:lnTo>
                    <a:pt x="225" y="0"/>
                  </a:lnTo>
                  <a:lnTo>
                    <a:pt x="0" y="266"/>
                  </a:lnTo>
                </a:path>
              </a:pathLst>
            </a:custGeom>
            <a:solidFill>
              <a:schemeClr val="bg1"/>
            </a:solidFill>
            <a:ln w="25400" cap="rnd"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Line 13"/>
            <p:cNvSpPr>
              <a:spLocks noChangeShapeType="1"/>
            </p:cNvSpPr>
            <p:nvPr/>
          </p:nvSpPr>
          <p:spPr bwMode="auto">
            <a:xfrm>
              <a:off x="331" y="3368"/>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5" name="Line 14"/>
            <p:cNvSpPr>
              <a:spLocks noChangeShapeType="1"/>
            </p:cNvSpPr>
            <p:nvPr/>
          </p:nvSpPr>
          <p:spPr bwMode="auto">
            <a:xfrm>
              <a:off x="331" y="3443"/>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6" name="Line 15"/>
            <p:cNvSpPr>
              <a:spLocks noChangeShapeType="1"/>
            </p:cNvSpPr>
            <p:nvPr/>
          </p:nvSpPr>
          <p:spPr bwMode="auto">
            <a:xfrm>
              <a:off x="331" y="3517"/>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7" name="Line 16"/>
            <p:cNvSpPr>
              <a:spLocks noChangeShapeType="1"/>
            </p:cNvSpPr>
            <p:nvPr/>
          </p:nvSpPr>
          <p:spPr bwMode="auto">
            <a:xfrm>
              <a:off x="331" y="3592"/>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Line 17"/>
            <p:cNvSpPr>
              <a:spLocks noChangeShapeType="1"/>
            </p:cNvSpPr>
            <p:nvPr/>
          </p:nvSpPr>
          <p:spPr bwMode="auto">
            <a:xfrm>
              <a:off x="331" y="3666"/>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9" name="Line 18"/>
            <p:cNvSpPr>
              <a:spLocks noChangeShapeType="1"/>
            </p:cNvSpPr>
            <p:nvPr/>
          </p:nvSpPr>
          <p:spPr bwMode="auto">
            <a:xfrm>
              <a:off x="331" y="3741"/>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0" name="Line 19"/>
            <p:cNvSpPr>
              <a:spLocks noChangeShapeType="1"/>
            </p:cNvSpPr>
            <p:nvPr/>
          </p:nvSpPr>
          <p:spPr bwMode="auto">
            <a:xfrm flipV="1">
              <a:off x="513" y="3150"/>
              <a:ext cx="185" cy="3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1" name="Line 20"/>
            <p:cNvSpPr>
              <a:spLocks noChangeShapeType="1"/>
            </p:cNvSpPr>
            <p:nvPr/>
          </p:nvSpPr>
          <p:spPr bwMode="auto">
            <a:xfrm flipV="1">
              <a:off x="513" y="3229"/>
              <a:ext cx="185" cy="3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22" name="Rectangle 21"/>
          <p:cNvSpPr>
            <a:spLocks noChangeArrowheads="1"/>
          </p:cNvSpPr>
          <p:nvPr/>
        </p:nvSpPr>
        <p:spPr bwMode="auto">
          <a:xfrm>
            <a:off x="10135449" y="2810700"/>
            <a:ext cx="628885" cy="50074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4823" name="AutoShape 22"/>
          <p:cNvSpPr>
            <a:spLocks noChangeArrowheads="1"/>
          </p:cNvSpPr>
          <p:nvPr/>
        </p:nvSpPr>
        <p:spPr bwMode="auto">
          <a:xfrm>
            <a:off x="10375904" y="4719282"/>
            <a:ext cx="843770" cy="586500"/>
          </a:xfrm>
          <a:prstGeom prst="parallelogram">
            <a:avLst>
              <a:gd name="adj" fmla="val 35960"/>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pSp>
        <p:nvGrpSpPr>
          <p:cNvPr id="34824" name="Group 23"/>
          <p:cNvGrpSpPr>
            <a:grpSpLocks/>
          </p:cNvGrpSpPr>
          <p:nvPr/>
        </p:nvGrpSpPr>
        <p:grpSpPr bwMode="auto">
          <a:xfrm>
            <a:off x="8491346" y="5201101"/>
            <a:ext cx="715627" cy="787585"/>
            <a:chOff x="3108" y="3332"/>
            <a:chExt cx="726" cy="799"/>
          </a:xfrm>
        </p:grpSpPr>
        <p:sp>
          <p:nvSpPr>
            <p:cNvPr id="34849" name="Rectangle 24"/>
            <p:cNvSpPr>
              <a:spLocks noChangeArrowheads="1"/>
            </p:cNvSpPr>
            <p:nvPr/>
          </p:nvSpPr>
          <p:spPr bwMode="auto">
            <a:xfrm>
              <a:off x="3108" y="3332"/>
              <a:ext cx="609" cy="68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4850" name="Rectangle 25"/>
            <p:cNvSpPr>
              <a:spLocks noChangeArrowheads="1"/>
            </p:cNvSpPr>
            <p:nvPr/>
          </p:nvSpPr>
          <p:spPr bwMode="auto">
            <a:xfrm>
              <a:off x="3159" y="3383"/>
              <a:ext cx="609" cy="68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4851" name="Rectangle 26"/>
            <p:cNvSpPr>
              <a:spLocks noChangeArrowheads="1"/>
            </p:cNvSpPr>
            <p:nvPr/>
          </p:nvSpPr>
          <p:spPr bwMode="auto">
            <a:xfrm>
              <a:off x="3225" y="3449"/>
              <a:ext cx="609" cy="68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pSp>
      <p:sp>
        <p:nvSpPr>
          <p:cNvPr id="34825" name="Rectangle 27"/>
          <p:cNvSpPr>
            <a:spLocks noChangeArrowheads="1"/>
          </p:cNvSpPr>
          <p:nvPr/>
        </p:nvSpPr>
        <p:spPr bwMode="auto">
          <a:xfrm>
            <a:off x="7250080" y="3386225"/>
            <a:ext cx="921685" cy="858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800" dirty="0">
                <a:latin typeface=".VnTime" pitchFamily="34" charset="0"/>
              </a:rPr>
              <a:t>Kho </a:t>
            </a:r>
          </a:p>
          <a:p>
            <a:pPr algn="ctr"/>
            <a:r>
              <a:rPr lang="en-US" altLang="en-US" sz="2800" dirty="0" err="1">
                <a:latin typeface=".VnTime" pitchFamily="34" charset="0"/>
              </a:rPr>
              <a:t>qu</a:t>
            </a:r>
            <a:r>
              <a:rPr lang="en-US" altLang="en-US" sz="2800" dirty="0" err="1"/>
              <a:t>ản</a:t>
            </a:r>
            <a:r>
              <a:rPr lang="en-US" altLang="en-US" sz="2800" dirty="0"/>
              <a:t> </a:t>
            </a:r>
            <a:r>
              <a:rPr lang="en-US" altLang="en-US" sz="2800" dirty="0" err="1"/>
              <a:t>lý</a:t>
            </a:r>
            <a:r>
              <a:rPr lang="en-US" altLang="en-US" sz="2800" dirty="0"/>
              <a:t> </a:t>
            </a:r>
          </a:p>
          <a:p>
            <a:pPr algn="ctr"/>
            <a:r>
              <a:rPr lang="en-US" altLang="en-US" sz="2800" dirty="0" err="1"/>
              <a:t>cấu</a:t>
            </a:r>
            <a:r>
              <a:rPr lang="en-US" altLang="en-US" sz="2800" dirty="0"/>
              <a:t> </a:t>
            </a:r>
            <a:r>
              <a:rPr lang="en-US" altLang="en-US" sz="2800" dirty="0" err="1"/>
              <a:t>hình</a:t>
            </a:r>
            <a:r>
              <a:rPr lang="en-US" altLang="en-US" dirty="0"/>
              <a:t> </a:t>
            </a:r>
          </a:p>
        </p:txBody>
      </p:sp>
      <p:sp>
        <p:nvSpPr>
          <p:cNvPr id="34826" name="Line 28"/>
          <p:cNvSpPr>
            <a:spLocks noChangeShapeType="1"/>
          </p:cNvSpPr>
          <p:nvPr/>
        </p:nvSpPr>
        <p:spPr bwMode="auto">
          <a:xfrm flipV="1">
            <a:off x="9115967" y="2559318"/>
            <a:ext cx="1331697" cy="474128"/>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29"/>
          <p:cNvSpPr>
            <a:spLocks noChangeShapeType="1"/>
          </p:cNvSpPr>
          <p:nvPr/>
        </p:nvSpPr>
        <p:spPr bwMode="auto">
          <a:xfrm>
            <a:off x="9164670" y="4151745"/>
            <a:ext cx="1418441" cy="615086"/>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30"/>
          <p:cNvSpPr>
            <a:spLocks noChangeShapeType="1"/>
          </p:cNvSpPr>
          <p:nvPr/>
        </p:nvSpPr>
        <p:spPr bwMode="auto">
          <a:xfrm>
            <a:off x="7926930" y="4752881"/>
            <a:ext cx="242485" cy="343033"/>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31"/>
          <p:cNvSpPr>
            <a:spLocks noChangeShapeType="1"/>
          </p:cNvSpPr>
          <p:nvPr/>
        </p:nvSpPr>
        <p:spPr bwMode="auto">
          <a:xfrm flipV="1">
            <a:off x="5003543" y="4682145"/>
            <a:ext cx="1209470" cy="849686"/>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Line 32"/>
          <p:cNvSpPr>
            <a:spLocks noChangeShapeType="1"/>
          </p:cNvSpPr>
          <p:nvPr/>
        </p:nvSpPr>
        <p:spPr bwMode="auto">
          <a:xfrm>
            <a:off x="4988477" y="2547840"/>
            <a:ext cx="1274526" cy="816170"/>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33"/>
          <p:cNvSpPr>
            <a:spLocks noChangeShapeType="1"/>
          </p:cNvSpPr>
          <p:nvPr/>
        </p:nvSpPr>
        <p:spPr bwMode="auto">
          <a:xfrm>
            <a:off x="5003097" y="2201548"/>
            <a:ext cx="1254813" cy="81025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Rectangle 34"/>
          <p:cNvSpPr>
            <a:spLocks noChangeArrowheads="1"/>
          </p:cNvSpPr>
          <p:nvPr/>
        </p:nvSpPr>
        <p:spPr bwMode="auto">
          <a:xfrm>
            <a:off x="9048832" y="1755633"/>
            <a:ext cx="1158575" cy="5143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B</a:t>
            </a:r>
            <a:r>
              <a:rPr lang="en-US" altLang="en-US"/>
              <a:t>àn giao</a:t>
            </a:r>
            <a:endParaRPr lang="en-US" altLang="en-US">
              <a:latin typeface=".VnTime" pitchFamily="34" charset="0"/>
            </a:endParaRPr>
          </a:p>
          <a:p>
            <a:r>
              <a:rPr lang="en-US" altLang="en-US">
                <a:latin typeface=".VnTime" pitchFamily="34" charset="0"/>
              </a:rPr>
              <a:t>s</a:t>
            </a:r>
            <a:r>
              <a:rPr lang="en-US" altLang="en-US"/>
              <a:t>ản  phẩm </a:t>
            </a:r>
            <a:r>
              <a:rPr lang="en-US" altLang="en-US">
                <a:latin typeface=".VnTime" pitchFamily="34" charset="0"/>
              </a:rPr>
              <a:t>(4)</a:t>
            </a:r>
          </a:p>
        </p:txBody>
      </p:sp>
      <p:grpSp>
        <p:nvGrpSpPr>
          <p:cNvPr id="34833" name="Group 35"/>
          <p:cNvGrpSpPr>
            <a:grpSpLocks/>
          </p:cNvGrpSpPr>
          <p:nvPr/>
        </p:nvGrpSpPr>
        <p:grpSpPr bwMode="auto">
          <a:xfrm>
            <a:off x="4396763" y="1947442"/>
            <a:ext cx="477085" cy="737317"/>
            <a:chOff x="229" y="801"/>
            <a:chExt cx="484" cy="748"/>
          </a:xfrm>
        </p:grpSpPr>
        <p:sp>
          <p:nvSpPr>
            <p:cNvPr id="34839" name="Rectangle 36"/>
            <p:cNvSpPr>
              <a:spLocks noChangeArrowheads="1"/>
            </p:cNvSpPr>
            <p:nvPr/>
          </p:nvSpPr>
          <p:spPr bwMode="auto">
            <a:xfrm>
              <a:off x="229" y="802"/>
              <a:ext cx="484" cy="74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4840" name="Freeform 37"/>
            <p:cNvSpPr>
              <a:spLocks/>
            </p:cNvSpPr>
            <p:nvPr/>
          </p:nvSpPr>
          <p:spPr bwMode="auto">
            <a:xfrm>
              <a:off x="230" y="801"/>
              <a:ext cx="226" cy="267"/>
            </a:xfrm>
            <a:custGeom>
              <a:avLst/>
              <a:gdLst>
                <a:gd name="T0" fmla="*/ 0 w 226"/>
                <a:gd name="T1" fmla="*/ 266 h 267"/>
                <a:gd name="T2" fmla="*/ 0 w 226"/>
                <a:gd name="T3" fmla="*/ 0 h 267"/>
                <a:gd name="T4" fmla="*/ 225 w 226"/>
                <a:gd name="T5" fmla="*/ 0 h 267"/>
                <a:gd name="T6" fmla="*/ 0 w 226"/>
                <a:gd name="T7" fmla="*/ 266 h 2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 h="267">
                  <a:moveTo>
                    <a:pt x="0" y="266"/>
                  </a:moveTo>
                  <a:lnTo>
                    <a:pt x="0" y="0"/>
                  </a:lnTo>
                  <a:lnTo>
                    <a:pt x="225" y="0"/>
                  </a:lnTo>
                  <a:lnTo>
                    <a:pt x="0" y="266"/>
                  </a:lnTo>
                </a:path>
              </a:pathLst>
            </a:custGeom>
            <a:solidFill>
              <a:schemeClr val="bg1"/>
            </a:solidFill>
            <a:ln w="25400" cap="rnd"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Line 38"/>
            <p:cNvSpPr>
              <a:spLocks noChangeShapeType="1"/>
            </p:cNvSpPr>
            <p:nvPr/>
          </p:nvSpPr>
          <p:spPr bwMode="auto">
            <a:xfrm>
              <a:off x="296" y="1107"/>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Line 39"/>
            <p:cNvSpPr>
              <a:spLocks noChangeShapeType="1"/>
            </p:cNvSpPr>
            <p:nvPr/>
          </p:nvSpPr>
          <p:spPr bwMode="auto">
            <a:xfrm>
              <a:off x="296" y="1182"/>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40"/>
            <p:cNvSpPr>
              <a:spLocks noChangeShapeType="1"/>
            </p:cNvSpPr>
            <p:nvPr/>
          </p:nvSpPr>
          <p:spPr bwMode="auto">
            <a:xfrm>
              <a:off x="296" y="1256"/>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Line 41"/>
            <p:cNvSpPr>
              <a:spLocks noChangeShapeType="1"/>
            </p:cNvSpPr>
            <p:nvPr/>
          </p:nvSpPr>
          <p:spPr bwMode="auto">
            <a:xfrm>
              <a:off x="296" y="1331"/>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5" name="Line 42"/>
            <p:cNvSpPr>
              <a:spLocks noChangeShapeType="1"/>
            </p:cNvSpPr>
            <p:nvPr/>
          </p:nvSpPr>
          <p:spPr bwMode="auto">
            <a:xfrm>
              <a:off x="296" y="1405"/>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6" name="Line 43"/>
            <p:cNvSpPr>
              <a:spLocks noChangeShapeType="1"/>
            </p:cNvSpPr>
            <p:nvPr/>
          </p:nvSpPr>
          <p:spPr bwMode="auto">
            <a:xfrm>
              <a:off x="296" y="1480"/>
              <a:ext cx="36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7" name="Line 44"/>
            <p:cNvSpPr>
              <a:spLocks noChangeShapeType="1"/>
            </p:cNvSpPr>
            <p:nvPr/>
          </p:nvSpPr>
          <p:spPr bwMode="auto">
            <a:xfrm flipV="1">
              <a:off x="478" y="889"/>
              <a:ext cx="185" cy="3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8" name="Line 45"/>
            <p:cNvSpPr>
              <a:spLocks noChangeShapeType="1"/>
            </p:cNvSpPr>
            <p:nvPr/>
          </p:nvSpPr>
          <p:spPr bwMode="auto">
            <a:xfrm flipV="1">
              <a:off x="478" y="968"/>
              <a:ext cx="185" cy="3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34" name="Rectangle 46"/>
          <p:cNvSpPr>
            <a:spLocks noChangeArrowheads="1"/>
          </p:cNvSpPr>
          <p:nvPr/>
        </p:nvSpPr>
        <p:spPr bwMode="auto">
          <a:xfrm>
            <a:off x="5384865" y="1861995"/>
            <a:ext cx="1896997" cy="5143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Tr</a:t>
            </a:r>
            <a:r>
              <a:rPr lang="en-US" altLang="en-US"/>
              <a:t>ả lại mục đã cập nhật</a:t>
            </a:r>
            <a:endParaRPr lang="en-US" altLang="en-US">
              <a:latin typeface=".VnTime" pitchFamily="34" charset="0"/>
            </a:endParaRPr>
          </a:p>
          <a:p>
            <a:r>
              <a:rPr lang="en-US" altLang="en-US">
                <a:latin typeface=".VnTime" pitchFamily="34" charset="0"/>
              </a:rPr>
              <a:t>       (3)</a:t>
            </a:r>
          </a:p>
        </p:txBody>
      </p:sp>
      <p:sp>
        <p:nvSpPr>
          <p:cNvPr id="34835" name="Rectangle 47"/>
          <p:cNvSpPr>
            <a:spLocks noChangeArrowheads="1"/>
          </p:cNvSpPr>
          <p:nvPr/>
        </p:nvSpPr>
        <p:spPr bwMode="auto">
          <a:xfrm>
            <a:off x="4250041" y="4210859"/>
            <a:ext cx="1258109" cy="5143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err="1">
                <a:latin typeface=".VnTime" pitchFamily="34" charset="0"/>
              </a:rPr>
              <a:t>Bổ</a:t>
            </a:r>
            <a:r>
              <a:rPr lang="en-US" altLang="en-US" dirty="0">
                <a:latin typeface=".VnTime" pitchFamily="34" charset="0"/>
              </a:rPr>
              <a:t> sung </a:t>
            </a:r>
            <a:r>
              <a:rPr lang="en-US" altLang="en-US" dirty="0" err="1">
                <a:latin typeface=".VnTime" pitchFamily="34" charset="0"/>
              </a:rPr>
              <a:t>khoản</a:t>
            </a:r>
            <a:endParaRPr lang="en-US" altLang="en-US" dirty="0">
              <a:latin typeface=".VnTime" pitchFamily="34" charset="0"/>
            </a:endParaRPr>
          </a:p>
          <a:p>
            <a:r>
              <a:rPr lang="en-US" altLang="en-US" dirty="0" err="1">
                <a:latin typeface=".VnTime" pitchFamily="34" charset="0"/>
              </a:rPr>
              <a:t>Mục</a:t>
            </a:r>
            <a:r>
              <a:rPr lang="en-US" altLang="en-US" dirty="0">
                <a:latin typeface=".VnTime" pitchFamily="34" charset="0"/>
              </a:rPr>
              <a:t> </a:t>
            </a:r>
            <a:r>
              <a:rPr lang="en-US" altLang="en-US" dirty="0" err="1">
                <a:latin typeface=".VnTime" pitchFamily="34" charset="0"/>
              </a:rPr>
              <a:t>mới</a:t>
            </a:r>
            <a:r>
              <a:rPr lang="en-US" altLang="en-US" dirty="0">
                <a:latin typeface=".VnTime" pitchFamily="34" charset="0"/>
              </a:rPr>
              <a:t> (1)</a:t>
            </a:r>
          </a:p>
        </p:txBody>
      </p:sp>
      <p:sp>
        <p:nvSpPr>
          <p:cNvPr id="34836" name="Rectangle 48"/>
          <p:cNvSpPr>
            <a:spLocks noChangeArrowheads="1"/>
          </p:cNvSpPr>
          <p:nvPr/>
        </p:nvSpPr>
        <p:spPr bwMode="auto">
          <a:xfrm>
            <a:off x="9625513" y="3966868"/>
            <a:ext cx="1022214" cy="2850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err="1">
                <a:latin typeface=".VnTime" pitchFamily="34" charset="0"/>
              </a:rPr>
              <a:t>L­ưu</a:t>
            </a:r>
            <a:r>
              <a:rPr lang="en-US" altLang="en-US" dirty="0">
                <a:latin typeface=".VnTime" pitchFamily="34" charset="0"/>
              </a:rPr>
              <a:t> </a:t>
            </a:r>
            <a:r>
              <a:rPr lang="en-US" altLang="en-US" dirty="0" err="1">
                <a:latin typeface=".VnTime" pitchFamily="34" charset="0"/>
              </a:rPr>
              <a:t>giữ</a:t>
            </a:r>
            <a:r>
              <a:rPr lang="en-US" altLang="en-US" dirty="0">
                <a:latin typeface=".VnTime" pitchFamily="34" charset="0"/>
              </a:rPr>
              <a:t> (5)</a:t>
            </a:r>
          </a:p>
        </p:txBody>
      </p:sp>
      <p:sp>
        <p:nvSpPr>
          <p:cNvPr id="34837" name="Rectangle 49"/>
          <p:cNvSpPr>
            <a:spLocks noChangeArrowheads="1"/>
          </p:cNvSpPr>
          <p:nvPr/>
        </p:nvSpPr>
        <p:spPr bwMode="auto">
          <a:xfrm>
            <a:off x="7064297" y="5079760"/>
            <a:ext cx="892820" cy="743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err="1">
                <a:cs typeface="Times New Roman" panose="02020603050405020304" pitchFamily="18" charset="0"/>
              </a:rPr>
              <a:t>Kiểm</a:t>
            </a:r>
            <a:r>
              <a:rPr lang="en-US" altLang="en-US" dirty="0">
                <a:cs typeface="Times New Roman" panose="02020603050405020304" pitchFamily="18" charset="0"/>
              </a:rPr>
              <a:t> </a:t>
            </a:r>
            <a:r>
              <a:rPr lang="en-US" altLang="en-US" dirty="0" err="1">
                <a:cs typeface="Times New Roman" panose="02020603050405020304" pitchFamily="18" charset="0"/>
              </a:rPr>
              <a:t>sóat</a:t>
            </a:r>
            <a:endParaRPr lang="en-US" altLang="en-US" dirty="0">
              <a:cs typeface="Times New Roman" panose="02020603050405020304" pitchFamily="18" charset="0"/>
            </a:endParaRPr>
          </a:p>
          <a:p>
            <a:r>
              <a:rPr lang="en-US" altLang="en-US" dirty="0" err="1">
                <a:cs typeface="Times New Roman" panose="02020603050405020304" pitchFamily="18" charset="0"/>
              </a:rPr>
              <a:t>báo</a:t>
            </a:r>
            <a:r>
              <a:rPr lang="en-US" altLang="en-US" dirty="0">
                <a:cs typeface="Times New Roman" panose="02020603050405020304" pitchFamily="18" charset="0"/>
              </a:rPr>
              <a:t> </a:t>
            </a:r>
            <a:r>
              <a:rPr lang="en-US" altLang="en-US" dirty="0" err="1">
                <a:cs typeface="Times New Roman" panose="02020603050405020304" pitchFamily="18" charset="0"/>
              </a:rPr>
              <a:t>cáo</a:t>
            </a:r>
            <a:endParaRPr lang="en-US" altLang="en-US" dirty="0">
              <a:cs typeface="Times New Roman" panose="02020603050405020304" pitchFamily="18" charset="0"/>
            </a:endParaRPr>
          </a:p>
          <a:p>
            <a:r>
              <a:rPr lang="en-US" altLang="en-US" dirty="0">
                <a:cs typeface="Times New Roman" panose="02020603050405020304" pitchFamily="18" charset="0"/>
              </a:rPr>
              <a:t>(6)</a:t>
            </a:r>
          </a:p>
        </p:txBody>
      </p:sp>
      <p:sp>
        <p:nvSpPr>
          <p:cNvPr id="34838" name="Rectangle 50"/>
          <p:cNvSpPr>
            <a:spLocks noChangeArrowheads="1"/>
          </p:cNvSpPr>
          <p:nvPr/>
        </p:nvSpPr>
        <p:spPr bwMode="auto">
          <a:xfrm>
            <a:off x="4224451" y="2747820"/>
            <a:ext cx="1715140" cy="5143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err="1">
                <a:cs typeface="Times New Roman" panose="02020603050405020304" pitchFamily="18" charset="0"/>
              </a:rPr>
              <a:t>Khôi</a:t>
            </a:r>
            <a:r>
              <a:rPr lang="en-US" altLang="en-US" dirty="0">
                <a:cs typeface="Times New Roman" panose="02020603050405020304" pitchFamily="18" charset="0"/>
              </a:rPr>
              <a:t> </a:t>
            </a:r>
            <a:r>
              <a:rPr lang="en-US" altLang="en-US" dirty="0" err="1">
                <a:cs typeface="Times New Roman" panose="02020603050405020304" pitchFamily="18" charset="0"/>
              </a:rPr>
              <a:t>phục</a:t>
            </a:r>
            <a:endParaRPr lang="en-US" altLang="en-US" dirty="0">
              <a:cs typeface="Times New Roman" panose="02020603050405020304" pitchFamily="18" charset="0"/>
            </a:endParaRPr>
          </a:p>
          <a:p>
            <a:r>
              <a:rPr lang="en-US" altLang="en-US" dirty="0">
                <a:cs typeface="Times New Roman" panose="02020603050405020304" pitchFamily="18" charset="0"/>
              </a:rPr>
              <a:t>/ </a:t>
            </a:r>
            <a:r>
              <a:rPr lang="en-US" altLang="en-US" dirty="0" err="1">
                <a:cs typeface="Times New Roman" panose="02020603050405020304" pitchFamily="18" charset="0"/>
              </a:rPr>
              <a:t>cập</a:t>
            </a:r>
            <a:r>
              <a:rPr lang="en-US" altLang="en-US" dirty="0">
                <a:cs typeface="Times New Roman" panose="02020603050405020304" pitchFamily="18" charset="0"/>
              </a:rPr>
              <a:t> </a:t>
            </a:r>
            <a:r>
              <a:rPr lang="en-US" altLang="en-US" dirty="0" err="1">
                <a:cs typeface="Times New Roman" panose="02020603050405020304" pitchFamily="18" charset="0"/>
              </a:rPr>
              <a:t>nhật</a:t>
            </a:r>
            <a:r>
              <a:rPr lang="en-US" altLang="en-US" dirty="0">
                <a:cs typeface="Times New Roman" panose="02020603050405020304" pitchFamily="18" charset="0"/>
              </a:rPr>
              <a:t> (2)</a:t>
            </a:r>
          </a:p>
        </p:txBody>
      </p:sp>
    </p:spTree>
    <p:extLst>
      <p:ext uri="{BB962C8B-B14F-4D97-AF65-F5344CB8AC3E}">
        <p14:creationId xmlns:p14="http://schemas.microsoft.com/office/powerpoint/2010/main" val="3463041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normAutofit/>
          </a:bodyPr>
          <a:lstStyle/>
          <a:p>
            <a:pPr>
              <a:defRPr/>
            </a:pPr>
            <a:r>
              <a:rPr lang="en-US" altLang="en-US" dirty="0"/>
              <a:t>Scope of Configuration Management </a:t>
            </a:r>
            <a:r>
              <a:rPr lang="en-US" altLang="en-US" dirty="0" err="1">
                <a:solidFill>
                  <a:srgbClr val="0070C0"/>
                </a:solidFill>
              </a:rPr>
              <a:t>Phạm</a:t>
            </a:r>
            <a:r>
              <a:rPr lang="en-US" altLang="en-US" dirty="0">
                <a:solidFill>
                  <a:srgbClr val="0070C0"/>
                </a:solidFill>
              </a:rPr>
              <a:t> </a:t>
            </a:r>
            <a:r>
              <a:rPr lang="en-US" altLang="en-US" dirty="0" smtClean="0">
                <a:solidFill>
                  <a:srgbClr val="0070C0"/>
                </a:solidFill>
              </a:rPr>
              <a:t>vi </a:t>
            </a:r>
            <a:r>
              <a:rPr lang="en-US" altLang="en-US" dirty="0" err="1" smtClean="0">
                <a:solidFill>
                  <a:srgbClr val="0070C0"/>
                </a:solidFill>
              </a:rPr>
              <a:t>Quản</a:t>
            </a:r>
            <a:r>
              <a:rPr lang="en-US" altLang="en-US" dirty="0" smtClean="0">
                <a:solidFill>
                  <a:srgbClr val="0070C0"/>
                </a:solidFill>
              </a:rPr>
              <a:t> </a:t>
            </a:r>
            <a:r>
              <a:rPr lang="en-US" altLang="en-US" dirty="0" err="1" smtClean="0">
                <a:solidFill>
                  <a:srgbClr val="0070C0"/>
                </a:solidFill>
              </a:rPr>
              <a:t>lý</a:t>
            </a:r>
            <a:r>
              <a:rPr lang="en-US" altLang="en-US" dirty="0" smtClean="0">
                <a:solidFill>
                  <a:srgbClr val="0070C0"/>
                </a:solidFill>
              </a:rPr>
              <a:t> </a:t>
            </a:r>
            <a:r>
              <a:rPr lang="en-US" altLang="en-US" dirty="0" err="1" smtClean="0">
                <a:solidFill>
                  <a:srgbClr val="0070C0"/>
                </a:solidFill>
              </a:rPr>
              <a:t>cấu</a:t>
            </a:r>
            <a:r>
              <a:rPr lang="en-US" altLang="en-US" dirty="0" smtClean="0">
                <a:solidFill>
                  <a:srgbClr val="0070C0"/>
                </a:solidFill>
              </a:rPr>
              <a:t> </a:t>
            </a:r>
            <a:r>
              <a:rPr lang="en-US" altLang="en-US" dirty="0" err="1" smtClean="0">
                <a:solidFill>
                  <a:srgbClr val="0070C0"/>
                </a:solidFill>
              </a:rPr>
              <a:t>hình</a:t>
            </a:r>
            <a:endParaRPr lang="en-US" altLang="en-US" dirty="0" smtClean="0">
              <a:solidFill>
                <a:srgbClr val="0070C0"/>
              </a:solidFill>
            </a:endParaRPr>
          </a:p>
        </p:txBody>
      </p:sp>
      <p:sp>
        <p:nvSpPr>
          <p:cNvPr id="3" name="Content Placeholder 2"/>
          <p:cNvSpPr>
            <a:spLocks noGrp="1"/>
          </p:cNvSpPr>
          <p:nvPr>
            <p:ph idx="1"/>
          </p:nvPr>
        </p:nvSpPr>
        <p:spPr/>
        <p:txBody>
          <a:bodyPr/>
          <a:lstStyle/>
          <a:p>
            <a:endParaRPr lang="en-US"/>
          </a:p>
        </p:txBody>
      </p:sp>
      <p:sp>
        <p:nvSpPr>
          <p:cNvPr id="37899" name="Line 11"/>
          <p:cNvSpPr>
            <a:spLocks noChangeShapeType="1"/>
          </p:cNvSpPr>
          <p:nvPr/>
        </p:nvSpPr>
        <p:spPr bwMode="auto">
          <a:xfrm>
            <a:off x="5204239" y="3079271"/>
            <a:ext cx="85725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Line 12"/>
          <p:cNvSpPr>
            <a:spLocks noChangeShapeType="1"/>
          </p:cNvSpPr>
          <p:nvPr/>
        </p:nvSpPr>
        <p:spPr bwMode="auto">
          <a:xfrm flipV="1">
            <a:off x="5186776" y="2147408"/>
            <a:ext cx="1022350" cy="7493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Line 13"/>
          <p:cNvSpPr>
            <a:spLocks noChangeShapeType="1"/>
          </p:cNvSpPr>
          <p:nvPr/>
        </p:nvSpPr>
        <p:spPr bwMode="auto">
          <a:xfrm>
            <a:off x="5204240" y="3601558"/>
            <a:ext cx="871537" cy="433388"/>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Rectangle 18"/>
          <p:cNvSpPr>
            <a:spLocks noChangeArrowheads="1"/>
          </p:cNvSpPr>
          <p:nvPr/>
        </p:nvSpPr>
        <p:spPr bwMode="auto">
          <a:xfrm>
            <a:off x="4901573" y="1999771"/>
            <a:ext cx="2327275" cy="2563812"/>
          </a:xfrm>
          <a:prstGeom prst="rect">
            <a:avLst/>
          </a:prstGeom>
          <a:solidFill>
            <a:schemeClr val="bg1"/>
          </a:solidFill>
          <a:ln w="12700">
            <a:solidFill>
              <a:schemeClr val="tx1"/>
            </a:solidFill>
            <a:miter lim="800000"/>
            <a:headEnd/>
            <a:tailEnd/>
          </a:ln>
          <a:effectLst>
            <a:outerShdw dist="107763" dir="2700000" algn="ctr" rotWithShape="0">
              <a:srgbClr val="618FFD"/>
            </a:outerShdw>
          </a:effec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7907" name="Line 19"/>
          <p:cNvSpPr>
            <a:spLocks noChangeShapeType="1"/>
          </p:cNvSpPr>
          <p:nvPr/>
        </p:nvSpPr>
        <p:spPr bwMode="auto">
          <a:xfrm>
            <a:off x="5244472" y="3312633"/>
            <a:ext cx="1695450" cy="0"/>
          </a:xfrm>
          <a:prstGeom prst="line">
            <a:avLst/>
          </a:prstGeom>
          <a:noFill/>
          <a:ln w="127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Rectangle 20"/>
          <p:cNvSpPr>
            <a:spLocks noChangeArrowheads="1"/>
          </p:cNvSpPr>
          <p:nvPr/>
        </p:nvSpPr>
        <p:spPr bwMode="auto">
          <a:xfrm>
            <a:off x="6150646" y="5154336"/>
            <a:ext cx="1603375" cy="7477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7909" name="Rectangle 21"/>
          <p:cNvSpPr>
            <a:spLocks noChangeArrowheads="1"/>
          </p:cNvSpPr>
          <p:nvPr/>
        </p:nvSpPr>
        <p:spPr bwMode="auto">
          <a:xfrm>
            <a:off x="2823246" y="5154336"/>
            <a:ext cx="1603375" cy="7477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7910" name="Rectangle 22"/>
          <p:cNvSpPr>
            <a:spLocks noChangeArrowheads="1"/>
          </p:cNvSpPr>
          <p:nvPr/>
        </p:nvSpPr>
        <p:spPr bwMode="auto">
          <a:xfrm>
            <a:off x="1094202" y="4355621"/>
            <a:ext cx="1603375" cy="7477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latin typeface="Arial" panose="020B0604020202020204" pitchFamily="34" charset="0"/>
            </a:endParaRPr>
          </a:p>
        </p:txBody>
      </p:sp>
      <p:sp>
        <p:nvSpPr>
          <p:cNvPr id="37911" name="Rectangle 23"/>
          <p:cNvSpPr>
            <a:spLocks noChangeArrowheads="1"/>
          </p:cNvSpPr>
          <p:nvPr/>
        </p:nvSpPr>
        <p:spPr bwMode="auto">
          <a:xfrm>
            <a:off x="1094202" y="1896583"/>
            <a:ext cx="1603375"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7912" name="Rectangle 24"/>
          <p:cNvSpPr>
            <a:spLocks noChangeArrowheads="1"/>
          </p:cNvSpPr>
          <p:nvPr/>
        </p:nvSpPr>
        <p:spPr bwMode="auto">
          <a:xfrm>
            <a:off x="1094202" y="2717321"/>
            <a:ext cx="1603375"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latin typeface="Arial" panose="020B0604020202020204" pitchFamily="34" charset="0"/>
            </a:endParaRPr>
          </a:p>
        </p:txBody>
      </p:sp>
      <p:sp>
        <p:nvSpPr>
          <p:cNvPr id="37913" name="Rectangle 25"/>
          <p:cNvSpPr>
            <a:spLocks noChangeArrowheads="1"/>
          </p:cNvSpPr>
          <p:nvPr/>
        </p:nvSpPr>
        <p:spPr bwMode="auto">
          <a:xfrm>
            <a:off x="1094202" y="3517421"/>
            <a:ext cx="1603375" cy="7477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7914" name="Rectangle 26"/>
          <p:cNvSpPr>
            <a:spLocks noChangeArrowheads="1"/>
          </p:cNvSpPr>
          <p:nvPr/>
        </p:nvSpPr>
        <p:spPr bwMode="auto">
          <a:xfrm>
            <a:off x="1094202" y="5158896"/>
            <a:ext cx="1604963" cy="7477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7915" name="Rectangle 27"/>
          <p:cNvSpPr>
            <a:spLocks noChangeArrowheads="1"/>
          </p:cNvSpPr>
          <p:nvPr/>
        </p:nvSpPr>
        <p:spPr bwMode="auto">
          <a:xfrm>
            <a:off x="7895138" y="5187587"/>
            <a:ext cx="1604962" cy="7477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7916" name="Rectangle 28"/>
          <p:cNvSpPr>
            <a:spLocks noChangeArrowheads="1"/>
          </p:cNvSpPr>
          <p:nvPr/>
        </p:nvSpPr>
        <p:spPr bwMode="auto">
          <a:xfrm>
            <a:off x="9690686" y="5158896"/>
            <a:ext cx="1604962" cy="7477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7917" name="Rectangle 29"/>
          <p:cNvSpPr>
            <a:spLocks noChangeArrowheads="1"/>
          </p:cNvSpPr>
          <p:nvPr/>
        </p:nvSpPr>
        <p:spPr bwMode="auto">
          <a:xfrm>
            <a:off x="9690686" y="1852134"/>
            <a:ext cx="1603375" cy="7477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latin typeface="Arial" panose="020B0604020202020204" pitchFamily="34" charset="0"/>
            </a:endParaRPr>
          </a:p>
        </p:txBody>
      </p:sp>
      <p:sp>
        <p:nvSpPr>
          <p:cNvPr id="37918" name="Rectangle 30"/>
          <p:cNvSpPr>
            <a:spLocks noChangeArrowheads="1"/>
          </p:cNvSpPr>
          <p:nvPr/>
        </p:nvSpPr>
        <p:spPr bwMode="auto">
          <a:xfrm>
            <a:off x="9690686" y="2679221"/>
            <a:ext cx="1604962"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latin typeface="Arial" panose="020B0604020202020204" pitchFamily="34" charset="0"/>
            </a:endParaRPr>
          </a:p>
        </p:txBody>
      </p:sp>
      <p:sp>
        <p:nvSpPr>
          <p:cNvPr id="37919" name="Rectangle 31"/>
          <p:cNvSpPr>
            <a:spLocks noChangeArrowheads="1"/>
          </p:cNvSpPr>
          <p:nvPr/>
        </p:nvSpPr>
        <p:spPr bwMode="auto">
          <a:xfrm>
            <a:off x="9690686" y="3511071"/>
            <a:ext cx="1604962"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pSp>
        <p:nvGrpSpPr>
          <p:cNvPr id="37920" name="Group 32"/>
          <p:cNvGrpSpPr>
            <a:grpSpLocks/>
          </p:cNvGrpSpPr>
          <p:nvPr/>
        </p:nvGrpSpPr>
        <p:grpSpPr bwMode="auto">
          <a:xfrm>
            <a:off x="5077784" y="2218849"/>
            <a:ext cx="2097088" cy="901701"/>
            <a:chOff x="1528" y="1049"/>
            <a:chExt cx="1321" cy="568"/>
          </a:xfrm>
        </p:grpSpPr>
        <p:sp>
          <p:nvSpPr>
            <p:cNvPr id="37954" name="Rectangle 33"/>
            <p:cNvSpPr>
              <a:spLocks noChangeArrowheads="1"/>
            </p:cNvSpPr>
            <p:nvPr/>
          </p:nvSpPr>
          <p:spPr bwMode="auto">
            <a:xfrm>
              <a:off x="1763" y="1049"/>
              <a:ext cx="903" cy="5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dirty="0" err="1">
                  <a:latin typeface="Arial" panose="020B0604020202020204" pitchFamily="34" charset="0"/>
                </a:rPr>
                <a:t>Quản</a:t>
              </a:r>
              <a:r>
                <a:rPr lang="en-US" altLang="en-US" dirty="0">
                  <a:latin typeface="Arial" panose="020B0604020202020204" pitchFamily="34" charset="0"/>
                </a:rPr>
                <a:t> </a:t>
              </a:r>
              <a:r>
                <a:rPr lang="en-US" altLang="en-US" dirty="0" err="1">
                  <a:latin typeface="Arial" panose="020B0604020202020204" pitchFamily="34" charset="0"/>
                </a:rPr>
                <a:t>lý</a:t>
              </a:r>
              <a:endParaRPr lang="en-US" altLang="en-US" dirty="0">
                <a:latin typeface="Arial" panose="020B0604020202020204" pitchFamily="34" charset="0"/>
              </a:endParaRPr>
            </a:p>
            <a:p>
              <a:pPr algn="ctr">
                <a:lnSpc>
                  <a:spcPct val="110000"/>
                </a:lnSpc>
              </a:pPr>
              <a:r>
                <a:rPr lang="en-US" altLang="en-US" dirty="0" err="1">
                  <a:latin typeface="Arial" panose="020B0604020202020204" pitchFamily="34" charset="0"/>
                </a:rPr>
                <a:t>Cấu</a:t>
              </a:r>
              <a:r>
                <a:rPr lang="en-US" altLang="en-US" dirty="0">
                  <a:latin typeface="Arial" panose="020B0604020202020204" pitchFamily="34" charset="0"/>
                </a:rPr>
                <a:t> </a:t>
              </a:r>
              <a:r>
                <a:rPr lang="en-US" altLang="en-US" dirty="0" err="1">
                  <a:latin typeface="Arial" panose="020B0604020202020204" pitchFamily="34" charset="0"/>
                </a:rPr>
                <a:t>hình</a:t>
              </a:r>
              <a:endParaRPr lang="en-US" altLang="en-US" dirty="0">
                <a:latin typeface="Arial" panose="020B0604020202020204" pitchFamily="34" charset="0"/>
              </a:endParaRPr>
            </a:p>
          </p:txBody>
        </p:sp>
        <p:sp>
          <p:nvSpPr>
            <p:cNvPr id="37955" name="Rectangle 34"/>
            <p:cNvSpPr>
              <a:spLocks noChangeArrowheads="1"/>
            </p:cNvSpPr>
            <p:nvPr/>
          </p:nvSpPr>
          <p:spPr bwMode="auto">
            <a:xfrm>
              <a:off x="1528" y="1144"/>
              <a:ext cx="1321"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latin typeface="Arial" panose="020B0604020202020204" pitchFamily="34" charset="0"/>
              </a:endParaRPr>
            </a:p>
          </p:txBody>
        </p:sp>
      </p:grpSp>
      <p:sp>
        <p:nvSpPr>
          <p:cNvPr id="37921" name="Rectangle 35"/>
          <p:cNvSpPr>
            <a:spLocks noChangeArrowheads="1"/>
          </p:cNvSpPr>
          <p:nvPr/>
        </p:nvSpPr>
        <p:spPr bwMode="auto">
          <a:xfrm>
            <a:off x="5305231" y="3474558"/>
            <a:ext cx="1551708" cy="9022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dirty="0" err="1">
                <a:latin typeface="Arial" panose="020B0604020202020204" pitchFamily="34" charset="0"/>
              </a:rPr>
              <a:t>Kiểm</a:t>
            </a:r>
            <a:r>
              <a:rPr lang="en-US" altLang="en-US" dirty="0">
                <a:latin typeface="Arial" panose="020B0604020202020204" pitchFamily="34" charset="0"/>
              </a:rPr>
              <a:t> </a:t>
            </a:r>
            <a:r>
              <a:rPr lang="en-US" altLang="en-US" dirty="0" err="1">
                <a:latin typeface="Arial" panose="020B0604020202020204" pitchFamily="34" charset="0"/>
              </a:rPr>
              <a:t>soát</a:t>
            </a:r>
            <a:endParaRPr lang="en-US" altLang="en-US" dirty="0">
              <a:latin typeface="Arial" panose="020B0604020202020204" pitchFamily="34" charset="0"/>
            </a:endParaRPr>
          </a:p>
          <a:p>
            <a:pPr algn="ctr">
              <a:lnSpc>
                <a:spcPct val="110000"/>
              </a:lnSpc>
            </a:pPr>
            <a:r>
              <a:rPr lang="en-US" altLang="en-US" dirty="0" err="1">
                <a:latin typeface="Arial" panose="020B0604020202020204" pitchFamily="34" charset="0"/>
              </a:rPr>
              <a:t>phiên</a:t>
            </a:r>
            <a:r>
              <a:rPr lang="en-US" altLang="en-US" dirty="0">
                <a:latin typeface="Arial" panose="020B0604020202020204" pitchFamily="34" charset="0"/>
              </a:rPr>
              <a:t> </a:t>
            </a:r>
            <a:r>
              <a:rPr lang="en-US" altLang="en-US" dirty="0" err="1">
                <a:latin typeface="Arial" panose="020B0604020202020204" pitchFamily="34" charset="0"/>
              </a:rPr>
              <a:t>bản</a:t>
            </a:r>
            <a:endParaRPr lang="en-US" altLang="en-US" dirty="0">
              <a:latin typeface="Arial" panose="020B0604020202020204" pitchFamily="34" charset="0"/>
            </a:endParaRPr>
          </a:p>
        </p:txBody>
      </p:sp>
      <p:sp>
        <p:nvSpPr>
          <p:cNvPr id="37922" name="Rectangle 36"/>
          <p:cNvSpPr>
            <a:spLocks noChangeArrowheads="1"/>
          </p:cNvSpPr>
          <p:nvPr/>
        </p:nvSpPr>
        <p:spPr bwMode="auto">
          <a:xfrm>
            <a:off x="9964986" y="1929921"/>
            <a:ext cx="1054777" cy="699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Arial" panose="020B0604020202020204" pitchFamily="34" charset="0"/>
              </a:rPr>
              <a:t>Mô</a:t>
            </a:r>
            <a:r>
              <a:rPr lang="en-US" altLang="en-US" sz="1800" dirty="0">
                <a:latin typeface="Arial" panose="020B0604020202020204" pitchFamily="34" charset="0"/>
              </a:rPr>
              <a:t> </a:t>
            </a:r>
            <a:r>
              <a:rPr lang="en-US" altLang="en-US" sz="1800" dirty="0" err="1">
                <a:latin typeface="Arial" panose="020B0604020202020204" pitchFamily="34" charset="0"/>
              </a:rPr>
              <a:t>hình</a:t>
            </a:r>
            <a:endParaRPr lang="en-US" altLang="en-US" sz="1800" dirty="0">
              <a:latin typeface="Arial" panose="020B0604020202020204" pitchFamily="34" charset="0"/>
            </a:endParaRPr>
          </a:p>
          <a:p>
            <a:pPr algn="ctr">
              <a:lnSpc>
                <a:spcPct val="110000"/>
              </a:lnSpc>
            </a:pPr>
            <a:r>
              <a:rPr lang="en-US" altLang="en-US" sz="1800" dirty="0" err="1">
                <a:latin typeface="Arial" panose="020B0604020202020204" pitchFamily="34" charset="0"/>
              </a:rPr>
              <a:t>Kiểm</a:t>
            </a:r>
            <a:r>
              <a:rPr lang="en-US" altLang="en-US" sz="1800" dirty="0">
                <a:latin typeface="Arial" panose="020B0604020202020204" pitchFamily="34" charset="0"/>
              </a:rPr>
              <a:t> </a:t>
            </a:r>
            <a:r>
              <a:rPr lang="en-US" altLang="en-US" sz="1800" dirty="0" err="1">
                <a:latin typeface="Arial" panose="020B0604020202020204" pitchFamily="34" charset="0"/>
              </a:rPr>
              <a:t>tra</a:t>
            </a:r>
            <a:endParaRPr lang="en-US" altLang="en-US" sz="1800" dirty="0">
              <a:latin typeface="Arial" panose="020B0604020202020204" pitchFamily="34" charset="0"/>
            </a:endParaRPr>
          </a:p>
        </p:txBody>
      </p:sp>
      <p:grpSp>
        <p:nvGrpSpPr>
          <p:cNvPr id="37923" name="Group 37"/>
          <p:cNvGrpSpPr>
            <a:grpSpLocks/>
          </p:cNvGrpSpPr>
          <p:nvPr/>
        </p:nvGrpSpPr>
        <p:grpSpPr bwMode="auto">
          <a:xfrm>
            <a:off x="9568448" y="2733196"/>
            <a:ext cx="1847850" cy="698500"/>
            <a:chOff x="3210" y="1373"/>
            <a:chExt cx="1164" cy="440"/>
          </a:xfrm>
        </p:grpSpPr>
        <p:sp>
          <p:nvSpPr>
            <p:cNvPr id="37952" name="Rectangle 38"/>
            <p:cNvSpPr>
              <a:spLocks noChangeArrowheads="1"/>
            </p:cNvSpPr>
            <p:nvPr/>
          </p:nvSpPr>
          <p:spPr bwMode="auto">
            <a:xfrm>
              <a:off x="3448" y="1373"/>
              <a:ext cx="689" cy="4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VnArial" panose="020B7200000000000000" pitchFamily="34" charset="0"/>
                </a:rPr>
                <a:t>V¨n</a:t>
              </a:r>
              <a:r>
                <a:rPr lang="en-US" altLang="en-US" sz="1800" dirty="0">
                  <a:latin typeface=".VnArial" panose="020B7200000000000000" pitchFamily="34" charset="0"/>
                </a:rPr>
                <a:t> </a:t>
              </a:r>
              <a:r>
                <a:rPr lang="en-US" altLang="en-US" sz="1800" dirty="0" err="1">
                  <a:latin typeface=".VnArial" panose="020B7200000000000000" pitchFamily="34" charset="0"/>
                </a:rPr>
                <a:t>b¶n</a:t>
              </a:r>
              <a:endParaRPr lang="en-US" altLang="en-US" sz="1800" dirty="0">
                <a:latin typeface=".VnArial" panose="020B7200000000000000" pitchFamily="34" charset="0"/>
              </a:endParaRPr>
            </a:p>
            <a:p>
              <a:pPr algn="ctr">
                <a:lnSpc>
                  <a:spcPct val="110000"/>
                </a:lnSpc>
              </a:pPr>
              <a:r>
                <a:rPr lang="en-US" altLang="en-US" sz="1800" dirty="0">
                  <a:latin typeface=".VnArial" panose="020B7200000000000000" pitchFamily="34" charset="0"/>
                </a:rPr>
                <a:t> </a:t>
              </a:r>
              <a:r>
                <a:rPr lang="en-US" altLang="en-US" sz="1800" dirty="0" err="1">
                  <a:latin typeface=".VnArial" panose="020B7200000000000000" pitchFamily="34" charset="0"/>
                </a:rPr>
                <a:t>kü</a:t>
              </a:r>
              <a:r>
                <a:rPr lang="en-US" altLang="en-US" sz="1800" dirty="0">
                  <a:latin typeface=".VnArial" panose="020B7200000000000000" pitchFamily="34" charset="0"/>
                </a:rPr>
                <a:t> </a:t>
              </a:r>
              <a:r>
                <a:rPr lang="en-US" altLang="en-US" sz="1800" dirty="0" err="1">
                  <a:latin typeface=".VnArial" panose="020B7200000000000000" pitchFamily="34" charset="0"/>
                </a:rPr>
                <a:t>thuËt</a:t>
              </a:r>
              <a:endParaRPr lang="en-US" altLang="en-US" sz="1800" dirty="0">
                <a:latin typeface=".VnArial" panose="020B7200000000000000" pitchFamily="34" charset="0"/>
              </a:endParaRPr>
            </a:p>
          </p:txBody>
        </p:sp>
        <p:sp>
          <p:nvSpPr>
            <p:cNvPr id="37953" name="Rectangle 39"/>
            <p:cNvSpPr>
              <a:spLocks noChangeArrowheads="1"/>
            </p:cNvSpPr>
            <p:nvPr/>
          </p:nvSpPr>
          <p:spPr bwMode="auto">
            <a:xfrm>
              <a:off x="3210" y="1468"/>
              <a:ext cx="1164"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latin typeface="Arial" panose="020B0604020202020204" pitchFamily="34" charset="0"/>
              </a:endParaRPr>
            </a:p>
          </p:txBody>
        </p:sp>
      </p:grpSp>
      <p:grpSp>
        <p:nvGrpSpPr>
          <p:cNvPr id="37924" name="Group 40"/>
          <p:cNvGrpSpPr>
            <a:grpSpLocks/>
          </p:cNvGrpSpPr>
          <p:nvPr/>
        </p:nvGrpSpPr>
        <p:grpSpPr bwMode="auto">
          <a:xfrm>
            <a:off x="9681164" y="3577746"/>
            <a:ext cx="1636713" cy="544512"/>
            <a:chOff x="3281" y="1905"/>
            <a:chExt cx="1031" cy="343"/>
          </a:xfrm>
        </p:grpSpPr>
        <p:sp>
          <p:nvSpPr>
            <p:cNvPr id="37950" name="Rectangle 41"/>
            <p:cNvSpPr>
              <a:spLocks noChangeArrowheads="1"/>
            </p:cNvSpPr>
            <p:nvPr/>
          </p:nvSpPr>
          <p:spPr bwMode="auto">
            <a:xfrm>
              <a:off x="3281" y="1905"/>
              <a:ext cx="1031"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VnTime" pitchFamily="34" charset="0"/>
                </a:rPr>
                <a:t>Tài</a:t>
              </a:r>
              <a:r>
                <a:rPr lang="en-US" altLang="en-US" sz="1800" dirty="0">
                  <a:latin typeface=".VnTime" pitchFamily="34" charset="0"/>
                </a:rPr>
                <a:t> </a:t>
              </a:r>
              <a:r>
                <a:rPr lang="en-US" altLang="en-US" sz="1800" dirty="0" err="1">
                  <a:latin typeface=".VnTime" pitchFamily="34" charset="0"/>
                </a:rPr>
                <a:t>liệu</a:t>
              </a:r>
              <a:r>
                <a:rPr lang="en-US" altLang="en-US" sz="1800" dirty="0">
                  <a:latin typeface=".VnTime" pitchFamily="34" charset="0"/>
                </a:rPr>
                <a:t> ®µo t¹o</a:t>
              </a:r>
            </a:p>
          </p:txBody>
        </p:sp>
        <p:sp>
          <p:nvSpPr>
            <p:cNvPr id="37951" name="Rectangle 42"/>
            <p:cNvSpPr>
              <a:spLocks noChangeArrowheads="1"/>
            </p:cNvSpPr>
            <p:nvPr/>
          </p:nvSpPr>
          <p:spPr bwMode="auto">
            <a:xfrm>
              <a:off x="3430" y="2000"/>
              <a:ext cx="676"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pSp>
      <p:sp>
        <p:nvSpPr>
          <p:cNvPr id="37925" name="Rectangle 43"/>
          <p:cNvSpPr>
            <a:spLocks noChangeArrowheads="1"/>
          </p:cNvSpPr>
          <p:nvPr/>
        </p:nvSpPr>
        <p:spPr bwMode="auto">
          <a:xfrm>
            <a:off x="9690686" y="4327046"/>
            <a:ext cx="1604962"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pSp>
        <p:nvGrpSpPr>
          <p:cNvPr id="37926" name="Group 44"/>
          <p:cNvGrpSpPr>
            <a:grpSpLocks/>
          </p:cNvGrpSpPr>
          <p:nvPr/>
        </p:nvGrpSpPr>
        <p:grpSpPr bwMode="auto">
          <a:xfrm>
            <a:off x="9733548" y="4398483"/>
            <a:ext cx="1403350" cy="698500"/>
            <a:chOff x="3314" y="2422"/>
            <a:chExt cx="884" cy="440"/>
          </a:xfrm>
        </p:grpSpPr>
        <p:sp>
          <p:nvSpPr>
            <p:cNvPr id="37948" name="Rectangle 45"/>
            <p:cNvSpPr>
              <a:spLocks noChangeArrowheads="1"/>
            </p:cNvSpPr>
            <p:nvPr/>
          </p:nvSpPr>
          <p:spPr bwMode="auto">
            <a:xfrm>
              <a:off x="3399" y="2422"/>
              <a:ext cx="786" cy="4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Arial" panose="020B0604020202020204" pitchFamily="34" charset="0"/>
                </a:rPr>
                <a:t>Quy</a:t>
              </a:r>
              <a:r>
                <a:rPr lang="en-US" altLang="en-US" sz="1800" dirty="0">
                  <a:latin typeface="Arial" panose="020B0604020202020204" pitchFamily="34" charset="0"/>
                </a:rPr>
                <a:t> </a:t>
              </a:r>
              <a:r>
                <a:rPr lang="en-US" altLang="en-US" sz="1800" dirty="0" err="1">
                  <a:latin typeface="Arial" panose="020B0604020202020204" pitchFamily="34" charset="0"/>
                </a:rPr>
                <a:t>trình</a:t>
              </a:r>
              <a:endParaRPr lang="en-US" altLang="en-US" sz="1800" dirty="0">
                <a:latin typeface="Arial" panose="020B0604020202020204" pitchFamily="34" charset="0"/>
              </a:endParaRPr>
            </a:p>
            <a:p>
              <a:pPr algn="ctr">
                <a:lnSpc>
                  <a:spcPct val="110000"/>
                </a:lnSpc>
              </a:pPr>
              <a:r>
                <a:rPr lang="en-US" altLang="en-US" sz="1800" dirty="0" err="1">
                  <a:latin typeface="Arial" panose="020B0604020202020204" pitchFamily="34" charset="0"/>
                </a:rPr>
                <a:t>Hoạt</a:t>
              </a:r>
              <a:r>
                <a:rPr lang="en-US" altLang="en-US" sz="1800" dirty="0">
                  <a:latin typeface="Arial" panose="020B0604020202020204" pitchFamily="34" charset="0"/>
                </a:rPr>
                <a:t> </a:t>
              </a:r>
              <a:r>
                <a:rPr lang="en-US" altLang="en-US" sz="1800" dirty="0" err="1">
                  <a:latin typeface="Arial" panose="020B0604020202020204" pitchFamily="34" charset="0"/>
                </a:rPr>
                <a:t>động</a:t>
              </a:r>
              <a:endParaRPr lang="en-US" altLang="en-US" sz="1800" dirty="0">
                <a:latin typeface="Arial" panose="020B0604020202020204" pitchFamily="34" charset="0"/>
              </a:endParaRPr>
            </a:p>
          </p:txBody>
        </p:sp>
        <p:sp>
          <p:nvSpPr>
            <p:cNvPr id="37949" name="Rectangle 46"/>
            <p:cNvSpPr>
              <a:spLocks noChangeArrowheads="1"/>
            </p:cNvSpPr>
            <p:nvPr/>
          </p:nvSpPr>
          <p:spPr bwMode="auto">
            <a:xfrm>
              <a:off x="3314" y="2517"/>
              <a:ext cx="884"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latin typeface="Arial" panose="020B0604020202020204" pitchFamily="34" charset="0"/>
              </a:endParaRPr>
            </a:p>
          </p:txBody>
        </p:sp>
      </p:grpSp>
      <p:grpSp>
        <p:nvGrpSpPr>
          <p:cNvPr id="37927" name="Group 47"/>
          <p:cNvGrpSpPr>
            <a:grpSpLocks/>
          </p:cNvGrpSpPr>
          <p:nvPr/>
        </p:nvGrpSpPr>
        <p:grpSpPr bwMode="auto">
          <a:xfrm>
            <a:off x="9577973" y="5201758"/>
            <a:ext cx="1847850" cy="698500"/>
            <a:chOff x="3210" y="2950"/>
            <a:chExt cx="1164" cy="440"/>
          </a:xfrm>
        </p:grpSpPr>
        <p:sp>
          <p:nvSpPr>
            <p:cNvPr id="37946" name="Rectangle 48"/>
            <p:cNvSpPr>
              <a:spLocks noChangeArrowheads="1"/>
            </p:cNvSpPr>
            <p:nvPr/>
          </p:nvSpPr>
          <p:spPr bwMode="auto">
            <a:xfrm>
              <a:off x="3460" y="2950"/>
              <a:ext cx="705" cy="4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Arial" panose="020B0604020202020204" pitchFamily="34" charset="0"/>
                </a:rPr>
                <a:t>Văn</a:t>
              </a:r>
              <a:r>
                <a:rPr lang="en-US" altLang="en-US" sz="1800" dirty="0">
                  <a:latin typeface="Arial" panose="020B0604020202020204" pitchFamily="34" charset="0"/>
                </a:rPr>
                <a:t> </a:t>
              </a:r>
              <a:r>
                <a:rPr lang="en-US" altLang="en-US" sz="1800" dirty="0" err="1">
                  <a:latin typeface="Arial" panose="020B0604020202020204" pitchFamily="34" charset="0"/>
                </a:rPr>
                <a:t>bản</a:t>
              </a:r>
              <a:endParaRPr lang="en-US" altLang="en-US" sz="1800" dirty="0">
                <a:latin typeface="Arial" panose="020B0604020202020204" pitchFamily="34" charset="0"/>
              </a:endParaRPr>
            </a:p>
            <a:p>
              <a:pPr algn="ctr">
                <a:lnSpc>
                  <a:spcPct val="110000"/>
                </a:lnSpc>
              </a:pPr>
              <a:r>
                <a:rPr lang="en-US" altLang="en-US" sz="1800" dirty="0" err="1">
                  <a:latin typeface="Arial" panose="020B0604020202020204" pitchFamily="34" charset="0"/>
                </a:rPr>
                <a:t>Hệ</a:t>
              </a:r>
              <a:r>
                <a:rPr lang="en-US" altLang="en-US" sz="1800" dirty="0">
                  <a:latin typeface="Arial" panose="020B0604020202020204" pitchFamily="34" charset="0"/>
                </a:rPr>
                <a:t> </a:t>
              </a:r>
              <a:r>
                <a:rPr lang="en-US" altLang="en-US" sz="1800" dirty="0" err="1">
                  <a:latin typeface="Arial" panose="020B0604020202020204" pitchFamily="34" charset="0"/>
                </a:rPr>
                <a:t>thống</a:t>
              </a:r>
              <a:endParaRPr lang="en-US" altLang="en-US" sz="1800" dirty="0">
                <a:latin typeface="Arial" panose="020B0604020202020204" pitchFamily="34" charset="0"/>
              </a:endParaRPr>
            </a:p>
          </p:txBody>
        </p:sp>
        <p:sp>
          <p:nvSpPr>
            <p:cNvPr id="37947" name="Rectangle 49"/>
            <p:cNvSpPr>
              <a:spLocks noChangeArrowheads="1"/>
            </p:cNvSpPr>
            <p:nvPr/>
          </p:nvSpPr>
          <p:spPr bwMode="auto">
            <a:xfrm>
              <a:off x="3210" y="3045"/>
              <a:ext cx="1164"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latin typeface="Arial" panose="020B0604020202020204" pitchFamily="34" charset="0"/>
              </a:endParaRPr>
            </a:p>
          </p:txBody>
        </p:sp>
      </p:grpSp>
      <p:grpSp>
        <p:nvGrpSpPr>
          <p:cNvPr id="37928" name="Group 50"/>
          <p:cNvGrpSpPr>
            <a:grpSpLocks/>
          </p:cNvGrpSpPr>
          <p:nvPr/>
        </p:nvGrpSpPr>
        <p:grpSpPr bwMode="auto">
          <a:xfrm>
            <a:off x="7849100" y="5214574"/>
            <a:ext cx="1695450" cy="698500"/>
            <a:chOff x="3258" y="3444"/>
            <a:chExt cx="1068" cy="440"/>
          </a:xfrm>
        </p:grpSpPr>
        <p:sp>
          <p:nvSpPr>
            <p:cNvPr id="37944" name="Rectangle 51"/>
            <p:cNvSpPr>
              <a:spLocks noChangeArrowheads="1"/>
            </p:cNvSpPr>
            <p:nvPr/>
          </p:nvSpPr>
          <p:spPr bwMode="auto">
            <a:xfrm>
              <a:off x="3432" y="3444"/>
              <a:ext cx="723" cy="4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a:t>Đặc tả </a:t>
              </a:r>
            </a:p>
            <a:p>
              <a:pPr algn="ctr">
                <a:lnSpc>
                  <a:spcPct val="110000"/>
                </a:lnSpc>
              </a:pPr>
              <a:r>
                <a:rPr lang="en-US" altLang="en-US" sz="1800"/>
                <a:t>phần cứng</a:t>
              </a:r>
              <a:endParaRPr lang="en-US" altLang="en-US" sz="1800">
                <a:latin typeface=".VnTime" pitchFamily="34" charset="0"/>
              </a:endParaRPr>
            </a:p>
          </p:txBody>
        </p:sp>
        <p:sp>
          <p:nvSpPr>
            <p:cNvPr id="37945" name="Rectangle 52"/>
            <p:cNvSpPr>
              <a:spLocks noChangeArrowheads="1"/>
            </p:cNvSpPr>
            <p:nvPr/>
          </p:nvSpPr>
          <p:spPr bwMode="auto">
            <a:xfrm>
              <a:off x="3258" y="3539"/>
              <a:ext cx="1068"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pSp>
      <p:grpSp>
        <p:nvGrpSpPr>
          <p:cNvPr id="37929" name="Group 53"/>
          <p:cNvGrpSpPr>
            <a:grpSpLocks/>
          </p:cNvGrpSpPr>
          <p:nvPr/>
        </p:nvGrpSpPr>
        <p:grpSpPr bwMode="auto">
          <a:xfrm>
            <a:off x="1218028" y="5184296"/>
            <a:ext cx="1298576" cy="698500"/>
            <a:chOff x="212" y="2917"/>
            <a:chExt cx="818" cy="440"/>
          </a:xfrm>
        </p:grpSpPr>
        <p:sp>
          <p:nvSpPr>
            <p:cNvPr id="37942" name="Rectangle 54"/>
            <p:cNvSpPr>
              <a:spLocks noChangeArrowheads="1"/>
            </p:cNvSpPr>
            <p:nvPr/>
          </p:nvSpPr>
          <p:spPr bwMode="auto">
            <a:xfrm>
              <a:off x="212" y="2917"/>
              <a:ext cx="818" cy="4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Arial" panose="020B0604020202020204" pitchFamily="34" charset="0"/>
                </a:rPr>
                <a:t>Phần</a:t>
              </a:r>
              <a:r>
                <a:rPr lang="en-US" altLang="en-US" sz="1800" dirty="0">
                  <a:latin typeface="Arial" panose="020B0604020202020204" pitchFamily="34" charset="0"/>
                </a:rPr>
                <a:t> </a:t>
              </a:r>
              <a:r>
                <a:rPr lang="en-US" altLang="en-US" sz="1800" dirty="0" err="1">
                  <a:latin typeface="Arial" panose="020B0604020202020204" pitchFamily="34" charset="0"/>
                </a:rPr>
                <a:t>mềm</a:t>
              </a:r>
              <a:endParaRPr lang="en-US" altLang="en-US" sz="1800" dirty="0">
                <a:latin typeface="Arial" panose="020B0604020202020204" pitchFamily="34" charset="0"/>
              </a:endParaRPr>
            </a:p>
            <a:p>
              <a:pPr algn="ctr">
                <a:lnSpc>
                  <a:spcPct val="110000"/>
                </a:lnSpc>
              </a:pPr>
              <a:r>
                <a:rPr lang="en-US" altLang="en-US" sz="1800" dirty="0" err="1">
                  <a:latin typeface="Arial" panose="020B0604020202020204" pitchFamily="34" charset="0"/>
                </a:rPr>
                <a:t>trän</a:t>
              </a:r>
              <a:r>
                <a:rPr lang="en-US" altLang="en-US" sz="1800" dirty="0">
                  <a:latin typeface="Arial" panose="020B0604020202020204" pitchFamily="34" charset="0"/>
                </a:rPr>
                <a:t> </a:t>
              </a:r>
              <a:r>
                <a:rPr lang="en-US" altLang="en-US" sz="1800" dirty="0" err="1">
                  <a:latin typeface="Arial" panose="020B0604020202020204" pitchFamily="34" charset="0"/>
                </a:rPr>
                <a:t>gãi</a:t>
              </a:r>
              <a:endParaRPr lang="en-US" altLang="en-US" sz="1800" dirty="0">
                <a:latin typeface="Arial" panose="020B0604020202020204" pitchFamily="34" charset="0"/>
              </a:endParaRPr>
            </a:p>
          </p:txBody>
        </p:sp>
        <p:sp>
          <p:nvSpPr>
            <p:cNvPr id="37943" name="Rectangle 55"/>
            <p:cNvSpPr>
              <a:spLocks noChangeArrowheads="1"/>
            </p:cNvSpPr>
            <p:nvPr/>
          </p:nvSpPr>
          <p:spPr bwMode="auto">
            <a:xfrm>
              <a:off x="258" y="3012"/>
              <a:ext cx="732"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latin typeface="Arial" panose="020B0604020202020204" pitchFamily="34" charset="0"/>
              </a:endParaRPr>
            </a:p>
          </p:txBody>
        </p:sp>
      </p:grpSp>
      <p:grpSp>
        <p:nvGrpSpPr>
          <p:cNvPr id="37930" name="Group 56"/>
          <p:cNvGrpSpPr>
            <a:grpSpLocks/>
          </p:cNvGrpSpPr>
          <p:nvPr/>
        </p:nvGrpSpPr>
        <p:grpSpPr bwMode="auto">
          <a:xfrm>
            <a:off x="2801020" y="5117823"/>
            <a:ext cx="1695450" cy="698500"/>
            <a:chOff x="120" y="3404"/>
            <a:chExt cx="1068" cy="440"/>
          </a:xfrm>
        </p:grpSpPr>
        <p:sp>
          <p:nvSpPr>
            <p:cNvPr id="37940" name="Rectangle 57"/>
            <p:cNvSpPr>
              <a:spLocks noChangeArrowheads="1"/>
            </p:cNvSpPr>
            <p:nvPr/>
          </p:nvSpPr>
          <p:spPr bwMode="auto">
            <a:xfrm>
              <a:off x="339" y="3404"/>
              <a:ext cx="636" cy="4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a:t>Đặc tả </a:t>
              </a:r>
            </a:p>
            <a:p>
              <a:pPr algn="ctr">
                <a:lnSpc>
                  <a:spcPct val="110000"/>
                </a:lnSpc>
              </a:pPr>
              <a:r>
                <a:rPr lang="en-US" altLang="en-US" sz="1800"/>
                <a:t>nâng cấp</a:t>
              </a:r>
            </a:p>
          </p:txBody>
        </p:sp>
        <p:sp>
          <p:nvSpPr>
            <p:cNvPr id="37941" name="Rectangle 58"/>
            <p:cNvSpPr>
              <a:spLocks noChangeArrowheads="1"/>
            </p:cNvSpPr>
            <p:nvPr/>
          </p:nvSpPr>
          <p:spPr bwMode="auto">
            <a:xfrm>
              <a:off x="120" y="3499"/>
              <a:ext cx="1068"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pSp>
      <p:grpSp>
        <p:nvGrpSpPr>
          <p:cNvPr id="37931" name="Group 59"/>
          <p:cNvGrpSpPr>
            <a:grpSpLocks/>
          </p:cNvGrpSpPr>
          <p:nvPr/>
        </p:nvGrpSpPr>
        <p:grpSpPr bwMode="auto">
          <a:xfrm>
            <a:off x="6085558" y="5149573"/>
            <a:ext cx="1784350" cy="698500"/>
            <a:chOff x="2189" y="3424"/>
            <a:chExt cx="1124" cy="440"/>
          </a:xfrm>
        </p:grpSpPr>
        <p:sp>
          <p:nvSpPr>
            <p:cNvPr id="37938" name="Rectangle 60"/>
            <p:cNvSpPr>
              <a:spLocks noChangeArrowheads="1"/>
            </p:cNvSpPr>
            <p:nvPr/>
          </p:nvSpPr>
          <p:spPr bwMode="auto">
            <a:xfrm>
              <a:off x="2429" y="3424"/>
              <a:ext cx="652" cy="4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a:t>Đặc tả </a:t>
              </a:r>
            </a:p>
            <a:p>
              <a:pPr algn="ctr">
                <a:lnSpc>
                  <a:spcPct val="110000"/>
                </a:lnSpc>
              </a:pPr>
              <a:r>
                <a:rPr lang="en-US" altLang="en-US" sz="1800"/>
                <a:t>giao diện</a:t>
              </a:r>
            </a:p>
          </p:txBody>
        </p:sp>
        <p:sp>
          <p:nvSpPr>
            <p:cNvPr id="37939" name="Rectangle 61"/>
            <p:cNvSpPr>
              <a:spLocks noChangeArrowheads="1"/>
            </p:cNvSpPr>
            <p:nvPr/>
          </p:nvSpPr>
          <p:spPr bwMode="auto">
            <a:xfrm>
              <a:off x="2189" y="3519"/>
              <a:ext cx="1124"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pSp>
      <p:sp>
        <p:nvSpPr>
          <p:cNvPr id="37932" name="Rectangle 62"/>
          <p:cNvSpPr>
            <a:spLocks noChangeArrowheads="1"/>
          </p:cNvSpPr>
          <p:nvPr/>
        </p:nvSpPr>
        <p:spPr bwMode="auto">
          <a:xfrm>
            <a:off x="1164903" y="3541233"/>
            <a:ext cx="1465146" cy="699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Arial" panose="020B0604020202020204" pitchFamily="34" charset="0"/>
              </a:rPr>
              <a:t>Các</a:t>
            </a:r>
            <a:r>
              <a:rPr lang="en-US" altLang="en-US" sz="1800" dirty="0">
                <a:latin typeface="Arial" panose="020B0604020202020204" pitchFamily="34" charset="0"/>
              </a:rPr>
              <a:t> </a:t>
            </a:r>
            <a:r>
              <a:rPr lang="en-US" altLang="en-US" sz="1800" dirty="0" err="1">
                <a:latin typeface="Arial" panose="020B0604020202020204" pitchFamily="34" charset="0"/>
              </a:rPr>
              <a:t>yêu</a:t>
            </a:r>
            <a:r>
              <a:rPr lang="en-US" altLang="en-US" sz="1800" dirty="0">
                <a:latin typeface="Arial" panose="020B0604020202020204" pitchFamily="34" charset="0"/>
              </a:rPr>
              <a:t> </a:t>
            </a:r>
            <a:r>
              <a:rPr lang="en-US" altLang="en-US" sz="1800" dirty="0" err="1">
                <a:latin typeface="Arial" panose="020B0604020202020204" pitchFamily="34" charset="0"/>
              </a:rPr>
              <a:t>cầu</a:t>
            </a:r>
            <a:endParaRPr lang="en-US" altLang="en-US" sz="1800" dirty="0">
              <a:latin typeface="Arial" panose="020B0604020202020204" pitchFamily="34" charset="0"/>
            </a:endParaRPr>
          </a:p>
          <a:p>
            <a:pPr algn="ctr">
              <a:lnSpc>
                <a:spcPct val="110000"/>
              </a:lnSpc>
            </a:pPr>
            <a:r>
              <a:rPr lang="en-US" altLang="en-US" sz="1800" dirty="0" err="1">
                <a:latin typeface="Arial" panose="020B0604020202020204" pitchFamily="34" charset="0"/>
              </a:rPr>
              <a:t>Chức</a:t>
            </a:r>
            <a:r>
              <a:rPr lang="en-US" altLang="en-US" sz="1800" dirty="0">
                <a:latin typeface="Arial" panose="020B0604020202020204" pitchFamily="34" charset="0"/>
              </a:rPr>
              <a:t> </a:t>
            </a:r>
            <a:r>
              <a:rPr lang="en-US" altLang="en-US" sz="1800" dirty="0" err="1">
                <a:latin typeface="Arial" panose="020B0604020202020204" pitchFamily="34" charset="0"/>
              </a:rPr>
              <a:t>năng</a:t>
            </a:r>
            <a:r>
              <a:rPr lang="en-US" altLang="en-US" sz="1800" dirty="0">
                <a:latin typeface="Arial" panose="020B0604020202020204" pitchFamily="34" charset="0"/>
              </a:rPr>
              <a:t> </a:t>
            </a:r>
          </a:p>
        </p:txBody>
      </p:sp>
      <p:sp>
        <p:nvSpPr>
          <p:cNvPr id="37933" name="Rectangle 63"/>
          <p:cNvSpPr>
            <a:spLocks noChangeArrowheads="1"/>
          </p:cNvSpPr>
          <p:nvPr/>
        </p:nvSpPr>
        <p:spPr bwMode="auto">
          <a:xfrm>
            <a:off x="1358065" y="4381021"/>
            <a:ext cx="1078822" cy="699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VnTime" pitchFamily="34" charset="0"/>
              </a:rPr>
              <a:t>Kế</a:t>
            </a:r>
            <a:r>
              <a:rPr lang="en-US" altLang="en-US" sz="1800" dirty="0">
                <a:latin typeface=".VnTime" pitchFamily="34" charset="0"/>
              </a:rPr>
              <a:t> </a:t>
            </a:r>
            <a:r>
              <a:rPr lang="en-US" altLang="en-US" sz="1800" dirty="0" err="1">
                <a:latin typeface=".VnTime" pitchFamily="34" charset="0"/>
              </a:rPr>
              <a:t>hoạch</a:t>
            </a:r>
            <a:endParaRPr lang="en-US" altLang="en-US" sz="1800" dirty="0">
              <a:latin typeface=".VnTime" pitchFamily="34" charset="0"/>
            </a:endParaRPr>
          </a:p>
          <a:p>
            <a:pPr algn="ctr">
              <a:lnSpc>
                <a:spcPct val="110000"/>
              </a:lnSpc>
            </a:pPr>
            <a:r>
              <a:rPr lang="en-US" altLang="en-US" sz="1800" dirty="0" err="1">
                <a:latin typeface=".VnTime" pitchFamily="34" charset="0"/>
              </a:rPr>
              <a:t>Dự</a:t>
            </a:r>
            <a:r>
              <a:rPr lang="en-US" altLang="en-US" sz="1800" dirty="0">
                <a:latin typeface=".VnTime" pitchFamily="34" charset="0"/>
              </a:rPr>
              <a:t> </a:t>
            </a:r>
            <a:r>
              <a:rPr lang="en-US" altLang="en-US" sz="1800" dirty="0" err="1">
                <a:latin typeface=".VnTime" pitchFamily="34" charset="0"/>
              </a:rPr>
              <a:t>án</a:t>
            </a:r>
            <a:endParaRPr lang="en-US" altLang="en-US" sz="1800" dirty="0">
              <a:latin typeface=".VnTime" pitchFamily="34" charset="0"/>
            </a:endParaRPr>
          </a:p>
        </p:txBody>
      </p:sp>
      <p:sp>
        <p:nvSpPr>
          <p:cNvPr id="37934" name="Rectangle 64"/>
          <p:cNvSpPr>
            <a:spLocks noChangeArrowheads="1"/>
          </p:cNvSpPr>
          <p:nvPr/>
        </p:nvSpPr>
        <p:spPr bwMode="auto">
          <a:xfrm>
            <a:off x="1067136" y="1941033"/>
            <a:ext cx="1657507" cy="699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Arial" panose="020B0604020202020204" pitchFamily="34" charset="0"/>
              </a:rPr>
              <a:t>Các</a:t>
            </a:r>
            <a:r>
              <a:rPr lang="en-US" altLang="en-US" sz="1800" dirty="0">
                <a:latin typeface="Arial" panose="020B0604020202020204" pitchFamily="34" charset="0"/>
              </a:rPr>
              <a:t> </a:t>
            </a:r>
            <a:r>
              <a:rPr lang="en-US" altLang="en-US" sz="1800" dirty="0" err="1">
                <a:latin typeface="Arial" panose="020B0604020202020204" pitchFamily="34" charset="0"/>
              </a:rPr>
              <a:t>mục</a:t>
            </a:r>
            <a:r>
              <a:rPr lang="en-US" altLang="en-US" sz="1800" dirty="0">
                <a:latin typeface="Arial" panose="020B0604020202020204" pitchFamily="34" charset="0"/>
              </a:rPr>
              <a:t> </a:t>
            </a:r>
            <a:r>
              <a:rPr lang="en-US" altLang="en-US" sz="1800" dirty="0" err="1">
                <a:latin typeface="Arial" panose="020B0604020202020204" pitchFamily="34" charset="0"/>
              </a:rPr>
              <a:t>đích</a:t>
            </a:r>
            <a:r>
              <a:rPr lang="en-US" altLang="en-US" sz="1800" dirty="0">
                <a:latin typeface="Arial" panose="020B0604020202020204" pitchFamily="34" charset="0"/>
              </a:rPr>
              <a:t> </a:t>
            </a:r>
          </a:p>
          <a:p>
            <a:pPr algn="ctr">
              <a:lnSpc>
                <a:spcPct val="110000"/>
              </a:lnSpc>
            </a:pPr>
            <a:r>
              <a:rPr lang="en-US" altLang="en-US" sz="1800" dirty="0">
                <a:latin typeface="Arial" panose="020B0604020202020204" pitchFamily="34" charset="0"/>
              </a:rPr>
              <a:t>&amp; </a:t>
            </a:r>
            <a:r>
              <a:rPr lang="en-US" altLang="en-US" sz="1800" dirty="0" err="1">
                <a:latin typeface="Arial" panose="020B0604020202020204" pitchFamily="34" charset="0"/>
              </a:rPr>
              <a:t>phạm</a:t>
            </a:r>
            <a:r>
              <a:rPr lang="en-US" altLang="en-US" sz="1800" dirty="0">
                <a:latin typeface="Arial" panose="020B0604020202020204" pitchFamily="34" charset="0"/>
              </a:rPr>
              <a:t> vi</a:t>
            </a:r>
          </a:p>
        </p:txBody>
      </p:sp>
      <p:sp>
        <p:nvSpPr>
          <p:cNvPr id="37935" name="Rectangle 65"/>
          <p:cNvSpPr>
            <a:spLocks noChangeArrowheads="1"/>
          </p:cNvSpPr>
          <p:nvPr/>
        </p:nvSpPr>
        <p:spPr bwMode="auto">
          <a:xfrm>
            <a:off x="1292219" y="2693508"/>
            <a:ext cx="1235917" cy="699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dirty="0" err="1">
                <a:latin typeface=".VnTime" pitchFamily="34" charset="0"/>
              </a:rPr>
              <a:t>Triển</a:t>
            </a:r>
            <a:r>
              <a:rPr lang="en-US" altLang="en-US" sz="1800" dirty="0">
                <a:latin typeface=".VnTime" pitchFamily="34" charset="0"/>
              </a:rPr>
              <a:t> </a:t>
            </a:r>
            <a:r>
              <a:rPr lang="en-US" altLang="en-US" sz="1800" dirty="0" err="1">
                <a:latin typeface=".VnTime" pitchFamily="34" charset="0"/>
              </a:rPr>
              <a:t>khai</a:t>
            </a:r>
            <a:r>
              <a:rPr lang="en-US" altLang="en-US" sz="1800" dirty="0">
                <a:latin typeface=".VnTime" pitchFamily="34" charset="0"/>
              </a:rPr>
              <a:t> </a:t>
            </a:r>
          </a:p>
          <a:p>
            <a:pPr algn="ctr">
              <a:lnSpc>
                <a:spcPct val="110000"/>
              </a:lnSpc>
            </a:pPr>
            <a:r>
              <a:rPr lang="en-US" altLang="en-US" sz="1800" dirty="0" err="1">
                <a:latin typeface=".VnTime" pitchFamily="34" charset="0"/>
              </a:rPr>
              <a:t>Chiến</a:t>
            </a:r>
            <a:r>
              <a:rPr lang="en-US" altLang="en-US" sz="1800" dirty="0">
                <a:latin typeface=".VnTime" pitchFamily="34" charset="0"/>
              </a:rPr>
              <a:t> </a:t>
            </a:r>
            <a:r>
              <a:rPr lang="en-US" altLang="en-US" sz="1800" dirty="0" err="1">
                <a:latin typeface=".VnTime" pitchFamily="34" charset="0"/>
              </a:rPr>
              <a:t>l­ược</a:t>
            </a:r>
            <a:endParaRPr lang="en-US" altLang="en-US" sz="1800" dirty="0">
              <a:latin typeface=".VnTime" pitchFamily="34" charset="0"/>
            </a:endParaRPr>
          </a:p>
        </p:txBody>
      </p:sp>
      <p:sp>
        <p:nvSpPr>
          <p:cNvPr id="37937" name="Rectangle 67"/>
          <p:cNvSpPr>
            <a:spLocks noChangeArrowheads="1"/>
          </p:cNvSpPr>
          <p:nvPr/>
        </p:nvSpPr>
        <p:spPr bwMode="auto">
          <a:xfrm>
            <a:off x="4721896" y="5186086"/>
            <a:ext cx="1120775" cy="7048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0000"/>
              </a:lnSpc>
            </a:pPr>
            <a:r>
              <a:rPr lang="en-US" altLang="en-US" sz="1800">
                <a:latin typeface=".VnTime" pitchFamily="34" charset="0"/>
              </a:rPr>
              <a:t>T</a:t>
            </a:r>
            <a:r>
              <a:rPr lang="en-US" altLang="en-US" sz="1800"/>
              <a:t>ài liệu </a:t>
            </a:r>
          </a:p>
          <a:p>
            <a:pPr algn="ctr">
              <a:lnSpc>
                <a:spcPct val="110000"/>
              </a:lnSpc>
            </a:pPr>
            <a:r>
              <a:rPr lang="en-US" altLang="en-US" sz="1800"/>
              <a:t>triển khai</a:t>
            </a:r>
            <a:r>
              <a:rPr lang="en-US" altLang="en-US" sz="1800">
                <a:latin typeface=".VnTime" pitchFamily="34" charset="0"/>
              </a:rPr>
              <a:t> </a:t>
            </a:r>
          </a:p>
        </p:txBody>
      </p:sp>
    </p:spTree>
    <p:extLst>
      <p:ext uri="{BB962C8B-B14F-4D97-AF65-F5344CB8AC3E}">
        <p14:creationId xmlns:p14="http://schemas.microsoft.com/office/powerpoint/2010/main" val="3043018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Quản lý kiểm soát việc thực hiện dự án</a:t>
            </a:r>
          </a:p>
        </p:txBody>
      </p:sp>
      <p:sp>
        <p:nvSpPr>
          <p:cNvPr id="1081346" name="Rectangle 2"/>
          <p:cNvSpPr>
            <a:spLocks noGrp="1" noChangeArrowheads="1"/>
          </p:cNvSpPr>
          <p:nvPr>
            <p:ph type="title"/>
          </p:nvPr>
        </p:nvSpPr>
        <p:spPr/>
        <p:txBody>
          <a:bodyPr/>
          <a:lstStyle/>
          <a:p>
            <a:pPr>
              <a:defRPr/>
            </a:pPr>
            <a:r>
              <a:rPr lang="en-US" altLang="en-US" dirty="0"/>
              <a:t>Version control </a:t>
            </a:r>
            <a:r>
              <a:rPr lang="en-US" altLang="en-US" dirty="0" smtClean="0"/>
              <a:t/>
            </a:r>
            <a:br>
              <a:rPr lang="en-US" altLang="en-US" dirty="0" smtClean="0"/>
            </a:br>
            <a:r>
              <a:rPr lang="en-US" altLang="en-US" dirty="0" err="1" smtClean="0"/>
              <a:t>Kiểm</a:t>
            </a:r>
            <a:r>
              <a:rPr lang="en-US" altLang="en-US" dirty="0" smtClean="0"/>
              <a:t> </a:t>
            </a:r>
            <a:r>
              <a:rPr lang="en-US" altLang="en-US" dirty="0" err="1" smtClean="0"/>
              <a:t>soát</a:t>
            </a:r>
            <a:r>
              <a:rPr lang="en-US" altLang="en-US" dirty="0" smtClean="0"/>
              <a:t> </a:t>
            </a:r>
            <a:r>
              <a:rPr lang="en-US" altLang="en-US" dirty="0" err="1" smtClean="0"/>
              <a:t>phiên</a:t>
            </a:r>
            <a:r>
              <a:rPr lang="en-US" altLang="en-US" dirty="0" smtClean="0"/>
              <a:t> </a:t>
            </a:r>
            <a:r>
              <a:rPr lang="en-US" altLang="en-US" dirty="0" err="1" smtClean="0"/>
              <a:t>bản</a:t>
            </a:r>
            <a:endParaRPr lang="en-US" altLang="en-US" dirty="0" smtClean="0"/>
          </a:p>
        </p:txBody>
      </p:sp>
      <p:sp>
        <p:nvSpPr>
          <p:cNvPr id="38916" name="Line 4"/>
          <p:cNvSpPr>
            <a:spLocks noChangeShapeType="1"/>
          </p:cNvSpPr>
          <p:nvPr/>
        </p:nvSpPr>
        <p:spPr bwMode="auto">
          <a:xfrm>
            <a:off x="9007475" y="2241550"/>
            <a:ext cx="463550" cy="0"/>
          </a:xfrm>
          <a:prstGeom prst="line">
            <a:avLst/>
          </a:prstGeom>
          <a:noFill/>
          <a:ln w="28575">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Line 5"/>
          <p:cNvSpPr>
            <a:spLocks noChangeShapeType="1"/>
          </p:cNvSpPr>
          <p:nvPr/>
        </p:nvSpPr>
        <p:spPr bwMode="auto">
          <a:xfrm>
            <a:off x="4125913" y="2241550"/>
            <a:ext cx="463550" cy="0"/>
          </a:xfrm>
          <a:prstGeom prst="line">
            <a:avLst/>
          </a:prstGeom>
          <a:noFill/>
          <a:ln w="28575">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AutoShape 6"/>
          <p:cNvSpPr>
            <a:spLocks noChangeArrowheads="1"/>
          </p:cNvSpPr>
          <p:nvPr/>
        </p:nvSpPr>
        <p:spPr bwMode="auto">
          <a:xfrm>
            <a:off x="2830513" y="2062163"/>
            <a:ext cx="277812" cy="366712"/>
          </a:xfrm>
          <a:prstGeom prst="rightArrow">
            <a:avLst>
              <a:gd name="adj1" fmla="val 75000"/>
              <a:gd name="adj2" fmla="val 50005"/>
            </a:avLst>
          </a:prstGeom>
          <a:solidFill>
            <a:srgbClr val="FF1301"/>
          </a:solidFill>
          <a:ln w="12700">
            <a:solidFill>
              <a:schemeClr val="tx1"/>
            </a:solidFill>
            <a:miter lim="800000"/>
            <a:headEnd/>
            <a:tailEnd/>
          </a:ln>
          <a:effectLst>
            <a:outerShdw dist="35921" dir="2700000" algn="ctr" rotWithShape="0">
              <a:srgbClr val="063DE8"/>
            </a:outerShdw>
          </a:effec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8919" name="Rectangle 7"/>
          <p:cNvSpPr>
            <a:spLocks noChangeArrowheads="1"/>
          </p:cNvSpPr>
          <p:nvPr/>
        </p:nvSpPr>
        <p:spPr bwMode="auto">
          <a:xfrm>
            <a:off x="1841500" y="2008189"/>
            <a:ext cx="876300" cy="465137"/>
          </a:xfrm>
          <a:prstGeom prst="rect">
            <a:avLst/>
          </a:prstGeom>
          <a:solidFill>
            <a:schemeClr val="bg1"/>
          </a:solidFill>
          <a:ln w="12700">
            <a:solidFill>
              <a:schemeClr val="tx1"/>
            </a:solidFill>
            <a:miter lim="800000"/>
            <a:headEnd/>
            <a:tailEnd/>
          </a:ln>
          <a:effectLst>
            <a:outerShdw dist="35921" dir="2700000" algn="ctr" rotWithShape="0">
              <a:srgbClr val="063DE8"/>
            </a:outerShdw>
          </a:effectLst>
        </p:spPr>
        <p:txBody>
          <a:bodyPr wrap="none" lIns="92075" tIns="47625" rIns="92075" bIns="47625" anchor="ct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 </a:t>
            </a:r>
          </a:p>
        </p:txBody>
      </p:sp>
      <p:sp>
        <p:nvSpPr>
          <p:cNvPr id="38920" name="Rectangle 8"/>
          <p:cNvSpPr>
            <a:spLocks noChangeArrowheads="1"/>
          </p:cNvSpPr>
          <p:nvPr/>
        </p:nvSpPr>
        <p:spPr bwMode="auto">
          <a:xfrm>
            <a:off x="3222625" y="2008189"/>
            <a:ext cx="876300" cy="465137"/>
          </a:xfrm>
          <a:prstGeom prst="rect">
            <a:avLst/>
          </a:prstGeom>
          <a:solidFill>
            <a:schemeClr val="bg1"/>
          </a:solidFill>
          <a:ln w="12700">
            <a:solidFill>
              <a:schemeClr val="tx1"/>
            </a:solidFill>
            <a:miter lim="800000"/>
            <a:headEnd/>
            <a:tailEnd/>
          </a:ln>
          <a:effectLst>
            <a:outerShdw dist="35921" dir="2700000" algn="ctr" rotWithShape="0">
              <a:srgbClr val="063DE8"/>
            </a:outerShdw>
          </a:effectLst>
        </p:spPr>
        <p:txBody>
          <a:bodyPr wrap="none" lIns="92075" tIns="47625" rIns="92075" bIns="47625" anchor="ct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 </a:t>
            </a:r>
          </a:p>
        </p:txBody>
      </p:sp>
      <p:sp>
        <p:nvSpPr>
          <p:cNvPr id="38921" name="Rectangle 9"/>
          <p:cNvSpPr>
            <a:spLocks noChangeArrowheads="1"/>
          </p:cNvSpPr>
          <p:nvPr/>
        </p:nvSpPr>
        <p:spPr bwMode="auto">
          <a:xfrm>
            <a:off x="4603750" y="2008189"/>
            <a:ext cx="876300" cy="465137"/>
          </a:xfrm>
          <a:prstGeom prst="rect">
            <a:avLst/>
          </a:prstGeom>
          <a:solidFill>
            <a:schemeClr val="bg1"/>
          </a:solidFill>
          <a:ln w="12700">
            <a:solidFill>
              <a:schemeClr val="tx1"/>
            </a:solidFill>
            <a:miter lim="800000"/>
            <a:headEnd/>
            <a:tailEnd/>
          </a:ln>
          <a:effectLst>
            <a:outerShdw dist="35921" dir="2700000" algn="ctr" rotWithShape="0">
              <a:srgbClr val="063DE8"/>
            </a:outerShdw>
          </a:effectLst>
        </p:spPr>
        <p:txBody>
          <a:bodyPr wrap="none" lIns="92075" tIns="47625" rIns="92075" bIns="47625" anchor="ct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 </a:t>
            </a:r>
          </a:p>
        </p:txBody>
      </p:sp>
      <p:sp>
        <p:nvSpPr>
          <p:cNvPr id="38922" name="Rectangle 10"/>
          <p:cNvSpPr>
            <a:spLocks noChangeArrowheads="1"/>
          </p:cNvSpPr>
          <p:nvPr/>
        </p:nvSpPr>
        <p:spPr bwMode="auto">
          <a:xfrm>
            <a:off x="1927225" y="2527300"/>
            <a:ext cx="6667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0.1</a:t>
            </a:r>
          </a:p>
        </p:txBody>
      </p:sp>
      <p:sp>
        <p:nvSpPr>
          <p:cNvPr id="38923" name="Rectangle 11"/>
          <p:cNvSpPr>
            <a:spLocks noChangeArrowheads="1"/>
          </p:cNvSpPr>
          <p:nvPr/>
        </p:nvSpPr>
        <p:spPr bwMode="auto">
          <a:xfrm>
            <a:off x="3332163" y="2527300"/>
            <a:ext cx="6667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0.2</a:t>
            </a:r>
          </a:p>
        </p:txBody>
      </p:sp>
      <p:sp>
        <p:nvSpPr>
          <p:cNvPr id="38924" name="Rectangle 12"/>
          <p:cNvSpPr>
            <a:spLocks noChangeArrowheads="1"/>
          </p:cNvSpPr>
          <p:nvPr/>
        </p:nvSpPr>
        <p:spPr bwMode="auto">
          <a:xfrm>
            <a:off x="4737100" y="2527300"/>
            <a:ext cx="6667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0.n</a:t>
            </a:r>
          </a:p>
        </p:txBody>
      </p:sp>
      <p:sp>
        <p:nvSpPr>
          <p:cNvPr id="38925" name="AutoShape 13"/>
          <p:cNvSpPr>
            <a:spLocks noChangeArrowheads="1"/>
          </p:cNvSpPr>
          <p:nvPr/>
        </p:nvSpPr>
        <p:spPr bwMode="auto">
          <a:xfrm>
            <a:off x="7712076" y="2062163"/>
            <a:ext cx="277813" cy="366712"/>
          </a:xfrm>
          <a:prstGeom prst="rightArrow">
            <a:avLst>
              <a:gd name="adj1" fmla="val 75000"/>
              <a:gd name="adj2" fmla="val 50005"/>
            </a:avLst>
          </a:prstGeom>
          <a:solidFill>
            <a:srgbClr val="FF1301"/>
          </a:solidFill>
          <a:ln w="12700">
            <a:solidFill>
              <a:schemeClr val="tx1"/>
            </a:solidFill>
            <a:miter lim="800000"/>
            <a:headEnd/>
            <a:tailEnd/>
          </a:ln>
          <a:effectLst>
            <a:outerShdw dist="35921" dir="2700000" algn="ctr" rotWithShape="0">
              <a:srgbClr val="063DE8"/>
            </a:outerShdw>
          </a:effec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8926" name="Rectangle 14"/>
          <p:cNvSpPr>
            <a:spLocks noChangeArrowheads="1"/>
          </p:cNvSpPr>
          <p:nvPr/>
        </p:nvSpPr>
        <p:spPr bwMode="auto">
          <a:xfrm>
            <a:off x="6723063" y="2008189"/>
            <a:ext cx="876300" cy="465137"/>
          </a:xfrm>
          <a:prstGeom prst="rect">
            <a:avLst/>
          </a:prstGeom>
          <a:solidFill>
            <a:schemeClr val="bg1"/>
          </a:solidFill>
          <a:ln w="12700">
            <a:solidFill>
              <a:schemeClr val="tx1"/>
            </a:solidFill>
            <a:miter lim="800000"/>
            <a:headEnd/>
            <a:tailEnd/>
          </a:ln>
          <a:effectLst>
            <a:outerShdw dist="35921" dir="2700000" algn="ctr" rotWithShape="0">
              <a:srgbClr val="063DE8"/>
            </a:outerShdw>
          </a:effectLst>
        </p:spPr>
        <p:txBody>
          <a:bodyPr wrap="none" lIns="92075" tIns="47625" rIns="92075" bIns="47625" anchor="ct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 </a:t>
            </a:r>
          </a:p>
        </p:txBody>
      </p:sp>
      <p:sp>
        <p:nvSpPr>
          <p:cNvPr id="38927" name="Rectangle 15"/>
          <p:cNvSpPr>
            <a:spLocks noChangeArrowheads="1"/>
          </p:cNvSpPr>
          <p:nvPr/>
        </p:nvSpPr>
        <p:spPr bwMode="auto">
          <a:xfrm>
            <a:off x="8104188" y="2008189"/>
            <a:ext cx="876300" cy="465137"/>
          </a:xfrm>
          <a:prstGeom prst="rect">
            <a:avLst/>
          </a:prstGeom>
          <a:solidFill>
            <a:schemeClr val="bg1"/>
          </a:solidFill>
          <a:ln w="12700">
            <a:solidFill>
              <a:schemeClr val="tx1"/>
            </a:solidFill>
            <a:miter lim="800000"/>
            <a:headEnd/>
            <a:tailEnd/>
          </a:ln>
          <a:effectLst>
            <a:outerShdw dist="35921" dir="2700000" algn="ctr" rotWithShape="0">
              <a:srgbClr val="063DE8"/>
            </a:outerShdw>
          </a:effectLst>
        </p:spPr>
        <p:txBody>
          <a:bodyPr wrap="none" lIns="92075" tIns="47625" rIns="92075" bIns="47625" anchor="ct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 </a:t>
            </a:r>
          </a:p>
        </p:txBody>
      </p:sp>
      <p:sp>
        <p:nvSpPr>
          <p:cNvPr id="38928" name="Rectangle 16"/>
          <p:cNvSpPr>
            <a:spLocks noChangeArrowheads="1"/>
          </p:cNvSpPr>
          <p:nvPr/>
        </p:nvSpPr>
        <p:spPr bwMode="auto">
          <a:xfrm>
            <a:off x="9485313" y="2008189"/>
            <a:ext cx="876300" cy="465137"/>
          </a:xfrm>
          <a:prstGeom prst="rect">
            <a:avLst/>
          </a:prstGeom>
          <a:solidFill>
            <a:schemeClr val="bg1"/>
          </a:solidFill>
          <a:ln w="12700">
            <a:solidFill>
              <a:schemeClr val="tx1"/>
            </a:solidFill>
            <a:miter lim="800000"/>
            <a:headEnd/>
            <a:tailEnd/>
          </a:ln>
          <a:effectLst>
            <a:outerShdw dist="35921" dir="2700000" algn="ctr" rotWithShape="0">
              <a:srgbClr val="063DE8"/>
            </a:outerShdw>
          </a:effectLst>
        </p:spPr>
        <p:txBody>
          <a:bodyPr wrap="none" lIns="92075" tIns="47625" rIns="92075" bIns="47625" anchor="ct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 </a:t>
            </a:r>
          </a:p>
        </p:txBody>
      </p:sp>
      <p:sp>
        <p:nvSpPr>
          <p:cNvPr id="38929" name="Rectangle 17"/>
          <p:cNvSpPr>
            <a:spLocks noChangeArrowheads="1"/>
          </p:cNvSpPr>
          <p:nvPr/>
        </p:nvSpPr>
        <p:spPr bwMode="auto">
          <a:xfrm>
            <a:off x="6808788" y="2527300"/>
            <a:ext cx="6667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1.1</a:t>
            </a:r>
          </a:p>
        </p:txBody>
      </p:sp>
      <p:sp>
        <p:nvSpPr>
          <p:cNvPr id="38930" name="Rectangle 18"/>
          <p:cNvSpPr>
            <a:spLocks noChangeArrowheads="1"/>
          </p:cNvSpPr>
          <p:nvPr/>
        </p:nvSpPr>
        <p:spPr bwMode="auto">
          <a:xfrm>
            <a:off x="8213725" y="2527300"/>
            <a:ext cx="6667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1.2</a:t>
            </a:r>
          </a:p>
        </p:txBody>
      </p:sp>
      <p:sp>
        <p:nvSpPr>
          <p:cNvPr id="38931" name="Rectangle 19"/>
          <p:cNvSpPr>
            <a:spLocks noChangeArrowheads="1"/>
          </p:cNvSpPr>
          <p:nvPr/>
        </p:nvSpPr>
        <p:spPr bwMode="auto">
          <a:xfrm>
            <a:off x="9618663" y="2527300"/>
            <a:ext cx="6667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1.n</a:t>
            </a:r>
          </a:p>
        </p:txBody>
      </p:sp>
      <p:sp>
        <p:nvSpPr>
          <p:cNvPr id="38932" name="Rectangle 20"/>
          <p:cNvSpPr>
            <a:spLocks noChangeArrowheads="1"/>
          </p:cNvSpPr>
          <p:nvPr/>
        </p:nvSpPr>
        <p:spPr bwMode="auto">
          <a:xfrm>
            <a:off x="5675313" y="4984750"/>
            <a:ext cx="876300" cy="465138"/>
          </a:xfrm>
          <a:prstGeom prst="rect">
            <a:avLst/>
          </a:prstGeom>
          <a:solidFill>
            <a:schemeClr val="bg1"/>
          </a:solidFill>
          <a:ln w="12700">
            <a:solidFill>
              <a:schemeClr val="tx1"/>
            </a:solidFill>
            <a:miter lim="800000"/>
            <a:headEnd/>
            <a:tailEnd/>
          </a:ln>
          <a:effectLst>
            <a:outerShdw dist="35921" dir="2700000" algn="ctr" rotWithShape="0">
              <a:srgbClr val="063DE8"/>
            </a:outerShdw>
          </a:effectLst>
        </p:spPr>
        <p:txBody>
          <a:bodyPr wrap="none" lIns="92075" tIns="47625" rIns="92075" bIns="47625" anchor="ct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 </a:t>
            </a:r>
          </a:p>
        </p:txBody>
      </p:sp>
      <p:sp>
        <p:nvSpPr>
          <p:cNvPr id="38933" name="Rectangle 21"/>
          <p:cNvSpPr>
            <a:spLocks noChangeArrowheads="1"/>
          </p:cNvSpPr>
          <p:nvPr/>
        </p:nvSpPr>
        <p:spPr bwMode="auto">
          <a:xfrm>
            <a:off x="5761038" y="5503864"/>
            <a:ext cx="6667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1.0</a:t>
            </a:r>
          </a:p>
        </p:txBody>
      </p:sp>
      <p:sp>
        <p:nvSpPr>
          <p:cNvPr id="38934" name="Rectangle 22"/>
          <p:cNvSpPr>
            <a:spLocks noChangeArrowheads="1"/>
          </p:cNvSpPr>
          <p:nvPr/>
        </p:nvSpPr>
        <p:spPr bwMode="auto">
          <a:xfrm>
            <a:off x="9485313" y="4984750"/>
            <a:ext cx="876300" cy="465138"/>
          </a:xfrm>
          <a:prstGeom prst="rect">
            <a:avLst/>
          </a:prstGeom>
          <a:solidFill>
            <a:schemeClr val="bg1"/>
          </a:solidFill>
          <a:ln w="12700">
            <a:solidFill>
              <a:schemeClr val="tx1"/>
            </a:solidFill>
            <a:miter lim="800000"/>
            <a:headEnd/>
            <a:tailEnd/>
          </a:ln>
          <a:effectLst>
            <a:outerShdw dist="35921" dir="2700000" algn="ctr" rotWithShape="0">
              <a:srgbClr val="063DE8"/>
            </a:outerShdw>
          </a:effectLst>
        </p:spPr>
        <p:txBody>
          <a:bodyPr wrap="none" lIns="92075" tIns="47625" rIns="92075" bIns="47625" anchor="ct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 </a:t>
            </a:r>
          </a:p>
        </p:txBody>
      </p:sp>
      <p:sp>
        <p:nvSpPr>
          <p:cNvPr id="38935" name="Rectangle 23"/>
          <p:cNvSpPr>
            <a:spLocks noChangeArrowheads="1"/>
          </p:cNvSpPr>
          <p:nvPr/>
        </p:nvSpPr>
        <p:spPr bwMode="auto">
          <a:xfrm>
            <a:off x="9618663" y="5503864"/>
            <a:ext cx="6667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2000" b="1">
                <a:latin typeface="Arial" charset="0"/>
              </a:rPr>
              <a:t>2.0</a:t>
            </a:r>
          </a:p>
        </p:txBody>
      </p:sp>
      <p:sp>
        <p:nvSpPr>
          <p:cNvPr id="38936" name="Line 24"/>
          <p:cNvSpPr>
            <a:spLocks noChangeShapeType="1"/>
          </p:cNvSpPr>
          <p:nvPr/>
        </p:nvSpPr>
        <p:spPr bwMode="auto">
          <a:xfrm>
            <a:off x="2417763" y="4384675"/>
            <a:ext cx="81661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Line 25"/>
          <p:cNvSpPr>
            <a:spLocks noChangeShapeType="1"/>
          </p:cNvSpPr>
          <p:nvPr/>
        </p:nvSpPr>
        <p:spPr bwMode="auto">
          <a:xfrm>
            <a:off x="9882188" y="2843214"/>
            <a:ext cx="0" cy="213042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8" name="Rectangle 26"/>
          <p:cNvSpPr>
            <a:spLocks noChangeArrowheads="1"/>
          </p:cNvSpPr>
          <p:nvPr/>
        </p:nvSpPr>
        <p:spPr bwMode="auto">
          <a:xfrm>
            <a:off x="1695795" y="4583099"/>
            <a:ext cx="315883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2000" dirty="0" smtClean="0">
                <a:latin typeface="Arial" charset="0"/>
              </a:rPr>
              <a:t>Acceptance - </a:t>
            </a:r>
            <a:r>
              <a:rPr lang="en-US" altLang="en-US" sz="2000" dirty="0" err="1" smtClean="0">
                <a:latin typeface="Arial" charset="0"/>
              </a:rPr>
              <a:t>Ch</a:t>
            </a:r>
            <a:r>
              <a:rPr lang="en-US" altLang="en-US" sz="2000" dirty="0" err="1" smtClean="0"/>
              <a:t>ấp</a:t>
            </a:r>
            <a:r>
              <a:rPr lang="en-US" altLang="en-US" sz="2000" dirty="0" smtClean="0"/>
              <a:t> </a:t>
            </a:r>
            <a:r>
              <a:rPr lang="en-US" altLang="en-US" sz="2000" dirty="0" err="1"/>
              <a:t>thuận</a:t>
            </a:r>
            <a:endParaRPr lang="en-US" altLang="en-US" sz="2000" dirty="0"/>
          </a:p>
        </p:txBody>
      </p:sp>
      <p:sp>
        <p:nvSpPr>
          <p:cNvPr id="38939" name="Line 27"/>
          <p:cNvSpPr>
            <a:spLocks noChangeShapeType="1"/>
          </p:cNvSpPr>
          <p:nvPr/>
        </p:nvSpPr>
        <p:spPr bwMode="auto">
          <a:xfrm>
            <a:off x="5364163" y="2509838"/>
            <a:ext cx="582612" cy="24638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0" name="Line 28"/>
          <p:cNvSpPr>
            <a:spLocks noChangeShapeType="1"/>
          </p:cNvSpPr>
          <p:nvPr/>
        </p:nvSpPr>
        <p:spPr bwMode="auto">
          <a:xfrm flipH="1">
            <a:off x="6278563" y="2509838"/>
            <a:ext cx="608012" cy="2463800"/>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81031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r>
              <a:rPr lang="en-US" altLang="en-US" smtClean="0"/>
              <a:t>Về nguyên tắc</a:t>
            </a:r>
          </a:p>
        </p:txBody>
      </p:sp>
      <p:sp>
        <p:nvSpPr>
          <p:cNvPr id="41988" name="Rectangle 3"/>
          <p:cNvSpPr>
            <a:spLocks noGrp="1" noChangeArrowheads="1"/>
          </p:cNvSpPr>
          <p:nvPr>
            <p:ph sz="half" idx="1"/>
          </p:nvPr>
        </p:nvSpPr>
        <p:spPr/>
        <p:txBody>
          <a:bodyPr>
            <a:normAutofit/>
          </a:bodyPr>
          <a:lstStyle/>
          <a:p>
            <a:r>
              <a:rPr lang="en-US" altLang="en-US" smtClean="0"/>
              <a:t>Các thành viên tham gia dự án cần được khuyến khích đối với các tài liệu về sự kiện hay các thay đổi đề xuất khi họ nêu ra</a:t>
            </a:r>
          </a:p>
          <a:p>
            <a:pPr lvl="1"/>
            <a:r>
              <a:rPr lang="en-US" altLang="en-US" smtClean="0"/>
              <a:t>phản hồi, hành động, tuyên truyền nhanh chóng để giảm rủi ro</a:t>
            </a:r>
          </a:p>
          <a:p>
            <a:r>
              <a:rPr lang="en-US" altLang="en-US" smtClean="0"/>
              <a:t>Các thành viên của nhóm cần hiểu quy trình quản lý sự thay đổi và sự kiện</a:t>
            </a:r>
          </a:p>
          <a:p>
            <a:r>
              <a:rPr lang="en-US" altLang="en-US" smtClean="0"/>
              <a:t>Theo dõi toàn diện được yêu cầu đối với việc kiểm soát và truyền thông</a:t>
            </a:r>
          </a:p>
          <a:p>
            <a:pPr lvl="1"/>
            <a:r>
              <a:rPr lang="en-US" altLang="en-US" smtClean="0"/>
              <a:t>bao gồm tất cả các khoản mục hiện tại và đã hoàn thiện</a:t>
            </a:r>
          </a:p>
        </p:txBody>
      </p:sp>
      <p:sp>
        <p:nvSpPr>
          <p:cNvPr id="2" name="Content Placeholder 1"/>
          <p:cNvSpPr>
            <a:spLocks noGrp="1"/>
          </p:cNvSpPr>
          <p:nvPr>
            <p:ph sz="half" idx="2"/>
          </p:nvPr>
        </p:nvSpPr>
        <p:spPr/>
        <p:txBody>
          <a:bodyPr/>
          <a:lstStyle/>
          <a:p>
            <a:endParaRPr lang="en-US"/>
          </a:p>
        </p:txBody>
      </p:sp>
    </p:spTree>
    <p:extLst>
      <p:ext uri="{BB962C8B-B14F-4D97-AF65-F5344CB8AC3E}">
        <p14:creationId xmlns:p14="http://schemas.microsoft.com/office/powerpoint/2010/main" val="1437639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normAutofit fontScale="90000"/>
          </a:bodyPr>
          <a:lstStyle/>
          <a:p>
            <a:pPr>
              <a:defRPr/>
            </a:pPr>
            <a:r>
              <a:rPr lang="en-AU" altLang="en-US" dirty="0"/>
              <a:t>Log control, track </a:t>
            </a:r>
            <a:r>
              <a:rPr lang="en-AU" altLang="en-US" dirty="0" smtClean="0"/>
              <a:t>changes</a:t>
            </a:r>
            <a:br>
              <a:rPr lang="en-AU" altLang="en-US" dirty="0" smtClean="0"/>
            </a:br>
            <a:r>
              <a:rPr lang="en-AU" altLang="en-US" dirty="0" err="1" smtClean="0"/>
              <a:t>Nhật</a:t>
            </a:r>
            <a:r>
              <a:rPr lang="en-AU" altLang="en-US" dirty="0" smtClean="0"/>
              <a:t> </a:t>
            </a:r>
            <a:r>
              <a:rPr lang="en-AU" altLang="en-US" dirty="0" err="1" smtClean="0"/>
              <a:t>ký</a:t>
            </a:r>
            <a:r>
              <a:rPr lang="en-AU" altLang="en-US" dirty="0" smtClean="0"/>
              <a:t> </a:t>
            </a:r>
            <a:r>
              <a:rPr lang="en-AU" altLang="en-US" dirty="0" err="1" smtClean="0"/>
              <a:t>kiểm</a:t>
            </a:r>
            <a:r>
              <a:rPr lang="en-AU" altLang="en-US" dirty="0" smtClean="0"/>
              <a:t> </a:t>
            </a:r>
            <a:r>
              <a:rPr lang="en-AU" altLang="en-US" dirty="0" err="1" smtClean="0"/>
              <a:t>soát</a:t>
            </a:r>
            <a:r>
              <a:rPr lang="en-AU" altLang="en-US" dirty="0" smtClean="0"/>
              <a:t>, </a:t>
            </a:r>
            <a:r>
              <a:rPr lang="en-AU" altLang="en-US" dirty="0" err="1" smtClean="0"/>
              <a:t>theo</a:t>
            </a:r>
            <a:r>
              <a:rPr lang="en-AU" altLang="en-US" dirty="0" smtClean="0"/>
              <a:t> </a:t>
            </a:r>
            <a:r>
              <a:rPr lang="en-AU" altLang="en-US" dirty="0" err="1" smtClean="0"/>
              <a:t>dõi</a:t>
            </a:r>
            <a:r>
              <a:rPr lang="en-AU" altLang="en-US" dirty="0" smtClean="0"/>
              <a:t> </a:t>
            </a:r>
            <a:r>
              <a:rPr lang="en-AU" altLang="en-US" dirty="0" err="1" smtClean="0"/>
              <a:t>thay</a:t>
            </a:r>
            <a:r>
              <a:rPr lang="en-AU" altLang="en-US" dirty="0" smtClean="0"/>
              <a:t> </a:t>
            </a:r>
            <a:r>
              <a:rPr lang="en-AU" altLang="en-US" dirty="0" err="1" smtClean="0"/>
              <a:t>đổi</a:t>
            </a:r>
            <a:endParaRPr lang="en-AU" altLang="en-US" dirty="0" smtClean="0"/>
          </a:p>
        </p:txBody>
      </p:sp>
      <p:graphicFrame>
        <p:nvGraphicFramePr>
          <p:cNvPr id="811110" name="Group 102"/>
          <p:cNvGraphicFramePr>
            <a:graphicFrameLocks noGrp="1"/>
          </p:cNvGraphicFramePr>
          <p:nvPr>
            <p:ph type="tbl" idx="1"/>
            <p:extLst>
              <p:ext uri="{D42A27DB-BD31-4B8C-83A1-F6EECF244321}">
                <p14:modId xmlns:p14="http://schemas.microsoft.com/office/powerpoint/2010/main" val="2794950208"/>
              </p:ext>
            </p:extLst>
          </p:nvPr>
        </p:nvGraphicFramePr>
        <p:xfrm>
          <a:off x="1172094" y="1981200"/>
          <a:ext cx="9942021" cy="2220163"/>
        </p:xfrm>
        <a:graphic>
          <a:graphicData uri="http://schemas.openxmlformats.org/drawingml/2006/table">
            <a:tbl>
              <a:tblPr/>
              <a:tblGrid>
                <a:gridCol w="881150"/>
                <a:gridCol w="1280160"/>
                <a:gridCol w="947651"/>
                <a:gridCol w="1130530"/>
                <a:gridCol w="1246910"/>
                <a:gridCol w="2128058"/>
                <a:gridCol w="1180407"/>
                <a:gridCol w="1147155"/>
              </a:tblGrid>
              <a:tr h="1202575">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Date</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Descrition</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Impact</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Priority</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Requester</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Who is responsible</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Approve</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Due date</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017588">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54274" name="Date Placeholder 3"/>
          <p:cNvSpPr>
            <a:spLocks noGrp="1"/>
          </p:cNvSpPr>
          <p:nvPr>
            <p:ph type="dt" sz="half"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Kiểm soát thay đổi</a:t>
            </a:r>
          </a:p>
        </p:txBody>
      </p:sp>
      <p:sp>
        <p:nvSpPr>
          <p:cNvPr id="54275" name="Footer Placeholder 4"/>
          <p:cNvSpPr>
            <a:spLocks noGrp="1"/>
          </p:cNvSpPr>
          <p:nvPr>
            <p:ph type="ftr" sz="quarter" idx="1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Quản lý kiểm soát việc thực hiện dự án</a:t>
            </a:r>
          </a:p>
        </p:txBody>
      </p:sp>
      <p:sp>
        <p:nvSpPr>
          <p:cNvPr id="34" name="Slide Number Placeholder 5"/>
          <p:cNvSpPr>
            <a:spLocks noGrp="1"/>
          </p:cNvSpPr>
          <p:nvPr>
            <p:ph type="sldNum" sz="quarter" idx="12"/>
          </p:nvPr>
        </p:nvSpPr>
        <p:spPr/>
        <p:txBody>
          <a:bodyPr/>
          <a:lstStyle/>
          <a:p>
            <a:pPr lvl="1">
              <a:defRPr/>
            </a:pPr>
            <a:fld id="{7BFE3C6E-BB91-4147-8069-6329C4BF0357}" type="slidenum">
              <a:rPr lang="en-US" altLang="en-US"/>
              <a:pPr lvl="1">
                <a:defRPr/>
              </a:pPr>
              <a:t>27</a:t>
            </a:fld>
            <a:endParaRPr lang="en-US" altLang="en-US">
              <a:latin typeface="Times New Roman" pitchFamily="18" charset="0"/>
            </a:endParaRPr>
          </a:p>
        </p:txBody>
      </p:sp>
    </p:spTree>
    <p:extLst>
      <p:ext uri="{BB962C8B-B14F-4D97-AF65-F5344CB8AC3E}">
        <p14:creationId xmlns:p14="http://schemas.microsoft.com/office/powerpoint/2010/main" val="2022675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88413" y="5153892"/>
            <a:ext cx="1533196" cy="1168956"/>
          </a:xfrm>
          <a:prstGeom prst="rect">
            <a:avLst/>
          </a:prstGeom>
        </p:spPr>
      </p:pic>
      <p:sp>
        <p:nvSpPr>
          <p:cNvPr id="5" name="TextBox 4"/>
          <p:cNvSpPr txBox="1"/>
          <p:nvPr/>
        </p:nvSpPr>
        <p:spPr>
          <a:xfrm>
            <a:off x="287681" y="243345"/>
            <a:ext cx="83761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Key Messages for Integrated Change Control:</a:t>
            </a:r>
          </a:p>
          <a:p>
            <a:r>
              <a:rPr lang="en-US" sz="2400" b="1" i="1" u="sng">
                <a:ln/>
                <a:solidFill>
                  <a:srgbClr val="0070C0"/>
                </a:solidFill>
                <a:latin typeface="Times New Roman" panose="02020603050405020304" pitchFamily="18" charset="0"/>
                <a:cs typeface="Times New Roman" panose="02020603050405020304" pitchFamily="18" charset="0"/>
              </a:rPr>
              <a:t>Từ khóa cho kiểm soát hợp nhất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03138" y="1120676"/>
            <a:ext cx="4851501" cy="5016758"/>
          </a:xfrm>
          <a:prstGeom prst="rect">
            <a:avLst/>
          </a:prstGeom>
          <a:noFill/>
        </p:spPr>
        <p:txBody>
          <a:bodyPr wrap="square" rtlCol="0">
            <a:spAutoFit/>
          </a:bodyPr>
          <a:lstStyle/>
          <a:p>
            <a:pPr marL="342900" indent="-34290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Implement an appropriate integrated change control process</a:t>
            </a:r>
          </a:p>
          <a:p>
            <a:pPr marL="342900" indent="-34290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Integrated change control is the responsibility of project managers, who need to evaluate the significance of changes throughout the project life cycle, make decisions, and communicate what is to be done</a:t>
            </a:r>
          </a:p>
          <a:p>
            <a:pPr marL="342900" indent="-34290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Establish Change Control Boards composed of appropriate personnel, and ensure that their roles, responsibilities, and authority are defined and communicated</a:t>
            </a:r>
          </a:p>
          <a:p>
            <a:pPr marL="342900" indent="-34290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focus of the integrated change control process is the triple constraints: cost, schedule, and performance</a:t>
            </a:r>
          </a:p>
          <a:p>
            <a:pPr marL="342900" indent="-34290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When incorporating changes, the impact on the triple constraints must be considered</a:t>
            </a:r>
          </a:p>
          <a:p>
            <a:pPr marL="342900" indent="-34290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Integrated change control should be introduced early in the project</a:t>
            </a:r>
          </a:p>
          <a:p>
            <a:pPr marL="342900" indent="-34290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Ensure that all changes are approved in writing by the authorized representative</a:t>
            </a:r>
          </a:p>
        </p:txBody>
      </p:sp>
      <p:sp>
        <p:nvSpPr>
          <p:cNvPr id="7" name="TextBox 6">
            <a:extLst>
              <a:ext uri="{FF2B5EF4-FFF2-40B4-BE49-F238E27FC236}">
                <a16:creationId xmlns="" xmlns:a16="http://schemas.microsoft.com/office/drawing/2014/main" id="{8CCBC6A1-DB43-4CBB-8F8D-EE34BFC6477A}"/>
              </a:ext>
            </a:extLst>
          </p:cNvPr>
          <p:cNvSpPr txBox="1"/>
          <p:nvPr/>
        </p:nvSpPr>
        <p:spPr>
          <a:xfrm>
            <a:off x="5585709" y="1120676"/>
            <a:ext cx="5085832" cy="5016758"/>
          </a:xfrm>
          <a:prstGeom prst="rect">
            <a:avLst/>
          </a:prstGeom>
          <a:noFill/>
        </p:spPr>
        <p:txBody>
          <a:bodyPr wrap="square" rtlCol="0">
            <a:spAutoFit/>
          </a:bodyPr>
          <a:lstStyle/>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Tiến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lý</a:t>
            </a:r>
            <a:endParaRPr lang="en-US" sz="1600" i="1" dirty="0" smtClean="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nhiệm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ng</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đánh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ý </a:t>
            </a:r>
            <a:r>
              <a:rPr lang="en-US" sz="1600" i="1" dirty="0" err="1">
                <a:solidFill>
                  <a:srgbClr val="0070C0"/>
                </a:solidFill>
                <a:latin typeface="Times New Roman" panose="02020603050405020304" pitchFamily="18" charset="0"/>
                <a:cs typeface="Times New Roman" panose="02020603050405020304" pitchFamily="18" charset="0"/>
              </a:rPr>
              <a:t>nghĩa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thông</a:t>
            </a:r>
            <a:r>
              <a:rPr lang="en-US" sz="1600" i="1" dirty="0">
                <a:solidFill>
                  <a:srgbClr val="0070C0"/>
                </a:solidFill>
                <a:latin typeface="Times New Roman" panose="02020603050405020304" pitchFamily="18" charset="0"/>
                <a:cs typeface="Times New Roman" panose="02020603050405020304" pitchFamily="18" charset="0"/>
              </a:rPr>
              <a:t> qua </a:t>
            </a:r>
            <a:r>
              <a:rPr lang="en-US" sz="1600" i="1" dirty="0" err="1">
                <a:solidFill>
                  <a:srgbClr val="0070C0"/>
                </a:solidFill>
                <a:latin typeface="Times New Roman" panose="02020603050405020304" pitchFamily="18" charset="0"/>
                <a:cs typeface="Times New Roman" panose="02020603050405020304" pitchFamily="18" charset="0"/>
              </a:rPr>
              <a:t>chu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truyền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gì</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làm</a:t>
            </a: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Lập</a:t>
            </a:r>
            <a:r>
              <a:rPr lang="en-US" sz="1600" i="1" dirty="0">
                <a:solidFill>
                  <a:srgbClr val="0070C0"/>
                </a:solidFill>
                <a:latin typeface="Times New Roman" panose="02020603050405020304" pitchFamily="18" charset="0"/>
                <a:cs typeface="Times New Roman" panose="02020603050405020304" pitchFamily="18" charset="0"/>
              </a:rPr>
              <a:t> ban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gồm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đảm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họ</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đúng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vai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trò</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nhiệm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quyền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hạn</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phổ</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biến</a:t>
            </a:r>
            <a:endParaRPr lang="en-US" sz="1600" i="1" dirty="0" smtClean="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Trọng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tậm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suất</a:t>
            </a:r>
            <a:endParaRPr lang="en-US" sz="1600" i="1" dirty="0" smtClean="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Khi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đang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ảnh</a:t>
            </a:r>
            <a:r>
              <a:rPr lang="en-US" sz="1600" i="1" dirty="0">
                <a:solidFill>
                  <a:srgbClr val="0070C0"/>
                </a:solidFill>
                <a:latin typeface="Times New Roman" panose="02020603050405020304" pitchFamily="18" charset="0"/>
                <a:cs typeface="Times New Roman" panose="02020603050405020304" pitchFamily="18" charset="0"/>
              </a:rPr>
              <a:t> 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ởng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3 </a:t>
            </a:r>
            <a:r>
              <a:rPr lang="en-US" sz="1600" i="1" dirty="0" err="1">
                <a:solidFill>
                  <a:srgbClr val="0070C0"/>
                </a:solidFill>
                <a:latin typeface="Times New Roman" panose="02020603050405020304" pitchFamily="18" charset="0"/>
                <a:cs typeface="Times New Roman" panose="02020603050405020304" pitchFamily="18" charset="0"/>
              </a:rPr>
              <a:t>ràng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buộc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cần</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toán</a:t>
            </a: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nên</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thiệu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sớm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endParaRPr lang="en-US" sz="1600" i="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Đảm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bằng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văn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endParaRPr lang="en-US" sz="16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039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17652" y="243345"/>
            <a:ext cx="83761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Team Exercise 13-1: Integrated Change Control</a:t>
            </a:r>
          </a:p>
          <a:p>
            <a:r>
              <a:rPr lang="en-US" sz="2400" b="1" i="1" u="sng">
                <a:ln/>
                <a:solidFill>
                  <a:srgbClr val="0070C0"/>
                </a:solidFill>
                <a:latin typeface="Times New Roman" panose="02020603050405020304" pitchFamily="18" charset="0"/>
                <a:cs typeface="Times New Roman" panose="02020603050405020304" pitchFamily="18" charset="0"/>
              </a:rPr>
              <a:t>Bài tập nhóm 13-1: Kiểm soát hợp nhất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91417" y="1341628"/>
            <a:ext cx="5624978" cy="3554819"/>
          </a:xfrm>
          <a:prstGeom prst="rect">
            <a:avLst/>
          </a:prstGeom>
          <a:noFill/>
        </p:spPr>
        <p:txBody>
          <a:bodyPr wrap="square" rtlCol="0">
            <a:spAutoFit/>
          </a:bodyPr>
          <a:lstStyle/>
          <a:p>
            <a:pPr algn="just">
              <a:spcBef>
                <a:spcPts val="600"/>
              </a:spcBef>
            </a:pPr>
            <a:r>
              <a:rPr lang="en-US" b="1">
                <a:latin typeface="Times New Roman" panose="02020603050405020304" pitchFamily="18" charset="0"/>
                <a:cs typeface="Times New Roman" panose="02020603050405020304" pitchFamily="18" charset="0"/>
              </a:rPr>
              <a:t>Project:</a:t>
            </a:r>
            <a:r>
              <a:rPr lang="en-US">
                <a:latin typeface="Times New Roman" panose="02020603050405020304" pitchFamily="18" charset="0"/>
                <a:cs typeface="Times New Roman" panose="02020603050405020304" pitchFamily="18" charset="0"/>
              </a:rPr>
              <a:t> RestEasy Hotels</a:t>
            </a:r>
          </a:p>
          <a:p>
            <a:pPr algn="just">
              <a:spcBef>
                <a:spcPts val="600"/>
              </a:spcBef>
            </a:pPr>
            <a:endParaRPr lang="en-US" b="1">
              <a:latin typeface="Times New Roman" panose="02020603050405020304" pitchFamily="18" charset="0"/>
              <a:cs typeface="Times New Roman" panose="02020603050405020304" pitchFamily="18" charset="0"/>
            </a:endParaRPr>
          </a:p>
          <a:p>
            <a:pPr algn="just">
              <a:spcBef>
                <a:spcPts val="600"/>
              </a:spcBef>
            </a:pPr>
            <a:r>
              <a:rPr lang="en-US">
                <a:latin typeface="Times New Roman" panose="02020603050405020304" pitchFamily="18" charset="0"/>
                <a:cs typeface="Times New Roman" panose="02020603050405020304" pitchFamily="18" charset="0"/>
              </a:rPr>
              <a:t>Read the handout and answer the following questions:</a:t>
            </a:r>
          </a:p>
          <a:p>
            <a:pPr marL="457200"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What might change as a result of this modification?</a:t>
            </a:r>
          </a:p>
          <a:p>
            <a:pPr marL="457200"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Which subprojects are impacted?</a:t>
            </a:r>
          </a:p>
          <a:p>
            <a:pPr marL="457200"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What impact does this have on:</a:t>
            </a:r>
          </a:p>
          <a:p>
            <a:pPr marL="914400" lvl="1" indent="-457200" algn="just">
              <a:spcBef>
                <a:spcPts val="600"/>
              </a:spcBef>
              <a:buFont typeface="+mj-lt"/>
              <a:buAutoNum type="alphaLcPeriod"/>
            </a:pPr>
            <a:r>
              <a:rPr lang="en-US">
                <a:latin typeface="Times New Roman" panose="02020603050405020304" pitchFamily="18" charset="0"/>
                <a:cs typeface="Times New Roman" panose="02020603050405020304" pitchFamily="18" charset="0"/>
              </a:rPr>
              <a:t>The overall project</a:t>
            </a:r>
          </a:p>
          <a:p>
            <a:pPr marL="914400" lvl="1" indent="-457200" algn="just">
              <a:spcBef>
                <a:spcPts val="600"/>
              </a:spcBef>
              <a:buFont typeface="+mj-lt"/>
              <a:buAutoNum type="alphaLcPeriod"/>
            </a:pPr>
            <a:r>
              <a:rPr lang="en-US">
                <a:latin typeface="Times New Roman" panose="02020603050405020304" pitchFamily="18" charset="0"/>
                <a:cs typeface="Times New Roman" panose="02020603050405020304" pitchFamily="18" charset="0"/>
              </a:rPr>
              <a:t>The benefit</a:t>
            </a:r>
          </a:p>
          <a:p>
            <a:pPr marL="914400" lvl="1" indent="-457200" algn="just">
              <a:spcBef>
                <a:spcPts val="600"/>
              </a:spcBef>
              <a:buFont typeface="+mj-lt"/>
              <a:buAutoNum type="alphaLcPeriod"/>
            </a:pPr>
            <a:r>
              <a:rPr lang="en-US">
                <a:latin typeface="Times New Roman" panose="02020603050405020304" pitchFamily="18" charset="0"/>
                <a:cs typeface="Times New Roman" panose="02020603050405020304" pitchFamily="18" charset="0"/>
              </a:rPr>
              <a:t>The budget</a:t>
            </a:r>
          </a:p>
          <a:p>
            <a:pPr marL="457200" indent="-457200" algn="just">
              <a:spcBef>
                <a:spcPts val="600"/>
              </a:spcBef>
              <a:buFont typeface="+mj-lt"/>
              <a:buAutoNum type="arabicPeriod"/>
            </a:pPr>
            <a:r>
              <a:rPr lang="en-US">
                <a:latin typeface="Times New Roman" panose="02020603050405020304" pitchFamily="18" charset="0"/>
                <a:cs typeface="Times New Roman" panose="02020603050405020304" pitchFamily="18" charset="0"/>
              </a:rPr>
              <a:t>How should a decision be reached and who makes it?</a:t>
            </a:r>
            <a:r>
              <a:rPr lang="en-US" b="1">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 xmlns:a16="http://schemas.microsoft.com/office/drawing/2014/main" id="{14736B29-CFAD-4677-85C2-06EFBB81EDD7}"/>
              </a:ext>
            </a:extLst>
          </p:cNvPr>
          <p:cNvSpPr txBox="1"/>
          <p:nvPr/>
        </p:nvSpPr>
        <p:spPr>
          <a:xfrm>
            <a:off x="6316395" y="1341628"/>
            <a:ext cx="5624978" cy="3554819"/>
          </a:xfrm>
          <a:prstGeom prst="rect">
            <a:avLst/>
          </a:prstGeom>
          <a:noFill/>
        </p:spPr>
        <p:txBody>
          <a:bodyPr wrap="square" rtlCol="0">
            <a:spAutoFit/>
          </a:bodyPr>
          <a:lstStyle/>
          <a:p>
            <a:pPr algn="just">
              <a:spcBef>
                <a:spcPts val="600"/>
              </a:spcBef>
            </a:pPr>
            <a:r>
              <a:rPr lang="en-US" b="1" i="1">
                <a:solidFill>
                  <a:srgbClr val="0070C0"/>
                </a:solidFill>
                <a:latin typeface="Times New Roman" panose="02020603050405020304" pitchFamily="18" charset="0"/>
                <a:cs typeface="Times New Roman" panose="02020603050405020304" pitchFamily="18" charset="0"/>
              </a:rPr>
              <a:t>Project:</a:t>
            </a:r>
            <a:r>
              <a:rPr lang="en-US" i="1">
                <a:solidFill>
                  <a:srgbClr val="0070C0"/>
                </a:solidFill>
                <a:latin typeface="Times New Roman" panose="02020603050405020304" pitchFamily="18" charset="0"/>
                <a:cs typeface="Times New Roman" panose="02020603050405020304" pitchFamily="18" charset="0"/>
              </a:rPr>
              <a:t> Nhà nghỉ RestEasy</a:t>
            </a:r>
          </a:p>
          <a:p>
            <a:pPr algn="just">
              <a:spcBef>
                <a:spcPts val="600"/>
              </a:spcBef>
            </a:pPr>
            <a:endParaRPr lang="en-US" b="1" i="1">
              <a:solidFill>
                <a:srgbClr val="0070C0"/>
              </a:solidFill>
              <a:latin typeface="Times New Roman" panose="02020603050405020304" pitchFamily="18" charset="0"/>
              <a:cs typeface="Times New Roman" panose="02020603050405020304" pitchFamily="18" charset="0"/>
            </a:endParaRPr>
          </a:p>
          <a:p>
            <a:pPr algn="just">
              <a:spcBef>
                <a:spcPts val="600"/>
              </a:spcBef>
            </a:pPr>
            <a:r>
              <a:rPr lang="en-US" i="1">
                <a:solidFill>
                  <a:srgbClr val="0070C0"/>
                </a:solidFill>
                <a:latin typeface="Times New Roman" panose="02020603050405020304" pitchFamily="18" charset="0"/>
                <a:cs typeface="Times New Roman" panose="02020603050405020304" pitchFamily="18" charset="0"/>
              </a:rPr>
              <a:t>Đọc và trả lời các câu hỏi</a:t>
            </a:r>
          </a:p>
          <a:p>
            <a:pPr marL="457200"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Cái gì có thể thay đổi kết quả của sự thay đổi này?</a:t>
            </a:r>
          </a:p>
          <a:p>
            <a:pPr marL="457200"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Dự án nhỏ nào bị ảnh 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ởng?</a:t>
            </a:r>
          </a:p>
          <a:p>
            <a:pPr marL="457200"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Những cái nào bị ảnh 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ởng:</a:t>
            </a:r>
          </a:p>
          <a:p>
            <a:pPr marL="914400" lvl="1" indent="-457200" algn="just">
              <a:spcBef>
                <a:spcPts val="600"/>
              </a:spcBef>
              <a:buFont typeface="+mj-lt"/>
              <a:buAutoNum type="alphaLcPeriod"/>
            </a:pPr>
            <a:r>
              <a:rPr lang="en-US" i="1">
                <a:solidFill>
                  <a:srgbClr val="0070C0"/>
                </a:solidFill>
                <a:latin typeface="Times New Roman" panose="02020603050405020304" pitchFamily="18" charset="0"/>
                <a:cs typeface="Times New Roman" panose="02020603050405020304" pitchFamily="18" charset="0"/>
              </a:rPr>
              <a:t>Toàn bộ dự án</a:t>
            </a:r>
          </a:p>
          <a:p>
            <a:pPr marL="914400" lvl="1" indent="-457200" algn="just">
              <a:spcBef>
                <a:spcPts val="600"/>
              </a:spcBef>
              <a:buFont typeface="+mj-lt"/>
              <a:buAutoNum type="alphaLcPeriod"/>
            </a:pPr>
            <a:r>
              <a:rPr lang="en-US" i="1">
                <a:solidFill>
                  <a:srgbClr val="0070C0"/>
                </a:solidFill>
                <a:latin typeface="Times New Roman" panose="02020603050405020304" pitchFamily="18" charset="0"/>
                <a:cs typeface="Times New Roman" panose="02020603050405020304" pitchFamily="18" charset="0"/>
              </a:rPr>
              <a:t>Lợi ích</a:t>
            </a:r>
          </a:p>
          <a:p>
            <a:pPr marL="914400" lvl="1" indent="-457200" algn="just">
              <a:spcBef>
                <a:spcPts val="600"/>
              </a:spcBef>
              <a:buFont typeface="+mj-lt"/>
              <a:buAutoNum type="alphaLcPeriod"/>
            </a:pPr>
            <a:r>
              <a:rPr lang="en-US" i="1">
                <a:solidFill>
                  <a:srgbClr val="0070C0"/>
                </a:solidFill>
                <a:latin typeface="Times New Roman" panose="02020603050405020304" pitchFamily="18" charset="0"/>
                <a:cs typeface="Times New Roman" panose="02020603050405020304" pitchFamily="18" charset="0"/>
              </a:rPr>
              <a:t>Ngân sách</a:t>
            </a:r>
          </a:p>
          <a:p>
            <a:pPr marL="457200" indent="-457200" algn="just">
              <a:spcBef>
                <a:spcPts val="600"/>
              </a:spcBef>
              <a:buFont typeface="+mj-lt"/>
              <a:buAutoNum type="arabicPeriod"/>
            </a:pPr>
            <a:r>
              <a:rPr lang="en-US" i="1">
                <a:solidFill>
                  <a:srgbClr val="0070C0"/>
                </a:solidFill>
                <a:latin typeface="Times New Roman" panose="02020603050405020304" pitchFamily="18" charset="0"/>
                <a:cs typeface="Times New Roman" panose="02020603050405020304" pitchFamily="18" charset="0"/>
              </a:rPr>
              <a:t>Ai quyết định và bằng cách nào?</a:t>
            </a:r>
            <a:endParaRPr lang="en-US" b="1" i="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19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8329" y="283690"/>
            <a:ext cx="400050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Unit </a:t>
            </a:r>
            <a:r>
              <a:rPr lang="en-US" sz="2400" b="1" u="sng">
                <a:ln/>
                <a:solidFill>
                  <a:srgbClr val="0070C0"/>
                </a:solidFill>
                <a:latin typeface="Times New Roman" panose="02020603050405020304" pitchFamily="18" charset="0"/>
                <a:cs typeface="Times New Roman" panose="02020603050405020304" pitchFamily="18" charset="0"/>
              </a:rPr>
              <a:t>Objectives:</a:t>
            </a:r>
          </a:p>
          <a:p>
            <a:r>
              <a:rPr lang="en-US" sz="2400" b="1" i="1" u="sng">
                <a:ln/>
                <a:solidFill>
                  <a:srgbClr val="0070C0"/>
                </a:solidFill>
                <a:latin typeface="Times New Roman" panose="02020603050405020304" pitchFamily="18" charset="0"/>
                <a:cs typeface="Times New Roman" panose="02020603050405020304" pitchFamily="18" charset="0"/>
              </a:rPr>
              <a:t>Mục tiêu bài</a:t>
            </a:r>
            <a:endParaRPr lang="en-US" sz="2400" b="1" i="1" u="sng" dirty="0">
              <a:ln/>
              <a:solidFill>
                <a:srgbClr val="0070C0"/>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3173" y="258133"/>
            <a:ext cx="1841991" cy="1743313"/>
          </a:xfrm>
          <a:prstGeom prst="rect">
            <a:avLst/>
          </a:prstGeom>
        </p:spPr>
      </p:pic>
      <p:sp>
        <p:nvSpPr>
          <p:cNvPr id="2" name="Rectangle 1">
            <a:extLst>
              <a:ext uri="{FF2B5EF4-FFF2-40B4-BE49-F238E27FC236}">
                <a16:creationId xmlns="" xmlns:a16="http://schemas.microsoft.com/office/drawing/2014/main" id="{6BA7590A-5F4B-4678-8CDC-D286B834A1EF}"/>
              </a:ext>
            </a:extLst>
          </p:cNvPr>
          <p:cNvSpPr/>
          <p:nvPr/>
        </p:nvSpPr>
        <p:spPr>
          <a:xfrm>
            <a:off x="332935" y="1860274"/>
            <a:ext cx="5637671" cy="3477875"/>
          </a:xfrm>
          <a:prstGeom prst="rect">
            <a:avLst/>
          </a:prstGeom>
        </p:spPr>
        <p:txBody>
          <a:bodyPr wrap="square">
            <a:spAutoFit/>
          </a:bodyPr>
          <a:lstStyle/>
          <a:p>
            <a:pPr lvl="1"/>
            <a:r>
              <a:rPr lang="en-US" sz="2000">
                <a:latin typeface="Times New Roman" panose="02020603050405020304" pitchFamily="18" charset="0"/>
                <a:cs typeface="Times New Roman" panose="02020603050405020304" pitchFamily="18" charset="0"/>
              </a:rPr>
              <a:t>After completing this unit, you should be able to:</a:t>
            </a:r>
            <a:endParaRPr lang="en-US" sz="2000" i="1">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Define change and integrated change control</a:t>
            </a:r>
            <a:endParaRPr lang="en-US" sz="2000" i="1">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State why integrated change control is needed </a:t>
            </a:r>
            <a:endParaRPr lang="en-US" sz="2000" i="1">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List the steps of change management </a:t>
            </a:r>
            <a:endParaRPr lang="en-US" sz="2000" i="1">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Identify the elements in a change request </a:t>
            </a:r>
          </a:p>
          <a:p>
            <a:pPr marL="1200150" lvl="2" indent="-285750">
              <a:buFont typeface="Wingdings" panose="05000000000000000000" pitchFamily="2" charset="2"/>
              <a:buChar char="§"/>
            </a:pPr>
            <a:endParaRPr lang="en-US" sz="2000" i="1">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State the role of the project manager in integrated change control </a:t>
            </a:r>
            <a:endParaRPr lang="en-US" sz="2000" i="1">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Apply change management principles </a:t>
            </a:r>
            <a:r>
              <a:rPr lang="en-US" sz="2000" i="1">
                <a:solidFill>
                  <a:srgbClr val="0070C0"/>
                </a:solidFill>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 xmlns:a16="http://schemas.microsoft.com/office/drawing/2014/main" id="{6E552490-160E-4ECF-9AC4-1B2625182F62}"/>
              </a:ext>
            </a:extLst>
          </p:cNvPr>
          <p:cNvSpPr/>
          <p:nvPr/>
        </p:nvSpPr>
        <p:spPr>
          <a:xfrm>
            <a:off x="5970606" y="1860274"/>
            <a:ext cx="5888459" cy="3785652"/>
          </a:xfrm>
          <a:prstGeom prst="rect">
            <a:avLst/>
          </a:prstGeom>
        </p:spPr>
        <p:txBody>
          <a:bodyPr wrap="square">
            <a:spAutoFit/>
          </a:bodyPr>
          <a:lstStyle/>
          <a:p>
            <a:pPr lvl="1"/>
            <a:r>
              <a:rPr lang="en-US" sz="2000" i="1">
                <a:solidFill>
                  <a:srgbClr val="0070C0"/>
                </a:solidFill>
                <a:latin typeface="Times New Roman" panose="02020603050405020304" pitchFamily="18" charset="0"/>
                <a:cs typeface="Times New Roman" panose="02020603050405020304" pitchFamily="18" charset="0"/>
              </a:rPr>
              <a:t>Sau khi hoàn thành unit này, bạn có thể</a:t>
            </a:r>
          </a:p>
          <a:p>
            <a:pPr marL="1200150" lvl="2" indent="-28575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Định nghĩa về thay đổi và kiểm soát thay đổi và hợp nhất</a:t>
            </a:r>
          </a:p>
          <a:p>
            <a:pPr marL="1200150" lvl="2" indent="-28575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Nói rõ tại sao mà kiểm soát hợp nhất thay đổi là cần thiết</a:t>
            </a:r>
          </a:p>
          <a:p>
            <a:pPr marL="1200150" lvl="2" indent="-28575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Danh sách các b</a:t>
            </a:r>
            <a:r>
              <a:rPr lang="vi-VN" sz="2000" i="1">
                <a:solidFill>
                  <a:srgbClr val="0070C0"/>
                </a:solidFill>
                <a:latin typeface="Times New Roman" panose="02020603050405020304" pitchFamily="18" charset="0"/>
                <a:cs typeface="Times New Roman" panose="02020603050405020304" pitchFamily="18" charset="0"/>
              </a:rPr>
              <a:t>ư</a:t>
            </a:r>
            <a:r>
              <a:rPr lang="en-US" sz="2000" i="1">
                <a:solidFill>
                  <a:srgbClr val="0070C0"/>
                </a:solidFill>
                <a:latin typeface="Times New Roman" panose="02020603050405020304" pitchFamily="18" charset="0"/>
                <a:cs typeface="Times New Roman" panose="02020603050405020304" pitchFamily="18" charset="0"/>
              </a:rPr>
              <a:t>ớc của quản lý thay đổi</a:t>
            </a:r>
          </a:p>
          <a:p>
            <a:pPr marL="1200150" lvl="2" indent="-28575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Xác định các thành phần của yêu cầu thay đổi</a:t>
            </a:r>
          </a:p>
          <a:p>
            <a:pPr marL="1200150" lvl="2" indent="-28575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Nói rõ vai trò của quản lý dự án trong kiểm soát hợp nhất thay đổi</a:t>
            </a:r>
          </a:p>
          <a:p>
            <a:pPr marL="1200150" lvl="2" indent="-285750">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Áp dụng các nguyên tắc của quản lý thay đổi </a:t>
            </a:r>
          </a:p>
        </p:txBody>
      </p:sp>
    </p:spTree>
    <p:extLst>
      <p:ext uri="{BB962C8B-B14F-4D97-AF65-F5344CB8AC3E}">
        <p14:creationId xmlns:p14="http://schemas.microsoft.com/office/powerpoint/2010/main" val="294394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2030" y="779543"/>
            <a:ext cx="9833007" cy="4527357"/>
          </a:xfrm>
          <a:prstGeom prst="rect">
            <a:avLst/>
          </a:prstGeom>
          <a:ln w="50800">
            <a:solidFill>
              <a:schemeClr val="accent6"/>
            </a:solidFill>
          </a:ln>
        </p:spPr>
        <p:style>
          <a:lnRef idx="2">
            <a:schemeClr val="accent6"/>
          </a:lnRef>
          <a:fillRef idx="1">
            <a:schemeClr val="lt1"/>
          </a:fillRef>
          <a:effectRef idx="0">
            <a:schemeClr val="accent6"/>
          </a:effectRef>
          <a:fontRef idx="minor">
            <a:schemeClr val="dk1"/>
          </a:fontRef>
        </p:style>
        <p:txBody>
          <a:bodyPr lIns="91440"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525" y="1003869"/>
            <a:ext cx="6866422" cy="4421078"/>
          </a:xfrm>
          <a:prstGeom prst="rect">
            <a:avLst/>
          </a:prstGeom>
        </p:spPr>
      </p:pic>
      <p:sp>
        <p:nvSpPr>
          <p:cNvPr id="7" name="TextBox 6"/>
          <p:cNvSpPr txBox="1"/>
          <p:nvPr/>
        </p:nvSpPr>
        <p:spPr>
          <a:xfrm>
            <a:off x="2446167" y="2848968"/>
            <a:ext cx="1931234" cy="1200329"/>
          </a:xfrm>
          <a:prstGeom prst="rect">
            <a:avLst/>
          </a:prstGeom>
          <a:noFill/>
        </p:spPr>
        <p:txBody>
          <a:bodyPr wrap="square" rtlCol="0">
            <a:spAutoFit/>
          </a:bodyPr>
          <a:lstStyle/>
          <a:p>
            <a:r>
              <a:rPr lang="en-US" b="1" dirty="0"/>
              <a:t>Initiating </a:t>
            </a:r>
            <a:r>
              <a:rPr lang="en-US" b="1" dirty="0" err="1" smtClean="0"/>
              <a:t>Processe</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khởi</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a:t>
            </a:r>
          </a:p>
          <a:p>
            <a:r>
              <a:rPr lang="en-US" b="1" dirty="0" smtClean="0">
                <a:solidFill>
                  <a:schemeClr val="bg1"/>
                </a:solidFill>
              </a:rPr>
              <a:t>s</a:t>
            </a:r>
            <a:endParaRPr lang="en-US" b="1" dirty="0">
              <a:solidFill>
                <a:schemeClr val="bg1"/>
              </a:solidFill>
            </a:endParaRPr>
          </a:p>
        </p:txBody>
      </p:sp>
      <p:sp>
        <p:nvSpPr>
          <p:cNvPr id="8" name="TextBox 7"/>
          <p:cNvSpPr txBox="1"/>
          <p:nvPr/>
        </p:nvSpPr>
        <p:spPr>
          <a:xfrm>
            <a:off x="3552287" y="746045"/>
            <a:ext cx="4124896" cy="1200329"/>
          </a:xfrm>
          <a:prstGeom prst="rect">
            <a:avLst/>
          </a:prstGeom>
          <a:noFill/>
        </p:spPr>
        <p:txBody>
          <a:bodyPr wrap="square" rtlCol="0">
            <a:spAutoFit/>
          </a:bodyPr>
          <a:lstStyle/>
          <a:p>
            <a:pPr algn="ctr"/>
            <a:r>
              <a:rPr lang="en-US" b="1" dirty="0"/>
              <a:t>Monitoring and </a:t>
            </a:r>
            <a:br>
              <a:rPr lang="en-US" b="1" dirty="0"/>
            </a:br>
            <a:r>
              <a:rPr lang="en-US" b="1" dirty="0"/>
              <a:t>Controlling </a:t>
            </a:r>
            <a:r>
              <a:rPr lang="en-US" b="1" dirty="0" smtClean="0"/>
              <a:t>Processes </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a:t>
            </a:r>
            <a:r>
              <a:rPr lang="en-US" b="1" i="1" dirty="0" err="1" smtClean="0">
                <a:solidFill>
                  <a:srgbClr val="2F497D"/>
                </a:solidFill>
                <a:latin typeface="Times New Roman" panose="02020603050405020304" pitchFamily="18" charset="0"/>
                <a:cs typeface="Times New Roman" panose="02020603050405020304" pitchFamily="18" charset="0"/>
              </a:rPr>
              <a:t>Quá</a:t>
            </a:r>
            <a:r>
              <a:rPr lang="en-US" b="1" i="1" dirty="0" smtClean="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trình</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theo</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dõi</a:t>
            </a:r>
            <a:r>
              <a:rPr lang="en-US" b="1" i="1" dirty="0">
                <a:solidFill>
                  <a:srgbClr val="2F497D"/>
                </a:solidFill>
                <a:latin typeface="Times New Roman" panose="02020603050405020304" pitchFamily="18" charset="0"/>
                <a:cs typeface="Times New Roman" panose="02020603050405020304" pitchFamily="18" charset="0"/>
              </a:rPr>
              <a:t> </a:t>
            </a:r>
          </a:p>
          <a:p>
            <a:pPr algn="ctr"/>
            <a:r>
              <a:rPr lang="en-US" b="1" i="1" dirty="0" err="1">
                <a:solidFill>
                  <a:srgbClr val="2F497D"/>
                </a:solidFill>
                <a:latin typeface="Times New Roman" panose="02020603050405020304" pitchFamily="18" charset="0"/>
                <a:cs typeface="Times New Roman" panose="02020603050405020304" pitchFamily="18" charset="0"/>
              </a:rPr>
              <a:t>Và</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kiểm</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soát</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endParaRPr lang="en-US" b="1" dirty="0"/>
          </a:p>
        </p:txBody>
      </p:sp>
      <p:sp>
        <p:nvSpPr>
          <p:cNvPr id="9" name="TextBox 8"/>
          <p:cNvSpPr txBox="1"/>
          <p:nvPr/>
        </p:nvSpPr>
        <p:spPr>
          <a:xfrm>
            <a:off x="6628622" y="3017239"/>
            <a:ext cx="209712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Closing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kết</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thúc</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377401" y="1648639"/>
            <a:ext cx="2474667" cy="1200329"/>
          </a:xfrm>
          <a:prstGeom prst="rect">
            <a:avLst/>
          </a:prstGeom>
          <a:noFill/>
        </p:spPr>
        <p:txBody>
          <a:bodyPr wrap="square" rtlCol="0">
            <a:spAutoFit/>
          </a:bodyPr>
          <a:lstStyle/>
          <a:p>
            <a:pPr algn="ctr"/>
            <a:r>
              <a:rPr lang="en-US" b="1" dirty="0"/>
              <a:t>Planning</a:t>
            </a:r>
            <a:br>
              <a:rPr lang="en-US" b="1" dirty="0"/>
            </a:br>
            <a:r>
              <a:rPr lang="en-US" b="1" dirty="0" smtClean="0"/>
              <a:t>Processes</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lập</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hoạch</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ctr"/>
            <a:endParaRPr lang="en-US" b="1" dirty="0">
              <a:solidFill>
                <a:schemeClr val="bg1"/>
              </a:solidFill>
            </a:endParaRPr>
          </a:p>
        </p:txBody>
      </p:sp>
      <p:sp>
        <p:nvSpPr>
          <p:cNvPr id="11" name="TextBox 10"/>
          <p:cNvSpPr txBox="1"/>
          <p:nvPr/>
        </p:nvSpPr>
        <p:spPr>
          <a:xfrm>
            <a:off x="4377401" y="4370901"/>
            <a:ext cx="24902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Executing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thực</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hiện</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52031" y="5339943"/>
            <a:ext cx="8807116" cy="1200329"/>
          </a:xfrm>
          <a:prstGeom prst="rect">
            <a:avLst/>
          </a:prstGeom>
          <a:noFill/>
        </p:spPr>
        <p:txBody>
          <a:bodyPr wrap="square" rtlCol="0">
            <a:spAutoFit/>
          </a:bodyPr>
          <a:lstStyle/>
          <a:p>
            <a:r>
              <a:rPr lang="en-US" dirty="0"/>
              <a:t>Figure </a:t>
            </a:r>
            <a:r>
              <a:rPr lang="en-US" dirty="0" smtClean="0"/>
              <a:t>13-3</a:t>
            </a:r>
            <a:r>
              <a:rPr lang="en-US" dirty="0"/>
              <a:t>. Project Management Process Groups Mapped to the Plan-Do-Check-Act </a:t>
            </a:r>
            <a:r>
              <a:rPr lang="en-US" dirty="0" smtClean="0"/>
              <a:t>Cycle</a:t>
            </a:r>
          </a:p>
          <a:p>
            <a:r>
              <a:rPr lang="en-US" dirty="0">
                <a:latin typeface="Times New Roman" panose="02020603050405020304" pitchFamily="18" charset="0"/>
                <a:cs typeface="Times New Roman" panose="02020603050405020304" pitchFamily="18" charset="0"/>
              </a:rPr>
              <a:t>(</a:t>
            </a:r>
            <a:r>
              <a:rPr lang="en-US" i="1" dirty="0" err="1">
                <a:solidFill>
                  <a:schemeClr val="bg2">
                    <a:lumMod val="50000"/>
                  </a:schemeClr>
                </a:solidFill>
                <a:latin typeface="Times New Roman" panose="02020603050405020304" pitchFamily="18" charset="0"/>
                <a:cs typeface="Times New Roman" panose="02020603050405020304" pitchFamily="18" charset="0"/>
              </a:rPr>
              <a:t>Hình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smtClean="0">
                <a:solidFill>
                  <a:schemeClr val="bg2">
                    <a:lumMod val="50000"/>
                  </a:schemeClr>
                </a:solidFill>
                <a:latin typeface="Times New Roman" panose="02020603050405020304" pitchFamily="18" charset="0"/>
                <a:cs typeface="Times New Roman" panose="02020603050405020304" pitchFamily="18" charset="0"/>
              </a:rPr>
              <a:t>13-3</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Nhóm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quy</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lý</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dự</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án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được</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lập</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bản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đồ</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cho</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chu</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kế</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hoạch-làm-kiểm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tra</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hành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động</a:t>
            </a:r>
            <a:r>
              <a:rPr lang="en-US" i="1" dirty="0">
                <a:solidFill>
                  <a:schemeClr val="bg2">
                    <a:lumMod val="50000"/>
                  </a:schemeClr>
                </a:solidFill>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13" name="TextBox 12"/>
          <p:cNvSpPr txBox="1"/>
          <p:nvPr/>
        </p:nvSpPr>
        <p:spPr>
          <a:xfrm>
            <a:off x="503088" y="317878"/>
            <a:ext cx="1113089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Management Process Groups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nhóm</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quy</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trình</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quản</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lý</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493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6126" y="243345"/>
            <a:ext cx="642434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Definition of Change:</a:t>
            </a:r>
          </a:p>
          <a:p>
            <a:r>
              <a:rPr lang="en-US" sz="2400" b="1" i="1" u="sng">
                <a:ln/>
                <a:solidFill>
                  <a:srgbClr val="0070C0"/>
                </a:solidFill>
                <a:latin typeface="Times New Roman" panose="02020603050405020304" pitchFamily="18" charset="0"/>
                <a:cs typeface="Times New Roman" panose="02020603050405020304" pitchFamily="18" charset="0"/>
              </a:rPr>
              <a:t>Định nghĩa về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36979" y="1252606"/>
            <a:ext cx="4819804" cy="3139321"/>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A </a:t>
            </a:r>
            <a:r>
              <a:rPr lang="en-US" b="1">
                <a:latin typeface="Times New Roman" panose="02020603050405020304" pitchFamily="18" charset="0"/>
                <a:cs typeface="Times New Roman" panose="02020603050405020304" pitchFamily="18" charset="0"/>
              </a:rPr>
              <a:t>change:</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Is any deviation from a previously approved baseline</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Impacts a project’s triple constraints:</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Requirements</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Schedule</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Cost</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Can result from scope creep when a baseline is not defined comprehensively</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Can relate to either the work content or the management of the project</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C581932D-AD01-4E9C-AF07-513036590F3C}"/>
              </a:ext>
            </a:extLst>
          </p:cNvPr>
          <p:cNvSpPr txBox="1"/>
          <p:nvPr/>
        </p:nvSpPr>
        <p:spPr>
          <a:xfrm>
            <a:off x="5975575" y="1252606"/>
            <a:ext cx="5800299" cy="2862322"/>
          </a:xfrm>
          <a:prstGeom prst="rect">
            <a:avLst/>
          </a:prstGeom>
          <a:noFill/>
        </p:spPr>
        <p:txBody>
          <a:bodyPr wrap="square" rtlCol="0">
            <a:spAutoFit/>
          </a:bodyPr>
          <a:lstStyle/>
          <a:p>
            <a:pPr algn="just"/>
            <a:r>
              <a:rPr lang="en-US" b="1" i="1">
                <a:solidFill>
                  <a:srgbClr val="0070C0"/>
                </a:solidFill>
                <a:latin typeface="Times New Roman" panose="02020603050405020304" pitchFamily="18" charset="0"/>
                <a:cs typeface="Times New Roman" panose="02020603050405020304" pitchFamily="18" charset="0"/>
              </a:rPr>
              <a:t>Một sự thay đổi:</a:t>
            </a:r>
            <a:endParaRPr lang="en-US" i="1">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Là bất kỳ sự lệch lạc nào so với đường căn cứ đã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phê chuẩn tr</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ớc đó</a:t>
            </a: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Ảnh hưởng của ràng buộc của 3 thứ trong một dự án:</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Yêu cầu</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Lịch trình</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Giá cả</a:t>
            </a: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Có thể là kết quả tràn phạm vi khi một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căn cứ ch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a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xác định hoàn toàn</a:t>
            </a: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Có thể liên kết với nội dung công việc hoặc quản lý dự án</a:t>
            </a: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3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normAutofit/>
          </a:bodyPr>
          <a:lstStyle/>
          <a:p>
            <a:pPr>
              <a:defRPr/>
            </a:pPr>
            <a:r>
              <a:rPr lang="en-US" altLang="en-US" dirty="0"/>
              <a:t>The difference between risk and </a:t>
            </a:r>
            <a:r>
              <a:rPr lang="en-US" altLang="en-US" dirty="0" smtClean="0"/>
              <a:t>change</a:t>
            </a:r>
            <a:br>
              <a:rPr lang="en-US" altLang="en-US" dirty="0" smtClean="0"/>
            </a:br>
            <a:r>
              <a:rPr lang="en-AU" altLang="en-US" dirty="0" err="1" smtClean="0">
                <a:solidFill>
                  <a:srgbClr val="0070C0"/>
                </a:solidFill>
              </a:rPr>
              <a:t>Sự</a:t>
            </a:r>
            <a:r>
              <a:rPr lang="en-AU" altLang="en-US" dirty="0" smtClean="0">
                <a:solidFill>
                  <a:srgbClr val="0070C0"/>
                </a:solidFill>
              </a:rPr>
              <a:t> </a:t>
            </a:r>
            <a:r>
              <a:rPr lang="en-AU" altLang="en-US" dirty="0" err="1" smtClean="0">
                <a:solidFill>
                  <a:srgbClr val="0070C0"/>
                </a:solidFill>
              </a:rPr>
              <a:t>khác</a:t>
            </a:r>
            <a:r>
              <a:rPr lang="en-AU" altLang="en-US" dirty="0" smtClean="0">
                <a:solidFill>
                  <a:srgbClr val="0070C0"/>
                </a:solidFill>
              </a:rPr>
              <a:t> </a:t>
            </a:r>
            <a:r>
              <a:rPr lang="en-AU" altLang="en-US" dirty="0" err="1" smtClean="0">
                <a:solidFill>
                  <a:srgbClr val="0070C0"/>
                </a:solidFill>
              </a:rPr>
              <a:t>nhau</a:t>
            </a:r>
            <a:r>
              <a:rPr lang="en-AU" altLang="en-US" dirty="0" smtClean="0">
                <a:solidFill>
                  <a:srgbClr val="0070C0"/>
                </a:solidFill>
              </a:rPr>
              <a:t> </a:t>
            </a:r>
            <a:r>
              <a:rPr lang="en-AU" altLang="en-US" dirty="0" err="1" smtClean="0">
                <a:solidFill>
                  <a:srgbClr val="0070C0"/>
                </a:solidFill>
              </a:rPr>
              <a:t>giữa</a:t>
            </a:r>
            <a:r>
              <a:rPr lang="en-AU" altLang="en-US" dirty="0" smtClean="0">
                <a:solidFill>
                  <a:srgbClr val="0070C0"/>
                </a:solidFill>
              </a:rPr>
              <a:t> </a:t>
            </a:r>
            <a:r>
              <a:rPr lang="en-AU" altLang="en-US" dirty="0" err="1" smtClean="0">
                <a:solidFill>
                  <a:srgbClr val="0070C0"/>
                </a:solidFill>
              </a:rPr>
              <a:t>rủi</a:t>
            </a:r>
            <a:r>
              <a:rPr lang="en-AU" altLang="en-US" dirty="0" smtClean="0">
                <a:solidFill>
                  <a:srgbClr val="0070C0"/>
                </a:solidFill>
              </a:rPr>
              <a:t> </a:t>
            </a:r>
            <a:r>
              <a:rPr lang="en-AU" altLang="en-US" dirty="0" err="1" smtClean="0">
                <a:solidFill>
                  <a:srgbClr val="0070C0"/>
                </a:solidFill>
              </a:rPr>
              <a:t>ro</a:t>
            </a:r>
            <a:r>
              <a:rPr lang="en-AU" altLang="en-US" dirty="0" smtClean="0">
                <a:solidFill>
                  <a:srgbClr val="0070C0"/>
                </a:solidFill>
              </a:rPr>
              <a:t> </a:t>
            </a:r>
            <a:r>
              <a:rPr lang="en-AU" altLang="en-US" dirty="0" err="1" smtClean="0">
                <a:solidFill>
                  <a:srgbClr val="0070C0"/>
                </a:solidFill>
              </a:rPr>
              <a:t>và</a:t>
            </a:r>
            <a:r>
              <a:rPr lang="en-AU" altLang="en-US" dirty="0" smtClean="0">
                <a:solidFill>
                  <a:srgbClr val="0070C0"/>
                </a:solidFill>
              </a:rPr>
              <a:t> </a:t>
            </a:r>
            <a:r>
              <a:rPr lang="en-AU" altLang="en-US" dirty="0" err="1" smtClean="0">
                <a:solidFill>
                  <a:srgbClr val="0070C0"/>
                </a:solidFill>
              </a:rPr>
              <a:t>thay</a:t>
            </a:r>
            <a:r>
              <a:rPr lang="en-AU" altLang="en-US" dirty="0" smtClean="0">
                <a:solidFill>
                  <a:srgbClr val="0070C0"/>
                </a:solidFill>
              </a:rPr>
              <a:t> </a:t>
            </a:r>
            <a:r>
              <a:rPr lang="en-AU" altLang="en-US" dirty="0" err="1" smtClean="0">
                <a:solidFill>
                  <a:srgbClr val="0070C0"/>
                </a:solidFill>
              </a:rPr>
              <a:t>đổi</a:t>
            </a:r>
            <a:endParaRPr lang="en-AU" altLang="en-US" dirty="0" smtClean="0">
              <a:solidFill>
                <a:srgbClr val="0070C0"/>
              </a:solidFill>
            </a:endParaRPr>
          </a:p>
        </p:txBody>
      </p:sp>
      <p:sp>
        <p:nvSpPr>
          <p:cNvPr id="50182" name="Rectangle 3"/>
          <p:cNvSpPr>
            <a:spLocks noGrp="1" noChangeArrowheads="1"/>
          </p:cNvSpPr>
          <p:nvPr>
            <p:ph sz="half" idx="1"/>
          </p:nvPr>
        </p:nvSpPr>
        <p:spPr/>
        <p:txBody>
          <a:bodyPr>
            <a:normAutofit/>
          </a:bodyPr>
          <a:lstStyle/>
          <a:p>
            <a:pPr eaLnBrk="1" hangingPunct="1"/>
            <a:r>
              <a:rPr lang="en-AU" altLang="en-US" dirty="0" err="1" smtClean="0">
                <a:solidFill>
                  <a:srgbClr val="0070C0"/>
                </a:solidFill>
              </a:rPr>
              <a:t>Rủi</a:t>
            </a:r>
            <a:r>
              <a:rPr lang="en-AU" altLang="en-US" dirty="0" smtClean="0">
                <a:solidFill>
                  <a:srgbClr val="0070C0"/>
                </a:solidFill>
              </a:rPr>
              <a:t> </a:t>
            </a:r>
            <a:r>
              <a:rPr lang="en-AU" altLang="en-US" dirty="0" err="1" smtClean="0">
                <a:solidFill>
                  <a:srgbClr val="0070C0"/>
                </a:solidFill>
              </a:rPr>
              <a:t>ro</a:t>
            </a:r>
            <a:r>
              <a:rPr lang="en-AU" altLang="en-US" dirty="0" smtClean="0">
                <a:solidFill>
                  <a:srgbClr val="0070C0"/>
                </a:solidFill>
              </a:rPr>
              <a:t>: Tai </a:t>
            </a:r>
            <a:r>
              <a:rPr lang="en-AU" altLang="en-US" dirty="0" err="1" smtClean="0">
                <a:solidFill>
                  <a:srgbClr val="0070C0"/>
                </a:solidFill>
              </a:rPr>
              <a:t>hoạ</a:t>
            </a:r>
            <a:r>
              <a:rPr lang="en-AU" altLang="en-US" dirty="0" smtClean="0">
                <a:solidFill>
                  <a:srgbClr val="0070C0"/>
                </a:solidFill>
              </a:rPr>
              <a:t>, </a:t>
            </a:r>
            <a:r>
              <a:rPr lang="en-AU" altLang="en-US" dirty="0" err="1" smtClean="0">
                <a:solidFill>
                  <a:srgbClr val="0070C0"/>
                </a:solidFill>
              </a:rPr>
              <a:t>sự</a:t>
            </a:r>
            <a:r>
              <a:rPr lang="en-AU" altLang="en-US" dirty="0" smtClean="0">
                <a:solidFill>
                  <a:srgbClr val="0070C0"/>
                </a:solidFill>
              </a:rPr>
              <a:t> </a:t>
            </a:r>
            <a:r>
              <a:rPr lang="en-AU" altLang="en-US" dirty="0" err="1" smtClean="0">
                <a:solidFill>
                  <a:srgbClr val="0070C0"/>
                </a:solidFill>
              </a:rPr>
              <a:t>cố</a:t>
            </a:r>
            <a:r>
              <a:rPr lang="en-AU" altLang="en-US" dirty="0" smtClean="0">
                <a:solidFill>
                  <a:srgbClr val="0070C0"/>
                </a:solidFill>
              </a:rPr>
              <a:t>, </a:t>
            </a:r>
            <a:r>
              <a:rPr lang="en-AU" altLang="en-US" dirty="0" err="1" smtClean="0">
                <a:solidFill>
                  <a:srgbClr val="0070C0"/>
                </a:solidFill>
              </a:rPr>
              <a:t>biến</a:t>
            </a:r>
            <a:r>
              <a:rPr lang="en-AU" altLang="en-US" dirty="0" smtClean="0">
                <a:solidFill>
                  <a:srgbClr val="0070C0"/>
                </a:solidFill>
              </a:rPr>
              <a:t> </a:t>
            </a:r>
            <a:r>
              <a:rPr lang="en-AU" altLang="en-US" dirty="0" err="1" smtClean="0">
                <a:solidFill>
                  <a:srgbClr val="0070C0"/>
                </a:solidFill>
              </a:rPr>
              <a:t>cố</a:t>
            </a:r>
            <a:r>
              <a:rPr lang="en-AU" altLang="en-US" dirty="0" smtClean="0">
                <a:solidFill>
                  <a:srgbClr val="0070C0"/>
                </a:solidFill>
              </a:rPr>
              <a:t> </a:t>
            </a:r>
            <a:r>
              <a:rPr lang="en-AU" altLang="en-US" dirty="0" err="1" smtClean="0">
                <a:solidFill>
                  <a:srgbClr val="0070C0"/>
                </a:solidFill>
              </a:rPr>
              <a:t>đã</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phòng</a:t>
            </a:r>
            <a:r>
              <a:rPr lang="en-AU" altLang="en-US" dirty="0" smtClean="0">
                <a:solidFill>
                  <a:srgbClr val="0070C0"/>
                </a:solidFill>
              </a:rPr>
              <a:t>, </a:t>
            </a:r>
            <a:r>
              <a:rPr lang="en-AU" altLang="en-US" dirty="0" err="1" smtClean="0">
                <a:solidFill>
                  <a:srgbClr val="0070C0"/>
                </a:solidFill>
              </a:rPr>
              <a:t>lường</a:t>
            </a:r>
            <a:r>
              <a:rPr lang="en-AU" altLang="en-US" dirty="0" smtClean="0">
                <a:solidFill>
                  <a:srgbClr val="0070C0"/>
                </a:solidFill>
              </a:rPr>
              <a:t> </a:t>
            </a:r>
            <a:r>
              <a:rPr lang="en-AU" altLang="en-US" dirty="0" err="1" smtClean="0">
                <a:solidFill>
                  <a:srgbClr val="0070C0"/>
                </a:solidFill>
              </a:rPr>
              <a:t>trước</a:t>
            </a:r>
            <a:endParaRPr lang="en-AU" altLang="en-US" dirty="0" smtClean="0">
              <a:solidFill>
                <a:srgbClr val="0070C0"/>
              </a:solidFill>
            </a:endParaRPr>
          </a:p>
          <a:p>
            <a:pPr eaLnBrk="1" hangingPunct="1"/>
            <a:r>
              <a:rPr lang="en-AU" altLang="en-US" dirty="0" err="1" smtClean="0">
                <a:solidFill>
                  <a:srgbClr val="0070C0"/>
                </a:solidFill>
              </a:rPr>
              <a:t>Thay</a:t>
            </a:r>
            <a:r>
              <a:rPr lang="en-AU" altLang="en-US" dirty="0" smtClean="0">
                <a:solidFill>
                  <a:srgbClr val="0070C0"/>
                </a:solidFill>
              </a:rPr>
              <a:t> </a:t>
            </a:r>
            <a:r>
              <a:rPr lang="en-AU" altLang="en-US" dirty="0" err="1" smtClean="0">
                <a:solidFill>
                  <a:srgbClr val="0070C0"/>
                </a:solidFill>
              </a:rPr>
              <a:t>đổi</a:t>
            </a:r>
            <a:r>
              <a:rPr lang="en-AU" altLang="en-US" dirty="0" smtClean="0">
                <a:solidFill>
                  <a:srgbClr val="0070C0"/>
                </a:solidFill>
              </a:rPr>
              <a:t>: </a:t>
            </a:r>
            <a:r>
              <a:rPr lang="en-AU" altLang="en-US" dirty="0" err="1" smtClean="0">
                <a:solidFill>
                  <a:srgbClr val="0070C0"/>
                </a:solidFill>
              </a:rPr>
              <a:t>Chênh</a:t>
            </a:r>
            <a:r>
              <a:rPr lang="en-AU" altLang="en-US" dirty="0" smtClean="0">
                <a:solidFill>
                  <a:srgbClr val="0070C0"/>
                </a:solidFill>
              </a:rPr>
              <a:t> </a:t>
            </a:r>
            <a:r>
              <a:rPr lang="en-AU" altLang="en-US" dirty="0" err="1" smtClean="0">
                <a:solidFill>
                  <a:srgbClr val="0070C0"/>
                </a:solidFill>
              </a:rPr>
              <a:t>lệch</a:t>
            </a:r>
            <a:r>
              <a:rPr lang="en-AU" altLang="en-US" dirty="0" smtClean="0">
                <a:solidFill>
                  <a:srgbClr val="0070C0"/>
                </a:solidFill>
              </a:rPr>
              <a:t> so </a:t>
            </a:r>
            <a:r>
              <a:rPr lang="en-AU" altLang="en-US" dirty="0" err="1" smtClean="0">
                <a:solidFill>
                  <a:srgbClr val="0070C0"/>
                </a:solidFill>
              </a:rPr>
              <a:t>với</a:t>
            </a:r>
            <a:r>
              <a:rPr lang="en-AU" altLang="en-US" dirty="0" smtClean="0">
                <a:solidFill>
                  <a:srgbClr val="0070C0"/>
                </a:solidFill>
              </a:rPr>
              <a:t> </a:t>
            </a:r>
            <a:r>
              <a:rPr lang="en-AU" altLang="en-US" dirty="0" err="1" smtClean="0">
                <a:solidFill>
                  <a:srgbClr val="0070C0"/>
                </a:solidFill>
              </a:rPr>
              <a:t>kế</a:t>
            </a:r>
            <a:r>
              <a:rPr lang="en-AU" altLang="en-US" dirty="0" smtClean="0">
                <a:solidFill>
                  <a:srgbClr val="0070C0"/>
                </a:solidFill>
              </a:rPr>
              <a:t> </a:t>
            </a:r>
            <a:r>
              <a:rPr lang="en-AU" altLang="en-US" dirty="0" err="1" smtClean="0">
                <a:solidFill>
                  <a:srgbClr val="0070C0"/>
                </a:solidFill>
              </a:rPr>
              <a:t>hoạch</a:t>
            </a:r>
            <a:r>
              <a:rPr lang="en-AU" altLang="en-US" dirty="0" smtClean="0">
                <a:solidFill>
                  <a:srgbClr val="0070C0"/>
                </a:solidFill>
              </a:rPr>
              <a:t> </a:t>
            </a:r>
            <a:r>
              <a:rPr lang="en-AU" altLang="en-US" dirty="0" err="1" smtClean="0">
                <a:solidFill>
                  <a:srgbClr val="0070C0"/>
                </a:solidFill>
              </a:rPr>
              <a:t>đã</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 </a:t>
            </a:r>
            <a:r>
              <a:rPr lang="en-AU" altLang="en-US" dirty="0" err="1" smtClean="0">
                <a:solidFill>
                  <a:srgbClr val="0070C0"/>
                </a:solidFill>
              </a:rPr>
              <a:t>ghi</a:t>
            </a:r>
            <a:r>
              <a:rPr lang="en-AU" altLang="en-US" dirty="0" smtClean="0">
                <a:solidFill>
                  <a:srgbClr val="0070C0"/>
                </a:solidFill>
              </a:rPr>
              <a:t> </a:t>
            </a:r>
            <a:r>
              <a:rPr lang="en-AU" altLang="en-US" dirty="0" err="1" smtClean="0">
                <a:solidFill>
                  <a:srgbClr val="0070C0"/>
                </a:solidFill>
              </a:rPr>
              <a:t>trong</a:t>
            </a:r>
            <a:r>
              <a:rPr lang="en-AU" altLang="en-US" dirty="0" smtClean="0">
                <a:solidFill>
                  <a:srgbClr val="0070C0"/>
                </a:solidFill>
              </a:rPr>
              <a:t> </a:t>
            </a:r>
            <a:r>
              <a:rPr lang="en-AU" altLang="en-US" dirty="0" err="1" smtClean="0">
                <a:solidFill>
                  <a:srgbClr val="0070C0"/>
                </a:solidFill>
              </a:rPr>
              <a:t>tài</a:t>
            </a:r>
            <a:r>
              <a:rPr lang="en-AU" altLang="en-US" dirty="0" smtClean="0">
                <a:solidFill>
                  <a:srgbClr val="0070C0"/>
                </a:solidFill>
              </a:rPr>
              <a:t> </a:t>
            </a:r>
            <a:r>
              <a:rPr lang="en-AU" altLang="en-US" dirty="0" err="1" smtClean="0">
                <a:solidFill>
                  <a:srgbClr val="0070C0"/>
                </a:solidFill>
              </a:rPr>
              <a:t>liệu</a:t>
            </a:r>
            <a:r>
              <a:rPr lang="en-AU" altLang="en-US" dirty="0" smtClean="0">
                <a:solidFill>
                  <a:srgbClr val="0070C0"/>
                </a:solidFill>
              </a:rPr>
              <a:t>, </a:t>
            </a:r>
            <a:r>
              <a:rPr lang="en-AU" altLang="en-US" dirty="0" err="1" smtClean="0">
                <a:solidFill>
                  <a:srgbClr val="0070C0"/>
                </a:solidFill>
              </a:rPr>
              <a:t>thống</a:t>
            </a:r>
            <a:r>
              <a:rPr lang="en-AU" altLang="en-US" dirty="0" smtClean="0">
                <a:solidFill>
                  <a:srgbClr val="0070C0"/>
                </a:solidFill>
              </a:rPr>
              <a:t> </a:t>
            </a:r>
            <a:r>
              <a:rPr lang="en-AU" altLang="en-US" dirty="0" err="1" smtClean="0">
                <a:solidFill>
                  <a:srgbClr val="0070C0"/>
                </a:solidFill>
              </a:rPr>
              <a:t>nhất</a:t>
            </a:r>
            <a:r>
              <a:rPr lang="en-AU" altLang="en-US" dirty="0" smtClean="0">
                <a:solidFill>
                  <a:srgbClr val="0070C0"/>
                </a:solidFill>
              </a:rPr>
              <a:t>, cam </a:t>
            </a:r>
            <a:r>
              <a:rPr lang="en-AU" altLang="en-US" dirty="0" err="1" smtClean="0">
                <a:solidFill>
                  <a:srgbClr val="0070C0"/>
                </a:solidFill>
              </a:rPr>
              <a:t>kết</a:t>
            </a:r>
            <a:endParaRPr lang="en-AU" altLang="en-US" dirty="0" smtClean="0">
              <a:solidFill>
                <a:srgbClr val="0070C0"/>
              </a:solidFill>
            </a:endParaRPr>
          </a:p>
          <a:p>
            <a:pPr eaLnBrk="1" hangingPunct="1"/>
            <a:r>
              <a:rPr lang="en-AU" altLang="en-US" dirty="0" err="1" smtClean="0">
                <a:solidFill>
                  <a:srgbClr val="0070C0"/>
                </a:solidFill>
              </a:rPr>
              <a:t>Kiểm</a:t>
            </a:r>
            <a:r>
              <a:rPr lang="en-AU" altLang="en-US" dirty="0" smtClean="0">
                <a:solidFill>
                  <a:srgbClr val="0070C0"/>
                </a:solidFill>
              </a:rPr>
              <a:t> </a:t>
            </a:r>
            <a:r>
              <a:rPr lang="en-AU" altLang="en-US" dirty="0" err="1" smtClean="0">
                <a:solidFill>
                  <a:srgbClr val="0070C0"/>
                </a:solidFill>
              </a:rPr>
              <a:t>soát</a:t>
            </a:r>
            <a:r>
              <a:rPr lang="en-AU" altLang="en-US" dirty="0" smtClean="0">
                <a:solidFill>
                  <a:srgbClr val="0070C0"/>
                </a:solidFill>
              </a:rPr>
              <a:t> </a:t>
            </a:r>
            <a:r>
              <a:rPr lang="en-AU" altLang="en-US" dirty="0" err="1" smtClean="0">
                <a:solidFill>
                  <a:srgbClr val="0070C0"/>
                </a:solidFill>
              </a:rPr>
              <a:t>thay</a:t>
            </a:r>
            <a:r>
              <a:rPr lang="en-AU" altLang="en-US" dirty="0" smtClean="0">
                <a:solidFill>
                  <a:srgbClr val="0070C0"/>
                </a:solidFill>
              </a:rPr>
              <a:t> </a:t>
            </a:r>
            <a:r>
              <a:rPr lang="en-AU" altLang="en-US" dirty="0" err="1" smtClean="0">
                <a:solidFill>
                  <a:srgbClr val="0070C0"/>
                </a:solidFill>
              </a:rPr>
              <a:t>đổi</a:t>
            </a:r>
            <a:r>
              <a:rPr lang="en-AU" altLang="en-US" dirty="0" smtClean="0">
                <a:solidFill>
                  <a:srgbClr val="0070C0"/>
                </a:solidFill>
              </a:rPr>
              <a:t> </a:t>
            </a:r>
            <a:r>
              <a:rPr lang="en-AU" altLang="en-US" dirty="0" err="1" smtClean="0">
                <a:solidFill>
                  <a:srgbClr val="0070C0"/>
                </a:solidFill>
              </a:rPr>
              <a:t>là</a:t>
            </a:r>
            <a:r>
              <a:rPr lang="en-AU" altLang="en-US" dirty="0" smtClean="0">
                <a:solidFill>
                  <a:srgbClr val="0070C0"/>
                </a:solidFill>
              </a:rPr>
              <a:t>: </a:t>
            </a:r>
            <a:r>
              <a:rPr lang="en-AU" altLang="en-US" dirty="0" err="1" smtClean="0">
                <a:solidFill>
                  <a:srgbClr val="0070C0"/>
                </a:solidFill>
              </a:rPr>
              <a:t>phát</a:t>
            </a:r>
            <a:r>
              <a:rPr lang="en-AU" altLang="en-US" dirty="0" smtClean="0">
                <a:solidFill>
                  <a:srgbClr val="0070C0"/>
                </a:solidFill>
              </a:rPr>
              <a:t> </a:t>
            </a:r>
            <a:r>
              <a:rPr lang="en-AU" altLang="en-US" dirty="0" err="1" smtClean="0">
                <a:solidFill>
                  <a:srgbClr val="0070C0"/>
                </a:solidFill>
              </a:rPr>
              <a:t>hiện</a:t>
            </a:r>
            <a:r>
              <a:rPr lang="en-AU" altLang="en-US" dirty="0" smtClean="0">
                <a:solidFill>
                  <a:srgbClr val="0070C0"/>
                </a:solidFill>
              </a:rPr>
              <a:t>, </a:t>
            </a:r>
            <a:r>
              <a:rPr lang="en-AU" altLang="en-US" dirty="0" err="1" smtClean="0">
                <a:solidFill>
                  <a:srgbClr val="0070C0"/>
                </a:solidFill>
              </a:rPr>
              <a:t>phân</a:t>
            </a:r>
            <a:r>
              <a:rPr lang="en-AU" altLang="en-US" dirty="0" smtClean="0">
                <a:solidFill>
                  <a:srgbClr val="0070C0"/>
                </a:solidFill>
              </a:rPr>
              <a:t> </a:t>
            </a:r>
            <a:r>
              <a:rPr lang="en-AU" altLang="en-US" dirty="0" err="1" smtClean="0">
                <a:solidFill>
                  <a:srgbClr val="0070C0"/>
                </a:solidFill>
              </a:rPr>
              <a:t>tích</a:t>
            </a:r>
            <a:r>
              <a:rPr lang="en-AU" altLang="en-US" dirty="0" smtClean="0">
                <a:solidFill>
                  <a:srgbClr val="0070C0"/>
                </a:solidFill>
              </a:rPr>
              <a:t>, </a:t>
            </a:r>
            <a:r>
              <a:rPr lang="en-AU" altLang="en-US" dirty="0" err="1" smtClean="0">
                <a:solidFill>
                  <a:srgbClr val="0070C0"/>
                </a:solidFill>
              </a:rPr>
              <a:t>đánh</a:t>
            </a:r>
            <a:r>
              <a:rPr lang="en-AU" altLang="en-US" dirty="0" smtClean="0">
                <a:solidFill>
                  <a:srgbClr val="0070C0"/>
                </a:solidFill>
              </a:rPr>
              <a:t> </a:t>
            </a:r>
            <a:r>
              <a:rPr lang="en-AU" altLang="en-US" dirty="0" err="1" smtClean="0">
                <a:solidFill>
                  <a:srgbClr val="0070C0"/>
                </a:solidFill>
              </a:rPr>
              <a:t>giá</a:t>
            </a:r>
            <a:r>
              <a:rPr lang="en-AU" altLang="en-US" dirty="0" smtClean="0">
                <a:solidFill>
                  <a:srgbClr val="0070C0"/>
                </a:solidFill>
              </a:rPr>
              <a:t> </a:t>
            </a:r>
            <a:r>
              <a:rPr lang="en-AU" altLang="en-US" dirty="0" err="1" smtClean="0">
                <a:solidFill>
                  <a:srgbClr val="0070C0"/>
                </a:solidFill>
              </a:rPr>
              <a:t>và</a:t>
            </a:r>
            <a:r>
              <a:rPr lang="en-AU" altLang="en-US" dirty="0" smtClean="0">
                <a:solidFill>
                  <a:srgbClr val="0070C0"/>
                </a:solidFill>
              </a:rPr>
              <a:t> </a:t>
            </a:r>
            <a:r>
              <a:rPr lang="en-AU" altLang="en-US" dirty="0" err="1" smtClean="0">
                <a:solidFill>
                  <a:srgbClr val="0070C0"/>
                </a:solidFill>
              </a:rPr>
              <a:t>thực</a:t>
            </a:r>
            <a:r>
              <a:rPr lang="en-AU" altLang="en-US" dirty="0" smtClean="0">
                <a:solidFill>
                  <a:srgbClr val="0070C0"/>
                </a:solidFill>
              </a:rPr>
              <a:t> </a:t>
            </a:r>
            <a:r>
              <a:rPr lang="en-AU" altLang="en-US" dirty="0" err="1" smtClean="0">
                <a:solidFill>
                  <a:srgbClr val="0070C0"/>
                </a:solidFill>
              </a:rPr>
              <a:t>hiện</a:t>
            </a:r>
            <a:r>
              <a:rPr lang="en-AU" altLang="en-US" dirty="0" smtClean="0">
                <a:solidFill>
                  <a:srgbClr val="0070C0"/>
                </a:solidFill>
              </a:rPr>
              <a:t> </a:t>
            </a:r>
            <a:r>
              <a:rPr lang="en-AU" altLang="en-US" dirty="0" err="1" smtClean="0">
                <a:solidFill>
                  <a:srgbClr val="0070C0"/>
                </a:solidFill>
              </a:rPr>
              <a:t>những</a:t>
            </a:r>
            <a:r>
              <a:rPr lang="en-AU" altLang="en-US" dirty="0" smtClean="0">
                <a:solidFill>
                  <a:srgbClr val="0070C0"/>
                </a:solidFill>
              </a:rPr>
              <a:t> </a:t>
            </a:r>
            <a:r>
              <a:rPr lang="en-AU" altLang="en-US" dirty="0" err="1" smtClean="0">
                <a:solidFill>
                  <a:srgbClr val="0070C0"/>
                </a:solidFill>
              </a:rPr>
              <a:t>thay</a:t>
            </a:r>
            <a:r>
              <a:rPr lang="en-AU" altLang="en-US" dirty="0" smtClean="0">
                <a:solidFill>
                  <a:srgbClr val="0070C0"/>
                </a:solidFill>
              </a:rPr>
              <a:t> </a:t>
            </a:r>
            <a:r>
              <a:rPr lang="en-AU" altLang="en-US" dirty="0" err="1" smtClean="0">
                <a:solidFill>
                  <a:srgbClr val="0070C0"/>
                </a:solidFill>
              </a:rPr>
              <a:t>đổi</a:t>
            </a:r>
            <a:r>
              <a:rPr lang="en-AU" altLang="en-US" dirty="0" smtClean="0">
                <a:solidFill>
                  <a:srgbClr val="0070C0"/>
                </a:solidFill>
              </a:rPr>
              <a:t> </a:t>
            </a:r>
            <a:r>
              <a:rPr lang="en-AU" altLang="en-US" dirty="0" err="1" smtClean="0">
                <a:solidFill>
                  <a:srgbClr val="0070C0"/>
                </a:solidFill>
              </a:rPr>
              <a:t>liên</a:t>
            </a:r>
            <a:r>
              <a:rPr lang="en-AU" altLang="en-US" dirty="0" smtClean="0">
                <a:solidFill>
                  <a:srgbClr val="0070C0"/>
                </a:solidFill>
              </a:rPr>
              <a:t> </a:t>
            </a:r>
            <a:r>
              <a:rPr lang="en-AU" altLang="en-US" dirty="0" err="1" smtClean="0">
                <a:solidFill>
                  <a:srgbClr val="0070C0"/>
                </a:solidFill>
              </a:rPr>
              <a:t>quan</a:t>
            </a:r>
            <a:r>
              <a:rPr lang="en-AU" altLang="en-US" dirty="0" smtClean="0">
                <a:solidFill>
                  <a:srgbClr val="0070C0"/>
                </a:solidFill>
              </a:rPr>
              <a:t> </a:t>
            </a:r>
            <a:r>
              <a:rPr lang="en-AU" altLang="en-US" dirty="0" err="1" smtClean="0">
                <a:solidFill>
                  <a:srgbClr val="0070C0"/>
                </a:solidFill>
              </a:rPr>
              <a:t>đến</a:t>
            </a:r>
            <a:r>
              <a:rPr lang="en-AU" altLang="en-US" dirty="0" smtClean="0">
                <a:solidFill>
                  <a:srgbClr val="0070C0"/>
                </a:solidFill>
              </a:rPr>
              <a:t> </a:t>
            </a:r>
            <a:r>
              <a:rPr lang="en-AU" altLang="en-US" dirty="0" err="1" smtClean="0">
                <a:solidFill>
                  <a:srgbClr val="0070C0"/>
                </a:solidFill>
              </a:rPr>
              <a:t>mô</a:t>
            </a:r>
            <a:r>
              <a:rPr lang="en-AU" altLang="en-US" dirty="0" smtClean="0">
                <a:solidFill>
                  <a:srgbClr val="0070C0"/>
                </a:solidFill>
              </a:rPr>
              <a:t> </a:t>
            </a:r>
            <a:r>
              <a:rPr lang="en-AU" altLang="en-US" dirty="0" err="1" smtClean="0">
                <a:solidFill>
                  <a:srgbClr val="0070C0"/>
                </a:solidFill>
              </a:rPr>
              <a:t>tả</a:t>
            </a:r>
            <a:r>
              <a:rPr lang="en-AU" altLang="en-US" dirty="0" smtClean="0">
                <a:solidFill>
                  <a:srgbClr val="0070C0"/>
                </a:solidFill>
              </a:rPr>
              <a:t> </a:t>
            </a:r>
            <a:r>
              <a:rPr lang="en-AU" altLang="en-US" dirty="0" err="1" smtClean="0">
                <a:solidFill>
                  <a:srgbClr val="0070C0"/>
                </a:solidFill>
              </a:rPr>
              <a:t>sản</a:t>
            </a:r>
            <a:r>
              <a:rPr lang="en-AU" altLang="en-US" dirty="0" smtClean="0">
                <a:solidFill>
                  <a:srgbClr val="0070C0"/>
                </a:solidFill>
              </a:rPr>
              <a:t> </a:t>
            </a:r>
            <a:r>
              <a:rPr lang="en-AU" altLang="en-US" dirty="0" err="1" smtClean="0">
                <a:solidFill>
                  <a:srgbClr val="0070C0"/>
                </a:solidFill>
              </a:rPr>
              <a:t>phẩm</a:t>
            </a:r>
            <a:r>
              <a:rPr lang="en-AU" altLang="en-US" dirty="0" smtClean="0">
                <a:solidFill>
                  <a:srgbClr val="0070C0"/>
                </a:solidFill>
              </a:rPr>
              <a:t>, </a:t>
            </a:r>
            <a:r>
              <a:rPr lang="en-AU" altLang="en-US" dirty="0" err="1" smtClean="0">
                <a:solidFill>
                  <a:srgbClr val="0070C0"/>
                </a:solidFill>
              </a:rPr>
              <a:t>lịch</a:t>
            </a:r>
            <a:r>
              <a:rPr lang="en-AU" altLang="en-US" dirty="0" smtClean="0">
                <a:solidFill>
                  <a:srgbClr val="0070C0"/>
                </a:solidFill>
              </a:rPr>
              <a:t> </a:t>
            </a:r>
            <a:r>
              <a:rPr lang="en-AU" altLang="en-US" dirty="0" err="1" smtClean="0">
                <a:solidFill>
                  <a:srgbClr val="0070C0"/>
                </a:solidFill>
              </a:rPr>
              <a:t>biểu</a:t>
            </a:r>
            <a:r>
              <a:rPr lang="en-AU" altLang="en-US" dirty="0" smtClean="0">
                <a:solidFill>
                  <a:srgbClr val="0070C0"/>
                </a:solidFill>
              </a:rPr>
              <a:t>, </a:t>
            </a:r>
            <a:r>
              <a:rPr lang="en-AU" altLang="en-US" dirty="0" err="1" smtClean="0">
                <a:solidFill>
                  <a:srgbClr val="0070C0"/>
                </a:solidFill>
              </a:rPr>
              <a:t>ngân</a:t>
            </a:r>
            <a:r>
              <a:rPr lang="en-AU" altLang="en-US" dirty="0" smtClean="0">
                <a:solidFill>
                  <a:srgbClr val="0070C0"/>
                </a:solidFill>
              </a:rPr>
              <a:t> </a:t>
            </a:r>
            <a:r>
              <a:rPr lang="en-AU" altLang="en-US" dirty="0" err="1" smtClean="0">
                <a:solidFill>
                  <a:srgbClr val="0070C0"/>
                </a:solidFill>
              </a:rPr>
              <a:t>sách</a:t>
            </a:r>
            <a:r>
              <a:rPr lang="en-AU" altLang="en-US" dirty="0" smtClean="0">
                <a:solidFill>
                  <a:srgbClr val="0070C0"/>
                </a:solidFill>
              </a:rPr>
              <a:t> </a:t>
            </a:r>
            <a:r>
              <a:rPr lang="en-AU" altLang="en-US" dirty="0" err="1" smtClean="0">
                <a:solidFill>
                  <a:srgbClr val="0070C0"/>
                </a:solidFill>
              </a:rPr>
              <a:t>và</a:t>
            </a:r>
            <a:r>
              <a:rPr lang="en-AU" altLang="en-US" dirty="0" smtClean="0">
                <a:solidFill>
                  <a:srgbClr val="0070C0"/>
                </a:solidFill>
              </a:rPr>
              <a:t> </a:t>
            </a:r>
            <a:r>
              <a:rPr lang="en-AU" altLang="en-US" dirty="0" err="1" smtClean="0">
                <a:solidFill>
                  <a:srgbClr val="0070C0"/>
                </a:solidFill>
              </a:rPr>
              <a:t>yêu</a:t>
            </a:r>
            <a:r>
              <a:rPr lang="en-AU" altLang="en-US" dirty="0" smtClean="0">
                <a:solidFill>
                  <a:srgbClr val="0070C0"/>
                </a:solidFill>
              </a:rPr>
              <a:t> </a:t>
            </a:r>
            <a:r>
              <a:rPr lang="en-AU" altLang="en-US" dirty="0" err="1" smtClean="0">
                <a:solidFill>
                  <a:srgbClr val="0070C0"/>
                </a:solidFill>
              </a:rPr>
              <a:t>cầu</a:t>
            </a:r>
            <a:r>
              <a:rPr lang="en-AU" altLang="en-US" dirty="0" smtClean="0">
                <a:solidFill>
                  <a:srgbClr val="0070C0"/>
                </a:solidFill>
              </a:rPr>
              <a:t> </a:t>
            </a:r>
            <a:r>
              <a:rPr lang="en-AU" altLang="en-US" dirty="0" err="1" smtClean="0">
                <a:solidFill>
                  <a:srgbClr val="0070C0"/>
                </a:solidFill>
              </a:rPr>
              <a:t>chất</a:t>
            </a:r>
            <a:r>
              <a:rPr lang="en-AU" altLang="en-US" dirty="0" smtClean="0">
                <a:solidFill>
                  <a:srgbClr val="0070C0"/>
                </a:solidFill>
              </a:rPr>
              <a:t> </a:t>
            </a:r>
            <a:r>
              <a:rPr lang="en-AU" altLang="en-US" dirty="0" err="1" smtClean="0">
                <a:solidFill>
                  <a:srgbClr val="0070C0"/>
                </a:solidFill>
              </a:rPr>
              <a:t>lượng</a:t>
            </a:r>
            <a:r>
              <a:rPr lang="en-AU" altLang="en-US" dirty="0" smtClean="0">
                <a:solidFill>
                  <a:srgbClr val="0070C0"/>
                </a:solidFill>
              </a:rPr>
              <a:t>. </a:t>
            </a:r>
          </a:p>
        </p:txBody>
      </p:sp>
      <p:sp>
        <p:nvSpPr>
          <p:cNvPr id="3" name="Content Placeholder 2"/>
          <p:cNvSpPr>
            <a:spLocks noGrp="1"/>
          </p:cNvSpPr>
          <p:nvPr>
            <p:ph sz="half" idx="2"/>
          </p:nvPr>
        </p:nvSpPr>
        <p:spPr/>
        <p:txBody>
          <a:bodyPr/>
          <a:lstStyle/>
          <a:p>
            <a:r>
              <a:rPr lang="en-US" dirty="0"/>
              <a:t>Risks: Disaster, incidents, incidents have been prophylactic</a:t>
            </a:r>
          </a:p>
          <a:p>
            <a:r>
              <a:rPr lang="en-US" dirty="0"/>
              <a:t>Change: Difference from the plan stated in the document, agreed, committed</a:t>
            </a:r>
          </a:p>
          <a:p>
            <a:r>
              <a:rPr lang="en-US" dirty="0"/>
              <a:t>Change control is: detection, analysis, evaluation and implementation of changes related to product descriptions, schedules, budgets and quality requirements.</a:t>
            </a:r>
          </a:p>
        </p:txBody>
      </p:sp>
      <p:sp>
        <p:nvSpPr>
          <p:cNvPr id="50178" name="Date Placeholder 3"/>
          <p:cNvSpPr>
            <a:spLocks noGrp="1"/>
          </p:cNvSpPr>
          <p:nvPr>
            <p:ph type="dt" sz="half"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Kiểm soát thay đổi</a:t>
            </a:r>
          </a:p>
        </p:txBody>
      </p:sp>
      <p:sp>
        <p:nvSpPr>
          <p:cNvPr id="50179" name="Footer Placeholder 4"/>
          <p:cNvSpPr>
            <a:spLocks noGrp="1"/>
          </p:cNvSpPr>
          <p:nvPr>
            <p:ph type="ftr" sz="quarter" idx="1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t>Quản lý kiểm soát việc thực hiện dự án</a:t>
            </a:r>
          </a:p>
        </p:txBody>
      </p:sp>
      <p:sp>
        <p:nvSpPr>
          <p:cNvPr id="6" name="Slide Number Placeholder 5"/>
          <p:cNvSpPr>
            <a:spLocks noGrp="1"/>
          </p:cNvSpPr>
          <p:nvPr>
            <p:ph type="sldNum" sz="quarter" idx="12"/>
          </p:nvPr>
        </p:nvSpPr>
        <p:spPr/>
        <p:txBody>
          <a:bodyPr/>
          <a:lstStyle/>
          <a:p>
            <a:pPr lvl="1">
              <a:defRPr/>
            </a:pPr>
            <a:fld id="{7B795FAE-17F4-4E09-B10C-301584EEE5D8}" type="slidenum">
              <a:rPr lang="en-US" altLang="en-US"/>
              <a:pPr lvl="1">
                <a:defRPr/>
              </a:pPr>
              <a:t>6</a:t>
            </a:fld>
            <a:endParaRPr lang="en-US" altLang="en-US">
              <a:latin typeface="Times New Roman" pitchFamily="18" charset="0"/>
            </a:endParaRPr>
          </a:p>
        </p:txBody>
      </p:sp>
    </p:spTree>
    <p:extLst>
      <p:ext uri="{BB962C8B-B14F-4D97-AF65-F5344CB8AC3E}">
        <p14:creationId xmlns:p14="http://schemas.microsoft.com/office/powerpoint/2010/main" val="2201752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8095476"/>
              </p:ext>
            </p:extLst>
          </p:nvPr>
        </p:nvGraphicFramePr>
        <p:xfrm>
          <a:off x="1610713" y="1069925"/>
          <a:ext cx="10124904" cy="2803803"/>
        </p:xfrm>
        <a:graphic>
          <a:graphicData uri="http://schemas.openxmlformats.org/drawingml/2006/table">
            <a:tbl>
              <a:tblPr firstRow="1" bandRow="1">
                <a:tableStyleId>{5C22544A-7EE6-4342-B048-85BDC9FD1C3A}</a:tableStyleId>
              </a:tblPr>
              <a:tblGrid>
                <a:gridCol w="5062452">
                  <a:extLst>
                    <a:ext uri="{9D8B030D-6E8A-4147-A177-3AD203B41FA5}">
                      <a16:colId xmlns="" xmlns:a16="http://schemas.microsoft.com/office/drawing/2014/main" val="3478249630"/>
                    </a:ext>
                  </a:extLst>
                </a:gridCol>
                <a:gridCol w="5062452">
                  <a:extLst>
                    <a:ext uri="{9D8B030D-6E8A-4147-A177-3AD203B41FA5}">
                      <a16:colId xmlns="" xmlns:a16="http://schemas.microsoft.com/office/drawing/2014/main" val="1699193278"/>
                    </a:ext>
                  </a:extLst>
                </a:gridCol>
              </a:tblGrid>
              <a:tr h="46195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solidFill>
                            <a:schemeClr val="tx1"/>
                          </a:solidFill>
                          <a:latin typeface="Times New Roman" panose="02020603050405020304" pitchFamily="18" charset="0"/>
                          <a:cs typeface="Times New Roman" panose="02020603050405020304" pitchFamily="18" charset="0"/>
                        </a:rPr>
                        <a:t>Internal</a:t>
                      </a:r>
                      <a:r>
                        <a:rPr lang="en-US"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Bên</a:t>
                      </a:r>
                      <a:r>
                        <a:rPr lang="en-US" i="1" baseline="0" dirty="0">
                          <a:solidFill>
                            <a:srgbClr val="0070C0"/>
                          </a:solidFill>
                          <a:latin typeface="Times New Roman" panose="02020603050405020304" pitchFamily="18" charset="0"/>
                          <a:cs typeface="Times New Roman" panose="02020603050405020304" pitchFamily="18" charset="0"/>
                        </a:rPr>
                        <a:t> </a:t>
                      </a:r>
                      <a:r>
                        <a:rPr lang="en-US" i="1" baseline="0" dirty="0" err="1">
                          <a:solidFill>
                            <a:srgbClr val="0070C0"/>
                          </a:solidFill>
                          <a:latin typeface="Times New Roman" panose="02020603050405020304" pitchFamily="18" charset="0"/>
                          <a:cs typeface="Times New Roman" panose="02020603050405020304" pitchFamily="18" charset="0"/>
                        </a:rPr>
                        <a:t>trong</a:t>
                      </a:r>
                      <a:r>
                        <a:rPr lang="en-US" baseline="0"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solidFill>
                            <a:schemeClr val="tx1"/>
                          </a:solidFill>
                          <a:latin typeface="Times New Roman" panose="02020603050405020304" pitchFamily="18" charset="0"/>
                          <a:cs typeface="Times New Roman" panose="02020603050405020304" pitchFamily="18" charset="0"/>
                        </a:rPr>
                        <a:t>External</a:t>
                      </a:r>
                      <a:r>
                        <a:rPr lang="en-US"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Bên</a:t>
                      </a:r>
                      <a:r>
                        <a:rPr lang="en-US" i="1" baseline="0" dirty="0">
                          <a:solidFill>
                            <a:srgbClr val="0070C0"/>
                          </a:solidFill>
                          <a:latin typeface="Times New Roman" panose="02020603050405020304" pitchFamily="18" charset="0"/>
                          <a:cs typeface="Times New Roman" panose="02020603050405020304" pitchFamily="18" charset="0"/>
                        </a:rPr>
                        <a:t> </a:t>
                      </a:r>
                      <a:r>
                        <a:rPr lang="en-US" i="1" baseline="0" dirty="0" err="1">
                          <a:solidFill>
                            <a:srgbClr val="0070C0"/>
                          </a:solidFill>
                          <a:latin typeface="Times New Roman" panose="02020603050405020304" pitchFamily="18" charset="0"/>
                          <a:cs typeface="Times New Roman" panose="02020603050405020304" pitchFamily="18" charset="0"/>
                        </a:rPr>
                        <a:t>ngoài</a:t>
                      </a:r>
                      <a:r>
                        <a:rPr lang="en-US" baseline="0"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53166933"/>
                  </a:ext>
                </a:extLst>
              </a:tr>
              <a:tr h="468370">
                <a:tc>
                  <a:txBody>
                    <a:bodyPr/>
                    <a:lstStyle/>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chemeClr val="tx1"/>
                          </a:solidFill>
                          <a:latin typeface="Times New Roman" panose="02020603050405020304" pitchFamily="18" charset="0"/>
                          <a:cs typeface="Times New Roman" panose="02020603050405020304" pitchFamily="18" charset="0"/>
                        </a:rPr>
                        <a:t>Design</a:t>
                      </a:r>
                      <a:r>
                        <a:rPr lang="en-US" b="0" dirty="0">
                          <a:solidFill>
                            <a:srgbClr val="0070C0"/>
                          </a:solidFill>
                          <a:latin typeface="Times New Roman" panose="02020603050405020304" pitchFamily="18" charset="0"/>
                          <a:cs typeface="Times New Roman" panose="02020603050405020304" pitchFamily="18" charset="0"/>
                        </a:rPr>
                        <a:t>(</a:t>
                      </a:r>
                      <a:r>
                        <a:rPr lang="en-US" b="0" dirty="0" err="1">
                          <a:solidFill>
                            <a:srgbClr val="0070C0"/>
                          </a:solidFill>
                          <a:latin typeface="Times New Roman" panose="02020603050405020304" pitchFamily="18" charset="0"/>
                          <a:cs typeface="Times New Roman" panose="02020603050405020304" pitchFamily="18" charset="0"/>
                        </a:rPr>
                        <a:t>Thiết</a:t>
                      </a:r>
                      <a:r>
                        <a:rPr lang="en-US" b="0" baseline="0" dirty="0">
                          <a:solidFill>
                            <a:srgbClr val="0070C0"/>
                          </a:solidFill>
                          <a:latin typeface="Times New Roman" panose="02020603050405020304" pitchFamily="18" charset="0"/>
                          <a:cs typeface="Times New Roman" panose="02020603050405020304" pitchFamily="18" charset="0"/>
                        </a:rPr>
                        <a:t> </a:t>
                      </a:r>
                      <a:r>
                        <a:rPr lang="en-US" b="0" baseline="0" dirty="0" err="1">
                          <a:solidFill>
                            <a:srgbClr val="0070C0"/>
                          </a:solidFill>
                          <a:latin typeface="Times New Roman" panose="02020603050405020304" pitchFamily="18" charset="0"/>
                          <a:cs typeface="Times New Roman" panose="02020603050405020304" pitchFamily="18" charset="0"/>
                        </a:rPr>
                        <a:t>kế</a:t>
                      </a:r>
                      <a:r>
                        <a:rPr lang="en-US" b="0" baseline="0" dirty="0">
                          <a:solidFill>
                            <a:srgbClr val="0070C0"/>
                          </a:solidFill>
                          <a:latin typeface="Times New Roman" panose="02020603050405020304" pitchFamily="18" charset="0"/>
                          <a:cs typeface="Times New Roman" panose="02020603050405020304" pitchFamily="18" charset="0"/>
                        </a:rPr>
                        <a:t>)</a:t>
                      </a:r>
                      <a:endParaRPr lang="en-US" b="0"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42950" lvl="1" indent="-285750">
                        <a:buFont typeface="Courier New" panose="02070309020205020404" pitchFamily="49" charset="0"/>
                        <a:buChar char="o"/>
                      </a:pPr>
                      <a:r>
                        <a:rPr lang="en-US" dirty="0" err="1">
                          <a:solidFill>
                            <a:schemeClr val="tx1"/>
                          </a:solidFill>
                          <a:latin typeface="Times New Roman" panose="02020603050405020304" pitchFamily="18" charset="0"/>
                          <a:cs typeface="Times New Roman" panose="02020603050405020304" pitchFamily="18" charset="0"/>
                        </a:rPr>
                        <a:t>Ts</a:t>
                      </a:r>
                      <a:r>
                        <a:rPr lang="en-US" dirty="0">
                          <a:solidFill>
                            <a:schemeClr val="tx1"/>
                          </a:solidFill>
                          <a:latin typeface="Times New Roman" panose="02020603050405020304" pitchFamily="18" charset="0"/>
                          <a:cs typeface="Times New Roman" panose="02020603050405020304" pitchFamily="18" charset="0"/>
                        </a:rPr>
                        <a:t> and Cs</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Ts</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baseline="0" dirty="0">
                          <a:solidFill>
                            <a:srgbClr val="0070C0"/>
                          </a:solidFill>
                          <a:latin typeface="Times New Roman" panose="02020603050405020304" pitchFamily="18" charset="0"/>
                          <a:cs typeface="Times New Roman" panose="02020603050405020304" pitchFamily="18" charset="0"/>
                        </a:rPr>
                        <a:t> Cs)</a:t>
                      </a:r>
                      <a:endParaRPr lang="en-US"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854699371"/>
                  </a:ext>
                </a:extLst>
              </a:tr>
              <a:tr h="468370">
                <a:tc>
                  <a:txBody>
                    <a:bodyPr/>
                    <a:lstStyle/>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Times New Roman" panose="02020603050405020304" pitchFamily="18" charset="0"/>
                          <a:cs typeface="Times New Roman" panose="02020603050405020304" pitchFamily="18" charset="0"/>
                        </a:rPr>
                        <a:t>Implementations</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Triển</a:t>
                      </a:r>
                      <a:r>
                        <a:rPr lang="en-US" baseline="0" dirty="0">
                          <a:solidFill>
                            <a:srgbClr val="0070C0"/>
                          </a:solidFill>
                          <a:latin typeface="Times New Roman" panose="02020603050405020304" pitchFamily="18" charset="0"/>
                          <a:cs typeface="Times New Roman" panose="02020603050405020304" pitchFamily="18" charset="0"/>
                        </a:rPr>
                        <a:t> </a:t>
                      </a:r>
                      <a:r>
                        <a:rPr lang="en-US" baseline="0" dirty="0" err="1">
                          <a:solidFill>
                            <a:srgbClr val="0070C0"/>
                          </a:solidFill>
                          <a:latin typeface="Times New Roman" panose="02020603050405020304" pitchFamily="18" charset="0"/>
                          <a:cs typeface="Times New Roman" panose="02020603050405020304" pitchFamily="18" charset="0"/>
                        </a:rPr>
                        <a:t>khai</a:t>
                      </a:r>
                      <a:r>
                        <a:rPr lang="en-US" baseline="0"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latin typeface="Times New Roman" panose="02020603050405020304" pitchFamily="18" charset="0"/>
                          <a:cs typeface="Times New Roman" panose="02020603050405020304" pitchFamily="18" charset="0"/>
                        </a:rPr>
                        <a:t>Scope</a:t>
                      </a:r>
                      <a:r>
                        <a:rPr lang="en-US" baseline="0" dirty="0">
                          <a:latin typeface="Times New Roman" panose="02020603050405020304" pitchFamily="18" charset="0"/>
                          <a:cs typeface="Times New Roman" panose="02020603050405020304" pitchFamily="18" charset="0"/>
                        </a:rPr>
                        <a:t> of work</a:t>
                      </a:r>
                      <a:r>
                        <a:rPr lang="en-US" baseline="0"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Phạm</a:t>
                      </a:r>
                      <a:r>
                        <a:rPr lang="en-US" baseline="0" dirty="0">
                          <a:solidFill>
                            <a:srgbClr val="0070C0"/>
                          </a:solidFill>
                          <a:latin typeface="Times New Roman" panose="02020603050405020304" pitchFamily="18" charset="0"/>
                          <a:cs typeface="Times New Roman" panose="02020603050405020304" pitchFamily="18" charset="0"/>
                        </a:rPr>
                        <a:t> vi </a:t>
                      </a:r>
                      <a:r>
                        <a:rPr lang="en-US" baseline="0" dirty="0" err="1">
                          <a:solidFill>
                            <a:srgbClr val="0070C0"/>
                          </a:solidFill>
                          <a:latin typeface="Times New Roman" panose="02020603050405020304" pitchFamily="18" charset="0"/>
                          <a:cs typeface="Times New Roman" panose="02020603050405020304" pitchFamily="18" charset="0"/>
                        </a:rPr>
                        <a:t>công</a:t>
                      </a:r>
                      <a:r>
                        <a:rPr lang="en-US" baseline="0" dirty="0">
                          <a:solidFill>
                            <a:srgbClr val="0070C0"/>
                          </a:solidFill>
                          <a:latin typeface="Times New Roman" panose="02020603050405020304" pitchFamily="18" charset="0"/>
                          <a:cs typeface="Times New Roman" panose="02020603050405020304" pitchFamily="18" charset="0"/>
                        </a:rPr>
                        <a:t> </a:t>
                      </a:r>
                      <a:r>
                        <a:rPr lang="en-US" baseline="0" dirty="0" err="1">
                          <a:solidFill>
                            <a:srgbClr val="0070C0"/>
                          </a:solidFill>
                          <a:latin typeface="Times New Roman" panose="02020603050405020304" pitchFamily="18" charset="0"/>
                          <a:cs typeface="Times New Roman" panose="02020603050405020304" pitchFamily="18" charset="0"/>
                        </a:rPr>
                        <a:t>việc</a:t>
                      </a:r>
                      <a:r>
                        <a:rPr lang="en-US" baseline="0"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801228672"/>
                  </a:ext>
                </a:extLst>
              </a:tr>
              <a:tr h="468370">
                <a:tc>
                  <a:txBody>
                    <a:bodyPr/>
                    <a:lstStyle/>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Times New Roman" panose="02020603050405020304" pitchFamily="18" charset="0"/>
                          <a:cs typeface="Times New Roman" panose="02020603050405020304" pitchFamily="18" charset="0"/>
                        </a:rPr>
                        <a:t>Configuration</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Cấu</a:t>
                      </a:r>
                      <a:r>
                        <a:rPr lang="en-US" baseline="0" dirty="0">
                          <a:solidFill>
                            <a:srgbClr val="0070C0"/>
                          </a:solidFill>
                          <a:latin typeface="Times New Roman" panose="02020603050405020304" pitchFamily="18" charset="0"/>
                          <a:cs typeface="Times New Roman" panose="02020603050405020304" pitchFamily="18" charset="0"/>
                        </a:rPr>
                        <a:t> </a:t>
                      </a:r>
                      <a:r>
                        <a:rPr lang="en-US" baseline="0" dirty="0" err="1">
                          <a:solidFill>
                            <a:srgbClr val="0070C0"/>
                          </a:solidFill>
                          <a:latin typeface="Times New Roman" panose="02020603050405020304" pitchFamily="18" charset="0"/>
                          <a:cs typeface="Times New Roman" panose="02020603050405020304" pitchFamily="18" charset="0"/>
                        </a:rPr>
                        <a:t>hình</a:t>
                      </a:r>
                      <a:r>
                        <a:rPr lang="en-US" baseline="0"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solidFill>
                            <a:schemeClr val="tx1"/>
                          </a:solidFill>
                          <a:latin typeface="Times New Roman" panose="02020603050405020304" pitchFamily="18" charset="0"/>
                          <a:cs typeface="Times New Roman" panose="02020603050405020304" pitchFamily="18" charset="0"/>
                        </a:rPr>
                        <a:t>Requirements</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Yêu</a:t>
                      </a:r>
                      <a:r>
                        <a:rPr lang="en-US" baseline="0" dirty="0">
                          <a:solidFill>
                            <a:srgbClr val="0070C0"/>
                          </a:solidFill>
                          <a:latin typeface="Times New Roman" panose="02020603050405020304" pitchFamily="18" charset="0"/>
                          <a:cs typeface="Times New Roman" panose="02020603050405020304" pitchFamily="18" charset="0"/>
                        </a:rPr>
                        <a:t> </a:t>
                      </a:r>
                      <a:r>
                        <a:rPr lang="en-US" baseline="0" dirty="0" err="1">
                          <a:solidFill>
                            <a:srgbClr val="0070C0"/>
                          </a:solidFill>
                          <a:latin typeface="Times New Roman" panose="02020603050405020304" pitchFamily="18" charset="0"/>
                          <a:cs typeface="Times New Roman" panose="02020603050405020304" pitchFamily="18" charset="0"/>
                        </a:rPr>
                        <a:t>cầu</a:t>
                      </a:r>
                      <a:r>
                        <a:rPr lang="en-US" baseline="0"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47870431"/>
                  </a:ext>
                </a:extLst>
              </a:tr>
              <a:tr h="468370">
                <a:tc>
                  <a:txBody>
                    <a:bodyPr/>
                    <a:lstStyle/>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Times New Roman" panose="02020603050405020304" pitchFamily="18" charset="0"/>
                          <a:cs typeface="Times New Roman" panose="02020603050405020304" pitchFamily="18" charset="0"/>
                        </a:rPr>
                        <a:t>Cost</a:t>
                      </a:r>
                      <a:r>
                        <a:rPr lang="en-US" dirty="0">
                          <a:solidFill>
                            <a:srgbClr val="0070C0"/>
                          </a:solidFill>
                          <a:latin typeface="Times New Roman" panose="02020603050405020304" pitchFamily="18" charset="0"/>
                          <a:cs typeface="Times New Roman" panose="02020603050405020304" pitchFamily="18" charset="0"/>
                        </a:rPr>
                        <a:t>(Chi</a:t>
                      </a:r>
                      <a:r>
                        <a:rPr lang="en-US" baseline="0" dirty="0">
                          <a:solidFill>
                            <a:srgbClr val="0070C0"/>
                          </a:solidFill>
                          <a:latin typeface="Times New Roman" panose="02020603050405020304" pitchFamily="18" charset="0"/>
                          <a:cs typeface="Times New Roman" panose="02020603050405020304" pitchFamily="18" charset="0"/>
                        </a:rPr>
                        <a:t> </a:t>
                      </a:r>
                      <a:r>
                        <a:rPr lang="en-US" baseline="0" dirty="0" err="1">
                          <a:solidFill>
                            <a:srgbClr val="0070C0"/>
                          </a:solidFill>
                          <a:latin typeface="Times New Roman" panose="02020603050405020304" pitchFamily="18" charset="0"/>
                          <a:cs typeface="Times New Roman" panose="02020603050405020304" pitchFamily="18" charset="0"/>
                        </a:rPr>
                        <a:t>phí</a:t>
                      </a:r>
                      <a:r>
                        <a:rPr lang="en-US" baseline="0"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solidFill>
                            <a:schemeClr val="tx1"/>
                          </a:solidFill>
                          <a:latin typeface="Times New Roman" panose="02020603050405020304" pitchFamily="18" charset="0"/>
                          <a:cs typeface="Times New Roman" panose="02020603050405020304" pitchFamily="18" charset="0"/>
                        </a:rPr>
                        <a:t>Schedule</a:t>
                      </a:r>
                      <a:r>
                        <a:rPr lang="en-US" dirty="0">
                          <a:solidFill>
                            <a:srgbClr val="0070C0"/>
                          </a:solidFill>
                          <a:latin typeface="Times New Roman" panose="02020603050405020304" pitchFamily="18" charset="0"/>
                          <a:cs typeface="Times New Roman" panose="02020603050405020304" pitchFamily="18" charset="0"/>
                        </a:rPr>
                        <a:t>(</a:t>
                      </a:r>
                      <a:r>
                        <a:rPr lang="en-US" err="1">
                          <a:solidFill>
                            <a:srgbClr val="0070C0"/>
                          </a:solidFill>
                          <a:latin typeface="Times New Roman" panose="02020603050405020304" pitchFamily="18" charset="0"/>
                          <a:cs typeface="Times New Roman" panose="02020603050405020304" pitchFamily="18" charset="0"/>
                        </a:rPr>
                        <a:t>Lịch</a:t>
                      </a:r>
                      <a:r>
                        <a:rPr lang="en-US" baseline="0">
                          <a:solidFill>
                            <a:srgbClr val="0070C0"/>
                          </a:solidFill>
                          <a:latin typeface="Times New Roman" panose="02020603050405020304" pitchFamily="18" charset="0"/>
                          <a:cs typeface="Times New Roman" panose="02020603050405020304" pitchFamily="18" charset="0"/>
                        </a:rPr>
                        <a:t> trình</a:t>
                      </a:r>
                      <a:r>
                        <a:rPr lang="en-US" baseline="0"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41345868"/>
                  </a:ext>
                </a:extLst>
              </a:tr>
              <a:tr h="468370">
                <a:tc>
                  <a:txBody>
                    <a:bodyPr/>
                    <a:lstStyle/>
                    <a:p>
                      <a:pPr marL="285750" indent="-285750">
                        <a:buFont typeface="Wingdings" panose="05000000000000000000" pitchFamily="2" charset="2"/>
                        <a:buChar char="q"/>
                      </a:pPr>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42950" lvl="1" indent="-285750">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Cost</a:t>
                      </a:r>
                      <a:r>
                        <a:rPr lang="en-US" dirty="0">
                          <a:solidFill>
                            <a:srgbClr val="0070C0"/>
                          </a:solidFill>
                          <a:latin typeface="Times New Roman" panose="02020603050405020304" pitchFamily="18" charset="0"/>
                          <a:cs typeface="Times New Roman" panose="02020603050405020304" pitchFamily="18" charset="0"/>
                        </a:rPr>
                        <a:t>(Chi </a:t>
                      </a:r>
                      <a:r>
                        <a:rPr lang="en-US" dirty="0" err="1">
                          <a:solidFill>
                            <a:srgbClr val="0070C0"/>
                          </a:solidFill>
                          <a:latin typeface="Times New Roman" panose="02020603050405020304" pitchFamily="18" charset="0"/>
                          <a:cs typeface="Times New Roman" panose="02020603050405020304" pitchFamily="18" charset="0"/>
                        </a:rPr>
                        <a:t>phí</a:t>
                      </a:r>
                      <a:r>
                        <a:rPr lang="en-US" dirty="0">
                          <a:solidFill>
                            <a:srgbClr val="0070C0"/>
                          </a:solidFill>
                          <a:latin typeface="Times New Roman" panose="02020603050405020304" pitchFamily="18" charset="0"/>
                          <a:cs typeface="Times New Roman" panose="02020603050405020304" pitchFamily="18"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304239126"/>
                  </a:ext>
                </a:extLst>
              </a:tr>
            </a:tbl>
          </a:graphicData>
        </a:graphic>
      </p:graphicFrame>
      <p:sp>
        <p:nvSpPr>
          <p:cNvPr id="4" name="TextBox 3"/>
          <p:cNvSpPr txBox="1"/>
          <p:nvPr/>
        </p:nvSpPr>
        <p:spPr>
          <a:xfrm>
            <a:off x="4735784" y="600164"/>
            <a:ext cx="1064029" cy="1754326"/>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Issues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Risk</a:t>
            </a:r>
          </a:p>
          <a:p>
            <a:pPr algn="ctr"/>
            <a:r>
              <a:rPr lang="en-US"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vấn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đề</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rủi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ro</a:t>
            </a:r>
            <a:r>
              <a:rPr lang="en-US" dirty="0">
                <a:solidFill>
                  <a:srgbClr val="0070C0"/>
                </a:solidFill>
                <a:latin typeface="Times New Roman" panose="02020603050405020304" pitchFamily="18" charset="0"/>
                <a:cs typeface="Times New Roman" panose="02020603050405020304" pitchFamily="18" charset="0"/>
              </a:rPr>
              <a:t>)</a:t>
            </a:r>
          </a:p>
          <a:p>
            <a:pPr algn="ctr"/>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239490" y="4338687"/>
            <a:ext cx="2410691" cy="582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Change Process</a:t>
            </a:r>
          </a:p>
          <a:p>
            <a:pPr algn="ctr"/>
            <a:r>
              <a:rPr lang="en-US" b="1" dirty="0" smtClean="0">
                <a:solidFill>
                  <a:srgbClr val="0070C0"/>
                </a:solidFill>
                <a:latin typeface="Times New Roman" panose="02020603050405020304" pitchFamily="18" charset="0"/>
                <a:cs typeface="Times New Roman" panose="02020603050405020304" pitchFamily="18" charset="0"/>
              </a:rPr>
              <a:t>(</a:t>
            </a:r>
            <a:r>
              <a:rPr lang="en-US" b="1" dirty="0" err="1" smtClean="0">
                <a:solidFill>
                  <a:srgbClr val="0070C0"/>
                </a:solidFill>
                <a:latin typeface="Times New Roman" panose="02020603050405020304" pitchFamily="18" charset="0"/>
                <a:cs typeface="Times New Roman" panose="02020603050405020304" pitchFamily="18" charset="0"/>
              </a:rPr>
              <a:t>Xử</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lý</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Thay</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đổi</a:t>
            </a:r>
            <a:r>
              <a:rPr lang="en-US" b="1" dirty="0">
                <a:solidFill>
                  <a:srgbClr val="0070C0"/>
                </a:solidFill>
                <a:latin typeface="Times New Roman" panose="02020603050405020304" pitchFamily="18" charset="0"/>
                <a:cs typeface="Times New Roman" panose="02020603050405020304" pitchFamily="18" charset="0"/>
              </a:rPr>
              <a:t> )</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62096" y="5382453"/>
            <a:ext cx="6084916" cy="8312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Times New Roman" panose="02020603050405020304" pitchFamily="18" charset="0"/>
                <a:cs typeface="Times New Roman" panose="02020603050405020304" pitchFamily="18" charset="0"/>
              </a:rPr>
              <a:t>The project team must work to the same statement of work and deliverables.</a:t>
            </a:r>
          </a:p>
        </p:txBody>
      </p:sp>
      <p:cxnSp>
        <p:nvCxnSpPr>
          <p:cNvPr id="10" name="Straight Arrow Connector 9"/>
          <p:cNvCxnSpPr/>
          <p:nvPr/>
        </p:nvCxnSpPr>
        <p:spPr>
          <a:xfrm>
            <a:off x="5203767" y="2322198"/>
            <a:ext cx="0" cy="203339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p:cNvCxnSpPr>
          <p:nvPr/>
        </p:nvCxnSpPr>
        <p:spPr>
          <a:xfrm flipH="1">
            <a:off x="5439700" y="4920856"/>
            <a:ext cx="5136" cy="43287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5" idx="1"/>
          </p:cNvCxnSpPr>
          <p:nvPr/>
        </p:nvCxnSpPr>
        <p:spPr>
          <a:xfrm>
            <a:off x="2244435" y="3644921"/>
            <a:ext cx="1995055" cy="984851"/>
          </a:xfrm>
          <a:prstGeom prst="bentConnector3">
            <a:avLst>
              <a:gd name="adj1" fmla="val 833"/>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5" idx="3"/>
          </p:cNvCxnSpPr>
          <p:nvPr/>
        </p:nvCxnSpPr>
        <p:spPr>
          <a:xfrm rot="10800000" flipV="1">
            <a:off x="6650182" y="3783278"/>
            <a:ext cx="1263535" cy="846494"/>
          </a:xfrm>
          <a:prstGeom prst="bentConnector3">
            <a:avLst>
              <a:gd name="adj1" fmla="val 0"/>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13433" y="4597690"/>
            <a:ext cx="4035079"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Usually Internal</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Thường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a:t>
            </a:r>
            <a:br>
              <a:rPr lang="en-US" dirty="0">
                <a:solidFill>
                  <a:srgbClr val="0070C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Usually In-Scope</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Thường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phạm</a:t>
            </a:r>
            <a:r>
              <a:rPr lang="en-US" dirty="0">
                <a:solidFill>
                  <a:srgbClr val="0070C0"/>
                </a:solidFill>
                <a:latin typeface="Times New Roman" panose="02020603050405020304" pitchFamily="18" charset="0"/>
                <a:cs typeface="Times New Roman" panose="02020603050405020304" pitchFamily="18" charset="0"/>
              </a:rPr>
              <a:t> vi)</a:t>
            </a:r>
          </a:p>
        </p:txBody>
      </p:sp>
      <p:sp>
        <p:nvSpPr>
          <p:cNvPr id="29" name="TextBox 28"/>
          <p:cNvSpPr txBox="1"/>
          <p:nvPr/>
        </p:nvSpPr>
        <p:spPr>
          <a:xfrm>
            <a:off x="6872670" y="4736122"/>
            <a:ext cx="4875053"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Usually External</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Thường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ngoài</a:t>
            </a:r>
            <a:r>
              <a:rPr lang="en-US" dirty="0">
                <a:solidFill>
                  <a:srgbClr val="0070C0"/>
                </a:solidFill>
                <a:latin typeface="Times New Roman" panose="02020603050405020304" pitchFamily="18" charset="0"/>
                <a:cs typeface="Times New Roman" panose="02020603050405020304" pitchFamily="18" charset="0"/>
              </a:rPr>
              <a:t>)</a:t>
            </a:r>
            <a:br>
              <a:rPr lang="en-US" dirty="0">
                <a:solidFill>
                  <a:srgbClr val="0070C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Usually Out-of-Scope</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Thường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ngoài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phạm</a:t>
            </a:r>
            <a:r>
              <a:rPr lang="en-US" dirty="0">
                <a:solidFill>
                  <a:srgbClr val="0070C0"/>
                </a:solidFill>
                <a:latin typeface="Times New Roman" panose="02020603050405020304" pitchFamily="18" charset="0"/>
                <a:cs typeface="Times New Roman" panose="02020603050405020304" pitchFamily="18" charset="0"/>
              </a:rPr>
              <a:t> vi)</a:t>
            </a:r>
          </a:p>
        </p:txBody>
      </p:sp>
      <p:sp>
        <p:nvSpPr>
          <p:cNvPr id="14" name="TextBox 13"/>
          <p:cNvSpPr txBox="1"/>
          <p:nvPr/>
        </p:nvSpPr>
        <p:spPr>
          <a:xfrm>
            <a:off x="225839" y="0"/>
            <a:ext cx="642434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Origins of Change:</a:t>
            </a:r>
          </a:p>
          <a:p>
            <a:r>
              <a:rPr lang="en-US" sz="2400" b="1" i="1" u="sng">
                <a:ln/>
                <a:solidFill>
                  <a:srgbClr val="0070C0"/>
                </a:solidFill>
                <a:latin typeface="Times New Roman" panose="02020603050405020304" pitchFamily="18" charset="0"/>
                <a:cs typeface="Times New Roman" panose="02020603050405020304" pitchFamily="18" charset="0"/>
              </a:rPr>
              <a:t>Nguồn gốc của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 xmlns:a16="http://schemas.microsoft.com/office/drawing/2014/main" id="{DD543BCE-1712-47EE-B557-71ADA830D76D}"/>
              </a:ext>
            </a:extLst>
          </p:cNvPr>
          <p:cNvSpPr/>
          <p:nvPr/>
        </p:nvSpPr>
        <p:spPr>
          <a:xfrm>
            <a:off x="6247012" y="5382452"/>
            <a:ext cx="5751024" cy="8312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solidFill>
                  <a:srgbClr val="0070C0"/>
                </a:solidFill>
                <a:latin typeface="Times New Roman" panose="02020603050405020304" pitchFamily="18" charset="0"/>
                <a:cs typeface="Times New Roman" panose="02020603050405020304" pitchFamily="18" charset="0"/>
              </a:rPr>
              <a:t>Nhóm dự án phải làm việc giống bản mô tả công việc và kết quả chuyển giao </a:t>
            </a:r>
          </a:p>
        </p:txBody>
      </p:sp>
    </p:spTree>
    <p:extLst>
      <p:ext uri="{BB962C8B-B14F-4D97-AF65-F5344CB8AC3E}">
        <p14:creationId xmlns:p14="http://schemas.microsoft.com/office/powerpoint/2010/main" val="7990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246" y="5233917"/>
            <a:ext cx="5621644" cy="615553"/>
          </a:xfrm>
          <a:prstGeom prst="rect">
            <a:avLst/>
          </a:prstGeom>
          <a:noFill/>
        </p:spPr>
        <p:txBody>
          <a:bodyPr wrap="square" rtlCol="0">
            <a:spAutoFit/>
          </a:bodyPr>
          <a:lstStyle/>
          <a:p>
            <a:r>
              <a:rPr lang="en-US" sz="1700" b="1">
                <a:latin typeface="Times New Roman" panose="02020603050405020304" pitchFamily="18" charset="0"/>
                <a:cs typeface="Times New Roman" panose="02020603050405020304" pitchFamily="18" charset="0"/>
              </a:rPr>
              <a:t>Integrated Change Control is performed from project inception through completion</a:t>
            </a:r>
          </a:p>
        </p:txBody>
      </p:sp>
      <p:sp>
        <p:nvSpPr>
          <p:cNvPr id="9" name="TextBox 8"/>
          <p:cNvSpPr txBox="1"/>
          <p:nvPr/>
        </p:nvSpPr>
        <p:spPr>
          <a:xfrm>
            <a:off x="233246" y="194694"/>
            <a:ext cx="642434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Integrated Change Control:</a:t>
            </a:r>
          </a:p>
          <a:p>
            <a:r>
              <a:rPr lang="en-US" sz="2400" b="1" i="1" u="sng">
                <a:ln/>
                <a:solidFill>
                  <a:srgbClr val="0070C0"/>
                </a:solidFill>
                <a:latin typeface="Times New Roman" panose="02020603050405020304" pitchFamily="18" charset="0"/>
                <a:cs typeface="Times New Roman" panose="02020603050405020304" pitchFamily="18" charset="0"/>
              </a:rPr>
              <a:t>Kiểm soát hợp nhất thay đổi</a:t>
            </a:r>
          </a:p>
        </p:txBody>
      </p:sp>
      <p:sp>
        <p:nvSpPr>
          <p:cNvPr id="10" name="TextBox 9"/>
          <p:cNvSpPr txBox="1"/>
          <p:nvPr/>
        </p:nvSpPr>
        <p:spPr>
          <a:xfrm>
            <a:off x="865421" y="1025691"/>
            <a:ext cx="4539092" cy="4278094"/>
          </a:xfrm>
          <a:prstGeom prst="rect">
            <a:avLst/>
          </a:prstGeom>
          <a:noFill/>
        </p:spPr>
        <p:txBody>
          <a:bodyPr wrap="square" rtlCol="0">
            <a:spAutoFit/>
          </a:bodyPr>
          <a:lstStyle/>
          <a:p>
            <a:pPr algn="just"/>
            <a:r>
              <a:rPr lang="en-US" sz="1700" b="1">
                <a:latin typeface="Times New Roman" panose="02020603050405020304" pitchFamily="18" charset="0"/>
                <a:cs typeface="Times New Roman" panose="02020603050405020304" pitchFamily="18" charset="0"/>
              </a:rPr>
              <a:t>Integrated Change Control is:</a:t>
            </a: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Concerned with influencing the factors that create changes to ensure that changes are agreed upon</a:t>
            </a: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Determining that a change has occurred</a:t>
            </a: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Managing the actual changes when and as they occur</a:t>
            </a:r>
          </a:p>
          <a:p>
            <a:pPr algn="just"/>
            <a:endParaRPr lang="en-US" sz="1700" b="1">
              <a:latin typeface="Times New Roman" panose="02020603050405020304" pitchFamily="18" charset="0"/>
              <a:cs typeface="Times New Roman" panose="02020603050405020304" pitchFamily="18" charset="0"/>
            </a:endParaRPr>
          </a:p>
          <a:p>
            <a:pPr algn="just"/>
            <a:r>
              <a:rPr lang="en-US" sz="1700" b="1">
                <a:latin typeface="Times New Roman" panose="02020603050405020304" pitchFamily="18" charset="0"/>
                <a:cs typeface="Times New Roman" panose="02020603050405020304" pitchFamily="18" charset="0"/>
              </a:rPr>
              <a:t>Integrated Change Control requires:</a:t>
            </a: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Maintaining the integrity of the performance baselines</a:t>
            </a: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Ensuring that changes to the product scope are reflected in the definition of project scope</a:t>
            </a:r>
          </a:p>
          <a:p>
            <a:pPr marL="742950" lvl="1"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Coordinating changes across knowledge areas</a:t>
            </a:r>
          </a:p>
        </p:txBody>
      </p:sp>
      <p:sp>
        <p:nvSpPr>
          <p:cNvPr id="5" name="TextBox 4">
            <a:extLst>
              <a:ext uri="{FF2B5EF4-FFF2-40B4-BE49-F238E27FC236}">
                <a16:creationId xmlns="" xmlns:a16="http://schemas.microsoft.com/office/drawing/2014/main" id="{D5382D87-883C-4C7C-8138-67E64285FE12}"/>
              </a:ext>
            </a:extLst>
          </p:cNvPr>
          <p:cNvSpPr txBox="1"/>
          <p:nvPr/>
        </p:nvSpPr>
        <p:spPr>
          <a:xfrm>
            <a:off x="6222609" y="1025691"/>
            <a:ext cx="4791600" cy="4016484"/>
          </a:xfrm>
          <a:prstGeom prst="rect">
            <a:avLst/>
          </a:prstGeom>
          <a:noFill/>
        </p:spPr>
        <p:txBody>
          <a:bodyPr wrap="square" rtlCol="0">
            <a:spAutoFit/>
          </a:bodyPr>
          <a:lstStyle/>
          <a:p>
            <a:pPr algn="just"/>
            <a:r>
              <a:rPr lang="en-US" sz="1700" b="1" i="1">
                <a:solidFill>
                  <a:srgbClr val="0070C0"/>
                </a:solidFill>
                <a:latin typeface="Times New Roman" panose="02020603050405020304" pitchFamily="18" charset="0"/>
                <a:cs typeface="Times New Roman" panose="02020603050405020304" pitchFamily="18" charset="0"/>
              </a:rPr>
              <a:t>Kiểm soát hợp nhất thay đổi là: </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Liên quan tới sự ảnh 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ởng các nhân tố, cái mà tạo ra sự thay đổi để đảm bảo thay đổi đã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thỏa thuận</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Xác định những gì ma sự thay đổi xảy ra</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Quản lý những thay đổi hiện có khi chúng xảy ra</a:t>
            </a:r>
          </a:p>
          <a:p>
            <a:pPr algn="just"/>
            <a:endParaRPr lang="en-US" sz="1700" b="1" i="1">
              <a:solidFill>
                <a:srgbClr val="0070C0"/>
              </a:solidFill>
              <a:latin typeface="Times New Roman" panose="02020603050405020304" pitchFamily="18" charset="0"/>
              <a:cs typeface="Times New Roman" panose="02020603050405020304" pitchFamily="18" charset="0"/>
            </a:endParaRPr>
          </a:p>
          <a:p>
            <a:pPr algn="just"/>
            <a:r>
              <a:rPr lang="en-US" sz="1700" b="1" i="1">
                <a:solidFill>
                  <a:srgbClr val="0070C0"/>
                </a:solidFill>
                <a:latin typeface="Times New Roman" panose="02020603050405020304" pitchFamily="18" charset="0"/>
                <a:cs typeface="Times New Roman" panose="02020603050405020304" pitchFamily="18" charset="0"/>
              </a:rPr>
              <a:t>Kiểm soát hợp nhất thay đổi yêu cầu:</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Duy trì sự hợp nhất của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ờng căn cứ hiệu suất</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Bảo đảm rằng sự thay đổi phạm vi sản phẩm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phản ánh trong sự xác định phạm vị dự án</a:t>
            </a:r>
          </a:p>
          <a:p>
            <a:pPr marL="742950" lvl="1"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Sự thay đổi ngang với lĩnh vực kiến thức</a:t>
            </a:r>
          </a:p>
        </p:txBody>
      </p:sp>
      <p:sp>
        <p:nvSpPr>
          <p:cNvPr id="7" name="TextBox 6">
            <a:extLst>
              <a:ext uri="{FF2B5EF4-FFF2-40B4-BE49-F238E27FC236}">
                <a16:creationId xmlns="" xmlns:a16="http://schemas.microsoft.com/office/drawing/2014/main" id="{BD7A04CC-1DA8-47A2-8989-C9FE43FC07C9}"/>
              </a:ext>
            </a:extLst>
          </p:cNvPr>
          <p:cNvSpPr txBox="1"/>
          <p:nvPr/>
        </p:nvSpPr>
        <p:spPr>
          <a:xfrm>
            <a:off x="6222609" y="5280675"/>
            <a:ext cx="5736145" cy="615553"/>
          </a:xfrm>
          <a:prstGeom prst="rect">
            <a:avLst/>
          </a:prstGeom>
          <a:noFill/>
        </p:spPr>
        <p:txBody>
          <a:bodyPr wrap="square" rtlCol="0">
            <a:spAutoFit/>
          </a:bodyPr>
          <a:lstStyle/>
          <a:p>
            <a:r>
              <a:rPr lang="en-US" sz="1700" b="1" i="1">
                <a:solidFill>
                  <a:srgbClr val="0070C0"/>
                </a:solidFill>
                <a:latin typeface="Times New Roman" panose="02020603050405020304" pitchFamily="18" charset="0"/>
                <a:cs typeface="Times New Roman" panose="02020603050405020304" pitchFamily="18" charset="0"/>
              </a:rPr>
              <a:t>Kiểm soát hợp nhất thay đổi được biểu diễn từ lúc bắt đầu dự án xuyên suốt cho tời khi hoàn thành dự án</a:t>
            </a:r>
          </a:p>
        </p:txBody>
      </p:sp>
    </p:spTree>
    <p:extLst>
      <p:ext uri="{BB962C8B-B14F-4D97-AF65-F5344CB8AC3E}">
        <p14:creationId xmlns:p14="http://schemas.microsoft.com/office/powerpoint/2010/main" val="309129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1720" y="243345"/>
            <a:ext cx="642434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Using an Integrated Change Control System:</a:t>
            </a:r>
          </a:p>
          <a:p>
            <a:r>
              <a:rPr lang="en-US" sz="2400" b="1" i="1" u="sng">
                <a:ln/>
                <a:solidFill>
                  <a:srgbClr val="0070C0"/>
                </a:solidFill>
                <a:latin typeface="Times New Roman" panose="02020603050405020304" pitchFamily="18" charset="0"/>
                <a:cs typeface="Times New Roman" panose="02020603050405020304" pitchFamily="18" charset="0"/>
              </a:rPr>
              <a:t>Sử dụng hệ thống kiểm soát hợp nhất thay đổi:</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41445" y="1074342"/>
            <a:ext cx="5049671" cy="4247317"/>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An Integrated Change Control System is a collection of formal, documented procedures that:</a:t>
            </a:r>
          </a:p>
          <a:p>
            <a:pPr algn="just"/>
            <a:endParaRPr lang="en-US" b="1">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Define the steps for making changes to the official project document</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Include the following:</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Paperwork</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Tracking systems</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Approval levels necessary for authorizing changes</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 change control board (CCB) responsible for approving or rejecting change requests</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Procedures for handling changes that can be approved without review</a:t>
            </a:r>
          </a:p>
        </p:txBody>
      </p:sp>
      <p:sp>
        <p:nvSpPr>
          <p:cNvPr id="4" name="TextBox 3">
            <a:extLst>
              <a:ext uri="{FF2B5EF4-FFF2-40B4-BE49-F238E27FC236}">
                <a16:creationId xmlns="" xmlns:a16="http://schemas.microsoft.com/office/drawing/2014/main" id="{9D435558-85AE-4278-A5AE-95D66744A812}"/>
              </a:ext>
            </a:extLst>
          </p:cNvPr>
          <p:cNvSpPr txBox="1"/>
          <p:nvPr/>
        </p:nvSpPr>
        <p:spPr>
          <a:xfrm>
            <a:off x="6183794" y="1074342"/>
            <a:ext cx="5366762" cy="4247317"/>
          </a:xfrm>
          <a:prstGeom prst="rect">
            <a:avLst/>
          </a:prstGeom>
          <a:noFill/>
        </p:spPr>
        <p:txBody>
          <a:bodyPr wrap="square" rtlCol="0">
            <a:spAutoFit/>
          </a:bodyPr>
          <a:lstStyle/>
          <a:p>
            <a:pPr algn="just"/>
            <a:r>
              <a:rPr lang="en-US" b="1" i="1">
                <a:solidFill>
                  <a:srgbClr val="0070C0"/>
                </a:solidFill>
                <a:latin typeface="Times New Roman" panose="02020603050405020304" pitchFamily="18" charset="0"/>
                <a:cs typeface="Times New Roman" panose="02020603050405020304" pitchFamily="18" charset="0"/>
              </a:rPr>
              <a:t>Một hệ thống kiểm soát hợp nhất thay đổi là một sự thu thập của các thủ tục chính thức, đ</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ợc tài liệu hóa nh</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a:t>
            </a:r>
          </a:p>
          <a:p>
            <a:pPr algn="just"/>
            <a:endParaRPr lang="en-US" b="1" i="1">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Định nghĩa các b</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ớc để tạo ra sự thay đổi cho tài liệu chính thức dự án</a:t>
            </a: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Bao gồm:</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Công việc giấy tờ</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Theo dõi hệ thống</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Sự chấp thuận các mức cần thiết của sự thay đổi có xác thực</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Ban kiểm soát thay đổi (CCB) có trách nhiệm chấp nhận hay từ chối các yêu cầu thay đổi</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Các thủ tục cho cách trình bày các thay đổi có thể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chấp thuận mà không cần xem lại</a:t>
            </a:r>
          </a:p>
        </p:txBody>
      </p:sp>
    </p:spTree>
    <p:extLst>
      <p:ext uri="{BB962C8B-B14F-4D97-AF65-F5344CB8AC3E}">
        <p14:creationId xmlns:p14="http://schemas.microsoft.com/office/powerpoint/2010/main" val="6260527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1397</TotalTime>
  <Words>4739</Words>
  <Application>Microsoft Office PowerPoint</Application>
  <PresentationFormat>Widescreen</PresentationFormat>
  <Paragraphs>582</Paragraphs>
  <Slides>29</Slides>
  <Notes>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.VnArial</vt:lpstr>
      <vt:lpstr>.VnTime</vt:lpstr>
      <vt:lpstr>Arial</vt:lpstr>
      <vt:lpstr>Calibri</vt:lpstr>
      <vt:lpstr>Calibri Light</vt:lpstr>
      <vt:lpstr>Courier New</vt:lpstr>
      <vt:lpstr>Symbol</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The difference between risk and change Sự khác nhau giữa rủi ro và thay đổi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Configuration Management  Các công việc của QLCH</vt:lpstr>
      <vt:lpstr>Scope of Configuration Management Phạm vi Quản lý cấu hình</vt:lpstr>
      <vt:lpstr>Version control  Kiểm soát phiên bản</vt:lpstr>
      <vt:lpstr>Về nguyên tắc</vt:lpstr>
      <vt:lpstr>Log control, track changes Nhật ký kiểm soát, theo dõi thay đổi</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325</cp:revision>
  <dcterms:created xsi:type="dcterms:W3CDTF">2017-09-18T23:44:10Z</dcterms:created>
  <dcterms:modified xsi:type="dcterms:W3CDTF">2019-11-20T01:32:32Z</dcterms:modified>
</cp:coreProperties>
</file>