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5"/>
  </p:notesMasterIdLst>
  <p:sldIdLst>
    <p:sldId id="360" r:id="rId2"/>
    <p:sldId id="256" r:id="rId3"/>
    <p:sldId id="260" r:id="rId4"/>
    <p:sldId id="335" r:id="rId5"/>
    <p:sldId id="264" r:id="rId6"/>
    <p:sldId id="266" r:id="rId7"/>
    <p:sldId id="321" r:id="rId8"/>
    <p:sldId id="270" r:id="rId9"/>
    <p:sldId id="363" r:id="rId10"/>
    <p:sldId id="296" r:id="rId11"/>
    <p:sldId id="272" r:id="rId12"/>
    <p:sldId id="361" r:id="rId13"/>
    <p:sldId id="362" r:id="rId14"/>
    <p:sldId id="273" r:id="rId15"/>
    <p:sldId id="368" r:id="rId16"/>
    <p:sldId id="297" r:id="rId17"/>
    <p:sldId id="298" r:id="rId18"/>
    <p:sldId id="322" r:id="rId19"/>
    <p:sldId id="323" r:id="rId20"/>
    <p:sldId id="324" r:id="rId21"/>
    <p:sldId id="364" r:id="rId22"/>
    <p:sldId id="365" r:id="rId23"/>
    <p:sldId id="366" r:id="rId24"/>
    <p:sldId id="367" r:id="rId25"/>
    <p:sldId id="325" r:id="rId26"/>
    <p:sldId id="326" r:id="rId27"/>
    <p:sldId id="332" r:id="rId28"/>
    <p:sldId id="353" r:id="rId29"/>
    <p:sldId id="355" r:id="rId30"/>
    <p:sldId id="357" r:id="rId31"/>
    <p:sldId id="359" r:id="rId32"/>
    <p:sldId id="358" r:id="rId33"/>
    <p:sldId id="32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a Do" initials="KD" lastIdx="4" clrIdx="0">
    <p:extLst>
      <p:ext uri="{19B8F6BF-5375-455C-9EA6-DF929625EA0E}">
        <p15:presenceInfo xmlns:p15="http://schemas.microsoft.com/office/powerpoint/2012/main" userId="143a607a1bfa2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9" autoAdjust="0"/>
  </p:normalViewPr>
  <p:slideViewPr>
    <p:cSldViewPr snapToGrid="0">
      <p:cViewPr varScale="1">
        <p:scale>
          <a:sx n="77" d="100"/>
          <a:sy n="77" d="100"/>
        </p:scale>
        <p:origin x="80"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D7D5-90A7-40DA-94BE-DA9844E03450}"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0276-6D15-4C8C-8512-E15085C9627B}" type="slidenum">
              <a:rPr lang="en-US" smtClean="0"/>
              <a:t>‹#›</a:t>
            </a:fld>
            <a:endParaRPr lang="en-US"/>
          </a:p>
        </p:txBody>
      </p:sp>
    </p:spTree>
    <p:extLst>
      <p:ext uri="{BB962C8B-B14F-4D97-AF65-F5344CB8AC3E}">
        <p14:creationId xmlns:p14="http://schemas.microsoft.com/office/powerpoint/2010/main" val="39795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98CB3-8E13-4832-BD2B-A5116D04D02B}" type="slidenum">
              <a:rPr lang="en-US" altLang="en-US"/>
              <a:pPr/>
              <a:t>13</a:t>
            </a:fld>
            <a:endParaRPr lang="en-US" altLang="en-US"/>
          </a:p>
        </p:txBody>
      </p:sp>
      <p:sp>
        <p:nvSpPr>
          <p:cNvPr id="1221634" name="Rectangle 2"/>
          <p:cNvSpPr>
            <a:spLocks noGrp="1" noRot="1" noChangeAspect="1" noChangeArrowheads="1" noTextEdit="1"/>
          </p:cNvSpPr>
          <p:nvPr>
            <p:ph type="sldImg"/>
          </p:nvPr>
        </p:nvSpPr>
        <p:spPr>
          <a:ln/>
        </p:spPr>
      </p:sp>
      <p:sp>
        <p:nvSpPr>
          <p:cNvPr id="1221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571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1589A-09DB-4484-A3F2-95E4995F6418}" type="slidenum">
              <a:rPr lang="en-US" altLang="en-US"/>
              <a:pPr/>
              <a:t>15</a:t>
            </a:fld>
            <a:endParaRPr lang="en-US" altLang="en-US"/>
          </a:p>
        </p:txBody>
      </p:sp>
      <p:sp>
        <p:nvSpPr>
          <p:cNvPr id="1222658" name="Rectangle 2"/>
          <p:cNvSpPr>
            <a:spLocks noGrp="1" noRot="1" noChangeAspect="1" noChangeArrowheads="1" noTextEdit="1"/>
          </p:cNvSpPr>
          <p:nvPr>
            <p:ph type="sldImg"/>
          </p:nvPr>
        </p:nvSpPr>
        <p:spPr>
          <a:ln/>
        </p:spPr>
      </p:sp>
      <p:sp>
        <p:nvSpPr>
          <p:cNvPr id="1222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63646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755A60-468C-4FCF-9D0A-511FEB712B25}" type="slidenum">
              <a:rPr lang="en-US" altLang="en-US"/>
              <a:pPr/>
              <a:t>21</a:t>
            </a:fld>
            <a:endParaRPr lang="en-US" alt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0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7FC4B-09EF-49B5-9C79-6DF135F7C8A7}" type="slidenum">
              <a:rPr lang="en-US" altLang="en-US"/>
              <a:pPr/>
              <a:t>28</a:t>
            </a:fld>
            <a:endParaRPr lang="en-US" altLang="en-US"/>
          </a:p>
        </p:txBody>
      </p:sp>
      <p:sp>
        <p:nvSpPr>
          <p:cNvPr id="1224706" name="Rectangle 2"/>
          <p:cNvSpPr>
            <a:spLocks noGrp="1" noRot="1" noChangeAspec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019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88836-D3F6-4313-8065-6C50866BE5FF}" type="slidenum">
              <a:rPr lang="en-US" altLang="en-US"/>
              <a:pPr/>
              <a:t>29</a:t>
            </a:fld>
            <a:endParaRPr lang="en-US" altLang="en-US"/>
          </a:p>
        </p:txBody>
      </p:sp>
      <p:sp>
        <p:nvSpPr>
          <p:cNvPr id="1226754" name="Rectangle 2"/>
          <p:cNvSpPr>
            <a:spLocks noGrp="1" noRot="1" noChangeAspect="1" noChangeArrowheads="1" noTextEdit="1"/>
          </p:cNvSpPr>
          <p:nvPr>
            <p:ph type="sldImg"/>
          </p:nvPr>
        </p:nvSpPr>
        <p:spPr>
          <a:ln/>
        </p:spPr>
      </p:sp>
      <p:sp>
        <p:nvSpPr>
          <p:cNvPr id="1226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404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109F2-DF3E-4026-945D-41EE55FAB1D7}" type="slidenum">
              <a:rPr lang="en-US" altLang="en-US"/>
              <a:pPr/>
              <a:t>30</a:t>
            </a:fld>
            <a:endParaRPr lang="en-US" alt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0089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11/20/2019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265122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6811" y="151314"/>
            <a:ext cx="63015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Goals of Quality Planning:</a:t>
            </a:r>
          </a:p>
          <a:p>
            <a:r>
              <a:rPr lang="en-US" sz="2400" b="1" i="1" u="sng">
                <a:ln/>
                <a:solidFill>
                  <a:srgbClr val="0070C0"/>
                </a:solidFill>
                <a:latin typeface="Times New Roman" panose="02020603050405020304" pitchFamily="18" charset="0"/>
                <a:cs typeface="Times New Roman" panose="02020603050405020304" pitchFamily="18" charset="0"/>
              </a:rPr>
              <a:t>Mục đích của lập kế hoạch cho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56491" y="1079363"/>
            <a:ext cx="5301018" cy="3539430"/>
          </a:xfrm>
          <a:prstGeom prst="rect">
            <a:avLst/>
          </a:prstGeom>
          <a:noFill/>
        </p:spPr>
        <p:txBody>
          <a:bodyPr wrap="square" rtlCol="0">
            <a:spAutoFit/>
          </a:bodyPr>
          <a:lstStyle/>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Identify which quality standards are relevant to the project and determine how to satisfy them</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Develop and document a quality management plan which:</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Describes how the project management team will implement its quality policy, the project quality system</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Provides input to the overall project plan</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Must address quality control, quality assurance, and quality improvement for the project</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Develop very specific operational definitions (metrics), describing what something is and how it is to be measured by the quality control process</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Develop checklists to verify that a set of required steps has been performed</a:t>
            </a:r>
          </a:p>
        </p:txBody>
      </p:sp>
      <p:sp>
        <p:nvSpPr>
          <p:cNvPr id="5" name="TextBox 4">
            <a:extLst>
              <a:ext uri="{FF2B5EF4-FFF2-40B4-BE49-F238E27FC236}">
                <a16:creationId xmlns="" xmlns:a16="http://schemas.microsoft.com/office/drawing/2014/main" id="{1D94ACC4-96CA-4E9A-89DF-135F524ADC49}"/>
              </a:ext>
            </a:extLst>
          </p:cNvPr>
          <p:cNvSpPr txBox="1"/>
          <p:nvPr/>
        </p:nvSpPr>
        <p:spPr>
          <a:xfrm>
            <a:off x="6234493" y="1079363"/>
            <a:ext cx="5413556" cy="3539430"/>
          </a:xfrm>
          <a:prstGeom prst="rect">
            <a:avLst/>
          </a:prstGeom>
          <a:noFill/>
        </p:spPr>
        <p:txBody>
          <a:bodyPr wrap="square" rtlCol="0">
            <a:spAutoFit/>
          </a:bodyPr>
          <a:lstStyle/>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Xác định các tiêu chuẩn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có liên quan đến dự án và xác định cách để đạt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Phát triển và ghi chép lại một kế hoạch quản lý chất lượng:</a:t>
            </a:r>
          </a:p>
          <a:p>
            <a:pPr marL="742950" lvl="1" indent="-28575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Mô tả cách mà nhóm quản lý dự án sẽ thực hiện các chính sách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hệ thống chất lượng dự án</a:t>
            </a:r>
          </a:p>
          <a:p>
            <a:pPr marL="742950" lvl="1" indent="-285750" algn="just">
              <a:buFont typeface="Arial" panose="020B0604020202020204" pitchFamily="34" charset="0"/>
              <a:buChar char="•"/>
            </a:pPr>
            <a:endParaRPr lang="en-US" sz="1600" i="1">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Cung cấp đầu vào cho toàn bộ kế hoạch dự án</a:t>
            </a:r>
          </a:p>
          <a:p>
            <a:pPr marL="742950" lvl="1" indent="-28575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Phải đánh dấu kiểm soát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bảo đảm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và cải thiện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dự án</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Phát triển nhiều các hoạt động đặc biệt, mô tả các thứ và chúng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đề cập trọng quy trình kiểm soát chất lượng.</a:t>
            </a:r>
          </a:p>
          <a:p>
            <a:pPr marL="285750" indent="-285750" algn="just">
              <a:buFont typeface="Wingdings" panose="05000000000000000000" pitchFamily="2" charset="2"/>
              <a:buChar char="§"/>
            </a:pPr>
            <a:endParaRPr lang="en-US" sz="1600" i="1">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Phát triển danh sách kiểm tra để xác nhận danh sách các b</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ớc yêu cầu cần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thực hiện</a:t>
            </a:r>
          </a:p>
        </p:txBody>
      </p:sp>
    </p:spTree>
    <p:extLst>
      <p:ext uri="{BB962C8B-B14F-4D97-AF65-F5344CB8AC3E}">
        <p14:creationId xmlns:p14="http://schemas.microsoft.com/office/powerpoint/2010/main" val="135817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3082" y="397775"/>
            <a:ext cx="63015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Quality Management Plan:</a:t>
            </a:r>
          </a:p>
          <a:p>
            <a:r>
              <a:rPr lang="en-US" sz="2400" b="1" i="1" u="sng">
                <a:ln/>
                <a:solidFill>
                  <a:srgbClr val="0070C0"/>
                </a:solidFill>
                <a:latin typeface="Times New Roman" panose="02020603050405020304" pitchFamily="18" charset="0"/>
                <a:cs typeface="Times New Roman" panose="02020603050405020304" pitchFamily="18" charset="0"/>
              </a:rPr>
              <a:t>Kế hoạch quản lý dự án</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91110" y="1431972"/>
            <a:ext cx="4840597" cy="3754874"/>
          </a:xfrm>
          <a:prstGeom prst="rect">
            <a:avLst/>
          </a:prstGeom>
          <a:noFill/>
        </p:spPr>
        <p:txBody>
          <a:bodyPr wrap="square" rtlCol="0">
            <a:spAutoFit/>
          </a:bodyPr>
          <a:lstStyle/>
          <a:p>
            <a:pPr algn="just">
              <a:spcBef>
                <a:spcPts val="2400"/>
              </a:spcBef>
            </a:pPr>
            <a:r>
              <a:rPr lang="en-US" b="1">
                <a:latin typeface="Times New Roman" panose="02020603050405020304" pitchFamily="18" charset="0"/>
                <a:cs typeface="Times New Roman" panose="02020603050405020304" pitchFamily="18" charset="0"/>
              </a:rPr>
              <a:t>Quality Management Plan – </a:t>
            </a:r>
            <a:r>
              <a:rPr lang="en-US">
                <a:latin typeface="Times New Roman" panose="02020603050405020304" pitchFamily="18" charset="0"/>
                <a:cs typeface="Times New Roman" panose="02020603050405020304" pitchFamily="18" charset="0"/>
              </a:rPr>
              <a:t>Describes how the project management team implements the performing organization’s quality policy</a:t>
            </a:r>
          </a:p>
          <a:p>
            <a:pPr marL="742950" lvl="1" indent="-285750" algn="just">
              <a:spcBef>
                <a:spcPts val="24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Provides input to the overall project management plan and must address quality control (QC), quality assurance (QA), and continuous process improvement for the project</a:t>
            </a:r>
          </a:p>
          <a:p>
            <a:pPr marL="742950" lvl="1" indent="-285750" algn="just">
              <a:spcBef>
                <a:spcPts val="24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Should include efforts at the front end of the project to ensure that the earlier decisions are correct</a:t>
            </a:r>
          </a:p>
        </p:txBody>
      </p:sp>
      <p:sp>
        <p:nvSpPr>
          <p:cNvPr id="7" name="TextBox 6">
            <a:extLst>
              <a:ext uri="{FF2B5EF4-FFF2-40B4-BE49-F238E27FC236}">
                <a16:creationId xmlns="" xmlns:a16="http://schemas.microsoft.com/office/drawing/2014/main" id="{508A3194-D2B5-412D-9F05-DF7FCAC75A90}"/>
              </a:ext>
            </a:extLst>
          </p:cNvPr>
          <p:cNvSpPr txBox="1"/>
          <p:nvPr/>
        </p:nvSpPr>
        <p:spPr>
          <a:xfrm>
            <a:off x="6327591" y="1581104"/>
            <a:ext cx="4933205" cy="3200876"/>
          </a:xfrm>
          <a:prstGeom prst="rect">
            <a:avLst/>
          </a:prstGeom>
          <a:noFill/>
        </p:spPr>
        <p:txBody>
          <a:bodyPr wrap="square" rtlCol="0">
            <a:spAutoFit/>
          </a:bodyPr>
          <a:lstStyle/>
          <a:p>
            <a:pPr algn="just">
              <a:spcBef>
                <a:spcPts val="2400"/>
              </a:spcBef>
            </a:pPr>
            <a:r>
              <a:rPr lang="en-US" b="1" i="1">
                <a:solidFill>
                  <a:srgbClr val="0070C0"/>
                </a:solidFill>
                <a:latin typeface="Times New Roman" panose="02020603050405020304" pitchFamily="18" charset="0"/>
                <a:cs typeface="Times New Roman" panose="02020603050405020304" pitchFamily="18" charset="0"/>
              </a:rPr>
              <a:t>Kế hoạch quản lý dự án – </a:t>
            </a:r>
            <a:r>
              <a:rPr lang="en-US" i="1">
                <a:solidFill>
                  <a:srgbClr val="0070C0"/>
                </a:solidFill>
                <a:latin typeface="Times New Roman" panose="02020603050405020304" pitchFamily="18" charset="0"/>
                <a:cs typeface="Times New Roman" panose="02020603050405020304" pitchFamily="18" charset="0"/>
              </a:rPr>
              <a:t>Mô tả cách mà nhóm dự án thực hiện các chính sách tổ chức thực hiện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a:t>
            </a:r>
          </a:p>
          <a:p>
            <a:pPr marL="742950" lvl="1" indent="-285750" algn="just">
              <a:spcBef>
                <a:spcPts val="24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Cung cấp đầu vào cho tất cả kế hoạch quản lý dự án và phải đánh dấu kiểm soát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đảm bảo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và tiếp tục cải thiện quy trình dự án</a:t>
            </a:r>
          </a:p>
          <a:p>
            <a:pPr marL="742950" lvl="1" indent="-285750" algn="just">
              <a:spcBef>
                <a:spcPts val="24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Nên bao gồm công sức vào tr</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ớc dự án để đảm bảo có quyết định sớm</a:t>
            </a:r>
          </a:p>
        </p:txBody>
      </p:sp>
    </p:spTree>
    <p:extLst>
      <p:ext uri="{BB962C8B-B14F-4D97-AF65-F5344CB8AC3E}">
        <p14:creationId xmlns:p14="http://schemas.microsoft.com/office/powerpoint/2010/main" val="223908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dirty="0"/>
              <a:t>Quality planning </a:t>
            </a:r>
            <a:r>
              <a:rPr lang="en-US" dirty="0" smtClean="0"/>
              <a:t/>
            </a:r>
            <a:br>
              <a:rPr lang="en-US" dirty="0" smtClean="0"/>
            </a:br>
            <a:r>
              <a:rPr lang="en-US" dirty="0" err="1" smtClean="0">
                <a:solidFill>
                  <a:srgbClr val="0070C0"/>
                </a:solidFill>
              </a:rPr>
              <a:t>Lập</a:t>
            </a:r>
            <a:r>
              <a:rPr lang="en-US" dirty="0" smtClean="0">
                <a:solidFill>
                  <a:srgbClr val="0070C0"/>
                </a:solidFill>
              </a:rPr>
              <a:t> kế </a:t>
            </a:r>
            <a:r>
              <a:rPr lang="en-US" dirty="0" err="1" smtClean="0">
                <a:solidFill>
                  <a:srgbClr val="0070C0"/>
                </a:solidFill>
              </a:rPr>
              <a:t>hoạch</a:t>
            </a:r>
            <a:r>
              <a:rPr lang="en-US" dirty="0" smtClean="0">
                <a:solidFill>
                  <a:srgbClr val="0070C0"/>
                </a:solidFill>
              </a:rPr>
              <a:t> </a:t>
            </a:r>
            <a:r>
              <a:rPr lang="en-US" dirty="0" err="1" smtClean="0">
                <a:solidFill>
                  <a:srgbClr val="0070C0"/>
                </a:solidFill>
              </a:rPr>
              <a:t>chất</a:t>
            </a:r>
            <a:r>
              <a:rPr lang="en-US" dirty="0" smtClean="0">
                <a:solidFill>
                  <a:srgbClr val="0070C0"/>
                </a:solidFill>
              </a:rPr>
              <a:t> </a:t>
            </a:r>
            <a:r>
              <a:rPr lang="en-US" dirty="0" err="1" smtClean="0">
                <a:solidFill>
                  <a:srgbClr val="0070C0"/>
                </a:solidFill>
              </a:rPr>
              <a:t>lượng</a:t>
            </a:r>
            <a:endParaRPr lang="en-US" dirty="0">
              <a:solidFill>
                <a:srgbClr val="0070C0"/>
              </a:solidFill>
            </a:endParaRPr>
          </a:p>
        </p:txBody>
      </p:sp>
      <p:sp>
        <p:nvSpPr>
          <p:cNvPr id="3" name="Nơi giữ chỗ cho Nội dung 2"/>
          <p:cNvSpPr>
            <a:spLocks noGrp="1"/>
          </p:cNvSpPr>
          <p:nvPr>
            <p:ph sz="half" idx="1"/>
          </p:nvPr>
        </p:nvSpPr>
        <p:spPr/>
        <p:txBody>
          <a:bodyPr>
            <a:normAutofit fontScale="92500" lnSpcReduction="20000"/>
          </a:bodyPr>
          <a:lstStyle/>
          <a:p>
            <a:r>
              <a:rPr lang="en-US" dirty="0" err="1" smtClean="0">
                <a:solidFill>
                  <a:srgbClr val="0070C0"/>
                </a:solidFill>
              </a:rPr>
              <a:t>Xây</a:t>
            </a:r>
            <a:r>
              <a:rPr lang="en-US" dirty="0" smtClean="0">
                <a:solidFill>
                  <a:srgbClr val="0070C0"/>
                </a:solidFill>
              </a:rPr>
              <a:t> </a:t>
            </a:r>
            <a:r>
              <a:rPr lang="en-US" dirty="0" err="1" smtClean="0">
                <a:solidFill>
                  <a:srgbClr val="0070C0"/>
                </a:solidFill>
              </a:rPr>
              <a:t>dựng</a:t>
            </a:r>
            <a:r>
              <a:rPr lang="en-US" dirty="0" smtClean="0">
                <a:solidFill>
                  <a:srgbClr val="0070C0"/>
                </a:solidFill>
              </a:rPr>
              <a:t> </a:t>
            </a:r>
            <a:r>
              <a:rPr lang="en-US" dirty="0" err="1" smtClean="0">
                <a:solidFill>
                  <a:srgbClr val="0070C0"/>
                </a:solidFill>
              </a:rPr>
              <a:t>bản</a:t>
            </a:r>
            <a:r>
              <a:rPr lang="en-US" dirty="0" smtClean="0">
                <a:solidFill>
                  <a:srgbClr val="0070C0"/>
                </a:solidFill>
              </a:rPr>
              <a:t> kế </a:t>
            </a:r>
            <a:r>
              <a:rPr lang="en-US" dirty="0" err="1" smtClean="0">
                <a:solidFill>
                  <a:srgbClr val="0070C0"/>
                </a:solidFill>
              </a:rPr>
              <a:t>hoạc</a:t>
            </a:r>
            <a:r>
              <a:rPr lang="en-US" dirty="0" smtClean="0">
                <a:solidFill>
                  <a:srgbClr val="0070C0"/>
                </a:solidFill>
              </a:rPr>
              <a:t> </a:t>
            </a:r>
            <a:r>
              <a:rPr lang="en-US" dirty="0" err="1" smtClean="0">
                <a:solidFill>
                  <a:srgbClr val="0070C0"/>
                </a:solidFill>
              </a:rPr>
              <a:t>quản</a:t>
            </a:r>
            <a:r>
              <a:rPr lang="en-US" dirty="0" smtClean="0">
                <a:solidFill>
                  <a:srgbClr val="0070C0"/>
                </a:solidFill>
              </a:rPr>
              <a:t> </a:t>
            </a:r>
            <a:r>
              <a:rPr lang="en-US" dirty="0" err="1" smtClean="0">
                <a:solidFill>
                  <a:srgbClr val="0070C0"/>
                </a:solidFill>
              </a:rPr>
              <a:t>lí</a:t>
            </a:r>
            <a:r>
              <a:rPr lang="en-US" dirty="0" smtClean="0">
                <a:solidFill>
                  <a:srgbClr val="0070C0"/>
                </a:solidFill>
              </a:rPr>
              <a:t> </a:t>
            </a:r>
            <a:r>
              <a:rPr lang="en-US" dirty="0" err="1" smtClean="0">
                <a:solidFill>
                  <a:srgbClr val="0070C0"/>
                </a:solidFill>
              </a:rPr>
              <a:t>chất</a:t>
            </a:r>
            <a:r>
              <a:rPr lang="en-US" dirty="0" smtClean="0">
                <a:solidFill>
                  <a:srgbClr val="0070C0"/>
                </a:solidFill>
              </a:rPr>
              <a:t> </a:t>
            </a:r>
            <a:r>
              <a:rPr lang="en-US" dirty="0" err="1" smtClean="0">
                <a:solidFill>
                  <a:srgbClr val="0070C0"/>
                </a:solidFill>
              </a:rPr>
              <a:t>lượng</a:t>
            </a:r>
            <a:r>
              <a:rPr lang="en-US" dirty="0" smtClean="0">
                <a:solidFill>
                  <a:srgbClr val="0070C0"/>
                </a:solidFill>
              </a:rPr>
              <a:t> </a:t>
            </a:r>
            <a:r>
              <a:rPr lang="en-US" dirty="0" err="1" smtClean="0">
                <a:solidFill>
                  <a:srgbClr val="0070C0"/>
                </a:solidFill>
              </a:rPr>
              <a:t>cần</a:t>
            </a:r>
            <a:r>
              <a:rPr lang="en-US" dirty="0" smtClean="0">
                <a:solidFill>
                  <a:srgbClr val="0070C0"/>
                </a:solidFill>
              </a:rPr>
              <a:t> </a:t>
            </a:r>
            <a:r>
              <a:rPr lang="en-US" dirty="0" err="1" smtClean="0">
                <a:solidFill>
                  <a:srgbClr val="0070C0"/>
                </a:solidFill>
              </a:rPr>
              <a:t>bước</a:t>
            </a:r>
            <a:r>
              <a:rPr lang="en-US" dirty="0" smtClean="0">
                <a:solidFill>
                  <a:srgbClr val="0070C0"/>
                </a:solidFill>
              </a:rPr>
              <a:t> </a:t>
            </a:r>
            <a:r>
              <a:rPr lang="en-US" dirty="0" err="1" smtClean="0">
                <a:solidFill>
                  <a:srgbClr val="0070C0"/>
                </a:solidFill>
              </a:rPr>
              <a:t>sau</a:t>
            </a:r>
            <a:r>
              <a:rPr lang="en-US" dirty="0" smtClean="0">
                <a:solidFill>
                  <a:srgbClr val="0070C0"/>
                </a:solidFill>
              </a:rPr>
              <a:t>:</a:t>
            </a:r>
          </a:p>
          <a:p>
            <a:r>
              <a:rPr lang="en-US" dirty="0" err="1" smtClean="0">
                <a:solidFill>
                  <a:srgbClr val="0070C0"/>
                </a:solidFill>
              </a:rPr>
              <a:t>Kiểm</a:t>
            </a:r>
            <a:r>
              <a:rPr lang="en-US" dirty="0" smtClean="0">
                <a:solidFill>
                  <a:srgbClr val="0070C0"/>
                </a:solidFill>
              </a:rPr>
              <a:t> </a:t>
            </a:r>
            <a:r>
              <a:rPr lang="en-US" dirty="0" err="1" smtClean="0">
                <a:solidFill>
                  <a:srgbClr val="0070C0"/>
                </a:solidFill>
              </a:rPr>
              <a:t>duyệt</a:t>
            </a:r>
            <a:r>
              <a:rPr lang="en-US" dirty="0" smtClean="0">
                <a:solidFill>
                  <a:srgbClr val="0070C0"/>
                </a:solidFill>
              </a:rPr>
              <a:t> </a:t>
            </a:r>
            <a:r>
              <a:rPr lang="en-US" dirty="0" err="1" smtClean="0">
                <a:solidFill>
                  <a:srgbClr val="0070C0"/>
                </a:solidFill>
              </a:rPr>
              <a:t>tất</a:t>
            </a:r>
            <a:r>
              <a:rPr lang="en-US" dirty="0" smtClean="0">
                <a:solidFill>
                  <a:srgbClr val="0070C0"/>
                </a:solidFill>
              </a:rPr>
              <a:t> </a:t>
            </a:r>
            <a:r>
              <a:rPr lang="en-US" dirty="0" err="1" smtClean="0">
                <a:solidFill>
                  <a:srgbClr val="0070C0"/>
                </a:solidFill>
              </a:rPr>
              <a:t>cả</a:t>
            </a:r>
            <a:r>
              <a:rPr lang="en-US" dirty="0" smtClean="0">
                <a:solidFill>
                  <a:srgbClr val="0070C0"/>
                </a:solidFill>
              </a:rPr>
              <a:t> các tài </a:t>
            </a:r>
            <a:r>
              <a:rPr lang="en-US" dirty="0" err="1" smtClean="0">
                <a:solidFill>
                  <a:srgbClr val="0070C0"/>
                </a:solidFill>
              </a:rPr>
              <a:t>liệu</a:t>
            </a:r>
            <a:r>
              <a:rPr lang="en-US" dirty="0" smtClean="0">
                <a:solidFill>
                  <a:srgbClr val="0070C0"/>
                </a:solidFill>
              </a:rPr>
              <a:t> </a:t>
            </a:r>
            <a:r>
              <a:rPr lang="en-US" dirty="0" err="1" smtClean="0">
                <a:solidFill>
                  <a:srgbClr val="0070C0"/>
                </a:solidFill>
              </a:rPr>
              <a:t>về</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a:t>
            </a:r>
            <a:r>
              <a:rPr lang="en-US" dirty="0" err="1" smtClean="0">
                <a:solidFill>
                  <a:srgbClr val="0070C0"/>
                </a:solidFill>
              </a:rPr>
              <a:t>hỏi</a:t>
            </a:r>
            <a:r>
              <a:rPr lang="en-US" dirty="0" smtClean="0">
                <a:solidFill>
                  <a:srgbClr val="0070C0"/>
                </a:solidFill>
              </a:rPr>
              <a:t> </a:t>
            </a:r>
            <a:r>
              <a:rPr lang="en-US" dirty="0" err="1" smtClean="0">
                <a:solidFill>
                  <a:srgbClr val="0070C0"/>
                </a:solidFill>
              </a:rPr>
              <a:t>lại</a:t>
            </a:r>
            <a:r>
              <a:rPr lang="en-US" dirty="0" smtClean="0">
                <a:solidFill>
                  <a:srgbClr val="0070C0"/>
                </a:solidFill>
              </a:rPr>
              <a:t> </a:t>
            </a:r>
            <a:r>
              <a:rPr lang="en-US" dirty="0" err="1" smtClean="0">
                <a:solidFill>
                  <a:srgbClr val="0070C0"/>
                </a:solidFill>
              </a:rPr>
              <a:t>nhà</a:t>
            </a:r>
            <a:r>
              <a:rPr lang="en-US" dirty="0" smtClean="0">
                <a:solidFill>
                  <a:srgbClr val="0070C0"/>
                </a:solidFill>
              </a:rPr>
              <a:t> tài </a:t>
            </a:r>
            <a:r>
              <a:rPr lang="en-US" dirty="0" err="1" smtClean="0">
                <a:solidFill>
                  <a:srgbClr val="0070C0"/>
                </a:solidFill>
              </a:rPr>
              <a:t>trợ</a:t>
            </a:r>
            <a:r>
              <a:rPr lang="en-US" dirty="0" smtClean="0">
                <a:solidFill>
                  <a:srgbClr val="0070C0"/>
                </a:solidFill>
              </a:rPr>
              <a:t> </a:t>
            </a:r>
            <a:r>
              <a:rPr lang="en-US" dirty="0" err="1" smtClean="0">
                <a:solidFill>
                  <a:srgbClr val="0070C0"/>
                </a:solidFill>
              </a:rPr>
              <a:t>nếu</a:t>
            </a:r>
            <a:r>
              <a:rPr lang="en-US" dirty="0" smtClean="0">
                <a:solidFill>
                  <a:srgbClr val="0070C0"/>
                </a:solidFill>
              </a:rPr>
              <a:t> </a:t>
            </a:r>
            <a:r>
              <a:rPr lang="en-US" dirty="0" err="1" smtClean="0">
                <a:solidFill>
                  <a:srgbClr val="0070C0"/>
                </a:solidFill>
              </a:rPr>
              <a:t>cần</a:t>
            </a:r>
            <a:endParaRPr lang="en-US" dirty="0" smtClean="0">
              <a:solidFill>
                <a:srgbClr val="0070C0"/>
              </a:solidFill>
            </a:endParaRPr>
          </a:p>
          <a:p>
            <a:r>
              <a:rPr lang="vi-VN" dirty="0" smtClean="0">
                <a:solidFill>
                  <a:srgbClr val="0070C0"/>
                </a:solidFill>
              </a:rPr>
              <a:t>Ư</a:t>
            </a:r>
            <a:r>
              <a:rPr lang="en-US" dirty="0" err="1" smtClean="0">
                <a:solidFill>
                  <a:srgbClr val="0070C0"/>
                </a:solidFill>
              </a:rPr>
              <a:t>ớc</a:t>
            </a:r>
            <a:r>
              <a:rPr lang="en-US" dirty="0" smtClean="0">
                <a:solidFill>
                  <a:srgbClr val="0070C0"/>
                </a:solidFill>
              </a:rPr>
              <a:t> </a:t>
            </a:r>
            <a:r>
              <a:rPr lang="en-US" dirty="0" err="1" smtClean="0">
                <a:solidFill>
                  <a:srgbClr val="0070C0"/>
                </a:solidFill>
              </a:rPr>
              <a:t>lượng</a:t>
            </a:r>
            <a:r>
              <a:rPr lang="en-US" dirty="0" smtClean="0">
                <a:solidFill>
                  <a:srgbClr val="0070C0"/>
                </a:solidFill>
              </a:rPr>
              <a:t>, </a:t>
            </a:r>
            <a:r>
              <a:rPr lang="en-US" dirty="0" err="1" smtClean="0">
                <a:solidFill>
                  <a:srgbClr val="0070C0"/>
                </a:solidFill>
              </a:rPr>
              <a:t>đặt</a:t>
            </a:r>
            <a:r>
              <a:rPr lang="en-US" dirty="0" smtClean="0">
                <a:solidFill>
                  <a:srgbClr val="0070C0"/>
                </a:solidFill>
              </a:rPr>
              <a:t> </a:t>
            </a:r>
            <a:r>
              <a:rPr lang="en-US" dirty="0" err="1" smtClean="0">
                <a:solidFill>
                  <a:srgbClr val="0070C0"/>
                </a:solidFill>
              </a:rPr>
              <a:t>ra</a:t>
            </a:r>
            <a:r>
              <a:rPr lang="en-US" dirty="0" smtClean="0">
                <a:solidFill>
                  <a:srgbClr val="0070C0"/>
                </a:solidFill>
              </a:rPr>
              <a:t> </a:t>
            </a:r>
            <a:r>
              <a:rPr lang="en-US" dirty="0" err="1" smtClean="0">
                <a:solidFill>
                  <a:srgbClr val="0070C0"/>
                </a:solidFill>
              </a:rPr>
              <a:t>những</a:t>
            </a:r>
            <a:r>
              <a:rPr lang="en-US" dirty="0" smtClean="0">
                <a:solidFill>
                  <a:srgbClr val="0070C0"/>
                </a:solidFill>
              </a:rPr>
              <a:t> </a:t>
            </a:r>
            <a:r>
              <a:rPr lang="en-US" dirty="0" err="1" smtClean="0">
                <a:solidFill>
                  <a:srgbClr val="0070C0"/>
                </a:solidFill>
              </a:rPr>
              <a:t>tiêu</a:t>
            </a:r>
            <a:r>
              <a:rPr lang="en-US" dirty="0" smtClean="0">
                <a:solidFill>
                  <a:srgbClr val="0070C0"/>
                </a:solidFill>
              </a:rPr>
              <a:t> </a:t>
            </a:r>
            <a:r>
              <a:rPr lang="en-US" dirty="0" err="1" smtClean="0">
                <a:solidFill>
                  <a:srgbClr val="0070C0"/>
                </a:solidFill>
              </a:rPr>
              <a:t>chuẩn</a:t>
            </a:r>
            <a:r>
              <a:rPr lang="en-US" dirty="0" smtClean="0">
                <a:solidFill>
                  <a:srgbClr val="0070C0"/>
                </a:solidFill>
              </a:rPr>
              <a:t> </a:t>
            </a:r>
            <a:r>
              <a:rPr lang="en-US" dirty="0" err="1" smtClean="0">
                <a:solidFill>
                  <a:srgbClr val="0070C0"/>
                </a:solidFill>
              </a:rPr>
              <a:t>mục</a:t>
            </a:r>
            <a:r>
              <a:rPr lang="en-US" dirty="0" smtClean="0">
                <a:solidFill>
                  <a:srgbClr val="0070C0"/>
                </a:solidFill>
              </a:rPr>
              <a:t> </a:t>
            </a:r>
            <a:r>
              <a:rPr lang="en-US" dirty="0" err="1" smtClean="0">
                <a:solidFill>
                  <a:srgbClr val="0070C0"/>
                </a:solidFill>
              </a:rPr>
              <a:t>tiêu</a:t>
            </a:r>
            <a:r>
              <a:rPr lang="en-US" dirty="0" smtClean="0">
                <a:solidFill>
                  <a:srgbClr val="0070C0"/>
                </a:solidFill>
              </a:rPr>
              <a:t> </a:t>
            </a:r>
          </a:p>
          <a:p>
            <a:r>
              <a:rPr lang="en-US" dirty="0" err="1" smtClean="0">
                <a:solidFill>
                  <a:srgbClr val="0070C0"/>
                </a:solidFill>
              </a:rPr>
              <a:t>Thiết</a:t>
            </a:r>
            <a:r>
              <a:rPr lang="en-US" dirty="0" smtClean="0">
                <a:solidFill>
                  <a:srgbClr val="0070C0"/>
                </a:solidFill>
              </a:rPr>
              <a:t> </a:t>
            </a:r>
            <a:r>
              <a:rPr lang="en-US" dirty="0" err="1" smtClean="0">
                <a:solidFill>
                  <a:srgbClr val="0070C0"/>
                </a:solidFill>
              </a:rPr>
              <a:t>lập</a:t>
            </a:r>
            <a:r>
              <a:rPr lang="en-US" dirty="0" smtClean="0">
                <a:solidFill>
                  <a:srgbClr val="0070C0"/>
                </a:solidFill>
              </a:rPr>
              <a:t> </a:t>
            </a:r>
            <a:r>
              <a:rPr lang="en-US" dirty="0" err="1" smtClean="0">
                <a:solidFill>
                  <a:srgbClr val="0070C0"/>
                </a:solidFill>
              </a:rPr>
              <a:t>lịch</a:t>
            </a:r>
            <a:r>
              <a:rPr lang="en-US" dirty="0" smtClean="0">
                <a:solidFill>
                  <a:srgbClr val="0070C0"/>
                </a:solidFill>
              </a:rPr>
              <a:t> </a:t>
            </a:r>
            <a:r>
              <a:rPr lang="en-US" dirty="0" err="1" smtClean="0">
                <a:solidFill>
                  <a:srgbClr val="0070C0"/>
                </a:solidFill>
              </a:rPr>
              <a:t>trình</a:t>
            </a:r>
            <a:r>
              <a:rPr lang="en-US" dirty="0" smtClean="0">
                <a:solidFill>
                  <a:srgbClr val="0070C0"/>
                </a:solidFill>
              </a:rPr>
              <a:t> </a:t>
            </a:r>
            <a:r>
              <a:rPr lang="en-US" dirty="0" err="1" smtClean="0">
                <a:solidFill>
                  <a:srgbClr val="0070C0"/>
                </a:solidFill>
              </a:rPr>
              <a:t>kiểm</a:t>
            </a:r>
            <a:r>
              <a:rPr lang="en-US" dirty="0" smtClean="0">
                <a:solidFill>
                  <a:srgbClr val="0070C0"/>
                </a:solidFill>
              </a:rPr>
              <a:t> </a:t>
            </a:r>
            <a:r>
              <a:rPr lang="en-US" dirty="0" err="1" smtClean="0">
                <a:solidFill>
                  <a:srgbClr val="0070C0"/>
                </a:solidFill>
              </a:rPr>
              <a:t>thử</a:t>
            </a:r>
            <a:r>
              <a:rPr lang="en-US" dirty="0" smtClean="0">
                <a:solidFill>
                  <a:srgbClr val="0070C0"/>
                </a:solidFill>
              </a:rPr>
              <a:t> </a:t>
            </a:r>
          </a:p>
          <a:p>
            <a:r>
              <a:rPr lang="en-US" dirty="0" err="1" smtClean="0">
                <a:solidFill>
                  <a:srgbClr val="0070C0"/>
                </a:solidFill>
              </a:rPr>
              <a:t>Xây</a:t>
            </a:r>
            <a:r>
              <a:rPr lang="en-US" dirty="0" smtClean="0">
                <a:solidFill>
                  <a:srgbClr val="0070C0"/>
                </a:solidFill>
              </a:rPr>
              <a:t> </a:t>
            </a:r>
            <a:r>
              <a:rPr lang="en-US" dirty="0" err="1" smtClean="0">
                <a:solidFill>
                  <a:srgbClr val="0070C0"/>
                </a:solidFill>
              </a:rPr>
              <a:t>dựng</a:t>
            </a:r>
            <a:r>
              <a:rPr lang="en-US" dirty="0" smtClean="0">
                <a:solidFill>
                  <a:srgbClr val="0070C0"/>
                </a:solidFill>
              </a:rPr>
              <a:t> </a:t>
            </a:r>
            <a:r>
              <a:rPr lang="en-US" dirty="0" err="1" smtClean="0">
                <a:solidFill>
                  <a:srgbClr val="0070C0"/>
                </a:solidFill>
              </a:rPr>
              <a:t>cho</a:t>
            </a:r>
            <a:r>
              <a:rPr lang="en-US" dirty="0" smtClean="0">
                <a:solidFill>
                  <a:srgbClr val="0070C0"/>
                </a:solidFill>
              </a:rPr>
              <a:t> </a:t>
            </a:r>
            <a:r>
              <a:rPr lang="en-US" dirty="0" err="1" smtClean="0">
                <a:solidFill>
                  <a:srgbClr val="0070C0"/>
                </a:solidFill>
              </a:rPr>
              <a:t>hoạt</a:t>
            </a:r>
            <a:r>
              <a:rPr lang="en-US" dirty="0" smtClean="0">
                <a:solidFill>
                  <a:srgbClr val="0070C0"/>
                </a:solidFill>
              </a:rPr>
              <a:t> </a:t>
            </a:r>
            <a:r>
              <a:rPr lang="en-US" dirty="0" err="1" smtClean="0">
                <a:solidFill>
                  <a:srgbClr val="0070C0"/>
                </a:solidFill>
              </a:rPr>
              <a:t>động</a:t>
            </a:r>
            <a:r>
              <a:rPr lang="en-US" dirty="0" smtClean="0">
                <a:solidFill>
                  <a:srgbClr val="0070C0"/>
                </a:solidFill>
              </a:rPr>
              <a:t> </a:t>
            </a:r>
            <a:r>
              <a:rPr lang="en-US" dirty="0" err="1" smtClean="0">
                <a:solidFill>
                  <a:srgbClr val="0070C0"/>
                </a:solidFill>
              </a:rPr>
              <a:t>hiệu</a:t>
            </a:r>
            <a:r>
              <a:rPr lang="en-US" dirty="0" smtClean="0">
                <a:solidFill>
                  <a:srgbClr val="0070C0"/>
                </a:solidFill>
              </a:rPr>
              <a:t> </a:t>
            </a:r>
            <a:r>
              <a:rPr lang="en-US" dirty="0" err="1" smtClean="0">
                <a:solidFill>
                  <a:srgbClr val="0070C0"/>
                </a:solidFill>
              </a:rPr>
              <a:t>chỉnh</a:t>
            </a:r>
            <a:r>
              <a:rPr lang="en-US" dirty="0" smtClean="0">
                <a:solidFill>
                  <a:srgbClr val="0070C0"/>
                </a:solidFill>
              </a:rPr>
              <a:t> trong </a:t>
            </a:r>
            <a:r>
              <a:rPr lang="en-US" dirty="0" err="1" smtClean="0">
                <a:solidFill>
                  <a:srgbClr val="0070C0"/>
                </a:solidFill>
              </a:rPr>
              <a:t>khi</a:t>
            </a:r>
            <a:r>
              <a:rPr lang="en-US" dirty="0" smtClean="0">
                <a:solidFill>
                  <a:srgbClr val="0070C0"/>
                </a:solidFill>
              </a:rPr>
              <a:t> có </a:t>
            </a:r>
            <a:r>
              <a:rPr lang="en-US" dirty="0" err="1" smtClean="0">
                <a:solidFill>
                  <a:srgbClr val="0070C0"/>
                </a:solidFill>
              </a:rPr>
              <a:t>biến</a:t>
            </a:r>
            <a:r>
              <a:rPr lang="en-US" dirty="0" smtClean="0">
                <a:solidFill>
                  <a:srgbClr val="0070C0"/>
                </a:solidFill>
              </a:rPr>
              <a:t> </a:t>
            </a:r>
            <a:r>
              <a:rPr lang="en-US" dirty="0" err="1" smtClean="0">
                <a:solidFill>
                  <a:srgbClr val="0070C0"/>
                </a:solidFill>
              </a:rPr>
              <a:t>động</a:t>
            </a:r>
            <a:r>
              <a:rPr lang="en-US" dirty="0" smtClean="0">
                <a:solidFill>
                  <a:srgbClr val="0070C0"/>
                </a:solidFill>
              </a:rPr>
              <a:t> </a:t>
            </a:r>
            <a:r>
              <a:rPr lang="en-US" dirty="0" err="1" smtClean="0">
                <a:solidFill>
                  <a:srgbClr val="0070C0"/>
                </a:solidFill>
              </a:rPr>
              <a:t>chất</a:t>
            </a:r>
            <a:r>
              <a:rPr lang="en-US" dirty="0" smtClean="0">
                <a:solidFill>
                  <a:srgbClr val="0070C0"/>
                </a:solidFill>
              </a:rPr>
              <a:t> </a:t>
            </a:r>
            <a:r>
              <a:rPr lang="en-US" dirty="0" err="1" smtClean="0">
                <a:solidFill>
                  <a:srgbClr val="0070C0"/>
                </a:solidFill>
              </a:rPr>
              <a:t>lượng</a:t>
            </a:r>
            <a:endParaRPr lang="en-US" dirty="0" smtClean="0">
              <a:solidFill>
                <a:srgbClr val="0070C0"/>
              </a:solidFill>
            </a:endParaRPr>
          </a:p>
          <a:p>
            <a:r>
              <a:rPr lang="en-US" dirty="0" smtClean="0">
                <a:solidFill>
                  <a:srgbClr val="0070C0"/>
                </a:solidFill>
              </a:rPr>
              <a:t>Có </a:t>
            </a:r>
            <a:r>
              <a:rPr lang="en-US" dirty="0" err="1" smtClean="0">
                <a:solidFill>
                  <a:srgbClr val="0070C0"/>
                </a:solidFill>
              </a:rPr>
              <a:t>chiến</a:t>
            </a:r>
            <a:r>
              <a:rPr lang="en-US" dirty="0" smtClean="0">
                <a:solidFill>
                  <a:srgbClr val="0070C0"/>
                </a:solidFill>
              </a:rPr>
              <a:t> </a:t>
            </a:r>
            <a:r>
              <a:rPr lang="en-US" dirty="0" err="1" smtClean="0">
                <a:solidFill>
                  <a:srgbClr val="0070C0"/>
                </a:solidFill>
              </a:rPr>
              <a:t>lược</a:t>
            </a:r>
            <a:r>
              <a:rPr lang="en-US" dirty="0" smtClean="0">
                <a:solidFill>
                  <a:srgbClr val="0070C0"/>
                </a:solidFill>
              </a:rPr>
              <a:t> </a:t>
            </a:r>
            <a:r>
              <a:rPr lang="en-US" dirty="0" err="1" smtClean="0">
                <a:solidFill>
                  <a:srgbClr val="0070C0"/>
                </a:solidFill>
              </a:rPr>
              <a:t>giải</a:t>
            </a:r>
            <a:r>
              <a:rPr lang="en-US" dirty="0" smtClean="0">
                <a:solidFill>
                  <a:srgbClr val="0070C0"/>
                </a:solidFill>
              </a:rPr>
              <a:t> </a:t>
            </a:r>
            <a:r>
              <a:rPr lang="en-US" dirty="0" err="1" smtClean="0">
                <a:solidFill>
                  <a:srgbClr val="0070C0"/>
                </a:solidFill>
              </a:rPr>
              <a:t>quyết</a:t>
            </a:r>
            <a:r>
              <a:rPr lang="en-US" dirty="0" smtClean="0">
                <a:solidFill>
                  <a:srgbClr val="0070C0"/>
                </a:solidFill>
              </a:rPr>
              <a:t> </a:t>
            </a:r>
            <a:r>
              <a:rPr lang="en-US" dirty="0" err="1" smtClean="0">
                <a:solidFill>
                  <a:srgbClr val="0070C0"/>
                </a:solidFill>
              </a:rPr>
              <a:t>rủi</a:t>
            </a:r>
            <a:r>
              <a:rPr lang="en-US" dirty="0" smtClean="0">
                <a:solidFill>
                  <a:srgbClr val="0070C0"/>
                </a:solidFill>
              </a:rPr>
              <a:t> </a:t>
            </a:r>
            <a:r>
              <a:rPr lang="en-US" dirty="0" err="1" smtClean="0">
                <a:solidFill>
                  <a:srgbClr val="0070C0"/>
                </a:solidFill>
              </a:rPr>
              <a:t>ro</a:t>
            </a:r>
            <a:endParaRPr lang="en-US" dirty="0" smtClean="0">
              <a:solidFill>
                <a:srgbClr val="0070C0"/>
              </a:solidFill>
            </a:endParaRPr>
          </a:p>
          <a:p>
            <a:r>
              <a:rPr lang="en-US" dirty="0" smtClean="0">
                <a:solidFill>
                  <a:srgbClr val="0070C0"/>
                </a:solidFill>
              </a:rPr>
              <a:t>Có </a:t>
            </a:r>
            <a:r>
              <a:rPr lang="en-US" dirty="0" err="1" smtClean="0">
                <a:solidFill>
                  <a:srgbClr val="0070C0"/>
                </a:solidFill>
              </a:rPr>
              <a:t>phương</a:t>
            </a:r>
            <a:r>
              <a:rPr lang="en-US" dirty="0" smtClean="0">
                <a:solidFill>
                  <a:srgbClr val="0070C0"/>
                </a:solidFill>
              </a:rPr>
              <a:t> </a:t>
            </a:r>
            <a:r>
              <a:rPr lang="en-US" dirty="0" err="1" smtClean="0">
                <a:solidFill>
                  <a:srgbClr val="0070C0"/>
                </a:solidFill>
              </a:rPr>
              <a:t>phấp</a:t>
            </a:r>
            <a:r>
              <a:rPr lang="en-US" dirty="0" smtClean="0">
                <a:solidFill>
                  <a:srgbClr val="0070C0"/>
                </a:solidFill>
              </a:rPr>
              <a:t> </a:t>
            </a:r>
            <a:r>
              <a:rPr lang="en-US" dirty="0" err="1" smtClean="0">
                <a:solidFill>
                  <a:srgbClr val="0070C0"/>
                </a:solidFill>
              </a:rPr>
              <a:t>giải</a:t>
            </a:r>
            <a:r>
              <a:rPr lang="en-US" dirty="0" smtClean="0">
                <a:solidFill>
                  <a:srgbClr val="0070C0"/>
                </a:solidFill>
              </a:rPr>
              <a:t> </a:t>
            </a:r>
            <a:r>
              <a:rPr lang="en-US" dirty="0" err="1" smtClean="0">
                <a:solidFill>
                  <a:srgbClr val="0070C0"/>
                </a:solidFill>
              </a:rPr>
              <a:t>quyết</a:t>
            </a:r>
            <a:r>
              <a:rPr lang="en-US" dirty="0" smtClean="0">
                <a:solidFill>
                  <a:srgbClr val="0070C0"/>
                </a:solidFill>
              </a:rPr>
              <a:t> </a:t>
            </a:r>
            <a:r>
              <a:rPr lang="en-US" dirty="0" err="1" smtClean="0">
                <a:solidFill>
                  <a:srgbClr val="0070C0"/>
                </a:solidFill>
              </a:rPr>
              <a:t>bất</a:t>
            </a:r>
            <a:r>
              <a:rPr lang="en-US" dirty="0" smtClean="0">
                <a:solidFill>
                  <a:srgbClr val="0070C0"/>
                </a:solidFill>
              </a:rPr>
              <a:t> </a:t>
            </a:r>
            <a:r>
              <a:rPr lang="en-US" dirty="0" err="1" smtClean="0">
                <a:solidFill>
                  <a:srgbClr val="0070C0"/>
                </a:solidFill>
              </a:rPr>
              <a:t>đồng</a:t>
            </a:r>
            <a:r>
              <a:rPr lang="en-US" dirty="0" smtClean="0">
                <a:solidFill>
                  <a:srgbClr val="0070C0"/>
                </a:solidFill>
              </a:rPr>
              <a:t> </a:t>
            </a:r>
            <a:r>
              <a:rPr lang="en-US" dirty="0" err="1" smtClean="0">
                <a:solidFill>
                  <a:srgbClr val="0070C0"/>
                </a:solidFill>
              </a:rPr>
              <a:t>với</a:t>
            </a:r>
            <a:r>
              <a:rPr lang="en-US" dirty="0" smtClean="0">
                <a:solidFill>
                  <a:srgbClr val="0070C0"/>
                </a:solidFill>
              </a:rPr>
              <a:t> các thành viên</a:t>
            </a:r>
          </a:p>
          <a:p>
            <a:r>
              <a:rPr lang="en-US" dirty="0" err="1" smtClean="0">
                <a:solidFill>
                  <a:srgbClr val="0070C0"/>
                </a:solidFill>
              </a:rPr>
              <a:t>Xác</a:t>
            </a:r>
            <a:r>
              <a:rPr lang="en-US" dirty="0" smtClean="0">
                <a:solidFill>
                  <a:srgbClr val="0070C0"/>
                </a:solidFill>
              </a:rPr>
              <a:t> </a:t>
            </a:r>
            <a:r>
              <a:rPr lang="en-US" dirty="0" err="1" smtClean="0">
                <a:solidFill>
                  <a:srgbClr val="0070C0"/>
                </a:solidFill>
              </a:rPr>
              <a:t>định</a:t>
            </a:r>
            <a:r>
              <a:rPr lang="en-US" dirty="0" smtClean="0">
                <a:solidFill>
                  <a:srgbClr val="0070C0"/>
                </a:solidFill>
              </a:rPr>
              <a:t> </a:t>
            </a:r>
            <a:r>
              <a:rPr lang="en-US" dirty="0" err="1" smtClean="0">
                <a:solidFill>
                  <a:srgbClr val="0070C0"/>
                </a:solidFill>
              </a:rPr>
              <a:t>cơ</a:t>
            </a:r>
            <a:r>
              <a:rPr lang="en-US" dirty="0" smtClean="0">
                <a:solidFill>
                  <a:srgbClr val="0070C0"/>
                </a:solidFill>
              </a:rPr>
              <a:t> </a:t>
            </a:r>
            <a:r>
              <a:rPr lang="en-US" dirty="0" err="1" smtClean="0">
                <a:solidFill>
                  <a:srgbClr val="0070C0"/>
                </a:solidFill>
              </a:rPr>
              <a:t>chế</a:t>
            </a:r>
            <a:r>
              <a:rPr lang="en-US" dirty="0" smtClean="0">
                <a:solidFill>
                  <a:srgbClr val="0070C0"/>
                </a:solidFill>
              </a:rPr>
              <a:t> </a:t>
            </a:r>
            <a:r>
              <a:rPr lang="en-US" dirty="0" err="1" smtClean="0">
                <a:solidFill>
                  <a:srgbClr val="0070C0"/>
                </a:solidFill>
              </a:rPr>
              <a:t>phản</a:t>
            </a:r>
            <a:r>
              <a:rPr lang="en-US" dirty="0" smtClean="0">
                <a:solidFill>
                  <a:srgbClr val="0070C0"/>
                </a:solidFill>
              </a:rPr>
              <a:t> </a:t>
            </a:r>
            <a:r>
              <a:rPr lang="en-US" dirty="0" err="1" smtClean="0">
                <a:solidFill>
                  <a:srgbClr val="0070C0"/>
                </a:solidFill>
              </a:rPr>
              <a:t>hồi</a:t>
            </a:r>
            <a:r>
              <a:rPr lang="en-US" dirty="0" smtClean="0">
                <a:solidFill>
                  <a:srgbClr val="0070C0"/>
                </a:solidFill>
              </a:rPr>
              <a:t> của </a:t>
            </a:r>
            <a:r>
              <a:rPr lang="en-US" dirty="0" err="1" smtClean="0">
                <a:solidFill>
                  <a:srgbClr val="0070C0"/>
                </a:solidFill>
              </a:rPr>
              <a:t>nhà</a:t>
            </a:r>
            <a:r>
              <a:rPr lang="en-US" dirty="0" smtClean="0">
                <a:solidFill>
                  <a:srgbClr val="0070C0"/>
                </a:solidFill>
              </a:rPr>
              <a:t> tài </a:t>
            </a:r>
            <a:r>
              <a:rPr lang="en-US" dirty="0" err="1" smtClean="0">
                <a:solidFill>
                  <a:srgbClr val="0070C0"/>
                </a:solidFill>
              </a:rPr>
              <a:t>trợ</a:t>
            </a:r>
            <a:r>
              <a:rPr lang="en-US" dirty="0" smtClean="0">
                <a:solidFill>
                  <a:srgbClr val="0070C0"/>
                </a:solidFill>
              </a:rPr>
              <a:t> , </a:t>
            </a:r>
            <a:r>
              <a:rPr lang="en-US" dirty="0" err="1" smtClean="0">
                <a:solidFill>
                  <a:srgbClr val="0070C0"/>
                </a:solidFill>
              </a:rPr>
              <a:t>người</a:t>
            </a:r>
            <a:r>
              <a:rPr lang="en-US" dirty="0" smtClean="0">
                <a:solidFill>
                  <a:srgbClr val="0070C0"/>
                </a:solidFill>
              </a:rPr>
              <a:t> </a:t>
            </a:r>
            <a:r>
              <a:rPr lang="en-US" dirty="0" err="1" smtClean="0">
                <a:solidFill>
                  <a:srgbClr val="0070C0"/>
                </a:solidFill>
              </a:rPr>
              <a:t>liên</a:t>
            </a:r>
            <a:r>
              <a:rPr lang="en-US" dirty="0" smtClean="0">
                <a:solidFill>
                  <a:srgbClr val="0070C0"/>
                </a:solidFill>
              </a:rPr>
              <a:t> </a:t>
            </a:r>
            <a:r>
              <a:rPr lang="en-US" dirty="0" err="1" smtClean="0">
                <a:solidFill>
                  <a:srgbClr val="0070C0"/>
                </a:solidFill>
              </a:rPr>
              <a:t>quan</a:t>
            </a:r>
            <a:r>
              <a:rPr lang="en-US" dirty="0" smtClean="0">
                <a:solidFill>
                  <a:srgbClr val="0070C0"/>
                </a:solidFill>
              </a:rPr>
              <a:t> </a:t>
            </a:r>
            <a:r>
              <a:rPr lang="en-US" dirty="0" err="1" smtClean="0">
                <a:solidFill>
                  <a:srgbClr val="0070C0"/>
                </a:solidFill>
              </a:rPr>
              <a:t>đến</a:t>
            </a:r>
            <a:r>
              <a:rPr lang="en-US" dirty="0" smtClean="0">
                <a:solidFill>
                  <a:srgbClr val="0070C0"/>
                </a:solidFill>
              </a:rPr>
              <a:t> </a:t>
            </a:r>
            <a:r>
              <a:rPr lang="en-US" dirty="0" err="1" smtClean="0">
                <a:solidFill>
                  <a:srgbClr val="0070C0"/>
                </a:solidFill>
              </a:rPr>
              <a:t>dự</a:t>
            </a:r>
            <a:r>
              <a:rPr lang="en-US" dirty="0" smtClean="0">
                <a:solidFill>
                  <a:srgbClr val="0070C0"/>
                </a:solidFill>
              </a:rPr>
              <a:t> án</a:t>
            </a:r>
          </a:p>
        </p:txBody>
      </p:sp>
      <p:sp>
        <p:nvSpPr>
          <p:cNvPr id="4" name="Content Placeholder 3"/>
          <p:cNvSpPr>
            <a:spLocks noGrp="1"/>
          </p:cNvSpPr>
          <p:nvPr>
            <p:ph sz="half" idx="2"/>
          </p:nvPr>
        </p:nvSpPr>
        <p:spPr/>
        <p:txBody>
          <a:bodyPr>
            <a:normAutofit fontScale="92500" lnSpcReduction="20000"/>
          </a:bodyPr>
          <a:lstStyle/>
          <a:p>
            <a:r>
              <a:rPr lang="en-US" dirty="0"/>
              <a:t>Developing a quality management plan requires the following steps:</a:t>
            </a:r>
          </a:p>
          <a:p>
            <a:r>
              <a:rPr lang="en-US" dirty="0"/>
              <a:t>Moderate all documents on the request, ask the sponsor if necessary</a:t>
            </a:r>
          </a:p>
          <a:p>
            <a:r>
              <a:rPr lang="en-US" dirty="0"/>
              <a:t>Estimate, set target goals</a:t>
            </a:r>
          </a:p>
          <a:p>
            <a:r>
              <a:rPr lang="en-US" dirty="0"/>
              <a:t>Set up test schedules</a:t>
            </a:r>
          </a:p>
          <a:p>
            <a:r>
              <a:rPr lang="en-US" dirty="0"/>
              <a:t>Formulated for calibration operations while there are quality fluctuations</a:t>
            </a:r>
          </a:p>
          <a:p>
            <a:r>
              <a:rPr lang="en-US" dirty="0"/>
              <a:t>Have a strategy to solve risks</a:t>
            </a:r>
          </a:p>
          <a:p>
            <a:r>
              <a:rPr lang="en-US" dirty="0"/>
              <a:t>There are ways to resolve disagreements with members</a:t>
            </a:r>
          </a:p>
          <a:p>
            <a:r>
              <a:rPr lang="en-US" dirty="0"/>
              <a:t>Identify the feedback mechanism of donors and people involved in the project</a:t>
            </a:r>
          </a:p>
        </p:txBody>
      </p:sp>
      <p:sp>
        <p:nvSpPr>
          <p:cNvPr id="5" name="Slide Number Placeholder 4"/>
          <p:cNvSpPr>
            <a:spLocks noGrp="1"/>
          </p:cNvSpPr>
          <p:nvPr>
            <p:ph type="sldNum" sz="quarter" idx="12"/>
          </p:nvPr>
        </p:nvSpPr>
        <p:spPr/>
        <p:txBody>
          <a:bodyPr/>
          <a:lstStyle/>
          <a:p>
            <a:fld id="{45D3D480-1655-47CE-BCA6-6F308F04DFD7}" type="slidenum">
              <a:rPr lang="es-ES" smtClean="0"/>
              <a:pPr/>
              <a:t>12</a:t>
            </a:fld>
            <a:endParaRPr lang="es-ES" dirty="0"/>
          </a:p>
        </p:txBody>
      </p:sp>
    </p:spTree>
    <p:extLst>
      <p:ext uri="{BB962C8B-B14F-4D97-AF65-F5344CB8AC3E}">
        <p14:creationId xmlns:p14="http://schemas.microsoft.com/office/powerpoint/2010/main" val="2918927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p:txBody>
          <a:bodyPr/>
          <a:lstStyle/>
          <a:p>
            <a:r>
              <a:rPr lang="en-US" altLang="en-US" dirty="0"/>
              <a:t>Review the Quality </a:t>
            </a:r>
            <a:r>
              <a:rPr lang="en-US" altLang="en-US" dirty="0" smtClean="0"/>
              <a:t>Plan</a:t>
            </a:r>
            <a:br>
              <a:rPr lang="en-US" altLang="en-US" dirty="0" smtClean="0"/>
            </a:br>
            <a:r>
              <a:rPr lang="en-US" altLang="en-US" dirty="0" err="1" smtClean="0">
                <a:solidFill>
                  <a:srgbClr val="0070C0"/>
                </a:solidFill>
              </a:rPr>
              <a:t>Đánh</a:t>
            </a:r>
            <a:r>
              <a:rPr lang="en-US" altLang="en-US" dirty="0" smtClean="0">
                <a:solidFill>
                  <a:srgbClr val="0070C0"/>
                </a:solidFill>
              </a:rPr>
              <a:t> </a:t>
            </a:r>
            <a:r>
              <a:rPr lang="en-US" altLang="en-US" dirty="0" err="1">
                <a:solidFill>
                  <a:srgbClr val="0070C0"/>
                </a:solidFill>
              </a:rPr>
              <a:t>giá</a:t>
            </a:r>
            <a:r>
              <a:rPr lang="en-US" altLang="en-US" dirty="0">
                <a:solidFill>
                  <a:srgbClr val="0070C0"/>
                </a:solidFill>
              </a:rPr>
              <a:t> Kế </a:t>
            </a:r>
            <a:r>
              <a:rPr lang="en-US" altLang="en-US" dirty="0" err="1">
                <a:solidFill>
                  <a:srgbClr val="0070C0"/>
                </a:solidFill>
              </a:rPr>
              <a:t>hoạch</a:t>
            </a:r>
            <a:r>
              <a:rPr lang="en-US" altLang="en-US" dirty="0">
                <a:solidFill>
                  <a:srgbClr val="0070C0"/>
                </a:solidFill>
              </a:rPr>
              <a:t> </a:t>
            </a:r>
            <a:r>
              <a:rPr lang="en-US" altLang="en-US" dirty="0" err="1">
                <a:solidFill>
                  <a:srgbClr val="0070C0"/>
                </a:solidFill>
              </a:rPr>
              <a:t>chất</a:t>
            </a:r>
            <a:r>
              <a:rPr lang="en-US" altLang="en-US" dirty="0">
                <a:solidFill>
                  <a:srgbClr val="0070C0"/>
                </a:solidFill>
              </a:rPr>
              <a:t> </a:t>
            </a:r>
            <a:r>
              <a:rPr lang="en-US" altLang="en-US" dirty="0" err="1">
                <a:solidFill>
                  <a:srgbClr val="0070C0"/>
                </a:solidFill>
              </a:rPr>
              <a:t>lượng</a:t>
            </a:r>
            <a:endParaRPr lang="en-US" altLang="en-US" dirty="0">
              <a:solidFill>
                <a:srgbClr val="0070C0"/>
              </a:solidFill>
            </a:endParaRPr>
          </a:p>
        </p:txBody>
      </p:sp>
      <p:sp>
        <p:nvSpPr>
          <p:cNvPr id="1110019" name="Rectangle 3"/>
          <p:cNvSpPr>
            <a:spLocks noGrp="1" noChangeArrowheads="1"/>
          </p:cNvSpPr>
          <p:nvPr>
            <p:ph sz="half" idx="1"/>
          </p:nvPr>
        </p:nvSpPr>
        <p:spPr/>
        <p:txBody>
          <a:bodyPr/>
          <a:lstStyle/>
          <a:p>
            <a:r>
              <a:rPr lang="en-US" altLang="en-US" dirty="0">
                <a:solidFill>
                  <a:srgbClr val="0070C0"/>
                </a:solidFill>
              </a:rPr>
              <a:t>kế </a:t>
            </a:r>
            <a:r>
              <a:rPr lang="en-US" altLang="en-US" dirty="0" err="1">
                <a:solidFill>
                  <a:srgbClr val="0070C0"/>
                </a:solidFill>
              </a:rPr>
              <a:t>hoạch</a:t>
            </a:r>
            <a:r>
              <a:rPr lang="en-US" altLang="en-US" dirty="0">
                <a:solidFill>
                  <a:srgbClr val="0070C0"/>
                </a:solidFill>
              </a:rPr>
              <a:t> </a:t>
            </a:r>
            <a:r>
              <a:rPr lang="en-US" altLang="en-US" dirty="0" err="1">
                <a:solidFill>
                  <a:srgbClr val="0070C0"/>
                </a:solidFill>
              </a:rPr>
              <a:t>quản</a:t>
            </a:r>
            <a:r>
              <a:rPr lang="en-US" altLang="en-US" dirty="0">
                <a:solidFill>
                  <a:srgbClr val="0070C0"/>
                </a:solidFill>
              </a:rPr>
              <a:t> </a:t>
            </a:r>
            <a:r>
              <a:rPr lang="en-US" altLang="en-US" dirty="0" err="1">
                <a:solidFill>
                  <a:srgbClr val="0070C0"/>
                </a:solidFill>
              </a:rPr>
              <a:t>lý</a:t>
            </a:r>
            <a:r>
              <a:rPr lang="en-US" altLang="en-US" dirty="0">
                <a:solidFill>
                  <a:srgbClr val="0070C0"/>
                </a:solidFill>
              </a:rPr>
              <a:t> có </a:t>
            </a:r>
            <a:r>
              <a:rPr lang="en-US" altLang="en-US" dirty="0" err="1">
                <a:solidFill>
                  <a:srgbClr val="0070C0"/>
                </a:solidFill>
              </a:rPr>
              <a:t>xác</a:t>
            </a:r>
            <a:r>
              <a:rPr lang="en-US" altLang="en-US" dirty="0">
                <a:solidFill>
                  <a:srgbClr val="0070C0"/>
                </a:solidFill>
              </a:rPr>
              <a:t> </a:t>
            </a:r>
            <a:r>
              <a:rPr lang="en-US" altLang="en-US" dirty="0" err="1">
                <a:solidFill>
                  <a:srgbClr val="0070C0"/>
                </a:solidFill>
              </a:rPr>
              <a:t>định</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các </a:t>
            </a:r>
            <a:r>
              <a:rPr lang="en-US" altLang="en-US" dirty="0" err="1">
                <a:solidFill>
                  <a:srgbClr val="0070C0"/>
                </a:solidFill>
              </a:rPr>
              <a:t>phương</a:t>
            </a:r>
            <a:r>
              <a:rPr lang="en-US" altLang="en-US" dirty="0">
                <a:solidFill>
                  <a:srgbClr val="0070C0"/>
                </a:solidFill>
              </a:rPr>
              <a:t> </a:t>
            </a:r>
            <a:r>
              <a:rPr lang="en-US" altLang="en-US" dirty="0" err="1">
                <a:solidFill>
                  <a:srgbClr val="0070C0"/>
                </a:solidFill>
              </a:rPr>
              <a:t>pháp</a:t>
            </a:r>
            <a:r>
              <a:rPr lang="en-US" altLang="en-US" dirty="0">
                <a:solidFill>
                  <a:srgbClr val="0070C0"/>
                </a:solidFill>
              </a:rPr>
              <a:t>, </a:t>
            </a:r>
            <a:r>
              <a:rPr lang="en-US" altLang="en-US" dirty="0" err="1">
                <a:solidFill>
                  <a:srgbClr val="0070C0"/>
                </a:solidFill>
              </a:rPr>
              <a:t>tiêu</a:t>
            </a:r>
            <a:r>
              <a:rPr lang="en-US" altLang="en-US" dirty="0">
                <a:solidFill>
                  <a:srgbClr val="0070C0"/>
                </a:solidFill>
              </a:rPr>
              <a:t> </a:t>
            </a:r>
            <a:r>
              <a:rPr lang="en-US" altLang="en-US" dirty="0" err="1">
                <a:solidFill>
                  <a:srgbClr val="0070C0"/>
                </a:solidFill>
              </a:rPr>
              <a:t>chuẩn</a:t>
            </a:r>
            <a:r>
              <a:rPr lang="en-US" altLang="en-US" dirty="0">
                <a:solidFill>
                  <a:srgbClr val="0070C0"/>
                </a:solidFill>
              </a:rPr>
              <a:t>, </a:t>
            </a:r>
            <a:r>
              <a:rPr lang="en-US" altLang="en-US" dirty="0" err="1">
                <a:solidFill>
                  <a:srgbClr val="0070C0"/>
                </a:solidFill>
              </a:rPr>
              <a:t>quy</a:t>
            </a:r>
            <a:r>
              <a:rPr lang="en-US" altLang="en-US" dirty="0">
                <a:solidFill>
                  <a:srgbClr val="0070C0"/>
                </a:solidFill>
              </a:rPr>
              <a:t> </a:t>
            </a:r>
            <a:r>
              <a:rPr lang="en-US" altLang="en-US" dirty="0" err="1">
                <a:solidFill>
                  <a:srgbClr val="0070C0"/>
                </a:solidFill>
              </a:rPr>
              <a:t>trình</a:t>
            </a:r>
            <a:r>
              <a:rPr lang="en-US" altLang="en-US" dirty="0">
                <a:solidFill>
                  <a:srgbClr val="0070C0"/>
                </a:solidFill>
              </a:rPr>
              <a:t>, và hướng dẫn </a:t>
            </a:r>
            <a:r>
              <a:rPr lang="en-US" altLang="en-US" dirty="0" err="1">
                <a:solidFill>
                  <a:srgbClr val="0070C0"/>
                </a:solidFill>
              </a:rPr>
              <a:t>được</a:t>
            </a:r>
            <a:r>
              <a:rPr lang="en-US" altLang="en-US" dirty="0">
                <a:solidFill>
                  <a:srgbClr val="0070C0"/>
                </a:solidFill>
              </a:rPr>
              <a:t> </a:t>
            </a:r>
            <a:r>
              <a:rPr lang="en-US" altLang="en-US" dirty="0" err="1">
                <a:solidFill>
                  <a:srgbClr val="0070C0"/>
                </a:solidFill>
              </a:rPr>
              <a:t>sử</a:t>
            </a:r>
            <a:r>
              <a:rPr lang="en-US" altLang="en-US" dirty="0">
                <a:solidFill>
                  <a:srgbClr val="0070C0"/>
                </a:solidFill>
              </a:rPr>
              <a:t> </a:t>
            </a:r>
            <a:r>
              <a:rPr lang="en-US" altLang="en-US" dirty="0" err="1">
                <a:solidFill>
                  <a:srgbClr val="0070C0"/>
                </a:solidFill>
              </a:rPr>
              <a:t>dụng</a:t>
            </a:r>
            <a:r>
              <a:rPr lang="en-US" altLang="en-US" dirty="0">
                <a:solidFill>
                  <a:srgbClr val="0070C0"/>
                </a:solidFill>
              </a:rPr>
              <a:t> </a:t>
            </a:r>
            <a:r>
              <a:rPr lang="en-US" altLang="en-US" dirty="0" err="1">
                <a:solidFill>
                  <a:srgbClr val="0070C0"/>
                </a:solidFill>
              </a:rPr>
              <a:t>cho</a:t>
            </a:r>
            <a:r>
              <a:rPr lang="en-US" altLang="en-US" dirty="0">
                <a:solidFill>
                  <a:srgbClr val="0070C0"/>
                </a:solidFill>
              </a:rPr>
              <a:t> </a:t>
            </a:r>
            <a:r>
              <a:rPr lang="en-US" altLang="en-US" dirty="0" err="1">
                <a:solidFill>
                  <a:srgbClr val="0070C0"/>
                </a:solidFill>
              </a:rPr>
              <a:t>từng</a:t>
            </a:r>
            <a:r>
              <a:rPr lang="en-US" altLang="en-US" dirty="0">
                <a:solidFill>
                  <a:srgbClr val="0070C0"/>
                </a:solidFill>
              </a:rPr>
              <a:t> </a:t>
            </a:r>
            <a:r>
              <a:rPr lang="en-US" altLang="en-US" dirty="0" err="1">
                <a:solidFill>
                  <a:srgbClr val="0070C0"/>
                </a:solidFill>
              </a:rPr>
              <a:t>giai</a:t>
            </a:r>
            <a:r>
              <a:rPr lang="en-US" altLang="en-US" dirty="0">
                <a:solidFill>
                  <a:srgbClr val="0070C0"/>
                </a:solidFill>
              </a:rPr>
              <a:t> </a:t>
            </a:r>
            <a:r>
              <a:rPr lang="en-US" altLang="en-US" dirty="0" err="1">
                <a:solidFill>
                  <a:srgbClr val="0070C0"/>
                </a:solidFill>
              </a:rPr>
              <a:t>đoạn</a:t>
            </a:r>
            <a:r>
              <a:rPr lang="en-US" altLang="en-US" dirty="0">
                <a:solidFill>
                  <a:srgbClr val="0070C0"/>
                </a:solidFill>
              </a:rPr>
              <a:t> hoặc </a:t>
            </a:r>
            <a:r>
              <a:rPr lang="en-US" altLang="en-US" dirty="0" err="1">
                <a:solidFill>
                  <a:srgbClr val="0070C0"/>
                </a:solidFill>
              </a:rPr>
              <a:t>hoạt</a:t>
            </a:r>
            <a:r>
              <a:rPr lang="en-US" altLang="en-US" dirty="0">
                <a:solidFill>
                  <a:srgbClr val="0070C0"/>
                </a:solidFill>
              </a:rPr>
              <a:t> </a:t>
            </a:r>
            <a:r>
              <a:rPr lang="en-US" altLang="en-US" dirty="0" err="1">
                <a:solidFill>
                  <a:srgbClr val="0070C0"/>
                </a:solidFill>
              </a:rPr>
              <a:t>động</a:t>
            </a:r>
            <a:r>
              <a:rPr lang="en-US" altLang="en-US" dirty="0">
                <a:solidFill>
                  <a:srgbClr val="0070C0"/>
                </a:solidFill>
              </a:rPr>
              <a:t> </a:t>
            </a:r>
            <a:r>
              <a:rPr lang="en-US" altLang="en-US" dirty="0" err="1">
                <a:solidFill>
                  <a:srgbClr val="0070C0"/>
                </a:solidFill>
              </a:rPr>
              <a:t>cuả</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án không?</a:t>
            </a:r>
          </a:p>
          <a:p>
            <a:r>
              <a:rPr lang="en-US" altLang="en-US" dirty="0">
                <a:solidFill>
                  <a:srgbClr val="0070C0"/>
                </a:solidFill>
              </a:rPr>
              <a:t>Các </a:t>
            </a:r>
            <a:r>
              <a:rPr lang="en-US" altLang="en-US" dirty="0" err="1">
                <a:solidFill>
                  <a:srgbClr val="0070C0"/>
                </a:solidFill>
              </a:rPr>
              <a:t>lý</a:t>
            </a:r>
            <a:r>
              <a:rPr lang="en-US" altLang="en-US" dirty="0">
                <a:solidFill>
                  <a:srgbClr val="0070C0"/>
                </a:solidFill>
              </a:rPr>
              <a:t> do có </a:t>
            </a:r>
            <a:r>
              <a:rPr lang="en-US" altLang="en-US" dirty="0" err="1">
                <a:solidFill>
                  <a:srgbClr val="0070C0"/>
                </a:solidFill>
              </a:rPr>
              <a:t>cho</a:t>
            </a:r>
            <a:r>
              <a:rPr lang="en-US" altLang="en-US" dirty="0">
                <a:solidFill>
                  <a:srgbClr val="0070C0"/>
                </a:solidFill>
              </a:rPr>
              <a:t> </a:t>
            </a:r>
            <a:r>
              <a:rPr lang="en-US" altLang="en-US" dirty="0" err="1">
                <a:solidFill>
                  <a:srgbClr val="0070C0"/>
                </a:solidFill>
              </a:rPr>
              <a:t>thấy</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điểm</a:t>
            </a:r>
            <a:r>
              <a:rPr lang="en-US" altLang="en-US" dirty="0">
                <a:solidFill>
                  <a:srgbClr val="0070C0"/>
                </a:solidFill>
              </a:rPr>
              <a:t> này </a:t>
            </a:r>
            <a:r>
              <a:rPr lang="en-US" altLang="en-US" dirty="0" err="1">
                <a:solidFill>
                  <a:srgbClr val="0070C0"/>
                </a:solidFill>
              </a:rPr>
              <a:t>là</a:t>
            </a:r>
            <a:r>
              <a:rPr lang="en-US" altLang="en-US" dirty="0">
                <a:solidFill>
                  <a:srgbClr val="0070C0"/>
                </a:solidFill>
              </a:rPr>
              <a:t> </a:t>
            </a:r>
            <a:r>
              <a:rPr lang="en-US" altLang="en-US" dirty="0" err="1">
                <a:solidFill>
                  <a:srgbClr val="0070C0"/>
                </a:solidFill>
              </a:rPr>
              <a:t>rõ</a:t>
            </a:r>
            <a:r>
              <a:rPr lang="en-US" altLang="en-US" dirty="0">
                <a:solidFill>
                  <a:srgbClr val="0070C0"/>
                </a:solidFill>
              </a:rPr>
              <a:t> </a:t>
            </a:r>
            <a:r>
              <a:rPr lang="en-US" altLang="en-US" dirty="0" err="1">
                <a:solidFill>
                  <a:srgbClr val="0070C0"/>
                </a:solidFill>
              </a:rPr>
              <a:t>ràng</a:t>
            </a:r>
            <a:r>
              <a:rPr lang="en-US" altLang="en-US" dirty="0">
                <a:solidFill>
                  <a:srgbClr val="0070C0"/>
                </a:solidFill>
              </a:rPr>
              <a:t> </a:t>
            </a:r>
            <a:r>
              <a:rPr lang="en-US" altLang="en-US" dirty="0" err="1">
                <a:solidFill>
                  <a:srgbClr val="0070C0"/>
                </a:solidFill>
              </a:rPr>
              <a:t>hợp</a:t>
            </a:r>
            <a:r>
              <a:rPr lang="en-US" altLang="en-US" dirty="0">
                <a:solidFill>
                  <a:srgbClr val="0070C0"/>
                </a:solidFill>
              </a:rPr>
              <a:t> </a:t>
            </a:r>
            <a:r>
              <a:rPr lang="en-US" altLang="en-US" dirty="0" err="1">
                <a:solidFill>
                  <a:srgbClr val="0070C0"/>
                </a:solidFill>
              </a:rPr>
              <a:t>lý</a:t>
            </a:r>
            <a:r>
              <a:rPr lang="en-US" altLang="en-US" dirty="0">
                <a:solidFill>
                  <a:srgbClr val="0070C0"/>
                </a:solidFill>
              </a:rPr>
              <a:t> không?</a:t>
            </a:r>
          </a:p>
          <a:p>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tiêu</a:t>
            </a:r>
            <a:r>
              <a:rPr lang="en-US" altLang="en-US" dirty="0">
                <a:solidFill>
                  <a:srgbClr val="0070C0"/>
                </a:solidFill>
              </a:rPr>
              <a:t> </a:t>
            </a:r>
            <a:r>
              <a:rPr lang="en-US" altLang="en-US" dirty="0" err="1">
                <a:solidFill>
                  <a:srgbClr val="0070C0"/>
                </a:solidFill>
              </a:rPr>
              <a:t>thức</a:t>
            </a:r>
            <a:r>
              <a:rPr lang="en-US" altLang="en-US" dirty="0">
                <a:solidFill>
                  <a:srgbClr val="0070C0"/>
                </a:solidFill>
              </a:rPr>
              <a:t> </a:t>
            </a:r>
            <a:r>
              <a:rPr lang="en-US" altLang="en-US" dirty="0" err="1">
                <a:solidFill>
                  <a:srgbClr val="0070C0"/>
                </a:solidFill>
              </a:rPr>
              <a:t>kiểm</a:t>
            </a:r>
            <a:r>
              <a:rPr lang="en-US" altLang="en-US" dirty="0">
                <a:solidFill>
                  <a:srgbClr val="0070C0"/>
                </a:solidFill>
              </a:rPr>
              <a:t> </a:t>
            </a:r>
            <a:r>
              <a:rPr lang="en-US" altLang="en-US" dirty="0" err="1">
                <a:solidFill>
                  <a:srgbClr val="0070C0"/>
                </a:solidFill>
              </a:rPr>
              <a:t>soát</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a:t>
            </a:r>
            <a:r>
              <a:rPr lang="en-US" altLang="en-US" dirty="0" err="1">
                <a:solidFill>
                  <a:srgbClr val="0070C0"/>
                </a:solidFill>
              </a:rPr>
              <a:t>xác</a:t>
            </a:r>
            <a:r>
              <a:rPr lang="en-US" altLang="en-US" dirty="0">
                <a:solidFill>
                  <a:srgbClr val="0070C0"/>
                </a:solidFill>
              </a:rPr>
              <a:t> </a:t>
            </a:r>
            <a:r>
              <a:rPr lang="en-US" altLang="en-US" dirty="0" err="1">
                <a:solidFill>
                  <a:srgbClr val="0070C0"/>
                </a:solidFill>
              </a:rPr>
              <a:t>định</a:t>
            </a:r>
            <a:r>
              <a:rPr lang="en-US" altLang="en-US" dirty="0">
                <a:solidFill>
                  <a:srgbClr val="0070C0"/>
                </a:solidFill>
              </a:rPr>
              <a:t> để </a:t>
            </a:r>
            <a:r>
              <a:rPr lang="en-US" altLang="en-US" dirty="0" err="1">
                <a:solidFill>
                  <a:srgbClr val="0070C0"/>
                </a:solidFill>
              </a:rPr>
              <a:t>giám</a:t>
            </a:r>
            <a:r>
              <a:rPr lang="en-US" altLang="en-US" dirty="0">
                <a:solidFill>
                  <a:srgbClr val="0070C0"/>
                </a:solidFill>
              </a:rPr>
              <a:t> </a:t>
            </a:r>
            <a:r>
              <a:rPr lang="en-US" altLang="en-US" dirty="0" err="1">
                <a:solidFill>
                  <a:srgbClr val="0070C0"/>
                </a:solidFill>
              </a:rPr>
              <a:t>sát</a:t>
            </a:r>
            <a:r>
              <a:rPr lang="en-US" altLang="en-US" dirty="0">
                <a:solidFill>
                  <a:srgbClr val="0070C0"/>
                </a:solidFill>
              </a:rPr>
              <a:t> </a:t>
            </a:r>
            <a:r>
              <a:rPr lang="en-US" altLang="en-US" dirty="0" err="1">
                <a:solidFill>
                  <a:srgbClr val="0070C0"/>
                </a:solidFill>
              </a:rPr>
              <a:t>hiệu</a:t>
            </a:r>
            <a:r>
              <a:rPr lang="en-US" altLang="en-US" dirty="0">
                <a:solidFill>
                  <a:srgbClr val="0070C0"/>
                </a:solidFill>
              </a:rPr>
              <a:t> quả có </a:t>
            </a:r>
            <a:r>
              <a:rPr lang="en-US" altLang="en-US" dirty="0" err="1">
                <a:solidFill>
                  <a:srgbClr val="0070C0"/>
                </a:solidFill>
              </a:rPr>
              <a:t>sử</a:t>
            </a:r>
            <a:r>
              <a:rPr lang="en-US" altLang="en-US" dirty="0">
                <a:solidFill>
                  <a:srgbClr val="0070C0"/>
                </a:solidFill>
              </a:rPr>
              <a:t> </a:t>
            </a:r>
            <a:r>
              <a:rPr lang="en-US" altLang="en-US" dirty="0" err="1">
                <a:solidFill>
                  <a:srgbClr val="0070C0"/>
                </a:solidFill>
              </a:rPr>
              <a:t>dụng</a:t>
            </a:r>
            <a:r>
              <a:rPr lang="en-US" altLang="en-US" dirty="0">
                <a:solidFill>
                  <a:srgbClr val="0070C0"/>
                </a:solidFill>
              </a:rPr>
              <a:t> các </a:t>
            </a:r>
            <a:r>
              <a:rPr lang="en-US" altLang="en-US" dirty="0" err="1">
                <a:solidFill>
                  <a:srgbClr val="0070C0"/>
                </a:solidFill>
              </a:rPr>
              <a:t>phương</a:t>
            </a:r>
            <a:r>
              <a:rPr lang="en-US" altLang="en-US" dirty="0">
                <a:solidFill>
                  <a:srgbClr val="0070C0"/>
                </a:solidFill>
              </a:rPr>
              <a:t> </a:t>
            </a:r>
            <a:r>
              <a:rPr lang="en-US" altLang="en-US" dirty="0" err="1">
                <a:solidFill>
                  <a:srgbClr val="0070C0"/>
                </a:solidFill>
              </a:rPr>
              <a:t>pháp</a:t>
            </a:r>
            <a:r>
              <a:rPr lang="en-US" altLang="en-US" dirty="0">
                <a:solidFill>
                  <a:srgbClr val="0070C0"/>
                </a:solidFill>
              </a:rPr>
              <a:t> đã </a:t>
            </a:r>
            <a:r>
              <a:rPr lang="en-US" altLang="en-US" dirty="0" err="1">
                <a:solidFill>
                  <a:srgbClr val="0070C0"/>
                </a:solidFill>
              </a:rPr>
              <a:t>lựa</a:t>
            </a:r>
            <a:r>
              <a:rPr lang="en-US" altLang="en-US" dirty="0">
                <a:solidFill>
                  <a:srgbClr val="0070C0"/>
                </a:solidFill>
              </a:rPr>
              <a:t> </a:t>
            </a:r>
            <a:r>
              <a:rPr lang="en-US" altLang="en-US" dirty="0" err="1">
                <a:solidFill>
                  <a:srgbClr val="0070C0"/>
                </a:solidFill>
              </a:rPr>
              <a:t>chọn</a:t>
            </a:r>
            <a:r>
              <a:rPr lang="en-US" altLang="en-US" dirty="0">
                <a:solidFill>
                  <a:srgbClr val="0070C0"/>
                </a:solidFill>
              </a:rPr>
              <a:t> không?</a:t>
            </a:r>
          </a:p>
        </p:txBody>
      </p:sp>
      <p:sp>
        <p:nvSpPr>
          <p:cNvPr id="2" name="Content Placeholder 1"/>
          <p:cNvSpPr>
            <a:spLocks noGrp="1"/>
          </p:cNvSpPr>
          <p:nvPr>
            <p:ph sz="half" idx="2"/>
          </p:nvPr>
        </p:nvSpPr>
        <p:spPr/>
        <p:txBody>
          <a:bodyPr/>
          <a:lstStyle/>
          <a:p>
            <a:r>
              <a:rPr lang="en-US" dirty="0"/>
              <a:t>Does the management plan identify the methods, standards, procedures, and guidelines used for each project phase or activity?</a:t>
            </a:r>
          </a:p>
          <a:p>
            <a:r>
              <a:rPr lang="en-US" dirty="0"/>
              <a:t>Do the reasons indicate that these points are reasonably clear?</a:t>
            </a:r>
          </a:p>
          <a:p>
            <a:r>
              <a:rPr lang="en-US" dirty="0"/>
              <a:t>Are control criteria defined for effective monitoring using selected methods?</a:t>
            </a:r>
          </a:p>
        </p:txBody>
      </p:sp>
    </p:spTree>
    <p:extLst>
      <p:ext uri="{BB962C8B-B14F-4D97-AF65-F5344CB8AC3E}">
        <p14:creationId xmlns:p14="http://schemas.microsoft.com/office/powerpoint/2010/main" val="2337835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9014" y="285233"/>
            <a:ext cx="63015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Goals of Quality Assurance:</a:t>
            </a:r>
          </a:p>
          <a:p>
            <a:r>
              <a:rPr lang="en-US" sz="2400" b="1" i="1" u="sng">
                <a:ln/>
                <a:solidFill>
                  <a:srgbClr val="0070C0"/>
                </a:solidFill>
                <a:latin typeface="Times New Roman" panose="02020603050405020304" pitchFamily="18" charset="0"/>
                <a:cs typeface="Times New Roman" panose="02020603050405020304" pitchFamily="18" charset="0"/>
              </a:rPr>
              <a:t>Mục địch đảm bảo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08485" y="1170584"/>
            <a:ext cx="5487515" cy="4154984"/>
          </a:xfrm>
          <a:prstGeom prst="rect">
            <a:avLst/>
          </a:prstGeom>
          <a:noFill/>
        </p:spPr>
        <p:txBody>
          <a:bodyPr wrap="square" rtlCol="0">
            <a:spAutoFit/>
          </a:bodyPr>
          <a:lstStyle/>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Project managers and the quality assurance group work together to ensure adherence to the defined management processes and procedures</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Results of quality assurance reviews should be shared and discussed with project managers and teams, and reviewed periodically with senior project management</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project manager and QA resource should jointly obtain decisions and guidance from senior management on all unresolved noncompliance issues</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Leads to taking actions to increase the effectiveness and efficiency of the project to provide added benefits to the project stakeholders (Quality Improvement)</a:t>
            </a:r>
          </a:p>
        </p:txBody>
      </p:sp>
      <p:sp>
        <p:nvSpPr>
          <p:cNvPr id="4" name="TextBox 3">
            <a:extLst>
              <a:ext uri="{FF2B5EF4-FFF2-40B4-BE49-F238E27FC236}">
                <a16:creationId xmlns="" xmlns:a16="http://schemas.microsoft.com/office/drawing/2014/main" id="{9BEB0674-A1C5-48A6-A240-FBE8B35EA9D6}"/>
              </a:ext>
            </a:extLst>
          </p:cNvPr>
          <p:cNvSpPr txBox="1"/>
          <p:nvPr/>
        </p:nvSpPr>
        <p:spPr>
          <a:xfrm>
            <a:off x="6426201" y="1170584"/>
            <a:ext cx="5157313" cy="4154984"/>
          </a:xfrm>
          <a:prstGeom prst="rect">
            <a:avLst/>
          </a:prstGeom>
          <a:noFill/>
        </p:spPr>
        <p:txBody>
          <a:bodyPr wrap="square" rtlCol="0">
            <a:spAutoFit/>
          </a:bodyPr>
          <a:lstStyle/>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Quản lý dự án và nhóm đảm bảo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dự án làm việc cùng nhau để đảm bảo thống nhất trong xác định quy trình và thủ tục quản lý </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Kết quả của các cuộc đảm bảo chất lượng nên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chia sẻ và thảo luận với quản lý dự án và nhóm, và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quản lý dự án cao h</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n xem xét định kỳ</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Quản lý dự án và tài nguyên đảm bảo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cùng với quản lý dự án cấp cao nên cùng quyết định các lỗi không giải quyết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Có các hành động làm tang hiệu quả và năng suất dự án để cung cấp them lợi ích cho nhà tài trợ dự án</a:t>
            </a:r>
          </a:p>
        </p:txBody>
      </p:sp>
    </p:spTree>
    <p:extLst>
      <p:ext uri="{BB962C8B-B14F-4D97-AF65-F5344CB8AC3E}">
        <p14:creationId xmlns:p14="http://schemas.microsoft.com/office/powerpoint/2010/main" val="74201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r>
              <a:rPr lang="en-US" altLang="en-US" dirty="0"/>
              <a:t>Quality assurance </a:t>
            </a:r>
            <a:r>
              <a:rPr lang="en-US" altLang="en-US" dirty="0" smtClean="0"/>
              <a:t>framework</a:t>
            </a:r>
            <a:br>
              <a:rPr lang="en-US" altLang="en-US" dirty="0" smtClean="0"/>
            </a:br>
            <a:r>
              <a:rPr lang="en-US" altLang="en-US" dirty="0" err="1" smtClean="0">
                <a:solidFill>
                  <a:srgbClr val="0070C0"/>
                </a:solidFill>
              </a:rPr>
              <a:t>Khung</a:t>
            </a:r>
            <a:r>
              <a:rPr lang="en-US" altLang="en-US" dirty="0" smtClean="0">
                <a:solidFill>
                  <a:srgbClr val="0070C0"/>
                </a:solidFill>
              </a:rPr>
              <a:t> </a:t>
            </a:r>
            <a:r>
              <a:rPr lang="en-US" altLang="en-US" dirty="0" err="1">
                <a:solidFill>
                  <a:srgbClr val="0070C0"/>
                </a:solidFill>
              </a:rPr>
              <a:t>đảm</a:t>
            </a:r>
            <a:r>
              <a:rPr lang="en-US" altLang="en-US" dirty="0">
                <a:solidFill>
                  <a:srgbClr val="0070C0"/>
                </a:solidFill>
              </a:rPr>
              <a:t> </a:t>
            </a:r>
            <a:r>
              <a:rPr lang="en-US" altLang="en-US" dirty="0" err="1">
                <a:solidFill>
                  <a:srgbClr val="0070C0"/>
                </a:solidFill>
              </a:rPr>
              <a:t>bảo</a:t>
            </a:r>
            <a:r>
              <a:rPr lang="en-US" altLang="en-US" dirty="0">
                <a:solidFill>
                  <a:srgbClr val="0070C0"/>
                </a:solidFill>
              </a:rPr>
              <a:t> </a:t>
            </a:r>
            <a:r>
              <a:rPr lang="en-US" altLang="en-US" dirty="0" err="1">
                <a:solidFill>
                  <a:srgbClr val="0070C0"/>
                </a:solidFill>
              </a:rPr>
              <a:t>chất</a:t>
            </a:r>
            <a:r>
              <a:rPr lang="en-US" altLang="en-US" dirty="0">
                <a:solidFill>
                  <a:srgbClr val="0070C0"/>
                </a:solidFill>
              </a:rPr>
              <a:t> </a:t>
            </a:r>
            <a:r>
              <a:rPr lang="en-US" altLang="en-US" dirty="0" err="1">
                <a:solidFill>
                  <a:srgbClr val="0070C0"/>
                </a:solidFill>
              </a:rPr>
              <a:t>lượng</a:t>
            </a:r>
            <a:endParaRPr lang="en-US" altLang="en-US" dirty="0">
              <a:solidFill>
                <a:srgbClr val="0070C0"/>
              </a:solidFill>
            </a:endParaRPr>
          </a:p>
        </p:txBody>
      </p:sp>
      <p:sp>
        <p:nvSpPr>
          <p:cNvPr id="1116163" name="Rectangle 3"/>
          <p:cNvSpPr>
            <a:spLocks noGrp="1" noChangeArrowheads="1"/>
          </p:cNvSpPr>
          <p:nvPr>
            <p:ph sz="half" idx="1"/>
          </p:nvPr>
        </p:nvSpPr>
        <p:spPr/>
        <p:txBody>
          <a:bodyPr/>
          <a:lstStyle/>
          <a:p>
            <a:r>
              <a:rPr lang="en-US" altLang="en-US" dirty="0">
                <a:solidFill>
                  <a:srgbClr val="0070C0"/>
                </a:solidFill>
              </a:rPr>
              <a:t>Các </a:t>
            </a:r>
            <a:r>
              <a:rPr lang="en-US" altLang="en-US" dirty="0" err="1">
                <a:solidFill>
                  <a:srgbClr val="0070C0"/>
                </a:solidFill>
              </a:rPr>
              <a:t>phương</a:t>
            </a:r>
            <a:r>
              <a:rPr lang="en-US" altLang="en-US" dirty="0">
                <a:solidFill>
                  <a:srgbClr val="0070C0"/>
                </a:solidFill>
              </a:rPr>
              <a:t> </a:t>
            </a:r>
            <a:r>
              <a:rPr lang="en-US" altLang="en-US" dirty="0" err="1">
                <a:solidFill>
                  <a:srgbClr val="0070C0"/>
                </a:solidFill>
              </a:rPr>
              <a:t>pháp</a:t>
            </a:r>
            <a:r>
              <a:rPr lang="en-US" altLang="en-US" dirty="0">
                <a:solidFill>
                  <a:srgbClr val="0070C0"/>
                </a:solidFill>
              </a:rPr>
              <a:t> </a:t>
            </a:r>
            <a:r>
              <a:rPr lang="en-US" altLang="en-US" dirty="0" err="1">
                <a:solidFill>
                  <a:srgbClr val="0070C0"/>
                </a:solidFill>
              </a:rPr>
              <a:t>luận</a:t>
            </a:r>
            <a:r>
              <a:rPr lang="en-US" altLang="en-US" dirty="0">
                <a:solidFill>
                  <a:srgbClr val="0070C0"/>
                </a:solidFill>
              </a:rPr>
              <a:t>, </a:t>
            </a:r>
            <a:r>
              <a:rPr lang="en-US" altLang="en-US" dirty="0" err="1">
                <a:solidFill>
                  <a:srgbClr val="0070C0"/>
                </a:solidFill>
              </a:rPr>
              <a:t>tiêu</a:t>
            </a:r>
            <a:r>
              <a:rPr lang="en-US" altLang="en-US" dirty="0">
                <a:solidFill>
                  <a:srgbClr val="0070C0"/>
                </a:solidFill>
              </a:rPr>
              <a:t> </a:t>
            </a:r>
            <a:r>
              <a:rPr lang="en-US" altLang="en-US" dirty="0" err="1">
                <a:solidFill>
                  <a:srgbClr val="0070C0"/>
                </a:solidFill>
              </a:rPr>
              <a:t>chuẩn</a:t>
            </a:r>
            <a:r>
              <a:rPr lang="en-US" altLang="en-US" dirty="0">
                <a:solidFill>
                  <a:srgbClr val="0070C0"/>
                </a:solidFill>
              </a:rPr>
              <a:t>, hướng dẫn </a:t>
            </a:r>
            <a:r>
              <a:rPr lang="en-US" altLang="en-US" dirty="0" err="1">
                <a:solidFill>
                  <a:srgbClr val="0070C0"/>
                </a:solidFill>
              </a:rPr>
              <a:t>hợp</a:t>
            </a:r>
            <a:r>
              <a:rPr lang="en-US" altLang="en-US" dirty="0">
                <a:solidFill>
                  <a:srgbClr val="0070C0"/>
                </a:solidFill>
              </a:rPr>
              <a:t> </a:t>
            </a:r>
            <a:r>
              <a:rPr lang="en-US" altLang="en-US" dirty="0" err="1">
                <a:solidFill>
                  <a:srgbClr val="0070C0"/>
                </a:solidFill>
              </a:rPr>
              <a:t>lý</a:t>
            </a:r>
            <a:endParaRPr lang="en-US" altLang="en-US" dirty="0">
              <a:solidFill>
                <a:srgbClr val="0070C0"/>
              </a:solidFill>
            </a:endParaRPr>
          </a:p>
          <a:p>
            <a:r>
              <a:rPr lang="en-US" altLang="en-US" dirty="0" err="1">
                <a:solidFill>
                  <a:srgbClr val="0070C0"/>
                </a:solidFill>
              </a:rPr>
              <a:t>quy</a:t>
            </a:r>
            <a:r>
              <a:rPr lang="en-US" altLang="en-US" dirty="0">
                <a:solidFill>
                  <a:srgbClr val="0070C0"/>
                </a:solidFill>
              </a:rPr>
              <a:t> </a:t>
            </a:r>
            <a:r>
              <a:rPr lang="en-US" altLang="en-US" dirty="0" err="1">
                <a:solidFill>
                  <a:srgbClr val="0070C0"/>
                </a:solidFill>
              </a:rPr>
              <a:t>trình</a:t>
            </a:r>
            <a:r>
              <a:rPr lang="en-US" altLang="en-US" dirty="0">
                <a:solidFill>
                  <a:srgbClr val="0070C0"/>
                </a:solidFill>
              </a:rPr>
              <a:t> </a:t>
            </a:r>
            <a:r>
              <a:rPr lang="en-US" altLang="en-US" dirty="0" err="1">
                <a:solidFill>
                  <a:srgbClr val="0070C0"/>
                </a:solidFill>
              </a:rPr>
              <a:t>kiểm</a:t>
            </a:r>
            <a:r>
              <a:rPr lang="en-US" altLang="en-US" dirty="0">
                <a:solidFill>
                  <a:srgbClr val="0070C0"/>
                </a:solidFill>
              </a:rPr>
              <a:t> </a:t>
            </a:r>
            <a:r>
              <a:rPr lang="en-US" altLang="en-US" dirty="0" err="1">
                <a:solidFill>
                  <a:srgbClr val="0070C0"/>
                </a:solidFill>
              </a:rPr>
              <a:t>soát</a:t>
            </a:r>
            <a:r>
              <a:rPr lang="en-US" altLang="en-US" dirty="0">
                <a:solidFill>
                  <a:srgbClr val="0070C0"/>
                </a:solidFill>
              </a:rPr>
              <a:t> </a:t>
            </a:r>
            <a:r>
              <a:rPr lang="en-US" altLang="en-US" dirty="0" err="1">
                <a:solidFill>
                  <a:srgbClr val="0070C0"/>
                </a:solidFill>
              </a:rPr>
              <a:t>thay</a:t>
            </a:r>
            <a:r>
              <a:rPr lang="en-US" altLang="en-US" dirty="0">
                <a:solidFill>
                  <a:srgbClr val="0070C0"/>
                </a:solidFill>
              </a:rPr>
              <a:t> </a:t>
            </a:r>
            <a:r>
              <a:rPr lang="en-US" altLang="en-US" dirty="0" err="1">
                <a:solidFill>
                  <a:srgbClr val="0070C0"/>
                </a:solidFill>
              </a:rPr>
              <a:t>đổi</a:t>
            </a:r>
            <a:r>
              <a:rPr lang="en-US" altLang="en-US" dirty="0">
                <a:solidFill>
                  <a:srgbClr val="0070C0"/>
                </a:solidFill>
              </a:rPr>
              <a:t> </a:t>
            </a:r>
            <a:r>
              <a:rPr lang="en-US" altLang="en-US" dirty="0" err="1">
                <a:solidFill>
                  <a:srgbClr val="0070C0"/>
                </a:solidFill>
              </a:rPr>
              <a:t>hiệu</a:t>
            </a:r>
            <a:r>
              <a:rPr lang="en-US" altLang="en-US" dirty="0">
                <a:solidFill>
                  <a:srgbClr val="0070C0"/>
                </a:solidFill>
              </a:rPr>
              <a:t> quả</a:t>
            </a:r>
          </a:p>
          <a:p>
            <a:r>
              <a:rPr lang="en-US" altLang="en-US" dirty="0" err="1">
                <a:solidFill>
                  <a:srgbClr val="0070C0"/>
                </a:solidFill>
              </a:rPr>
              <a:t>Rà</a:t>
            </a:r>
            <a:r>
              <a:rPr lang="en-US" altLang="en-US" dirty="0">
                <a:solidFill>
                  <a:srgbClr val="0070C0"/>
                </a:solidFill>
              </a:rPr>
              <a:t> </a:t>
            </a:r>
            <a:r>
              <a:rPr lang="en-US" altLang="en-US" dirty="0" err="1">
                <a:solidFill>
                  <a:srgbClr val="0070C0"/>
                </a:solidFill>
              </a:rPr>
              <a:t>xét</a:t>
            </a:r>
            <a:r>
              <a:rPr lang="en-US" altLang="en-US" dirty="0">
                <a:solidFill>
                  <a:srgbClr val="0070C0"/>
                </a:solidFill>
              </a:rPr>
              <a:t> các </a:t>
            </a:r>
            <a:r>
              <a:rPr lang="en-US" altLang="en-US" dirty="0" err="1">
                <a:solidFill>
                  <a:srgbClr val="0070C0"/>
                </a:solidFill>
              </a:rPr>
              <a:t>hoạt</a:t>
            </a:r>
            <a:r>
              <a:rPr lang="en-US" altLang="en-US" dirty="0">
                <a:solidFill>
                  <a:srgbClr val="0070C0"/>
                </a:solidFill>
              </a:rPr>
              <a:t> </a:t>
            </a:r>
            <a:r>
              <a:rPr lang="en-US" altLang="en-US" dirty="0" err="1">
                <a:solidFill>
                  <a:srgbClr val="0070C0"/>
                </a:solidFill>
              </a:rPr>
              <a:t>động</a:t>
            </a:r>
            <a:r>
              <a:rPr lang="en-US" altLang="en-US" dirty="0">
                <a:solidFill>
                  <a:srgbClr val="0070C0"/>
                </a:solidFill>
              </a:rPr>
              <a:t> </a:t>
            </a:r>
            <a:r>
              <a:rPr lang="en-US" altLang="en-US" dirty="0" err="1">
                <a:solidFill>
                  <a:srgbClr val="0070C0"/>
                </a:solidFill>
              </a:rPr>
              <a:t>kiểm</a:t>
            </a:r>
            <a:r>
              <a:rPr lang="en-US" altLang="en-US" dirty="0">
                <a:solidFill>
                  <a:srgbClr val="0070C0"/>
                </a:solidFill>
              </a:rPr>
              <a:t> </a:t>
            </a:r>
            <a:r>
              <a:rPr lang="en-US" altLang="en-US" dirty="0" err="1">
                <a:solidFill>
                  <a:srgbClr val="0070C0"/>
                </a:solidFill>
              </a:rPr>
              <a:t>soát</a:t>
            </a:r>
            <a:r>
              <a:rPr lang="en-US" altLang="en-US" dirty="0">
                <a:solidFill>
                  <a:srgbClr val="0070C0"/>
                </a:solidFill>
              </a:rPr>
              <a:t> </a:t>
            </a:r>
            <a:r>
              <a:rPr lang="en-US" altLang="en-US" dirty="0" err="1">
                <a:solidFill>
                  <a:srgbClr val="0070C0"/>
                </a:solidFill>
              </a:rPr>
              <a:t>chất</a:t>
            </a:r>
            <a:r>
              <a:rPr lang="en-US" altLang="en-US" dirty="0">
                <a:solidFill>
                  <a:srgbClr val="0070C0"/>
                </a:solidFill>
              </a:rPr>
              <a:t> </a:t>
            </a:r>
            <a:r>
              <a:rPr lang="en-US" altLang="en-US" dirty="0" err="1">
                <a:solidFill>
                  <a:srgbClr val="0070C0"/>
                </a:solidFill>
              </a:rPr>
              <a:t>lượng</a:t>
            </a:r>
            <a:endParaRPr lang="en-US" altLang="en-US" dirty="0">
              <a:solidFill>
                <a:srgbClr val="0070C0"/>
              </a:solidFill>
            </a:endParaRPr>
          </a:p>
          <a:p>
            <a:r>
              <a:rPr lang="en-US" altLang="en-US" dirty="0" err="1">
                <a:solidFill>
                  <a:srgbClr val="0070C0"/>
                </a:solidFill>
              </a:rPr>
              <a:t>cán</a:t>
            </a:r>
            <a:r>
              <a:rPr lang="en-US" altLang="en-US" dirty="0">
                <a:solidFill>
                  <a:srgbClr val="0070C0"/>
                </a:solidFill>
              </a:rPr>
              <a:t> </a:t>
            </a:r>
            <a:r>
              <a:rPr lang="en-US" altLang="en-US" dirty="0" err="1">
                <a:solidFill>
                  <a:srgbClr val="0070C0"/>
                </a:solidFill>
              </a:rPr>
              <a:t>bộ</a:t>
            </a:r>
            <a:r>
              <a:rPr lang="en-US" altLang="en-US" dirty="0">
                <a:solidFill>
                  <a:srgbClr val="0070C0"/>
                </a:solidFill>
              </a:rPr>
              <a:t> có </a:t>
            </a:r>
            <a:r>
              <a:rPr lang="en-US" altLang="en-US" dirty="0" err="1">
                <a:solidFill>
                  <a:srgbClr val="0070C0"/>
                </a:solidFill>
              </a:rPr>
              <a:t>kỹ</a:t>
            </a:r>
            <a:r>
              <a:rPr lang="en-US" altLang="en-US" dirty="0">
                <a:solidFill>
                  <a:srgbClr val="0070C0"/>
                </a:solidFill>
              </a:rPr>
              <a:t> </a:t>
            </a:r>
            <a:r>
              <a:rPr lang="en-US" altLang="en-US" dirty="0" err="1">
                <a:solidFill>
                  <a:srgbClr val="0070C0"/>
                </a:solidFill>
              </a:rPr>
              <a:t>năng</a:t>
            </a:r>
            <a:r>
              <a:rPr lang="en-US" altLang="en-US" dirty="0">
                <a:solidFill>
                  <a:srgbClr val="0070C0"/>
                </a:solidFill>
              </a:rPr>
              <a:t> </a:t>
            </a:r>
            <a:r>
              <a:rPr lang="en-US" altLang="en-US" dirty="0" err="1">
                <a:solidFill>
                  <a:srgbClr val="0070C0"/>
                </a:solidFill>
              </a:rPr>
              <a:t>hợp</a:t>
            </a:r>
            <a:r>
              <a:rPr lang="en-US" altLang="en-US" dirty="0">
                <a:solidFill>
                  <a:srgbClr val="0070C0"/>
                </a:solidFill>
              </a:rPr>
              <a:t> </a:t>
            </a:r>
            <a:r>
              <a:rPr lang="en-US" altLang="en-US" dirty="0" err="1">
                <a:solidFill>
                  <a:srgbClr val="0070C0"/>
                </a:solidFill>
              </a:rPr>
              <a:t>lý</a:t>
            </a:r>
            <a:endParaRPr lang="en-US" altLang="en-US" dirty="0">
              <a:solidFill>
                <a:srgbClr val="0070C0"/>
              </a:solidFill>
            </a:endParaRPr>
          </a:p>
        </p:txBody>
      </p:sp>
      <p:sp>
        <p:nvSpPr>
          <p:cNvPr id="2" name="Content Placeholder 1"/>
          <p:cNvSpPr>
            <a:spLocks noGrp="1"/>
          </p:cNvSpPr>
          <p:nvPr>
            <p:ph sz="half" idx="2"/>
          </p:nvPr>
        </p:nvSpPr>
        <p:spPr/>
        <p:txBody>
          <a:bodyPr/>
          <a:lstStyle/>
          <a:p>
            <a:r>
              <a:rPr lang="en-US" dirty="0"/>
              <a:t>Reasonable methodologies, standards and guidelines</a:t>
            </a:r>
          </a:p>
          <a:p>
            <a:r>
              <a:rPr lang="en-US" dirty="0"/>
              <a:t>effective change control process</a:t>
            </a:r>
          </a:p>
          <a:p>
            <a:r>
              <a:rPr lang="en-US" dirty="0"/>
              <a:t>Review quality control activities</a:t>
            </a:r>
          </a:p>
          <a:p>
            <a:r>
              <a:rPr lang="en-US" dirty="0"/>
              <a:t>staff with reasonable skills</a:t>
            </a:r>
          </a:p>
        </p:txBody>
      </p:sp>
    </p:spTree>
    <p:extLst>
      <p:ext uri="{BB962C8B-B14F-4D97-AF65-F5344CB8AC3E}">
        <p14:creationId xmlns:p14="http://schemas.microsoft.com/office/powerpoint/2010/main" val="383744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868" y="4930639"/>
            <a:ext cx="11186263" cy="353943"/>
          </a:xfrm>
          <a:prstGeom prst="rect">
            <a:avLst/>
          </a:prstGeom>
          <a:noFill/>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This cycle is linked by results with the results of one part of the cycle becoming the input to another part of the cycle</a:t>
            </a:r>
          </a:p>
        </p:txBody>
      </p:sp>
      <p:sp>
        <p:nvSpPr>
          <p:cNvPr id="6" name="TextBox 5"/>
          <p:cNvSpPr txBox="1"/>
          <p:nvPr/>
        </p:nvSpPr>
        <p:spPr>
          <a:xfrm>
            <a:off x="218338" y="20880"/>
            <a:ext cx="9369007"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Continuous Improvement: </a:t>
            </a:r>
            <a:r>
              <a:rPr lang="en-US" sz="2400" b="1" i="1" u="sng" dirty="0" err="1">
                <a:ln/>
                <a:solidFill>
                  <a:srgbClr val="0070C0"/>
                </a:solidFill>
                <a:latin typeface="Times New Roman" panose="02020603050405020304" pitchFamily="18" charset="0"/>
                <a:cs typeface="Times New Roman" panose="02020603050405020304" pitchFamily="18" charset="0"/>
              </a:rPr>
              <a:t>Cải</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thiện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không</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ngừng</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18338" y="496923"/>
            <a:ext cx="5682031" cy="4031873"/>
          </a:xfrm>
          <a:prstGeom prst="rect">
            <a:avLst/>
          </a:prstGeom>
          <a:noFill/>
        </p:spPr>
        <p:txBody>
          <a:bodyPr wrap="square" rtlCol="0">
            <a:spAutoFit/>
          </a:bodyPr>
          <a:lstStyle/>
          <a:p>
            <a:pPr marL="342900" indent="-342900" algn="jus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Continuous Improvement (CI) – </a:t>
            </a:r>
            <a:r>
              <a:rPr lang="en-US" sz="1600" dirty="0">
                <a:latin typeface="Times New Roman" panose="02020603050405020304" pitchFamily="18" charset="0"/>
                <a:cs typeface="Times New Roman" panose="02020603050405020304" pitchFamily="18" charset="0"/>
              </a:rPr>
              <a:t>Adopting new activities and eliminating those which are found to add little or no value</a:t>
            </a:r>
          </a:p>
          <a:p>
            <a:pPr marL="800100" lvl="1"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goal is to increase effectiveness by reducing inefficiencies, frustrations, and waste (rework, time, effort, material, and so forth)</a:t>
            </a:r>
          </a:p>
          <a:p>
            <a:pPr marL="800100" lvl="1"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Japanese term is Kaizen, which is taken from the words </a:t>
            </a:r>
            <a:r>
              <a:rPr lang="en-US" sz="1600" i="1" dirty="0">
                <a:latin typeface="Times New Roman" panose="02020603050405020304" pitchFamily="18" charset="0"/>
                <a:cs typeface="Times New Roman" panose="02020603050405020304" pitchFamily="18" charset="0"/>
              </a:rPr>
              <a:t>Kai</a:t>
            </a:r>
            <a:r>
              <a:rPr lang="en-US" sz="1600" dirty="0">
                <a:latin typeface="Times New Roman" panose="02020603050405020304" pitchFamily="18" charset="0"/>
                <a:cs typeface="Times New Roman" panose="02020603050405020304" pitchFamily="18" charset="0"/>
              </a:rPr>
              <a:t> meaning change and </a:t>
            </a:r>
            <a:r>
              <a:rPr lang="en-US" sz="1600" i="1" dirty="0" err="1">
                <a:latin typeface="Times New Roman" panose="02020603050405020304" pitchFamily="18" charset="0"/>
                <a:cs typeface="Times New Roman" panose="02020603050405020304" pitchFamily="18" charset="0"/>
              </a:rPr>
              <a:t>zen</a:t>
            </a:r>
            <a:r>
              <a:rPr 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meaning good</a:t>
            </a:r>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Plan – Do – Check – Act </a:t>
            </a:r>
            <a:r>
              <a:rPr lang="en-US" sz="1600" dirty="0">
                <a:latin typeface="Times New Roman" panose="02020603050405020304" pitchFamily="18" charset="0"/>
                <a:cs typeface="Times New Roman" panose="02020603050405020304" pitchFamily="18" charset="0"/>
              </a:rPr>
              <a:t>cycle of activities is designed to drive continuous improvement and is the basis for quality improvement</a:t>
            </a:r>
          </a:p>
          <a:p>
            <a:pPr marL="800100" lvl="1"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concept is simple to teach and understand:</a:t>
            </a:r>
          </a:p>
          <a:p>
            <a:pPr marL="1257300" lvl="2" indent="-34290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Plan the work,</a:t>
            </a:r>
          </a:p>
          <a:p>
            <a:pPr marL="1257300" lvl="2" indent="-34290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Carry out the plan,</a:t>
            </a:r>
          </a:p>
          <a:p>
            <a:pPr marL="1257300" lvl="2" indent="-34290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Check on the result, and</a:t>
            </a:r>
          </a:p>
          <a:p>
            <a:pPr marL="1257300" lvl="2" indent="-34290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Then take action to improve performance</a:t>
            </a:r>
          </a:p>
          <a:p>
            <a:pPr marL="800100" lvl="1" indent="-342900" algn="just">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1A436CB1-7625-4AF9-9B05-15717CC8A15E}"/>
              </a:ext>
            </a:extLst>
          </p:cNvPr>
          <p:cNvSpPr txBox="1"/>
          <p:nvPr/>
        </p:nvSpPr>
        <p:spPr>
          <a:xfrm>
            <a:off x="471118" y="5437458"/>
            <a:ext cx="11071963" cy="353943"/>
          </a:xfrm>
          <a:prstGeom prst="rect">
            <a:avLst/>
          </a:prstGeom>
          <a:noFill/>
        </p:spPr>
        <p:txBody>
          <a:bodyPr wrap="square" rtlCol="0">
            <a:spAutoFit/>
          </a:bodyPr>
          <a:lstStyle/>
          <a:p>
            <a:pPr algn="ctr"/>
            <a:r>
              <a:rPr lang="en-US" sz="1700" b="1" i="1" dirty="0" err="1">
                <a:solidFill>
                  <a:srgbClr val="0070C0"/>
                </a:solidFill>
                <a:latin typeface="Times New Roman" panose="02020603050405020304" pitchFamily="18" charset="0"/>
                <a:cs typeface="Times New Roman" panose="02020603050405020304" pitchFamily="18" charset="0"/>
              </a:rPr>
              <a:t>Vòng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đời</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được</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liên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kết</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bởi</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kết</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quả</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của</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một</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phần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của</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vòng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đời</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trở</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thành</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đầu</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vào</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cho</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một</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phần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vòng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đời</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khác</a:t>
            </a:r>
            <a:r>
              <a:rPr lang="en-US" sz="1700" b="1" i="1" dirty="0">
                <a:solidFill>
                  <a:srgbClr val="0070C0"/>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 xmlns:a16="http://schemas.microsoft.com/office/drawing/2014/main" id="{B5EA52C2-6089-4F84-B8FC-F841EA6B4565}"/>
              </a:ext>
            </a:extLst>
          </p:cNvPr>
          <p:cNvSpPr txBox="1"/>
          <p:nvPr/>
        </p:nvSpPr>
        <p:spPr>
          <a:xfrm>
            <a:off x="6007101" y="496923"/>
            <a:ext cx="5401798" cy="4031873"/>
          </a:xfrm>
          <a:prstGeom prst="rect">
            <a:avLst/>
          </a:prstGeom>
          <a:noFill/>
        </p:spPr>
        <p:txBody>
          <a:bodyPr wrap="square" rtlCol="0">
            <a:spAutoFit/>
          </a:bodyPr>
          <a:lstStyle/>
          <a:p>
            <a:pPr marL="342900" indent="-342900" algn="just">
              <a:buFont typeface="Wingdings" panose="05000000000000000000" pitchFamily="2" charset="2"/>
              <a:buChar char="§"/>
            </a:pPr>
            <a:r>
              <a:rPr lang="en-US" sz="1600" b="1" i="1">
                <a:solidFill>
                  <a:srgbClr val="0070C0"/>
                </a:solidFill>
                <a:latin typeface="Times New Roman" panose="02020603050405020304" pitchFamily="18" charset="0"/>
                <a:cs typeface="Times New Roman" panose="02020603050405020304" pitchFamily="18" charset="0"/>
              </a:rPr>
              <a:t>Cải </a:t>
            </a:r>
            <a:r>
              <a:rPr lang="en-US" sz="1600" b="1" i="1" dirty="0" err="1">
                <a:solidFill>
                  <a:srgbClr val="0070C0"/>
                </a:solidFill>
                <a:latin typeface="Times New Roman" panose="02020603050405020304" pitchFamily="18" charset="0"/>
                <a:cs typeface="Times New Roman" panose="02020603050405020304" pitchFamily="18" charset="0"/>
              </a:rPr>
              <a:t>thiện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không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ngừng</a:t>
            </a:r>
            <a:r>
              <a:rPr lang="en-US" sz="1600" b="1" i="1" dirty="0">
                <a:solidFill>
                  <a:srgbClr val="0070C0"/>
                </a:solidFill>
                <a:latin typeface="Times New Roman" panose="02020603050405020304" pitchFamily="18" charset="0"/>
                <a:cs typeface="Times New Roman" panose="02020603050405020304" pitchFamily="18" charset="0"/>
              </a:rPr>
              <a:t> (CI) – </a:t>
            </a:r>
            <a:r>
              <a:rPr lang="en-US" sz="1600" i="1" dirty="0" err="1">
                <a:solidFill>
                  <a:srgbClr val="0070C0"/>
                </a:solidFill>
                <a:latin typeface="Times New Roman" panose="02020603050405020304" pitchFamily="18" charset="0"/>
                <a:cs typeface="Times New Roman" panose="02020603050405020304" pitchFamily="18" charset="0"/>
              </a:rPr>
              <a:t>Tiếp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loại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bỏ</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ít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hoặc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trị</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Mục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tang </a:t>
            </a:r>
            <a:r>
              <a:rPr lang="en-US" sz="1600" i="1" dirty="0" err="1">
                <a:solidFill>
                  <a:srgbClr val="0070C0"/>
                </a:solidFill>
                <a:latin typeface="Times New Roman" panose="02020603050405020304" pitchFamily="18" charset="0"/>
                <a:cs typeface="Times New Roman" panose="02020603050405020304" pitchFamily="18" charset="0"/>
              </a:rPr>
              <a: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bằng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thứ</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ít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thừa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nguyên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liệu</a:t>
            </a:r>
            <a:r>
              <a:rPr lang="en-US" sz="1600"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Thời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Nhật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Kaizen,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đó</a:t>
            </a:r>
            <a:r>
              <a:rPr lang="en-US" sz="1600" i="1" dirty="0">
                <a:solidFill>
                  <a:srgbClr val="0070C0"/>
                </a:solidFill>
                <a:latin typeface="Times New Roman" panose="02020603050405020304" pitchFamily="18" charset="0"/>
                <a:cs typeface="Times New Roman" panose="02020603050405020304" pitchFamily="18" charset="0"/>
              </a:rPr>
              <a:t> Kai </a:t>
            </a:r>
            <a:r>
              <a:rPr lang="en-US" sz="1600" i="1" dirty="0" err="1">
                <a:solidFill>
                  <a:srgbClr val="0070C0"/>
                </a:solidFill>
                <a:latin typeface="Times New Roman" panose="02020603050405020304" pitchFamily="18" charset="0"/>
                <a:cs typeface="Times New Roman" panose="02020603050405020304" pitchFamily="18" charset="0"/>
              </a:rPr>
              <a:t>nghĩa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zen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tốt</a:t>
            </a: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Vòng </a:t>
            </a:r>
            <a:r>
              <a:rPr lang="en-US" sz="1600" i="1" dirty="0" err="1">
                <a:solidFill>
                  <a:srgbClr val="0070C0"/>
                </a:solidFill>
                <a:latin typeface="Times New Roman" panose="02020603050405020304" pitchFamily="18" charset="0"/>
                <a:cs typeface="Times New Roman" panose="02020603050405020304" pitchFamily="18" charset="0"/>
              </a:rPr>
              <a:t>lặp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tra</a:t>
            </a:r>
            <a:r>
              <a:rPr lang="en-US" sz="1600" i="1" dirty="0">
                <a:solidFill>
                  <a:srgbClr val="0070C0"/>
                </a:solidFill>
                <a:latin typeface="Times New Roman" panose="02020603050405020304" pitchFamily="18" charset="0"/>
                <a:cs typeface="Times New Roman" panose="02020603050405020304" pitchFamily="18" charset="0"/>
              </a:rPr>
              <a:t> – </a:t>
            </a: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nền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nâng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1600" i="1" dirty="0">
                <a:solidFill>
                  <a:srgbClr val="0070C0"/>
                </a:solidFill>
                <a:latin typeface="Times New Roman" panose="02020603050405020304" pitchFamily="18" charset="0"/>
                <a:cs typeface="Times New Roman" panose="02020603050405020304" pitchFamily="18" charset="0"/>
              </a:rPr>
              <a:t>Ý </a:t>
            </a:r>
            <a:r>
              <a:rPr lang="en-US" sz="1600" i="1" dirty="0" err="1">
                <a:solidFill>
                  <a:srgbClr val="0070C0"/>
                </a:solidFill>
                <a:latin typeface="Times New Roman" panose="02020603050405020304" pitchFamily="18" charset="0"/>
                <a:cs typeface="Times New Roman" panose="02020603050405020304" pitchFamily="18" charset="0"/>
              </a:rPr>
              <a:t>tưởng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dạy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hiểu</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n </a:t>
            </a:r>
            <a:r>
              <a:rPr lang="en-US" sz="1600" i="1" dirty="0" err="1">
                <a:solidFill>
                  <a:srgbClr val="0070C0"/>
                </a:solidFill>
                <a:latin typeface="Times New Roman" panose="02020603050405020304" pitchFamily="18" charset="0"/>
                <a:cs typeface="Times New Roman" panose="02020603050405020304" pitchFamily="18" charset="0"/>
              </a:rPr>
              <a:t>giản</a:t>
            </a:r>
            <a:r>
              <a:rPr lang="en-US" sz="1600" i="1" dirty="0">
                <a:solidFill>
                  <a:srgbClr val="0070C0"/>
                </a:solidFill>
                <a:latin typeface="Times New Roman" panose="02020603050405020304" pitchFamily="18" charset="0"/>
                <a:cs typeface="Times New Roman" panose="02020603050405020304" pitchFamily="18" charset="0"/>
              </a:rPr>
              <a:t>:</a:t>
            </a:r>
          </a:p>
          <a:p>
            <a:pPr marL="1257300" lvl="2" indent="-342900" algn="just">
              <a:buFont typeface="Courier New" panose="02070309020205020404" pitchFamily="49" charset="0"/>
              <a:buChar char="o"/>
            </a:pP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endParaRPr lang="en-US" sz="1600" i="1" dirty="0">
              <a:solidFill>
                <a:srgbClr val="0070C0"/>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600" i="1" dirty="0" err="1">
                <a:solidFill>
                  <a:srgbClr val="0070C0"/>
                </a:solidFill>
                <a:latin typeface="Times New Roman" panose="02020603050405020304" pitchFamily="18" charset="0"/>
                <a:cs typeface="Times New Roman" panose="02020603050405020304" pitchFamily="18" charset="0"/>
              </a:rPr>
              <a:t>Tiến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endParaRPr lang="en-US" sz="1600" i="1" dirty="0">
              <a:solidFill>
                <a:srgbClr val="0070C0"/>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a:t>
            </a:r>
            <a:endParaRPr lang="en-US" sz="1600" i="1" dirty="0">
              <a:solidFill>
                <a:srgbClr val="0070C0"/>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nâng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endParaRPr lang="en-US" sz="1600"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0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8646" y="4351868"/>
            <a:ext cx="3506204" cy="1569660"/>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Additional Project reviews include:</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Estimate review</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Project plan review</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Ongoing project review</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Project completion review</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Special review</a:t>
            </a:r>
          </a:p>
        </p:txBody>
      </p:sp>
      <p:sp>
        <p:nvSpPr>
          <p:cNvPr id="6" name="TextBox 5"/>
          <p:cNvSpPr txBox="1"/>
          <p:nvPr/>
        </p:nvSpPr>
        <p:spPr>
          <a:xfrm>
            <a:off x="316810" y="210341"/>
            <a:ext cx="630151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Quality Audits Help Ensure Quality:</a:t>
            </a:r>
          </a:p>
          <a:p>
            <a:r>
              <a:rPr lang="en-US" sz="2400" b="1" i="1" u="sng">
                <a:ln/>
                <a:solidFill>
                  <a:srgbClr val="0070C0"/>
                </a:solidFill>
                <a:latin typeface="Times New Roman" panose="02020603050405020304" pitchFamily="18" charset="0"/>
                <a:cs typeface="Times New Roman" panose="02020603050405020304" pitchFamily="18" charset="0"/>
              </a:rPr>
              <a:t>Kiểm tra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 giúp đảm bảo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71925" y="993620"/>
            <a:ext cx="5800740" cy="3293209"/>
          </a:xfrm>
          <a:prstGeom prst="rect">
            <a:avLst/>
          </a:prstGeom>
          <a:noFill/>
        </p:spPr>
        <p:txBody>
          <a:bodyPr wrap="square" rtlCol="0">
            <a:spAutoFit/>
          </a:bodyPr>
          <a:lstStyle/>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 </a:t>
            </a:r>
            <a:r>
              <a:rPr lang="en-US" sz="1600" b="1" i="1">
                <a:latin typeface="Times New Roman" panose="02020603050405020304" pitchFamily="18" charset="0"/>
                <a:cs typeface="Times New Roman" panose="02020603050405020304" pitchFamily="18" charset="0"/>
              </a:rPr>
              <a:t>quality audit</a:t>
            </a:r>
            <a:r>
              <a:rPr lang="en-US" sz="1600">
                <a:latin typeface="Times New Roman" panose="02020603050405020304" pitchFamily="18" charset="0"/>
                <a:cs typeface="Times New Roman" panose="02020603050405020304" pitchFamily="18" charset="0"/>
              </a:rPr>
              <a:t> is a structured, </a:t>
            </a:r>
            <a:r>
              <a:rPr lang="en-US" sz="1600" b="1">
                <a:latin typeface="Times New Roman" panose="02020603050405020304" pitchFamily="18" charset="0"/>
                <a:cs typeface="Times New Roman" panose="02020603050405020304" pitchFamily="18" charset="0"/>
              </a:rPr>
              <a:t>independent review </a:t>
            </a:r>
            <a:r>
              <a:rPr lang="en-US" sz="1600">
                <a:latin typeface="Times New Roman" panose="02020603050405020304" pitchFamily="18" charset="0"/>
                <a:cs typeface="Times New Roman" panose="02020603050405020304" pitchFamily="18" charset="0"/>
              </a:rPr>
              <a:t>to determine whether project activities comply with the organizational and project policies, processes, and procedures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Objective of a quality audit is to identify inefficient and ineffective policies, processes, and procedures in use on the project</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subsequent effort to correct these deficiencies should result in a reduced cost of quality and an increase in the percentage of acceptance of the product or service by the customer or sponsor within the performing organization</a:t>
            </a:r>
          </a:p>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Quality audits confirm the implementation of approved change requests, corrective actions, defect repairs, and preventive action</a:t>
            </a:r>
          </a:p>
        </p:txBody>
      </p:sp>
      <p:sp>
        <p:nvSpPr>
          <p:cNvPr id="5" name="TextBox 4">
            <a:extLst>
              <a:ext uri="{FF2B5EF4-FFF2-40B4-BE49-F238E27FC236}">
                <a16:creationId xmlns="" xmlns:a16="http://schemas.microsoft.com/office/drawing/2014/main" id="{19AEB9EC-3DBE-489A-A8CB-030B715901A6}"/>
              </a:ext>
            </a:extLst>
          </p:cNvPr>
          <p:cNvSpPr txBox="1"/>
          <p:nvPr/>
        </p:nvSpPr>
        <p:spPr>
          <a:xfrm>
            <a:off x="6627780" y="1041338"/>
            <a:ext cx="5247410" cy="3293209"/>
          </a:xfrm>
          <a:prstGeom prst="rect">
            <a:avLst/>
          </a:prstGeom>
          <a:noFill/>
        </p:spPr>
        <p:txBody>
          <a:bodyPr wrap="square" rtlCol="0">
            <a:spAutoFit/>
          </a:bodyPr>
          <a:lstStyle/>
          <a:p>
            <a:pPr marL="342900" indent="-34290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Kiểm tra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là một công trình, xem xét độc lập để xác định bất kỳ hoạt động dự án nào tuân theo với chính sách, quy trình, thủ tục của tổ chức và dự án</a:t>
            </a:r>
          </a:p>
          <a:p>
            <a:pPr marL="800100" lvl="1" indent="-34290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Đối t</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của kiểm tra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là để xác định các chính sách, quy trình và thủ tục không có hiệu quả dung trong dự án</a:t>
            </a:r>
          </a:p>
          <a:p>
            <a:pPr marL="800100" lvl="1" indent="-34290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Công sức tiếp theo để sửa chữa những thứ làm giảm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và tang phần trăm nhận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sự tán thành từ khách hang hoặc nhà tài trợ</a:t>
            </a:r>
          </a:p>
          <a:p>
            <a:pPr marL="800100" lvl="1" indent="-342900" algn="just">
              <a:buFont typeface="Arial" panose="020B0604020202020204" pitchFamily="34" charset="0"/>
              <a:buChar char="•"/>
            </a:pPr>
            <a:endParaRPr lang="en-US" sz="1600" i="1">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Kiểm tra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xác nhận sự tiến hành cải thiện thay đổi yêu cầu, hành động đúng, sửa chữa nh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điểm và các hành động phòng ngừa</a:t>
            </a:r>
          </a:p>
        </p:txBody>
      </p:sp>
      <p:sp>
        <p:nvSpPr>
          <p:cNvPr id="8" name="TextBox 7">
            <a:extLst>
              <a:ext uri="{FF2B5EF4-FFF2-40B4-BE49-F238E27FC236}">
                <a16:creationId xmlns="" xmlns:a16="http://schemas.microsoft.com/office/drawing/2014/main" id="{1AB34931-1147-4846-AB44-18D1420C6544}"/>
              </a:ext>
            </a:extLst>
          </p:cNvPr>
          <p:cNvSpPr txBox="1"/>
          <p:nvPr/>
        </p:nvSpPr>
        <p:spPr>
          <a:xfrm>
            <a:off x="6618323" y="4351868"/>
            <a:ext cx="3506204" cy="1569660"/>
          </a:xfrm>
          <a:prstGeom prst="rect">
            <a:avLst/>
          </a:prstGeom>
          <a:noFill/>
        </p:spPr>
        <p:txBody>
          <a:bodyPr wrap="square" rtlCol="0">
            <a:spAutoFit/>
          </a:bodyPr>
          <a:lstStyle/>
          <a:p>
            <a:r>
              <a:rPr lang="en-US" sz="1600" i="1">
                <a:solidFill>
                  <a:srgbClr val="0070C0"/>
                </a:solidFill>
                <a:latin typeface="Times New Roman" panose="02020603050405020304" pitchFamily="18" charset="0"/>
                <a:cs typeface="Times New Roman" panose="02020603050405020304" pitchFamily="18" charset="0"/>
              </a:rPr>
              <a:t>Xem xét dự án thêm bao gồm:</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Xem xét ước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Xem xét dự định dự án</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Tiếp tục xem xét dự án</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Xem xét hoàn thành dự án</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Xem xét đặc biệt</a:t>
            </a:r>
          </a:p>
        </p:txBody>
      </p:sp>
    </p:spTree>
    <p:extLst>
      <p:ext uri="{BB962C8B-B14F-4D97-AF65-F5344CB8AC3E}">
        <p14:creationId xmlns:p14="http://schemas.microsoft.com/office/powerpoint/2010/main" val="300001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62567442"/>
              </p:ext>
            </p:extLst>
          </p:nvPr>
        </p:nvGraphicFramePr>
        <p:xfrm>
          <a:off x="161178" y="682653"/>
          <a:ext cx="11818386" cy="5670118"/>
        </p:xfrm>
        <a:graphic>
          <a:graphicData uri="http://schemas.openxmlformats.org/drawingml/2006/table">
            <a:tbl>
              <a:tblPr firstRow="1" bandRow="1">
                <a:tableStyleId>{5C22544A-7EE6-4342-B048-85BDC9FD1C3A}</a:tableStyleId>
              </a:tblPr>
              <a:tblGrid>
                <a:gridCol w="1712777">
                  <a:extLst>
                    <a:ext uri="{9D8B030D-6E8A-4147-A177-3AD203B41FA5}">
                      <a16:colId xmlns="" xmlns:a16="http://schemas.microsoft.com/office/drawing/2014/main" val="721158171"/>
                    </a:ext>
                  </a:extLst>
                </a:gridCol>
                <a:gridCol w="10105609">
                  <a:extLst>
                    <a:ext uri="{9D8B030D-6E8A-4147-A177-3AD203B41FA5}">
                      <a16:colId xmlns="" xmlns:a16="http://schemas.microsoft.com/office/drawing/2014/main" val="2956134995"/>
                    </a:ext>
                  </a:extLst>
                </a:gridCol>
              </a:tblGrid>
              <a:tr h="401767">
                <a:tc>
                  <a:txBody>
                    <a:bodyPr/>
                    <a:lstStyle/>
                    <a:p>
                      <a:r>
                        <a:rPr lang="en-US" b="1">
                          <a:solidFill>
                            <a:schemeClr val="tx1"/>
                          </a:solidFill>
                          <a:latin typeface="Times New Roman" panose="02020603050405020304" pitchFamily="18" charset="0"/>
                          <a:cs typeface="Times New Roman" panose="02020603050405020304" pitchFamily="18" charset="0"/>
                        </a:rPr>
                        <a:t>CLASS</a:t>
                      </a:r>
                      <a:r>
                        <a:rPr lang="en-US" b="1" baseline="0">
                          <a:solidFill>
                            <a:schemeClr val="tx1"/>
                          </a:solidFill>
                          <a:latin typeface="Times New Roman" panose="02020603050405020304" pitchFamily="18" charset="0"/>
                          <a:cs typeface="Times New Roman" panose="02020603050405020304" pitchFamily="18" charset="0"/>
                        </a:rPr>
                        <a:t> A:</a:t>
                      </a:r>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solidFill>
                            <a:schemeClr val="tx1"/>
                          </a:solidFill>
                          <a:latin typeface="Times New Roman" panose="02020603050405020304" pitchFamily="18" charset="0"/>
                          <a:cs typeface="Times New Roman" panose="02020603050405020304" pitchFamily="18" charset="0"/>
                        </a:rPr>
                        <a:t>Under</a:t>
                      </a:r>
                      <a:r>
                        <a:rPr lang="en-US" b="1" baseline="0">
                          <a:solidFill>
                            <a:schemeClr val="tx1"/>
                          </a:solidFill>
                          <a:latin typeface="Times New Roman" panose="02020603050405020304" pitchFamily="18" charset="0"/>
                          <a:cs typeface="Times New Roman" panose="02020603050405020304" pitchFamily="18" charset="0"/>
                        </a:rPr>
                        <a:t> control </a:t>
                      </a:r>
                      <a:r>
                        <a:rPr lang="en-US" b="1" i="1" baseline="0">
                          <a:solidFill>
                            <a:srgbClr val="0070C0"/>
                          </a:solidFill>
                          <a:latin typeface="Times New Roman" panose="02020603050405020304" pitchFamily="18" charset="0"/>
                          <a:cs typeface="Times New Roman" panose="02020603050405020304" pitchFamily="18" charset="0"/>
                        </a:rPr>
                        <a:t>(Kiểm soát đ</a:t>
                      </a:r>
                      <a:r>
                        <a:rPr lang="vi-VN" b="1" i="1" baseline="0">
                          <a:solidFill>
                            <a:srgbClr val="0070C0"/>
                          </a:solidFill>
                          <a:latin typeface="Times New Roman" panose="02020603050405020304" pitchFamily="18" charset="0"/>
                          <a:cs typeface="Times New Roman" panose="02020603050405020304" pitchFamily="18" charset="0"/>
                        </a:rPr>
                        <a:t>ư</a:t>
                      </a:r>
                      <a:r>
                        <a:rPr lang="en-US" b="1" i="1" baseline="0">
                          <a:solidFill>
                            <a:srgbClr val="0070C0"/>
                          </a:solidFill>
                          <a:latin typeface="Times New Roman" panose="02020603050405020304" pitchFamily="18" charset="0"/>
                          <a:cs typeface="Times New Roman" panose="02020603050405020304" pitchFamily="18" charset="0"/>
                        </a:rPr>
                        <a:t>ợc)</a:t>
                      </a:r>
                      <a:endParaRPr lang="en-US"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0994269"/>
                  </a:ext>
                </a:extLst>
              </a:tr>
              <a:tr h="593764">
                <a:tc>
                  <a:txBody>
                    <a:bodyPr/>
                    <a:lstStyle/>
                    <a:p>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a:solidFill>
                            <a:schemeClr val="tx1"/>
                          </a:solidFill>
                          <a:latin typeface="Times New Roman" panose="02020603050405020304" pitchFamily="18" charset="0"/>
                          <a:cs typeface="Times New Roman" panose="02020603050405020304" pitchFamily="18" charset="0"/>
                        </a:rPr>
                        <a:t>Minor</a:t>
                      </a:r>
                      <a:r>
                        <a:rPr lang="en-US" b="0" baseline="0">
                          <a:solidFill>
                            <a:schemeClr val="tx1"/>
                          </a:solidFill>
                          <a:latin typeface="Times New Roman" panose="02020603050405020304" pitchFamily="18" charset="0"/>
                          <a:cs typeface="Times New Roman" panose="02020603050405020304" pitchFamily="18" charset="0"/>
                        </a:rPr>
                        <a:t> problems might exist, but the project manager has an effective plan for resolution no major existing potential problems have been identified</a:t>
                      </a:r>
                    </a:p>
                    <a:p>
                      <a:r>
                        <a:rPr lang="en-US" b="0" i="1">
                          <a:solidFill>
                            <a:srgbClr val="0070C0"/>
                          </a:solidFill>
                          <a:latin typeface="Times New Roman" panose="02020603050405020304" pitchFamily="18" charset="0"/>
                          <a:cs typeface="Times New Roman" panose="02020603050405020304" pitchFamily="18" charset="0"/>
                        </a:rPr>
                        <a:t>Có thể có vấn đề nhỏ, nh</a:t>
                      </a:r>
                      <a:r>
                        <a:rPr lang="vi-VN" b="0" i="1">
                          <a:solidFill>
                            <a:srgbClr val="0070C0"/>
                          </a:solidFill>
                          <a:latin typeface="Times New Roman" panose="02020603050405020304" pitchFamily="18" charset="0"/>
                          <a:cs typeface="Times New Roman" panose="02020603050405020304" pitchFamily="18" charset="0"/>
                        </a:rPr>
                        <a:t>ư</a:t>
                      </a:r>
                      <a:r>
                        <a:rPr lang="en-US" b="0" i="1">
                          <a:solidFill>
                            <a:srgbClr val="0070C0"/>
                          </a:solidFill>
                          <a:latin typeface="Times New Roman" panose="02020603050405020304" pitchFamily="18" charset="0"/>
                          <a:cs typeface="Times New Roman" panose="02020603050405020304" pitchFamily="18" charset="0"/>
                        </a:rPr>
                        <a:t>ng quản lý dự án có dự định để giải quyết, các vấn đề tiềm tàng nhỏ đ</a:t>
                      </a:r>
                      <a:r>
                        <a:rPr lang="vi-VN" b="0" i="1">
                          <a:solidFill>
                            <a:srgbClr val="0070C0"/>
                          </a:solidFill>
                          <a:latin typeface="Times New Roman" panose="02020603050405020304" pitchFamily="18" charset="0"/>
                          <a:cs typeface="Times New Roman" panose="02020603050405020304" pitchFamily="18" charset="0"/>
                        </a:rPr>
                        <a:t>ư</a:t>
                      </a:r>
                      <a:r>
                        <a:rPr lang="en-US" b="0" i="1">
                          <a:solidFill>
                            <a:srgbClr val="0070C0"/>
                          </a:solidFill>
                          <a:latin typeface="Times New Roman" panose="02020603050405020304" pitchFamily="18" charset="0"/>
                          <a:cs typeface="Times New Roman" panose="02020603050405020304" pitchFamily="18" charset="0"/>
                        </a:rPr>
                        <a:t>ợc xác định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22699924"/>
                  </a:ext>
                </a:extLst>
              </a:tr>
              <a:tr h="593764">
                <a:tc>
                  <a:txBody>
                    <a:bodyPr/>
                    <a:lstStyle/>
                    <a:p>
                      <a:r>
                        <a:rPr lang="en-US" b="1">
                          <a:solidFill>
                            <a:schemeClr val="tx1"/>
                          </a:solidFill>
                          <a:latin typeface="Times New Roman" panose="02020603050405020304" pitchFamily="18" charset="0"/>
                          <a:cs typeface="Times New Roman" panose="02020603050405020304" pitchFamily="18" charset="0"/>
                        </a:rPr>
                        <a:t>CLASS</a:t>
                      </a:r>
                      <a:r>
                        <a:rPr lang="en-US" b="1" baseline="0">
                          <a:solidFill>
                            <a:schemeClr val="tx1"/>
                          </a:solidFill>
                          <a:latin typeface="Times New Roman" panose="02020603050405020304" pitchFamily="18" charset="0"/>
                          <a:cs typeface="Times New Roman" panose="02020603050405020304" pitchFamily="18" charset="0"/>
                        </a:rPr>
                        <a:t> B:</a:t>
                      </a:r>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solidFill>
                            <a:schemeClr val="tx1"/>
                          </a:solidFill>
                          <a:latin typeface="Times New Roman" panose="02020603050405020304" pitchFamily="18" charset="0"/>
                          <a:cs typeface="Times New Roman" panose="02020603050405020304" pitchFamily="18" charset="0"/>
                        </a:rPr>
                        <a:t>Currently</a:t>
                      </a:r>
                      <a:r>
                        <a:rPr lang="en-US" b="1" baseline="0">
                          <a:solidFill>
                            <a:schemeClr val="tx1"/>
                          </a:solidFill>
                          <a:latin typeface="Times New Roman" panose="02020603050405020304" pitchFamily="18" charset="0"/>
                          <a:cs typeface="Times New Roman" panose="02020603050405020304" pitchFamily="18" charset="0"/>
                        </a:rPr>
                        <a:t> under control </a:t>
                      </a:r>
                      <a:r>
                        <a:rPr lang="en-US" b="1" i="1" baseline="0">
                          <a:solidFill>
                            <a:srgbClr val="0070C0"/>
                          </a:solidFill>
                          <a:latin typeface="Times New Roman" panose="02020603050405020304" pitchFamily="18" charset="0"/>
                          <a:cs typeface="Times New Roman" panose="02020603050405020304" pitchFamily="18" charset="0"/>
                        </a:rPr>
                        <a:t>(Hiện tại kiểm soát đ</a:t>
                      </a:r>
                      <a:r>
                        <a:rPr lang="vi-VN" b="1" i="1" baseline="0">
                          <a:solidFill>
                            <a:srgbClr val="0070C0"/>
                          </a:solidFill>
                          <a:latin typeface="Times New Roman" panose="02020603050405020304" pitchFamily="18" charset="0"/>
                          <a:cs typeface="Times New Roman" panose="02020603050405020304" pitchFamily="18" charset="0"/>
                        </a:rPr>
                        <a:t>ư</a:t>
                      </a:r>
                      <a:r>
                        <a:rPr lang="en-US" b="1" i="1" baseline="0">
                          <a:solidFill>
                            <a:srgbClr val="0070C0"/>
                          </a:solidFill>
                          <a:latin typeface="Times New Roman" panose="02020603050405020304" pitchFamily="18" charset="0"/>
                          <a:cs typeface="Times New Roman" panose="02020603050405020304" pitchFamily="18" charset="0"/>
                        </a:rPr>
                        <a:t>ợc)</a:t>
                      </a:r>
                      <a:endParaRPr lang="en-US"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86118602"/>
                  </a:ext>
                </a:extLst>
              </a:tr>
              <a:tr h="593764">
                <a:tc>
                  <a:txBody>
                    <a:bodyPr/>
                    <a:lstStyle/>
                    <a:p>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a:solidFill>
                            <a:schemeClr val="tx1"/>
                          </a:solidFill>
                          <a:latin typeface="Times New Roman" panose="02020603050405020304" pitchFamily="18" charset="0"/>
                          <a:cs typeface="Times New Roman" panose="02020603050405020304" pitchFamily="18" charset="0"/>
                        </a:rPr>
                        <a:t>Existing</a:t>
                      </a:r>
                      <a:r>
                        <a:rPr lang="en-US" b="0" baseline="0">
                          <a:solidFill>
                            <a:schemeClr val="tx1"/>
                          </a:solidFill>
                          <a:latin typeface="Times New Roman" panose="02020603050405020304" pitchFamily="18" charset="0"/>
                          <a:cs typeface="Times New Roman" panose="02020603050405020304" pitchFamily="18" charset="0"/>
                        </a:rPr>
                        <a:t> or potential problems must be resolved to avoid deterioration</a:t>
                      </a:r>
                    </a:p>
                    <a:p>
                      <a:r>
                        <a:rPr lang="en-US" b="0" i="1" baseline="0">
                          <a:solidFill>
                            <a:srgbClr val="0070C0"/>
                          </a:solidFill>
                          <a:latin typeface="Times New Roman" panose="02020603050405020304" pitchFamily="18" charset="0"/>
                          <a:cs typeface="Times New Roman" panose="02020603050405020304" pitchFamily="18" charset="0"/>
                        </a:rPr>
                        <a:t>Vấn đề tiềm tàng hoặc có phải đ</a:t>
                      </a:r>
                      <a:r>
                        <a:rPr lang="vi-VN" b="0" i="1" baseline="0">
                          <a:solidFill>
                            <a:srgbClr val="0070C0"/>
                          </a:solidFill>
                          <a:latin typeface="Times New Roman" panose="02020603050405020304" pitchFamily="18" charset="0"/>
                          <a:cs typeface="Times New Roman" panose="02020603050405020304" pitchFamily="18" charset="0"/>
                        </a:rPr>
                        <a:t>ư</a:t>
                      </a:r>
                      <a:r>
                        <a:rPr lang="en-US" b="0" i="1" baseline="0">
                          <a:solidFill>
                            <a:srgbClr val="0070C0"/>
                          </a:solidFill>
                          <a:latin typeface="Times New Roman" panose="02020603050405020304" pitchFamily="18" charset="0"/>
                          <a:cs typeface="Times New Roman" panose="02020603050405020304" pitchFamily="18" charset="0"/>
                        </a:rPr>
                        <a:t>ợc giải quyết để tránh h</a:t>
                      </a:r>
                      <a:r>
                        <a:rPr lang="vi-VN" b="0" i="1" baseline="0">
                          <a:solidFill>
                            <a:srgbClr val="0070C0"/>
                          </a:solidFill>
                          <a:latin typeface="Times New Roman" panose="02020603050405020304" pitchFamily="18" charset="0"/>
                          <a:cs typeface="Times New Roman" panose="02020603050405020304" pitchFamily="18" charset="0"/>
                        </a:rPr>
                        <a:t>ư</a:t>
                      </a:r>
                      <a:r>
                        <a:rPr lang="en-US" b="0" i="1" baseline="0">
                          <a:solidFill>
                            <a:srgbClr val="0070C0"/>
                          </a:solidFill>
                          <a:latin typeface="Times New Roman" panose="02020603050405020304" pitchFamily="18" charset="0"/>
                          <a:cs typeface="Times New Roman" panose="02020603050405020304" pitchFamily="18" charset="0"/>
                        </a:rPr>
                        <a:t> hỏng</a:t>
                      </a:r>
                      <a:endParaRPr lang="en-US" b="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467775630"/>
                  </a:ext>
                </a:extLst>
              </a:tr>
              <a:tr h="348772">
                <a:tc>
                  <a:txBody>
                    <a:bodyPr/>
                    <a:lstStyle/>
                    <a:p>
                      <a:r>
                        <a:rPr lang="en-US" b="1">
                          <a:solidFill>
                            <a:schemeClr val="tx1"/>
                          </a:solidFill>
                          <a:latin typeface="Times New Roman" panose="02020603050405020304" pitchFamily="18" charset="0"/>
                          <a:cs typeface="Times New Roman" panose="02020603050405020304" pitchFamily="18" charset="0"/>
                        </a:rPr>
                        <a:t>CLASS</a:t>
                      </a:r>
                      <a:r>
                        <a:rPr lang="en-US" b="1" baseline="0">
                          <a:solidFill>
                            <a:schemeClr val="tx1"/>
                          </a:solidFill>
                          <a:latin typeface="Times New Roman" panose="02020603050405020304" pitchFamily="18" charset="0"/>
                          <a:cs typeface="Times New Roman" panose="02020603050405020304" pitchFamily="18" charset="0"/>
                        </a:rPr>
                        <a:t> C:</a:t>
                      </a:r>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solidFill>
                            <a:schemeClr val="tx1"/>
                          </a:solidFill>
                          <a:latin typeface="Times New Roman" panose="02020603050405020304" pitchFamily="18" charset="0"/>
                          <a:cs typeface="Times New Roman" panose="02020603050405020304" pitchFamily="18" charset="0"/>
                        </a:rPr>
                        <a:t>Significant</a:t>
                      </a:r>
                      <a:r>
                        <a:rPr lang="en-US" b="1" baseline="0">
                          <a:solidFill>
                            <a:schemeClr val="tx1"/>
                          </a:solidFill>
                          <a:latin typeface="Times New Roman" panose="02020603050405020304" pitchFamily="18" charset="0"/>
                          <a:cs typeface="Times New Roman" panose="02020603050405020304" pitchFamily="18" charset="0"/>
                        </a:rPr>
                        <a:t> problems </a:t>
                      </a:r>
                      <a:r>
                        <a:rPr lang="en-US" b="1" i="1" baseline="0">
                          <a:solidFill>
                            <a:srgbClr val="002060"/>
                          </a:solidFill>
                          <a:latin typeface="Times New Roman" panose="02020603050405020304" pitchFamily="18" charset="0"/>
                          <a:cs typeface="Times New Roman" panose="02020603050405020304" pitchFamily="18" charset="0"/>
                        </a:rPr>
                        <a:t>(Vấn đề cần chú ý)</a:t>
                      </a:r>
                      <a:endParaRPr lang="en-US" b="1" i="1">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512246714"/>
                  </a:ext>
                </a:extLst>
              </a:tr>
              <a:tr h="593764">
                <a:tc>
                  <a:txBody>
                    <a:bodyPr/>
                    <a:lstStyle/>
                    <a:p>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a:solidFill>
                            <a:schemeClr val="tx1"/>
                          </a:solidFill>
                          <a:latin typeface="Times New Roman" panose="02020603050405020304" pitchFamily="18" charset="0"/>
                          <a:cs typeface="Times New Roman" panose="02020603050405020304" pitchFamily="18" charset="0"/>
                        </a:rPr>
                        <a:t>Corrective</a:t>
                      </a:r>
                      <a:r>
                        <a:rPr lang="en-US" b="0" baseline="0">
                          <a:solidFill>
                            <a:schemeClr val="tx1"/>
                          </a:solidFill>
                          <a:latin typeface="Times New Roman" panose="02020603050405020304" pitchFamily="18" charset="0"/>
                          <a:cs typeface="Times New Roman" panose="02020603050405020304" pitchFamily="18" charset="0"/>
                        </a:rPr>
                        <a:t> plans required immediately. Probably will exceed estimates or budgets aggressive management action essential to regain control</a:t>
                      </a:r>
                    </a:p>
                    <a:p>
                      <a:r>
                        <a:rPr lang="en-US" b="0" i="1" baseline="0">
                          <a:solidFill>
                            <a:srgbClr val="0070C0"/>
                          </a:solidFill>
                          <a:latin typeface="Times New Roman" panose="02020603050405020304" pitchFamily="18" charset="0"/>
                          <a:cs typeface="Times New Roman" panose="02020603050405020304" pitchFamily="18" charset="0"/>
                        </a:rPr>
                        <a:t>Yêu cầu chỉnh sửa dự định ngay lập tức. Có thể sẽ đánh giá v</a:t>
                      </a:r>
                      <a:r>
                        <a:rPr lang="vi-VN" b="0" i="1" baseline="0">
                          <a:solidFill>
                            <a:srgbClr val="0070C0"/>
                          </a:solidFill>
                          <a:latin typeface="Times New Roman" panose="02020603050405020304" pitchFamily="18" charset="0"/>
                          <a:cs typeface="Times New Roman" panose="02020603050405020304" pitchFamily="18" charset="0"/>
                        </a:rPr>
                        <a:t>ư</a:t>
                      </a:r>
                      <a:r>
                        <a:rPr lang="en-US" b="0" i="1" baseline="0">
                          <a:solidFill>
                            <a:srgbClr val="0070C0"/>
                          </a:solidFill>
                          <a:latin typeface="Times New Roman" panose="02020603050405020304" pitchFamily="18" charset="0"/>
                          <a:cs typeface="Times New Roman" panose="02020603050405020304" pitchFamily="18" charset="0"/>
                        </a:rPr>
                        <a:t>ợt quá mức cần thiết để kiểm soát lại</a:t>
                      </a:r>
                      <a:endParaRPr lang="en-US" b="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718697605"/>
                  </a:ext>
                </a:extLst>
              </a:tr>
              <a:tr h="376907">
                <a:tc>
                  <a:txBody>
                    <a:bodyPr/>
                    <a:lstStyle/>
                    <a:p>
                      <a:r>
                        <a:rPr lang="en-US" b="1">
                          <a:solidFill>
                            <a:schemeClr val="tx1"/>
                          </a:solidFill>
                          <a:latin typeface="Times New Roman" panose="02020603050405020304" pitchFamily="18" charset="0"/>
                          <a:cs typeface="Times New Roman" panose="02020603050405020304" pitchFamily="18" charset="0"/>
                        </a:rPr>
                        <a:t>CLASS</a:t>
                      </a:r>
                      <a:r>
                        <a:rPr lang="en-US" b="1" baseline="0">
                          <a:solidFill>
                            <a:schemeClr val="tx1"/>
                          </a:solidFill>
                          <a:latin typeface="Times New Roman" panose="02020603050405020304" pitchFamily="18" charset="0"/>
                          <a:cs typeface="Times New Roman" panose="02020603050405020304" pitchFamily="18" charset="0"/>
                        </a:rPr>
                        <a:t> D:</a:t>
                      </a:r>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solidFill>
                            <a:schemeClr val="tx1"/>
                          </a:solidFill>
                          <a:latin typeface="Times New Roman" panose="02020603050405020304" pitchFamily="18" charset="0"/>
                          <a:cs typeface="Times New Roman" panose="02020603050405020304" pitchFamily="18" charset="0"/>
                        </a:rPr>
                        <a:t>Major problems </a:t>
                      </a:r>
                      <a:r>
                        <a:rPr lang="en-US" b="1" i="1">
                          <a:solidFill>
                            <a:srgbClr val="0070C0"/>
                          </a:solidFill>
                          <a:latin typeface="Times New Roman" panose="02020603050405020304" pitchFamily="18" charset="0"/>
                          <a:cs typeface="Times New Roman" panose="02020603050405020304" pitchFamily="18" charset="0"/>
                        </a:rPr>
                        <a:t>(Vấn đề lớn)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420614191"/>
                  </a:ext>
                </a:extLst>
              </a:tr>
              <a:tr h="593764">
                <a:tc>
                  <a:txBody>
                    <a:bodyPr/>
                    <a:lstStyle/>
                    <a:p>
                      <a:endParaRPr lang="en-US"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Definite</a:t>
                      </a:r>
                      <a:r>
                        <a:rPr lang="en-US" b="0" baseline="0" dirty="0">
                          <a:solidFill>
                            <a:schemeClr val="tx1"/>
                          </a:solidFill>
                          <a:latin typeface="Times New Roman" panose="02020603050405020304" pitchFamily="18" charset="0"/>
                          <a:cs typeface="Times New Roman" panose="02020603050405020304" pitchFamily="18" charset="0"/>
                        </a:rPr>
                        <a:t> financial impact, serious problems with client acceptance, or negative impact on client’s business; thorough management evaluation required; executive call on client</a:t>
                      </a:r>
                    </a:p>
                    <a:p>
                      <a:r>
                        <a:rPr lang="en-US" b="0" i="1" baseline="0" dirty="0" err="1">
                          <a:solidFill>
                            <a:srgbClr val="0070C0"/>
                          </a:solidFill>
                          <a:latin typeface="Times New Roman" panose="02020603050405020304" pitchFamily="18" charset="0"/>
                          <a:cs typeface="Times New Roman" panose="02020603050405020304" pitchFamily="18" charset="0"/>
                        </a:rPr>
                        <a:t>Xác</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định</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tác</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động</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tài</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chính</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vấn</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đề</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nghiêm</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trọng</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với</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sự</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chấp</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nhận</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của</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khách</a:t>
                      </a:r>
                      <a:r>
                        <a:rPr lang="en-US" b="0" i="1" baseline="0" dirty="0">
                          <a:solidFill>
                            <a:srgbClr val="0070C0"/>
                          </a:solidFill>
                          <a:latin typeface="Times New Roman" panose="02020603050405020304" pitchFamily="18" charset="0"/>
                          <a:cs typeface="Times New Roman" panose="02020603050405020304" pitchFamily="18" charset="0"/>
                        </a:rPr>
                        <a:t> hang, </a:t>
                      </a:r>
                      <a:r>
                        <a:rPr lang="en-US" b="0" i="1" baseline="0" dirty="0" err="1">
                          <a:solidFill>
                            <a:srgbClr val="0070C0"/>
                          </a:solidFill>
                          <a:latin typeface="Times New Roman" panose="02020603050405020304" pitchFamily="18" charset="0"/>
                          <a:cs typeface="Times New Roman" panose="02020603050405020304" pitchFamily="18" charset="0"/>
                        </a:rPr>
                        <a:t>hoặc</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sự</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tác</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động</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tiêu</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cực</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đến</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kinh</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doanh</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khách</a:t>
                      </a:r>
                      <a:r>
                        <a:rPr lang="en-US" b="0" i="1" baseline="0" dirty="0">
                          <a:solidFill>
                            <a:srgbClr val="0070C0"/>
                          </a:solidFill>
                          <a:latin typeface="Times New Roman" panose="02020603050405020304" pitchFamily="18" charset="0"/>
                          <a:cs typeface="Times New Roman" panose="02020603050405020304" pitchFamily="18" charset="0"/>
                        </a:rPr>
                        <a:t> hang, </a:t>
                      </a:r>
                      <a:r>
                        <a:rPr lang="en-US" b="0" i="1" baseline="0" dirty="0" err="1">
                          <a:solidFill>
                            <a:srgbClr val="0070C0"/>
                          </a:solidFill>
                          <a:latin typeface="Times New Roman" panose="02020603050405020304" pitchFamily="18" charset="0"/>
                          <a:cs typeface="Times New Roman" panose="02020603050405020304" pitchFamily="18" charset="0"/>
                        </a:rPr>
                        <a:t>thông</a:t>
                      </a:r>
                      <a:r>
                        <a:rPr lang="en-US" b="0" i="1" baseline="0" dirty="0">
                          <a:solidFill>
                            <a:srgbClr val="0070C0"/>
                          </a:solidFill>
                          <a:latin typeface="Times New Roman" panose="02020603050405020304" pitchFamily="18" charset="0"/>
                          <a:cs typeface="Times New Roman" panose="02020603050405020304" pitchFamily="18" charset="0"/>
                        </a:rPr>
                        <a:t> qua </a:t>
                      </a:r>
                      <a:r>
                        <a:rPr lang="en-US" b="0" i="1" baseline="0" dirty="0" err="1">
                          <a:solidFill>
                            <a:srgbClr val="0070C0"/>
                          </a:solidFill>
                          <a:latin typeface="Times New Roman" panose="02020603050405020304" pitchFamily="18" charset="0"/>
                          <a:cs typeface="Times New Roman" panose="02020603050405020304" pitchFamily="18" charset="0"/>
                        </a:rPr>
                        <a:t>yêu</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cầu</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đánh</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giá</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quản</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lý</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thực</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hiện</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gọi</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tất</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cả</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khách</a:t>
                      </a:r>
                      <a:r>
                        <a:rPr lang="en-US" b="0" i="1" baseline="0" dirty="0">
                          <a:solidFill>
                            <a:srgbClr val="0070C0"/>
                          </a:solidFill>
                          <a:latin typeface="Times New Roman" panose="02020603050405020304" pitchFamily="18" charset="0"/>
                          <a:cs typeface="Times New Roman" panose="02020603050405020304" pitchFamily="18" charset="0"/>
                        </a:rPr>
                        <a:t> </a:t>
                      </a:r>
                      <a:r>
                        <a:rPr lang="en-US" b="0" i="1" baseline="0" dirty="0" err="1">
                          <a:solidFill>
                            <a:srgbClr val="0070C0"/>
                          </a:solidFill>
                          <a:latin typeface="Times New Roman" panose="02020603050405020304" pitchFamily="18" charset="0"/>
                          <a:cs typeface="Times New Roman" panose="02020603050405020304" pitchFamily="18" charset="0"/>
                        </a:rPr>
                        <a:t>hàng</a:t>
                      </a:r>
                      <a:endParaRPr lang="en-US" b="0" i="1"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9001465"/>
                  </a:ext>
                </a:extLst>
              </a:tr>
            </a:tbl>
          </a:graphicData>
        </a:graphic>
      </p:graphicFrame>
      <p:sp>
        <p:nvSpPr>
          <p:cNvPr id="4" name="TextBox 3"/>
          <p:cNvSpPr txBox="1"/>
          <p:nvPr/>
        </p:nvSpPr>
        <p:spPr>
          <a:xfrm>
            <a:off x="161178" y="89565"/>
            <a:ext cx="9903865"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Quality Audit Summary Example: </a:t>
            </a:r>
            <a:r>
              <a:rPr lang="en-US" sz="2400" b="1" i="1" u="sng" dirty="0" err="1">
                <a:ln/>
                <a:solidFill>
                  <a:srgbClr val="0070C0"/>
                </a:solidFill>
                <a:latin typeface="Times New Roman" panose="02020603050405020304" pitchFamily="18" charset="0"/>
                <a:cs typeface="Times New Roman" panose="02020603050405020304" pitchFamily="18" charset="0"/>
              </a:rPr>
              <a:t>Ví</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dụ</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về</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kiểm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tra</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tổng</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thể</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err="1">
                <a:ln/>
                <a:solidFill>
                  <a:srgbClr val="0070C0"/>
                </a:solidFill>
                <a:latin typeface="Times New Roman" panose="02020603050405020304" pitchFamily="18" charset="0"/>
                <a:cs typeface="Times New Roman" panose="02020603050405020304" pitchFamily="18" charset="0"/>
              </a:rPr>
              <a:t>dự</a:t>
            </a:r>
            <a:r>
              <a:rPr lang="en-US" sz="2400" b="1" i="1" u="sng">
                <a:ln/>
                <a:solidFill>
                  <a:srgbClr val="0070C0"/>
                </a:solidFill>
                <a:latin typeface="Times New Roman" panose="02020603050405020304" pitchFamily="18" charset="0"/>
                <a:cs typeface="Times New Roman" panose="02020603050405020304" pitchFamily="18" charset="0"/>
              </a:rPr>
              <a:t> án</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14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0878" y="200827"/>
            <a:ext cx="63015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Quality Control Overview:</a:t>
            </a:r>
          </a:p>
          <a:p>
            <a:r>
              <a:rPr lang="en-US" sz="2400" b="1" i="1" u="sng">
                <a:ln/>
                <a:solidFill>
                  <a:srgbClr val="0070C0"/>
                </a:solidFill>
                <a:latin typeface="Times New Roman" panose="02020603050405020304" pitchFamily="18" charset="0"/>
                <a:cs typeface="Times New Roman" panose="02020603050405020304" pitchFamily="18" charset="0"/>
              </a:rPr>
              <a:t>Tổng quát về kiểm soát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01171" y="1074028"/>
            <a:ext cx="4648729" cy="4154984"/>
          </a:xfrm>
          <a:prstGeom prst="rect">
            <a:avLst/>
          </a:prstGeom>
          <a:noFill/>
        </p:spPr>
        <p:txBody>
          <a:bodyPr wrap="square" rtlCol="0">
            <a:spAutoFit/>
          </a:bodyPr>
          <a:lstStyle/>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Quality control is performed throughout all phases of the project life cycle</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Quality control is usually conducted by a quality control department or by other kinds of control groups that have been given the responsibilities</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Results include both product results, such as deliverables, and management results, such as cost and schedule performance</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Project management teams should have a working knowledge of statistical quality control, especially sampling and probability, to help them evaluate quality control outputs</a:t>
            </a:r>
          </a:p>
        </p:txBody>
      </p:sp>
      <p:sp>
        <p:nvSpPr>
          <p:cNvPr id="4" name="TextBox 3">
            <a:extLst>
              <a:ext uri="{FF2B5EF4-FFF2-40B4-BE49-F238E27FC236}">
                <a16:creationId xmlns="" xmlns:a16="http://schemas.microsoft.com/office/drawing/2014/main" id="{99E59FB7-9F2A-481E-9732-F60574FFC9E5}"/>
              </a:ext>
            </a:extLst>
          </p:cNvPr>
          <p:cNvSpPr txBox="1"/>
          <p:nvPr/>
        </p:nvSpPr>
        <p:spPr>
          <a:xfrm>
            <a:off x="6120193" y="1074028"/>
            <a:ext cx="4954207" cy="4154984"/>
          </a:xfrm>
          <a:prstGeom prst="rect">
            <a:avLst/>
          </a:prstGeom>
          <a:noFill/>
        </p:spPr>
        <p:txBody>
          <a:bodyPr wrap="square" rtlCol="0">
            <a:spAutoFit/>
          </a:bodyPr>
          <a:lstStyle/>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Kiểm soát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được thực hiện thông qua tất cả các giai đoạn của vòng đời dự án</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Kiểm soát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thường được tiến hành bởi phòng ban kiểm soát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hoặc các nhóm loại khác của kiểm soát  mà có trách nhiệm</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Kết quả bao gồm kết quả sản phẩm, nh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cung cấp, và kết quả quản lý, nh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giá thành và hiệu quả dự án</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Nhóm quản lý dự án nên có hiểu biết về kiểm soát thống kê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công việc, đặc biệt lấy mẫu và khả năng có thể xảy ra, để giúp họ đánh giá đầu ra kiểm soát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a:t>
            </a:r>
          </a:p>
        </p:txBody>
      </p:sp>
    </p:spTree>
    <p:extLst>
      <p:ext uri="{BB962C8B-B14F-4D97-AF65-F5344CB8AC3E}">
        <p14:creationId xmlns:p14="http://schemas.microsoft.com/office/powerpoint/2010/main" val="177040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240" y="126205"/>
            <a:ext cx="822926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a:ln/>
                <a:solidFill>
                  <a:schemeClr val="accent3"/>
                </a:solidFill>
                <a:latin typeface="Times New Roman" panose="02020603050405020304" pitchFamily="18" charset="0"/>
                <a:cs typeface="Times New Roman" panose="02020603050405020304" pitchFamily="18" charset="0"/>
              </a:rPr>
              <a:t>Unit 14 : Quality Management</a:t>
            </a:r>
          </a:p>
          <a:p>
            <a:r>
              <a:rPr lang="en-US" sz="2400" b="1" i="1">
                <a:ln/>
                <a:solidFill>
                  <a:srgbClr val="0070C0"/>
                </a:solidFill>
                <a:latin typeface="Times New Roman" panose="02020603050405020304" pitchFamily="18" charset="0"/>
                <a:cs typeface="Times New Roman" panose="02020603050405020304" pitchFamily="18" charset="0"/>
              </a:rPr>
              <a:t>Unit 14: Quản lý chất l</a:t>
            </a:r>
            <a:r>
              <a:rPr lang="vi-VN" sz="2400" b="1" i="1">
                <a:ln/>
                <a:solidFill>
                  <a:srgbClr val="0070C0"/>
                </a:solidFill>
                <a:latin typeface="Times New Roman" panose="02020603050405020304" pitchFamily="18" charset="0"/>
                <a:cs typeface="Times New Roman" panose="02020603050405020304" pitchFamily="18" charset="0"/>
              </a:rPr>
              <a:t>ư</a:t>
            </a:r>
            <a:r>
              <a:rPr lang="en-US" sz="2400" b="1" i="1">
                <a:ln/>
                <a:solidFill>
                  <a:srgbClr val="0070C0"/>
                </a:solidFill>
                <a:latin typeface="Times New Roman" panose="02020603050405020304" pitchFamily="18" charset="0"/>
                <a:cs typeface="Times New Roman" panose="02020603050405020304" pitchFamily="18" charset="0"/>
              </a:rPr>
              <a:t>ợng</a:t>
            </a:r>
            <a:endParaRPr lang="en-US" sz="2400" b="1" i="1" dirty="0">
              <a:ln/>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22240" y="957201"/>
            <a:ext cx="5559459" cy="4478149"/>
          </a:xfrm>
          <a:prstGeom prst="rect">
            <a:avLst/>
          </a:prstGeom>
          <a:noFill/>
        </p:spPr>
        <p:txBody>
          <a:bodyPr wrap="square" rtlCol="0">
            <a:spAutoFit/>
          </a:bodyPr>
          <a:lstStyle/>
          <a:p>
            <a:pPr marL="285750" indent="-285750">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What this Unit is About :</a:t>
            </a: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This unit discusses project quality management. It defines project </a:t>
            </a:r>
            <a:r>
              <a:rPr lang="en-US" sz="1500" dirty="0" err="1">
                <a:latin typeface="Times New Roman" panose="02020603050405020304" pitchFamily="18" charset="0"/>
                <a:cs typeface="Times New Roman" panose="02020603050405020304" pitchFamily="18" charset="0"/>
              </a:rPr>
              <a:t>quanlity</a:t>
            </a:r>
            <a:r>
              <a:rPr lang="en-US" sz="1500" dirty="0">
                <a:latin typeface="Times New Roman" panose="02020603050405020304" pitchFamily="18" charset="0"/>
                <a:cs typeface="Times New Roman" panose="02020603050405020304" pitchFamily="18" charset="0"/>
              </a:rPr>
              <a:t> management and key quality control terms, and discusses what it takes to achieve project quality. In addition, the relationship of project review to quality assurance is described</a:t>
            </a:r>
          </a:p>
          <a:p>
            <a:pPr marL="742950" lvl="1" indent="-285750">
              <a:buFont typeface="Wingdings" panose="05000000000000000000" pitchFamily="2" charset="2"/>
              <a:buChar char="§"/>
            </a:pPr>
            <a:r>
              <a:rPr lang="en-US" sz="1500" b="1">
                <a:latin typeface="Times New Roman" panose="02020603050405020304" pitchFamily="18" charset="0"/>
                <a:cs typeface="Times New Roman" panose="02020603050405020304" pitchFamily="18" charset="0"/>
              </a:rPr>
              <a:t>What </a:t>
            </a:r>
            <a:r>
              <a:rPr lang="en-US" sz="1500" b="1" dirty="0">
                <a:latin typeface="Times New Roman" panose="02020603050405020304" pitchFamily="18" charset="0"/>
                <a:cs typeface="Times New Roman" panose="02020603050405020304" pitchFamily="18" charset="0"/>
              </a:rPr>
              <a:t>you should be able to </a:t>
            </a:r>
            <a:r>
              <a:rPr lang="en-US" sz="1500" b="1" err="1">
                <a:latin typeface="Times New Roman" panose="02020603050405020304" pitchFamily="18" charset="0"/>
                <a:cs typeface="Times New Roman" panose="02020603050405020304" pitchFamily="18" charset="0"/>
              </a:rPr>
              <a:t>Do</a:t>
            </a:r>
            <a:r>
              <a:rPr lang="en-US" sz="1500" b="1">
                <a:latin typeface="Times New Roman" panose="02020603050405020304" pitchFamily="18" charset="0"/>
                <a:cs typeface="Times New Roman" panose="02020603050405020304" pitchFamily="18" charset="0"/>
              </a:rPr>
              <a:t>:</a:t>
            </a:r>
          </a:p>
          <a:p>
            <a:pPr lvl="1"/>
            <a:r>
              <a:rPr lang="en-US" sz="1500">
                <a:latin typeface="Times New Roman" panose="02020603050405020304" pitchFamily="18" charset="0"/>
                <a:cs typeface="Times New Roman" panose="02020603050405020304" pitchFamily="18" charset="0"/>
              </a:rPr>
              <a:t>After completing this unit, you should be able to:</a:t>
            </a:r>
          </a:p>
          <a:p>
            <a:pPr marL="1200150" lvl="2" indent="-285750">
              <a:buFont typeface="Wingdings" panose="05000000000000000000" pitchFamily="2" charset="2"/>
              <a:buChar char="§"/>
            </a:pPr>
            <a:r>
              <a:rPr lang="en-US" sz="1500">
                <a:latin typeface="Times New Roman" panose="02020603050405020304" pitchFamily="18" charset="0"/>
                <a:cs typeface="Times New Roman" panose="02020603050405020304" pitchFamily="18" charset="0"/>
              </a:rPr>
              <a:t>Define </a:t>
            </a:r>
            <a:r>
              <a:rPr lang="en-US" sz="1500" dirty="0">
                <a:latin typeface="Times New Roman" panose="02020603050405020304" pitchFamily="18" charset="0"/>
                <a:cs typeface="Times New Roman" panose="02020603050405020304" pitchFamily="18" charset="0"/>
              </a:rPr>
              <a:t>project quality management and state what it takes to achieve project quality</a:t>
            </a:r>
          </a:p>
          <a:p>
            <a:pPr marL="1200150" lvl="2"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Describe the major quality </a:t>
            </a:r>
            <a:r>
              <a:rPr lang="en-US" sz="1500">
                <a:latin typeface="Times New Roman" panose="02020603050405020304" pitchFamily="18" charset="0"/>
                <a:cs typeface="Times New Roman" panose="02020603050405020304" pitchFamily="18" charset="0"/>
              </a:rPr>
              <a:t>management processes</a:t>
            </a:r>
            <a:endParaRPr lang="en-US" sz="15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How You Will Check Your </a:t>
            </a:r>
            <a:r>
              <a:rPr lang="en-US" sz="1500" b="1">
                <a:latin typeface="Times New Roman" panose="02020603050405020304" pitchFamily="18" charset="0"/>
                <a:cs typeface="Times New Roman" panose="02020603050405020304" pitchFamily="18" charset="0"/>
              </a:rPr>
              <a:t>Progress :</a:t>
            </a:r>
            <a:endParaRPr lang="en-US" sz="1500" b="1" i="1" dirty="0">
              <a:solidFill>
                <a:srgbClr val="002060"/>
              </a:solidFill>
              <a:latin typeface="Times New Roman" panose="02020603050405020304" pitchFamily="18" charset="0"/>
              <a:cs typeface="Times New Roman" panose="02020603050405020304" pitchFamily="18" charset="0"/>
            </a:endParaRPr>
          </a:p>
          <a:p>
            <a:pPr lvl="1" algn="just"/>
            <a:r>
              <a:rPr lang="en-US" sz="1500">
                <a:latin typeface="Times New Roman" panose="02020603050405020304" pitchFamily="18" charset="0"/>
                <a:cs typeface="Times New Roman" panose="02020603050405020304" pitchFamily="18" charset="0"/>
              </a:rPr>
              <a:t>Accountability</a:t>
            </a:r>
            <a:endParaRPr lang="en-US" sz="1500" i="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Class Discussion. </a:t>
            </a:r>
          </a:p>
          <a:p>
            <a:pPr marL="285750" indent="-285750">
              <a:buFont typeface="Wingdings" panose="05000000000000000000" pitchFamily="2" charset="2"/>
              <a:buChar char="v"/>
            </a:pPr>
            <a:r>
              <a:rPr lang="en-US" sz="1500" b="1">
                <a:latin typeface="Times New Roman" panose="02020603050405020304" pitchFamily="18" charset="0"/>
                <a:cs typeface="Times New Roman" panose="02020603050405020304" pitchFamily="18" charset="0"/>
              </a:rPr>
              <a:t>References</a:t>
            </a:r>
            <a:endParaRPr lang="en-US" sz="15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A Guide to the Project Management Body of Knowledge (PMBOK </a:t>
            </a:r>
            <a:r>
              <a:rPr lang="en-US" sz="1500" dirty="0">
                <a:latin typeface="Times New Roman" panose="02020603050405020304" pitchFamily="18" charset="0"/>
                <a:cs typeface="Times New Roman" panose="02020603050405020304" pitchFamily="18" charset="0"/>
                <a:sym typeface="Symbol" panose="05050102010706020507" pitchFamily="18" charset="2"/>
              </a:rPr>
              <a:t> Guide Third Edition</a:t>
            </a:r>
            <a:r>
              <a:rPr lang="en-US" sz="1500" dirty="0">
                <a:latin typeface="Times New Roman" panose="02020603050405020304" pitchFamily="18" charset="0"/>
                <a:cs typeface="Times New Roman" panose="02020603050405020304" pitchFamily="18" charset="0"/>
              </a:rPr>
              <a:t>), Pennsylvania: Project Management Institute.</a:t>
            </a:r>
          </a:p>
          <a:p>
            <a:pPr lvl="1"/>
            <a:r>
              <a:rPr lang="en-US" sz="1500" i="1">
                <a:solidFill>
                  <a:srgbClr val="2F497D"/>
                </a:solidFill>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C3684A50-980B-4937-B1ED-51F77D8FC827}"/>
              </a:ext>
            </a:extLst>
          </p:cNvPr>
          <p:cNvSpPr txBox="1"/>
          <p:nvPr/>
        </p:nvSpPr>
        <p:spPr>
          <a:xfrm>
            <a:off x="6095999" y="957202"/>
            <a:ext cx="5673759" cy="4247317"/>
          </a:xfrm>
          <a:prstGeom prst="rect">
            <a:avLst/>
          </a:prstGeom>
          <a:noFill/>
        </p:spPr>
        <p:txBody>
          <a:bodyPr wrap="square" rtlCol="0">
            <a:spAutoFit/>
          </a:bodyPr>
          <a:lstStyle/>
          <a:p>
            <a:pPr marL="285750" indent="-285750">
              <a:buFont typeface="Wingdings" panose="05000000000000000000" pitchFamily="2" charset="2"/>
              <a:buChar char="v"/>
            </a:pPr>
            <a:r>
              <a:rPr lang="en-US" sz="1500" b="1">
                <a:solidFill>
                  <a:srgbClr val="0070C0"/>
                </a:solidFill>
                <a:latin typeface="Times New Roman" panose="02020603050405020304" pitchFamily="18" charset="0"/>
                <a:cs typeface="Times New Roman" panose="02020603050405020304" pitchFamily="18" charset="0"/>
              </a:rPr>
              <a:t>Unit này nói về:</a:t>
            </a:r>
            <a:endParaRPr lang="en-US" sz="1500"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Unit </a:t>
            </a:r>
            <a:r>
              <a:rPr lang="en-US" sz="1500" i="1" dirty="0" err="1">
                <a:solidFill>
                  <a:srgbClr val="0070C0"/>
                </a:solidFill>
                <a:latin typeface="Times New Roman" panose="02020603050405020304" pitchFamily="18" charset="0"/>
                <a:cs typeface="Times New Roman" panose="02020603050405020304" pitchFamily="18" charset="0"/>
              </a:rPr>
              <a:t>này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thảo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luận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về</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Định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nghĩa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điều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khoản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chính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về</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kiểm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soát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thảo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luận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để</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được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Thêm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mô</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tả</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hệ</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của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soát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xét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đảm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bảo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ợng</a:t>
            </a:r>
            <a:endParaRPr lang="en-US" sz="15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500" b="1" i="1">
                <a:solidFill>
                  <a:srgbClr val="0070C0"/>
                </a:solidFill>
                <a:latin typeface="Times New Roman" panose="02020603050405020304" pitchFamily="18" charset="0"/>
                <a:cs typeface="Times New Roman" panose="02020603050405020304" pitchFamily="18" charset="0"/>
              </a:rPr>
              <a:t>Bạn </a:t>
            </a:r>
            <a:r>
              <a:rPr lang="en-US" sz="1500" b="1" i="1" dirty="0" err="1">
                <a:solidFill>
                  <a:srgbClr val="0070C0"/>
                </a:solidFill>
                <a:latin typeface="Times New Roman" panose="02020603050405020304" pitchFamily="18" charset="0"/>
                <a:cs typeface="Times New Roman" panose="02020603050405020304" pitchFamily="18" charset="0"/>
              </a:rPr>
              <a:t>có</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thể</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làm</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gì</a:t>
            </a:r>
            <a:r>
              <a:rPr lang="en-US" sz="1500" b="1" i="1" dirty="0">
                <a:solidFill>
                  <a:srgbClr val="0070C0"/>
                </a:solidFill>
                <a:latin typeface="Times New Roman" panose="02020603050405020304" pitchFamily="18" charset="0"/>
                <a:cs typeface="Times New Roman" panose="02020603050405020304" pitchFamily="18" charset="0"/>
              </a:rPr>
              <a:t>?</a:t>
            </a:r>
            <a:endParaRPr lang="en-US" sz="1500" b="1" dirty="0">
              <a:solidFill>
                <a:srgbClr val="0070C0"/>
              </a:solidFill>
              <a:latin typeface="Times New Roman" panose="02020603050405020304" pitchFamily="18" charset="0"/>
              <a:cs typeface="Times New Roman" panose="02020603050405020304" pitchFamily="18" charset="0"/>
            </a:endParaRPr>
          </a:p>
          <a:p>
            <a:pPr lvl="1"/>
            <a:r>
              <a:rPr lang="en-US" sz="1500" i="1">
                <a:solidFill>
                  <a:srgbClr val="0070C0"/>
                </a:solidFill>
                <a:latin typeface="Times New Roman" panose="02020603050405020304" pitchFamily="18" charset="0"/>
                <a:cs typeface="Times New Roman" panose="02020603050405020304" pitchFamily="18" charset="0"/>
              </a:rPr>
              <a:t>Sau </a:t>
            </a:r>
            <a:r>
              <a:rPr lang="en-US" sz="1500" i="1" dirty="0" err="1">
                <a:solidFill>
                  <a:srgbClr val="0070C0"/>
                </a:solidFill>
                <a:latin typeface="Times New Roman" panose="02020603050405020304" pitchFamily="18" charset="0"/>
                <a:cs typeface="Times New Roman" panose="02020603050405020304" pitchFamily="18" charset="0"/>
              </a:rPr>
              <a:t>khi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hoàn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thành</a:t>
            </a:r>
            <a:r>
              <a:rPr lang="en-US" sz="1500" i="1" dirty="0">
                <a:solidFill>
                  <a:srgbClr val="0070C0"/>
                </a:solidFill>
                <a:latin typeface="Times New Roman" panose="02020603050405020304" pitchFamily="18" charset="0"/>
                <a:cs typeface="Times New Roman" panose="02020603050405020304" pitchFamily="18" charset="0"/>
              </a:rPr>
              <a:t> unit </a:t>
            </a:r>
            <a:r>
              <a:rPr lang="en-US" sz="1500" i="1" dirty="0" err="1">
                <a:solidFill>
                  <a:srgbClr val="0070C0"/>
                </a:solidFill>
                <a:latin typeface="Times New Roman" panose="02020603050405020304" pitchFamily="18" charset="0"/>
                <a:cs typeface="Times New Roman" panose="02020603050405020304" pitchFamily="18" charset="0"/>
              </a:rPr>
              <a:t>này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thể</a:t>
            </a:r>
            <a:r>
              <a:rPr lang="en-US" sz="1500" i="1" dirty="0">
                <a:solidFill>
                  <a:srgbClr val="0070C0"/>
                </a:solidFill>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Định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nghĩa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để</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đạt</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endParaRPr lang="en-US" sz="15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Mô</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tả</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về</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trình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chất</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err="1">
                <a:solidFill>
                  <a:srgbClr val="0070C0"/>
                </a:solidFill>
                <a:latin typeface="Times New Roman" panose="02020603050405020304" pitchFamily="18" charset="0"/>
                <a:cs typeface="Times New Roman" panose="02020603050405020304" pitchFamily="18" charset="0"/>
              </a:rPr>
              <a:t>ợng</a:t>
            </a:r>
            <a:r>
              <a:rPr lang="en-US" sz="1500" i="1">
                <a:solidFill>
                  <a:srgbClr val="0070C0"/>
                </a:solidFill>
                <a:latin typeface="Times New Roman" panose="02020603050405020304" pitchFamily="18" charset="0"/>
                <a:cs typeface="Times New Roman" panose="02020603050405020304" pitchFamily="18" charset="0"/>
              </a:rPr>
              <a:t> chính</a:t>
            </a:r>
            <a:endParaRPr lang="en-US" sz="1500"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500" b="1" i="1">
                <a:solidFill>
                  <a:srgbClr val="0070C0"/>
                </a:solidFill>
                <a:latin typeface="Times New Roman" panose="02020603050405020304" pitchFamily="18" charset="0"/>
                <a:cs typeface="Times New Roman" panose="02020603050405020304" pitchFamily="18" charset="0"/>
              </a:rPr>
              <a:t>Cách </a:t>
            </a:r>
            <a:r>
              <a:rPr lang="en-US" sz="1500" b="1" i="1" dirty="0" err="1">
                <a:solidFill>
                  <a:srgbClr val="0070C0"/>
                </a:solidFill>
                <a:latin typeface="Times New Roman" panose="02020603050405020304" pitchFamily="18" charset="0"/>
                <a:cs typeface="Times New Roman" panose="02020603050405020304" pitchFamily="18" charset="0"/>
              </a:rPr>
              <a:t>kiểm</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tra</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quy</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trình</a:t>
            </a:r>
            <a:r>
              <a:rPr lang="en-US" sz="1500" b="1" i="1" dirty="0">
                <a:solidFill>
                  <a:srgbClr val="0070C0"/>
                </a:solidFill>
                <a:latin typeface="Times New Roman" panose="02020603050405020304" pitchFamily="18" charset="0"/>
                <a:cs typeface="Times New Roman" panose="02020603050405020304" pitchFamily="18" charset="0"/>
              </a:rPr>
              <a:t> </a:t>
            </a:r>
          </a:p>
          <a:p>
            <a:pPr lvl="1" algn="just"/>
            <a:r>
              <a:rPr lang="en-US" sz="1500" i="1">
                <a:solidFill>
                  <a:srgbClr val="0070C0"/>
                </a:solidFill>
                <a:latin typeface="Times New Roman" panose="02020603050405020304" pitchFamily="18" charset="0"/>
                <a:cs typeface="Times New Roman" panose="02020603050405020304" pitchFamily="18" charset="0"/>
              </a:rPr>
              <a:t>Thuyết </a:t>
            </a:r>
            <a:r>
              <a:rPr lang="en-US" sz="1500" i="1" dirty="0" err="1">
                <a:solidFill>
                  <a:srgbClr val="0070C0"/>
                </a:solidFill>
                <a:latin typeface="Times New Roman" panose="02020603050405020304" pitchFamily="18" charset="0"/>
                <a:cs typeface="Times New Roman" panose="02020603050405020304" pitchFamily="18" charset="0"/>
              </a:rPr>
              <a:t>trình</a:t>
            </a:r>
            <a:endParaRPr lang="en-US" sz="1500" i="1" dirty="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Bài </a:t>
            </a:r>
            <a:r>
              <a:rPr lang="en-US" sz="1500" i="1" dirty="0" err="1">
                <a:solidFill>
                  <a:srgbClr val="0070C0"/>
                </a:solidFill>
                <a:latin typeface="Times New Roman" panose="02020603050405020304" pitchFamily="18" charset="0"/>
                <a:cs typeface="Times New Roman" panose="02020603050405020304" pitchFamily="18" charset="0"/>
              </a:rPr>
              <a:t>thảo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luận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lớp</a:t>
            </a:r>
            <a:endParaRPr lang="en-US" sz="15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500" b="1">
                <a:solidFill>
                  <a:srgbClr val="0070C0"/>
                </a:solidFill>
                <a:latin typeface="Times New Roman" panose="02020603050405020304" pitchFamily="18" charset="0"/>
                <a:cs typeface="Times New Roman" panose="02020603050405020304" pitchFamily="18" charset="0"/>
              </a:rPr>
              <a:t>Tham khảo:</a:t>
            </a:r>
            <a:endParaRPr lang="en-US" sz="1500"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Hướng </a:t>
            </a:r>
            <a:r>
              <a:rPr lang="en-US" sz="1500" i="1" dirty="0" err="1">
                <a:solidFill>
                  <a:srgbClr val="0070C0"/>
                </a:solidFill>
                <a:latin typeface="Times New Roman" panose="02020603050405020304" pitchFamily="18" charset="0"/>
                <a:cs typeface="Times New Roman" panose="02020603050405020304" pitchFamily="18" charset="0"/>
              </a:rPr>
              <a:t>dẫn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về</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cấu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(PMBOK Guide Third Edition), Pennsylvania: </a:t>
            </a:r>
            <a:r>
              <a:rPr lang="en-US" sz="1500" i="1" dirty="0" err="1">
                <a:solidFill>
                  <a:srgbClr val="0070C0"/>
                </a:solidFill>
                <a:latin typeface="Times New Roman" panose="02020603050405020304" pitchFamily="18" charset="0"/>
                <a:cs typeface="Times New Roman" panose="02020603050405020304" pitchFamily="18" charset="0"/>
              </a:rPr>
              <a:t>Viện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endParaRPr lang="en-US" sz="15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7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082" y="257098"/>
            <a:ext cx="63015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Goals of Quality Control:</a:t>
            </a:r>
          </a:p>
          <a:p>
            <a:r>
              <a:rPr lang="en-US" sz="2400" b="1" i="1" u="sng">
                <a:ln/>
                <a:solidFill>
                  <a:srgbClr val="0070C0"/>
                </a:solidFill>
                <a:latin typeface="Times New Roman" panose="02020603050405020304" pitchFamily="18" charset="0"/>
                <a:cs typeface="Times New Roman" panose="02020603050405020304" pitchFamily="18" charset="0"/>
              </a:rPr>
              <a:t>Mục tiêu của kiểm soát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7103" y="1130298"/>
            <a:ext cx="4878697" cy="3277820"/>
          </a:xfrm>
          <a:prstGeom prst="rect">
            <a:avLst/>
          </a:prstGeom>
          <a:noFill/>
        </p:spPr>
        <p:txBody>
          <a:bodyPr wrap="square" rtlCol="0">
            <a:spAutoFit/>
          </a:bodyPr>
          <a:lstStyle/>
          <a:p>
            <a:pPr marL="342900" indent="-342900" algn="just">
              <a:spcBef>
                <a:spcPts val="18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Quality improvement</a:t>
            </a:r>
          </a:p>
          <a:p>
            <a:pPr marL="342900" indent="-342900" algn="just">
              <a:spcBef>
                <a:spcPts val="18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Rework actions to bring defective or nonconforming items into compliance with requirements or specifications</a:t>
            </a:r>
          </a:p>
          <a:p>
            <a:pPr marL="342900" indent="-342900" algn="just">
              <a:spcBef>
                <a:spcPts val="18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Completed checklists which become part of the project’s records</a:t>
            </a:r>
          </a:p>
          <a:p>
            <a:pPr marL="342900" indent="-342900" algn="just">
              <a:spcBef>
                <a:spcPts val="18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Process adjustments, which involve immediate corrective or preventive action as a result of quality control measurements</a:t>
            </a:r>
          </a:p>
        </p:txBody>
      </p:sp>
      <p:sp>
        <p:nvSpPr>
          <p:cNvPr id="4" name="TextBox 3">
            <a:extLst>
              <a:ext uri="{FF2B5EF4-FFF2-40B4-BE49-F238E27FC236}">
                <a16:creationId xmlns="" xmlns:a16="http://schemas.microsoft.com/office/drawing/2014/main" id="{7F0822D5-A09A-44AC-BCA5-26B4C186C988}"/>
              </a:ext>
            </a:extLst>
          </p:cNvPr>
          <p:cNvSpPr txBox="1"/>
          <p:nvPr/>
        </p:nvSpPr>
        <p:spPr>
          <a:xfrm>
            <a:off x="6426202" y="1268797"/>
            <a:ext cx="4624740" cy="3000821"/>
          </a:xfrm>
          <a:prstGeom prst="rect">
            <a:avLst/>
          </a:prstGeom>
          <a:noFill/>
        </p:spPr>
        <p:txBody>
          <a:bodyPr wrap="square" rtlCol="0">
            <a:spAutoFit/>
          </a:bodyPr>
          <a:lstStyle/>
          <a:p>
            <a:pPr marL="342900" indent="-342900" algn="just">
              <a:spcBef>
                <a:spcPts val="18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thiện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lượng</a:t>
            </a:r>
            <a:endParaRPr lang="en-US" i="1" dirty="0">
              <a:solidFill>
                <a:srgbClr val="0070C0"/>
              </a:solidFill>
              <a:latin typeface="Times New Roman" panose="02020603050405020304" pitchFamily="18" charset="0"/>
              <a:cs typeface="Times New Roman" panose="02020603050405020304" pitchFamily="18" charset="0"/>
            </a:endParaRPr>
          </a:p>
          <a:p>
            <a:pPr marL="342900" indent="-342900" algn="just">
              <a:spcBef>
                <a:spcPts val="18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mục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khuyết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phù</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đặc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endParaRPr lang="en-US" i="1" dirty="0">
              <a:solidFill>
                <a:srgbClr val="0070C0"/>
              </a:solidFill>
              <a:latin typeface="Times New Roman" panose="02020603050405020304" pitchFamily="18" charset="0"/>
              <a:cs typeface="Times New Roman" panose="02020603050405020304" pitchFamily="18" charset="0"/>
            </a:endParaRPr>
          </a:p>
          <a:p>
            <a:pPr marL="342900" indent="-342900" algn="just">
              <a:spcBef>
                <a:spcPts val="18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danh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tra</a:t>
            </a:r>
            <a:r>
              <a:rPr lang="en-US" i="1" dirty="0">
                <a:solidFill>
                  <a:srgbClr val="0070C0"/>
                </a:solidFill>
                <a:latin typeface="Times New Roman" panose="02020603050405020304" pitchFamily="18" charset="0"/>
                <a:cs typeface="Times New Roman" panose="02020603050405020304" pitchFamily="18" charset="0"/>
              </a:rPr>
              <a:t> -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báo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342900" indent="-342900" algn="just">
              <a:spcBef>
                <a:spcPts val="18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Điều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chỉnh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gồm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sửa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chữa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ngăn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chặn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tức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nhằm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đảm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soát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39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p:txBody>
          <a:bodyPr/>
          <a:lstStyle/>
          <a:p>
            <a:r>
              <a:rPr lang="en-US" altLang="en-US" dirty="0">
                <a:latin typeface="Times New Roman" pitchFamily="18" charset="0"/>
              </a:rPr>
              <a:t>Quality </a:t>
            </a:r>
            <a:r>
              <a:rPr lang="en-US" altLang="en-US" dirty="0" smtClean="0">
                <a:latin typeface="Times New Roman" pitchFamily="18" charset="0"/>
              </a:rPr>
              <a:t>control</a:t>
            </a:r>
            <a:br>
              <a:rPr lang="en-US" altLang="en-US" dirty="0" smtClean="0">
                <a:latin typeface="Times New Roman" pitchFamily="18" charset="0"/>
              </a:rPr>
            </a:br>
            <a:r>
              <a:rPr lang="en-US" altLang="en-US" dirty="0" err="1" smtClean="0">
                <a:latin typeface="Times New Roman" pitchFamily="18" charset="0"/>
              </a:rPr>
              <a:t>Kiểm</a:t>
            </a:r>
            <a:r>
              <a:rPr lang="en-US" altLang="en-US" dirty="0" smtClean="0">
                <a:latin typeface="Times New Roman" pitchFamily="18" charset="0"/>
              </a:rPr>
              <a:t> </a:t>
            </a:r>
            <a:r>
              <a:rPr lang="en-US" altLang="en-US" dirty="0" err="1">
                <a:latin typeface="Times New Roman" pitchFamily="18" charset="0"/>
              </a:rPr>
              <a:t>soát</a:t>
            </a:r>
            <a:r>
              <a:rPr lang="en-US" altLang="en-US" dirty="0">
                <a:latin typeface="Times New Roman" pitchFamily="18" charset="0"/>
              </a:rPr>
              <a:t> </a:t>
            </a:r>
            <a:r>
              <a:rPr lang="en-US" altLang="en-US" dirty="0" err="1">
                <a:latin typeface="Times New Roman" pitchFamily="18" charset="0"/>
              </a:rPr>
              <a:t>chất</a:t>
            </a:r>
            <a:r>
              <a:rPr lang="en-US" altLang="en-US" dirty="0">
                <a:latin typeface="Times New Roman" pitchFamily="18" charset="0"/>
              </a:rPr>
              <a:t> </a:t>
            </a:r>
            <a:r>
              <a:rPr lang="en-US" altLang="en-US" dirty="0" err="1">
                <a:latin typeface="Times New Roman" pitchFamily="18" charset="0"/>
              </a:rPr>
              <a:t>lượng</a:t>
            </a:r>
            <a:endParaRPr lang="en-US" altLang="en-US" dirty="0">
              <a:latin typeface="Times New Roman" pitchFamily="18" charset="0"/>
            </a:endParaRPr>
          </a:p>
        </p:txBody>
      </p:sp>
      <p:sp>
        <p:nvSpPr>
          <p:cNvPr id="1117187" name="Rectangle 3"/>
          <p:cNvSpPr>
            <a:spLocks noGrp="1" noChangeArrowheads="1"/>
          </p:cNvSpPr>
          <p:nvPr>
            <p:ph sz="half" idx="1"/>
          </p:nvPr>
        </p:nvSpPr>
        <p:spPr/>
        <p:txBody>
          <a:bodyPr>
            <a:normAutofit/>
          </a:bodyPr>
          <a:lstStyle/>
          <a:p>
            <a:pPr>
              <a:lnSpc>
                <a:spcPct val="70000"/>
              </a:lnSpc>
            </a:pPr>
            <a:r>
              <a:rPr lang="en-US" altLang="en-US" sz="2400" dirty="0" err="1"/>
              <a:t>Nội</a:t>
            </a:r>
            <a:r>
              <a:rPr lang="en-US" altLang="en-US" sz="2400" dirty="0"/>
              <a:t> dung</a:t>
            </a:r>
          </a:p>
          <a:p>
            <a:pPr lvl="1">
              <a:lnSpc>
                <a:spcPct val="80000"/>
              </a:lnSpc>
            </a:pPr>
            <a:r>
              <a:rPr lang="en-US" altLang="en-US" sz="2000" dirty="0" err="1"/>
              <a:t>rà</a:t>
            </a:r>
            <a:r>
              <a:rPr lang="en-US" altLang="en-US" sz="2000" dirty="0"/>
              <a:t> </a:t>
            </a:r>
            <a:r>
              <a:rPr lang="en-US" altLang="en-US" sz="2000" dirty="0" err="1"/>
              <a:t>xét</a:t>
            </a:r>
            <a:r>
              <a:rPr lang="en-US" altLang="en-US" sz="2000" dirty="0"/>
              <a:t> / walkthrough / </a:t>
            </a:r>
            <a:r>
              <a:rPr lang="en-US" altLang="en-US" sz="2000" dirty="0" err="1"/>
              <a:t>kiểm</a:t>
            </a:r>
            <a:r>
              <a:rPr lang="en-US" altLang="en-US" sz="2000" dirty="0"/>
              <a:t> </a:t>
            </a:r>
            <a:r>
              <a:rPr lang="en-US" altLang="en-US" sz="2000" dirty="0" err="1"/>
              <a:t>tra</a:t>
            </a:r>
            <a:endParaRPr lang="en-US" altLang="en-US" sz="2000" dirty="0"/>
          </a:p>
          <a:p>
            <a:pPr>
              <a:lnSpc>
                <a:spcPct val="70000"/>
              </a:lnSpc>
            </a:pPr>
            <a:r>
              <a:rPr lang="en-US" altLang="en-US" sz="2400" dirty="0" err="1"/>
              <a:t>Thẩm</a:t>
            </a:r>
            <a:r>
              <a:rPr lang="en-US" altLang="en-US" sz="2400" dirty="0"/>
              <a:t> </a:t>
            </a:r>
            <a:r>
              <a:rPr lang="en-US" altLang="en-US" sz="2400" dirty="0" err="1"/>
              <a:t>định</a:t>
            </a:r>
            <a:r>
              <a:rPr lang="en-US" altLang="en-US" sz="2400" dirty="0"/>
              <a:t> </a:t>
            </a:r>
            <a:r>
              <a:rPr lang="en-US" altLang="en-US" sz="2400" dirty="0" err="1"/>
              <a:t>tính</a:t>
            </a:r>
            <a:r>
              <a:rPr lang="en-US" altLang="en-US" sz="2400" dirty="0"/>
              <a:t> </a:t>
            </a:r>
            <a:r>
              <a:rPr lang="en-US" altLang="en-US" sz="2400" dirty="0" err="1"/>
              <a:t>chấp</a:t>
            </a:r>
            <a:r>
              <a:rPr lang="en-US" altLang="en-US" sz="2400" dirty="0"/>
              <a:t> </a:t>
            </a:r>
            <a:r>
              <a:rPr lang="en-US" altLang="en-US" sz="2400" dirty="0" err="1"/>
              <a:t>nhận</a:t>
            </a:r>
            <a:endParaRPr lang="en-US" altLang="en-US" sz="2400" dirty="0"/>
          </a:p>
          <a:p>
            <a:pPr lvl="1">
              <a:lnSpc>
                <a:spcPct val="80000"/>
              </a:lnSpc>
            </a:pPr>
            <a:r>
              <a:rPr lang="en-US" altLang="en-US" sz="2000" dirty="0" err="1"/>
              <a:t>Rà</a:t>
            </a:r>
            <a:r>
              <a:rPr lang="en-US" altLang="en-US" sz="2000" dirty="0"/>
              <a:t> </a:t>
            </a:r>
            <a:r>
              <a:rPr lang="en-US" altLang="en-US" sz="2000" dirty="0" err="1"/>
              <a:t>xét</a:t>
            </a:r>
            <a:r>
              <a:rPr lang="en-US" altLang="en-US" sz="2000" dirty="0"/>
              <a:t> </a:t>
            </a:r>
            <a:r>
              <a:rPr lang="en-US" altLang="en-US" sz="2000" dirty="0" err="1"/>
              <a:t>quản</a:t>
            </a:r>
            <a:r>
              <a:rPr lang="en-US" altLang="en-US" sz="2000" dirty="0"/>
              <a:t> </a:t>
            </a:r>
            <a:r>
              <a:rPr lang="en-US" altLang="en-US" sz="2000" dirty="0" err="1"/>
              <a:t>lý</a:t>
            </a:r>
            <a:r>
              <a:rPr lang="en-US" altLang="en-US" sz="2000" dirty="0"/>
              <a:t> </a:t>
            </a:r>
            <a:r>
              <a:rPr lang="en-US" altLang="en-US" sz="2000" dirty="0" err="1"/>
              <a:t>nhóm</a:t>
            </a:r>
            <a:r>
              <a:rPr lang="en-US" altLang="en-US" sz="2000" dirty="0"/>
              <a:t>/sign-off</a:t>
            </a:r>
          </a:p>
          <a:p>
            <a:pPr>
              <a:lnSpc>
                <a:spcPct val="70000"/>
              </a:lnSpc>
            </a:pPr>
            <a:r>
              <a:rPr lang="en-US" altLang="en-US" sz="2400" dirty="0" err="1"/>
              <a:t>Thẩm</a:t>
            </a:r>
            <a:r>
              <a:rPr lang="en-US" altLang="en-US" sz="2400" dirty="0"/>
              <a:t> </a:t>
            </a:r>
            <a:r>
              <a:rPr lang="en-US" altLang="en-US" sz="2400" dirty="0" err="1"/>
              <a:t>định</a:t>
            </a:r>
            <a:r>
              <a:rPr lang="en-US" altLang="en-US" sz="2400" dirty="0"/>
              <a:t> việc </a:t>
            </a:r>
            <a:r>
              <a:rPr lang="en-US" altLang="en-US" sz="2400" dirty="0" err="1"/>
              <a:t>phê</a:t>
            </a:r>
            <a:r>
              <a:rPr lang="en-US" altLang="en-US" sz="2400" dirty="0"/>
              <a:t> </a:t>
            </a:r>
            <a:r>
              <a:rPr lang="en-US" altLang="en-US" sz="2400" dirty="0" err="1"/>
              <a:t>chuẩn</a:t>
            </a:r>
            <a:endParaRPr lang="en-US" altLang="en-US" sz="2400" dirty="0"/>
          </a:p>
          <a:p>
            <a:pPr lvl="1">
              <a:lnSpc>
                <a:spcPct val="80000"/>
              </a:lnSpc>
            </a:pPr>
            <a:r>
              <a:rPr lang="en-US" altLang="en-US" sz="2000" dirty="0" err="1"/>
              <a:t>Rà</a:t>
            </a:r>
            <a:r>
              <a:rPr lang="en-US" altLang="en-US" sz="2000" dirty="0"/>
              <a:t> </a:t>
            </a:r>
            <a:r>
              <a:rPr lang="en-US" altLang="en-US" sz="2000" dirty="0" err="1"/>
              <a:t>xét</a:t>
            </a:r>
            <a:r>
              <a:rPr lang="en-US" altLang="en-US" sz="2000" dirty="0"/>
              <a:t> ban </a:t>
            </a:r>
            <a:r>
              <a:rPr lang="en-US" altLang="en-US" sz="2000" dirty="0" err="1"/>
              <a:t>điều</a:t>
            </a:r>
            <a:r>
              <a:rPr lang="en-US" altLang="en-US" sz="2000" dirty="0"/>
              <a:t> </a:t>
            </a:r>
            <a:r>
              <a:rPr lang="en-US" altLang="en-US" sz="2000" dirty="0" err="1"/>
              <a:t>hành</a:t>
            </a:r>
            <a:r>
              <a:rPr lang="en-US" altLang="en-US" sz="2000" dirty="0"/>
              <a:t>/sign-off </a:t>
            </a:r>
          </a:p>
          <a:p>
            <a:pPr>
              <a:lnSpc>
                <a:spcPct val="70000"/>
              </a:lnSpc>
            </a:pPr>
            <a:r>
              <a:rPr lang="en-US" altLang="en-US" sz="2400" dirty="0" err="1"/>
              <a:t>Thẩm</a:t>
            </a:r>
            <a:r>
              <a:rPr lang="en-US" altLang="en-US" sz="2400" dirty="0"/>
              <a:t> </a:t>
            </a:r>
            <a:r>
              <a:rPr lang="en-US" altLang="en-US" sz="2400" dirty="0" err="1"/>
              <a:t>định</a:t>
            </a:r>
            <a:r>
              <a:rPr lang="en-US" altLang="en-US" sz="2400" dirty="0"/>
              <a:t> việc </a:t>
            </a:r>
            <a:r>
              <a:rPr lang="en-US" altLang="en-US" sz="2400" dirty="0" err="1"/>
              <a:t>triển</a:t>
            </a:r>
            <a:r>
              <a:rPr lang="en-US" altLang="en-US" sz="2400" dirty="0"/>
              <a:t> </a:t>
            </a:r>
            <a:r>
              <a:rPr lang="en-US" altLang="en-US" sz="2400" dirty="0" err="1"/>
              <a:t>khai</a:t>
            </a:r>
            <a:endParaRPr lang="en-US" altLang="en-US" sz="2400" dirty="0"/>
          </a:p>
          <a:p>
            <a:pPr lvl="1">
              <a:lnSpc>
                <a:spcPct val="80000"/>
              </a:lnSpc>
            </a:pPr>
            <a:r>
              <a:rPr lang="en-US" altLang="en-US" sz="2000" dirty="0" err="1"/>
              <a:t>quản</a:t>
            </a:r>
            <a:r>
              <a:rPr lang="en-US" altLang="en-US" sz="2000" dirty="0"/>
              <a:t> </a:t>
            </a:r>
            <a:r>
              <a:rPr lang="en-US" altLang="en-US" sz="2000" dirty="0" err="1"/>
              <a:t>lý</a:t>
            </a:r>
            <a:r>
              <a:rPr lang="en-US" altLang="en-US" sz="2000" dirty="0"/>
              <a:t> </a:t>
            </a:r>
            <a:r>
              <a:rPr lang="en-US" altLang="en-US" sz="2000" dirty="0" err="1"/>
              <a:t>lợi</a:t>
            </a:r>
            <a:r>
              <a:rPr lang="en-US" altLang="en-US" sz="2000" dirty="0"/>
              <a:t> </a:t>
            </a:r>
            <a:r>
              <a:rPr lang="en-US" altLang="en-US" sz="2000" dirty="0" err="1"/>
              <a:t>ích</a:t>
            </a:r>
            <a:endParaRPr lang="en-US" altLang="en-US" sz="2000" dirty="0"/>
          </a:p>
          <a:p>
            <a:pPr lvl="1">
              <a:lnSpc>
                <a:spcPct val="80000"/>
              </a:lnSpc>
            </a:pPr>
            <a:r>
              <a:rPr lang="en-US" altLang="en-US" sz="2000" dirty="0" err="1"/>
              <a:t>điều</a:t>
            </a:r>
            <a:r>
              <a:rPr lang="en-US" altLang="en-US" sz="2000" dirty="0"/>
              <a:t> </a:t>
            </a:r>
            <a:r>
              <a:rPr lang="en-US" altLang="en-US" sz="2000" dirty="0" err="1"/>
              <a:t>tra</a:t>
            </a:r>
            <a:r>
              <a:rPr lang="en-US" altLang="en-US" sz="2000" dirty="0"/>
              <a:t> </a:t>
            </a:r>
            <a:r>
              <a:rPr lang="en-US" altLang="en-US" sz="2000" dirty="0" err="1"/>
              <a:t>người</a:t>
            </a:r>
            <a:r>
              <a:rPr lang="en-US" altLang="en-US" sz="2000" dirty="0"/>
              <a:t> </a:t>
            </a:r>
            <a:r>
              <a:rPr lang="en-US" altLang="en-US" sz="2000" dirty="0" err="1"/>
              <a:t>sử</a:t>
            </a:r>
            <a:r>
              <a:rPr lang="en-US" altLang="en-US" sz="2000" dirty="0"/>
              <a:t> </a:t>
            </a:r>
            <a:r>
              <a:rPr lang="en-US" altLang="en-US" sz="2000" dirty="0" err="1"/>
              <a:t>dụng</a:t>
            </a:r>
            <a:r>
              <a:rPr lang="en-US" altLang="en-US" sz="2000" dirty="0"/>
              <a:t> / các </a:t>
            </a:r>
            <a:r>
              <a:rPr lang="en-US" altLang="en-US" sz="2000" dirty="0" err="1"/>
              <a:t>câu</a:t>
            </a:r>
            <a:r>
              <a:rPr lang="en-US" altLang="en-US" sz="2000" dirty="0"/>
              <a:t> </a:t>
            </a:r>
            <a:r>
              <a:rPr lang="en-US" altLang="en-US" sz="2000" dirty="0" err="1"/>
              <a:t>hỏi</a:t>
            </a:r>
            <a:r>
              <a:rPr lang="en-US" altLang="en-US" sz="2000" dirty="0"/>
              <a:t>  </a:t>
            </a:r>
            <a:endParaRPr lang="en-US" altLang="en-US" sz="2000" i="1" dirty="0"/>
          </a:p>
        </p:txBody>
      </p:sp>
      <p:sp>
        <p:nvSpPr>
          <p:cNvPr id="2" name="Content Placeholder 1"/>
          <p:cNvSpPr>
            <a:spLocks noGrp="1"/>
          </p:cNvSpPr>
          <p:nvPr>
            <p:ph sz="half" idx="2"/>
          </p:nvPr>
        </p:nvSpPr>
        <p:spPr/>
        <p:txBody>
          <a:bodyPr>
            <a:normAutofit/>
          </a:bodyPr>
          <a:lstStyle/>
          <a:p>
            <a:r>
              <a:rPr lang="en-US" dirty="0"/>
              <a:t>content</a:t>
            </a:r>
          </a:p>
          <a:p>
            <a:pPr lvl="1"/>
            <a:r>
              <a:rPr lang="en-US" dirty="0"/>
              <a:t>review / walkthrough / test</a:t>
            </a:r>
          </a:p>
          <a:p>
            <a:r>
              <a:rPr lang="en-US" dirty="0"/>
              <a:t>Acceptance evaluation</a:t>
            </a:r>
          </a:p>
          <a:p>
            <a:pPr lvl="1"/>
            <a:r>
              <a:rPr lang="en-US" dirty="0"/>
              <a:t>Review management group / sign-off</a:t>
            </a:r>
          </a:p>
          <a:p>
            <a:r>
              <a:rPr lang="en-US" dirty="0"/>
              <a:t>Verify the approval</a:t>
            </a:r>
          </a:p>
          <a:p>
            <a:pPr lvl="1"/>
            <a:r>
              <a:rPr lang="en-US" dirty="0"/>
              <a:t>Executive board review / sign-off</a:t>
            </a:r>
          </a:p>
          <a:p>
            <a:r>
              <a:rPr lang="en-US" dirty="0"/>
              <a:t>Evaluation of implementation</a:t>
            </a:r>
          </a:p>
          <a:p>
            <a:pPr lvl="1"/>
            <a:r>
              <a:rPr lang="en-US" dirty="0"/>
              <a:t>benefit management</a:t>
            </a:r>
          </a:p>
          <a:p>
            <a:pPr lvl="1"/>
            <a:r>
              <a:rPr lang="en-US" dirty="0"/>
              <a:t>Investigate users / questions</a:t>
            </a:r>
          </a:p>
        </p:txBody>
      </p:sp>
    </p:spTree>
    <p:extLst>
      <p:ext uri="{BB962C8B-B14F-4D97-AF65-F5344CB8AC3E}">
        <p14:creationId xmlns:p14="http://schemas.microsoft.com/office/powerpoint/2010/main" val="808475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Example</a:t>
            </a:r>
            <a:r>
              <a:rPr lang="en-US" dirty="0"/>
              <a:t>: Quality control </a:t>
            </a:r>
            <a:r>
              <a:rPr lang="en-US" dirty="0" smtClean="0"/>
              <a:t>chart</a:t>
            </a:r>
            <a:br>
              <a:rPr lang="en-US" dirty="0" smtClean="0"/>
            </a:br>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a:t>
            </a:r>
            <a:r>
              <a:rPr lang="en-US" dirty="0" err="1" smtClean="0">
                <a:solidFill>
                  <a:srgbClr val="0070C0"/>
                </a:solidFill>
              </a:rPr>
              <a:t>Biểu</a:t>
            </a:r>
            <a:r>
              <a:rPr lang="en-US" dirty="0" smtClean="0">
                <a:solidFill>
                  <a:srgbClr val="0070C0"/>
                </a:solidFill>
              </a:rPr>
              <a:t> </a:t>
            </a:r>
            <a:r>
              <a:rPr lang="en-US" dirty="0" err="1">
                <a:solidFill>
                  <a:srgbClr val="0070C0"/>
                </a:solidFill>
              </a:rPr>
              <a:t>đồ</a:t>
            </a:r>
            <a:r>
              <a:rPr lang="en-US" dirty="0">
                <a:solidFill>
                  <a:srgbClr val="0070C0"/>
                </a:solidFill>
              </a:rPr>
              <a:t> </a:t>
            </a:r>
            <a:r>
              <a:rPr lang="en-US" dirty="0" err="1" smtClean="0">
                <a:solidFill>
                  <a:srgbClr val="0070C0"/>
                </a:solidFill>
              </a:rPr>
              <a:t>kiểm</a:t>
            </a:r>
            <a:r>
              <a:rPr lang="en-US" dirty="0" smtClean="0">
                <a:solidFill>
                  <a:srgbClr val="0070C0"/>
                </a:solidFill>
              </a:rPr>
              <a:t> </a:t>
            </a:r>
            <a:r>
              <a:rPr lang="en-US" dirty="0" err="1">
                <a:solidFill>
                  <a:srgbClr val="0070C0"/>
                </a:solidFill>
              </a:rPr>
              <a:t>soát</a:t>
            </a:r>
            <a:r>
              <a:rPr lang="en-US" dirty="0">
                <a:solidFill>
                  <a:srgbClr val="0070C0"/>
                </a:solidFill>
              </a:rPr>
              <a:t> </a:t>
            </a:r>
            <a:r>
              <a:rPr lang="en-US" dirty="0" err="1">
                <a:solidFill>
                  <a:srgbClr val="0070C0"/>
                </a:solidFill>
              </a:rPr>
              <a:t>chất</a:t>
            </a:r>
            <a:r>
              <a:rPr lang="en-US" dirty="0">
                <a:solidFill>
                  <a:srgbClr val="0070C0"/>
                </a:solidFill>
              </a:rPr>
              <a:t> </a:t>
            </a:r>
            <a:r>
              <a:rPr lang="en-US" dirty="0" err="1">
                <a:solidFill>
                  <a:srgbClr val="0070C0"/>
                </a:solidFill>
              </a:rPr>
              <a:t>lượng</a:t>
            </a:r>
            <a:endParaRPr lang="en-US" dirty="0">
              <a:solidFill>
                <a:srgbClr val="0070C0"/>
              </a:solidFill>
            </a:endParaRPr>
          </a:p>
        </p:txBody>
      </p:sp>
      <p:sp>
        <p:nvSpPr>
          <p:cNvPr id="5" name="Slide Number Placeholder 4"/>
          <p:cNvSpPr>
            <a:spLocks noGrp="1"/>
          </p:cNvSpPr>
          <p:nvPr>
            <p:ph type="sldNum" sz="quarter" idx="12"/>
          </p:nvPr>
        </p:nvSpPr>
        <p:spPr/>
        <p:txBody>
          <a:bodyPr/>
          <a:lstStyle/>
          <a:p>
            <a:fld id="{BE49FA0A-812E-4903-A27C-D61A313FCE48}" type="slidenum">
              <a:rPr lang="es-ES" smtClean="0"/>
              <a:pPr/>
              <a:t>22</a:t>
            </a:fld>
            <a:endParaRPr lang="es-ES"/>
          </a:p>
        </p:txBody>
      </p:sp>
      <p:pic>
        <p:nvPicPr>
          <p:cNvPr id="1026" name="Picture 2"/>
          <p:cNvPicPr>
            <a:picLocks noGrp="1" noChangeAspect="1" noChangeArrowheads="1"/>
          </p:cNvPicPr>
          <p:nvPr>
            <p:ph sz="quarter" idx="4294967295"/>
          </p:nvPr>
        </p:nvPicPr>
        <p:blipFill>
          <a:blip r:embed="rId2" cstate="print"/>
          <a:stretch>
            <a:fillRect/>
          </a:stretch>
        </p:blipFill>
        <p:spPr>
          <a:xfrm>
            <a:off x="2487554" y="2679701"/>
            <a:ext cx="3248143" cy="3446463"/>
          </a:xfrm>
          <a:prstGeom prst="rect">
            <a:avLst/>
          </a:prstGeom>
        </p:spPr>
      </p:pic>
      <p:sp>
        <p:nvSpPr>
          <p:cNvPr id="4" name="Nơi giữ chỗ cho Văn bản 3"/>
          <p:cNvSpPr>
            <a:spLocks noGrp="1"/>
          </p:cNvSpPr>
          <p:nvPr>
            <p:ph sz="quarter" idx="4294967295"/>
          </p:nvPr>
        </p:nvSpPr>
        <p:spPr>
          <a:xfrm>
            <a:off x="6169152" y="2679192"/>
            <a:ext cx="3822192" cy="3447288"/>
          </a:xfrm>
          <a:prstGeom prst="rect">
            <a:avLst/>
          </a:prstGeom>
        </p:spPr>
        <p:txBody>
          <a:bodyPr>
            <a:normAutofit/>
          </a:bodyPr>
          <a:lstStyle/>
          <a:p>
            <a:r>
              <a:rPr lang="en-US" dirty="0" err="1" smtClean="0"/>
              <a:t>Biểu</a:t>
            </a:r>
            <a:r>
              <a:rPr lang="en-US" dirty="0" smtClean="0"/>
              <a:t> </a:t>
            </a:r>
            <a:r>
              <a:rPr lang="en-US" dirty="0" err="1" smtClean="0"/>
              <a:t>đồ</a:t>
            </a:r>
            <a:r>
              <a:rPr lang="en-US" dirty="0" smtClean="0"/>
              <a:t> </a:t>
            </a:r>
            <a:r>
              <a:rPr lang="en-US" dirty="0" err="1" smtClean="0"/>
              <a:t>kiểm</a:t>
            </a:r>
            <a:r>
              <a:rPr lang="en-US" dirty="0" smtClean="0"/>
              <a:t> </a:t>
            </a:r>
            <a:r>
              <a:rPr lang="en-US" dirty="0" err="1" smtClean="0"/>
              <a:t>soát</a:t>
            </a:r>
            <a:r>
              <a:rPr lang="en-US" dirty="0" smtClean="0"/>
              <a:t>:</a:t>
            </a:r>
          </a:p>
          <a:p>
            <a:pPr lvl="1"/>
            <a:r>
              <a:rPr lang="en-US" dirty="0" err="1" smtClean="0"/>
              <a:t>Là</a:t>
            </a:r>
            <a:r>
              <a:rPr lang="en-US" dirty="0" smtClean="0"/>
              <a:t> </a:t>
            </a:r>
            <a:r>
              <a:rPr lang="en-US" dirty="0" err="1" smtClean="0"/>
              <a:t>sự</a:t>
            </a:r>
            <a:r>
              <a:rPr lang="en-US" dirty="0" smtClean="0"/>
              <a:t> </a:t>
            </a:r>
            <a:r>
              <a:rPr lang="en-US" dirty="0" err="1" smtClean="0"/>
              <a:t>mô</a:t>
            </a:r>
            <a:r>
              <a:rPr lang="en-US" dirty="0" smtClean="0"/>
              <a:t> </a:t>
            </a:r>
            <a:r>
              <a:rPr lang="en-US" dirty="0" err="1" smtClean="0"/>
              <a:t>tả</a:t>
            </a:r>
            <a:r>
              <a:rPr lang="en-US" dirty="0" smtClean="0"/>
              <a:t> </a:t>
            </a:r>
            <a:r>
              <a:rPr lang="en-US" dirty="0" err="1" smtClean="0"/>
              <a:t>bằng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1 </a:t>
            </a:r>
            <a:r>
              <a:rPr lang="en-US" dirty="0" err="1" smtClean="0"/>
              <a:t>biến</a:t>
            </a:r>
            <a:r>
              <a:rPr lang="en-US" dirty="0" smtClean="0"/>
              <a:t> </a:t>
            </a:r>
            <a:r>
              <a:rPr lang="en-US" dirty="0" err="1" smtClean="0"/>
              <a:t>số</a:t>
            </a:r>
            <a:r>
              <a:rPr lang="en-US" dirty="0" smtClean="0"/>
              <a:t> </a:t>
            </a:r>
            <a:r>
              <a:rPr lang="en-US" dirty="0" err="1" smtClean="0"/>
              <a:t>theo</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trong</a:t>
            </a:r>
            <a:r>
              <a:rPr lang="en-US" dirty="0" smtClean="0"/>
              <a:t> </a:t>
            </a:r>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với</a:t>
            </a:r>
            <a:r>
              <a:rPr lang="en-US" dirty="0" smtClean="0"/>
              <a:t> </a:t>
            </a:r>
            <a:r>
              <a:rPr lang="en-US" dirty="0" err="1" smtClean="0"/>
              <a:t>các</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định</a:t>
            </a:r>
            <a:r>
              <a:rPr lang="en-US" dirty="0" smtClean="0"/>
              <a:t> </a:t>
            </a:r>
            <a:r>
              <a:rPr lang="en-US" dirty="0" err="1" smtClean="0"/>
              <a:t>trước</a:t>
            </a:r>
            <a:endParaRPr lang="en-US" dirty="0" smtClean="0"/>
          </a:p>
          <a:p>
            <a:pPr lvl="1"/>
            <a:r>
              <a:rPr lang="en-US" dirty="0" smtClean="0"/>
              <a:t>Cho </a:t>
            </a:r>
            <a:r>
              <a:rPr lang="en-US" dirty="0" err="1" smtClean="0"/>
              <a:t>phép</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xác</a:t>
            </a:r>
            <a:r>
              <a:rPr lang="en-US" dirty="0" smtClean="0"/>
              <a:t> minh  </a:t>
            </a:r>
            <a:r>
              <a:rPr lang="en-US" dirty="0" err="1" smtClean="0"/>
              <a:t>lỗi</a:t>
            </a:r>
            <a:r>
              <a:rPr lang="en-US" dirty="0" smtClean="0"/>
              <a:t> </a:t>
            </a:r>
          </a:p>
          <a:p>
            <a:r>
              <a:rPr lang="en-US" dirty="0"/>
              <a:t>Control chart:</a:t>
            </a:r>
          </a:p>
          <a:p>
            <a:pPr lvl="1"/>
            <a:r>
              <a:rPr lang="en-US" dirty="0"/>
              <a:t>A graphical representation of a change of a variable over time in relation to predetermined limits</a:t>
            </a:r>
          </a:p>
          <a:p>
            <a:pPr lvl="1"/>
            <a:r>
              <a:rPr lang="en-US" dirty="0"/>
              <a:t>Allow control, verify errors</a:t>
            </a:r>
            <a:endParaRPr lang="en-US" dirty="0" smtClean="0"/>
          </a:p>
          <a:p>
            <a:pPr lvl="1"/>
            <a:endParaRPr lang="en-US" dirty="0" smtClean="0"/>
          </a:p>
          <a:p>
            <a:endParaRPr lang="en-US" dirty="0"/>
          </a:p>
        </p:txBody>
      </p:sp>
    </p:spTree>
    <p:extLst>
      <p:ext uri="{BB962C8B-B14F-4D97-AF65-F5344CB8AC3E}">
        <p14:creationId xmlns:p14="http://schemas.microsoft.com/office/powerpoint/2010/main" val="3629302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normAutofit/>
          </a:bodyPr>
          <a:lstStyle/>
          <a:p>
            <a:r>
              <a:rPr lang="en-US" dirty="0"/>
              <a:t>Example: Quality control chart</a:t>
            </a:r>
            <a:br>
              <a:rPr lang="en-US" dirty="0"/>
            </a:br>
            <a:r>
              <a:rPr lang="en-US" dirty="0" err="1">
                <a:solidFill>
                  <a:srgbClr val="0070C0"/>
                </a:solidFill>
              </a:rPr>
              <a:t>Ví</a:t>
            </a:r>
            <a:r>
              <a:rPr lang="en-US" dirty="0">
                <a:solidFill>
                  <a:srgbClr val="0070C0"/>
                </a:solidFill>
              </a:rPr>
              <a:t> </a:t>
            </a:r>
            <a:r>
              <a:rPr lang="en-US" dirty="0" err="1">
                <a:solidFill>
                  <a:srgbClr val="0070C0"/>
                </a:solidFill>
              </a:rPr>
              <a:t>dụ</a:t>
            </a:r>
            <a:r>
              <a:rPr lang="en-US" dirty="0">
                <a:solidFill>
                  <a:srgbClr val="0070C0"/>
                </a:solidFill>
              </a:rPr>
              <a:t>: </a:t>
            </a:r>
            <a:r>
              <a:rPr lang="en-US" dirty="0" err="1">
                <a:solidFill>
                  <a:srgbClr val="0070C0"/>
                </a:solidFill>
              </a:rPr>
              <a:t>Biểu</a:t>
            </a:r>
            <a:r>
              <a:rPr lang="en-US" dirty="0">
                <a:solidFill>
                  <a:srgbClr val="0070C0"/>
                </a:solidFill>
              </a:rPr>
              <a:t> </a:t>
            </a:r>
            <a:r>
              <a:rPr lang="en-US" dirty="0" err="1">
                <a:solidFill>
                  <a:srgbClr val="0070C0"/>
                </a:solidFill>
              </a:rPr>
              <a:t>đồ</a:t>
            </a:r>
            <a:r>
              <a:rPr lang="en-US" dirty="0">
                <a:solidFill>
                  <a:srgbClr val="0070C0"/>
                </a:solidFill>
              </a:rPr>
              <a:t> </a:t>
            </a:r>
            <a:r>
              <a:rPr lang="en-US" dirty="0" err="1">
                <a:solidFill>
                  <a:srgbClr val="0070C0"/>
                </a:solidFill>
              </a:rPr>
              <a:t>kiểm</a:t>
            </a:r>
            <a:r>
              <a:rPr lang="en-US" dirty="0">
                <a:solidFill>
                  <a:srgbClr val="0070C0"/>
                </a:solidFill>
              </a:rPr>
              <a:t> </a:t>
            </a:r>
            <a:r>
              <a:rPr lang="en-US" dirty="0" err="1">
                <a:solidFill>
                  <a:srgbClr val="0070C0"/>
                </a:solidFill>
              </a:rPr>
              <a:t>soát</a:t>
            </a:r>
            <a:r>
              <a:rPr lang="en-US" dirty="0">
                <a:solidFill>
                  <a:srgbClr val="0070C0"/>
                </a:solidFill>
              </a:rPr>
              <a:t> </a:t>
            </a:r>
            <a:r>
              <a:rPr lang="en-US" dirty="0" err="1">
                <a:solidFill>
                  <a:srgbClr val="0070C0"/>
                </a:solidFill>
              </a:rPr>
              <a:t>chất</a:t>
            </a:r>
            <a:r>
              <a:rPr lang="en-US" dirty="0">
                <a:solidFill>
                  <a:srgbClr val="0070C0"/>
                </a:solidFill>
              </a:rPr>
              <a:t> </a:t>
            </a:r>
            <a:r>
              <a:rPr lang="en-US" dirty="0" err="1">
                <a:solidFill>
                  <a:srgbClr val="0070C0"/>
                </a:solidFill>
              </a:rPr>
              <a:t>lượng</a:t>
            </a:r>
            <a:endParaRPr lang="en-US" dirty="0"/>
          </a:p>
        </p:txBody>
      </p:sp>
      <p:sp>
        <p:nvSpPr>
          <p:cNvPr id="5" name="Slide Number Placeholder 4"/>
          <p:cNvSpPr>
            <a:spLocks noGrp="1"/>
          </p:cNvSpPr>
          <p:nvPr>
            <p:ph type="sldNum" sz="quarter" idx="12"/>
          </p:nvPr>
        </p:nvSpPr>
        <p:spPr/>
        <p:txBody>
          <a:bodyPr/>
          <a:lstStyle/>
          <a:p>
            <a:fld id="{BE49FA0A-812E-4903-A27C-D61A313FCE48}" type="slidenum">
              <a:rPr lang="es-ES" smtClean="0"/>
              <a:pPr/>
              <a:t>23</a:t>
            </a:fld>
            <a:endParaRPr lang="es-ES"/>
          </a:p>
        </p:txBody>
      </p:sp>
      <p:pic>
        <p:nvPicPr>
          <p:cNvPr id="2053" name="Picture 5"/>
          <p:cNvPicPr>
            <a:picLocks noGrp="1" noChangeAspect="1" noChangeArrowheads="1"/>
          </p:cNvPicPr>
          <p:nvPr>
            <p:ph sz="quarter" idx="4294967295"/>
          </p:nvPr>
        </p:nvPicPr>
        <p:blipFill>
          <a:blip r:embed="rId2" cstate="print"/>
          <a:stretch>
            <a:fillRect/>
          </a:stretch>
        </p:blipFill>
        <p:spPr>
          <a:xfrm>
            <a:off x="2200275" y="3494413"/>
            <a:ext cx="3822700" cy="1817039"/>
          </a:xfrm>
          <a:prstGeom prst="rect">
            <a:avLst/>
          </a:prstGeom>
        </p:spPr>
      </p:pic>
      <p:sp>
        <p:nvSpPr>
          <p:cNvPr id="4" name="Nơi giữ chỗ cho Văn bản 3"/>
          <p:cNvSpPr>
            <a:spLocks noGrp="1"/>
          </p:cNvSpPr>
          <p:nvPr>
            <p:ph sz="quarter" idx="4294967295"/>
          </p:nvPr>
        </p:nvSpPr>
        <p:spPr>
          <a:xfrm>
            <a:off x="6169152" y="2679192"/>
            <a:ext cx="3822192" cy="3447288"/>
          </a:xfrm>
          <a:prstGeom prst="rect">
            <a:avLst/>
          </a:prstGeom>
        </p:spPr>
        <p:txBody>
          <a:bodyPr/>
          <a:lstStyle/>
          <a:p>
            <a:r>
              <a:rPr lang="en-US" dirty="0" smtClean="0"/>
              <a:t> </a:t>
            </a:r>
            <a:r>
              <a:rPr lang="en-US" dirty="0" err="1" smtClean="0"/>
              <a:t>Biểu</a:t>
            </a:r>
            <a:r>
              <a:rPr lang="en-US" dirty="0" smtClean="0"/>
              <a:t> </a:t>
            </a:r>
            <a:r>
              <a:rPr lang="en-US" dirty="0" err="1" smtClean="0"/>
              <a:t>đồ</a:t>
            </a:r>
            <a:r>
              <a:rPr lang="en-US" dirty="0" smtClean="0"/>
              <a:t> </a:t>
            </a:r>
            <a:r>
              <a:rPr lang="en-US" dirty="0" err="1" smtClean="0"/>
              <a:t>tần</a:t>
            </a:r>
            <a:r>
              <a:rPr lang="en-US" dirty="0" smtClean="0"/>
              <a:t> </a:t>
            </a:r>
            <a:r>
              <a:rPr lang="en-US" dirty="0" err="1" smtClean="0"/>
              <a:t>suất</a:t>
            </a:r>
            <a:r>
              <a:rPr lang="en-US" dirty="0" smtClean="0"/>
              <a:t>:</a:t>
            </a:r>
          </a:p>
          <a:p>
            <a:pPr lvl="1"/>
            <a:r>
              <a:rPr lang="en-US" dirty="0" smtClean="0"/>
              <a:t>Thể </a:t>
            </a:r>
            <a:r>
              <a:rPr lang="en-US" dirty="0" err="1" smtClean="0"/>
              <a:t>hiện</a:t>
            </a:r>
            <a:r>
              <a:rPr lang="en-US" dirty="0" smtClean="0"/>
              <a:t> </a:t>
            </a:r>
            <a:r>
              <a:rPr lang="en-US" dirty="0" err="1" smtClean="0"/>
              <a:t>tần</a:t>
            </a:r>
            <a:r>
              <a:rPr lang="en-US" dirty="0" smtClean="0"/>
              <a:t> </a:t>
            </a:r>
            <a:r>
              <a:rPr lang="en-US" dirty="0" err="1" smtClean="0"/>
              <a:t>suất</a:t>
            </a:r>
            <a:r>
              <a:rPr lang="en-US" dirty="0" smtClean="0"/>
              <a:t> của sự việc </a:t>
            </a:r>
          </a:p>
          <a:p>
            <a:pPr lvl="1"/>
            <a:r>
              <a:rPr lang="en-US" dirty="0" err="1" smtClean="0"/>
              <a:t>Mô</a:t>
            </a:r>
            <a:r>
              <a:rPr lang="en-US" dirty="0" smtClean="0"/>
              <a:t> </a:t>
            </a:r>
            <a:r>
              <a:rPr lang="en-US" dirty="0" err="1" smtClean="0"/>
              <a:t>tả</a:t>
            </a:r>
            <a:r>
              <a:rPr lang="en-US" dirty="0" smtClean="0"/>
              <a:t> </a:t>
            </a:r>
            <a:r>
              <a:rPr lang="en-US" dirty="0" err="1" smtClean="0"/>
              <a:t>xu</a:t>
            </a:r>
            <a:r>
              <a:rPr lang="en-US" dirty="0" smtClean="0"/>
              <a:t> hướng của </a:t>
            </a:r>
            <a:r>
              <a:rPr lang="en-US" dirty="0" err="1" smtClean="0"/>
              <a:t>một</a:t>
            </a:r>
            <a:r>
              <a:rPr lang="en-US" dirty="0" smtClean="0"/>
              <a:t> </a:t>
            </a:r>
            <a:r>
              <a:rPr lang="en-US" dirty="0" err="1" smtClean="0"/>
              <a:t>lượng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r>
              <a:rPr lang="en-US" dirty="0" smtClean="0"/>
              <a:t> ở </a:t>
            </a:r>
            <a:r>
              <a:rPr lang="en-US" dirty="0" err="1" smtClean="0"/>
              <a:t>dạng</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mà</a:t>
            </a:r>
            <a:r>
              <a:rPr lang="en-US" dirty="0" smtClean="0"/>
              <a:t> không làm </a:t>
            </a:r>
            <a:r>
              <a:rPr lang="en-US" dirty="0" err="1" smtClean="0"/>
              <a:t>mất</a:t>
            </a:r>
            <a:r>
              <a:rPr lang="en-US" dirty="0" smtClean="0"/>
              <a:t> </a:t>
            </a:r>
            <a:r>
              <a:rPr lang="en-US" dirty="0" err="1" smtClean="0"/>
              <a:t>thông</a:t>
            </a:r>
            <a:r>
              <a:rPr lang="en-US" dirty="0" smtClean="0"/>
              <a:t> tin </a:t>
            </a:r>
            <a:r>
              <a:rPr lang="en-US" dirty="0" err="1" smtClean="0"/>
              <a:t>thống</a:t>
            </a:r>
            <a:r>
              <a:rPr lang="en-US" dirty="0" smtClean="0"/>
              <a:t> </a:t>
            </a:r>
            <a:r>
              <a:rPr lang="en-US" dirty="0" err="1" smtClean="0"/>
              <a:t>kê</a:t>
            </a:r>
            <a:endParaRPr lang="en-US" dirty="0"/>
          </a:p>
          <a:p>
            <a:r>
              <a:rPr lang="en-US" dirty="0"/>
              <a:t>Frequency chart:</a:t>
            </a:r>
          </a:p>
          <a:p>
            <a:pPr lvl="1"/>
            <a:r>
              <a:rPr lang="en-US" dirty="0"/>
              <a:t>Express the frequency of things</a:t>
            </a:r>
          </a:p>
          <a:p>
            <a:pPr lvl="1"/>
            <a:r>
              <a:rPr lang="en-US" dirty="0"/>
              <a:t>Describe the trend of large amounts of data in simple form without losing statistical information</a:t>
            </a:r>
          </a:p>
        </p:txBody>
      </p:sp>
    </p:spTree>
    <p:extLst>
      <p:ext uri="{BB962C8B-B14F-4D97-AF65-F5344CB8AC3E}">
        <p14:creationId xmlns:p14="http://schemas.microsoft.com/office/powerpoint/2010/main" val="470072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normAutofit/>
          </a:bodyPr>
          <a:lstStyle/>
          <a:p>
            <a:r>
              <a:rPr lang="en-US" dirty="0"/>
              <a:t>Example: Quality control chart</a:t>
            </a:r>
            <a:br>
              <a:rPr lang="en-US" dirty="0"/>
            </a:br>
            <a:r>
              <a:rPr lang="en-US" dirty="0" err="1">
                <a:solidFill>
                  <a:srgbClr val="0070C0"/>
                </a:solidFill>
              </a:rPr>
              <a:t>Ví</a:t>
            </a:r>
            <a:r>
              <a:rPr lang="en-US" dirty="0">
                <a:solidFill>
                  <a:srgbClr val="0070C0"/>
                </a:solidFill>
              </a:rPr>
              <a:t> </a:t>
            </a:r>
            <a:r>
              <a:rPr lang="en-US" dirty="0" err="1">
                <a:solidFill>
                  <a:srgbClr val="0070C0"/>
                </a:solidFill>
              </a:rPr>
              <a:t>dụ</a:t>
            </a:r>
            <a:r>
              <a:rPr lang="en-US" dirty="0">
                <a:solidFill>
                  <a:srgbClr val="0070C0"/>
                </a:solidFill>
              </a:rPr>
              <a:t>: </a:t>
            </a:r>
            <a:r>
              <a:rPr lang="en-US" dirty="0" err="1">
                <a:solidFill>
                  <a:srgbClr val="0070C0"/>
                </a:solidFill>
              </a:rPr>
              <a:t>Biểu</a:t>
            </a:r>
            <a:r>
              <a:rPr lang="en-US" dirty="0">
                <a:solidFill>
                  <a:srgbClr val="0070C0"/>
                </a:solidFill>
              </a:rPr>
              <a:t> </a:t>
            </a:r>
            <a:r>
              <a:rPr lang="en-US" dirty="0" err="1">
                <a:solidFill>
                  <a:srgbClr val="0070C0"/>
                </a:solidFill>
              </a:rPr>
              <a:t>đồ</a:t>
            </a:r>
            <a:r>
              <a:rPr lang="en-US" dirty="0">
                <a:solidFill>
                  <a:srgbClr val="0070C0"/>
                </a:solidFill>
              </a:rPr>
              <a:t> </a:t>
            </a:r>
            <a:r>
              <a:rPr lang="en-US" dirty="0" err="1">
                <a:solidFill>
                  <a:srgbClr val="0070C0"/>
                </a:solidFill>
              </a:rPr>
              <a:t>kiểm</a:t>
            </a:r>
            <a:r>
              <a:rPr lang="en-US" dirty="0">
                <a:solidFill>
                  <a:srgbClr val="0070C0"/>
                </a:solidFill>
              </a:rPr>
              <a:t> </a:t>
            </a:r>
            <a:r>
              <a:rPr lang="en-US" dirty="0" err="1">
                <a:solidFill>
                  <a:srgbClr val="0070C0"/>
                </a:solidFill>
              </a:rPr>
              <a:t>soát</a:t>
            </a:r>
            <a:r>
              <a:rPr lang="en-US" dirty="0">
                <a:solidFill>
                  <a:srgbClr val="0070C0"/>
                </a:solidFill>
              </a:rPr>
              <a:t> </a:t>
            </a:r>
            <a:r>
              <a:rPr lang="en-US" dirty="0" err="1">
                <a:solidFill>
                  <a:srgbClr val="0070C0"/>
                </a:solidFill>
              </a:rPr>
              <a:t>chất</a:t>
            </a:r>
            <a:r>
              <a:rPr lang="en-US" dirty="0">
                <a:solidFill>
                  <a:srgbClr val="0070C0"/>
                </a:solidFill>
              </a:rPr>
              <a:t> </a:t>
            </a:r>
            <a:r>
              <a:rPr lang="en-US" dirty="0" err="1">
                <a:solidFill>
                  <a:srgbClr val="0070C0"/>
                </a:solidFill>
              </a:rPr>
              <a:t>lượng</a:t>
            </a:r>
            <a:endParaRPr lang="en-US" dirty="0"/>
          </a:p>
        </p:txBody>
      </p:sp>
      <p:sp>
        <p:nvSpPr>
          <p:cNvPr id="5" name="Slide Number Placeholder 4"/>
          <p:cNvSpPr>
            <a:spLocks noGrp="1"/>
          </p:cNvSpPr>
          <p:nvPr>
            <p:ph type="sldNum" sz="quarter" idx="12"/>
          </p:nvPr>
        </p:nvSpPr>
        <p:spPr/>
        <p:txBody>
          <a:bodyPr/>
          <a:lstStyle/>
          <a:p>
            <a:fld id="{BE49FA0A-812E-4903-A27C-D61A313FCE48}" type="slidenum">
              <a:rPr lang="es-ES" smtClean="0"/>
              <a:pPr/>
              <a:t>24</a:t>
            </a:fld>
            <a:endParaRPr lang="es-ES"/>
          </a:p>
        </p:txBody>
      </p:sp>
      <p:pic>
        <p:nvPicPr>
          <p:cNvPr id="3074" name="Picture 2"/>
          <p:cNvPicPr>
            <a:picLocks noGrp="1" noChangeAspect="1" noChangeArrowheads="1"/>
          </p:cNvPicPr>
          <p:nvPr>
            <p:ph sz="quarter" idx="4294967295"/>
          </p:nvPr>
        </p:nvPicPr>
        <p:blipFill>
          <a:blip r:embed="rId2" cstate="print"/>
          <a:stretch>
            <a:fillRect/>
          </a:stretch>
        </p:blipFill>
        <p:spPr>
          <a:xfrm>
            <a:off x="2200275" y="3595373"/>
            <a:ext cx="3822700" cy="1615119"/>
          </a:xfrm>
          <a:prstGeom prst="rect">
            <a:avLst/>
          </a:prstGeom>
        </p:spPr>
      </p:pic>
      <p:sp>
        <p:nvSpPr>
          <p:cNvPr id="4" name="Nơi giữ chỗ cho Văn bản 3"/>
          <p:cNvSpPr>
            <a:spLocks noGrp="1"/>
          </p:cNvSpPr>
          <p:nvPr>
            <p:ph sz="quarter" idx="4294967295"/>
          </p:nvPr>
        </p:nvSpPr>
        <p:spPr>
          <a:xfrm>
            <a:off x="6169152" y="2679192"/>
            <a:ext cx="3822192" cy="3447288"/>
          </a:xfrm>
          <a:prstGeom prst="rect">
            <a:avLst/>
          </a:prstGeom>
        </p:spPr>
        <p:txBody>
          <a:bodyPr/>
          <a:lstStyle/>
          <a:p>
            <a:r>
              <a:rPr lang="en-US" dirty="0" err="1" smtClean="0"/>
              <a:t>Biểu</a:t>
            </a:r>
            <a:r>
              <a:rPr lang="en-US" dirty="0" smtClean="0"/>
              <a:t> </a:t>
            </a:r>
            <a:r>
              <a:rPr lang="en-US" dirty="0" err="1" smtClean="0"/>
              <a:t>đồ</a:t>
            </a:r>
            <a:r>
              <a:rPr lang="en-US" dirty="0" smtClean="0"/>
              <a:t> phân </a:t>
            </a:r>
            <a:r>
              <a:rPr lang="en-US" dirty="0" err="1" smtClean="0"/>
              <a:t>tán</a:t>
            </a:r>
            <a:r>
              <a:rPr lang="en-US" dirty="0" smtClean="0"/>
              <a:t> :</a:t>
            </a:r>
          </a:p>
          <a:p>
            <a:pPr lvl="1"/>
            <a:r>
              <a:rPr lang="en-US" dirty="0" err="1" smtClean="0"/>
              <a:t>Biểu</a:t>
            </a:r>
            <a:r>
              <a:rPr lang="en-US" dirty="0" smtClean="0"/>
              <a:t> </a:t>
            </a:r>
            <a:r>
              <a:rPr lang="en-US" dirty="0" err="1" smtClean="0"/>
              <a:t>thị</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a:t>
            </a:r>
            <a:r>
              <a:rPr lang="en-US" dirty="0" err="1" smtClean="0"/>
              <a:t>đại</a:t>
            </a:r>
            <a:r>
              <a:rPr lang="en-US" dirty="0" smtClean="0"/>
              <a:t> </a:t>
            </a:r>
            <a:r>
              <a:rPr lang="en-US" dirty="0" err="1" smtClean="0"/>
              <a:t>lượng</a:t>
            </a:r>
            <a:r>
              <a:rPr lang="en-US" dirty="0" smtClean="0"/>
              <a:t> trong </a:t>
            </a:r>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giữa</a:t>
            </a:r>
            <a:r>
              <a:rPr lang="en-US" dirty="0" smtClean="0"/>
              <a:t> các </a:t>
            </a:r>
            <a:r>
              <a:rPr lang="en-US" dirty="0" err="1" smtClean="0"/>
              <a:t>chuỗi</a:t>
            </a:r>
            <a:r>
              <a:rPr lang="en-US" dirty="0" smtClean="0"/>
              <a:t> </a:t>
            </a:r>
            <a:r>
              <a:rPr lang="en-US" dirty="0" err="1" smtClean="0"/>
              <a:t>giá</a:t>
            </a:r>
            <a:r>
              <a:rPr lang="en-US" dirty="0" smtClean="0"/>
              <a:t> </a:t>
            </a:r>
            <a:r>
              <a:rPr lang="en-US" dirty="0" err="1" smtClean="0"/>
              <a:t>trị</a:t>
            </a:r>
            <a:r>
              <a:rPr lang="en-US" dirty="0" smtClean="0"/>
              <a:t> của </a:t>
            </a:r>
            <a:r>
              <a:rPr lang="en-US" dirty="0" err="1" smtClean="0"/>
              <a:t>chúng</a:t>
            </a:r>
            <a:endParaRPr lang="en-US" dirty="0" smtClean="0"/>
          </a:p>
          <a:p>
            <a:r>
              <a:rPr lang="en-US" dirty="0"/>
              <a:t>Scatter chart:</a:t>
            </a:r>
          </a:p>
          <a:p>
            <a:pPr lvl="1"/>
            <a:r>
              <a:rPr lang="en-US" dirty="0"/>
              <a:t>Express the relationship between the two quantities in the correlation between their value chains</a:t>
            </a:r>
            <a:endParaRPr lang="en-US" dirty="0" smtClean="0"/>
          </a:p>
          <a:p>
            <a:pPr lvl="1"/>
            <a:endParaRPr lang="en-US" dirty="0"/>
          </a:p>
        </p:txBody>
      </p:sp>
    </p:spTree>
    <p:extLst>
      <p:ext uri="{BB962C8B-B14F-4D97-AF65-F5344CB8AC3E}">
        <p14:creationId xmlns:p14="http://schemas.microsoft.com/office/powerpoint/2010/main" val="2267163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946" y="243030"/>
            <a:ext cx="630151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Cost of Quality:</a:t>
            </a:r>
          </a:p>
          <a:p>
            <a:r>
              <a:rPr lang="en-US" sz="2400" b="1" i="1" u="sng">
                <a:ln/>
                <a:solidFill>
                  <a:srgbClr val="0070C0"/>
                </a:solidFill>
                <a:latin typeface="Times New Roman" panose="02020603050405020304" pitchFamily="18" charset="0"/>
                <a:cs typeface="Times New Roman" panose="02020603050405020304" pitchFamily="18" charset="0"/>
              </a:rPr>
              <a:t>Chi phí của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44900" y="1074027"/>
            <a:ext cx="5251099" cy="4278094"/>
          </a:xfrm>
          <a:prstGeom prst="rect">
            <a:avLst/>
          </a:prstGeom>
          <a:noFill/>
        </p:spPr>
        <p:txBody>
          <a:bodyPr wrap="square" rtlCol="0">
            <a:spAutoFit/>
          </a:bodyPr>
          <a:lstStyle/>
          <a:p>
            <a:pPr algn="just"/>
            <a:r>
              <a:rPr lang="en-US" sz="1700" b="1">
                <a:latin typeface="Times New Roman" panose="02020603050405020304" pitchFamily="18" charset="0"/>
                <a:cs typeface="Times New Roman" panose="02020603050405020304" pitchFamily="18" charset="0"/>
              </a:rPr>
              <a:t>Cost of quality </a:t>
            </a:r>
            <a:r>
              <a:rPr lang="en-US" sz="1700">
                <a:latin typeface="Times New Roman" panose="02020603050405020304" pitchFamily="18" charset="0"/>
                <a:cs typeface="Times New Roman" panose="02020603050405020304" pitchFamily="18" charset="0"/>
              </a:rPr>
              <a:t>is the total cost of all efforts to achieve product or service quality which includes all work to ensure </a:t>
            </a:r>
            <a:r>
              <a:rPr lang="en-US" sz="1700" b="1">
                <a:latin typeface="Times New Roman" panose="02020603050405020304" pitchFamily="18" charset="0"/>
                <a:cs typeface="Times New Roman" panose="02020603050405020304" pitchFamily="18" charset="0"/>
              </a:rPr>
              <a:t>conformance</a:t>
            </a:r>
            <a:r>
              <a:rPr lang="en-US" sz="1700">
                <a:latin typeface="Times New Roman" panose="02020603050405020304" pitchFamily="18" charset="0"/>
                <a:cs typeface="Times New Roman" panose="02020603050405020304" pitchFamily="18" charset="0"/>
              </a:rPr>
              <a:t> to the requirements as well as work resulting from </a:t>
            </a:r>
            <a:r>
              <a:rPr lang="en-US" sz="1700" b="1">
                <a:latin typeface="Times New Roman" panose="02020603050405020304" pitchFamily="18" charset="0"/>
                <a:cs typeface="Times New Roman" panose="02020603050405020304" pitchFamily="18" charset="0"/>
              </a:rPr>
              <a:t>nonconformance </a:t>
            </a:r>
            <a:r>
              <a:rPr lang="en-US" sz="1700">
                <a:latin typeface="Times New Roman" panose="02020603050405020304" pitchFamily="18" charset="0"/>
                <a:cs typeface="Times New Roman" panose="02020603050405020304" pitchFamily="18" charset="0"/>
              </a:rPr>
              <a:t>to the requirements</a:t>
            </a:r>
          </a:p>
          <a:p>
            <a:pPr marL="800100" lvl="1" indent="-342900" algn="just">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Prevention and appraisal costs </a:t>
            </a:r>
            <a:r>
              <a:rPr lang="en-US" sz="1700">
                <a:latin typeface="Times New Roman" panose="02020603050405020304" pitchFamily="18" charset="0"/>
                <a:cs typeface="Times New Roman" panose="02020603050405020304" pitchFamily="18" charset="0"/>
              </a:rPr>
              <a:t>(cost of conformance) include costs for quality planning, quality control (QC), and quality assurance to ensure compliance to requirements (that is, training, QC systems,etc…)</a:t>
            </a:r>
          </a:p>
          <a:p>
            <a:pPr marL="800100" lvl="1" indent="-342900" algn="just">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Failure costs </a:t>
            </a:r>
            <a:r>
              <a:rPr lang="en-US" sz="1700">
                <a:latin typeface="Times New Roman" panose="02020603050405020304" pitchFamily="18" charset="0"/>
                <a:cs typeface="Times New Roman" panose="02020603050405020304" pitchFamily="18" charset="0"/>
              </a:rPr>
              <a:t>(cost of non-conformance) include costs to rework products, components, or processes that are non-compliant, costs of warranty work, waste, and loss of reputation</a:t>
            </a:r>
          </a:p>
          <a:p>
            <a:pPr marL="342900" indent="-34290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Cost of a quality system is often viewed as a negative cost because errors in work have been traditionally accepted as a cost of doing business</a:t>
            </a:r>
          </a:p>
        </p:txBody>
      </p:sp>
      <p:sp>
        <p:nvSpPr>
          <p:cNvPr id="8" name="TextBox 7">
            <a:extLst>
              <a:ext uri="{FF2B5EF4-FFF2-40B4-BE49-F238E27FC236}">
                <a16:creationId xmlns="" xmlns:a16="http://schemas.microsoft.com/office/drawing/2014/main" id="{384A0AF6-C4CB-478C-84C0-BCACBF4AA9A1}"/>
              </a:ext>
            </a:extLst>
          </p:cNvPr>
          <p:cNvSpPr txBox="1"/>
          <p:nvPr/>
        </p:nvSpPr>
        <p:spPr>
          <a:xfrm>
            <a:off x="6222608" y="1074027"/>
            <a:ext cx="5624445" cy="4278094"/>
          </a:xfrm>
          <a:prstGeom prst="rect">
            <a:avLst/>
          </a:prstGeom>
          <a:noFill/>
        </p:spPr>
        <p:txBody>
          <a:bodyPr wrap="square" rtlCol="0">
            <a:spAutoFit/>
          </a:bodyPr>
          <a:lstStyle/>
          <a:p>
            <a:pPr algn="just"/>
            <a:r>
              <a:rPr lang="en-US" sz="1700" b="1" i="1">
                <a:solidFill>
                  <a:srgbClr val="0070C0"/>
                </a:solidFill>
                <a:latin typeface="Times New Roman" panose="02020603050405020304" pitchFamily="18" charset="0"/>
                <a:cs typeface="Times New Roman" panose="02020603050405020304" pitchFamily="18" charset="0"/>
              </a:rPr>
              <a:t>Chi phí của chất l</a:t>
            </a:r>
            <a:r>
              <a:rPr lang="vi-VN" sz="1700" b="1" i="1">
                <a:solidFill>
                  <a:srgbClr val="0070C0"/>
                </a:solidFill>
                <a:latin typeface="Times New Roman" panose="02020603050405020304" pitchFamily="18" charset="0"/>
                <a:cs typeface="Times New Roman" panose="02020603050405020304" pitchFamily="18" charset="0"/>
              </a:rPr>
              <a:t>ư</a:t>
            </a:r>
            <a:r>
              <a:rPr lang="en-US" sz="1700" b="1" i="1">
                <a:solidFill>
                  <a:srgbClr val="0070C0"/>
                </a:solidFill>
                <a:latin typeface="Times New Roman" panose="02020603050405020304" pitchFamily="18" charset="0"/>
                <a:cs typeface="Times New Roman" panose="02020603050405020304" pitchFamily="18" charset="0"/>
              </a:rPr>
              <a:t>ợng </a:t>
            </a:r>
            <a:r>
              <a:rPr lang="en-US" sz="1700" i="1">
                <a:solidFill>
                  <a:srgbClr val="0070C0"/>
                </a:solidFill>
                <a:latin typeface="Times New Roman" panose="02020603050405020304" pitchFamily="18" charset="0"/>
                <a:cs typeface="Times New Roman" panose="02020603050405020304" pitchFamily="18" charset="0"/>
              </a:rPr>
              <a:t>là tổng chi phí của tất cả sức lực để đạt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sản phẩm hoặc dịch vụ, bao gồm tất cả công việc để đảm bảo đáp ứng được yêu cầu cũng nh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 kết quả công việc từ ch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a đáp ứng đến đáp ứng được</a:t>
            </a:r>
          </a:p>
          <a:p>
            <a:pPr marL="800100" lvl="1" indent="-342900" algn="just">
              <a:buFont typeface="Arial" panose="020B0604020202020204" pitchFamily="34" charset="0"/>
              <a:buChar char="•"/>
            </a:pPr>
            <a:r>
              <a:rPr lang="en-US" sz="1700" b="1" i="1">
                <a:solidFill>
                  <a:srgbClr val="0070C0"/>
                </a:solidFill>
                <a:latin typeface="Times New Roman" panose="02020603050405020304" pitchFamily="18" charset="0"/>
                <a:cs typeface="Times New Roman" panose="02020603050405020304" pitchFamily="18" charset="0"/>
              </a:rPr>
              <a:t>Ngăn chặn và đánh giá chi phí </a:t>
            </a:r>
            <a:r>
              <a:rPr lang="en-US" sz="1700" i="1">
                <a:solidFill>
                  <a:srgbClr val="0070C0"/>
                </a:solidFill>
                <a:latin typeface="Times New Roman" panose="02020603050405020304" pitchFamily="18" charset="0"/>
                <a:cs typeface="Times New Roman" panose="02020603050405020304" pitchFamily="18" charset="0"/>
              </a:rPr>
              <a:t>(chi phí của đáp ứng) bao gồm giá thành chod dự định chất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ợng, kiểm soát chất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ợng và đảm bảo chất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ợng để phù hợp với yêu cầu</a:t>
            </a:r>
          </a:p>
          <a:p>
            <a:pPr marL="800100" lvl="1" indent="-342900" algn="just">
              <a:buFont typeface="Arial" panose="020B0604020202020204" pitchFamily="34" charset="0"/>
              <a:buChar char="•"/>
            </a:pPr>
            <a:r>
              <a:rPr lang="en-US" sz="1700" b="1" i="1">
                <a:solidFill>
                  <a:srgbClr val="0070C0"/>
                </a:solidFill>
                <a:latin typeface="Times New Roman" panose="02020603050405020304" pitchFamily="18" charset="0"/>
                <a:cs typeface="Times New Roman" panose="02020603050405020304" pitchFamily="18" charset="0"/>
              </a:rPr>
              <a:t>Chi phí không thích hợp </a:t>
            </a:r>
            <a:r>
              <a:rPr lang="en-US" sz="1700" i="1">
                <a:solidFill>
                  <a:srgbClr val="0070C0"/>
                </a:solidFill>
                <a:latin typeface="Times New Roman" panose="02020603050405020304" pitchFamily="18" charset="0"/>
                <a:cs typeface="Times New Roman" panose="02020603050405020304" pitchFamily="18" charset="0"/>
              </a:rPr>
              <a:t>(chi phí cho không đáp ứng) bao gồm chi phí làm lại sản phẩm, thành phần hoặc quy trình ch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a phù hợp, chi phí cho công việc bảo hành và mất danh tiếng</a:t>
            </a:r>
          </a:p>
          <a:p>
            <a:pPr lvl="1" algn="just"/>
            <a:endParaRPr lang="en-US" sz="1700" i="1">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Chi phí của hệ thống chất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ợng thường xem như một chi phí tiêu cực vì lỗi trong công việc có thể chấp nhận nh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 chi phí của kinh doanh</a:t>
            </a:r>
          </a:p>
        </p:txBody>
      </p:sp>
    </p:spTree>
    <p:extLst>
      <p:ext uri="{BB962C8B-B14F-4D97-AF65-F5344CB8AC3E}">
        <p14:creationId xmlns:p14="http://schemas.microsoft.com/office/powerpoint/2010/main" val="3530448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2404" y="172692"/>
            <a:ext cx="9563329"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Quality and People in Project Management (1 of 2):</a:t>
            </a:r>
          </a:p>
          <a:p>
            <a:r>
              <a:rPr lang="en-US" sz="2400" b="1" i="1" u="sng">
                <a:ln/>
                <a:solidFill>
                  <a:srgbClr val="0070C0"/>
                </a:solidFill>
                <a:latin typeface="Times New Roman" panose="02020603050405020304" pitchFamily="18" charset="0"/>
                <a:cs typeface="Times New Roman" panose="02020603050405020304" pitchFamily="18" charset="0"/>
              </a:rPr>
              <a:t>Quản lý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 và nhân sự trong dự án (1/2)</a:t>
            </a:r>
          </a:p>
        </p:txBody>
      </p:sp>
      <p:sp>
        <p:nvSpPr>
          <p:cNvPr id="7" name="TextBox 6"/>
          <p:cNvSpPr txBox="1"/>
          <p:nvPr/>
        </p:nvSpPr>
        <p:spPr>
          <a:xfrm>
            <a:off x="377482" y="1130298"/>
            <a:ext cx="6023317" cy="4031873"/>
          </a:xfrm>
          <a:prstGeom prst="rect">
            <a:avLst/>
          </a:prstGeom>
          <a:noFill/>
        </p:spPr>
        <p:txBody>
          <a:bodyPr wrap="square" rtlCol="0">
            <a:spAutoFit/>
          </a:bodyPr>
          <a:lstStyle/>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Management defines type and amount of work</a:t>
            </a:r>
          </a:p>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The employee can only assume responsibility for meeting the requirements of completing the work when the employee:</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Knows what’s expected to meet the specifications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Knows how to perform the functions to meet the specifications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Has adequate tools to perform the function</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Is able to measure the performance during the process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Is able to adjust the process to match the desired outcome</a:t>
            </a:r>
          </a:p>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Project quality team consists of:</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Senior Management</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Project Manager</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Project Staff</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Customer</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Vendors, suppliers, and contractors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Regulatory Agencies</a:t>
            </a:r>
          </a:p>
        </p:txBody>
      </p:sp>
      <p:sp>
        <p:nvSpPr>
          <p:cNvPr id="4" name="TextBox 3">
            <a:extLst>
              <a:ext uri="{FF2B5EF4-FFF2-40B4-BE49-F238E27FC236}">
                <a16:creationId xmlns="" xmlns:a16="http://schemas.microsoft.com/office/drawing/2014/main" id="{9D318DC9-9836-4AF6-8C75-8A1DE04514A6}"/>
              </a:ext>
            </a:extLst>
          </p:cNvPr>
          <p:cNvSpPr txBox="1"/>
          <p:nvPr/>
        </p:nvSpPr>
        <p:spPr>
          <a:xfrm>
            <a:off x="6400800" y="1130297"/>
            <a:ext cx="5413718" cy="4031873"/>
          </a:xfrm>
          <a:prstGeom prst="rect">
            <a:avLst/>
          </a:prstGeom>
          <a:noFill/>
        </p:spPr>
        <p:txBody>
          <a:bodyPr wrap="square" rtlCol="0">
            <a:spAutoFit/>
          </a:bodyPr>
          <a:lstStyle/>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loại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số</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nhiệm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khi</a:t>
            </a:r>
            <a:r>
              <a:rPr lang="en-US" sz="1600"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Biết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yêu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đặc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tả</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Biết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đặt</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yêu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cầu</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cụ</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nhiệm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vụ</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suốt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đầu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cao</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viên</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Khách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hàng</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Nhà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hệ</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Nhà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môi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xuyên</a:t>
            </a:r>
            <a:endParaRPr lang="en-US" sz="16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048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6811" y="200827"/>
            <a:ext cx="9563329"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Quality and People in Project Management (2 of 2):</a:t>
            </a:r>
          </a:p>
          <a:p>
            <a:r>
              <a:rPr lang="en-US" sz="2400" b="1" i="1" u="sng">
                <a:ln/>
                <a:solidFill>
                  <a:srgbClr val="0070C0"/>
                </a:solidFill>
                <a:latin typeface="Times New Roman" panose="02020603050405020304" pitchFamily="18" charset="0"/>
                <a:cs typeface="Times New Roman" panose="02020603050405020304" pitchFamily="18" charset="0"/>
              </a:rPr>
              <a:t>Quản lý chất lượng và nhân sự trong dự án (2/2)</a:t>
            </a:r>
          </a:p>
          <a:p>
            <a:endParaRPr lang="en-US" sz="2400" b="1" u="sng">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71500" y="1049392"/>
            <a:ext cx="5372099" cy="4524315"/>
          </a:xfrm>
          <a:prstGeom prst="rect">
            <a:avLst/>
          </a:prstGeom>
          <a:noFill/>
        </p:spPr>
        <p:txBody>
          <a:bodyPr wrap="square" rtlCol="0">
            <a:spAutoFit/>
          </a:bodyPr>
          <a:lstStyle/>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Project Manager has the ultimate responsibility for Quality Control and Quality Assurance</a:t>
            </a:r>
          </a:p>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Customer sets the requirement for acceptable quality level</a:t>
            </a:r>
          </a:p>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Reviews and Audits: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Management reviews determine the status, progress made, problems, and solutions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Peer reviews determine whether proposed or completed work meets the requirements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Competency center reviews are used to validate documentation, studies, and proposed technical solutions to problems</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Fitness reviews and audits determine the fitness of a project (addresses specific issues)</a:t>
            </a:r>
          </a:p>
          <a:p>
            <a:pPr marL="342900" indent="-34290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The collection of quantitative data for statistical analysis is the basis for proactive management by FACT rather than by EXCEPTION</a:t>
            </a:r>
          </a:p>
          <a:p>
            <a:pPr marL="800100" lvl="1" indent="-34290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Management by exception lets errors and defects happen before management intervention</a:t>
            </a:r>
          </a:p>
        </p:txBody>
      </p:sp>
      <p:sp>
        <p:nvSpPr>
          <p:cNvPr id="4" name="TextBox 3">
            <a:extLst>
              <a:ext uri="{FF2B5EF4-FFF2-40B4-BE49-F238E27FC236}">
                <a16:creationId xmlns="" xmlns:a16="http://schemas.microsoft.com/office/drawing/2014/main" id="{DAA85DC1-EE4D-42F5-8FF7-66B3A95E7853}"/>
              </a:ext>
            </a:extLst>
          </p:cNvPr>
          <p:cNvSpPr txBox="1"/>
          <p:nvPr/>
        </p:nvSpPr>
        <p:spPr>
          <a:xfrm>
            <a:off x="6095999" y="1049392"/>
            <a:ext cx="5779189" cy="4524315"/>
          </a:xfrm>
          <a:prstGeom prst="rect">
            <a:avLst/>
          </a:prstGeom>
          <a:noFill/>
        </p:spPr>
        <p:txBody>
          <a:bodyPr wrap="square" rtlCol="0">
            <a:spAutoFit/>
          </a:bodyPr>
          <a:lstStyle/>
          <a:p>
            <a:pPr marL="342900" indent="-34290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Quản lý dự án có vị trí quan trọng trong kiểm soát và đảm bảo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a:t>
            </a:r>
          </a:p>
          <a:p>
            <a:pPr marL="342900" indent="-34290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Khách hang đặt yêu cầu cho các mức độ chấp nhận 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a:t>
            </a:r>
          </a:p>
          <a:p>
            <a:pPr marL="342900" indent="-34290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Xem xét và kiểm tra</a:t>
            </a:r>
          </a:p>
          <a:p>
            <a:pPr marL="800100" lvl="1" indent="-34290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Xem xét quản lý xác định trạng thái, quy trình tạo ra, vấn đề và cách giải quyết</a:t>
            </a:r>
          </a:p>
          <a:p>
            <a:pPr marL="800100" lvl="1" indent="-34290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Xem xét cùng cấp xác định bất kỳ mục tiêu để hoàn thành yêu cầu</a:t>
            </a:r>
          </a:p>
          <a:p>
            <a:pPr marL="800100" lvl="1" indent="-34290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Trung tâm tổ chức xem xét lại xác nhận các tài liệu và đề án giải quyết vấn đề</a:t>
            </a:r>
          </a:p>
          <a:p>
            <a:pPr marL="800100" lvl="1" indent="-342900" algn="just">
              <a:buFont typeface="Arial" panose="020B0604020202020204" pitchFamily="34" charset="0"/>
              <a:buChar char="•"/>
            </a:pPr>
            <a:endParaRPr lang="en-US" sz="1600" i="1">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Xem xét lại và kiểm tra sự phù hợp để xác định sự phù hợp trong dự án</a:t>
            </a:r>
          </a:p>
          <a:p>
            <a:pPr marL="342900" indent="-34290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Sự thu thập dữ liệu cho phân tích thống kê là c</a:t>
            </a:r>
            <a:r>
              <a:rPr lang="vi-VN" sz="1600" i="1">
                <a:solidFill>
                  <a:srgbClr val="0070C0"/>
                </a:solidFill>
                <a:latin typeface="Times New Roman" panose="02020603050405020304" pitchFamily="18" charset="0"/>
                <a:cs typeface="Times New Roman" panose="02020603050405020304" pitchFamily="18" charset="0"/>
              </a:rPr>
              <a:t>ơ</a:t>
            </a:r>
            <a:r>
              <a:rPr lang="en-US" sz="1600" i="1">
                <a:solidFill>
                  <a:srgbClr val="0070C0"/>
                </a:solidFill>
                <a:latin typeface="Times New Roman" panose="02020603050405020304" pitchFamily="18" charset="0"/>
                <a:cs typeface="Times New Roman" panose="02020603050405020304" pitchFamily="18" charset="0"/>
              </a:rPr>
              <a:t> sở cho quản lý giải quyết khó khăn bằng thực tế h</a:t>
            </a:r>
            <a:r>
              <a:rPr lang="vi-VN" sz="1600" i="1">
                <a:solidFill>
                  <a:srgbClr val="0070C0"/>
                </a:solidFill>
                <a:latin typeface="Times New Roman" panose="02020603050405020304" pitchFamily="18" charset="0"/>
                <a:cs typeface="Times New Roman" panose="02020603050405020304" pitchFamily="18" charset="0"/>
              </a:rPr>
              <a:t>ơ</a:t>
            </a:r>
            <a:r>
              <a:rPr lang="en-US" sz="1600" i="1">
                <a:solidFill>
                  <a:srgbClr val="0070C0"/>
                </a:solidFill>
                <a:latin typeface="Times New Roman" panose="02020603050405020304" pitchFamily="18" charset="0"/>
                <a:cs typeface="Times New Roman" panose="02020603050405020304" pitchFamily="18" charset="0"/>
              </a:rPr>
              <a:t>n là bằng ngoại lệ</a:t>
            </a:r>
          </a:p>
          <a:p>
            <a:pPr marL="342900" indent="-342900" algn="just">
              <a:buFont typeface="Wingdings" panose="05000000000000000000" pitchFamily="2" charset="2"/>
              <a:buChar char="§"/>
            </a:pPr>
            <a:endParaRPr lang="en-US" sz="1600" i="1">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Quản lý bằng ngoại lệ dẫn đến lỗi và xảy ra nh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điểm tr</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ớc khi can thiệp vào quản lý</a:t>
            </a:r>
          </a:p>
        </p:txBody>
      </p:sp>
    </p:spTree>
    <p:extLst>
      <p:ext uri="{BB962C8B-B14F-4D97-AF65-F5344CB8AC3E}">
        <p14:creationId xmlns:p14="http://schemas.microsoft.com/office/powerpoint/2010/main" val="3455644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normAutofit/>
          </a:bodyPr>
          <a:lstStyle/>
          <a:p>
            <a:r>
              <a:rPr lang="en-AU" altLang="en-US" dirty="0" err="1"/>
              <a:t>Correctvie</a:t>
            </a:r>
            <a:r>
              <a:rPr lang="en-AU" altLang="en-US" dirty="0"/>
              <a:t> action </a:t>
            </a:r>
            <a:r>
              <a:rPr lang="en-AU" altLang="en-US" dirty="0" smtClean="0"/>
              <a:t/>
            </a:r>
            <a:br>
              <a:rPr lang="en-AU" altLang="en-US" dirty="0" smtClean="0"/>
            </a:br>
            <a:r>
              <a:rPr lang="en-AU" altLang="en-US" dirty="0" err="1" smtClean="0">
                <a:solidFill>
                  <a:srgbClr val="0070C0"/>
                </a:solidFill>
              </a:rPr>
              <a:t>Các</a:t>
            </a:r>
            <a:r>
              <a:rPr lang="en-AU" altLang="en-US" dirty="0" smtClean="0">
                <a:solidFill>
                  <a:srgbClr val="0070C0"/>
                </a:solidFill>
              </a:rPr>
              <a:t> </a:t>
            </a:r>
            <a:r>
              <a:rPr lang="en-AU" altLang="en-US" dirty="0" err="1">
                <a:solidFill>
                  <a:srgbClr val="0070C0"/>
                </a:solidFill>
              </a:rPr>
              <a:t>hoạt</a:t>
            </a:r>
            <a:r>
              <a:rPr lang="en-AU" altLang="en-US" dirty="0">
                <a:solidFill>
                  <a:srgbClr val="0070C0"/>
                </a:solidFill>
              </a:rPr>
              <a:t> </a:t>
            </a:r>
            <a:r>
              <a:rPr lang="en-AU" altLang="en-US" dirty="0" err="1">
                <a:solidFill>
                  <a:srgbClr val="0070C0"/>
                </a:solidFill>
              </a:rPr>
              <a:t>động</a:t>
            </a:r>
            <a:r>
              <a:rPr lang="en-AU" altLang="en-US" dirty="0">
                <a:solidFill>
                  <a:srgbClr val="0070C0"/>
                </a:solidFill>
              </a:rPr>
              <a:t> </a:t>
            </a:r>
            <a:r>
              <a:rPr lang="en-AU" altLang="en-US" dirty="0" err="1">
                <a:solidFill>
                  <a:srgbClr val="0070C0"/>
                </a:solidFill>
              </a:rPr>
              <a:t>điều</a:t>
            </a:r>
            <a:r>
              <a:rPr lang="en-AU" altLang="en-US" dirty="0">
                <a:solidFill>
                  <a:srgbClr val="0070C0"/>
                </a:solidFill>
              </a:rPr>
              <a:t> </a:t>
            </a:r>
            <a:r>
              <a:rPr lang="en-AU" altLang="en-US" dirty="0" err="1" smtClean="0">
                <a:solidFill>
                  <a:srgbClr val="0070C0"/>
                </a:solidFill>
              </a:rPr>
              <a:t>chỉnh</a:t>
            </a:r>
            <a:endParaRPr lang="en-AU" altLang="en-US" dirty="0">
              <a:solidFill>
                <a:srgbClr val="0070C0"/>
              </a:solidFill>
            </a:endParaRPr>
          </a:p>
        </p:txBody>
      </p:sp>
      <p:sp>
        <p:nvSpPr>
          <p:cNvPr id="743427" name="Rectangle 3"/>
          <p:cNvSpPr>
            <a:spLocks noGrp="1" noChangeArrowheads="1"/>
          </p:cNvSpPr>
          <p:nvPr>
            <p:ph sz="half" idx="1"/>
          </p:nvPr>
        </p:nvSpPr>
        <p:spPr/>
        <p:txBody>
          <a:bodyPr/>
          <a:lstStyle/>
          <a:p>
            <a:r>
              <a:rPr lang="en-US" altLang="en-US" dirty="0" err="1">
                <a:solidFill>
                  <a:srgbClr val="0070C0"/>
                </a:solidFill>
              </a:rPr>
              <a:t>Khi</a:t>
            </a:r>
            <a:r>
              <a:rPr lang="en-US" altLang="en-US" dirty="0">
                <a:solidFill>
                  <a:srgbClr val="0070C0"/>
                </a:solidFill>
              </a:rPr>
              <a:t> việc </a:t>
            </a:r>
            <a:r>
              <a:rPr lang="en-US" altLang="en-US" dirty="0" err="1">
                <a:solidFill>
                  <a:srgbClr val="0070C0"/>
                </a:solidFill>
              </a:rPr>
              <a:t>thực</a:t>
            </a:r>
            <a:r>
              <a:rPr lang="en-US" altLang="en-US" dirty="0">
                <a:solidFill>
                  <a:srgbClr val="0070C0"/>
                </a:solidFill>
              </a:rPr>
              <a:t> </a:t>
            </a:r>
            <a:r>
              <a:rPr lang="en-US" altLang="en-US" dirty="0" err="1">
                <a:solidFill>
                  <a:srgbClr val="0070C0"/>
                </a:solidFill>
              </a:rPr>
              <a:t>hiện</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án không </a:t>
            </a:r>
            <a:r>
              <a:rPr lang="en-US" altLang="en-US" dirty="0" err="1">
                <a:solidFill>
                  <a:srgbClr val="0070C0"/>
                </a:solidFill>
              </a:rPr>
              <a:t>diễn</a:t>
            </a:r>
            <a:r>
              <a:rPr lang="en-US" altLang="en-US" dirty="0">
                <a:solidFill>
                  <a:srgbClr val="0070C0"/>
                </a:solidFill>
              </a:rPr>
              <a:t> </a:t>
            </a:r>
            <a:r>
              <a:rPr lang="en-US" altLang="en-US" dirty="0" err="1">
                <a:solidFill>
                  <a:srgbClr val="0070C0"/>
                </a:solidFill>
              </a:rPr>
              <a:t>ra</a:t>
            </a:r>
            <a:r>
              <a:rPr lang="en-US" altLang="en-US" dirty="0">
                <a:solidFill>
                  <a:srgbClr val="0070C0"/>
                </a:solidFill>
              </a:rPr>
              <a:t> </a:t>
            </a:r>
            <a:r>
              <a:rPr lang="en-US" altLang="en-US" dirty="0" err="1">
                <a:solidFill>
                  <a:srgbClr val="0070C0"/>
                </a:solidFill>
              </a:rPr>
              <a:t>theo</a:t>
            </a:r>
            <a:r>
              <a:rPr lang="en-US" altLang="en-US" dirty="0">
                <a:solidFill>
                  <a:srgbClr val="0070C0"/>
                </a:solidFill>
              </a:rPr>
              <a:t> kế </a:t>
            </a:r>
            <a:r>
              <a:rPr lang="en-US" altLang="en-US" dirty="0" err="1">
                <a:solidFill>
                  <a:srgbClr val="0070C0"/>
                </a:solidFill>
              </a:rPr>
              <a:t>hoạch</a:t>
            </a:r>
            <a:r>
              <a:rPr lang="en-US" altLang="en-US" dirty="0">
                <a:solidFill>
                  <a:srgbClr val="0070C0"/>
                </a:solidFill>
              </a:rPr>
              <a:t>, hoặc </a:t>
            </a:r>
            <a:r>
              <a:rPr lang="en-US" altLang="en-US" dirty="0" err="1">
                <a:solidFill>
                  <a:srgbClr val="0070C0"/>
                </a:solidFill>
              </a:rPr>
              <a:t>chất</a:t>
            </a:r>
            <a:r>
              <a:rPr lang="en-US" altLang="en-US" dirty="0">
                <a:solidFill>
                  <a:srgbClr val="0070C0"/>
                </a:solidFill>
              </a:rPr>
              <a:t> </a:t>
            </a:r>
            <a:r>
              <a:rPr lang="en-US" altLang="en-US" dirty="0" err="1">
                <a:solidFill>
                  <a:srgbClr val="0070C0"/>
                </a:solidFill>
              </a:rPr>
              <a:t>lượng</a:t>
            </a:r>
            <a:r>
              <a:rPr lang="en-US" altLang="en-US" dirty="0">
                <a:solidFill>
                  <a:srgbClr val="0070C0"/>
                </a:solidFill>
              </a:rPr>
              <a:t> </a:t>
            </a:r>
            <a:r>
              <a:rPr lang="en-US" altLang="en-US" dirty="0" err="1">
                <a:solidFill>
                  <a:srgbClr val="0070C0"/>
                </a:solidFill>
              </a:rPr>
              <a:t>sản</a:t>
            </a:r>
            <a:r>
              <a:rPr lang="en-US" altLang="en-US" dirty="0">
                <a:solidFill>
                  <a:srgbClr val="0070C0"/>
                </a:solidFill>
              </a:rPr>
              <a:t> </a:t>
            </a:r>
            <a:r>
              <a:rPr lang="en-US" altLang="en-US" dirty="0" err="1">
                <a:solidFill>
                  <a:srgbClr val="0070C0"/>
                </a:solidFill>
              </a:rPr>
              <a:t>phẩm</a:t>
            </a:r>
            <a:r>
              <a:rPr lang="en-US" altLang="en-US" dirty="0">
                <a:solidFill>
                  <a:srgbClr val="0070C0"/>
                </a:solidFill>
              </a:rPr>
              <a:t>/công việc </a:t>
            </a:r>
            <a:r>
              <a:rPr lang="en-US" altLang="en-US" dirty="0" err="1">
                <a:solidFill>
                  <a:srgbClr val="0070C0"/>
                </a:solidFill>
              </a:rPr>
              <a:t>chưa</a:t>
            </a:r>
            <a:r>
              <a:rPr lang="en-US" altLang="en-US" dirty="0">
                <a:solidFill>
                  <a:srgbClr val="0070C0"/>
                </a:solidFill>
              </a:rPr>
              <a:t> </a:t>
            </a:r>
            <a:r>
              <a:rPr lang="en-US" altLang="en-US" dirty="0" err="1">
                <a:solidFill>
                  <a:srgbClr val="0070C0"/>
                </a:solidFill>
              </a:rPr>
              <a:t>đạt</a:t>
            </a:r>
            <a:r>
              <a:rPr lang="en-US" altLang="en-US" dirty="0">
                <a:solidFill>
                  <a:srgbClr val="0070C0"/>
                </a:solidFill>
              </a:rPr>
              <a:t> </a:t>
            </a:r>
            <a:r>
              <a:rPr lang="en-US" altLang="en-US" dirty="0" err="1">
                <a:solidFill>
                  <a:srgbClr val="0070C0"/>
                </a:solidFill>
              </a:rPr>
              <a:t>yêu</a:t>
            </a:r>
            <a:r>
              <a:rPr lang="en-US" altLang="en-US" dirty="0">
                <a:solidFill>
                  <a:srgbClr val="0070C0"/>
                </a:solidFill>
              </a:rPr>
              <a:t> </a:t>
            </a:r>
            <a:r>
              <a:rPr lang="en-US" altLang="en-US" dirty="0" err="1">
                <a:solidFill>
                  <a:srgbClr val="0070C0"/>
                </a:solidFill>
              </a:rPr>
              <a:t>cầu</a:t>
            </a:r>
            <a:endParaRPr lang="en-US" altLang="en-US" dirty="0">
              <a:solidFill>
                <a:srgbClr val="0070C0"/>
              </a:solidFill>
            </a:endParaRPr>
          </a:p>
          <a:p>
            <a:r>
              <a:rPr lang="en-AU" altLang="en-US" dirty="0" err="1">
                <a:solidFill>
                  <a:srgbClr val="0070C0"/>
                </a:solidFill>
              </a:rPr>
              <a:t>Khi</a:t>
            </a:r>
            <a:r>
              <a:rPr lang="en-AU" altLang="en-US" dirty="0">
                <a:solidFill>
                  <a:srgbClr val="0070C0"/>
                </a:solidFill>
              </a:rPr>
              <a:t> 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nguy</a:t>
            </a:r>
            <a:r>
              <a:rPr lang="en-AU" altLang="en-US" dirty="0">
                <a:solidFill>
                  <a:srgbClr val="0070C0"/>
                </a:solidFill>
              </a:rPr>
              <a:t> </a:t>
            </a:r>
            <a:r>
              <a:rPr lang="en-AU" altLang="en-US" dirty="0" err="1">
                <a:solidFill>
                  <a:srgbClr val="0070C0"/>
                </a:solidFill>
              </a:rPr>
              <a:t>cơ</a:t>
            </a:r>
            <a:r>
              <a:rPr lang="en-AU" altLang="en-US" dirty="0">
                <a:solidFill>
                  <a:srgbClr val="0070C0"/>
                </a:solidFill>
              </a:rPr>
              <a:t> </a:t>
            </a:r>
            <a:r>
              <a:rPr lang="en-AU" altLang="en-US" dirty="0" err="1">
                <a:solidFill>
                  <a:srgbClr val="0070C0"/>
                </a:solidFill>
              </a:rPr>
              <a:t>tăng</a:t>
            </a:r>
            <a:r>
              <a:rPr lang="en-AU" altLang="en-US" dirty="0">
                <a:solidFill>
                  <a:srgbClr val="0070C0"/>
                </a:solidFill>
              </a:rPr>
              <a:t> </a:t>
            </a:r>
            <a:r>
              <a:rPr lang="en-AU" altLang="en-US" dirty="0" err="1">
                <a:solidFill>
                  <a:srgbClr val="0070C0"/>
                </a:solidFill>
              </a:rPr>
              <a:t>lên</a:t>
            </a:r>
            <a:endParaRPr lang="en-AU" altLang="en-US" dirty="0">
              <a:solidFill>
                <a:srgbClr val="0070C0"/>
              </a:solidFill>
            </a:endParaRPr>
          </a:p>
          <a:p>
            <a:r>
              <a:rPr lang="en-AU" altLang="en-US" dirty="0" err="1">
                <a:solidFill>
                  <a:srgbClr val="0070C0"/>
                </a:solidFill>
              </a:rPr>
              <a:t>Khi</a:t>
            </a:r>
            <a:r>
              <a:rPr lang="en-AU" altLang="en-US" dirty="0">
                <a:solidFill>
                  <a:srgbClr val="0070C0"/>
                </a:solidFill>
              </a:rPr>
              <a:t> </a:t>
            </a:r>
            <a:r>
              <a:rPr lang="en-AU" altLang="en-US" dirty="0" err="1">
                <a:solidFill>
                  <a:srgbClr val="0070C0"/>
                </a:solidFill>
              </a:rPr>
              <a:t>chất</a:t>
            </a:r>
            <a:r>
              <a:rPr lang="en-AU" altLang="en-US" dirty="0">
                <a:solidFill>
                  <a:srgbClr val="0070C0"/>
                </a:solidFill>
              </a:rPr>
              <a:t> </a:t>
            </a:r>
            <a:r>
              <a:rPr lang="en-AU" altLang="en-US" dirty="0" err="1">
                <a:solidFill>
                  <a:srgbClr val="0070C0"/>
                </a:solidFill>
              </a:rPr>
              <a:t>lượng</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a:t>
            </a:r>
            <a:r>
              <a:rPr lang="en-AU" altLang="en-US" dirty="0" err="1">
                <a:solidFill>
                  <a:srgbClr val="0070C0"/>
                </a:solidFill>
              </a:rPr>
              <a:t>sản</a:t>
            </a:r>
            <a:r>
              <a:rPr lang="en-AU" altLang="en-US" dirty="0">
                <a:solidFill>
                  <a:srgbClr val="0070C0"/>
                </a:solidFill>
              </a:rPr>
              <a:t> </a:t>
            </a:r>
            <a:r>
              <a:rPr lang="en-AU" altLang="en-US" dirty="0" err="1">
                <a:solidFill>
                  <a:srgbClr val="0070C0"/>
                </a:solidFill>
              </a:rPr>
              <a:t>phẩm</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nguy</a:t>
            </a:r>
            <a:r>
              <a:rPr lang="en-AU" altLang="en-US" dirty="0">
                <a:solidFill>
                  <a:srgbClr val="0070C0"/>
                </a:solidFill>
              </a:rPr>
              <a:t> </a:t>
            </a:r>
            <a:r>
              <a:rPr lang="en-AU" altLang="en-US" dirty="0" err="1">
                <a:solidFill>
                  <a:srgbClr val="0070C0"/>
                </a:solidFill>
              </a:rPr>
              <a:t>cơ</a:t>
            </a:r>
            <a:r>
              <a:rPr lang="en-AU" altLang="en-US" dirty="0">
                <a:solidFill>
                  <a:srgbClr val="0070C0"/>
                </a:solidFill>
              </a:rPr>
              <a:t> </a:t>
            </a:r>
            <a:r>
              <a:rPr lang="en-AU" altLang="en-US" dirty="0" err="1">
                <a:solidFill>
                  <a:srgbClr val="0070C0"/>
                </a:solidFill>
              </a:rPr>
              <a:t>giảm</a:t>
            </a:r>
            <a:endParaRPr lang="en-US" altLang="en-US" dirty="0">
              <a:solidFill>
                <a:srgbClr val="0070C0"/>
              </a:solidFill>
            </a:endParaRPr>
          </a:p>
        </p:txBody>
      </p:sp>
      <p:sp>
        <p:nvSpPr>
          <p:cNvPr id="2" name="Content Placeholder 1"/>
          <p:cNvSpPr>
            <a:spLocks noGrp="1"/>
          </p:cNvSpPr>
          <p:nvPr>
            <p:ph sz="half" idx="2"/>
          </p:nvPr>
        </p:nvSpPr>
        <p:spPr/>
        <p:txBody>
          <a:bodyPr/>
          <a:lstStyle/>
          <a:p>
            <a:r>
              <a:rPr lang="en-US" dirty="0"/>
              <a:t>When the project implementation does not go according to plan, or the quality of the product / job is not satisfactory</a:t>
            </a:r>
          </a:p>
          <a:p>
            <a:r>
              <a:rPr lang="en-US" dirty="0"/>
              <a:t>When the cost for the project is at increased risk</a:t>
            </a:r>
          </a:p>
          <a:p>
            <a:r>
              <a:rPr lang="en-US" dirty="0"/>
              <a:t>When the quality of work / products is at risk of decline</a:t>
            </a:r>
          </a:p>
        </p:txBody>
      </p:sp>
      <p:sp>
        <p:nvSpPr>
          <p:cNvPr id="6" name="Slide Number Placeholder 5"/>
          <p:cNvSpPr>
            <a:spLocks noGrp="1"/>
          </p:cNvSpPr>
          <p:nvPr>
            <p:ph type="sldNum" sz="quarter" idx="12"/>
          </p:nvPr>
        </p:nvSpPr>
        <p:spPr/>
        <p:txBody>
          <a:bodyPr/>
          <a:lstStyle/>
          <a:p>
            <a:pPr lvl="1"/>
            <a:fld id="{A6E1C7E9-DA2E-414E-BAC9-A6A466B2597A}" type="slidenum">
              <a:rPr lang="en-US" altLang="en-US"/>
              <a:pPr lvl="1"/>
              <a:t>28</a:t>
            </a:fld>
            <a:endParaRPr lang="en-US" altLang="en-US">
              <a:latin typeface="Times New Roman" pitchFamily="18" charset="0"/>
            </a:endParaRPr>
          </a:p>
        </p:txBody>
      </p:sp>
    </p:spTree>
    <p:extLst>
      <p:ext uri="{BB962C8B-B14F-4D97-AF65-F5344CB8AC3E}">
        <p14:creationId xmlns:p14="http://schemas.microsoft.com/office/powerpoint/2010/main" val="3380078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normAutofit fontScale="90000"/>
          </a:bodyPr>
          <a:lstStyle/>
          <a:p>
            <a:r>
              <a:rPr lang="en-US" altLang="en-US" dirty="0"/>
              <a:t>When the project implementation did not go </a:t>
            </a:r>
            <a:r>
              <a:rPr lang="en-US" altLang="en-US" dirty="0" smtClean="0"/>
              <a:t>according to plan</a:t>
            </a:r>
            <a:br>
              <a:rPr lang="en-US" altLang="en-US" dirty="0" smtClean="0"/>
            </a:br>
            <a:r>
              <a:rPr lang="en-AU" altLang="en-US" dirty="0" err="1" smtClean="0">
                <a:solidFill>
                  <a:srgbClr val="0070C0"/>
                </a:solidFill>
              </a:rPr>
              <a:t>Khi</a:t>
            </a:r>
            <a:r>
              <a:rPr lang="en-AU" altLang="en-US" dirty="0" smtClean="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hiện</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 </a:t>
            </a:r>
            <a:r>
              <a:rPr lang="en-AU" altLang="en-US" dirty="0" err="1">
                <a:solidFill>
                  <a:srgbClr val="0070C0"/>
                </a:solidFill>
              </a:rPr>
              <a:t>không</a:t>
            </a:r>
            <a:r>
              <a:rPr lang="en-AU" altLang="en-US" dirty="0">
                <a:solidFill>
                  <a:srgbClr val="0070C0"/>
                </a:solidFill>
              </a:rPr>
              <a:t> </a:t>
            </a:r>
            <a:r>
              <a:rPr lang="en-AU" altLang="en-US" dirty="0" err="1" smtClean="0">
                <a:solidFill>
                  <a:srgbClr val="0070C0"/>
                </a:solidFill>
              </a:rPr>
              <a:t>theo</a:t>
            </a:r>
            <a:r>
              <a:rPr lang="en-AU" altLang="en-US" dirty="0" smtClean="0">
                <a:solidFill>
                  <a:srgbClr val="0070C0"/>
                </a:solidFill>
              </a:rPr>
              <a:t> </a:t>
            </a:r>
            <a:r>
              <a:rPr lang="en-AU" altLang="en-US" dirty="0" err="1">
                <a:solidFill>
                  <a:srgbClr val="0070C0"/>
                </a:solidFill>
              </a:rPr>
              <a:t>kế</a:t>
            </a:r>
            <a:r>
              <a:rPr lang="en-AU" altLang="en-US" dirty="0">
                <a:solidFill>
                  <a:srgbClr val="0070C0"/>
                </a:solidFill>
              </a:rPr>
              <a:t> </a:t>
            </a:r>
            <a:r>
              <a:rPr lang="en-AU" altLang="en-US" dirty="0" err="1" smtClean="0">
                <a:solidFill>
                  <a:srgbClr val="0070C0"/>
                </a:solidFill>
              </a:rPr>
              <a:t>hoạch</a:t>
            </a:r>
            <a:endParaRPr lang="en-AU" altLang="en-US" dirty="0">
              <a:solidFill>
                <a:srgbClr val="0070C0"/>
              </a:solidFill>
            </a:endParaRPr>
          </a:p>
        </p:txBody>
      </p:sp>
      <p:sp>
        <p:nvSpPr>
          <p:cNvPr id="744451" name="Rectangle 3"/>
          <p:cNvSpPr>
            <a:spLocks noGrp="1" noChangeArrowheads="1"/>
          </p:cNvSpPr>
          <p:nvPr>
            <p:ph sz="half" idx="1"/>
          </p:nvPr>
        </p:nvSpPr>
        <p:spPr/>
        <p:txBody>
          <a:bodyPr>
            <a:normAutofit fontScale="92500" lnSpcReduction="20000"/>
          </a:bodyPr>
          <a:lstStyle/>
          <a:p>
            <a:r>
              <a:rPr lang="en-AU" altLang="en-US" dirty="0" err="1" smtClean="0">
                <a:solidFill>
                  <a:srgbClr val="0070C0"/>
                </a:solidFill>
              </a:rPr>
              <a:t>Điều</a:t>
            </a:r>
            <a:r>
              <a:rPr lang="en-AU" altLang="en-US" dirty="0" smtClean="0">
                <a:solidFill>
                  <a:srgbClr val="0070C0"/>
                </a:solidFill>
              </a:rPr>
              <a:t> </a:t>
            </a:r>
            <a:r>
              <a:rPr lang="en-AU" altLang="en-US" dirty="0" err="1" smtClean="0">
                <a:solidFill>
                  <a:srgbClr val="0070C0"/>
                </a:solidFill>
              </a:rPr>
              <a:t>chỉnh</a:t>
            </a:r>
            <a:r>
              <a:rPr lang="en-AU" altLang="en-US" dirty="0" smtClean="0">
                <a:solidFill>
                  <a:srgbClr val="0070C0"/>
                </a:solidFill>
              </a:rPr>
              <a:t> </a:t>
            </a:r>
            <a:r>
              <a:rPr lang="en-AU" altLang="en-US" dirty="0" err="1" smtClean="0">
                <a:solidFill>
                  <a:srgbClr val="0070C0"/>
                </a:solidFill>
              </a:rPr>
              <a:t>lại</a:t>
            </a:r>
            <a:r>
              <a:rPr lang="en-AU" altLang="en-US" dirty="0" smtClean="0">
                <a:solidFill>
                  <a:srgbClr val="0070C0"/>
                </a:solidFill>
              </a:rPr>
              <a:t> </a:t>
            </a:r>
            <a:r>
              <a:rPr lang="en-AU" altLang="en-US" dirty="0" err="1" smtClean="0">
                <a:solidFill>
                  <a:srgbClr val="0070C0"/>
                </a:solidFill>
              </a:rPr>
              <a:t>lịch</a:t>
            </a:r>
            <a:r>
              <a:rPr lang="en-AU" altLang="en-US" dirty="0" smtClean="0">
                <a:solidFill>
                  <a:srgbClr val="0070C0"/>
                </a:solidFill>
              </a:rPr>
              <a:t> </a:t>
            </a:r>
            <a:r>
              <a:rPr lang="en-AU" altLang="en-US" dirty="0" err="1" smtClean="0">
                <a:solidFill>
                  <a:srgbClr val="0070C0"/>
                </a:solidFill>
              </a:rPr>
              <a:t>biểu</a:t>
            </a:r>
            <a:r>
              <a:rPr lang="en-AU" altLang="en-US" dirty="0" smtClean="0">
                <a:solidFill>
                  <a:srgbClr val="0070C0"/>
                </a:solidFill>
              </a:rPr>
              <a:t> </a:t>
            </a:r>
            <a:r>
              <a:rPr lang="en-AU" altLang="en-US" dirty="0" err="1" smtClean="0">
                <a:solidFill>
                  <a:srgbClr val="0070C0"/>
                </a:solidFill>
              </a:rPr>
              <a:t>thời</a:t>
            </a:r>
            <a:r>
              <a:rPr lang="en-AU" altLang="en-US" dirty="0" smtClean="0">
                <a:solidFill>
                  <a:srgbClr val="0070C0"/>
                </a:solidFill>
              </a:rPr>
              <a:t> </a:t>
            </a:r>
            <a:r>
              <a:rPr lang="en-AU" altLang="en-US" dirty="0" err="1" smtClean="0">
                <a:solidFill>
                  <a:srgbClr val="0070C0"/>
                </a:solidFill>
              </a:rPr>
              <a:t>gian</a:t>
            </a:r>
            <a:endParaRPr lang="en-AU" altLang="en-US" dirty="0" smtClean="0">
              <a:solidFill>
                <a:srgbClr val="0070C0"/>
              </a:solidFill>
            </a:endParaRPr>
          </a:p>
          <a:p>
            <a:r>
              <a:rPr lang="en-AU" altLang="en-US" dirty="0" err="1" smtClean="0">
                <a:solidFill>
                  <a:srgbClr val="0070C0"/>
                </a:solidFill>
              </a:rPr>
              <a:t>Tìm</a:t>
            </a:r>
            <a:r>
              <a:rPr lang="en-AU" altLang="en-US" dirty="0" smtClean="0">
                <a:solidFill>
                  <a:srgbClr val="0070C0"/>
                </a:solidFill>
              </a:rPr>
              <a:t> </a:t>
            </a:r>
            <a:r>
              <a:rPr lang="en-AU" altLang="en-US" dirty="0" err="1" smtClean="0">
                <a:solidFill>
                  <a:srgbClr val="0070C0"/>
                </a:solidFill>
              </a:rPr>
              <a:t>thêm</a:t>
            </a:r>
            <a:r>
              <a:rPr lang="en-AU" altLang="en-US" dirty="0" smtClean="0">
                <a:solidFill>
                  <a:srgbClr val="0070C0"/>
                </a:solidFill>
              </a:rPr>
              <a:t> </a:t>
            </a:r>
            <a:r>
              <a:rPr lang="en-AU" altLang="en-US" dirty="0" err="1" smtClean="0">
                <a:solidFill>
                  <a:srgbClr val="0070C0"/>
                </a:solidFill>
              </a:rPr>
              <a:t>nhân</a:t>
            </a:r>
            <a:r>
              <a:rPr lang="en-AU" altLang="en-US" dirty="0" smtClean="0">
                <a:solidFill>
                  <a:srgbClr val="0070C0"/>
                </a:solidFill>
              </a:rPr>
              <a:t> </a:t>
            </a:r>
            <a:r>
              <a:rPr lang="en-AU" altLang="en-US" dirty="0" err="1" smtClean="0">
                <a:solidFill>
                  <a:srgbClr val="0070C0"/>
                </a:solidFill>
              </a:rPr>
              <a:t>viên</a:t>
            </a:r>
            <a:r>
              <a:rPr lang="en-AU" altLang="en-US" dirty="0" smtClean="0">
                <a:solidFill>
                  <a:srgbClr val="0070C0"/>
                </a:solidFill>
              </a:rPr>
              <a:t> </a:t>
            </a:r>
            <a:r>
              <a:rPr lang="en-AU" altLang="en-US" dirty="0" err="1" smtClean="0">
                <a:solidFill>
                  <a:srgbClr val="0070C0"/>
                </a:solidFill>
              </a:rPr>
              <a:t>mới</a:t>
            </a:r>
            <a:endParaRPr lang="en-AU" altLang="en-US" dirty="0" smtClean="0">
              <a:solidFill>
                <a:srgbClr val="0070C0"/>
              </a:solidFill>
            </a:endParaRPr>
          </a:p>
          <a:p>
            <a:r>
              <a:rPr lang="en-AU" altLang="en-US" dirty="0" err="1" smtClean="0">
                <a:solidFill>
                  <a:srgbClr val="0070C0"/>
                </a:solidFill>
              </a:rPr>
              <a:t>Chú</a:t>
            </a:r>
            <a:r>
              <a:rPr lang="en-AU" altLang="en-US" dirty="0" smtClean="0">
                <a:solidFill>
                  <a:srgbClr val="0070C0"/>
                </a:solidFill>
              </a:rPr>
              <a:t> ý: </a:t>
            </a:r>
            <a:r>
              <a:rPr lang="en-AU" altLang="en-US" dirty="0" err="1" smtClean="0">
                <a:solidFill>
                  <a:srgbClr val="0070C0"/>
                </a:solidFill>
              </a:rPr>
              <a:t>tăng</a:t>
            </a:r>
            <a:r>
              <a:rPr lang="en-AU" altLang="en-US" dirty="0" smtClean="0">
                <a:solidFill>
                  <a:srgbClr val="0070C0"/>
                </a:solidFill>
              </a:rPr>
              <a:t> </a:t>
            </a:r>
            <a:r>
              <a:rPr lang="en-AU" altLang="en-US" dirty="0" err="1" smtClean="0">
                <a:solidFill>
                  <a:srgbClr val="0070C0"/>
                </a:solidFill>
              </a:rPr>
              <a:t>kinh</a:t>
            </a:r>
            <a:r>
              <a:rPr lang="en-AU" altLang="en-US" dirty="0" smtClean="0">
                <a:solidFill>
                  <a:srgbClr val="0070C0"/>
                </a:solidFill>
              </a:rPr>
              <a:t> </a:t>
            </a:r>
            <a:r>
              <a:rPr lang="en-AU" altLang="en-US" dirty="0" err="1" smtClean="0">
                <a:solidFill>
                  <a:srgbClr val="0070C0"/>
                </a:solidFill>
              </a:rPr>
              <a:t>phí</a:t>
            </a:r>
            <a:r>
              <a:rPr lang="en-AU" altLang="en-US" dirty="0" smtClean="0">
                <a:solidFill>
                  <a:srgbClr val="0070C0"/>
                </a:solidFill>
              </a:rPr>
              <a:t>, </a:t>
            </a:r>
            <a:r>
              <a:rPr lang="en-AU" altLang="en-US" dirty="0" err="1" smtClean="0">
                <a:solidFill>
                  <a:srgbClr val="0070C0"/>
                </a:solidFill>
              </a:rPr>
              <a:t>mất</a:t>
            </a:r>
            <a:r>
              <a:rPr lang="en-AU" altLang="en-US" dirty="0" smtClean="0">
                <a:solidFill>
                  <a:srgbClr val="0070C0"/>
                </a:solidFill>
              </a:rPr>
              <a:t> </a:t>
            </a:r>
            <a:r>
              <a:rPr lang="en-AU" altLang="en-US" dirty="0" err="1" smtClean="0">
                <a:solidFill>
                  <a:srgbClr val="0070C0"/>
                </a:solidFill>
              </a:rPr>
              <a:t>thời</a:t>
            </a:r>
            <a:r>
              <a:rPr lang="en-AU" altLang="en-US" dirty="0" smtClean="0">
                <a:solidFill>
                  <a:srgbClr val="0070C0"/>
                </a:solidFill>
              </a:rPr>
              <a:t> </a:t>
            </a:r>
            <a:r>
              <a:rPr lang="en-AU" altLang="en-US" dirty="0" err="1" smtClean="0">
                <a:solidFill>
                  <a:srgbClr val="0070C0"/>
                </a:solidFill>
              </a:rPr>
              <a:t>gian</a:t>
            </a:r>
            <a:r>
              <a:rPr lang="en-AU" altLang="en-US" dirty="0" smtClean="0">
                <a:solidFill>
                  <a:srgbClr val="0070C0"/>
                </a:solidFill>
              </a:rPr>
              <a:t> </a:t>
            </a:r>
            <a:r>
              <a:rPr lang="en-AU" altLang="en-US" dirty="0" err="1" smtClean="0">
                <a:solidFill>
                  <a:srgbClr val="0070C0"/>
                </a:solidFill>
              </a:rPr>
              <a:t>để</a:t>
            </a:r>
            <a:r>
              <a:rPr lang="en-AU" altLang="en-US" dirty="0" smtClean="0">
                <a:solidFill>
                  <a:srgbClr val="0070C0"/>
                </a:solidFill>
              </a:rPr>
              <a:t> </a:t>
            </a:r>
            <a:r>
              <a:rPr lang="en-AU" altLang="en-US" dirty="0" err="1" smtClean="0">
                <a:solidFill>
                  <a:srgbClr val="0070C0"/>
                </a:solidFill>
              </a:rPr>
              <a:t>anh</a:t>
            </a:r>
            <a:r>
              <a:rPr lang="en-AU" altLang="en-US" dirty="0" smtClean="0">
                <a:solidFill>
                  <a:srgbClr val="0070C0"/>
                </a:solidFill>
              </a:rPr>
              <a:t> </a:t>
            </a:r>
            <a:r>
              <a:rPr lang="en-AU" altLang="en-US" dirty="0" err="1" smtClean="0">
                <a:solidFill>
                  <a:srgbClr val="0070C0"/>
                </a:solidFill>
              </a:rPr>
              <a:t>em</a:t>
            </a:r>
            <a:r>
              <a:rPr lang="en-AU" altLang="en-US" dirty="0" smtClean="0">
                <a:solidFill>
                  <a:srgbClr val="0070C0"/>
                </a:solidFill>
              </a:rPr>
              <a:t> </a:t>
            </a:r>
            <a:r>
              <a:rPr lang="en-AU" altLang="en-US" dirty="0" err="1" smtClean="0">
                <a:solidFill>
                  <a:srgbClr val="0070C0"/>
                </a:solidFill>
              </a:rPr>
              <a:t>học</a:t>
            </a:r>
            <a:r>
              <a:rPr lang="en-AU" altLang="en-US" dirty="0" smtClean="0">
                <a:solidFill>
                  <a:srgbClr val="0070C0"/>
                </a:solidFill>
              </a:rPr>
              <a:t> </a:t>
            </a:r>
            <a:r>
              <a:rPr lang="en-AU" altLang="en-US" dirty="0" err="1" smtClean="0">
                <a:solidFill>
                  <a:srgbClr val="0070C0"/>
                </a:solidFill>
              </a:rPr>
              <a:t>sử</a:t>
            </a:r>
            <a:r>
              <a:rPr lang="en-AU" altLang="en-US" dirty="0" smtClean="0">
                <a:solidFill>
                  <a:srgbClr val="0070C0"/>
                </a:solidFill>
              </a:rPr>
              <a:t> </a:t>
            </a:r>
            <a:r>
              <a:rPr lang="en-AU" altLang="en-US" dirty="0" err="1" smtClean="0">
                <a:solidFill>
                  <a:srgbClr val="0070C0"/>
                </a:solidFill>
              </a:rPr>
              <a:t>dụng</a:t>
            </a:r>
            <a:endParaRPr lang="en-AU" altLang="en-US" dirty="0" smtClean="0">
              <a:solidFill>
                <a:srgbClr val="0070C0"/>
              </a:solidFill>
            </a:endParaRPr>
          </a:p>
          <a:p>
            <a:r>
              <a:rPr lang="en-AU" altLang="en-US" dirty="0" err="1" smtClean="0">
                <a:solidFill>
                  <a:srgbClr val="0070C0"/>
                </a:solidFill>
              </a:rPr>
              <a:t>Hợp</a:t>
            </a:r>
            <a:r>
              <a:rPr lang="en-AU" altLang="en-US" dirty="0" smtClean="0">
                <a:solidFill>
                  <a:srgbClr val="0070C0"/>
                </a:solidFill>
              </a:rPr>
              <a:t> </a:t>
            </a:r>
            <a:r>
              <a:rPr lang="en-AU" altLang="en-US" dirty="0" err="1" smtClean="0">
                <a:solidFill>
                  <a:srgbClr val="0070C0"/>
                </a:solidFill>
              </a:rPr>
              <a:t>lý</a:t>
            </a:r>
            <a:r>
              <a:rPr lang="en-AU" altLang="en-US" dirty="0" smtClean="0">
                <a:solidFill>
                  <a:srgbClr val="0070C0"/>
                </a:solidFill>
              </a:rPr>
              <a:t> </a:t>
            </a:r>
            <a:r>
              <a:rPr lang="en-AU" altLang="en-US" dirty="0" err="1" smtClean="0">
                <a:solidFill>
                  <a:srgbClr val="0070C0"/>
                </a:solidFill>
              </a:rPr>
              <a:t>hoá</a:t>
            </a:r>
            <a:r>
              <a:rPr lang="en-AU" altLang="en-US" dirty="0" smtClean="0">
                <a:solidFill>
                  <a:srgbClr val="0070C0"/>
                </a:solidFill>
              </a:rPr>
              <a:t>, </a:t>
            </a:r>
            <a:r>
              <a:rPr lang="en-AU" altLang="en-US" dirty="0" err="1" smtClean="0">
                <a:solidFill>
                  <a:srgbClr val="0070C0"/>
                </a:solidFill>
              </a:rPr>
              <a:t>cải</a:t>
            </a:r>
            <a:r>
              <a:rPr lang="en-AU" altLang="en-US" dirty="0" smtClean="0">
                <a:solidFill>
                  <a:srgbClr val="0070C0"/>
                </a:solidFill>
              </a:rPr>
              <a:t> </a:t>
            </a:r>
            <a:r>
              <a:rPr lang="en-AU" altLang="en-US" dirty="0" err="1" smtClean="0">
                <a:solidFill>
                  <a:srgbClr val="0070C0"/>
                </a:solidFill>
              </a:rPr>
              <a:t>tiến</a:t>
            </a:r>
            <a:r>
              <a:rPr lang="en-AU" altLang="en-US" dirty="0" smtClean="0">
                <a:solidFill>
                  <a:srgbClr val="0070C0"/>
                </a:solidFill>
              </a:rPr>
              <a:t> </a:t>
            </a:r>
            <a:r>
              <a:rPr lang="en-AU" altLang="en-US" dirty="0" err="1" smtClean="0">
                <a:solidFill>
                  <a:srgbClr val="0070C0"/>
                </a:solidFill>
              </a:rPr>
              <a:t>phong</a:t>
            </a:r>
            <a:r>
              <a:rPr lang="en-AU" altLang="en-US" dirty="0" smtClean="0">
                <a:solidFill>
                  <a:srgbClr val="0070C0"/>
                </a:solidFill>
              </a:rPr>
              <a:t> </a:t>
            </a:r>
            <a:r>
              <a:rPr lang="en-AU" altLang="en-US" dirty="0" err="1" smtClean="0">
                <a:solidFill>
                  <a:srgbClr val="0070C0"/>
                </a:solidFill>
              </a:rPr>
              <a:t>cách</a:t>
            </a:r>
            <a:r>
              <a:rPr lang="en-AU" altLang="en-US" dirty="0" smtClean="0">
                <a:solidFill>
                  <a:srgbClr val="0070C0"/>
                </a:solidFill>
              </a:rPr>
              <a:t> </a:t>
            </a:r>
            <a:r>
              <a:rPr lang="en-AU" altLang="en-US" dirty="0" err="1" smtClean="0">
                <a:solidFill>
                  <a:srgbClr val="0070C0"/>
                </a:solidFill>
              </a:rPr>
              <a:t>làm</a:t>
            </a:r>
            <a:r>
              <a:rPr lang="en-AU" altLang="en-US" dirty="0" smtClean="0">
                <a:solidFill>
                  <a:srgbClr val="0070C0"/>
                </a:solidFill>
              </a:rPr>
              <a:t> </a:t>
            </a:r>
            <a:r>
              <a:rPr lang="en-AU" altLang="en-US" dirty="0" err="1" smtClean="0">
                <a:solidFill>
                  <a:srgbClr val="0070C0"/>
                </a:solidFill>
              </a:rPr>
              <a:t>việc</a:t>
            </a:r>
            <a:endParaRPr lang="en-AU" altLang="en-US" dirty="0" smtClean="0">
              <a:solidFill>
                <a:srgbClr val="0070C0"/>
              </a:solidFill>
            </a:endParaRPr>
          </a:p>
          <a:p>
            <a:r>
              <a:rPr lang="en-AU" altLang="en-US" dirty="0" err="1" smtClean="0">
                <a:solidFill>
                  <a:srgbClr val="0070C0"/>
                </a:solidFill>
              </a:rPr>
              <a:t>Hạ</a:t>
            </a:r>
            <a:r>
              <a:rPr lang="en-AU" altLang="en-US" dirty="0" smtClean="0">
                <a:solidFill>
                  <a:srgbClr val="0070C0"/>
                </a:solidFill>
              </a:rPr>
              <a:t> </a:t>
            </a:r>
            <a:r>
              <a:rPr lang="en-AU" altLang="en-US" dirty="0" err="1" smtClean="0">
                <a:solidFill>
                  <a:srgbClr val="0070C0"/>
                </a:solidFill>
              </a:rPr>
              <a:t>thấp</a:t>
            </a:r>
            <a:r>
              <a:rPr lang="en-AU" altLang="en-US" dirty="0" smtClean="0">
                <a:solidFill>
                  <a:srgbClr val="0070C0"/>
                </a:solidFill>
              </a:rPr>
              <a:t> </a:t>
            </a:r>
            <a:r>
              <a:rPr lang="en-AU" altLang="en-US" dirty="0" err="1" smtClean="0">
                <a:solidFill>
                  <a:srgbClr val="0070C0"/>
                </a:solidFill>
              </a:rPr>
              <a:t>yêu</a:t>
            </a:r>
            <a:r>
              <a:rPr lang="en-AU" altLang="en-US" dirty="0" smtClean="0">
                <a:solidFill>
                  <a:srgbClr val="0070C0"/>
                </a:solidFill>
              </a:rPr>
              <a:t> </a:t>
            </a:r>
            <a:r>
              <a:rPr lang="en-AU" altLang="en-US" dirty="0" err="1" smtClean="0">
                <a:solidFill>
                  <a:srgbClr val="0070C0"/>
                </a:solidFill>
              </a:rPr>
              <a:t>cầu</a:t>
            </a:r>
            <a:r>
              <a:rPr lang="en-AU" altLang="en-US" dirty="0" smtClean="0">
                <a:solidFill>
                  <a:srgbClr val="0070C0"/>
                </a:solidFill>
              </a:rPr>
              <a:t> </a:t>
            </a:r>
            <a:r>
              <a:rPr lang="en-AU" altLang="en-US" dirty="0" err="1" smtClean="0">
                <a:solidFill>
                  <a:srgbClr val="0070C0"/>
                </a:solidFill>
              </a:rPr>
              <a:t>chất</a:t>
            </a:r>
            <a:r>
              <a:rPr lang="en-AU" altLang="en-US" dirty="0" smtClean="0">
                <a:solidFill>
                  <a:srgbClr val="0070C0"/>
                </a:solidFill>
              </a:rPr>
              <a:t> </a:t>
            </a:r>
            <a:r>
              <a:rPr lang="en-AU" altLang="en-US" dirty="0" err="1" smtClean="0">
                <a:solidFill>
                  <a:srgbClr val="0070C0"/>
                </a:solidFill>
              </a:rPr>
              <a:t>lượng</a:t>
            </a:r>
            <a:r>
              <a:rPr lang="en-AU" altLang="en-US" dirty="0" smtClean="0">
                <a:solidFill>
                  <a:srgbClr val="0070C0"/>
                </a:solidFill>
              </a:rPr>
              <a:t> </a:t>
            </a:r>
            <a:r>
              <a:rPr lang="en-AU" altLang="en-US" dirty="0" err="1" smtClean="0">
                <a:solidFill>
                  <a:srgbClr val="0070C0"/>
                </a:solidFill>
              </a:rPr>
              <a:t>công</a:t>
            </a:r>
            <a:r>
              <a:rPr lang="en-AU" altLang="en-US" dirty="0" smtClean="0">
                <a:solidFill>
                  <a:srgbClr val="0070C0"/>
                </a:solidFill>
              </a:rPr>
              <a:t> </a:t>
            </a:r>
            <a:r>
              <a:rPr lang="en-AU" altLang="en-US" dirty="0" err="1" smtClean="0">
                <a:solidFill>
                  <a:srgbClr val="0070C0"/>
                </a:solidFill>
              </a:rPr>
              <a:t>việc</a:t>
            </a:r>
            <a:r>
              <a:rPr lang="en-AU" altLang="en-US" dirty="0" smtClean="0">
                <a:solidFill>
                  <a:srgbClr val="0070C0"/>
                </a:solidFill>
              </a:rPr>
              <a:t> (!!!)</a:t>
            </a:r>
          </a:p>
          <a:p>
            <a:r>
              <a:rPr lang="en-AU" altLang="en-US" dirty="0" err="1">
                <a:solidFill>
                  <a:srgbClr val="0070C0"/>
                </a:solidFill>
              </a:rPr>
              <a:t>Tập</a:t>
            </a:r>
            <a:r>
              <a:rPr lang="en-AU" altLang="en-US" dirty="0">
                <a:solidFill>
                  <a:srgbClr val="0070C0"/>
                </a:solidFill>
              </a:rPr>
              <a:t> </a:t>
            </a:r>
            <a:r>
              <a:rPr lang="en-AU" altLang="en-US" dirty="0" err="1">
                <a:solidFill>
                  <a:srgbClr val="0070C0"/>
                </a:solidFill>
              </a:rPr>
              <a:t>trung</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các</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đường</a:t>
            </a:r>
            <a:r>
              <a:rPr lang="en-AU" altLang="en-US" dirty="0">
                <a:solidFill>
                  <a:srgbClr val="0070C0"/>
                </a:solidFill>
              </a:rPr>
              <a:t> </a:t>
            </a:r>
            <a:r>
              <a:rPr lang="en-AU" altLang="en-US" dirty="0" err="1">
                <a:solidFill>
                  <a:srgbClr val="0070C0"/>
                </a:solidFill>
              </a:rPr>
              <a:t>găng</a:t>
            </a:r>
            <a:endParaRPr lang="en-AU" altLang="en-US" dirty="0">
              <a:solidFill>
                <a:srgbClr val="0070C0"/>
              </a:solidFill>
            </a:endParaRPr>
          </a:p>
          <a:p>
            <a:r>
              <a:rPr lang="en-AU" altLang="en-US" dirty="0" err="1">
                <a:solidFill>
                  <a:srgbClr val="0070C0"/>
                </a:solidFill>
              </a:rPr>
              <a:t>Làm</a:t>
            </a:r>
            <a:r>
              <a:rPr lang="en-AU" altLang="en-US" dirty="0">
                <a:solidFill>
                  <a:srgbClr val="0070C0"/>
                </a:solidFill>
              </a:rPr>
              <a:t> </a:t>
            </a:r>
            <a:r>
              <a:rPr lang="en-AU" altLang="en-US" dirty="0" err="1">
                <a:solidFill>
                  <a:srgbClr val="0070C0"/>
                </a:solidFill>
              </a:rPr>
              <a:t>thêm</a:t>
            </a:r>
            <a:r>
              <a:rPr lang="en-AU" altLang="en-US" dirty="0">
                <a:solidFill>
                  <a:srgbClr val="0070C0"/>
                </a:solidFill>
              </a:rPr>
              <a:t> </a:t>
            </a:r>
            <a:r>
              <a:rPr lang="en-AU" altLang="en-US" dirty="0" err="1">
                <a:solidFill>
                  <a:srgbClr val="0070C0"/>
                </a:solidFill>
              </a:rPr>
              <a:t>giờ</a:t>
            </a:r>
            <a:r>
              <a:rPr lang="en-AU" altLang="en-US" dirty="0">
                <a:solidFill>
                  <a:srgbClr val="0070C0"/>
                </a:solidFill>
              </a:rPr>
              <a:t> (</a:t>
            </a:r>
            <a:r>
              <a:rPr lang="en-AU" altLang="en-US" dirty="0" err="1">
                <a:solidFill>
                  <a:srgbClr val="0070C0"/>
                </a:solidFill>
              </a:rPr>
              <a:t>không</a:t>
            </a:r>
            <a:r>
              <a:rPr lang="en-AU" altLang="en-US" dirty="0">
                <a:solidFill>
                  <a:srgbClr val="0070C0"/>
                </a:solidFill>
              </a:rPr>
              <a:t> </a:t>
            </a:r>
            <a:r>
              <a:rPr lang="en-AU" altLang="en-US" dirty="0" err="1">
                <a:solidFill>
                  <a:srgbClr val="0070C0"/>
                </a:solidFill>
              </a:rPr>
              <a:t>nên</a:t>
            </a:r>
            <a:r>
              <a:rPr lang="en-AU" altLang="en-US" dirty="0">
                <a:solidFill>
                  <a:srgbClr val="0070C0"/>
                </a:solidFill>
              </a:rPr>
              <a:t> </a:t>
            </a:r>
            <a:r>
              <a:rPr lang="en-AU" altLang="en-US" dirty="0" err="1">
                <a:solidFill>
                  <a:srgbClr val="0070C0"/>
                </a:solidFill>
              </a:rPr>
              <a:t>kéo</a:t>
            </a:r>
            <a:r>
              <a:rPr lang="en-AU" altLang="en-US" dirty="0">
                <a:solidFill>
                  <a:srgbClr val="0070C0"/>
                </a:solidFill>
              </a:rPr>
              <a:t> </a:t>
            </a:r>
            <a:r>
              <a:rPr lang="en-AU" altLang="en-US" dirty="0" err="1">
                <a:solidFill>
                  <a:srgbClr val="0070C0"/>
                </a:solidFill>
              </a:rPr>
              <a:t>dài</a:t>
            </a:r>
            <a:r>
              <a:rPr lang="en-AU" altLang="en-US" dirty="0">
                <a:solidFill>
                  <a:srgbClr val="0070C0"/>
                </a:solidFill>
              </a:rPr>
              <a:t> </a:t>
            </a:r>
            <a:r>
              <a:rPr lang="en-AU" altLang="en-US" dirty="0" err="1">
                <a:solidFill>
                  <a:srgbClr val="0070C0"/>
                </a:solidFill>
              </a:rPr>
              <a:t>quá</a:t>
            </a:r>
            <a:r>
              <a:rPr lang="en-AU" altLang="en-US" dirty="0">
                <a:solidFill>
                  <a:srgbClr val="0070C0"/>
                </a:solidFill>
              </a:rPr>
              <a:t> </a:t>
            </a:r>
            <a:r>
              <a:rPr lang="en-AU" altLang="en-US" dirty="0" err="1">
                <a:solidFill>
                  <a:srgbClr val="0070C0"/>
                </a:solidFill>
              </a:rPr>
              <a:t>lâu</a:t>
            </a:r>
            <a:r>
              <a:rPr lang="en-AU" altLang="en-US" dirty="0">
                <a:solidFill>
                  <a:srgbClr val="0070C0"/>
                </a:solidFill>
              </a:rPr>
              <a:t>)</a:t>
            </a:r>
          </a:p>
          <a:p>
            <a:r>
              <a:rPr lang="en-AU" altLang="en-US" dirty="0" err="1" smtClean="0">
                <a:solidFill>
                  <a:srgbClr val="0070C0"/>
                </a:solidFill>
              </a:rPr>
              <a:t>Đào</a:t>
            </a:r>
            <a:r>
              <a:rPr lang="en-AU" altLang="en-US" dirty="0" smtClean="0">
                <a:solidFill>
                  <a:srgbClr val="0070C0"/>
                </a:solidFill>
              </a:rPr>
              <a:t> </a:t>
            </a:r>
            <a:r>
              <a:rPr lang="en-AU" altLang="en-US" dirty="0" err="1">
                <a:solidFill>
                  <a:srgbClr val="0070C0"/>
                </a:solidFill>
              </a:rPr>
              <a:t>tạo</a:t>
            </a:r>
            <a:r>
              <a:rPr lang="en-AU" altLang="en-US" dirty="0">
                <a:solidFill>
                  <a:srgbClr val="0070C0"/>
                </a:solidFill>
              </a:rPr>
              <a:t>, </a:t>
            </a:r>
            <a:r>
              <a:rPr lang="en-AU" altLang="en-US" dirty="0" err="1">
                <a:solidFill>
                  <a:srgbClr val="0070C0"/>
                </a:solidFill>
              </a:rPr>
              <a:t>huấn</a:t>
            </a:r>
            <a:r>
              <a:rPr lang="en-AU" altLang="en-US" dirty="0">
                <a:solidFill>
                  <a:srgbClr val="0070C0"/>
                </a:solidFill>
              </a:rPr>
              <a:t> </a:t>
            </a:r>
            <a:r>
              <a:rPr lang="en-AU" altLang="en-US" dirty="0" err="1">
                <a:solidFill>
                  <a:srgbClr val="0070C0"/>
                </a:solidFill>
              </a:rPr>
              <a:t>luyện</a:t>
            </a:r>
            <a:r>
              <a:rPr lang="en-AU" altLang="en-US" dirty="0">
                <a:solidFill>
                  <a:srgbClr val="0070C0"/>
                </a:solidFill>
              </a:rPr>
              <a:t>, </a:t>
            </a:r>
            <a:r>
              <a:rPr lang="en-AU" altLang="en-US" dirty="0" err="1">
                <a:solidFill>
                  <a:srgbClr val="0070C0"/>
                </a:solidFill>
              </a:rPr>
              <a:t>nâng</a:t>
            </a:r>
            <a:r>
              <a:rPr lang="en-AU" altLang="en-US" dirty="0">
                <a:solidFill>
                  <a:srgbClr val="0070C0"/>
                </a:solidFill>
              </a:rPr>
              <a:t> </a:t>
            </a:r>
            <a:r>
              <a:rPr lang="en-AU" altLang="en-US" dirty="0" err="1">
                <a:solidFill>
                  <a:srgbClr val="0070C0"/>
                </a:solidFill>
              </a:rPr>
              <a:t>cấp</a:t>
            </a:r>
            <a:r>
              <a:rPr lang="en-AU" altLang="en-US" dirty="0">
                <a:solidFill>
                  <a:srgbClr val="0070C0"/>
                </a:solidFill>
              </a:rPr>
              <a:t> </a:t>
            </a:r>
            <a:r>
              <a:rPr lang="en-AU" altLang="en-US" dirty="0" err="1">
                <a:solidFill>
                  <a:srgbClr val="0070C0"/>
                </a:solidFill>
              </a:rPr>
              <a:t>nhân</a:t>
            </a:r>
            <a:r>
              <a:rPr lang="en-AU" altLang="en-US" dirty="0">
                <a:solidFill>
                  <a:srgbClr val="0070C0"/>
                </a:solidFill>
              </a:rPr>
              <a:t> </a:t>
            </a:r>
            <a:r>
              <a:rPr lang="en-AU" altLang="en-US" dirty="0" err="1">
                <a:solidFill>
                  <a:srgbClr val="0070C0"/>
                </a:solidFill>
              </a:rPr>
              <a:t>viên</a:t>
            </a:r>
            <a:r>
              <a:rPr lang="en-AU" altLang="en-US" dirty="0">
                <a:solidFill>
                  <a:srgbClr val="0070C0"/>
                </a:solidFill>
              </a:rPr>
              <a:t> (</a:t>
            </a:r>
            <a:r>
              <a:rPr lang="en-AU" altLang="en-US" dirty="0" err="1">
                <a:solidFill>
                  <a:srgbClr val="0070C0"/>
                </a:solidFill>
              </a:rPr>
              <a:t>chú</a:t>
            </a:r>
            <a:r>
              <a:rPr lang="en-AU" altLang="en-US" dirty="0">
                <a:solidFill>
                  <a:srgbClr val="0070C0"/>
                </a:solidFill>
              </a:rPr>
              <a:t> ý </a:t>
            </a:r>
            <a:r>
              <a:rPr lang="en-AU" altLang="en-US" dirty="0" err="1">
                <a:solidFill>
                  <a:srgbClr val="0070C0"/>
                </a:solidFill>
              </a:rPr>
              <a:t>thời</a:t>
            </a:r>
            <a:r>
              <a:rPr lang="en-AU" altLang="en-US" dirty="0">
                <a:solidFill>
                  <a:srgbClr val="0070C0"/>
                </a:solidFill>
              </a:rPr>
              <a:t> </a:t>
            </a:r>
            <a:r>
              <a:rPr lang="en-AU" altLang="en-US" dirty="0" err="1">
                <a:solidFill>
                  <a:srgbClr val="0070C0"/>
                </a:solidFill>
              </a:rPr>
              <a:t>gian</a:t>
            </a:r>
            <a:r>
              <a:rPr lang="en-AU" altLang="en-US" dirty="0">
                <a:solidFill>
                  <a:srgbClr val="0070C0"/>
                </a:solidFill>
              </a:rPr>
              <a:t> </a:t>
            </a:r>
            <a:r>
              <a:rPr lang="en-AU" altLang="en-US" dirty="0" err="1">
                <a:solidFill>
                  <a:srgbClr val="0070C0"/>
                </a:solidFill>
              </a:rPr>
              <a:t>và</a:t>
            </a:r>
            <a:r>
              <a:rPr lang="en-AU" altLang="en-US" dirty="0">
                <a:solidFill>
                  <a:srgbClr val="0070C0"/>
                </a:solidFill>
              </a:rPr>
              <a:t> 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huấn</a:t>
            </a:r>
            <a:r>
              <a:rPr lang="en-AU" altLang="en-US" dirty="0">
                <a:solidFill>
                  <a:srgbClr val="0070C0"/>
                </a:solidFill>
              </a:rPr>
              <a:t> </a:t>
            </a:r>
            <a:r>
              <a:rPr lang="en-AU" altLang="en-US" dirty="0" err="1">
                <a:solidFill>
                  <a:srgbClr val="0070C0"/>
                </a:solidFill>
              </a:rPr>
              <a:t>luyện</a:t>
            </a:r>
            <a:r>
              <a:rPr lang="en-AU" altLang="en-US" dirty="0">
                <a:solidFill>
                  <a:srgbClr val="0070C0"/>
                </a:solidFill>
              </a:rPr>
              <a:t>)</a:t>
            </a:r>
          </a:p>
          <a:p>
            <a:r>
              <a:rPr lang="en-AU" altLang="en-US" dirty="0" err="1">
                <a:solidFill>
                  <a:srgbClr val="0070C0"/>
                </a:solidFill>
              </a:rPr>
              <a:t>Xem</a:t>
            </a:r>
            <a:r>
              <a:rPr lang="en-AU" altLang="en-US" dirty="0">
                <a:solidFill>
                  <a:srgbClr val="0070C0"/>
                </a:solidFill>
              </a:rPr>
              <a:t> </a:t>
            </a:r>
            <a:r>
              <a:rPr lang="en-AU" altLang="en-US" dirty="0" err="1">
                <a:solidFill>
                  <a:srgbClr val="0070C0"/>
                </a:solidFill>
              </a:rPr>
              <a:t>lại</a:t>
            </a:r>
            <a:r>
              <a:rPr lang="en-AU" altLang="en-US" dirty="0">
                <a:solidFill>
                  <a:srgbClr val="0070C0"/>
                </a:solidFill>
              </a:rPr>
              <a:t> </a:t>
            </a:r>
            <a:r>
              <a:rPr lang="en-AU" altLang="en-US" dirty="0" err="1">
                <a:solidFill>
                  <a:srgbClr val="0070C0"/>
                </a:solidFill>
              </a:rPr>
              <a:t>cách</a:t>
            </a:r>
            <a:r>
              <a:rPr lang="en-AU" altLang="en-US" dirty="0">
                <a:solidFill>
                  <a:srgbClr val="0070C0"/>
                </a:solidFill>
              </a:rPr>
              <a:t> </a:t>
            </a:r>
            <a:r>
              <a:rPr lang="en-AU" altLang="en-US" dirty="0" err="1">
                <a:solidFill>
                  <a:srgbClr val="0070C0"/>
                </a:solidFill>
              </a:rPr>
              <a:t>thức</a:t>
            </a:r>
            <a:r>
              <a:rPr lang="en-AU" altLang="en-US" dirty="0">
                <a:solidFill>
                  <a:srgbClr val="0070C0"/>
                </a:solidFill>
              </a:rPr>
              <a:t> </a:t>
            </a:r>
            <a:r>
              <a:rPr lang="en-AU" altLang="en-US" dirty="0" err="1">
                <a:solidFill>
                  <a:srgbClr val="0070C0"/>
                </a:solidFill>
              </a:rPr>
              <a:t>hợp</a:t>
            </a:r>
            <a:r>
              <a:rPr lang="en-AU" altLang="en-US" dirty="0">
                <a:solidFill>
                  <a:srgbClr val="0070C0"/>
                </a:solidFill>
              </a:rPr>
              <a:t> </a:t>
            </a:r>
            <a:r>
              <a:rPr lang="en-AU" altLang="en-US" dirty="0" err="1">
                <a:solidFill>
                  <a:srgbClr val="0070C0"/>
                </a:solidFill>
              </a:rPr>
              <a:t>tác</a:t>
            </a:r>
            <a:r>
              <a:rPr lang="en-AU" altLang="en-US" dirty="0">
                <a:solidFill>
                  <a:srgbClr val="0070C0"/>
                </a:solidFill>
              </a:rPr>
              <a:t> , </a:t>
            </a:r>
            <a:r>
              <a:rPr lang="en-AU" altLang="en-US" dirty="0" err="1">
                <a:solidFill>
                  <a:srgbClr val="0070C0"/>
                </a:solidFill>
              </a:rPr>
              <a:t>trao</a:t>
            </a:r>
            <a:r>
              <a:rPr lang="en-AU" altLang="en-US" dirty="0">
                <a:solidFill>
                  <a:srgbClr val="0070C0"/>
                </a:solidFill>
              </a:rPr>
              <a:t> </a:t>
            </a:r>
            <a:r>
              <a:rPr lang="en-AU" altLang="en-US" dirty="0" err="1">
                <a:solidFill>
                  <a:srgbClr val="0070C0"/>
                </a:solidFill>
              </a:rPr>
              <a:t>đổi</a:t>
            </a:r>
            <a:r>
              <a:rPr lang="en-AU" altLang="en-US" dirty="0">
                <a:solidFill>
                  <a:srgbClr val="0070C0"/>
                </a:solidFill>
              </a:rPr>
              <a:t> </a:t>
            </a:r>
            <a:r>
              <a:rPr lang="en-AU" altLang="en-US" dirty="0" err="1">
                <a:solidFill>
                  <a:srgbClr val="0070C0"/>
                </a:solidFill>
              </a:rPr>
              <a:t>thông</a:t>
            </a:r>
            <a:r>
              <a:rPr lang="en-AU" altLang="en-US" dirty="0">
                <a:solidFill>
                  <a:srgbClr val="0070C0"/>
                </a:solidFill>
              </a:rPr>
              <a:t> tin </a:t>
            </a:r>
            <a:r>
              <a:rPr lang="en-AU" altLang="en-US" dirty="0" err="1">
                <a:solidFill>
                  <a:srgbClr val="0070C0"/>
                </a:solidFill>
              </a:rPr>
              <a:t>trong</a:t>
            </a:r>
            <a:r>
              <a:rPr lang="en-AU" altLang="en-US" dirty="0">
                <a:solidFill>
                  <a:srgbClr val="0070C0"/>
                </a:solidFill>
              </a:rPr>
              <a:t> </a:t>
            </a:r>
            <a:r>
              <a:rPr lang="en-AU" altLang="en-US" dirty="0" err="1">
                <a:solidFill>
                  <a:srgbClr val="0070C0"/>
                </a:solidFill>
              </a:rPr>
              <a:t>nhóm</a:t>
            </a:r>
            <a:endParaRPr lang="en-AU" altLang="en-US" dirty="0">
              <a:solidFill>
                <a:srgbClr val="0070C0"/>
              </a:solidFill>
            </a:endParaRPr>
          </a:p>
        </p:txBody>
      </p:sp>
      <p:sp>
        <p:nvSpPr>
          <p:cNvPr id="2" name="Content Placeholder 1"/>
          <p:cNvSpPr>
            <a:spLocks noGrp="1"/>
          </p:cNvSpPr>
          <p:nvPr>
            <p:ph sz="half" idx="2"/>
          </p:nvPr>
        </p:nvSpPr>
        <p:spPr/>
        <p:txBody>
          <a:bodyPr>
            <a:normAutofit fontScale="92500" lnSpcReduction="20000"/>
          </a:bodyPr>
          <a:lstStyle/>
          <a:p>
            <a:r>
              <a:rPr lang="en-US" dirty="0"/>
              <a:t>Adjust the time schedule</a:t>
            </a:r>
          </a:p>
          <a:p>
            <a:r>
              <a:rPr lang="en-US" dirty="0"/>
              <a:t>Find new employees</a:t>
            </a:r>
          </a:p>
          <a:p>
            <a:r>
              <a:rPr lang="en-US" dirty="0"/>
              <a:t>Note: increase funding, take time for you to learn to use</a:t>
            </a:r>
          </a:p>
          <a:p>
            <a:r>
              <a:rPr lang="en-US" dirty="0"/>
              <a:t>Streamline, improve working style</a:t>
            </a:r>
          </a:p>
          <a:p>
            <a:r>
              <a:rPr lang="en-US" dirty="0"/>
              <a:t>Lowering the quality of work (!!!)</a:t>
            </a:r>
          </a:p>
          <a:p>
            <a:r>
              <a:rPr lang="en-US" dirty="0"/>
              <a:t>Focus for the road work</a:t>
            </a:r>
          </a:p>
          <a:p>
            <a:r>
              <a:rPr lang="en-US" dirty="0"/>
              <a:t>Overtime (should not last too long)</a:t>
            </a:r>
          </a:p>
          <a:p>
            <a:r>
              <a:rPr lang="en-US" dirty="0"/>
              <a:t>Training, coaching and upgrading staff (paying attention to the time and cost of training)</a:t>
            </a:r>
          </a:p>
          <a:p>
            <a:r>
              <a:rPr lang="en-US" dirty="0"/>
              <a:t>Review the ways of cooperation and information exchange in groups</a:t>
            </a:r>
          </a:p>
        </p:txBody>
      </p:sp>
      <p:sp>
        <p:nvSpPr>
          <p:cNvPr id="6" name="Slide Number Placeholder 5"/>
          <p:cNvSpPr>
            <a:spLocks noGrp="1"/>
          </p:cNvSpPr>
          <p:nvPr>
            <p:ph type="sldNum" sz="quarter" idx="12"/>
          </p:nvPr>
        </p:nvSpPr>
        <p:spPr/>
        <p:txBody>
          <a:bodyPr/>
          <a:lstStyle/>
          <a:p>
            <a:pPr lvl="1"/>
            <a:fld id="{DF961EA6-AC42-4E0B-99F8-F467291128C9}" type="slidenum">
              <a:rPr lang="en-US" altLang="en-US"/>
              <a:pPr lvl="1"/>
              <a:t>29</a:t>
            </a:fld>
            <a:endParaRPr lang="en-US" altLang="en-US">
              <a:latin typeface="Times New Roman" pitchFamily="18" charset="0"/>
            </a:endParaRPr>
          </a:p>
        </p:txBody>
      </p:sp>
    </p:spTree>
    <p:extLst>
      <p:ext uri="{BB962C8B-B14F-4D97-AF65-F5344CB8AC3E}">
        <p14:creationId xmlns:p14="http://schemas.microsoft.com/office/powerpoint/2010/main" val="357441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947" y="397775"/>
            <a:ext cx="400050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Unit Objectives:</a:t>
            </a:r>
          </a:p>
          <a:p>
            <a:r>
              <a:rPr lang="en-US" sz="2400" b="1" i="1" u="sng">
                <a:ln/>
                <a:solidFill>
                  <a:srgbClr val="002060"/>
                </a:solidFill>
                <a:latin typeface="Times New Roman" panose="02020603050405020304" pitchFamily="18" charset="0"/>
                <a:cs typeface="Times New Roman" panose="02020603050405020304" pitchFamily="18" charset="0"/>
              </a:rPr>
              <a:t>Mục tiêu bài:</a:t>
            </a:r>
            <a:endParaRPr lang="en-US" sz="2400" b="1" i="1" u="sng" dirty="0">
              <a:ln/>
              <a:solidFill>
                <a:srgbClr val="00206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434" y="397775"/>
            <a:ext cx="1841991" cy="1743313"/>
          </a:xfrm>
          <a:prstGeom prst="rect">
            <a:avLst/>
          </a:prstGeom>
        </p:spPr>
      </p:pic>
      <p:sp>
        <p:nvSpPr>
          <p:cNvPr id="2" name="Rectangle 1">
            <a:extLst>
              <a:ext uri="{FF2B5EF4-FFF2-40B4-BE49-F238E27FC236}">
                <a16:creationId xmlns="" xmlns:a16="http://schemas.microsoft.com/office/drawing/2014/main" id="{90363D36-0177-4029-9491-82060A067009}"/>
              </a:ext>
            </a:extLst>
          </p:cNvPr>
          <p:cNvSpPr/>
          <p:nvPr/>
        </p:nvSpPr>
        <p:spPr>
          <a:xfrm>
            <a:off x="705730" y="1991999"/>
            <a:ext cx="4684542" cy="2246769"/>
          </a:xfrm>
          <a:prstGeom prst="rect">
            <a:avLst/>
          </a:prstGeom>
        </p:spPr>
        <p:txBody>
          <a:bodyPr wrap="square">
            <a:spAutoFit/>
          </a:bodyPr>
          <a:lstStyle/>
          <a:p>
            <a:pPr lvl="1"/>
            <a:r>
              <a:rPr lang="en-US" sz="2000">
                <a:latin typeface="Times New Roman" panose="02020603050405020304" pitchFamily="18" charset="0"/>
                <a:cs typeface="Times New Roman" panose="02020603050405020304" pitchFamily="18" charset="0"/>
              </a:rPr>
              <a:t>After completing this unit, you should be able to:</a:t>
            </a: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Define project quality management and state what it takes to achieve project quality</a:t>
            </a: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Describe the major quality management processes</a:t>
            </a:r>
          </a:p>
        </p:txBody>
      </p:sp>
      <p:sp>
        <p:nvSpPr>
          <p:cNvPr id="5" name="Rectangle 4">
            <a:extLst>
              <a:ext uri="{FF2B5EF4-FFF2-40B4-BE49-F238E27FC236}">
                <a16:creationId xmlns="" xmlns:a16="http://schemas.microsoft.com/office/drawing/2014/main" id="{AACB6C8D-EB9E-40CE-B4EA-9E6654C902D8}"/>
              </a:ext>
            </a:extLst>
          </p:cNvPr>
          <p:cNvSpPr/>
          <p:nvPr/>
        </p:nvSpPr>
        <p:spPr>
          <a:xfrm>
            <a:off x="5795890" y="1991999"/>
            <a:ext cx="4030393" cy="2246769"/>
          </a:xfrm>
          <a:prstGeom prst="rect">
            <a:avLst/>
          </a:prstGeom>
        </p:spPr>
        <p:txBody>
          <a:bodyPr wrap="square">
            <a:spAutoFit/>
          </a:bodyPr>
          <a:lstStyle/>
          <a:p>
            <a:pPr lvl="1"/>
            <a:r>
              <a:rPr lang="en-US" sz="2000" i="1">
                <a:solidFill>
                  <a:srgbClr val="0070C0"/>
                </a:solidFill>
                <a:latin typeface="Times New Roman" panose="02020603050405020304" pitchFamily="18" charset="0"/>
                <a:cs typeface="Times New Roman" panose="02020603050405020304" pitchFamily="18" charset="0"/>
              </a:rPr>
              <a:t>Sau khi hoàn thành unit này, bạn có thể:</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Định nghĩa quản lý chất l</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ợng dự án và cái để đạt đ</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ợc chất l</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ợng dự án</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Mô tả về quy trình quản lý chất l</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ợng chính</a:t>
            </a:r>
          </a:p>
        </p:txBody>
      </p:sp>
    </p:spTree>
    <p:extLst>
      <p:ext uri="{BB962C8B-B14F-4D97-AF65-F5344CB8AC3E}">
        <p14:creationId xmlns:p14="http://schemas.microsoft.com/office/powerpoint/2010/main" val="29439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normAutofit fontScale="90000"/>
          </a:bodyPr>
          <a:lstStyle/>
          <a:p>
            <a:r>
              <a:rPr lang="en-US" altLang="en-US" dirty="0"/>
              <a:t>When the cost for the project </a:t>
            </a:r>
            <a:r>
              <a:rPr lang="en-US" altLang="en-US" dirty="0" smtClean="0"/>
              <a:t>is increased</a:t>
            </a:r>
            <a:br>
              <a:rPr lang="en-US" altLang="en-US" dirty="0" smtClean="0"/>
            </a:br>
            <a:r>
              <a:rPr lang="en-AU" altLang="en-US" dirty="0" err="1" smtClean="0">
                <a:solidFill>
                  <a:srgbClr val="0070C0"/>
                </a:solidFill>
              </a:rPr>
              <a:t>Khi</a:t>
            </a:r>
            <a:r>
              <a:rPr lang="en-AU" altLang="en-US" dirty="0" smtClean="0">
                <a:solidFill>
                  <a:srgbClr val="0070C0"/>
                </a:solidFill>
              </a:rPr>
              <a:t> </a:t>
            </a:r>
            <a:r>
              <a:rPr lang="en-AU" altLang="en-US" dirty="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nguy</a:t>
            </a:r>
            <a:r>
              <a:rPr lang="en-AU" altLang="en-US" dirty="0">
                <a:solidFill>
                  <a:srgbClr val="0070C0"/>
                </a:solidFill>
              </a:rPr>
              <a:t> </a:t>
            </a:r>
            <a:r>
              <a:rPr lang="en-AU" altLang="en-US" dirty="0" err="1">
                <a:solidFill>
                  <a:srgbClr val="0070C0"/>
                </a:solidFill>
              </a:rPr>
              <a:t>cơ</a:t>
            </a:r>
            <a:r>
              <a:rPr lang="en-AU" altLang="en-US" dirty="0">
                <a:solidFill>
                  <a:srgbClr val="0070C0"/>
                </a:solidFill>
              </a:rPr>
              <a:t> </a:t>
            </a:r>
            <a:r>
              <a:rPr lang="en-AU" altLang="en-US" dirty="0" err="1">
                <a:solidFill>
                  <a:srgbClr val="0070C0"/>
                </a:solidFill>
              </a:rPr>
              <a:t>tăng</a:t>
            </a:r>
            <a:r>
              <a:rPr lang="en-AU" altLang="en-US" dirty="0">
                <a:solidFill>
                  <a:srgbClr val="0070C0"/>
                </a:solidFill>
              </a:rPr>
              <a:t> </a:t>
            </a:r>
            <a:r>
              <a:rPr lang="en-AU" altLang="en-US" dirty="0" err="1">
                <a:solidFill>
                  <a:srgbClr val="0070C0"/>
                </a:solidFill>
              </a:rPr>
              <a:t>lên</a:t>
            </a:r>
            <a:endParaRPr lang="en-AU" altLang="en-US" dirty="0">
              <a:solidFill>
                <a:srgbClr val="0070C0"/>
              </a:solidFill>
            </a:endParaRPr>
          </a:p>
        </p:txBody>
      </p:sp>
      <p:sp>
        <p:nvSpPr>
          <p:cNvPr id="758787" name="Rectangle 3"/>
          <p:cNvSpPr>
            <a:spLocks noGrp="1" noChangeArrowheads="1"/>
          </p:cNvSpPr>
          <p:nvPr>
            <p:ph sz="half" idx="1"/>
          </p:nvPr>
        </p:nvSpPr>
        <p:spPr/>
        <p:txBody>
          <a:bodyPr>
            <a:normAutofit/>
          </a:bodyPr>
          <a:lstStyle/>
          <a:p>
            <a:r>
              <a:rPr lang="en-AU" altLang="en-US" dirty="0" err="1">
                <a:solidFill>
                  <a:srgbClr val="0070C0"/>
                </a:solidFill>
              </a:rPr>
              <a:t>Hạ</a:t>
            </a:r>
            <a:r>
              <a:rPr lang="en-AU" altLang="en-US" dirty="0">
                <a:solidFill>
                  <a:srgbClr val="0070C0"/>
                </a:solidFill>
              </a:rPr>
              <a:t> </a:t>
            </a:r>
            <a:r>
              <a:rPr lang="en-AU" altLang="en-US" dirty="0" err="1">
                <a:solidFill>
                  <a:srgbClr val="0070C0"/>
                </a:solidFill>
              </a:rPr>
              <a:t>thấp</a:t>
            </a:r>
            <a:r>
              <a:rPr lang="en-AU" altLang="en-US" dirty="0">
                <a:solidFill>
                  <a:srgbClr val="0070C0"/>
                </a:solidFill>
              </a:rPr>
              <a:t> </a:t>
            </a:r>
            <a:r>
              <a:rPr lang="en-AU" altLang="en-US" dirty="0" err="1">
                <a:solidFill>
                  <a:srgbClr val="0070C0"/>
                </a:solidFill>
              </a:rPr>
              <a:t>yêu</a:t>
            </a:r>
            <a:r>
              <a:rPr lang="en-AU" altLang="en-US" dirty="0">
                <a:solidFill>
                  <a:srgbClr val="0070C0"/>
                </a:solidFill>
              </a:rPr>
              <a:t> </a:t>
            </a:r>
            <a:r>
              <a:rPr lang="en-AU" altLang="en-US" dirty="0" err="1">
                <a:solidFill>
                  <a:srgbClr val="0070C0"/>
                </a:solidFill>
              </a:rPr>
              <a:t>cầu</a:t>
            </a:r>
            <a:r>
              <a:rPr lang="en-AU" altLang="en-US" dirty="0">
                <a:solidFill>
                  <a:srgbClr val="0070C0"/>
                </a:solidFill>
              </a:rPr>
              <a:t> </a:t>
            </a:r>
            <a:r>
              <a:rPr lang="en-AU" altLang="en-US" dirty="0" err="1">
                <a:solidFill>
                  <a:srgbClr val="0070C0"/>
                </a:solidFill>
              </a:rPr>
              <a:t>sản</a:t>
            </a:r>
            <a:r>
              <a:rPr lang="en-AU" altLang="en-US" dirty="0">
                <a:solidFill>
                  <a:srgbClr val="0070C0"/>
                </a:solidFill>
              </a:rPr>
              <a:t> </a:t>
            </a:r>
            <a:r>
              <a:rPr lang="en-AU" altLang="en-US" dirty="0" err="1">
                <a:solidFill>
                  <a:srgbClr val="0070C0"/>
                </a:solidFill>
              </a:rPr>
              <a:t>phẩm</a:t>
            </a:r>
            <a:r>
              <a:rPr lang="en-AU" altLang="en-US" dirty="0">
                <a:solidFill>
                  <a:srgbClr val="0070C0"/>
                </a:solidFill>
              </a:rPr>
              <a:t> (!!!)</a:t>
            </a:r>
          </a:p>
          <a:p>
            <a:r>
              <a:rPr lang="en-AU" altLang="en-US" dirty="0" err="1">
                <a:solidFill>
                  <a:srgbClr val="0070C0"/>
                </a:solidFill>
              </a:rPr>
              <a:t>Giảm</a:t>
            </a:r>
            <a:r>
              <a:rPr lang="en-AU" altLang="en-US" dirty="0">
                <a:solidFill>
                  <a:srgbClr val="0070C0"/>
                </a:solidFill>
              </a:rPr>
              <a:t> </a:t>
            </a:r>
            <a:r>
              <a:rPr lang="en-AU" altLang="en-US" dirty="0" err="1">
                <a:solidFill>
                  <a:srgbClr val="0070C0"/>
                </a:solidFill>
              </a:rPr>
              <a:t>nhân</a:t>
            </a:r>
            <a:r>
              <a:rPr lang="en-AU" altLang="en-US" dirty="0">
                <a:solidFill>
                  <a:srgbClr val="0070C0"/>
                </a:solidFill>
              </a:rPr>
              <a:t> </a:t>
            </a:r>
            <a:r>
              <a:rPr lang="en-AU" altLang="en-US" dirty="0" err="1">
                <a:solidFill>
                  <a:srgbClr val="0070C0"/>
                </a:solidFill>
              </a:rPr>
              <a:t>viên</a:t>
            </a:r>
            <a:r>
              <a:rPr lang="en-AU" altLang="en-US" dirty="0">
                <a:solidFill>
                  <a:srgbClr val="0070C0"/>
                </a:solidFill>
              </a:rPr>
              <a:t> </a:t>
            </a:r>
            <a:r>
              <a:rPr lang="en-AU" altLang="en-US" dirty="0" err="1">
                <a:solidFill>
                  <a:srgbClr val="0070C0"/>
                </a:solidFill>
              </a:rPr>
              <a:t>không</a:t>
            </a:r>
            <a:r>
              <a:rPr lang="en-AU" altLang="en-US" dirty="0">
                <a:solidFill>
                  <a:srgbClr val="0070C0"/>
                </a:solidFill>
              </a:rPr>
              <a:t> </a:t>
            </a:r>
            <a:r>
              <a:rPr lang="en-AU" altLang="en-US" dirty="0" err="1">
                <a:solidFill>
                  <a:srgbClr val="0070C0"/>
                </a:solidFill>
              </a:rPr>
              <a:t>làm</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trên</a:t>
            </a:r>
            <a:r>
              <a:rPr lang="en-AU" altLang="en-US" dirty="0">
                <a:solidFill>
                  <a:srgbClr val="0070C0"/>
                </a:solidFill>
              </a:rPr>
              <a:t> </a:t>
            </a:r>
            <a:r>
              <a:rPr lang="en-AU" altLang="en-US" dirty="0" err="1">
                <a:solidFill>
                  <a:srgbClr val="0070C0"/>
                </a:solidFill>
              </a:rPr>
              <a:t>đường</a:t>
            </a:r>
            <a:r>
              <a:rPr lang="en-AU" altLang="en-US" dirty="0">
                <a:solidFill>
                  <a:srgbClr val="0070C0"/>
                </a:solidFill>
              </a:rPr>
              <a:t> </a:t>
            </a:r>
            <a:r>
              <a:rPr lang="en-AU" altLang="en-US" dirty="0" err="1">
                <a:solidFill>
                  <a:srgbClr val="0070C0"/>
                </a:solidFill>
              </a:rPr>
              <a:t>găng</a:t>
            </a:r>
            <a:r>
              <a:rPr lang="en-AU" altLang="en-US" dirty="0">
                <a:solidFill>
                  <a:srgbClr val="0070C0"/>
                </a:solidFill>
              </a:rPr>
              <a:t> (</a:t>
            </a:r>
            <a:r>
              <a:rPr lang="en-AU" altLang="en-US" dirty="0" err="1">
                <a:solidFill>
                  <a:srgbClr val="0070C0"/>
                </a:solidFill>
              </a:rPr>
              <a:t>nguy</a:t>
            </a:r>
            <a:r>
              <a:rPr lang="en-AU" altLang="en-US" dirty="0">
                <a:solidFill>
                  <a:srgbClr val="0070C0"/>
                </a:solidFill>
              </a:rPr>
              <a:t> </a:t>
            </a:r>
            <a:r>
              <a:rPr lang="en-AU" altLang="en-US" dirty="0" err="1">
                <a:solidFill>
                  <a:srgbClr val="0070C0"/>
                </a:solidFill>
              </a:rPr>
              <a:t>cơ</a:t>
            </a:r>
            <a:r>
              <a:rPr lang="en-AU" altLang="en-US" dirty="0">
                <a:solidFill>
                  <a:srgbClr val="0070C0"/>
                </a:solidFill>
              </a:rPr>
              <a:t> </a:t>
            </a:r>
            <a:r>
              <a:rPr lang="en-AU" altLang="en-US" dirty="0" err="1">
                <a:solidFill>
                  <a:srgbClr val="0070C0"/>
                </a:solidFill>
              </a:rPr>
              <a:t>mất</a:t>
            </a:r>
            <a:r>
              <a:rPr lang="en-AU" altLang="en-US" dirty="0">
                <a:solidFill>
                  <a:srgbClr val="0070C0"/>
                </a:solidFill>
              </a:rPr>
              <a:t> </a:t>
            </a:r>
            <a:r>
              <a:rPr lang="en-AU" altLang="en-US" dirty="0" err="1">
                <a:solidFill>
                  <a:srgbClr val="0070C0"/>
                </a:solidFill>
              </a:rPr>
              <a:t>người</a:t>
            </a:r>
            <a:r>
              <a:rPr lang="en-AU" altLang="en-US" dirty="0">
                <a:solidFill>
                  <a:srgbClr val="0070C0"/>
                </a:solidFill>
              </a:rPr>
              <a:t> </a:t>
            </a:r>
            <a:r>
              <a:rPr lang="en-AU" altLang="en-US" dirty="0" err="1">
                <a:solidFill>
                  <a:srgbClr val="0070C0"/>
                </a:solidFill>
              </a:rPr>
              <a:t>giỏi</a:t>
            </a:r>
            <a:r>
              <a:rPr lang="en-AU" altLang="en-US" dirty="0">
                <a:solidFill>
                  <a:srgbClr val="0070C0"/>
                </a:solidFill>
              </a:rPr>
              <a:t>)</a:t>
            </a:r>
          </a:p>
          <a:p>
            <a:r>
              <a:rPr lang="en-AU" altLang="en-US" dirty="0" err="1">
                <a:solidFill>
                  <a:srgbClr val="0070C0"/>
                </a:solidFill>
              </a:rPr>
              <a:t>Thuê</a:t>
            </a:r>
            <a:r>
              <a:rPr lang="en-AU" altLang="en-US" dirty="0">
                <a:solidFill>
                  <a:srgbClr val="0070C0"/>
                </a:solidFill>
              </a:rPr>
              <a:t> </a:t>
            </a:r>
            <a:r>
              <a:rPr lang="en-AU" altLang="en-US" dirty="0" err="1">
                <a:solidFill>
                  <a:srgbClr val="0070C0"/>
                </a:solidFill>
              </a:rPr>
              <a:t>lao</a:t>
            </a:r>
            <a:r>
              <a:rPr lang="en-AU" altLang="en-US" dirty="0">
                <a:solidFill>
                  <a:srgbClr val="0070C0"/>
                </a:solidFill>
              </a:rPr>
              <a:t> </a:t>
            </a:r>
            <a:r>
              <a:rPr lang="en-AU" altLang="en-US" dirty="0" err="1">
                <a:solidFill>
                  <a:srgbClr val="0070C0"/>
                </a:solidFill>
              </a:rPr>
              <a:t>động</a:t>
            </a:r>
            <a:r>
              <a:rPr lang="en-AU" altLang="en-US" dirty="0">
                <a:solidFill>
                  <a:srgbClr val="0070C0"/>
                </a:solidFill>
              </a:rPr>
              <a:t> </a:t>
            </a:r>
            <a:r>
              <a:rPr lang="en-AU" altLang="en-US" dirty="0" err="1">
                <a:solidFill>
                  <a:srgbClr val="0070C0"/>
                </a:solidFill>
              </a:rPr>
              <a:t>rẻ</a:t>
            </a:r>
            <a:r>
              <a:rPr lang="en-AU" altLang="en-US" dirty="0">
                <a:solidFill>
                  <a:srgbClr val="0070C0"/>
                </a:solidFill>
              </a:rPr>
              <a:t>(!!!)</a:t>
            </a:r>
          </a:p>
          <a:p>
            <a:r>
              <a:rPr lang="en-AU" altLang="en-US" dirty="0" err="1">
                <a:solidFill>
                  <a:srgbClr val="0070C0"/>
                </a:solidFill>
              </a:rPr>
              <a:t>Dùng</a:t>
            </a:r>
            <a:r>
              <a:rPr lang="en-AU" altLang="en-US" dirty="0">
                <a:solidFill>
                  <a:srgbClr val="0070C0"/>
                </a:solidFill>
              </a:rPr>
              <a:t> </a:t>
            </a:r>
            <a:r>
              <a:rPr lang="en-AU" altLang="en-US" dirty="0" err="1">
                <a:solidFill>
                  <a:srgbClr val="0070C0"/>
                </a:solidFill>
              </a:rPr>
              <a:t>thiết</a:t>
            </a:r>
            <a:r>
              <a:rPr lang="en-AU" altLang="en-US" dirty="0">
                <a:solidFill>
                  <a:srgbClr val="0070C0"/>
                </a:solidFill>
              </a:rPr>
              <a:t> </a:t>
            </a:r>
            <a:r>
              <a:rPr lang="en-AU" altLang="en-US" dirty="0" err="1">
                <a:solidFill>
                  <a:srgbClr val="0070C0"/>
                </a:solidFill>
              </a:rPr>
              <a:t>bị</a:t>
            </a:r>
            <a:r>
              <a:rPr lang="en-AU" altLang="en-US" dirty="0">
                <a:solidFill>
                  <a:srgbClr val="0070C0"/>
                </a:solidFill>
              </a:rPr>
              <a:t>, </a:t>
            </a:r>
            <a:r>
              <a:rPr lang="en-AU" altLang="en-US" dirty="0" err="1">
                <a:solidFill>
                  <a:srgbClr val="0070C0"/>
                </a:solidFill>
              </a:rPr>
              <a:t>vật</a:t>
            </a:r>
            <a:r>
              <a:rPr lang="en-AU" altLang="en-US" dirty="0">
                <a:solidFill>
                  <a:srgbClr val="0070C0"/>
                </a:solidFill>
              </a:rPr>
              <a:t> </a:t>
            </a:r>
            <a:r>
              <a:rPr lang="en-AU" altLang="en-US" dirty="0" err="1">
                <a:solidFill>
                  <a:srgbClr val="0070C0"/>
                </a:solidFill>
              </a:rPr>
              <a:t>tư</a:t>
            </a:r>
            <a:r>
              <a:rPr lang="en-AU" altLang="en-US" dirty="0">
                <a:solidFill>
                  <a:srgbClr val="0070C0"/>
                </a:solidFill>
              </a:rPr>
              <a:t> </a:t>
            </a:r>
            <a:r>
              <a:rPr lang="en-AU" altLang="en-US" dirty="0" err="1">
                <a:solidFill>
                  <a:srgbClr val="0070C0"/>
                </a:solidFill>
              </a:rPr>
              <a:t>rẻ</a:t>
            </a:r>
            <a:r>
              <a:rPr lang="en-AU" altLang="en-US" dirty="0">
                <a:solidFill>
                  <a:srgbClr val="0070C0"/>
                </a:solidFill>
              </a:rPr>
              <a:t> </a:t>
            </a:r>
            <a:r>
              <a:rPr lang="en-AU" altLang="en-US" dirty="0" err="1">
                <a:solidFill>
                  <a:srgbClr val="0070C0"/>
                </a:solidFill>
              </a:rPr>
              <a:t>tiền</a:t>
            </a:r>
            <a:endParaRPr lang="en-AU" altLang="en-US" dirty="0">
              <a:solidFill>
                <a:srgbClr val="0070C0"/>
              </a:solidFill>
            </a:endParaRPr>
          </a:p>
          <a:p>
            <a:r>
              <a:rPr lang="en-AU" altLang="en-US" dirty="0" err="1">
                <a:solidFill>
                  <a:srgbClr val="0070C0"/>
                </a:solidFill>
              </a:rPr>
              <a:t>Rút</a:t>
            </a:r>
            <a:r>
              <a:rPr lang="en-AU" altLang="en-US" dirty="0">
                <a:solidFill>
                  <a:srgbClr val="0070C0"/>
                </a:solidFill>
              </a:rPr>
              <a:t> </a:t>
            </a:r>
            <a:r>
              <a:rPr lang="en-AU" altLang="en-US" dirty="0" err="1">
                <a:solidFill>
                  <a:srgbClr val="0070C0"/>
                </a:solidFill>
              </a:rPr>
              <a:t>bớt</a:t>
            </a:r>
            <a:r>
              <a:rPr lang="en-AU" altLang="en-US" dirty="0">
                <a:solidFill>
                  <a:srgbClr val="0070C0"/>
                </a:solidFill>
              </a:rPr>
              <a:t> </a:t>
            </a:r>
            <a:r>
              <a:rPr lang="en-AU" altLang="en-US" dirty="0" err="1">
                <a:solidFill>
                  <a:srgbClr val="0070C0"/>
                </a:solidFill>
              </a:rPr>
              <a:t>thời</a:t>
            </a:r>
            <a:r>
              <a:rPr lang="en-AU" altLang="en-US" dirty="0">
                <a:solidFill>
                  <a:srgbClr val="0070C0"/>
                </a:solidFill>
              </a:rPr>
              <a:t> </a:t>
            </a:r>
            <a:r>
              <a:rPr lang="en-AU" altLang="en-US" dirty="0" err="1">
                <a:solidFill>
                  <a:srgbClr val="0070C0"/>
                </a:solidFill>
              </a:rPr>
              <a:t>gian</a:t>
            </a:r>
            <a:r>
              <a:rPr lang="en-AU" altLang="en-US" dirty="0">
                <a:solidFill>
                  <a:srgbClr val="0070C0"/>
                </a:solidFill>
              </a:rPr>
              <a:t> </a:t>
            </a:r>
            <a:r>
              <a:rPr lang="en-AU" altLang="en-US" dirty="0" err="1">
                <a:solidFill>
                  <a:srgbClr val="0070C0"/>
                </a:solidFill>
              </a:rPr>
              <a:t>huấn</a:t>
            </a:r>
            <a:r>
              <a:rPr lang="en-AU" altLang="en-US" dirty="0">
                <a:solidFill>
                  <a:srgbClr val="0070C0"/>
                </a:solidFill>
              </a:rPr>
              <a:t> </a:t>
            </a:r>
            <a:r>
              <a:rPr lang="en-AU" altLang="en-US" dirty="0" err="1">
                <a:solidFill>
                  <a:srgbClr val="0070C0"/>
                </a:solidFill>
              </a:rPr>
              <a:t>luyện</a:t>
            </a:r>
            <a:r>
              <a:rPr lang="en-AU" altLang="en-US" dirty="0">
                <a:solidFill>
                  <a:srgbClr val="0070C0"/>
                </a:solidFill>
              </a:rPr>
              <a:t> </a:t>
            </a:r>
          </a:p>
          <a:p>
            <a:r>
              <a:rPr lang="en-AU" altLang="en-US" dirty="0" err="1">
                <a:solidFill>
                  <a:srgbClr val="0070C0"/>
                </a:solidFill>
              </a:rPr>
              <a:t>Xem</a:t>
            </a:r>
            <a:r>
              <a:rPr lang="en-AU" altLang="en-US" dirty="0">
                <a:solidFill>
                  <a:srgbClr val="0070C0"/>
                </a:solidFill>
              </a:rPr>
              <a:t> </a:t>
            </a:r>
            <a:r>
              <a:rPr lang="en-AU" altLang="en-US" dirty="0" err="1">
                <a:solidFill>
                  <a:srgbClr val="0070C0"/>
                </a:solidFill>
              </a:rPr>
              <a:t>lại</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cần</a:t>
            </a:r>
            <a:r>
              <a:rPr lang="en-AU" altLang="en-US" dirty="0">
                <a:solidFill>
                  <a:srgbClr val="0070C0"/>
                </a:solidFill>
              </a:rPr>
              <a:t> </a:t>
            </a:r>
            <a:r>
              <a:rPr lang="en-AU" altLang="en-US" dirty="0" err="1">
                <a:solidFill>
                  <a:srgbClr val="0070C0"/>
                </a:solidFill>
              </a:rPr>
              <a:t>làm</a:t>
            </a:r>
            <a:r>
              <a:rPr lang="en-AU" altLang="en-US" dirty="0">
                <a:solidFill>
                  <a:srgbClr val="0070C0"/>
                </a:solidFill>
              </a:rPr>
              <a:t> </a:t>
            </a:r>
            <a:r>
              <a:rPr lang="en-AU" altLang="en-US" dirty="0" err="1">
                <a:solidFill>
                  <a:srgbClr val="0070C0"/>
                </a:solidFill>
              </a:rPr>
              <a:t>thêm</a:t>
            </a:r>
            <a:r>
              <a:rPr lang="en-AU" altLang="en-US" dirty="0">
                <a:solidFill>
                  <a:srgbClr val="0070C0"/>
                </a:solidFill>
              </a:rPr>
              <a:t> </a:t>
            </a:r>
            <a:r>
              <a:rPr lang="en-AU" altLang="en-US" dirty="0" err="1">
                <a:solidFill>
                  <a:srgbClr val="0070C0"/>
                </a:solidFill>
              </a:rPr>
              <a:t>giờ</a:t>
            </a:r>
            <a:r>
              <a:rPr lang="en-AU" altLang="en-US" dirty="0">
                <a:solidFill>
                  <a:srgbClr val="0070C0"/>
                </a:solidFill>
              </a:rPr>
              <a:t>?</a:t>
            </a:r>
          </a:p>
          <a:p>
            <a:r>
              <a:rPr lang="en-AU" altLang="en-US" dirty="0" err="1">
                <a:solidFill>
                  <a:srgbClr val="0070C0"/>
                </a:solidFill>
              </a:rPr>
              <a:t>Hợp</a:t>
            </a:r>
            <a:r>
              <a:rPr lang="en-AU" altLang="en-US" dirty="0">
                <a:solidFill>
                  <a:srgbClr val="0070C0"/>
                </a:solidFill>
              </a:rPr>
              <a:t> </a:t>
            </a:r>
            <a:r>
              <a:rPr lang="en-AU" altLang="en-US" dirty="0" err="1">
                <a:solidFill>
                  <a:srgbClr val="0070C0"/>
                </a:solidFill>
              </a:rPr>
              <a:t>lí</a:t>
            </a:r>
            <a:r>
              <a:rPr lang="en-AU" altLang="en-US" dirty="0">
                <a:solidFill>
                  <a:srgbClr val="0070C0"/>
                </a:solidFill>
              </a:rPr>
              <a:t> </a:t>
            </a:r>
            <a:r>
              <a:rPr lang="en-AU" altLang="en-US" dirty="0" err="1">
                <a:solidFill>
                  <a:srgbClr val="0070C0"/>
                </a:solidFill>
              </a:rPr>
              <a:t>hoá</a:t>
            </a:r>
            <a:r>
              <a:rPr lang="en-AU" altLang="en-US" dirty="0">
                <a:solidFill>
                  <a:srgbClr val="0070C0"/>
                </a:solidFill>
              </a:rPr>
              <a:t> </a:t>
            </a:r>
            <a:r>
              <a:rPr lang="en-AU" altLang="en-US" dirty="0" err="1">
                <a:solidFill>
                  <a:srgbClr val="0070C0"/>
                </a:solidFill>
              </a:rPr>
              <a:t>hơn</a:t>
            </a:r>
            <a:r>
              <a:rPr lang="en-AU" altLang="en-US" dirty="0">
                <a:solidFill>
                  <a:srgbClr val="0070C0"/>
                </a:solidFill>
              </a:rPr>
              <a:t> </a:t>
            </a:r>
            <a:r>
              <a:rPr lang="en-AU" altLang="en-US" dirty="0" err="1">
                <a:solidFill>
                  <a:srgbClr val="0070C0"/>
                </a:solidFill>
              </a:rPr>
              <a:t>nữa</a:t>
            </a:r>
            <a:r>
              <a:rPr lang="en-AU" altLang="en-US" dirty="0">
                <a:solidFill>
                  <a:srgbClr val="0070C0"/>
                </a:solidFill>
              </a:rPr>
              <a:t>: </a:t>
            </a:r>
            <a:r>
              <a:rPr lang="en-AU" altLang="en-US" dirty="0" err="1">
                <a:solidFill>
                  <a:srgbClr val="0070C0"/>
                </a:solidFill>
              </a:rPr>
              <a:t>Giảm</a:t>
            </a:r>
            <a:r>
              <a:rPr lang="en-AU" altLang="en-US" dirty="0">
                <a:solidFill>
                  <a:srgbClr val="0070C0"/>
                </a:solidFill>
              </a:rPr>
              <a:t> </a:t>
            </a:r>
            <a:r>
              <a:rPr lang="en-AU" altLang="en-US" dirty="0" err="1">
                <a:solidFill>
                  <a:srgbClr val="0070C0"/>
                </a:solidFill>
              </a:rPr>
              <a:t>số</a:t>
            </a:r>
            <a:r>
              <a:rPr lang="en-AU" altLang="en-US" dirty="0">
                <a:solidFill>
                  <a:srgbClr val="0070C0"/>
                </a:solidFill>
              </a:rPr>
              <a:t> </a:t>
            </a:r>
            <a:r>
              <a:rPr lang="en-AU" altLang="en-US" dirty="0" err="1">
                <a:solidFill>
                  <a:srgbClr val="0070C0"/>
                </a:solidFill>
              </a:rPr>
              <a:t>cuộc</a:t>
            </a:r>
            <a:r>
              <a:rPr lang="en-AU" altLang="en-US" dirty="0">
                <a:solidFill>
                  <a:srgbClr val="0070C0"/>
                </a:solidFill>
              </a:rPr>
              <a:t> </a:t>
            </a:r>
            <a:r>
              <a:rPr lang="en-AU" altLang="en-US" dirty="0" err="1">
                <a:solidFill>
                  <a:srgbClr val="0070C0"/>
                </a:solidFill>
              </a:rPr>
              <a:t>họp</a:t>
            </a:r>
            <a:r>
              <a:rPr lang="en-AU" altLang="en-US" dirty="0">
                <a:solidFill>
                  <a:srgbClr val="0070C0"/>
                </a:solidFill>
              </a:rPr>
              <a:t>, </a:t>
            </a:r>
            <a:r>
              <a:rPr lang="en-AU" altLang="en-US" dirty="0" err="1">
                <a:solidFill>
                  <a:srgbClr val="0070C0"/>
                </a:solidFill>
              </a:rPr>
              <a:t>giảm</a:t>
            </a:r>
            <a:r>
              <a:rPr lang="en-AU" altLang="en-US" dirty="0">
                <a:solidFill>
                  <a:srgbClr val="0070C0"/>
                </a:solidFill>
              </a:rPr>
              <a:t> </a:t>
            </a:r>
            <a:r>
              <a:rPr lang="en-AU" altLang="en-US" dirty="0" err="1">
                <a:solidFill>
                  <a:srgbClr val="0070C0"/>
                </a:solidFill>
              </a:rPr>
              <a:t>các</a:t>
            </a:r>
            <a:r>
              <a:rPr lang="en-AU" altLang="en-US" dirty="0">
                <a:solidFill>
                  <a:srgbClr val="0070C0"/>
                </a:solidFill>
              </a:rPr>
              <a:t> </a:t>
            </a:r>
            <a:r>
              <a:rPr lang="en-AU" altLang="en-US" dirty="0" err="1">
                <a:solidFill>
                  <a:srgbClr val="0070C0"/>
                </a:solidFill>
              </a:rPr>
              <a:t>phê</a:t>
            </a:r>
            <a:r>
              <a:rPr lang="en-AU" altLang="en-US" dirty="0">
                <a:solidFill>
                  <a:srgbClr val="0070C0"/>
                </a:solidFill>
              </a:rPr>
              <a:t> </a:t>
            </a:r>
            <a:r>
              <a:rPr lang="en-AU" altLang="en-US" dirty="0" err="1">
                <a:solidFill>
                  <a:srgbClr val="0070C0"/>
                </a:solidFill>
              </a:rPr>
              <a:t>chuẩn</a:t>
            </a:r>
            <a:r>
              <a:rPr lang="en-AU" altLang="en-US" dirty="0">
                <a:solidFill>
                  <a:srgbClr val="0070C0"/>
                </a:solidFill>
              </a:rPr>
              <a:t>, ...</a:t>
            </a:r>
          </a:p>
        </p:txBody>
      </p:sp>
      <p:sp>
        <p:nvSpPr>
          <p:cNvPr id="2" name="Content Placeholder 1"/>
          <p:cNvSpPr>
            <a:spLocks noGrp="1"/>
          </p:cNvSpPr>
          <p:nvPr>
            <p:ph sz="half" idx="2"/>
          </p:nvPr>
        </p:nvSpPr>
        <p:spPr/>
        <p:txBody>
          <a:bodyPr/>
          <a:lstStyle/>
          <a:p>
            <a:r>
              <a:rPr lang="en-US" dirty="0"/>
              <a:t>Lower product requirements (!!!)</a:t>
            </a:r>
          </a:p>
          <a:p>
            <a:r>
              <a:rPr lang="en-US" dirty="0"/>
              <a:t>Reduce staff who do not work on the road (risk of losing good people)</a:t>
            </a:r>
          </a:p>
          <a:p>
            <a:r>
              <a:rPr lang="en-US" dirty="0"/>
              <a:t>Cheap labor (!!!)</a:t>
            </a:r>
          </a:p>
          <a:p>
            <a:r>
              <a:rPr lang="en-US" dirty="0"/>
              <a:t>Use cheap equipment and supplies</a:t>
            </a:r>
          </a:p>
          <a:p>
            <a:r>
              <a:rPr lang="en-US" dirty="0"/>
              <a:t>Reduce training time</a:t>
            </a:r>
          </a:p>
          <a:p>
            <a:r>
              <a:rPr lang="en-US" dirty="0"/>
              <a:t>Review: do you need to work overtime?</a:t>
            </a:r>
          </a:p>
          <a:p>
            <a:r>
              <a:rPr lang="en-US" dirty="0"/>
              <a:t>Further streamline: Reduce the number of meetings, reduce approvals, ...</a:t>
            </a:r>
          </a:p>
        </p:txBody>
      </p:sp>
      <p:sp>
        <p:nvSpPr>
          <p:cNvPr id="6" name="Slide Number Placeholder 5"/>
          <p:cNvSpPr>
            <a:spLocks noGrp="1"/>
          </p:cNvSpPr>
          <p:nvPr>
            <p:ph type="sldNum" sz="quarter" idx="12"/>
          </p:nvPr>
        </p:nvSpPr>
        <p:spPr/>
        <p:txBody>
          <a:bodyPr/>
          <a:lstStyle/>
          <a:p>
            <a:pPr lvl="1"/>
            <a:fld id="{EBFC815F-A500-48EA-A8DE-35E0B5C3643F}" type="slidenum">
              <a:rPr lang="en-US" altLang="en-US"/>
              <a:pPr lvl="1"/>
              <a:t>30</a:t>
            </a:fld>
            <a:endParaRPr lang="en-US" altLang="en-US">
              <a:latin typeface="Times New Roman" pitchFamily="18" charset="0"/>
            </a:endParaRPr>
          </a:p>
        </p:txBody>
      </p:sp>
    </p:spTree>
    <p:extLst>
      <p:ext uri="{BB962C8B-B14F-4D97-AF65-F5344CB8AC3E}">
        <p14:creationId xmlns:p14="http://schemas.microsoft.com/office/powerpoint/2010/main" val="2622100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normAutofit/>
          </a:bodyPr>
          <a:lstStyle/>
          <a:p>
            <a:r>
              <a:rPr lang="en-AU" dirty="0"/>
              <a:t>When product quality </a:t>
            </a:r>
            <a:r>
              <a:rPr lang="en-AU" dirty="0" smtClean="0"/>
              <a:t>decreases</a:t>
            </a:r>
            <a:br>
              <a:rPr lang="en-AU" dirty="0" smtClean="0"/>
            </a:br>
            <a:r>
              <a:rPr lang="en-AU" dirty="0" err="1" smtClean="0">
                <a:solidFill>
                  <a:srgbClr val="0070C0"/>
                </a:solidFill>
              </a:rPr>
              <a:t>Khi</a:t>
            </a:r>
            <a:r>
              <a:rPr lang="en-AU" dirty="0" smtClean="0">
                <a:solidFill>
                  <a:srgbClr val="0070C0"/>
                </a:solidFill>
              </a:rPr>
              <a:t> </a:t>
            </a:r>
            <a:r>
              <a:rPr lang="en-AU" dirty="0" err="1" smtClean="0">
                <a:solidFill>
                  <a:srgbClr val="0070C0"/>
                </a:solidFill>
              </a:rPr>
              <a:t>chất</a:t>
            </a:r>
            <a:r>
              <a:rPr lang="en-AU" dirty="0" smtClean="0">
                <a:solidFill>
                  <a:srgbClr val="0070C0"/>
                </a:solidFill>
              </a:rPr>
              <a:t> </a:t>
            </a:r>
            <a:r>
              <a:rPr lang="en-AU" dirty="0" err="1" smtClean="0">
                <a:solidFill>
                  <a:srgbClr val="0070C0"/>
                </a:solidFill>
              </a:rPr>
              <a:t>lượng</a:t>
            </a:r>
            <a:r>
              <a:rPr lang="en-AU" dirty="0" smtClean="0">
                <a:solidFill>
                  <a:srgbClr val="0070C0"/>
                </a:solidFill>
              </a:rPr>
              <a:t> </a:t>
            </a:r>
            <a:r>
              <a:rPr lang="en-AU" dirty="0" err="1" smtClean="0">
                <a:solidFill>
                  <a:srgbClr val="0070C0"/>
                </a:solidFill>
              </a:rPr>
              <a:t>sản</a:t>
            </a:r>
            <a:r>
              <a:rPr lang="en-AU" dirty="0" smtClean="0">
                <a:solidFill>
                  <a:srgbClr val="0070C0"/>
                </a:solidFill>
              </a:rPr>
              <a:t> </a:t>
            </a:r>
            <a:r>
              <a:rPr lang="en-AU" dirty="0" err="1" smtClean="0">
                <a:solidFill>
                  <a:srgbClr val="0070C0"/>
                </a:solidFill>
              </a:rPr>
              <a:t>phẩm</a:t>
            </a:r>
            <a:r>
              <a:rPr lang="en-AU" dirty="0" smtClean="0">
                <a:solidFill>
                  <a:srgbClr val="0070C0"/>
                </a:solidFill>
              </a:rPr>
              <a:t> </a:t>
            </a:r>
            <a:r>
              <a:rPr lang="en-AU" dirty="0" err="1" smtClean="0">
                <a:solidFill>
                  <a:srgbClr val="0070C0"/>
                </a:solidFill>
              </a:rPr>
              <a:t>giảm</a:t>
            </a:r>
            <a:endParaRPr lang="en-US" dirty="0">
              <a:solidFill>
                <a:srgbClr val="0070C0"/>
              </a:solidFill>
            </a:endParaRPr>
          </a:p>
        </p:txBody>
      </p:sp>
      <p:sp>
        <p:nvSpPr>
          <p:cNvPr id="3" name="Nơi giữ chỗ cho Nội dung 2"/>
          <p:cNvSpPr>
            <a:spLocks noGrp="1"/>
          </p:cNvSpPr>
          <p:nvPr>
            <p:ph sz="half" idx="1"/>
          </p:nvPr>
        </p:nvSpPr>
        <p:spPr/>
        <p:txBody>
          <a:bodyPr/>
          <a:lstStyle/>
          <a:p>
            <a:r>
              <a:rPr lang="en-AU" dirty="0" err="1" smtClean="0">
                <a:solidFill>
                  <a:srgbClr val="0070C0"/>
                </a:solidFill>
              </a:rPr>
              <a:t>Tăng</a:t>
            </a:r>
            <a:r>
              <a:rPr lang="en-AU" dirty="0" smtClean="0">
                <a:solidFill>
                  <a:srgbClr val="0070C0"/>
                </a:solidFill>
              </a:rPr>
              <a:t> </a:t>
            </a:r>
            <a:r>
              <a:rPr lang="en-AU" dirty="0" err="1" smtClean="0">
                <a:solidFill>
                  <a:srgbClr val="0070C0"/>
                </a:solidFill>
              </a:rPr>
              <a:t>cường</a:t>
            </a:r>
            <a:r>
              <a:rPr lang="en-AU" dirty="0" smtClean="0">
                <a:solidFill>
                  <a:srgbClr val="0070C0"/>
                </a:solidFill>
              </a:rPr>
              <a:t> </a:t>
            </a:r>
            <a:r>
              <a:rPr lang="en-AU" dirty="0" err="1" smtClean="0">
                <a:solidFill>
                  <a:srgbClr val="0070C0"/>
                </a:solidFill>
              </a:rPr>
              <a:t>kiểm</a:t>
            </a:r>
            <a:r>
              <a:rPr lang="en-AU" dirty="0" smtClean="0">
                <a:solidFill>
                  <a:srgbClr val="0070C0"/>
                </a:solidFill>
              </a:rPr>
              <a:t> </a:t>
            </a:r>
            <a:r>
              <a:rPr lang="en-AU" dirty="0" err="1" smtClean="0">
                <a:solidFill>
                  <a:srgbClr val="0070C0"/>
                </a:solidFill>
              </a:rPr>
              <a:t>tra</a:t>
            </a:r>
            <a:r>
              <a:rPr lang="en-AU" dirty="0" smtClean="0">
                <a:solidFill>
                  <a:srgbClr val="0070C0"/>
                </a:solidFill>
              </a:rPr>
              <a:t> </a:t>
            </a:r>
            <a:r>
              <a:rPr lang="en-AU" dirty="0" err="1" smtClean="0">
                <a:solidFill>
                  <a:srgbClr val="0070C0"/>
                </a:solidFill>
              </a:rPr>
              <a:t>chất</a:t>
            </a:r>
            <a:r>
              <a:rPr lang="en-AU" dirty="0" smtClean="0">
                <a:solidFill>
                  <a:srgbClr val="0070C0"/>
                </a:solidFill>
              </a:rPr>
              <a:t> </a:t>
            </a:r>
            <a:r>
              <a:rPr lang="en-AU" dirty="0" err="1" smtClean="0">
                <a:solidFill>
                  <a:srgbClr val="0070C0"/>
                </a:solidFill>
              </a:rPr>
              <a:t>lượng</a:t>
            </a:r>
            <a:r>
              <a:rPr lang="en-AU" dirty="0" smtClean="0">
                <a:solidFill>
                  <a:srgbClr val="0070C0"/>
                </a:solidFill>
              </a:rPr>
              <a:t> </a:t>
            </a:r>
            <a:r>
              <a:rPr lang="en-AU" dirty="0" err="1" smtClean="0">
                <a:solidFill>
                  <a:srgbClr val="0070C0"/>
                </a:solidFill>
              </a:rPr>
              <a:t>sản</a:t>
            </a:r>
            <a:r>
              <a:rPr lang="en-AU" dirty="0" smtClean="0">
                <a:solidFill>
                  <a:srgbClr val="0070C0"/>
                </a:solidFill>
              </a:rPr>
              <a:t> </a:t>
            </a:r>
            <a:r>
              <a:rPr lang="en-AU" dirty="0" err="1" smtClean="0">
                <a:solidFill>
                  <a:srgbClr val="0070C0"/>
                </a:solidFill>
              </a:rPr>
              <a:t>phẩm</a:t>
            </a:r>
            <a:endParaRPr lang="en-AU" dirty="0" smtClean="0">
              <a:solidFill>
                <a:srgbClr val="0070C0"/>
              </a:solidFill>
            </a:endParaRPr>
          </a:p>
          <a:p>
            <a:r>
              <a:rPr lang="en-AU" dirty="0" err="1" smtClean="0">
                <a:solidFill>
                  <a:srgbClr val="0070C0"/>
                </a:solidFill>
              </a:rPr>
              <a:t>Thuê</a:t>
            </a:r>
            <a:r>
              <a:rPr lang="en-AU" dirty="0" smtClean="0">
                <a:solidFill>
                  <a:srgbClr val="0070C0"/>
                </a:solidFill>
              </a:rPr>
              <a:t> </a:t>
            </a:r>
            <a:r>
              <a:rPr lang="en-AU" dirty="0" err="1" smtClean="0">
                <a:solidFill>
                  <a:srgbClr val="0070C0"/>
                </a:solidFill>
              </a:rPr>
              <a:t>thêm</a:t>
            </a:r>
            <a:r>
              <a:rPr lang="en-AU" dirty="0" smtClean="0">
                <a:solidFill>
                  <a:srgbClr val="0070C0"/>
                </a:solidFill>
              </a:rPr>
              <a:t> </a:t>
            </a:r>
            <a:r>
              <a:rPr lang="en-AU" dirty="0" err="1" smtClean="0">
                <a:solidFill>
                  <a:srgbClr val="0070C0"/>
                </a:solidFill>
              </a:rPr>
              <a:t>tư</a:t>
            </a:r>
            <a:r>
              <a:rPr lang="en-AU" dirty="0" smtClean="0">
                <a:solidFill>
                  <a:srgbClr val="0070C0"/>
                </a:solidFill>
              </a:rPr>
              <a:t> </a:t>
            </a:r>
            <a:r>
              <a:rPr lang="en-AU" dirty="0" err="1" smtClean="0">
                <a:solidFill>
                  <a:srgbClr val="0070C0"/>
                </a:solidFill>
              </a:rPr>
              <a:t>vấn</a:t>
            </a:r>
            <a:endParaRPr lang="en-AU" dirty="0" smtClean="0">
              <a:solidFill>
                <a:srgbClr val="0070C0"/>
              </a:solidFill>
            </a:endParaRPr>
          </a:p>
          <a:p>
            <a:r>
              <a:rPr lang="en-AU" dirty="0" err="1" smtClean="0">
                <a:solidFill>
                  <a:srgbClr val="0070C0"/>
                </a:solidFill>
              </a:rPr>
              <a:t>Tập</a:t>
            </a:r>
            <a:r>
              <a:rPr lang="en-AU" dirty="0" smtClean="0">
                <a:solidFill>
                  <a:srgbClr val="0070C0"/>
                </a:solidFill>
              </a:rPr>
              <a:t> </a:t>
            </a:r>
            <a:r>
              <a:rPr lang="en-AU" dirty="0" err="1" smtClean="0">
                <a:solidFill>
                  <a:srgbClr val="0070C0"/>
                </a:solidFill>
              </a:rPr>
              <a:t>trung</a:t>
            </a:r>
            <a:r>
              <a:rPr lang="en-AU" dirty="0" smtClean="0">
                <a:solidFill>
                  <a:srgbClr val="0070C0"/>
                </a:solidFill>
              </a:rPr>
              <a:t> </a:t>
            </a:r>
            <a:r>
              <a:rPr lang="en-AU" dirty="0" err="1" smtClean="0">
                <a:solidFill>
                  <a:srgbClr val="0070C0"/>
                </a:solidFill>
              </a:rPr>
              <a:t>vào</a:t>
            </a:r>
            <a:r>
              <a:rPr lang="en-AU" dirty="0" smtClean="0">
                <a:solidFill>
                  <a:srgbClr val="0070C0"/>
                </a:solidFill>
              </a:rPr>
              <a:t> </a:t>
            </a:r>
            <a:r>
              <a:rPr lang="en-AU" dirty="0" err="1" smtClean="0">
                <a:solidFill>
                  <a:srgbClr val="0070C0"/>
                </a:solidFill>
              </a:rPr>
              <a:t>những</a:t>
            </a:r>
            <a:r>
              <a:rPr lang="en-AU" dirty="0" smtClean="0">
                <a:solidFill>
                  <a:srgbClr val="0070C0"/>
                </a:solidFill>
              </a:rPr>
              <a:t> </a:t>
            </a:r>
            <a:r>
              <a:rPr lang="en-AU" dirty="0" err="1" smtClean="0">
                <a:solidFill>
                  <a:srgbClr val="0070C0"/>
                </a:solidFill>
              </a:rPr>
              <a:t>khâu</a:t>
            </a:r>
            <a:r>
              <a:rPr lang="en-AU" dirty="0" smtClean="0">
                <a:solidFill>
                  <a:srgbClr val="0070C0"/>
                </a:solidFill>
              </a:rPr>
              <a:t> </a:t>
            </a:r>
            <a:r>
              <a:rPr lang="en-AU" dirty="0" err="1" smtClean="0">
                <a:solidFill>
                  <a:srgbClr val="0070C0"/>
                </a:solidFill>
              </a:rPr>
              <a:t>trọng</a:t>
            </a:r>
            <a:r>
              <a:rPr lang="en-AU" dirty="0" smtClean="0">
                <a:solidFill>
                  <a:srgbClr val="0070C0"/>
                </a:solidFill>
              </a:rPr>
              <a:t> </a:t>
            </a:r>
            <a:r>
              <a:rPr lang="en-AU" dirty="0" err="1" smtClean="0">
                <a:solidFill>
                  <a:srgbClr val="0070C0"/>
                </a:solidFill>
              </a:rPr>
              <a:t>yếu</a:t>
            </a:r>
            <a:r>
              <a:rPr lang="en-AU" dirty="0" smtClean="0">
                <a:solidFill>
                  <a:srgbClr val="0070C0"/>
                </a:solidFill>
              </a:rPr>
              <a:t> </a:t>
            </a:r>
            <a:r>
              <a:rPr lang="en-AU" dirty="0" err="1" smtClean="0">
                <a:solidFill>
                  <a:srgbClr val="0070C0"/>
                </a:solidFill>
              </a:rPr>
              <a:t>ảnh</a:t>
            </a:r>
            <a:r>
              <a:rPr lang="en-AU" dirty="0" smtClean="0">
                <a:solidFill>
                  <a:srgbClr val="0070C0"/>
                </a:solidFill>
              </a:rPr>
              <a:t> </a:t>
            </a:r>
            <a:r>
              <a:rPr lang="en-AU" dirty="0" err="1" smtClean="0">
                <a:solidFill>
                  <a:srgbClr val="0070C0"/>
                </a:solidFill>
              </a:rPr>
              <a:t>hưởng</a:t>
            </a:r>
            <a:r>
              <a:rPr lang="en-AU" dirty="0" smtClean="0">
                <a:solidFill>
                  <a:srgbClr val="0070C0"/>
                </a:solidFill>
              </a:rPr>
              <a:t> </a:t>
            </a:r>
            <a:r>
              <a:rPr lang="en-AU" dirty="0" err="1" smtClean="0">
                <a:solidFill>
                  <a:srgbClr val="0070C0"/>
                </a:solidFill>
              </a:rPr>
              <a:t>đến</a:t>
            </a:r>
            <a:r>
              <a:rPr lang="en-AU" dirty="0" smtClean="0">
                <a:solidFill>
                  <a:srgbClr val="0070C0"/>
                </a:solidFill>
              </a:rPr>
              <a:t> </a:t>
            </a:r>
            <a:r>
              <a:rPr lang="en-AU" dirty="0" err="1" smtClean="0">
                <a:solidFill>
                  <a:srgbClr val="0070C0"/>
                </a:solidFill>
              </a:rPr>
              <a:t>chất</a:t>
            </a:r>
            <a:r>
              <a:rPr lang="en-AU" dirty="0" smtClean="0">
                <a:solidFill>
                  <a:srgbClr val="0070C0"/>
                </a:solidFill>
              </a:rPr>
              <a:t> </a:t>
            </a:r>
            <a:r>
              <a:rPr lang="en-AU" dirty="0" err="1" smtClean="0">
                <a:solidFill>
                  <a:srgbClr val="0070C0"/>
                </a:solidFill>
              </a:rPr>
              <a:t>lượng</a:t>
            </a:r>
            <a:r>
              <a:rPr lang="en-AU" dirty="0" smtClean="0">
                <a:solidFill>
                  <a:srgbClr val="0070C0"/>
                </a:solidFill>
              </a:rPr>
              <a:t> </a:t>
            </a:r>
            <a:r>
              <a:rPr lang="en-AU" dirty="0" err="1" smtClean="0">
                <a:solidFill>
                  <a:srgbClr val="0070C0"/>
                </a:solidFill>
              </a:rPr>
              <a:t>sản</a:t>
            </a:r>
            <a:r>
              <a:rPr lang="en-AU" dirty="0" smtClean="0">
                <a:solidFill>
                  <a:srgbClr val="0070C0"/>
                </a:solidFill>
              </a:rPr>
              <a:t> </a:t>
            </a:r>
            <a:r>
              <a:rPr lang="en-AU" dirty="0" err="1" smtClean="0">
                <a:solidFill>
                  <a:srgbClr val="0070C0"/>
                </a:solidFill>
              </a:rPr>
              <a:t>phẩm</a:t>
            </a:r>
            <a:endParaRPr lang="en-AU" dirty="0" smtClean="0">
              <a:solidFill>
                <a:srgbClr val="0070C0"/>
              </a:solidFill>
            </a:endParaRPr>
          </a:p>
          <a:p>
            <a:r>
              <a:rPr lang="en-AU" dirty="0" err="1" smtClean="0">
                <a:solidFill>
                  <a:srgbClr val="0070C0"/>
                </a:solidFill>
              </a:rPr>
              <a:t>Kiểm</a:t>
            </a:r>
            <a:r>
              <a:rPr lang="en-AU" dirty="0" smtClean="0">
                <a:solidFill>
                  <a:srgbClr val="0070C0"/>
                </a:solidFill>
              </a:rPr>
              <a:t> </a:t>
            </a:r>
            <a:r>
              <a:rPr lang="en-AU" dirty="0" err="1" smtClean="0">
                <a:solidFill>
                  <a:srgbClr val="0070C0"/>
                </a:solidFill>
              </a:rPr>
              <a:t>tra</a:t>
            </a:r>
            <a:r>
              <a:rPr lang="en-AU" dirty="0" smtClean="0">
                <a:solidFill>
                  <a:srgbClr val="0070C0"/>
                </a:solidFill>
              </a:rPr>
              <a:t> </a:t>
            </a:r>
            <a:r>
              <a:rPr lang="en-AU" dirty="0" err="1" smtClean="0">
                <a:solidFill>
                  <a:srgbClr val="0070C0"/>
                </a:solidFill>
              </a:rPr>
              <a:t>chéo</a:t>
            </a:r>
            <a:endParaRPr lang="en-AU" dirty="0" smtClean="0">
              <a:solidFill>
                <a:srgbClr val="0070C0"/>
              </a:solidFill>
            </a:endParaRPr>
          </a:p>
          <a:p>
            <a:r>
              <a:rPr lang="en-AU" dirty="0" err="1" smtClean="0">
                <a:solidFill>
                  <a:srgbClr val="0070C0"/>
                </a:solidFill>
              </a:rPr>
              <a:t>Huấn</a:t>
            </a:r>
            <a:r>
              <a:rPr lang="en-AU" dirty="0" smtClean="0">
                <a:solidFill>
                  <a:srgbClr val="0070C0"/>
                </a:solidFill>
              </a:rPr>
              <a:t> </a:t>
            </a:r>
            <a:r>
              <a:rPr lang="en-AU" dirty="0" err="1" smtClean="0">
                <a:solidFill>
                  <a:srgbClr val="0070C0"/>
                </a:solidFill>
              </a:rPr>
              <a:t>luyện</a:t>
            </a:r>
            <a:r>
              <a:rPr lang="en-AU" dirty="0" smtClean="0">
                <a:solidFill>
                  <a:srgbClr val="0070C0"/>
                </a:solidFill>
              </a:rPr>
              <a:t>, </a:t>
            </a:r>
            <a:r>
              <a:rPr lang="en-AU" dirty="0" err="1" smtClean="0">
                <a:solidFill>
                  <a:srgbClr val="0070C0"/>
                </a:solidFill>
              </a:rPr>
              <a:t>đào</a:t>
            </a:r>
            <a:r>
              <a:rPr lang="en-AU" dirty="0" smtClean="0">
                <a:solidFill>
                  <a:srgbClr val="0070C0"/>
                </a:solidFill>
              </a:rPr>
              <a:t> </a:t>
            </a:r>
            <a:r>
              <a:rPr lang="en-AU" dirty="0" err="1" smtClean="0">
                <a:solidFill>
                  <a:srgbClr val="0070C0"/>
                </a:solidFill>
              </a:rPr>
              <a:t>tạo</a:t>
            </a:r>
            <a:r>
              <a:rPr lang="en-AU" dirty="0" smtClean="0">
                <a:solidFill>
                  <a:srgbClr val="0070C0"/>
                </a:solidFill>
              </a:rPr>
              <a:t>, </a:t>
            </a:r>
            <a:r>
              <a:rPr lang="en-AU" dirty="0" err="1" smtClean="0">
                <a:solidFill>
                  <a:srgbClr val="0070C0"/>
                </a:solidFill>
              </a:rPr>
              <a:t>nâng</a:t>
            </a:r>
            <a:r>
              <a:rPr lang="en-AU" dirty="0" smtClean="0">
                <a:solidFill>
                  <a:srgbClr val="0070C0"/>
                </a:solidFill>
              </a:rPr>
              <a:t> </a:t>
            </a:r>
            <a:r>
              <a:rPr lang="en-AU" dirty="0" err="1" smtClean="0">
                <a:solidFill>
                  <a:srgbClr val="0070C0"/>
                </a:solidFill>
              </a:rPr>
              <a:t>cấp</a:t>
            </a:r>
            <a:r>
              <a:rPr lang="en-AU" dirty="0" smtClean="0">
                <a:solidFill>
                  <a:srgbClr val="0070C0"/>
                </a:solidFill>
              </a:rPr>
              <a:t> </a:t>
            </a:r>
            <a:r>
              <a:rPr lang="en-AU" dirty="0" err="1" smtClean="0">
                <a:solidFill>
                  <a:srgbClr val="0070C0"/>
                </a:solidFill>
              </a:rPr>
              <a:t>nhân</a:t>
            </a:r>
            <a:r>
              <a:rPr lang="en-AU" dirty="0" smtClean="0">
                <a:solidFill>
                  <a:srgbClr val="0070C0"/>
                </a:solidFill>
              </a:rPr>
              <a:t> </a:t>
            </a:r>
            <a:r>
              <a:rPr lang="en-AU" dirty="0" err="1" smtClean="0">
                <a:solidFill>
                  <a:srgbClr val="0070C0"/>
                </a:solidFill>
              </a:rPr>
              <a:t>viên</a:t>
            </a:r>
            <a:r>
              <a:rPr lang="en-AU" dirty="0" smtClean="0">
                <a:solidFill>
                  <a:srgbClr val="0070C0"/>
                </a:solidFill>
              </a:rPr>
              <a:t> (</a:t>
            </a:r>
            <a:r>
              <a:rPr lang="en-AU" dirty="0" err="1" smtClean="0">
                <a:solidFill>
                  <a:srgbClr val="0070C0"/>
                </a:solidFill>
              </a:rPr>
              <a:t>có</a:t>
            </a:r>
            <a:r>
              <a:rPr lang="en-AU" dirty="0" smtClean="0">
                <a:solidFill>
                  <a:srgbClr val="0070C0"/>
                </a:solidFill>
              </a:rPr>
              <a:t> </a:t>
            </a:r>
            <a:r>
              <a:rPr lang="en-AU" dirty="0" err="1" smtClean="0">
                <a:solidFill>
                  <a:srgbClr val="0070C0"/>
                </a:solidFill>
              </a:rPr>
              <a:t>thể</a:t>
            </a:r>
            <a:r>
              <a:rPr lang="en-AU" dirty="0" smtClean="0">
                <a:solidFill>
                  <a:srgbClr val="0070C0"/>
                </a:solidFill>
              </a:rPr>
              <a:t> </a:t>
            </a:r>
            <a:r>
              <a:rPr lang="en-AU" dirty="0" err="1" smtClean="0">
                <a:solidFill>
                  <a:srgbClr val="0070C0"/>
                </a:solidFill>
              </a:rPr>
              <a:t>huấn</a:t>
            </a:r>
            <a:r>
              <a:rPr lang="en-AU" dirty="0" smtClean="0">
                <a:solidFill>
                  <a:srgbClr val="0070C0"/>
                </a:solidFill>
              </a:rPr>
              <a:t> </a:t>
            </a:r>
            <a:r>
              <a:rPr lang="en-AU" dirty="0" err="1" smtClean="0">
                <a:solidFill>
                  <a:srgbClr val="0070C0"/>
                </a:solidFill>
              </a:rPr>
              <a:t>luyện</a:t>
            </a:r>
            <a:r>
              <a:rPr lang="en-AU" dirty="0" smtClean="0">
                <a:solidFill>
                  <a:srgbClr val="0070C0"/>
                </a:solidFill>
              </a:rPr>
              <a:t> </a:t>
            </a:r>
            <a:r>
              <a:rPr lang="en-AU" dirty="0" err="1" smtClean="0">
                <a:solidFill>
                  <a:srgbClr val="0070C0"/>
                </a:solidFill>
              </a:rPr>
              <a:t>tại</a:t>
            </a:r>
            <a:r>
              <a:rPr lang="en-AU" dirty="0" smtClean="0">
                <a:solidFill>
                  <a:srgbClr val="0070C0"/>
                </a:solidFill>
              </a:rPr>
              <a:t> </a:t>
            </a:r>
            <a:r>
              <a:rPr lang="en-AU" dirty="0" err="1" smtClean="0">
                <a:solidFill>
                  <a:srgbClr val="0070C0"/>
                </a:solidFill>
              </a:rPr>
              <a:t>chỗ</a:t>
            </a:r>
            <a:r>
              <a:rPr lang="en-AU" dirty="0" smtClean="0">
                <a:solidFill>
                  <a:srgbClr val="0070C0"/>
                </a:solidFill>
              </a:rPr>
              <a:t>)</a:t>
            </a:r>
          </a:p>
          <a:p>
            <a:r>
              <a:rPr lang="en-AU" dirty="0" err="1" smtClean="0">
                <a:solidFill>
                  <a:srgbClr val="0070C0"/>
                </a:solidFill>
              </a:rPr>
              <a:t>Thưởng</a:t>
            </a:r>
            <a:r>
              <a:rPr lang="en-AU" dirty="0" smtClean="0">
                <a:solidFill>
                  <a:srgbClr val="0070C0"/>
                </a:solidFill>
              </a:rPr>
              <a:t>/</a:t>
            </a:r>
            <a:r>
              <a:rPr lang="en-AU" dirty="0" err="1" smtClean="0">
                <a:solidFill>
                  <a:srgbClr val="0070C0"/>
                </a:solidFill>
              </a:rPr>
              <a:t>phạt</a:t>
            </a:r>
            <a:endParaRPr lang="en-AU" dirty="0" smtClean="0">
              <a:solidFill>
                <a:srgbClr val="0070C0"/>
              </a:solidFill>
            </a:endParaRPr>
          </a:p>
          <a:p>
            <a:endParaRPr lang="en-US" dirty="0"/>
          </a:p>
        </p:txBody>
      </p:sp>
      <p:sp>
        <p:nvSpPr>
          <p:cNvPr id="4" name="Content Placeholder 3"/>
          <p:cNvSpPr>
            <a:spLocks noGrp="1"/>
          </p:cNvSpPr>
          <p:nvPr>
            <p:ph sz="half" idx="2"/>
          </p:nvPr>
        </p:nvSpPr>
        <p:spPr/>
        <p:txBody>
          <a:bodyPr/>
          <a:lstStyle/>
          <a:p>
            <a:r>
              <a:rPr lang="en-US" dirty="0"/>
              <a:t>Strengthen product quality inspection</a:t>
            </a:r>
          </a:p>
          <a:p>
            <a:r>
              <a:rPr lang="en-US" dirty="0"/>
              <a:t>Hire more consultants</a:t>
            </a:r>
          </a:p>
          <a:p>
            <a:r>
              <a:rPr lang="en-US" dirty="0"/>
              <a:t>Focus on the critical stages that affect product quality</a:t>
            </a:r>
          </a:p>
          <a:p>
            <a:r>
              <a:rPr lang="en-US" dirty="0"/>
              <a:t>Cross-examination</a:t>
            </a:r>
          </a:p>
          <a:p>
            <a:r>
              <a:rPr lang="en-US" dirty="0"/>
              <a:t>Coaching, training, upgrading staff (can train on the spot)</a:t>
            </a:r>
          </a:p>
          <a:p>
            <a:r>
              <a:rPr lang="en-US" dirty="0"/>
              <a:t>Payoff</a:t>
            </a:r>
          </a:p>
        </p:txBody>
      </p:sp>
      <p:sp>
        <p:nvSpPr>
          <p:cNvPr id="5" name="Slide Number Placeholder 4"/>
          <p:cNvSpPr>
            <a:spLocks noGrp="1"/>
          </p:cNvSpPr>
          <p:nvPr>
            <p:ph type="sldNum" sz="quarter" idx="12"/>
          </p:nvPr>
        </p:nvSpPr>
        <p:spPr/>
        <p:txBody>
          <a:bodyPr/>
          <a:lstStyle/>
          <a:p>
            <a:fld id="{45D3D480-1655-47CE-BCA6-6F308F04DFD7}" type="slidenum">
              <a:rPr lang="es-ES" smtClean="0"/>
              <a:pPr/>
              <a:t>31</a:t>
            </a:fld>
            <a:endParaRPr lang="es-ES" dirty="0"/>
          </a:p>
        </p:txBody>
      </p:sp>
    </p:spTree>
    <p:extLst>
      <p:ext uri="{BB962C8B-B14F-4D97-AF65-F5344CB8AC3E}">
        <p14:creationId xmlns:p14="http://schemas.microsoft.com/office/powerpoint/2010/main" val="1736096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Nơi giữ chỗ cho Nội dung 3"/>
          <p:cNvGraphicFramePr>
            <a:graphicFrameLocks noGrp="1"/>
          </p:cNvGraphicFramePr>
          <p:nvPr>
            <p:ph idx="1"/>
            <p:extLst>
              <p:ext uri="{D42A27DB-BD31-4B8C-83A1-F6EECF244321}">
                <p14:modId xmlns:p14="http://schemas.microsoft.com/office/powerpoint/2010/main" val="1045772881"/>
              </p:ext>
            </p:extLst>
          </p:nvPr>
        </p:nvGraphicFramePr>
        <p:xfrm>
          <a:off x="2395538" y="2109654"/>
          <a:ext cx="7408862" cy="3845560"/>
        </p:xfrm>
        <a:graphic>
          <a:graphicData uri="http://schemas.openxmlformats.org/drawingml/2006/table">
            <a:tbl>
              <a:tblPr firstRow="1" bandRow="1">
                <a:tableStyleId>{5C22544A-7EE6-4342-B048-85BDC9FD1C3A}</a:tableStyleId>
              </a:tblPr>
              <a:tblGrid>
                <a:gridCol w="3704431"/>
                <a:gridCol w="3704431"/>
              </a:tblGrid>
              <a:tr h="370840">
                <a:tc>
                  <a:txBody>
                    <a:bodyPr/>
                    <a:lstStyle/>
                    <a:p>
                      <a:r>
                        <a:rPr lang="en-US" b="1" dirty="0" smtClean="0">
                          <a:latin typeface="Times New Roman" pitchFamily="18" charset="0"/>
                          <a:cs typeface="Times New Roman" pitchFamily="18" charset="0"/>
                        </a:rPr>
                        <a:t>Chi </a:t>
                      </a:r>
                      <a:r>
                        <a:rPr lang="en-US" b="1" dirty="0" err="1" smtClean="0">
                          <a:latin typeface="Times New Roman" pitchFamily="18" charset="0"/>
                          <a:cs typeface="Times New Roman" pitchFamily="18" charset="0"/>
                        </a:rPr>
                        <a:t>phí</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khi</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làm</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đúng</a:t>
                      </a:r>
                      <a:endParaRPr lang="en-US" b="1" dirty="0">
                        <a:latin typeface="Times New Roman" pitchFamily="18" charset="0"/>
                        <a:cs typeface="Times New Roman" pitchFamily="18" charset="0"/>
                      </a:endParaRPr>
                    </a:p>
                  </a:txBody>
                  <a:tcPr marL="82321" marR="82321"/>
                </a:tc>
                <a:tc>
                  <a:txBody>
                    <a:bodyPr/>
                    <a:lstStyle/>
                    <a:p>
                      <a:r>
                        <a:rPr lang="en-US" dirty="0" smtClean="0">
                          <a:latin typeface="Times New Roman" pitchFamily="18" charset="0"/>
                          <a:cs typeface="Times New Roman" pitchFamily="18" charset="0"/>
                        </a:rPr>
                        <a:t>Chi </a:t>
                      </a:r>
                      <a:r>
                        <a:rPr lang="en-US" dirty="0" err="1" smtClean="0">
                          <a:latin typeface="Times New Roman" pitchFamily="18" charset="0"/>
                          <a:cs typeface="Times New Roman" pitchFamily="18" charset="0"/>
                        </a:rPr>
                        <a:t>phí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làm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sai</a:t>
                      </a:r>
                      <a:endParaRPr lang="en-US" dirty="0">
                        <a:latin typeface="Times New Roman" pitchFamily="18" charset="0"/>
                        <a:cs typeface="Times New Roman" pitchFamily="18" charset="0"/>
                      </a:endParaRPr>
                    </a:p>
                  </a:txBody>
                  <a:tcPr marL="82321" marR="82321"/>
                </a:tc>
              </a:tr>
              <a:tr h="370840">
                <a:tc>
                  <a:txBody>
                    <a:bodyPr/>
                    <a:lstStyle/>
                    <a:p>
                      <a:r>
                        <a:rPr lang="en-US" b="1" dirty="0" smtClean="0">
                          <a:latin typeface="Times New Roman" pitchFamily="18" charset="0"/>
                          <a:cs typeface="Times New Roman" pitchFamily="18" charset="0"/>
                        </a:rPr>
                        <a:t>Chi </a:t>
                      </a:r>
                      <a:r>
                        <a:rPr lang="en-US" b="1" dirty="0" err="1" smtClean="0">
                          <a:latin typeface="Times New Roman" pitchFamily="18" charset="0"/>
                          <a:cs typeface="Times New Roman" pitchFamily="18" charset="0"/>
                        </a:rPr>
                        <a:t>phí</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cho</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sự</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phòng</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ngừa</a:t>
                      </a:r>
                      <a:r>
                        <a:rPr lang="en-US" b="1" baseline="0" dirty="0" smtClean="0">
                          <a:latin typeface="Times New Roman" pitchFamily="18" charset="0"/>
                          <a:cs typeface="Times New Roman" pitchFamily="18" charset="0"/>
                        </a:rPr>
                        <a:t> </a:t>
                      </a:r>
                    </a:p>
                    <a:p>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để</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tạo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phẩm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có</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chất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lượng</a:t>
                      </a:r>
                      <a:r>
                        <a:rPr lang="en-US" baseline="0" dirty="0" smtClean="0">
                          <a:latin typeface="Times New Roman" pitchFamily="18" charset="0"/>
                          <a:cs typeface="Times New Roman" pitchFamily="18" charset="0"/>
                        </a:rPr>
                        <a:t>)</a:t>
                      </a:r>
                    </a:p>
                    <a:p>
                      <a:pPr>
                        <a:buFont typeface="Courier New" pitchFamily="49" charset="0"/>
                        <a:buChar char="o"/>
                      </a:pPr>
                      <a:r>
                        <a:rPr lang="en-US" baseline="0" dirty="0" err="1" smtClean="0">
                          <a:latin typeface="Times New Roman" pitchFamily="18" charset="0"/>
                          <a:cs typeface="Times New Roman" pitchFamily="18" charset="0"/>
                        </a:rPr>
                        <a:t>Huấn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luyện</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Quá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trình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xây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dựng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tài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liệu</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Thiết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bị</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để</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kiểm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tra</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Thời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gian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để</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thực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hiện</a:t>
                      </a:r>
                      <a:endParaRPr lang="en-US" baseline="0" dirty="0" smtClean="0">
                        <a:latin typeface="Times New Roman" pitchFamily="18" charset="0"/>
                        <a:cs typeface="Times New Roman" pitchFamily="18" charset="0"/>
                      </a:endParaRPr>
                    </a:p>
                  </a:txBody>
                  <a:tcPr marL="82321" marR="82321"/>
                </a:tc>
                <a:tc>
                  <a:txBody>
                    <a:bodyPr/>
                    <a:lstStyle/>
                    <a:p>
                      <a:r>
                        <a:rPr lang="en-US" b="1" dirty="0" smtClean="0">
                          <a:latin typeface="Times New Roman" pitchFamily="18" charset="0"/>
                          <a:cs typeface="Times New Roman" pitchFamily="18" charset="0"/>
                        </a:rPr>
                        <a:t>Chi </a:t>
                      </a:r>
                      <a:r>
                        <a:rPr lang="en-US" b="1" dirty="0" err="1" smtClean="0">
                          <a:latin typeface="Times New Roman" pitchFamily="18" charset="0"/>
                          <a:cs typeface="Times New Roman" pitchFamily="18" charset="0"/>
                        </a:rPr>
                        <a:t>phí</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hư</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hỏng</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bên</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trong</a:t>
                      </a:r>
                      <a:endParaRPr lang="en-US" b="1"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sai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sót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được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tìm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thấy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bởi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p>
                    <a:p>
                      <a:pPr>
                        <a:buFont typeface="Courier New" pitchFamily="49" charset="0"/>
                        <a:buChar char="o"/>
                      </a:pPr>
                      <a:r>
                        <a:rPr lang="en-US" baseline="0" dirty="0" err="1" smtClean="0">
                          <a:latin typeface="Times New Roman" pitchFamily="18" charset="0"/>
                          <a:cs typeface="Times New Roman" pitchFamily="18" charset="0"/>
                        </a:rPr>
                        <a:t>Làm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lại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công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việc</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Loại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bỏ</a:t>
                      </a:r>
                      <a:endParaRPr lang="en-US" baseline="0" dirty="0" smtClean="0">
                        <a:latin typeface="Times New Roman" pitchFamily="18" charset="0"/>
                        <a:cs typeface="Times New Roman" pitchFamily="18" charset="0"/>
                      </a:endParaRPr>
                    </a:p>
                  </a:txBody>
                  <a:tcPr marL="82321" marR="82321"/>
                </a:tc>
              </a:tr>
              <a:tr h="370840">
                <a:tc>
                  <a:txBody>
                    <a:bodyPr/>
                    <a:lstStyle/>
                    <a:p>
                      <a:r>
                        <a:rPr lang="en-US" b="1" dirty="0" smtClean="0">
                          <a:latin typeface="Times New Roman" pitchFamily="18" charset="0"/>
                          <a:cs typeface="Times New Roman" pitchFamily="18" charset="0"/>
                        </a:rPr>
                        <a:t>Chi </a:t>
                      </a:r>
                      <a:r>
                        <a:rPr lang="en-US" b="1" dirty="0" err="1" smtClean="0">
                          <a:latin typeface="Times New Roman" pitchFamily="18" charset="0"/>
                          <a:cs typeface="Times New Roman" pitchFamily="18" charset="0"/>
                        </a:rPr>
                        <a:t>phí</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kiểm</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định</a:t>
                      </a:r>
                      <a:r>
                        <a:rPr lang="en-US" b="1" baseline="0" dirty="0" smtClean="0">
                          <a:latin typeface="Times New Roman" pitchFamily="18" charset="0"/>
                          <a:cs typeface="Times New Roman" pitchFamily="18" charset="0"/>
                        </a:rPr>
                        <a:t> </a:t>
                      </a:r>
                    </a:p>
                    <a:p>
                      <a:r>
                        <a:rPr lang="en-US" baseline="0" dirty="0" smtClean="0">
                          <a:latin typeface="Times New Roman" pitchFamily="18" charset="0"/>
                          <a:cs typeface="Times New Roman" pitchFamily="18" charset="0"/>
                        </a:rPr>
                        <a:t>(</a:t>
                      </a:r>
                      <a:r>
                        <a:rPr lang="en-US" baseline="0" dirty="0" err="1" smtClean="0">
                          <a:latin typeface="Times New Roman" pitchFamily="18" charset="0"/>
                          <a:cs typeface="Times New Roman" pitchFamily="18" charset="0"/>
                        </a:rPr>
                        <a:t>đánh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giá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chất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lượng</a:t>
                      </a:r>
                      <a:r>
                        <a:rPr lang="en-US" baseline="0" dirty="0" smtClean="0">
                          <a:latin typeface="Times New Roman" pitchFamily="18" charset="0"/>
                          <a:cs typeface="Times New Roman" pitchFamily="18" charset="0"/>
                        </a:rPr>
                        <a:t>)</a:t>
                      </a:r>
                    </a:p>
                    <a:p>
                      <a:pPr>
                        <a:buFont typeface="Courier New" pitchFamily="49" charset="0"/>
                        <a:buChar char="o"/>
                      </a:pPr>
                      <a:r>
                        <a:rPr lang="en-US" baseline="0" dirty="0" err="1" smtClean="0">
                          <a:latin typeface="Times New Roman" pitchFamily="18" charset="0"/>
                          <a:cs typeface="Times New Roman" pitchFamily="18" charset="0"/>
                        </a:rPr>
                        <a:t>Kiểm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tra</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Thử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nghiệm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phá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hủy</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Kiểm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nghiệm</a:t>
                      </a:r>
                      <a:endParaRPr lang="en-US" baseline="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marL="82321" marR="82321"/>
                </a:tc>
                <a:tc>
                  <a:txBody>
                    <a:bodyPr/>
                    <a:lstStyle/>
                    <a:p>
                      <a:r>
                        <a:rPr lang="en-US" b="1" dirty="0" smtClean="0">
                          <a:latin typeface="Times New Roman" pitchFamily="18" charset="0"/>
                          <a:cs typeface="Times New Roman" pitchFamily="18" charset="0"/>
                        </a:rPr>
                        <a:t>Chi </a:t>
                      </a:r>
                      <a:r>
                        <a:rPr lang="en-US" b="1" dirty="0" err="1" smtClean="0">
                          <a:latin typeface="Times New Roman" pitchFamily="18" charset="0"/>
                          <a:cs typeface="Times New Roman" pitchFamily="18" charset="0"/>
                        </a:rPr>
                        <a:t>phí</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hư</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hỏng</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bên</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ngoài</a:t>
                      </a:r>
                      <a:endParaRPr lang="en-US" b="1"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a:t>
                      </a:r>
                      <a:r>
                        <a:rPr lang="en-US" baseline="0" dirty="0" err="1" smtClean="0">
                          <a:latin typeface="Times New Roman" pitchFamily="18" charset="0"/>
                          <a:cs typeface="Times New Roman" pitchFamily="18" charset="0"/>
                        </a:rPr>
                        <a:t>sai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sót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được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tìm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thấy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bởi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hàng</a:t>
                      </a:r>
                      <a:r>
                        <a:rPr lang="en-US" baseline="0" dirty="0" smtClean="0">
                          <a:latin typeface="Times New Roman" pitchFamily="18" charset="0"/>
                          <a:cs typeface="Times New Roman" pitchFamily="18" charset="0"/>
                        </a:rPr>
                        <a:t>)</a:t>
                      </a:r>
                    </a:p>
                    <a:p>
                      <a:pPr>
                        <a:buFont typeface="Courier New" pitchFamily="49" charset="0"/>
                        <a:buChar char="o"/>
                      </a:pPr>
                      <a:r>
                        <a:rPr lang="en-US" baseline="0" dirty="0" err="1" smtClean="0">
                          <a:latin typeface="Times New Roman" pitchFamily="18" charset="0"/>
                          <a:cs typeface="Times New Roman" pitchFamily="18" charset="0"/>
                        </a:rPr>
                        <a:t>Trả</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lại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tiền</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Bảo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hành</a:t>
                      </a:r>
                      <a:endParaRPr lang="en-US" baseline="0" dirty="0" smtClean="0">
                        <a:latin typeface="Times New Roman" pitchFamily="18" charset="0"/>
                        <a:cs typeface="Times New Roman" pitchFamily="18" charset="0"/>
                      </a:endParaRPr>
                    </a:p>
                    <a:p>
                      <a:pPr>
                        <a:buFont typeface="Courier New" pitchFamily="49" charset="0"/>
                        <a:buChar char="o"/>
                      </a:pPr>
                      <a:r>
                        <a:rPr lang="en-US" baseline="0" dirty="0" err="1" smtClean="0">
                          <a:latin typeface="Times New Roman" pitchFamily="18" charset="0"/>
                          <a:cs typeface="Times New Roman" pitchFamily="18" charset="0"/>
                        </a:rPr>
                        <a:t>Mất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hàng</a:t>
                      </a:r>
                      <a:endParaRPr lang="en-US" dirty="0">
                        <a:latin typeface="Times New Roman" pitchFamily="18" charset="0"/>
                        <a:cs typeface="Times New Roman" pitchFamily="18" charset="0"/>
                      </a:endParaRPr>
                    </a:p>
                  </a:txBody>
                  <a:tcPr marL="82321" marR="82321"/>
                </a:tc>
              </a:tr>
            </a:tbl>
          </a:graphicData>
        </a:graphic>
      </p:graphicFrame>
      <p:sp>
        <p:nvSpPr>
          <p:cNvPr id="5" name="Slide Number Placeholder 4"/>
          <p:cNvSpPr>
            <a:spLocks noGrp="1"/>
          </p:cNvSpPr>
          <p:nvPr>
            <p:ph type="sldNum" sz="quarter" idx="12"/>
          </p:nvPr>
        </p:nvSpPr>
        <p:spPr/>
        <p:txBody>
          <a:bodyPr/>
          <a:lstStyle/>
          <a:p>
            <a:fld id="{45D3D480-1655-47CE-BCA6-6F308F04DFD7}" type="slidenum">
              <a:rPr lang="es-ES" smtClean="0"/>
              <a:pPr/>
              <a:t>32</a:t>
            </a:fld>
            <a:endParaRPr lang="es-ES" dirty="0"/>
          </a:p>
        </p:txBody>
      </p:sp>
      <p:sp>
        <p:nvSpPr>
          <p:cNvPr id="2" name="Tiêu đề 1"/>
          <p:cNvSpPr>
            <a:spLocks noGrp="1"/>
          </p:cNvSpPr>
          <p:nvPr>
            <p:ph type="title"/>
          </p:nvPr>
        </p:nvSpPr>
        <p:spPr/>
        <p:txBody>
          <a:bodyPr/>
          <a:lstStyle/>
          <a:p>
            <a:r>
              <a:rPr lang="en-US" dirty="0"/>
              <a:t>Compare consequences </a:t>
            </a:r>
            <a:r>
              <a:rPr lang="en-US" dirty="0" smtClean="0"/>
              <a:t/>
            </a:r>
            <a:br>
              <a:rPr lang="en-US" dirty="0" smtClean="0"/>
            </a:br>
            <a:r>
              <a:rPr lang="en-US" dirty="0" smtClean="0">
                <a:solidFill>
                  <a:srgbClr val="0070C0"/>
                </a:solidFill>
              </a:rPr>
              <a:t>So </a:t>
            </a:r>
            <a:r>
              <a:rPr lang="en-US" dirty="0" err="1" smtClean="0">
                <a:solidFill>
                  <a:srgbClr val="0070C0"/>
                </a:solidFill>
              </a:rPr>
              <a:t>sánh</a:t>
            </a:r>
            <a:r>
              <a:rPr lang="en-US" dirty="0" smtClean="0">
                <a:solidFill>
                  <a:srgbClr val="0070C0"/>
                </a:solidFill>
              </a:rPr>
              <a:t> </a:t>
            </a:r>
            <a:r>
              <a:rPr lang="en-US" dirty="0" err="1" smtClean="0">
                <a:solidFill>
                  <a:srgbClr val="0070C0"/>
                </a:solidFill>
              </a:rPr>
              <a:t>hậu</a:t>
            </a:r>
            <a:r>
              <a:rPr lang="en-US" dirty="0" smtClean="0">
                <a:solidFill>
                  <a:srgbClr val="0070C0"/>
                </a:solidFill>
              </a:rPr>
              <a:t> quả </a:t>
            </a:r>
            <a:endParaRPr lang="en-US" dirty="0">
              <a:solidFill>
                <a:srgbClr val="0070C0"/>
              </a:solidFill>
            </a:endParaRPr>
          </a:p>
        </p:txBody>
      </p:sp>
    </p:spTree>
    <p:extLst>
      <p:ext uri="{BB962C8B-B14F-4D97-AF65-F5344CB8AC3E}">
        <p14:creationId xmlns:p14="http://schemas.microsoft.com/office/powerpoint/2010/main" val="1851428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187710" y="4841481"/>
            <a:ext cx="1924026" cy="1466937"/>
          </a:xfrm>
          <a:prstGeom prst="rect">
            <a:avLst/>
          </a:prstGeom>
        </p:spPr>
      </p:pic>
      <p:sp>
        <p:nvSpPr>
          <p:cNvPr id="5" name="TextBox 4"/>
          <p:cNvSpPr txBox="1"/>
          <p:nvPr/>
        </p:nvSpPr>
        <p:spPr>
          <a:xfrm>
            <a:off x="344946" y="397775"/>
            <a:ext cx="9563329"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Key Messages for Unit 14:</a:t>
            </a:r>
          </a:p>
          <a:p>
            <a:r>
              <a:rPr lang="en-US" sz="2400" b="1" i="1" u="sng">
                <a:ln/>
                <a:solidFill>
                  <a:srgbClr val="0070C0"/>
                </a:solidFill>
                <a:latin typeface="Times New Roman" panose="02020603050405020304" pitchFamily="18" charset="0"/>
                <a:cs typeface="Times New Roman" panose="02020603050405020304" pitchFamily="18" charset="0"/>
              </a:rPr>
              <a:t>Ý chính bài 14</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96456" y="1247676"/>
            <a:ext cx="5431321" cy="3970318"/>
          </a:xfrm>
          <a:prstGeom prst="rect">
            <a:avLst/>
          </a:prstGeom>
          <a:noFill/>
        </p:spPr>
        <p:txBody>
          <a:bodyPr wrap="square" rtlCol="0">
            <a:spAutoFit/>
          </a:bodyPr>
          <a:lstStyle/>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Quality is planned in, not inspected in</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development and maintenance of a project tquality team facilitates work that is performed appropriately and that conforms to the customer’s requirements</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use of tools is essential to the execution of quality programs; there tools assist and support the project manager in the identification of deviations from standards</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Cost of Quality includes the cost of conformance and the cost of nonconformance</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Plan-Do-Check-Act cycle of activities is designed to drive continuous improvement and is the basis for quality improvement</a:t>
            </a:r>
          </a:p>
        </p:txBody>
      </p:sp>
      <p:sp>
        <p:nvSpPr>
          <p:cNvPr id="8" name="TextBox 7">
            <a:extLst>
              <a:ext uri="{FF2B5EF4-FFF2-40B4-BE49-F238E27FC236}">
                <a16:creationId xmlns="" xmlns:a16="http://schemas.microsoft.com/office/drawing/2014/main" id="{EBB22640-F8B0-4BDA-A51A-6AE7AF275031}"/>
              </a:ext>
            </a:extLst>
          </p:cNvPr>
          <p:cNvSpPr txBox="1"/>
          <p:nvPr/>
        </p:nvSpPr>
        <p:spPr>
          <a:xfrm>
            <a:off x="6096000" y="1247676"/>
            <a:ext cx="5421745" cy="3970318"/>
          </a:xfrm>
          <a:prstGeom prst="rect">
            <a:avLst/>
          </a:prstGeom>
          <a:noFill/>
        </p:spPr>
        <p:txBody>
          <a:bodyPr wrap="square" rtlCol="0">
            <a:spAutoFit/>
          </a:bodyPr>
          <a:lstStyle/>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Chất lượng là để dự định, không phải để kiểm tra</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Nhà phát triển và bảo trì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dự án thực hiện công việc phù hợp và làm thỏa mãn yêu cầu khách hang</a:t>
            </a:r>
          </a:p>
          <a:p>
            <a:pPr marL="342900" indent="-342900" algn="just">
              <a:buFont typeface="Wingdings" panose="05000000000000000000" pitchFamily="2" charset="2"/>
              <a:buChar char="§"/>
            </a:pPr>
            <a:endParaRPr lang="en-US" i="1">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Sử dụng công cụ thực chất là để thực hiện ch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ơng trình dự án, các công cụ này hỗ trợ quản lý dự án trong xác định độ lệch so v</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i c</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 bản</a:t>
            </a:r>
          </a:p>
          <a:p>
            <a:pPr marL="342900" indent="-342900" algn="just">
              <a:buFont typeface="Wingdings" panose="05000000000000000000" pitchFamily="2" charset="2"/>
              <a:buChar char="§"/>
            </a:pPr>
            <a:endParaRPr lang="en-US" i="1">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Chi phsi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bao gồm chi phí cho sự thỏa mãn và không thỏa mãn</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Chu trình dự định-làm-kiểm tra-hành động của hoạt động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thiết kế để cải thiện tiếp diễn và là c</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 sở cho cải thiện chất lượng</a:t>
            </a:r>
          </a:p>
        </p:txBody>
      </p:sp>
    </p:spTree>
    <p:extLst>
      <p:ext uri="{BB962C8B-B14F-4D97-AF65-F5344CB8AC3E}">
        <p14:creationId xmlns:p14="http://schemas.microsoft.com/office/powerpoint/2010/main" val="389121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030" y="779543"/>
            <a:ext cx="9833007" cy="452735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525" y="1003869"/>
            <a:ext cx="6866422" cy="4421078"/>
          </a:xfrm>
          <a:prstGeom prst="rect">
            <a:avLst/>
          </a:prstGeom>
        </p:spPr>
      </p:pic>
      <p:sp>
        <p:nvSpPr>
          <p:cNvPr id="7" name="TextBox 6"/>
          <p:cNvSpPr txBox="1"/>
          <p:nvPr/>
        </p:nvSpPr>
        <p:spPr>
          <a:xfrm>
            <a:off x="2446167" y="2848968"/>
            <a:ext cx="1931234" cy="1200329"/>
          </a:xfrm>
          <a:prstGeom prst="rect">
            <a:avLst/>
          </a:prstGeom>
          <a:noFill/>
        </p:spPr>
        <p:txBody>
          <a:bodyPr wrap="square" rtlCol="0">
            <a:spAutoFit/>
          </a:bodyPr>
          <a:lstStyle/>
          <a:p>
            <a:r>
              <a:rPr lang="en-US" b="1" dirty="0"/>
              <a:t>Initiating </a:t>
            </a:r>
            <a:r>
              <a:rPr lang="en-US" b="1" dirty="0" err="1" smtClean="0"/>
              <a:t>Processe</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khởi</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a:t>
            </a:r>
          </a:p>
          <a:p>
            <a:r>
              <a:rPr lang="en-US" b="1" dirty="0" smtClean="0">
                <a:solidFill>
                  <a:schemeClr val="bg1"/>
                </a:solidFill>
              </a:rPr>
              <a:t>s</a:t>
            </a:r>
            <a:endParaRPr lang="en-US" b="1" dirty="0">
              <a:solidFill>
                <a:schemeClr val="bg1"/>
              </a:solidFill>
            </a:endParaRPr>
          </a:p>
        </p:txBody>
      </p:sp>
      <p:sp>
        <p:nvSpPr>
          <p:cNvPr id="8" name="TextBox 7"/>
          <p:cNvSpPr txBox="1"/>
          <p:nvPr/>
        </p:nvSpPr>
        <p:spPr>
          <a:xfrm>
            <a:off x="3552287" y="746045"/>
            <a:ext cx="4124896" cy="1200329"/>
          </a:xfrm>
          <a:prstGeom prst="rect">
            <a:avLst/>
          </a:prstGeom>
          <a:noFill/>
        </p:spPr>
        <p:txBody>
          <a:bodyPr wrap="square" rtlCol="0">
            <a:spAutoFit/>
          </a:bodyPr>
          <a:lstStyle/>
          <a:p>
            <a:pPr algn="ctr"/>
            <a:r>
              <a:rPr lang="en-US" b="1" dirty="0"/>
              <a:t>Monitoring and </a:t>
            </a:r>
            <a:br>
              <a:rPr lang="en-US" b="1" dirty="0"/>
            </a:br>
            <a:r>
              <a:rPr lang="en-US" b="1" dirty="0"/>
              <a:t>Controlling </a:t>
            </a:r>
            <a:r>
              <a:rPr lang="en-US" b="1" dirty="0" smtClean="0"/>
              <a:t>Processes </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t>
            </a:r>
            <a:r>
              <a:rPr lang="en-US" b="1" i="1" dirty="0" err="1" smtClean="0">
                <a:solidFill>
                  <a:srgbClr val="2F497D"/>
                </a:solidFill>
                <a:latin typeface="Times New Roman" panose="02020603050405020304" pitchFamily="18" charset="0"/>
                <a:cs typeface="Times New Roman" panose="02020603050405020304" pitchFamily="18" charset="0"/>
              </a:rPr>
              <a:t>Quá</a:t>
            </a:r>
            <a:r>
              <a:rPr lang="en-US" b="1" i="1" dirty="0" smtClean="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trình</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theo</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dõi</a:t>
            </a:r>
            <a:r>
              <a:rPr lang="en-US" b="1" i="1" dirty="0">
                <a:solidFill>
                  <a:srgbClr val="2F497D"/>
                </a:solidFill>
                <a:latin typeface="Times New Roman" panose="02020603050405020304" pitchFamily="18" charset="0"/>
                <a:cs typeface="Times New Roman" panose="02020603050405020304" pitchFamily="18" charset="0"/>
              </a:rPr>
              <a:t> </a:t>
            </a:r>
          </a:p>
          <a:p>
            <a:pPr algn="ctr"/>
            <a:r>
              <a:rPr lang="en-US" b="1" i="1" dirty="0" err="1">
                <a:solidFill>
                  <a:srgbClr val="2F497D"/>
                </a:solidFill>
                <a:latin typeface="Times New Roman" panose="02020603050405020304" pitchFamily="18" charset="0"/>
                <a:cs typeface="Times New Roman" panose="02020603050405020304" pitchFamily="18" charset="0"/>
              </a:rPr>
              <a:t>Và</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kiểm</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soát</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endParaRPr lang="en-US" b="1" dirty="0"/>
          </a:p>
        </p:txBody>
      </p:sp>
      <p:sp>
        <p:nvSpPr>
          <p:cNvPr id="9" name="TextBox 8"/>
          <p:cNvSpPr txBox="1"/>
          <p:nvPr/>
        </p:nvSpPr>
        <p:spPr>
          <a:xfrm>
            <a:off x="6628622" y="3017239"/>
            <a:ext cx="209712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Closing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kết</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thúc</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377401" y="1648639"/>
            <a:ext cx="2474667" cy="1200329"/>
          </a:xfrm>
          <a:prstGeom prst="rect">
            <a:avLst/>
          </a:prstGeom>
          <a:noFill/>
        </p:spPr>
        <p:txBody>
          <a:bodyPr wrap="square" rtlCol="0">
            <a:spAutoFit/>
          </a:bodyPr>
          <a:lstStyle/>
          <a:p>
            <a:pPr algn="ctr"/>
            <a:r>
              <a:rPr lang="en-US" b="1" dirty="0"/>
              <a:t>Planning</a:t>
            </a:r>
            <a:br>
              <a:rPr lang="en-US" b="1" dirty="0"/>
            </a:br>
            <a:r>
              <a:rPr lang="en-US" b="1" dirty="0" smtClean="0"/>
              <a:t>Processes</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lập</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hoạch</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ctr"/>
            <a:endParaRPr lang="en-US" b="1" dirty="0">
              <a:solidFill>
                <a:schemeClr val="bg1"/>
              </a:solidFill>
            </a:endParaRPr>
          </a:p>
        </p:txBody>
      </p:sp>
      <p:sp>
        <p:nvSpPr>
          <p:cNvPr id="11" name="TextBox 10"/>
          <p:cNvSpPr txBox="1"/>
          <p:nvPr/>
        </p:nvSpPr>
        <p:spPr>
          <a:xfrm>
            <a:off x="4377401" y="4370901"/>
            <a:ext cx="24902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Executing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thực</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hiện</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211176" y="5306900"/>
            <a:ext cx="8807116" cy="1200329"/>
          </a:xfrm>
          <a:prstGeom prst="rect">
            <a:avLst/>
          </a:prstGeom>
          <a:noFill/>
        </p:spPr>
        <p:txBody>
          <a:bodyPr wrap="square" rtlCol="0">
            <a:spAutoFit/>
          </a:bodyPr>
          <a:lstStyle/>
          <a:p>
            <a:r>
              <a:rPr lang="en-US" dirty="0"/>
              <a:t>Figure </a:t>
            </a:r>
            <a:r>
              <a:rPr lang="en-US" dirty="0" smtClean="0"/>
              <a:t>14-3</a:t>
            </a:r>
            <a:r>
              <a:rPr lang="en-US" dirty="0"/>
              <a:t>. Project Management Process Groups Mapped to the Plan-Do-Check-Act </a:t>
            </a:r>
            <a:r>
              <a:rPr lang="en-US" dirty="0" smtClean="0"/>
              <a:t>Cycle</a:t>
            </a:r>
          </a:p>
          <a:p>
            <a:r>
              <a:rPr lang="en-US" dirty="0">
                <a:latin typeface="Times New Roman" panose="02020603050405020304" pitchFamily="18" charset="0"/>
                <a:cs typeface="Times New Roman" panose="02020603050405020304" pitchFamily="18" charset="0"/>
              </a:rPr>
              <a:t>(</a:t>
            </a:r>
            <a:r>
              <a:rPr lang="en-US" i="1" dirty="0" err="1">
                <a:solidFill>
                  <a:schemeClr val="bg2">
                    <a:lumMod val="50000"/>
                  </a:schemeClr>
                </a:solidFill>
                <a:latin typeface="Times New Roman" panose="02020603050405020304" pitchFamily="18" charset="0"/>
                <a:cs typeface="Times New Roman" panose="02020603050405020304" pitchFamily="18" charset="0"/>
              </a:rPr>
              <a:t>Hình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smtClean="0">
                <a:solidFill>
                  <a:schemeClr val="bg2">
                    <a:lumMod val="50000"/>
                  </a:schemeClr>
                </a:solidFill>
                <a:latin typeface="Times New Roman" panose="02020603050405020304" pitchFamily="18" charset="0"/>
                <a:cs typeface="Times New Roman" panose="02020603050405020304" pitchFamily="18" charset="0"/>
              </a:rPr>
              <a:t>14-3</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Nhóm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quy</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lý</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dự</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án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được</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lập</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bản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đồ</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cho</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chu</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kế</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hoạch-làm-kiểm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tra</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hành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động</a:t>
            </a:r>
            <a:r>
              <a:rPr lang="en-US" i="1" dirty="0">
                <a:solidFill>
                  <a:schemeClr val="bg2">
                    <a:lumMod val="50000"/>
                  </a:schemeClr>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13" name="TextBox 12"/>
          <p:cNvSpPr txBox="1"/>
          <p:nvPr/>
        </p:nvSpPr>
        <p:spPr>
          <a:xfrm>
            <a:off x="503088" y="317878"/>
            <a:ext cx="1113089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Management Process Groups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511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9012" y="271166"/>
            <a:ext cx="63015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Definition of Project Quality Management:</a:t>
            </a:r>
          </a:p>
          <a:p>
            <a:r>
              <a:rPr lang="en-US" sz="2400" b="1" i="1" u="sng">
                <a:ln/>
                <a:solidFill>
                  <a:srgbClr val="0070C0"/>
                </a:solidFill>
                <a:latin typeface="Times New Roman" panose="02020603050405020304" pitchFamily="18" charset="0"/>
                <a:cs typeface="Times New Roman" panose="02020603050405020304" pitchFamily="18" charset="0"/>
              </a:rPr>
              <a:t>Định nghĩa quản lý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 dự án</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20701" y="1244598"/>
            <a:ext cx="494030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Quality Management </a:t>
            </a:r>
            <a:r>
              <a:rPr lang="en-US" dirty="0">
                <a:latin typeface="Times New Roman" panose="02020603050405020304" pitchFamily="18" charset="0"/>
                <a:cs typeface="Times New Roman" panose="02020603050405020304" pitchFamily="18" charset="0"/>
              </a:rPr>
              <a:t>processes include all the activities of the performing organization that determine quality policies, objectives, and responsibilities so that the project satisfies the needs for which it was undertaken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implements the quality management system through the policy, procedures, and processes of quality planning, quality assurance, quality control, with continuous process improvement activities conducted throughout, as appropriate</a:t>
            </a:r>
          </a:p>
          <a:p>
            <a:endParaRPr lang="en-US" i="1" dirty="0">
              <a:solidFill>
                <a:srgbClr val="00206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0A6622BA-87EC-418C-807F-E01B76398879}"/>
              </a:ext>
            </a:extLst>
          </p:cNvPr>
          <p:cNvSpPr txBox="1"/>
          <p:nvPr/>
        </p:nvSpPr>
        <p:spPr>
          <a:xfrm>
            <a:off x="6096000" y="1244598"/>
            <a:ext cx="5791199" cy="3139321"/>
          </a:xfrm>
          <a:prstGeom prst="rect">
            <a:avLst/>
          </a:prstGeom>
          <a:noFill/>
        </p:spPr>
        <p:txBody>
          <a:bodyPr wrap="square" rtlCol="0">
            <a:spAutoFit/>
          </a:bodyPr>
          <a:lstStyle/>
          <a:p>
            <a:r>
              <a:rPr lang="en-US" b="1" i="1">
                <a:solidFill>
                  <a:srgbClr val="0070C0"/>
                </a:solidFill>
                <a:latin typeface="Times New Roman" panose="02020603050405020304" pitchFamily="18" charset="0"/>
                <a:cs typeface="Times New Roman" panose="02020603050405020304" pitchFamily="18" charset="0"/>
              </a:rPr>
              <a:t>Quy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lý</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chất</a:t>
            </a:r>
            <a:r>
              <a:rPr lang="en-US" b="1" i="1" dirty="0">
                <a:solidFill>
                  <a:srgbClr val="0070C0"/>
                </a:solidFill>
                <a:latin typeface="Times New Roman" panose="02020603050405020304" pitchFamily="18" charset="0"/>
                <a:cs typeface="Times New Roman" panose="02020603050405020304" pitchFamily="18" charset="0"/>
              </a:rPr>
              <a:t> l</a:t>
            </a:r>
            <a:r>
              <a:rPr lang="vi-VN" b="1" i="1" dirty="0">
                <a:solidFill>
                  <a:srgbClr val="0070C0"/>
                </a:solidFill>
                <a:latin typeface="Times New Roman" panose="02020603050405020304" pitchFamily="18" charset="0"/>
                <a:cs typeface="Times New Roman" panose="02020603050405020304" pitchFamily="18" charset="0"/>
              </a:rPr>
              <a:t>ư</a:t>
            </a:r>
            <a:r>
              <a:rPr lang="en-US" b="1" i="1" dirty="0" err="1">
                <a:solidFill>
                  <a:srgbClr val="0070C0"/>
                </a:solidFill>
                <a:latin typeface="Times New Roman" panose="02020603050405020304" pitchFamily="18" charset="0"/>
                <a:cs typeface="Times New Roman" panose="02020603050405020304" pitchFamily="18" charset="0"/>
              </a:rPr>
              <a:t>ợng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solidFill>
                  <a:srgbClr val="0070C0"/>
                </a:solidFill>
                <a:latin typeface="Times New Roman" panose="02020603050405020304" pitchFamily="18" charset="0"/>
                <a:cs typeface="Times New Roman" panose="02020603050405020304" pitchFamily="18" charset="0"/>
              </a:rPr>
              <a:t> </a:t>
            </a:r>
            <a:r>
              <a:rPr lang="en-US" i="1" dirty="0">
                <a:solidFill>
                  <a:srgbClr val="0070C0"/>
                </a:solidFill>
                <a:latin typeface="Times New Roman" panose="02020603050405020304" pitchFamily="18" charset="0"/>
                <a:cs typeface="Times New Roman" panose="02020603050405020304" pitchFamily="18" charset="0"/>
              </a:rPr>
              <a:t>b</a:t>
            </a:r>
            <a:r>
              <a:rPr lang="vi-VN" i="1" dirty="0">
                <a:solidFill>
                  <a:srgbClr val="0070C0"/>
                </a:solidFill>
                <a:latin typeface="Times New Roman" panose="02020603050405020304" pitchFamily="18" charset="0"/>
                <a:cs typeface="Times New Roman" panose="02020603050405020304" pitchFamily="18" charset="0"/>
              </a:rPr>
              <a:t>ao gồm các quy trình và hoạt động của tổ chức thực hiện dự án để xác định các chính sách chất lượng, các mục tiêu và trách nhiệm sao cho dự án thỏa mãn các nhu cầu đặt </a:t>
            </a:r>
            <a:r>
              <a:rPr lang="vi-VN" i="1">
                <a:solidFill>
                  <a:srgbClr val="0070C0"/>
                </a:solidFill>
                <a:latin typeface="Times New Roman" panose="02020603050405020304" pitchFamily="18" charset="0"/>
                <a:cs typeface="Times New Roman" panose="02020603050405020304" pitchFamily="18" charset="0"/>
              </a:rPr>
              <a:t>ra.</a:t>
            </a:r>
            <a:endParaRPr lang="en-US" i="1">
              <a:solidFill>
                <a:srgbClr val="0070C0"/>
              </a:solidFill>
              <a:latin typeface="Times New Roman" panose="02020603050405020304" pitchFamily="18" charset="0"/>
              <a:cs typeface="Times New Roman" panose="02020603050405020304" pitchFamily="18" charset="0"/>
            </a:endParaRPr>
          </a:p>
          <a:p>
            <a:endParaRPr lang="en-US" i="1">
              <a:solidFill>
                <a:srgbClr val="0070C0"/>
              </a:solidFill>
              <a:latin typeface="Times New Roman" panose="02020603050405020304" pitchFamily="18" charset="0"/>
              <a:cs typeface="Times New Roman" panose="02020603050405020304" pitchFamily="18" charset="0"/>
            </a:endParaRPr>
          </a:p>
          <a:p>
            <a:endParaRPr lang="en-US" i="1" dirty="0">
              <a:solidFill>
                <a:srgbClr val="0070C0"/>
              </a:solidFill>
              <a:latin typeface="Times New Roman" panose="02020603050405020304" pitchFamily="18" charset="0"/>
              <a:cs typeface="Times New Roman" panose="02020603050405020304" pitchFamily="18" charset="0"/>
            </a:endParaRPr>
          </a:p>
          <a:p>
            <a:r>
              <a:rPr lang="en-US" i="1" dirty="0" err="1">
                <a:solidFill>
                  <a:srgbClr val="0070C0"/>
                </a:solidFill>
                <a:latin typeface="Times New Roman" panose="02020603050405020304" pitchFamily="18" charset="0"/>
                <a:cs typeface="Times New Roman" panose="02020603050405020304" pitchFamily="18" charset="0"/>
              </a:rPr>
              <a:t>Nó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hệ</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thống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thông</a:t>
            </a:r>
            <a:r>
              <a:rPr lang="en-US" i="1" dirty="0">
                <a:solidFill>
                  <a:srgbClr val="0070C0"/>
                </a:solidFill>
                <a:latin typeface="Times New Roman" panose="02020603050405020304" pitchFamily="18" charset="0"/>
                <a:cs typeface="Times New Roman" panose="02020603050405020304" pitchFamily="18" charset="0"/>
              </a:rPr>
              <a:t> qua </a:t>
            </a:r>
            <a:r>
              <a:rPr lang="en-US" i="1" dirty="0" err="1">
                <a:solidFill>
                  <a:srgbClr val="0070C0"/>
                </a:solidFill>
                <a:latin typeface="Times New Roman" panose="02020603050405020304" pitchFamily="18" charset="0"/>
                <a:cs typeface="Times New Roman" panose="02020603050405020304" pitchFamily="18" charset="0"/>
              </a:rPr>
              <a:t>chính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thủ</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tục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đảm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soát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tục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a:t>
            </a:r>
          </a:p>
          <a:p>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3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5481" y="347391"/>
            <a:ext cx="630151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Quality:</a:t>
            </a:r>
          </a:p>
          <a:p>
            <a:r>
              <a:rPr lang="en-US" sz="2400" b="1" i="1" u="sng">
                <a:ln/>
                <a:solidFill>
                  <a:srgbClr val="0070C0"/>
                </a:solidFill>
                <a:latin typeface="Times New Roman" panose="02020603050405020304" pitchFamily="18" charset="0"/>
                <a:cs typeface="Times New Roman" panose="02020603050405020304" pitchFamily="18" charset="0"/>
              </a:rPr>
              <a:t>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 </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78432" y="1178388"/>
            <a:ext cx="5125469"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Quality – Is the degree to which a set of inherent characteristics fulfills requirements (</a:t>
            </a:r>
            <a:r>
              <a:rPr lang="en-US" dirty="0">
                <a:latin typeface="Times New Roman" panose="02020603050405020304" pitchFamily="18" charset="0"/>
                <a:cs typeface="Times New Roman" panose="02020603050405020304" pitchFamily="18" charset="0"/>
              </a:rPr>
              <a:t>from PMI</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Quality is the totality of features and </a:t>
            </a:r>
            <a:r>
              <a:rPr lang="en-US" b="1" dirty="0" err="1">
                <a:latin typeface="Times New Roman" panose="02020603050405020304" pitchFamily="18" charset="0"/>
                <a:cs typeface="Times New Roman" panose="02020603050405020304" pitchFamily="18" charset="0"/>
              </a:rPr>
              <a:t>charateristics</a:t>
            </a:r>
            <a:r>
              <a:rPr lang="en-US" b="1" dirty="0">
                <a:latin typeface="Times New Roman" panose="02020603050405020304" pitchFamily="18" charset="0"/>
                <a:cs typeface="Times New Roman" panose="02020603050405020304" pitchFamily="18" charset="0"/>
              </a:rPr>
              <a:t> of a product or service that bear on its ability to satisfy started or implied needs (</a:t>
            </a:r>
            <a:r>
              <a:rPr lang="en-US" dirty="0">
                <a:latin typeface="Times New Roman" panose="02020603050405020304" pitchFamily="18" charset="0"/>
                <a:cs typeface="Times New Roman" panose="02020603050405020304" pitchFamily="18" charset="0"/>
              </a:rPr>
              <a:t>from Lewis </a:t>
            </a:r>
            <a:r>
              <a:rPr lang="en-US">
                <a:latin typeface="Times New Roman" panose="02020603050405020304" pitchFamily="18" charset="0"/>
                <a:cs typeface="Times New Roman" panose="02020603050405020304" pitchFamily="18" charset="0"/>
              </a:rPr>
              <a:t>Ireland</a:t>
            </a:r>
            <a:r>
              <a:rPr lang="en-US" b="1">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Stated and implied needs are the inputs to developing project requirements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critical element of quality management in the context of a project is to turn the needs, wants, and expectations of stakeholders into requirements by performing a stakeholders analysis, performed as part of project scope management</a:t>
            </a:r>
          </a:p>
          <a:p>
            <a:pPr marL="800100" lvl="1" indent="-342900" algn="just">
              <a:buFont typeface="Arial" panose="020B0604020202020204" pitchFamily="34" charset="0"/>
              <a:buChar char="•"/>
            </a:pPr>
            <a:endParaRPr lang="en-US" b="1" i="1" dirty="0">
              <a:solidFill>
                <a:srgbClr val="00206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87B59BC-E6D9-47F8-8287-FC3CAD9F7F2C}"/>
              </a:ext>
            </a:extLst>
          </p:cNvPr>
          <p:cNvSpPr txBox="1"/>
          <p:nvPr/>
        </p:nvSpPr>
        <p:spPr>
          <a:xfrm>
            <a:off x="6235700" y="1178388"/>
            <a:ext cx="5404868" cy="4247317"/>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Chất </a:t>
            </a:r>
            <a:r>
              <a:rPr lang="en-US" b="1" i="1" dirty="0">
                <a:solidFill>
                  <a:srgbClr val="0070C0"/>
                </a:solidFill>
                <a:latin typeface="Times New Roman" panose="02020603050405020304" pitchFamily="18" charset="0"/>
                <a:cs typeface="Times New Roman" panose="02020603050405020304" pitchFamily="18" charset="0"/>
              </a:rPr>
              <a:t>l</a:t>
            </a:r>
            <a:r>
              <a:rPr lang="vi-VN" b="1" i="1" dirty="0">
                <a:solidFill>
                  <a:srgbClr val="0070C0"/>
                </a:solidFill>
                <a:latin typeface="Times New Roman" panose="02020603050405020304" pitchFamily="18" charset="0"/>
                <a:cs typeface="Times New Roman" panose="02020603050405020304" pitchFamily="18" charset="0"/>
              </a:rPr>
              <a:t>ư</a:t>
            </a:r>
            <a:r>
              <a:rPr lang="en-US" b="1" i="1" dirty="0" err="1">
                <a:solidFill>
                  <a:srgbClr val="0070C0"/>
                </a:solidFill>
                <a:latin typeface="Times New Roman" panose="02020603050405020304" pitchFamily="18" charset="0"/>
                <a:cs typeface="Times New Roman" panose="02020603050405020304" pitchFamily="18" charset="0"/>
              </a:rPr>
              <a:t>ợng</a:t>
            </a:r>
            <a:r>
              <a:rPr lang="en-US" b="1" i="1" dirty="0">
                <a:solidFill>
                  <a:srgbClr val="0070C0"/>
                </a:solidFill>
                <a:latin typeface="Times New Roman" panose="02020603050405020304" pitchFamily="18" charset="0"/>
                <a:cs typeface="Times New Roman" panose="02020603050405020304" pitchFamily="18" charset="0"/>
              </a:rPr>
              <a:t> - </a:t>
            </a:r>
            <a:r>
              <a:rPr lang="en-US" b="1" i="1" dirty="0" err="1">
                <a:solidFill>
                  <a:srgbClr val="0070C0"/>
                </a:solidFill>
                <a:latin typeface="Times New Roman" panose="02020603050405020304" pitchFamily="18" charset="0"/>
                <a:cs typeface="Times New Roman" panose="02020603050405020304" pitchFamily="18" charset="0"/>
              </a:rPr>
              <a:t>mức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độ</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một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tập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hợp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đặc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nội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tại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đáp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ứng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yêu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cầu</a:t>
            </a:r>
            <a:r>
              <a:rPr lang="en-US" b="1" i="1" dirty="0">
                <a:solidFill>
                  <a:srgbClr val="0070C0"/>
                </a:solidFill>
                <a:latin typeface="Times New Roman" panose="02020603050405020304" pitchFamily="18" charset="0"/>
                <a:cs typeface="Times New Roman" panose="02020603050405020304" pitchFamily="18" charset="0"/>
              </a:rPr>
              <a:t>. (</a:t>
            </a:r>
            <a:r>
              <a:rPr lang="en-US" i="1" dirty="0">
                <a:solidFill>
                  <a:srgbClr val="0070C0"/>
                </a:solidFill>
                <a:latin typeface="Times New Roman" panose="02020603050405020304" pitchFamily="18" charset="0"/>
                <a:cs typeface="Times New Roman" panose="02020603050405020304" pitchFamily="18" charset="0"/>
              </a:rPr>
              <a:t>PMI</a:t>
            </a:r>
            <a:r>
              <a:rPr lang="en-US" i="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b="1" i="1" dirty="0">
                <a:solidFill>
                  <a:srgbClr val="0070C0"/>
                </a:solidFill>
                <a:latin typeface="Times New Roman" panose="02020603050405020304" pitchFamily="18" charset="0"/>
                <a:cs typeface="Times New Roman" panose="02020603050405020304" pitchFamily="18" charset="0"/>
              </a:rPr>
              <a:t>)</a:t>
            </a:r>
          </a:p>
          <a:p>
            <a:pPr algn="just"/>
            <a:endParaRPr lang="en-US" b="1" dirty="0">
              <a:solidFill>
                <a:srgbClr val="0070C0"/>
              </a:solidFill>
              <a:latin typeface="Times New Roman" panose="02020603050405020304" pitchFamily="18" charset="0"/>
              <a:cs typeface="Times New Roman" panose="02020603050405020304" pitchFamily="18" charset="0"/>
            </a:endParaRPr>
          </a:p>
          <a:p>
            <a:pPr algn="just"/>
            <a:r>
              <a:rPr lang="en-US" b="1" i="1">
                <a:solidFill>
                  <a:srgbClr val="0070C0"/>
                </a:solidFill>
                <a:latin typeface="Times New Roman" panose="02020603050405020304" pitchFamily="18" charset="0"/>
                <a:cs typeface="Times New Roman" panose="02020603050405020304" pitchFamily="18" charset="0"/>
              </a:rPr>
              <a:t>Chất </a:t>
            </a:r>
            <a:r>
              <a:rPr lang="en-US" b="1" i="1" dirty="0">
                <a:solidFill>
                  <a:srgbClr val="0070C0"/>
                </a:solidFill>
                <a:latin typeface="Times New Roman" panose="02020603050405020304" pitchFamily="18" charset="0"/>
                <a:cs typeface="Times New Roman" panose="02020603050405020304" pitchFamily="18" charset="0"/>
              </a:rPr>
              <a:t>l</a:t>
            </a:r>
            <a:r>
              <a:rPr lang="vi-VN" b="1" i="1" dirty="0">
                <a:solidFill>
                  <a:srgbClr val="0070C0"/>
                </a:solidFill>
                <a:latin typeface="Times New Roman" panose="02020603050405020304" pitchFamily="18" charset="0"/>
                <a:cs typeface="Times New Roman" panose="02020603050405020304" pitchFamily="18" charset="0"/>
              </a:rPr>
              <a:t>ư</a:t>
            </a:r>
            <a:r>
              <a:rPr lang="en-US" b="1" i="1" dirty="0" err="1">
                <a:solidFill>
                  <a:srgbClr val="0070C0"/>
                </a:solidFill>
                <a:latin typeface="Times New Roman" panose="02020603050405020304" pitchFamily="18" charset="0"/>
                <a:cs typeface="Times New Roman" panose="02020603050405020304" pitchFamily="18" charset="0"/>
              </a:rPr>
              <a:t>ợng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toàn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bộ</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năng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đặc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a:t>
            </a:r>
            <a:r>
              <a:rPr lang="vi-VN" b="1" i="1" dirty="0">
                <a:solidFill>
                  <a:srgbClr val="0070C0"/>
                </a:solidFill>
                <a:latin typeface="Times New Roman" panose="02020603050405020304" pitchFamily="18" charset="0"/>
                <a:cs typeface="Times New Roman" panose="02020603050405020304" pitchFamily="18" charset="0"/>
              </a:rPr>
              <a:t>ư</a:t>
            </a:r>
            <a:r>
              <a:rPr lang="en-US" b="1" i="1" dirty="0">
                <a:solidFill>
                  <a:srgbClr val="0070C0"/>
                </a:solidFill>
                <a:latin typeface="Times New Roman" panose="02020603050405020304" pitchFamily="18" charset="0"/>
                <a:cs typeface="Times New Roman" panose="02020603050405020304" pitchFamily="18" charset="0"/>
              </a:rPr>
              <a:t>ng </a:t>
            </a:r>
            <a:r>
              <a:rPr lang="en-US" b="1" i="1" dirty="0" err="1">
                <a:solidFill>
                  <a:srgbClr val="0070C0"/>
                </a:solidFill>
                <a:latin typeface="Times New Roman" panose="02020603050405020304" pitchFamily="18" charset="0"/>
                <a:cs typeface="Times New Roman" panose="02020603050405020304" pitchFamily="18" charset="0"/>
              </a:rPr>
              <a:t>của</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một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phẩm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hoặc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dịch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vụ</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có</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liên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quan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tới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khả</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năng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để</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bắt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hoặc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thiết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ẩn</a:t>
            </a:r>
            <a:r>
              <a:rPr lang="en-US" b="1" i="1" dirty="0">
                <a:solidFill>
                  <a:srgbClr val="0070C0"/>
                </a:solidFill>
                <a:latin typeface="Times New Roman" panose="02020603050405020304" pitchFamily="18" charset="0"/>
                <a:cs typeface="Times New Roman" panose="02020603050405020304" pitchFamily="18" charset="0"/>
              </a:rPr>
              <a:t> </a:t>
            </a:r>
            <a:r>
              <a:rPr lang="en-US" b="1" i="1">
                <a:solidFill>
                  <a:srgbClr val="0070C0"/>
                </a:solidFill>
                <a:latin typeface="Times New Roman" panose="02020603050405020304" pitchFamily="18" charset="0"/>
                <a:cs typeface="Times New Roman" panose="02020603050405020304" pitchFamily="18" charset="0"/>
              </a:rPr>
              <a:t>ý.</a:t>
            </a:r>
          </a:p>
          <a:p>
            <a:pPr algn="just"/>
            <a:endParaRPr lang="en-US" b="1"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Trạng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ẩn</a:t>
            </a:r>
            <a:r>
              <a:rPr lang="en-US" i="1" dirty="0">
                <a:solidFill>
                  <a:srgbClr val="0070C0"/>
                </a:solidFill>
                <a:latin typeface="Times New Roman" panose="02020603050405020304" pitchFamily="18" charset="0"/>
                <a:cs typeface="Times New Roman" panose="02020603050405020304" pitchFamily="18" charset="0"/>
              </a:rPr>
              <a:t> ý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triển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lượng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muốn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bằng</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a </a:t>
            </a:r>
            <a:r>
              <a:rPr lang="en-US" i="1" dirty="0" err="1">
                <a:solidFill>
                  <a:srgbClr val="0070C0"/>
                </a:solidFill>
                <a:latin typeface="Times New Roman" panose="02020603050405020304" pitchFamily="18" charset="0"/>
                <a:cs typeface="Times New Roman" panose="02020603050405020304" pitchFamily="18" charset="0"/>
              </a:rPr>
              <a:t>ra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trợ</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a </a:t>
            </a:r>
            <a:r>
              <a:rPr lang="en-US" i="1" dirty="0" err="1">
                <a:solidFill>
                  <a:srgbClr val="0070C0"/>
                </a:solidFill>
                <a:latin typeface="Times New Roman" panose="02020603050405020304" pitchFamily="18" charset="0"/>
                <a:cs typeface="Times New Roman" panose="02020603050405020304" pitchFamily="18" charset="0"/>
              </a:rPr>
              <a:t>ra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phạm</a:t>
            </a:r>
            <a:r>
              <a:rPr lang="en-US" i="1" dirty="0">
                <a:solidFill>
                  <a:srgbClr val="0070C0"/>
                </a:solidFill>
                <a:latin typeface="Times New Roman" panose="02020603050405020304" pitchFamily="18" charset="0"/>
                <a:cs typeface="Times New Roman" panose="02020603050405020304" pitchFamily="18" charset="0"/>
              </a:rPr>
              <a:t> vi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08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3081" y="285234"/>
            <a:ext cx="63015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How to Achieve Quality:</a:t>
            </a:r>
          </a:p>
          <a:p>
            <a:r>
              <a:rPr lang="en-US" sz="2400" b="1" i="1" u="sng">
                <a:ln/>
                <a:solidFill>
                  <a:srgbClr val="0070C0"/>
                </a:solidFill>
                <a:latin typeface="Times New Roman" panose="02020603050405020304" pitchFamily="18" charset="0"/>
                <a:cs typeface="Times New Roman" panose="02020603050405020304" pitchFamily="18" charset="0"/>
              </a:rPr>
              <a:t>Cách để đạt được chất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87103" y="1144366"/>
            <a:ext cx="4937416" cy="3677930"/>
          </a:xfrm>
          <a:prstGeom prst="rect">
            <a:avLst/>
          </a:prstGeom>
          <a:noFill/>
        </p:spPr>
        <p:txBody>
          <a:bodyPr wrap="square" rtlCol="0">
            <a:spAutoFit/>
          </a:bodyPr>
          <a:lstStyle/>
          <a:p>
            <a:pPr algn="just">
              <a:spcBef>
                <a:spcPts val="1200"/>
              </a:spcBef>
            </a:pPr>
            <a:r>
              <a:rPr lang="en-US" b="1">
                <a:latin typeface="Times New Roman" panose="02020603050405020304" pitchFamily="18" charset="0"/>
                <a:cs typeface="Times New Roman" panose="02020603050405020304" pitchFamily="18" charset="0"/>
              </a:rPr>
              <a:t>Quality becomes achievable when:</a:t>
            </a:r>
          </a:p>
          <a:p>
            <a:pPr marL="800100" lvl="1" indent="-34290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A project quality management system that includes processes such as quality planning, quality assurance, and quality control is established</a:t>
            </a:r>
          </a:p>
          <a:p>
            <a:pPr marL="800100" lvl="1"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Both the management of the project and the product of the project are addressed</a:t>
            </a:r>
          </a:p>
          <a:p>
            <a:pPr marL="800100" lvl="1"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Customers’ requirements are carefully managed and reviewed to meet customer satisfaction and the project schedule</a:t>
            </a:r>
          </a:p>
          <a:p>
            <a:pPr marL="800100" lvl="1"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Project reviews are conducted</a:t>
            </a:r>
          </a:p>
        </p:txBody>
      </p:sp>
      <p:sp>
        <p:nvSpPr>
          <p:cNvPr id="4" name="TextBox 3">
            <a:extLst>
              <a:ext uri="{FF2B5EF4-FFF2-40B4-BE49-F238E27FC236}">
                <a16:creationId xmlns="" xmlns:a16="http://schemas.microsoft.com/office/drawing/2014/main" id="{C3CED7B8-53B2-4600-BDD6-5E577B981C66}"/>
              </a:ext>
            </a:extLst>
          </p:cNvPr>
          <p:cNvSpPr txBox="1"/>
          <p:nvPr/>
        </p:nvSpPr>
        <p:spPr>
          <a:xfrm>
            <a:off x="6095999" y="1144366"/>
            <a:ext cx="5722919" cy="3754874"/>
          </a:xfrm>
          <a:prstGeom prst="rect">
            <a:avLst/>
          </a:prstGeom>
          <a:noFill/>
        </p:spPr>
        <p:txBody>
          <a:bodyPr wrap="square" rtlCol="0">
            <a:spAutoFit/>
          </a:bodyPr>
          <a:lstStyle/>
          <a:p>
            <a:pPr algn="just">
              <a:spcBef>
                <a:spcPts val="1200"/>
              </a:spcBef>
            </a:pPr>
            <a:r>
              <a:rPr lang="en-US" b="1" i="1">
                <a:solidFill>
                  <a:srgbClr val="0070C0"/>
                </a:solidFill>
                <a:latin typeface="Times New Roman" panose="02020603050405020304" pitchFamily="18" charset="0"/>
                <a:cs typeface="Times New Roman" panose="02020603050405020304" pitchFamily="18" charset="0"/>
              </a:rPr>
              <a:t>Chất l</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ợng đạt đ</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ợc khi:</a:t>
            </a:r>
          </a:p>
          <a:p>
            <a:pPr marL="800100" lvl="1" indent="-34290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Hệ thống quản lý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dự án bao gồm các quy trình nh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dự định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đảm bảo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và kiểm soát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a:t>
            </a:r>
          </a:p>
          <a:p>
            <a:pPr marL="800100" lvl="1" indent="-342900" algn="just">
              <a:spcBef>
                <a:spcPts val="600"/>
              </a:spcBef>
              <a:buFont typeface="Wingdings" panose="05000000000000000000" pitchFamily="2" charset="2"/>
              <a:buChar char="§"/>
            </a:pPr>
            <a:endParaRPr lang="en-US" i="1">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Cả quản lý chất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dự án và sản phẩm của dự án đều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đánh địa chỉ</a:t>
            </a:r>
          </a:p>
          <a:p>
            <a:pPr marL="800100" lvl="1"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Yêu cầu của khách hàng là quản lý cẩn thận và xem xét để đạt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sự hài lòng của khách hang và dự định dự án</a:t>
            </a:r>
          </a:p>
          <a:p>
            <a:pPr marL="800100" lvl="1"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Tiến hành xem xét lại dự án</a:t>
            </a:r>
          </a:p>
        </p:txBody>
      </p:sp>
    </p:spTree>
    <p:extLst>
      <p:ext uri="{BB962C8B-B14F-4D97-AF65-F5344CB8AC3E}">
        <p14:creationId xmlns:p14="http://schemas.microsoft.com/office/powerpoint/2010/main" val="309129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7476" y="120073"/>
            <a:ext cx="11197045"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Project Quality Management Processes: </a:t>
            </a:r>
            <a:r>
              <a:rPr lang="en-US" sz="2400" b="1" i="1" u="sng" dirty="0" err="1">
                <a:ln/>
                <a:solidFill>
                  <a:srgbClr val="0070C0"/>
                </a:solidFill>
                <a:latin typeface="Times New Roman" panose="02020603050405020304" pitchFamily="18" charset="0"/>
                <a:cs typeface="Times New Roman" panose="02020603050405020304" pitchFamily="18" charset="0"/>
              </a:rPr>
              <a:t>Quy</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trình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quản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lý</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chất</a:t>
            </a:r>
            <a:r>
              <a:rPr lang="en-US" sz="2400" b="1" i="1" u="sng" dirty="0">
                <a:ln/>
                <a:solidFill>
                  <a:srgbClr val="0070C0"/>
                </a:solidFill>
                <a:latin typeface="Times New Roman" panose="02020603050405020304" pitchFamily="18" charset="0"/>
                <a:cs typeface="Times New Roman" panose="02020603050405020304" pitchFamily="18" charset="0"/>
              </a:rPr>
              <a:t> l</a:t>
            </a:r>
            <a:r>
              <a:rPr lang="vi-VN" sz="2400" b="1" i="1" u="sng" dirty="0">
                <a:ln/>
                <a:solidFill>
                  <a:srgbClr val="0070C0"/>
                </a:solidFill>
                <a:latin typeface="Times New Roman" panose="02020603050405020304" pitchFamily="18" charset="0"/>
                <a:cs typeface="Times New Roman" panose="02020603050405020304" pitchFamily="18" charset="0"/>
              </a:rPr>
              <a:t>ư</a:t>
            </a:r>
            <a:r>
              <a:rPr lang="en-US" sz="2400" b="1" i="1" u="sng" dirty="0" err="1">
                <a:ln/>
                <a:solidFill>
                  <a:srgbClr val="0070C0"/>
                </a:solidFill>
                <a:latin typeface="Times New Roman" panose="02020603050405020304" pitchFamily="18" charset="0"/>
                <a:cs typeface="Times New Roman" panose="02020603050405020304" pitchFamily="18" charset="0"/>
              </a:rPr>
              <a:t>ợng</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dự</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án</a:t>
            </a:r>
            <a:endParaRPr lang="en-US" sz="2400" b="1" i="1" u="sng" dirty="0">
              <a:ln/>
              <a:solidFill>
                <a:srgbClr val="0070C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97475" y="535571"/>
            <a:ext cx="6029933" cy="5478423"/>
          </a:xfrm>
          <a:prstGeom prst="rect">
            <a:avLst/>
          </a:prstGeom>
          <a:noFill/>
        </p:spPr>
        <p:txBody>
          <a:bodyPr wrap="square" rtlCol="0">
            <a:spAutoFit/>
          </a:bodyPr>
          <a:lstStyle/>
          <a:p>
            <a:pPr marL="342900" indent="-342900" algn="just">
              <a:spcBef>
                <a:spcPts val="600"/>
              </a:spcBef>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Quality Planning – </a:t>
            </a:r>
            <a:r>
              <a:rPr lang="en-US" sz="1600" dirty="0">
                <a:latin typeface="Times New Roman" panose="02020603050405020304" pitchFamily="18" charset="0"/>
                <a:cs typeface="Times New Roman" panose="02020603050405020304" pitchFamily="18" charset="0"/>
              </a:rPr>
              <a:t>Is the process of identifying which quality standards are relevant to the project and determining how to satisfy them</a:t>
            </a:r>
          </a:p>
          <a:p>
            <a:pPr marL="800100" lvl="1" indent="-342900" algn="just">
              <a:spcBef>
                <a:spcPts val="6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Quality Planning is one of the key processes during the development of the project management plan and should be performed in parallel with the other project planning processes</a:t>
            </a:r>
          </a:p>
          <a:p>
            <a:pPr marL="342900" indent="-342900" algn="just">
              <a:spcBef>
                <a:spcPts val="600"/>
              </a:spcBef>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Perform Quality Assurance (QA) – </a:t>
            </a:r>
            <a:r>
              <a:rPr lang="en-US" sz="1600" dirty="0">
                <a:latin typeface="Times New Roman" panose="02020603050405020304" pitchFamily="18" charset="0"/>
                <a:cs typeface="Times New Roman" panose="02020603050405020304" pitchFamily="18" charset="0"/>
              </a:rPr>
              <a:t>Is the process of applying the planned, systematic quality activities to ensure that the project employs all processes needed to meet requirements</a:t>
            </a:r>
          </a:p>
          <a:p>
            <a:pPr marL="800100" lvl="1" indent="-342900" algn="just">
              <a:spcBef>
                <a:spcPts val="6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Quality Assurance provides an umbrella for another important quality activity, continuous process improvement</a:t>
            </a:r>
          </a:p>
          <a:p>
            <a:pPr marL="342900" indent="-342900" algn="just">
              <a:spcBef>
                <a:spcPts val="600"/>
              </a:spcBef>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Perform Quality Control (QC) – </a:t>
            </a:r>
            <a:r>
              <a:rPr lang="en-US" sz="1600" dirty="0">
                <a:latin typeface="Times New Roman" panose="02020603050405020304" pitchFamily="18" charset="0"/>
                <a:cs typeface="Times New Roman" panose="02020603050405020304" pitchFamily="18" charset="0"/>
              </a:rPr>
              <a:t>Is the process of monitoring specific project results to determine whether they comply with relevant quality standards and identifying ways to eliminate causes of unsatisfactory performance</a:t>
            </a:r>
          </a:p>
          <a:p>
            <a:pPr marL="800100" lvl="1" indent="-342900" algn="just">
              <a:spcBef>
                <a:spcPts val="6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Quality Control should be performed throughout the project with quality standards which include project processes and product goals</a:t>
            </a:r>
          </a:p>
          <a:p>
            <a:pPr marL="800100" lvl="1" indent="-342900" algn="just">
              <a:spcBef>
                <a:spcPts val="600"/>
              </a:spcBef>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460ACFA7-066E-423A-9861-88AAFC537520}"/>
              </a:ext>
            </a:extLst>
          </p:cNvPr>
          <p:cNvSpPr txBox="1"/>
          <p:nvPr/>
        </p:nvSpPr>
        <p:spPr>
          <a:xfrm>
            <a:off x="6710289" y="535571"/>
            <a:ext cx="4984232" cy="5478423"/>
          </a:xfrm>
          <a:prstGeom prst="rect">
            <a:avLst/>
          </a:prstGeom>
          <a:noFill/>
        </p:spPr>
        <p:txBody>
          <a:bodyPr wrap="square" rtlCol="0">
            <a:spAutoFit/>
          </a:bodyPr>
          <a:lstStyle/>
          <a:p>
            <a:pPr marL="342900" indent="-342900" algn="just">
              <a:spcBef>
                <a:spcPts val="600"/>
              </a:spcBef>
              <a:buFont typeface="Wingdings" panose="05000000000000000000" pitchFamily="2" charset="2"/>
              <a:buChar char="§"/>
            </a:pPr>
            <a:r>
              <a:rPr lang="en-US" sz="1600" b="1" i="1">
                <a:solidFill>
                  <a:srgbClr val="0070C0"/>
                </a:solidFill>
                <a:latin typeface="Times New Roman" panose="02020603050405020304" pitchFamily="18" charset="0"/>
                <a:cs typeface="Times New Roman" panose="02020603050405020304" pitchFamily="18" charset="0"/>
              </a:rPr>
              <a:t>Dự </a:t>
            </a:r>
            <a:r>
              <a:rPr lang="en-US" sz="1600" b="1" i="1" dirty="0" err="1">
                <a:solidFill>
                  <a:srgbClr val="0070C0"/>
                </a:solidFill>
                <a:latin typeface="Times New Roman" panose="02020603050405020304" pitchFamily="18" charset="0"/>
                <a:cs typeface="Times New Roman" panose="02020603050405020304" pitchFamily="18" charset="0"/>
              </a:rPr>
              <a:t>định</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chất</a:t>
            </a:r>
            <a:r>
              <a:rPr lang="en-US" sz="1600" b="1" i="1" dirty="0">
                <a:solidFill>
                  <a:srgbClr val="0070C0"/>
                </a:solidFill>
                <a:latin typeface="Times New Roman" panose="02020603050405020304" pitchFamily="18" charset="0"/>
                <a:cs typeface="Times New Roman" panose="02020603050405020304" pitchFamily="18" charset="0"/>
              </a:rPr>
              <a:t> l</a:t>
            </a:r>
            <a:r>
              <a:rPr lang="vi-VN" sz="1600" b="1" i="1" dirty="0">
                <a:solidFill>
                  <a:srgbClr val="0070C0"/>
                </a:solidFill>
                <a:latin typeface="Times New Roman" panose="02020603050405020304" pitchFamily="18" charset="0"/>
                <a:cs typeface="Times New Roman" panose="02020603050405020304" pitchFamily="18" charset="0"/>
              </a:rPr>
              <a:t>ư</a:t>
            </a:r>
            <a:r>
              <a:rPr lang="en-US" sz="1600" b="1" i="1" dirty="0" err="1">
                <a:solidFill>
                  <a:srgbClr val="0070C0"/>
                </a:solidFill>
                <a:latin typeface="Times New Roman" panose="02020603050405020304" pitchFamily="18" charset="0"/>
                <a:cs typeface="Times New Roman" panose="02020603050405020304" pitchFamily="18" charset="0"/>
              </a:rPr>
              <a:t>ợng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chuẩn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lượng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chuẩn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đó</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600"/>
              </a:spcBef>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chính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triển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khác</a:t>
            </a:r>
            <a:endParaRPr lang="en-US" sz="1600" dirty="0">
              <a:solidFill>
                <a:srgbClr val="0070C0"/>
              </a:solidFill>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1600" b="1" i="1">
                <a:solidFill>
                  <a:srgbClr val="0070C0"/>
                </a:solidFill>
                <a:latin typeface="Times New Roman" panose="02020603050405020304" pitchFamily="18" charset="0"/>
                <a:cs typeface="Times New Roman" panose="02020603050405020304" pitchFamily="18" charset="0"/>
              </a:rPr>
              <a:t>Thực </a:t>
            </a:r>
            <a:r>
              <a:rPr lang="en-US" sz="1600" b="1" i="1" dirty="0" err="1">
                <a:solidFill>
                  <a:srgbClr val="0070C0"/>
                </a:solidFill>
                <a:latin typeface="Times New Roman" panose="02020603050405020304" pitchFamily="18" charset="0"/>
                <a:cs typeface="Times New Roman" panose="02020603050405020304" pitchFamily="18" charset="0"/>
              </a:rPr>
              <a:t>hiện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đảm</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bảo</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chất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lượng</a:t>
            </a:r>
            <a:r>
              <a:rPr lang="en-US" sz="1600" b="1" i="1" dirty="0">
                <a:solidFill>
                  <a:srgbClr val="0070C0"/>
                </a:solidFill>
                <a:latin typeface="Times New Roman" panose="02020603050405020304" pitchFamily="18" charset="0"/>
                <a:cs typeface="Times New Roman" panose="02020603050405020304" pitchFamily="18" charset="0"/>
              </a:rPr>
              <a:t> –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hệ</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thống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được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yêu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cầu</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600"/>
              </a:spcBef>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trọng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khác</a:t>
            </a:r>
            <a:endParaRPr lang="en-US" sz="1600" dirty="0">
              <a:solidFill>
                <a:srgbClr val="0070C0"/>
              </a:solidFill>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1600" b="1" i="1">
                <a:solidFill>
                  <a:srgbClr val="0070C0"/>
                </a:solidFill>
                <a:latin typeface="Times New Roman" panose="02020603050405020304" pitchFamily="18" charset="0"/>
                <a:cs typeface="Times New Roman" panose="02020603050405020304" pitchFamily="18" charset="0"/>
              </a:rPr>
              <a:t>Thực </a:t>
            </a:r>
            <a:r>
              <a:rPr lang="en-US" sz="1600" b="1" i="1" dirty="0" err="1">
                <a:solidFill>
                  <a:srgbClr val="0070C0"/>
                </a:solidFill>
                <a:latin typeface="Times New Roman" panose="02020603050405020304" pitchFamily="18" charset="0"/>
                <a:cs typeface="Times New Roman" panose="02020603050405020304" pitchFamily="18" charset="0"/>
              </a:rPr>
              <a:t>hiện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kiểm</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soát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chất</a:t>
            </a:r>
            <a:r>
              <a:rPr lang="en-US" sz="1600" b="1" i="1" dirty="0">
                <a:solidFill>
                  <a:srgbClr val="0070C0"/>
                </a:solidFill>
                <a:latin typeface="Times New Roman" panose="02020603050405020304" pitchFamily="18" charset="0"/>
                <a:cs typeface="Times New Roman" panose="02020603050405020304" pitchFamily="18" charset="0"/>
              </a:rPr>
              <a:t> l</a:t>
            </a:r>
            <a:r>
              <a:rPr lang="vi-VN" sz="1600" b="1" i="1" dirty="0">
                <a:solidFill>
                  <a:srgbClr val="0070C0"/>
                </a:solidFill>
                <a:latin typeface="Times New Roman" panose="02020603050405020304" pitchFamily="18" charset="0"/>
                <a:cs typeface="Times New Roman" panose="02020603050405020304" pitchFamily="18" charset="0"/>
              </a:rPr>
              <a:t>ư</a:t>
            </a:r>
            <a:r>
              <a:rPr lang="en-US" sz="1600" b="1" i="1" dirty="0" err="1">
                <a:solidFill>
                  <a:srgbClr val="0070C0"/>
                </a:solidFill>
                <a:latin typeface="Times New Roman" panose="02020603050405020304" pitchFamily="18" charset="0"/>
                <a:cs typeface="Times New Roman" panose="02020603050405020304" pitchFamily="18" charset="0"/>
              </a:rPr>
              <a:t>ợng</a:t>
            </a:r>
            <a:r>
              <a:rPr lang="en-US" sz="1600" b="1" i="1" dirty="0">
                <a:solidFill>
                  <a:srgbClr val="0070C0"/>
                </a:solidFill>
                <a:latin typeface="Times New Roman" panose="02020603050405020304" pitchFamily="18" charset="0"/>
                <a:cs typeface="Times New Roman" panose="02020603050405020304" pitchFamily="18" charset="0"/>
              </a:rPr>
              <a:t> – </a:t>
            </a:r>
            <a:r>
              <a:rPr lang="vi-VN" sz="1600" i="1" dirty="0">
                <a:solidFill>
                  <a:srgbClr val="0070C0"/>
                </a:solidFill>
                <a:latin typeface="Times New Roman" panose="02020603050405020304" pitchFamily="18" charset="0"/>
                <a:cs typeface="Times New Roman" panose="02020603050405020304" pitchFamily="18" charset="0"/>
              </a:rPr>
              <a:t>Quy trình giám sát và ghi lại kết quả của việc thực hiện các hoạt động chất lượng để đánh giá hiệu suất và đề xuất các thay đổi cần thiết.</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600"/>
              </a:spcBef>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thông</a:t>
            </a:r>
            <a:r>
              <a:rPr lang="en-US" sz="1600" i="1" dirty="0">
                <a:solidFill>
                  <a:srgbClr val="0070C0"/>
                </a:solidFill>
                <a:latin typeface="Times New Roman" panose="02020603050405020304" pitchFamily="18" charset="0"/>
                <a:cs typeface="Times New Roman" panose="02020603050405020304" pitchFamily="18" charset="0"/>
              </a:rPr>
              <a:t> qua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chuẩn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phẩm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đạt</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600"/>
              </a:spcBef>
              <a:buFont typeface="Arial" panose="020B0604020202020204" pitchFamily="34" charset="0"/>
              <a:buChar char="•"/>
            </a:pP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05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ơi giữ chỗ cho Nội dung 2"/>
          <p:cNvSpPr>
            <a:spLocks noGrp="1"/>
          </p:cNvSpPr>
          <p:nvPr>
            <p:ph idx="1"/>
          </p:nvPr>
        </p:nvSpPr>
        <p:spPr/>
        <p:txBody>
          <a:bodyPr/>
          <a:lstStyle/>
          <a:p>
            <a:endParaRPr lang="en-US" smtClean="0"/>
          </a:p>
          <a:p>
            <a:endParaRPr lang="en-US" smtClean="0"/>
          </a:p>
          <a:p>
            <a:endParaRPr lang="en-US" smtClean="0"/>
          </a:p>
          <a:p>
            <a:endParaRPr lang="en-US" dirty="0"/>
          </a:p>
        </p:txBody>
      </p:sp>
      <p:sp>
        <p:nvSpPr>
          <p:cNvPr id="5" name="Slide Number Placeholder 4"/>
          <p:cNvSpPr>
            <a:spLocks noGrp="1"/>
          </p:cNvSpPr>
          <p:nvPr>
            <p:ph type="sldNum" sz="quarter" idx="12"/>
          </p:nvPr>
        </p:nvSpPr>
        <p:spPr/>
        <p:txBody>
          <a:bodyPr/>
          <a:lstStyle/>
          <a:p>
            <a:fld id="{45D3D480-1655-47CE-BCA6-6F308F04DFD7}" type="slidenum">
              <a:rPr lang="es-ES" smtClean="0"/>
              <a:pPr/>
              <a:t>9</a:t>
            </a:fld>
            <a:endParaRPr lang="es-ES" dirty="0"/>
          </a:p>
        </p:txBody>
      </p:sp>
      <p:sp>
        <p:nvSpPr>
          <p:cNvPr id="2" name="Tiêu đề 1"/>
          <p:cNvSpPr>
            <a:spLocks noGrp="1"/>
          </p:cNvSpPr>
          <p:nvPr>
            <p:ph type="title"/>
          </p:nvPr>
        </p:nvSpPr>
        <p:spPr/>
        <p:txBody>
          <a:bodyPr/>
          <a:lstStyle/>
          <a:p>
            <a:r>
              <a:rPr lang="en-US" dirty="0"/>
              <a:t>Quality management </a:t>
            </a:r>
            <a:r>
              <a:rPr lang="en-US" dirty="0" smtClean="0"/>
              <a:t/>
            </a:r>
            <a:br>
              <a:rPr lang="en-US" dirty="0" smtClean="0"/>
            </a:br>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endParaRPr lang="en-US" dirty="0"/>
          </a:p>
        </p:txBody>
      </p:sp>
      <p:sp>
        <p:nvSpPr>
          <p:cNvPr id="6" name="Hình Chữ nhật 5"/>
          <p:cNvSpPr/>
          <p:nvPr/>
        </p:nvSpPr>
        <p:spPr>
          <a:xfrm>
            <a:off x="2063552" y="1864363"/>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Quality Planning</a:t>
            </a:r>
            <a:endParaRPr lang="en-US" dirty="0">
              <a:solidFill>
                <a:schemeClr val="tx1"/>
              </a:solidFill>
              <a:latin typeface="Times New Roman" pitchFamily="18" charset="0"/>
              <a:cs typeface="Times New Roman" pitchFamily="18" charset="0"/>
            </a:endParaRPr>
          </a:p>
        </p:txBody>
      </p:sp>
      <p:sp>
        <p:nvSpPr>
          <p:cNvPr id="7" name="Hình Chữ nhật 6"/>
          <p:cNvSpPr/>
          <p:nvPr/>
        </p:nvSpPr>
        <p:spPr>
          <a:xfrm>
            <a:off x="2063552" y="3212976"/>
            <a:ext cx="2286000"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itchFamily="18" charset="0"/>
                <a:cs typeface="Times New Roman" pitchFamily="18" charset="0"/>
              </a:rPr>
              <a:t>Là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quá</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trình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xác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định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yêu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cầu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về</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lượng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tiêu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chuẩn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dự</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án</a:t>
            </a:r>
            <a:endParaRPr lang="en-US" dirty="0">
              <a:solidFill>
                <a:schemeClr val="tx1"/>
              </a:solidFill>
              <a:latin typeface="Times New Roman" pitchFamily="18" charset="0"/>
              <a:cs typeface="Times New Roman" pitchFamily="18" charset="0"/>
            </a:endParaRPr>
          </a:p>
        </p:txBody>
      </p:sp>
      <p:sp>
        <p:nvSpPr>
          <p:cNvPr id="8" name="Hình Chữ nhật 7"/>
          <p:cNvSpPr/>
          <p:nvPr/>
        </p:nvSpPr>
        <p:spPr>
          <a:xfrm>
            <a:off x="5159896" y="3212976"/>
            <a:ext cx="2286000"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itchFamily="18" charset="0"/>
                <a:cs typeface="Times New Roman" pitchFamily="18" charset="0"/>
              </a:rPr>
              <a:t>Kiểm</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yêu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cầu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lượng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kết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quả</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từ</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hệ</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thống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kiểm</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soát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lượng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từ</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đó</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đưa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ra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tiêu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chuẩn</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chất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lượng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phù</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hợp</a:t>
            </a:r>
            <a:endParaRPr lang="en-US" dirty="0">
              <a:solidFill>
                <a:schemeClr val="tx1"/>
              </a:solidFill>
              <a:latin typeface="Times New Roman" pitchFamily="18" charset="0"/>
              <a:cs typeface="Times New Roman" pitchFamily="18" charset="0"/>
            </a:endParaRPr>
          </a:p>
        </p:txBody>
      </p:sp>
      <p:sp>
        <p:nvSpPr>
          <p:cNvPr id="9" name="Hình Chữ nhật 8"/>
          <p:cNvSpPr/>
          <p:nvPr/>
        </p:nvSpPr>
        <p:spPr>
          <a:xfrm>
            <a:off x="8040216" y="3212976"/>
            <a:ext cx="2286000"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Theo </a:t>
            </a:r>
            <a:r>
              <a:rPr lang="en-US" dirty="0" err="1">
                <a:solidFill>
                  <a:schemeClr val="tx1"/>
                </a:solidFill>
                <a:latin typeface="Times New Roman" pitchFamily="18" charset="0"/>
                <a:cs typeface="Times New Roman" pitchFamily="18" charset="0"/>
              </a:rPr>
              <a:t>dõi</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ghi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lại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kết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quả</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thực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hiện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hoạt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động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lượng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để</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đánh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giá</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hiệu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suất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đề</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suất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thay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đổi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cần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thiết</a:t>
            </a:r>
            <a:endParaRPr lang="en-US" dirty="0">
              <a:solidFill>
                <a:schemeClr val="tx1"/>
              </a:solidFill>
              <a:latin typeface="Times New Roman" pitchFamily="18" charset="0"/>
              <a:cs typeface="Times New Roman" pitchFamily="18" charset="0"/>
            </a:endParaRPr>
          </a:p>
        </p:txBody>
      </p:sp>
      <p:sp>
        <p:nvSpPr>
          <p:cNvPr id="10" name="Hình Chữ nhật 9"/>
          <p:cNvSpPr/>
          <p:nvPr/>
        </p:nvSpPr>
        <p:spPr>
          <a:xfrm>
            <a:off x="5159896" y="1880992"/>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Perform Quality Assurance (QA)</a:t>
            </a:r>
            <a:endParaRPr lang="en-US" dirty="0">
              <a:solidFill>
                <a:schemeClr val="tx1"/>
              </a:solidFill>
              <a:latin typeface="Times New Roman" pitchFamily="18" charset="0"/>
              <a:cs typeface="Times New Roman" pitchFamily="18" charset="0"/>
            </a:endParaRPr>
          </a:p>
        </p:txBody>
      </p:sp>
      <p:sp>
        <p:nvSpPr>
          <p:cNvPr id="11" name="Hình Chữ nhật 10"/>
          <p:cNvSpPr/>
          <p:nvPr/>
        </p:nvSpPr>
        <p:spPr>
          <a:xfrm>
            <a:off x="7968208" y="1867175"/>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Perform Quality Control (QC)</a:t>
            </a:r>
            <a:endParaRPr lang="en-US" dirty="0">
              <a:solidFill>
                <a:schemeClr val="tx1"/>
              </a:solidFill>
              <a:latin typeface="Times New Roman" pitchFamily="18" charset="0"/>
              <a:cs typeface="Times New Roman" pitchFamily="18" charset="0"/>
            </a:endParaRPr>
          </a:p>
        </p:txBody>
      </p:sp>
      <p:sp>
        <p:nvSpPr>
          <p:cNvPr id="12" name="Mũi tên Xuống 11"/>
          <p:cNvSpPr/>
          <p:nvPr/>
        </p:nvSpPr>
        <p:spPr>
          <a:xfrm>
            <a:off x="3143672" y="2734736"/>
            <a:ext cx="181419" cy="4523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 name="Mũi tên Xuống 12"/>
          <p:cNvSpPr/>
          <p:nvPr/>
        </p:nvSpPr>
        <p:spPr>
          <a:xfrm>
            <a:off x="6168008" y="2734736"/>
            <a:ext cx="199541" cy="452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 name="Mũi tên Xuống 13"/>
          <p:cNvSpPr/>
          <p:nvPr/>
        </p:nvSpPr>
        <p:spPr>
          <a:xfrm>
            <a:off x="8976320" y="2734736"/>
            <a:ext cx="159367" cy="380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33080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1636</TotalTime>
  <Words>5720</Words>
  <Application>Microsoft Office PowerPoint</Application>
  <PresentationFormat>Widescreen</PresentationFormat>
  <Paragraphs>462</Paragraphs>
  <Slides>33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Symbol</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management  Quản lý chất lượng</vt:lpstr>
      <vt:lpstr>PowerPoint Presentation</vt:lpstr>
      <vt:lpstr>PowerPoint Presentation</vt:lpstr>
      <vt:lpstr>Quality planning  Lập kế hoạch chất lượng</vt:lpstr>
      <vt:lpstr>Review the Quality Plan Đánh giá Kế hoạch chất lượng</vt:lpstr>
      <vt:lpstr>PowerPoint Presentation</vt:lpstr>
      <vt:lpstr>Quality assurance framework Khung đảm bảo chất lượng</vt:lpstr>
      <vt:lpstr>PowerPoint Presentation</vt:lpstr>
      <vt:lpstr>PowerPoint Presentation</vt:lpstr>
      <vt:lpstr>PowerPoint Presentation</vt:lpstr>
      <vt:lpstr>PowerPoint Presentation</vt:lpstr>
      <vt:lpstr>PowerPoint Presentation</vt:lpstr>
      <vt:lpstr>Quality control Kiểm soát chất lượng</vt:lpstr>
      <vt:lpstr>Example: Quality control chart Ví dụ: Biểu đồ kiểm soát chất lượng</vt:lpstr>
      <vt:lpstr>Example: Quality control chart Ví dụ: Biểu đồ kiểm soát chất lượng</vt:lpstr>
      <vt:lpstr>Example: Quality control chart Ví dụ: Biểu đồ kiểm soát chất lượng</vt:lpstr>
      <vt:lpstr>PowerPoint Presentation</vt:lpstr>
      <vt:lpstr>PowerPoint Presentation</vt:lpstr>
      <vt:lpstr>PowerPoint Presentation</vt:lpstr>
      <vt:lpstr>Correctvie action  Các hoạt động điều chỉnh</vt:lpstr>
      <vt:lpstr>When the project implementation did not go according to plan Khi việc thực hiện dự án không theo kế hoạch</vt:lpstr>
      <vt:lpstr>When the cost for the project is increased Khi chi phí cho dự án có nguy cơ tăng lên</vt:lpstr>
      <vt:lpstr>When product quality decreases Khi chất lượng sản phẩm giảm</vt:lpstr>
      <vt:lpstr>Compare consequences  So sánh hậu quả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344</cp:revision>
  <dcterms:created xsi:type="dcterms:W3CDTF">2017-09-18T23:44:10Z</dcterms:created>
  <dcterms:modified xsi:type="dcterms:W3CDTF">2019-11-20T01:36:22Z</dcterms:modified>
</cp:coreProperties>
</file>