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94" r:id="rId2"/>
    <p:sldId id="256" r:id="rId3"/>
    <p:sldId id="259" r:id="rId4"/>
    <p:sldId id="293" r:id="rId5"/>
    <p:sldId id="262" r:id="rId6"/>
    <p:sldId id="264" r:id="rId7"/>
    <p:sldId id="266" r:id="rId8"/>
    <p:sldId id="268" r:id="rId9"/>
    <p:sldId id="270" r:id="rId10"/>
    <p:sldId id="272" r:id="rId11"/>
    <p:sldId id="274" r:id="rId12"/>
    <p:sldId id="289" r:id="rId13"/>
    <p:sldId id="276" r:id="rId14"/>
    <p:sldId id="292" r:id="rId15"/>
    <p:sldId id="279" r:id="rId16"/>
    <p:sldId id="281" r:id="rId17"/>
    <p:sldId id="291" r:id="rId18"/>
    <p:sldId id="283"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ABF3A-1578-4C70-A6B4-E152DAFD7EAA}"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D948-53BF-408B-A578-D5A1CBDBF13F}" type="slidenum">
              <a:rPr lang="en-US" smtClean="0"/>
              <a:t>‹#›</a:t>
            </a:fld>
            <a:endParaRPr lang="en-US"/>
          </a:p>
        </p:txBody>
      </p:sp>
    </p:spTree>
    <p:extLst>
      <p:ext uri="{BB962C8B-B14F-4D97-AF65-F5344CB8AC3E}">
        <p14:creationId xmlns:p14="http://schemas.microsoft.com/office/powerpoint/2010/main" val="94739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FD948-53BF-408B-A578-D5A1CBDBF13F}" type="slidenum">
              <a:rPr lang="en-US" smtClean="0"/>
              <a:t>14</a:t>
            </a:fld>
            <a:endParaRPr lang="en-US"/>
          </a:p>
        </p:txBody>
      </p:sp>
    </p:spTree>
    <p:extLst>
      <p:ext uri="{BB962C8B-B14F-4D97-AF65-F5344CB8AC3E}">
        <p14:creationId xmlns:p14="http://schemas.microsoft.com/office/powerpoint/2010/main" val="269394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9642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3508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19193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293133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F2B4E-B990-4AAB-9F7D-B6F8B81E812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159A4-F421-4E26-8707-58E4763B96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1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11422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159587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CF2B4E-B990-4AAB-9F7D-B6F8B81E8122}"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8974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2B4E-B990-4AAB-9F7D-B6F8B81E8122}" type="datetimeFigureOut">
              <a:rPr lang="en-US" smtClean="0"/>
              <a:t>11/20/2019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39882127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159A4-F421-4E26-8707-58E4763B967B}" type="slidenum">
              <a:rPr lang="en-US" smtClean="0"/>
              <a:t>‹#›</a:t>
            </a:fld>
            <a:endParaRPr lang="en-US"/>
          </a:p>
        </p:txBody>
      </p:sp>
    </p:spTree>
    <p:extLst>
      <p:ext uri="{BB962C8B-B14F-4D97-AF65-F5344CB8AC3E}">
        <p14:creationId xmlns:p14="http://schemas.microsoft.com/office/powerpoint/2010/main" val="2506021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CF2B4E-B990-4AAB-9F7D-B6F8B81E812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159A4-F421-4E26-8707-58E4763B967B}" type="slidenum">
              <a:rPr lang="en-US" smtClean="0"/>
              <a:t>‹#›</a:t>
            </a:fld>
            <a:endParaRPr lang="en-US"/>
          </a:p>
        </p:txBody>
      </p:sp>
    </p:spTree>
    <p:extLst>
      <p:ext uri="{BB962C8B-B14F-4D97-AF65-F5344CB8AC3E}">
        <p14:creationId xmlns:p14="http://schemas.microsoft.com/office/powerpoint/2010/main" val="6355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2B4E-B990-4AAB-9F7D-B6F8B81E8122}" type="datetimeFigureOut">
              <a:rPr lang="en-US" smtClean="0"/>
              <a:t>11/20/2019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159A4-F421-4E26-8707-58E4763B96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68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3542656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97721369"/>
              </p:ext>
            </p:extLst>
          </p:nvPr>
        </p:nvGraphicFramePr>
        <p:xfrm>
          <a:off x="182131" y="504842"/>
          <a:ext cx="11808764" cy="5798820"/>
        </p:xfrm>
        <a:graphic>
          <a:graphicData uri="http://schemas.openxmlformats.org/drawingml/2006/table">
            <a:tbl>
              <a:tblPr>
                <a:tableStyleId>{5940675A-B579-460E-94D1-54222C63F5DA}</a:tableStyleId>
              </a:tblPr>
              <a:tblGrid>
                <a:gridCol w="2730751">
                  <a:extLst>
                    <a:ext uri="{9D8B030D-6E8A-4147-A177-3AD203B41FA5}">
                      <a16:colId xmlns="" xmlns:a16="http://schemas.microsoft.com/office/drawing/2014/main" val="20000"/>
                    </a:ext>
                  </a:extLst>
                </a:gridCol>
                <a:gridCol w="9078013">
                  <a:extLst>
                    <a:ext uri="{9D8B030D-6E8A-4147-A177-3AD203B41FA5}">
                      <a16:colId xmlns="" xmlns:a16="http://schemas.microsoft.com/office/drawing/2014/main" val="20001"/>
                    </a:ext>
                  </a:extLst>
                </a:gridCol>
              </a:tblGrid>
              <a:tr h="354122">
                <a:tc>
                  <a:txBody>
                    <a:bodyPr/>
                    <a:lstStyle/>
                    <a:p>
                      <a:r>
                        <a:rPr lang="en-US" sz="1550" dirty="0">
                          <a:effectLst/>
                          <a:latin typeface="Times New Roman" panose="02020603050405020304" pitchFamily="18" charset="0"/>
                          <a:cs typeface="Times New Roman" panose="02020603050405020304" pitchFamily="18" charset="0"/>
                        </a:rPr>
                        <a:t>Planned Value</a:t>
                      </a:r>
                      <a:br>
                        <a:rPr lang="en-US" sz="1550" dirty="0">
                          <a:effectLst/>
                          <a:latin typeface="Times New Roman" panose="02020603050405020304" pitchFamily="18" charset="0"/>
                          <a:cs typeface="Times New Roman" panose="02020603050405020304" pitchFamily="18" charset="0"/>
                        </a:rPr>
                      </a:br>
                      <a:r>
                        <a:rPr lang="en-US" sz="1550" dirty="0">
                          <a:effectLst/>
                          <a:latin typeface="Times New Roman" panose="02020603050405020304" pitchFamily="18" charset="0"/>
                          <a:cs typeface="Times New Roman" panose="02020603050405020304" pitchFamily="18" charset="0"/>
                        </a:rPr>
                        <a:t>(PV) </a:t>
                      </a:r>
                      <a:r>
                        <a:rPr lang="en-US" sz="1550" i="1" dirty="0">
                          <a:solidFill>
                            <a:srgbClr val="0070C0"/>
                          </a:solidFill>
                          <a:effectLst/>
                          <a:latin typeface="Times New Roman" panose="02020603050405020304" pitchFamily="18" charset="0"/>
                          <a:cs typeface="Times New Roman" panose="02020603050405020304" pitchFamily="18" charset="0"/>
                        </a:rPr>
                        <a:t>(</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trị</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theo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kế</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hoạch</a:t>
                      </a:r>
                      <a:r>
                        <a:rPr lang="en-US" sz="1550" i="1" dirty="0">
                          <a:solidFill>
                            <a:srgbClr val="0070C0"/>
                          </a:solidFill>
                          <a:effectLst/>
                          <a:latin typeface="Times New Roman" panose="02020603050405020304" pitchFamily="18" charset="0"/>
                          <a:cs typeface="Times New Roman" panose="02020603050405020304" pitchFamily="18" charset="0"/>
                        </a:rPr>
                        <a:t>)</a:t>
                      </a:r>
                    </a:p>
                  </a:txBody>
                  <a:tcPr anchor="ctr"/>
                </a:tc>
                <a:tc>
                  <a:txBody>
                    <a:bodyPr/>
                    <a:lstStyle/>
                    <a:p>
                      <a:r>
                        <a:rPr lang="en-US" sz="1550">
                          <a:effectLst/>
                          <a:latin typeface="Times New Roman" panose="02020603050405020304" pitchFamily="18" charset="0"/>
                          <a:cs typeface="Times New Roman" panose="02020603050405020304" pitchFamily="18" charset="0"/>
                        </a:rPr>
                        <a:t>The physical work scheduled, plus the authorized budget to accomplish</a:t>
                      </a:r>
                      <a:r>
                        <a:rPr lang="en-US" sz="1550" baseline="0">
                          <a:effectLst/>
                          <a:latin typeface="Times New Roman" panose="02020603050405020304" pitchFamily="18" charset="0"/>
                          <a:cs typeface="Times New Roman" panose="02020603050405020304" pitchFamily="18" charset="0"/>
                        </a:rPr>
                        <a:t> </a:t>
                      </a:r>
                      <a:r>
                        <a:rPr lang="en-US" sz="1550">
                          <a:effectLst/>
                          <a:latin typeface="Times New Roman" panose="02020603050405020304" pitchFamily="18" charset="0"/>
                          <a:cs typeface="Times New Roman" panose="02020603050405020304" pitchFamily="18" charset="0"/>
                        </a:rPr>
                        <a:t>the scheduled work; allows the PM to tell whether the project is in trouble</a:t>
                      </a:r>
                      <a:r>
                        <a:rPr lang="en-US" sz="1550" baseline="0">
                          <a:effectLst/>
                          <a:latin typeface="Times New Roman" panose="02020603050405020304" pitchFamily="18" charset="0"/>
                          <a:cs typeface="Times New Roman" panose="02020603050405020304" pitchFamily="18" charset="0"/>
                        </a:rPr>
                        <a:t> </a:t>
                      </a:r>
                      <a:r>
                        <a:rPr lang="en-US" sz="1550">
                          <a:effectLst/>
                          <a:latin typeface="Times New Roman" panose="02020603050405020304" pitchFamily="18" charset="0"/>
                          <a:cs typeface="Times New Roman" panose="02020603050405020304" pitchFamily="18" charset="0"/>
                        </a:rPr>
                        <a:t>by comparing PV to EV and/or AC; what was the planned spending for a</a:t>
                      </a:r>
                      <a:r>
                        <a:rPr lang="en-US" sz="1550" baseline="0">
                          <a:effectLst/>
                          <a:latin typeface="Times New Roman" panose="02020603050405020304" pitchFamily="18" charset="0"/>
                          <a:cs typeface="Times New Roman" panose="02020603050405020304" pitchFamily="18" charset="0"/>
                        </a:rPr>
                        <a:t> </a:t>
                      </a:r>
                      <a:r>
                        <a:rPr lang="en-US" sz="1550">
                          <a:effectLst/>
                          <a:latin typeface="Times New Roman" panose="02020603050405020304" pitchFamily="18" charset="0"/>
                          <a:cs typeface="Times New Roman" panose="02020603050405020304" pitchFamily="18" charset="0"/>
                        </a:rPr>
                        <a:t>given period of time?</a:t>
                      </a:r>
                    </a:p>
                    <a:p>
                      <a:r>
                        <a:rPr lang="en-US" sz="1550" i="1">
                          <a:solidFill>
                            <a:srgbClr val="0070C0"/>
                          </a:solidFill>
                          <a:effectLst/>
                          <a:latin typeface="Times New Roman" panose="02020603050405020304" pitchFamily="18" charset="0"/>
                          <a:cs typeface="Times New Roman" panose="02020603050405020304" pitchFamily="18" charset="0"/>
                        </a:rPr>
                        <a:t>Kế hoạch công việc vật lý, cộng với xác thực ngân sách để hoàn thành theo kế hoạch dự án; cho phép quản lý dự án có thể xác định dự án có gặp vấn đề hay không bằng cách so sánh PV với EV và/hoặc AC; dự định có phù hợp với thời gian cho phép?</a:t>
                      </a:r>
                    </a:p>
                    <a:p>
                      <a:endParaRPr lang="en-US" sz="155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1243668">
                <a:tc>
                  <a:txBody>
                    <a:bodyPr/>
                    <a:lstStyle/>
                    <a:p>
                      <a:r>
                        <a:rPr lang="en-US" sz="1550" dirty="0">
                          <a:effectLst/>
                          <a:latin typeface="Times New Roman" panose="02020603050405020304" pitchFamily="18" charset="0"/>
                          <a:cs typeface="Times New Roman" panose="02020603050405020304" pitchFamily="18" charset="0"/>
                        </a:rPr>
                        <a:t>Earned Value</a:t>
                      </a:r>
                      <a:br>
                        <a:rPr lang="en-US" sz="1550" dirty="0">
                          <a:effectLst/>
                          <a:latin typeface="Times New Roman" panose="02020603050405020304" pitchFamily="18" charset="0"/>
                          <a:cs typeface="Times New Roman" panose="02020603050405020304" pitchFamily="18" charset="0"/>
                        </a:rPr>
                      </a:br>
                      <a:r>
                        <a:rPr lang="en-US" sz="1550" dirty="0">
                          <a:effectLst/>
                          <a:latin typeface="Times New Roman" panose="02020603050405020304" pitchFamily="18" charset="0"/>
                          <a:cs typeface="Times New Roman" panose="02020603050405020304" pitchFamily="18" charset="0"/>
                        </a:rPr>
                        <a:t>(EV) </a:t>
                      </a:r>
                      <a:r>
                        <a:rPr lang="en-US" sz="1550" i="1" dirty="0">
                          <a:solidFill>
                            <a:srgbClr val="0070C0"/>
                          </a:solidFill>
                          <a:effectLst/>
                          <a:latin typeface="Times New Roman" panose="02020603050405020304" pitchFamily="18" charset="0"/>
                          <a:cs typeface="Times New Roman" panose="02020603050405020304" pitchFamily="18" charset="0"/>
                        </a:rPr>
                        <a:t>(</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trị</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thu</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a:t>
                      </a:r>
                    </a:p>
                  </a:txBody>
                  <a:tcPr anchor="ctr"/>
                </a:tc>
                <a:tc>
                  <a:txBody>
                    <a:bodyPr/>
                    <a:lstStyle/>
                    <a:p>
                      <a:r>
                        <a:rPr lang="en-US" sz="1550" dirty="0">
                          <a:effectLst/>
                          <a:latin typeface="Times New Roman" panose="02020603050405020304" pitchFamily="18" charset="0"/>
                          <a:cs typeface="Times New Roman" panose="02020603050405020304" pitchFamily="18" charset="0"/>
                        </a:rPr>
                        <a:t>The physical work accomplished plus the authorized budget for this work;</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the sum of the approved cost estimates for activities completed during a</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given period; what</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work has been completed and what measurement is</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used to establish the accomplished value of those items?</a:t>
                      </a:r>
                    </a:p>
                    <a:p>
                      <a:r>
                        <a:rPr lang="en-US" sz="1550" i="1" dirty="0" err="1">
                          <a:solidFill>
                            <a:srgbClr val="0070C0"/>
                          </a:solidFill>
                          <a:effectLst/>
                          <a:latin typeface="Times New Roman" panose="02020603050405020304" pitchFamily="18" charset="0"/>
                          <a:cs typeface="Times New Roman" panose="02020603050405020304" pitchFamily="18" charset="0"/>
                        </a:rPr>
                        <a:t>Kế</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công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việc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vật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lý</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cộng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với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xác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thực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ngân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để</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theo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kế</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dự</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án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tổng</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đánh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chấp</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thuận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cho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hoạt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động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trong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suốt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thời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gian</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a:solidFill>
                            <a:srgbClr val="0070C0"/>
                          </a:solidFill>
                          <a:effectLst/>
                          <a:latin typeface="Times New Roman" panose="02020603050405020304" pitchFamily="18" charset="0"/>
                          <a:cs typeface="Times New Roman" panose="02020603050405020304" pitchFamily="18" charset="0"/>
                        </a:rPr>
                        <a:t>a </a:t>
                      </a:r>
                      <a:r>
                        <a:rPr lang="en-US" sz="1550" i="1" dirty="0" err="1">
                          <a:solidFill>
                            <a:srgbClr val="0070C0"/>
                          </a:solidFill>
                          <a:effectLst/>
                          <a:latin typeface="Times New Roman" panose="02020603050405020304" pitchFamily="18" charset="0"/>
                          <a:cs typeface="Times New Roman" panose="02020603050405020304" pitchFamily="18" charset="0"/>
                        </a:rPr>
                        <a:t>cho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công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việc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nào</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cùng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với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những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việc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đo</a:t>
                      </a:r>
                      <a:r>
                        <a:rPr lang="en-US" sz="1550" i="1" dirty="0">
                          <a:solidFill>
                            <a:srgbClr val="0070C0"/>
                          </a:solidFill>
                          <a:effectLst/>
                          <a:latin typeface="Times New Roman" panose="02020603050405020304" pitchFamily="18" charset="0"/>
                          <a:cs typeface="Times New Roman" panose="02020603050405020304" pitchFamily="18" charset="0"/>
                        </a:rPr>
                        <a:t> l</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ờng</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tạo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nên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để</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trị</a:t>
                      </a:r>
                      <a:r>
                        <a:rPr lang="en-US" sz="1550" i="1" dirty="0">
                          <a:solidFill>
                            <a:srgbClr val="0070C0"/>
                          </a:solidFill>
                          <a:effectLst/>
                          <a:latin typeface="Times New Roman" panose="02020603050405020304" pitchFamily="18" charset="0"/>
                          <a:cs typeface="Times New Roman" panose="02020603050405020304" pitchFamily="18" charset="0"/>
                        </a:rPr>
                        <a:t>.</a:t>
                      </a:r>
                    </a:p>
                  </a:txBody>
                  <a:tcPr anchor="ctr"/>
                </a:tc>
                <a:extLst>
                  <a:ext uri="{0D108BD9-81ED-4DB2-BD59-A6C34878D82A}">
                    <a16:rowId xmlns="" xmlns:a16="http://schemas.microsoft.com/office/drawing/2014/main" val="10001"/>
                  </a:ext>
                </a:extLst>
              </a:tr>
              <a:tr h="1365744">
                <a:tc>
                  <a:txBody>
                    <a:bodyPr/>
                    <a:lstStyle/>
                    <a:p>
                      <a:r>
                        <a:rPr lang="en-US" sz="1550">
                          <a:effectLst/>
                          <a:latin typeface="Times New Roman" panose="02020603050405020304" pitchFamily="18" charset="0"/>
                          <a:cs typeface="Times New Roman" panose="02020603050405020304" pitchFamily="18" charset="0"/>
                        </a:rPr>
                        <a:t>Actual Cost</a:t>
                      </a:r>
                      <a:br>
                        <a:rPr lang="en-US" sz="1550">
                          <a:effectLst/>
                          <a:latin typeface="Times New Roman" panose="02020603050405020304" pitchFamily="18" charset="0"/>
                          <a:cs typeface="Times New Roman" panose="02020603050405020304" pitchFamily="18" charset="0"/>
                        </a:rPr>
                      </a:br>
                      <a:r>
                        <a:rPr lang="en-US" sz="1550">
                          <a:effectLst/>
                          <a:latin typeface="Times New Roman" panose="02020603050405020304" pitchFamily="18" charset="0"/>
                          <a:cs typeface="Times New Roman" panose="02020603050405020304" pitchFamily="18" charset="0"/>
                        </a:rPr>
                        <a:t>(AC) </a:t>
                      </a:r>
                      <a:r>
                        <a:rPr lang="en-US" sz="1550" i="1">
                          <a:solidFill>
                            <a:srgbClr val="0070C0"/>
                          </a:solidFill>
                          <a:effectLst/>
                          <a:latin typeface="Times New Roman" panose="02020603050405020304" pitchFamily="18" charset="0"/>
                          <a:cs typeface="Times New Roman" panose="02020603050405020304" pitchFamily="18" charset="0"/>
                        </a:rPr>
                        <a:t>(Chi phí thực tế)</a:t>
                      </a:r>
                    </a:p>
                  </a:txBody>
                  <a:tcPr anchor="ctr"/>
                </a:tc>
                <a:tc>
                  <a:txBody>
                    <a:bodyPr/>
                    <a:lstStyle/>
                    <a:p>
                      <a:r>
                        <a:rPr lang="en-US" sz="1550" dirty="0">
                          <a:effectLst/>
                          <a:latin typeface="Times New Roman" panose="02020603050405020304" pitchFamily="18" charset="0"/>
                          <a:cs typeface="Times New Roman" panose="02020603050405020304" pitchFamily="18" charset="0"/>
                        </a:rPr>
                        <a:t>Total costs incurred that must relate to whatever cost was budgeted within</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the</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planned value and earned value in accomplishing work during a given</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time period; represents the actual cost of performing the work;</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what has been completed and what is the actual cost of those items?</a:t>
                      </a:r>
                    </a:p>
                    <a:p>
                      <a:r>
                        <a:rPr lang="en-US" sz="1550" i="1" dirty="0" err="1">
                          <a:solidFill>
                            <a:srgbClr val="0070C0"/>
                          </a:solidFill>
                          <a:effectLst/>
                          <a:latin typeface="Times New Roman" panose="02020603050405020304" pitchFamily="18" charset="0"/>
                          <a:cs typeface="Times New Roman" panose="02020603050405020304" pitchFamily="18" charset="0"/>
                        </a:rPr>
                        <a:t>Tổng</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thiệt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hại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phải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ghi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lại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bất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kỳ</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nào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với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trị</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theo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kế</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và</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trị</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thu</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để</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công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việc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trong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suốt</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khoảng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thời</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gian</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ợc</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a:solidFill>
                            <a:srgbClr val="0070C0"/>
                          </a:solidFill>
                          <a:effectLst/>
                          <a:latin typeface="Times New Roman" panose="02020603050405020304" pitchFamily="18" charset="0"/>
                          <a:cs typeface="Times New Roman" panose="02020603050405020304" pitchFamily="18" charset="0"/>
                        </a:rPr>
                        <a:t>a </a:t>
                      </a:r>
                      <a:r>
                        <a:rPr lang="en-US" sz="1550" i="1" dirty="0" err="1">
                          <a:solidFill>
                            <a:srgbClr val="0070C0"/>
                          </a:solidFill>
                          <a:effectLst/>
                          <a:latin typeface="Times New Roman" panose="02020603050405020304" pitchFamily="18" charset="0"/>
                          <a:cs typeface="Times New Roman" panose="02020603050405020304" pitchFamily="18" charset="0"/>
                        </a:rPr>
                        <a:t>ra</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mô</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tả</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thực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của</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thực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hiện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công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việc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những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thứ</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cần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hoàn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và</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những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thứ</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đã</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mất</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thực</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tế</a:t>
                      </a:r>
                      <a:endParaRPr lang="en-US" sz="1550" i="1" dirty="0">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956668">
                <a:tc>
                  <a:txBody>
                    <a:bodyPr/>
                    <a:lstStyle/>
                    <a:p>
                      <a:r>
                        <a:rPr lang="en-US" sz="1550" dirty="0">
                          <a:effectLst/>
                          <a:latin typeface="Times New Roman" panose="02020603050405020304" pitchFamily="18" charset="0"/>
                          <a:cs typeface="Times New Roman" panose="02020603050405020304" pitchFamily="18" charset="0"/>
                        </a:rPr>
                        <a:t>Budget at</a:t>
                      </a:r>
                      <a:br>
                        <a:rPr lang="en-US" sz="1550" dirty="0">
                          <a:effectLst/>
                          <a:latin typeface="Times New Roman" panose="02020603050405020304" pitchFamily="18" charset="0"/>
                          <a:cs typeface="Times New Roman" panose="02020603050405020304" pitchFamily="18" charset="0"/>
                        </a:rPr>
                      </a:br>
                      <a:r>
                        <a:rPr lang="en-US" sz="1550" dirty="0">
                          <a:effectLst/>
                          <a:latin typeface="Times New Roman" panose="02020603050405020304" pitchFamily="18" charset="0"/>
                          <a:cs typeface="Times New Roman" panose="02020603050405020304" pitchFamily="18" charset="0"/>
                        </a:rPr>
                        <a:t>Completion</a:t>
                      </a:r>
                      <a:br>
                        <a:rPr lang="en-US" sz="1550" dirty="0">
                          <a:effectLst/>
                          <a:latin typeface="Times New Roman" panose="02020603050405020304" pitchFamily="18" charset="0"/>
                          <a:cs typeface="Times New Roman" panose="02020603050405020304" pitchFamily="18" charset="0"/>
                        </a:rPr>
                      </a:br>
                      <a:r>
                        <a:rPr lang="en-US" sz="1550" dirty="0">
                          <a:effectLst/>
                          <a:latin typeface="Times New Roman" panose="02020603050405020304" pitchFamily="18" charset="0"/>
                          <a:cs typeface="Times New Roman" panose="02020603050405020304" pitchFamily="18" charset="0"/>
                        </a:rPr>
                        <a:t>(</a:t>
                      </a:r>
                      <a:r>
                        <a:rPr lang="en-US" sz="1550">
                          <a:effectLst/>
                          <a:latin typeface="Times New Roman" panose="02020603050405020304" pitchFamily="18" charset="0"/>
                          <a:cs typeface="Times New Roman" panose="02020603050405020304" pitchFamily="18" charset="0"/>
                        </a:rPr>
                        <a:t>BAC) </a:t>
                      </a:r>
                      <a:r>
                        <a:rPr lang="en-US" sz="1550" i="1">
                          <a:solidFill>
                            <a:srgbClr val="0070C0"/>
                          </a:solidFill>
                          <a:effectLst/>
                          <a:latin typeface="Times New Roman" panose="02020603050405020304" pitchFamily="18" charset="0"/>
                          <a:cs typeface="Times New Roman" panose="02020603050405020304" pitchFamily="18" charset="0"/>
                        </a:rPr>
                        <a:t>(Ngân sách lúc hoàn thành)</a:t>
                      </a:r>
                      <a:endParaRPr lang="en-US" sz="155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550" dirty="0">
                          <a:effectLst/>
                          <a:latin typeface="Times New Roman" panose="02020603050405020304" pitchFamily="18" charset="0"/>
                          <a:cs typeface="Times New Roman" panose="02020603050405020304" pitchFamily="18" charset="0"/>
                        </a:rPr>
                        <a:t>The sum of the total budgets for the project; Project baseline cost;</a:t>
                      </a:r>
                      <a:r>
                        <a:rPr lang="en-US" sz="1550" baseline="0" dirty="0">
                          <a:effectLst/>
                          <a:latin typeface="Times New Roman" panose="02020603050405020304" pitchFamily="18" charset="0"/>
                          <a:cs typeface="Times New Roman" panose="02020603050405020304" pitchFamily="18" charset="0"/>
                        </a:rPr>
                        <a:t> </a:t>
                      </a:r>
                      <a:r>
                        <a:rPr lang="en-US" sz="1550" dirty="0">
                          <a:effectLst/>
                          <a:latin typeface="Times New Roman" panose="02020603050405020304" pitchFamily="18" charset="0"/>
                          <a:cs typeface="Times New Roman" panose="02020603050405020304" pitchFamily="18" charset="0"/>
                        </a:rPr>
                        <a:t>what is the project's budget?</a:t>
                      </a:r>
                    </a:p>
                    <a:p>
                      <a:r>
                        <a:rPr lang="en-US" sz="1550" i="1" dirty="0" err="1">
                          <a:solidFill>
                            <a:srgbClr val="0070C0"/>
                          </a:solidFill>
                          <a:effectLst/>
                          <a:latin typeface="Times New Roman" panose="02020603050405020304" pitchFamily="18" charset="0"/>
                          <a:cs typeface="Times New Roman" panose="02020603050405020304" pitchFamily="18" charset="0"/>
                        </a:rPr>
                        <a:t>Tổng</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ngân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dành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cho</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dự</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án</a:t>
                      </a:r>
                      <a:r>
                        <a:rPr lang="en-US" sz="1550" i="1" dirty="0">
                          <a:solidFill>
                            <a:srgbClr val="0070C0"/>
                          </a:solidFill>
                          <a:effectLst/>
                          <a:latin typeface="Times New Roman" panose="02020603050405020304" pitchFamily="18" charset="0"/>
                          <a:cs typeface="Times New Roman" panose="02020603050405020304" pitchFamily="18" charset="0"/>
                        </a:rPr>
                        <a:t>; đ</a:t>
                      </a:r>
                      <a:r>
                        <a:rPr lang="vi-VN" sz="1550" i="1" dirty="0">
                          <a:solidFill>
                            <a:srgbClr val="0070C0"/>
                          </a:solidFill>
                          <a:effectLst/>
                          <a:latin typeface="Times New Roman" panose="02020603050405020304" pitchFamily="18" charset="0"/>
                          <a:cs typeface="Times New Roman" panose="02020603050405020304" pitchFamily="18" charset="0"/>
                        </a:rPr>
                        <a:t>ư</a:t>
                      </a:r>
                      <a:r>
                        <a:rPr lang="en-US" sz="1550" i="1" dirty="0" err="1">
                          <a:solidFill>
                            <a:srgbClr val="0070C0"/>
                          </a:solidFill>
                          <a:effectLst/>
                          <a:latin typeface="Times New Roman" panose="02020603050405020304" pitchFamily="18" charset="0"/>
                          <a:cs typeface="Times New Roman" panose="02020603050405020304" pitchFamily="18" charset="0"/>
                        </a:rPr>
                        <a:t>ờng</a:t>
                      </a:r>
                      <a:r>
                        <a:rPr lang="en-US" sz="1550" i="1" dirty="0">
                          <a:solidFill>
                            <a:srgbClr val="0070C0"/>
                          </a:solidFill>
                          <a:effectLst/>
                          <a:latin typeface="Times New Roman" panose="02020603050405020304" pitchFamily="18" charset="0"/>
                          <a:cs typeface="Times New Roman" panose="02020603050405020304" pitchFamily="18" charset="0"/>
                        </a:rPr>
                        <a:t> chi </a:t>
                      </a:r>
                      <a:r>
                        <a:rPr lang="en-US" sz="1550" i="1" dirty="0" err="1">
                          <a:solidFill>
                            <a:srgbClr val="0070C0"/>
                          </a:solidFill>
                          <a:effectLst/>
                          <a:latin typeface="Times New Roman" panose="02020603050405020304" pitchFamily="18" charset="0"/>
                          <a:cs typeface="Times New Roman" panose="02020603050405020304" pitchFamily="18" charset="0"/>
                        </a:rPr>
                        <a:t>phí</a:t>
                      </a:r>
                      <a:r>
                        <a:rPr lang="en-US" sz="1550" i="1" dirty="0">
                          <a:solidFill>
                            <a:srgbClr val="0070C0"/>
                          </a:solidFill>
                          <a:effectLst/>
                          <a:latin typeface="Times New Roman" panose="02020603050405020304" pitchFamily="18" charset="0"/>
                          <a:cs typeface="Times New Roman" panose="02020603050405020304" pitchFamily="18" charset="0"/>
                        </a:rPr>
                        <a:t> c</a:t>
                      </a:r>
                      <a:r>
                        <a:rPr lang="vi-VN" sz="1550" i="1" dirty="0">
                          <a:solidFill>
                            <a:srgbClr val="0070C0"/>
                          </a:solidFill>
                          <a:effectLst/>
                          <a:latin typeface="Times New Roman" panose="02020603050405020304" pitchFamily="18" charset="0"/>
                          <a:cs typeface="Times New Roman" panose="02020603050405020304" pitchFamily="18" charset="0"/>
                        </a:rPr>
                        <a:t>ơ</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sở</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ngân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sách</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dự</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án</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là</a:t>
                      </a:r>
                      <a:r>
                        <a:rPr lang="en-US" sz="1550" i="1" dirty="0">
                          <a:solidFill>
                            <a:srgbClr val="0070C0"/>
                          </a:solidFill>
                          <a:effectLst/>
                          <a:latin typeface="Times New Roman" panose="02020603050405020304" pitchFamily="18" charset="0"/>
                          <a:cs typeface="Times New Roman" panose="02020603050405020304" pitchFamily="18" charset="0"/>
                        </a:rPr>
                        <a:t> </a:t>
                      </a:r>
                      <a:r>
                        <a:rPr lang="en-US" sz="1550" i="1" dirty="0" err="1">
                          <a:solidFill>
                            <a:srgbClr val="0070C0"/>
                          </a:solidFill>
                          <a:effectLst/>
                          <a:latin typeface="Times New Roman" panose="02020603050405020304" pitchFamily="18" charset="0"/>
                          <a:cs typeface="Times New Roman" panose="02020603050405020304" pitchFamily="18" charset="0"/>
                        </a:rPr>
                        <a:t>gì</a:t>
                      </a:r>
                      <a:r>
                        <a:rPr lang="en-US" sz="1550" i="1" dirty="0">
                          <a:solidFill>
                            <a:srgbClr val="0070C0"/>
                          </a:solidFill>
                          <a:effectLst/>
                          <a:latin typeface="Times New Roman" panose="02020603050405020304" pitchFamily="18" charset="0"/>
                          <a:cs typeface="Times New Roman" panose="02020603050405020304" pitchFamily="18" charset="0"/>
                        </a:rPr>
                        <a:t>?</a:t>
                      </a:r>
                    </a:p>
                  </a:txBody>
                  <a:tcPr anchor="ctr"/>
                </a:tc>
                <a:extLst>
                  <a:ext uri="{0D108BD9-81ED-4DB2-BD59-A6C34878D82A}">
                    <a16:rowId xmlns="" xmlns:a16="http://schemas.microsoft.com/office/drawing/2014/main" val="10003"/>
                  </a:ext>
                </a:extLst>
              </a:tr>
            </a:tbl>
          </a:graphicData>
        </a:graphic>
      </p:graphicFrame>
      <p:sp>
        <p:nvSpPr>
          <p:cNvPr id="6" name="Rectangle 1"/>
          <p:cNvSpPr>
            <a:spLocks noChangeArrowheads="1"/>
          </p:cNvSpPr>
          <p:nvPr/>
        </p:nvSpPr>
        <p:spPr bwMode="auto">
          <a:xfrm flipV="1">
            <a:off x="28157" y="1559857"/>
            <a:ext cx="154801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7" name="TextBox 6"/>
          <p:cNvSpPr txBox="1"/>
          <p:nvPr/>
        </p:nvSpPr>
        <p:spPr>
          <a:xfrm>
            <a:off x="361240" y="0"/>
            <a:ext cx="9527478"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Basic EVM Elements </a:t>
            </a:r>
            <a:r>
              <a:rPr lang="en-US" sz="2400" b="1" i="1" u="sng" dirty="0" err="1">
                <a:solidFill>
                  <a:srgbClr val="0070C0"/>
                </a:solidFill>
                <a:latin typeface="Times New Roman" panose="02020603050405020304" pitchFamily="18" charset="0"/>
                <a:cs typeface="Times New Roman" panose="02020603050405020304" pitchFamily="18" charset="0"/>
              </a:rPr>
              <a:t>Các</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thành</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phần</a:t>
            </a:r>
            <a:r>
              <a:rPr lang="en-US" sz="2400" b="1" i="1" u="sng" dirty="0">
                <a:solidFill>
                  <a:srgbClr val="0070C0"/>
                </a:solidFill>
                <a:latin typeface="Times New Roman" panose="02020603050405020304" pitchFamily="18" charset="0"/>
                <a:cs typeface="Times New Roman" panose="02020603050405020304" pitchFamily="18" charset="0"/>
              </a:rPr>
              <a:t> c</a:t>
            </a:r>
            <a:r>
              <a:rPr lang="vi-VN" sz="2400" b="1" i="1" u="sng" dirty="0">
                <a:solidFill>
                  <a:srgbClr val="0070C0"/>
                </a:solidFill>
                <a:latin typeface="Times New Roman" panose="02020603050405020304" pitchFamily="18" charset="0"/>
                <a:cs typeface="Times New Roman" panose="02020603050405020304" pitchFamily="18" charset="0"/>
              </a:rPr>
              <a:t>ơ</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bản</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của</a:t>
            </a:r>
            <a:r>
              <a:rPr lang="en-US" sz="2400" b="1" i="1" u="sng" dirty="0">
                <a:solidFill>
                  <a:srgbClr val="0070C0"/>
                </a:solidFill>
                <a:latin typeface="Times New Roman" panose="02020603050405020304" pitchFamily="18" charset="0"/>
                <a:cs typeface="Times New Roman" panose="02020603050405020304" pitchFamily="18" charset="0"/>
              </a:rPr>
              <a:t> EVM</a:t>
            </a:r>
            <a:r>
              <a:rPr lang="en-US" sz="2400" u="sng" dirty="0">
                <a:solidFill>
                  <a:schemeClr val="bg2">
                    <a:lumMod val="50000"/>
                  </a:schemeClr>
                </a:solidFill>
              </a:rPr>
              <a:t/>
            </a:r>
            <a:br>
              <a:rPr lang="en-US" sz="2400" u="sng" dirty="0">
                <a:solidFill>
                  <a:schemeClr val="bg2">
                    <a:lumMod val="50000"/>
                  </a:schemeClr>
                </a:solidFill>
              </a:rPr>
            </a:br>
            <a:endParaRPr lang="en-US" sz="2400" b="1" u="sng" dirty="0">
              <a:ln/>
              <a:solidFill>
                <a:schemeClr val="bg2">
                  <a:lumMod val="50000"/>
                </a:schemeClr>
              </a:solidFill>
            </a:endParaRPr>
          </a:p>
        </p:txBody>
      </p:sp>
    </p:spTree>
    <p:extLst>
      <p:ext uri="{BB962C8B-B14F-4D97-AF65-F5344CB8AC3E}">
        <p14:creationId xmlns:p14="http://schemas.microsoft.com/office/powerpoint/2010/main" val="223908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3307873"/>
              </p:ext>
            </p:extLst>
          </p:nvPr>
        </p:nvGraphicFramePr>
        <p:xfrm>
          <a:off x="373149" y="1308048"/>
          <a:ext cx="11255433" cy="5018851"/>
        </p:xfrm>
        <a:graphic>
          <a:graphicData uri="http://schemas.openxmlformats.org/drawingml/2006/table">
            <a:tbl>
              <a:tblPr>
                <a:tableStyleId>{5940675A-B579-460E-94D1-54222C63F5DA}</a:tableStyleId>
              </a:tblPr>
              <a:tblGrid>
                <a:gridCol w="1992952">
                  <a:extLst>
                    <a:ext uri="{9D8B030D-6E8A-4147-A177-3AD203B41FA5}">
                      <a16:colId xmlns="" xmlns:a16="http://schemas.microsoft.com/office/drawing/2014/main" val="20000"/>
                    </a:ext>
                  </a:extLst>
                </a:gridCol>
                <a:gridCol w="9262481">
                  <a:extLst>
                    <a:ext uri="{9D8B030D-6E8A-4147-A177-3AD203B41FA5}">
                      <a16:colId xmlns="" xmlns:a16="http://schemas.microsoft.com/office/drawing/2014/main" val="20001"/>
                    </a:ext>
                  </a:extLst>
                </a:gridCol>
              </a:tblGrid>
              <a:tr h="1026707">
                <a:tc>
                  <a:txBody>
                    <a:bodyPr/>
                    <a:lstStyle/>
                    <a:p>
                      <a:r>
                        <a:rPr lang="en-US" sz="1600">
                          <a:effectLst/>
                          <a:latin typeface="Times New Roman" panose="02020603050405020304" pitchFamily="18" charset="0"/>
                          <a:cs typeface="Times New Roman" panose="02020603050405020304" pitchFamily="18" charset="0"/>
                        </a:rPr>
                        <a:t>Schedule</a:t>
                      </a:r>
                      <a:r>
                        <a:rPr lang="en-US" sz="1600" baseline="0">
                          <a:effectLst/>
                          <a:latin typeface="Times New Roman" panose="02020603050405020304" pitchFamily="18" charset="0"/>
                          <a:cs typeface="Times New Roman" panose="02020603050405020304" pitchFamily="18" charset="0"/>
                        </a:rPr>
                        <a:t> Variance (SV) </a:t>
                      </a:r>
                      <a:r>
                        <a:rPr lang="en-US" sz="1600" i="1" baseline="0">
                          <a:solidFill>
                            <a:srgbClr val="0070C0"/>
                          </a:solidFill>
                          <a:effectLst/>
                          <a:latin typeface="Times New Roman" panose="02020603050405020304" pitchFamily="18" charset="0"/>
                          <a:cs typeface="Times New Roman" panose="02020603050405020304" pitchFamily="18" charset="0"/>
                        </a:rPr>
                        <a:t>(Chênh lệch lịch trình)</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a:effectLst/>
                          <a:latin typeface="Times New Roman" panose="02020603050405020304" pitchFamily="18" charset="0"/>
                          <a:cs typeface="Times New Roman" panose="02020603050405020304" pitchFamily="18" charset="0"/>
                        </a:rPr>
                        <a:t>Any difference</a:t>
                      </a:r>
                      <a:r>
                        <a:rPr lang="en-US" sz="1600" baseline="0">
                          <a:effectLst/>
                          <a:latin typeface="Times New Roman" panose="02020603050405020304" pitchFamily="18" charset="0"/>
                          <a:cs typeface="Times New Roman" panose="02020603050405020304" pitchFamily="18" charset="0"/>
                        </a:rPr>
                        <a:t> between the scheduled completion of any activity and the actual completion of that activity; how far off, from a financial point of view, is the project from the schedule?</a:t>
                      </a:r>
                    </a:p>
                    <a:p>
                      <a:r>
                        <a:rPr lang="en-US" sz="1600" i="1" baseline="0">
                          <a:solidFill>
                            <a:srgbClr val="0070C0"/>
                          </a:solidFill>
                          <a:effectLst/>
                          <a:latin typeface="Times New Roman" panose="02020603050405020304" pitchFamily="18" charset="0"/>
                          <a:cs typeface="Times New Roman" panose="02020603050405020304" pitchFamily="18" charset="0"/>
                        </a:rPr>
                        <a:t>Bất kỳ những khác nhau giữa kế hoạch hoàn thành của bất kỳ hoạt động nào và sự hoàn thành thực tế của hoạt động đó; Từ một điểm nhìn tài chính, dự án có khác xa so với kê hoạch?</a:t>
                      </a:r>
                    </a:p>
                  </a:txBody>
                  <a:tcPr anchor="ctr"/>
                </a:tc>
                <a:extLst>
                  <a:ext uri="{0D108BD9-81ED-4DB2-BD59-A6C34878D82A}">
                    <a16:rowId xmlns="" xmlns:a16="http://schemas.microsoft.com/office/drawing/2014/main" val="10000"/>
                  </a:ext>
                </a:extLst>
              </a:tr>
              <a:tr h="1261383">
                <a:tc>
                  <a:txBody>
                    <a:bodyPr/>
                    <a:lstStyle/>
                    <a:p>
                      <a:r>
                        <a:rPr lang="en-US" sz="1600">
                          <a:effectLst/>
                          <a:latin typeface="Times New Roman" panose="02020603050405020304" pitchFamily="18" charset="0"/>
                          <a:cs typeface="Times New Roman" panose="02020603050405020304" pitchFamily="18" charset="0"/>
                        </a:rPr>
                        <a:t>Schedule</a:t>
                      </a:r>
                      <a:r>
                        <a:rPr lang="en-US" sz="1600" baseline="0">
                          <a:effectLst/>
                          <a:latin typeface="Times New Roman" panose="02020603050405020304" pitchFamily="18" charset="0"/>
                          <a:cs typeface="Times New Roman" panose="02020603050405020304" pitchFamily="18" charset="0"/>
                        </a:rPr>
                        <a:t> Performance Index (SPI) </a:t>
                      </a:r>
                      <a:r>
                        <a:rPr lang="en-US" sz="1600" i="1" baseline="0">
                          <a:solidFill>
                            <a:srgbClr val="0070C0"/>
                          </a:solidFill>
                          <a:effectLst/>
                          <a:latin typeface="Times New Roman" panose="02020603050405020304" pitchFamily="18" charset="0"/>
                          <a:cs typeface="Times New Roman" panose="02020603050405020304" pitchFamily="18" charset="0"/>
                        </a:rPr>
                        <a:t>(Chỉ số hiệu suất lịch trình)</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a:effectLst/>
                          <a:latin typeface="Times New Roman" panose="02020603050405020304" pitchFamily="18" charset="0"/>
                          <a:cs typeface="Times New Roman" panose="02020603050405020304" pitchFamily="18" charset="0"/>
                        </a:rPr>
                        <a:t>The schedule</a:t>
                      </a:r>
                      <a:r>
                        <a:rPr lang="en-US" sz="1600" baseline="0">
                          <a:effectLst/>
                          <a:latin typeface="Times New Roman" panose="02020603050405020304" pitchFamily="18" charset="0"/>
                          <a:cs typeface="Times New Roman" panose="02020603050405020304" pitchFamily="18" charset="0"/>
                        </a:rPr>
                        <a:t> efficiency ratio of earned value accomplished against the planned value; compares work performed to work scheduled; how well is the project performing in relation to how well it is expected to perform?</a:t>
                      </a:r>
                    </a:p>
                    <a:p>
                      <a:r>
                        <a:rPr lang="en-US" sz="1600" i="1" baseline="0">
                          <a:solidFill>
                            <a:srgbClr val="0070C0"/>
                          </a:solidFill>
                          <a:effectLst/>
                          <a:latin typeface="Times New Roman" panose="02020603050405020304" pitchFamily="18" charset="0"/>
                          <a:cs typeface="Times New Roman" panose="02020603050405020304" pitchFamily="18" charset="0"/>
                        </a:rPr>
                        <a:t>Tỉ lệ ảnh h</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ởng kế hoạch của giá trị thu đ</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ợc đã hoàn thành với giá trị dự định; so sánh công việc thực hiện với dự kiến kế hoạch; dự án thực hiện tốt nh</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 thế nào và nó đ</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ợc mong chờ thực hiện tốt nh</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 thế nào?</a:t>
                      </a:r>
                      <a:endParaRPr lang="en-US" sz="1600" i="1">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496059">
                <a:tc>
                  <a:txBody>
                    <a:bodyPr/>
                    <a:lstStyle/>
                    <a:p>
                      <a:r>
                        <a:rPr lang="en-US" sz="1600">
                          <a:effectLst/>
                          <a:latin typeface="Times New Roman" panose="02020603050405020304" pitchFamily="18" charset="0"/>
                          <a:cs typeface="Times New Roman" panose="02020603050405020304" pitchFamily="18" charset="0"/>
                        </a:rPr>
                        <a:t>Time</a:t>
                      </a:r>
                      <a:r>
                        <a:rPr lang="en-US" sz="1600" baseline="0">
                          <a:effectLst/>
                          <a:latin typeface="Times New Roman" panose="02020603050405020304" pitchFamily="18" charset="0"/>
                          <a:cs typeface="Times New Roman" panose="02020603050405020304" pitchFamily="18" charset="0"/>
                        </a:rPr>
                        <a:t> Estimate at Completion (EAC)</a:t>
                      </a:r>
                    </a:p>
                    <a:p>
                      <a:r>
                        <a:rPr lang="en-US" sz="1600" i="1" baseline="0">
                          <a:solidFill>
                            <a:srgbClr val="0070C0"/>
                          </a:solidFill>
                          <a:effectLst/>
                          <a:latin typeface="Times New Roman" panose="02020603050405020304" pitchFamily="18" charset="0"/>
                          <a:cs typeface="Times New Roman" panose="02020603050405020304" pitchFamily="18" charset="0"/>
                        </a:rPr>
                        <a:t>(</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ớc l</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ợng thời gian lúc kết thúc)</a:t>
                      </a:r>
                      <a:endParaRPr lang="en-US" sz="1600" i="1">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a:effectLst/>
                          <a:latin typeface="Times New Roman" panose="02020603050405020304" pitchFamily="18" charset="0"/>
                          <a:cs typeface="Times New Roman" panose="02020603050405020304" pitchFamily="18" charset="0"/>
                        </a:rPr>
                        <a:t>The</a:t>
                      </a:r>
                      <a:r>
                        <a:rPr lang="en-US" sz="1600" baseline="0">
                          <a:effectLst/>
                          <a:latin typeface="Times New Roman" panose="02020603050405020304" pitchFamily="18" charset="0"/>
                          <a:cs typeface="Times New Roman" panose="02020603050405020304" pitchFamily="18" charset="0"/>
                        </a:rPr>
                        <a:t> rough estimate of when the project will be completed, if current trends continue, compared to when it was originally supposed to be completed; schedule efficiency ratio of earned value accomplished against the planned value; when are we likely to finish the work??</a:t>
                      </a:r>
                    </a:p>
                    <a:p>
                      <a:r>
                        <a:rPr lang="en-US" sz="1600" i="1" baseline="0">
                          <a:solidFill>
                            <a:srgbClr val="0070C0"/>
                          </a:solidFill>
                          <a:effectLst/>
                          <a:latin typeface="Times New Roman" panose="02020603050405020304" pitchFamily="18" charset="0"/>
                          <a:cs typeface="Times New Roman" panose="02020603050405020304" pitchFamily="18" charset="0"/>
                        </a:rPr>
                        <a:t>Đánh giá chung khi dự án đ</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ợc hoàn thành, nếu xu h</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ớng hiện tại tiếp tục, so sánh với khi ban đầu nó đ</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ợc dự kiến hoàn thành; tỉ lệ kế hoạch ảnh h</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ởng của giá trị thu đ</a:t>
                      </a:r>
                      <a:r>
                        <a:rPr lang="vi-VN" sz="1600" i="1" baseline="0">
                          <a:solidFill>
                            <a:srgbClr val="0070C0"/>
                          </a:solidFill>
                          <a:effectLst/>
                          <a:latin typeface="Times New Roman" panose="02020603050405020304" pitchFamily="18" charset="0"/>
                          <a:cs typeface="Times New Roman" panose="02020603050405020304" pitchFamily="18" charset="0"/>
                        </a:rPr>
                        <a:t>ư</a:t>
                      </a:r>
                      <a:r>
                        <a:rPr lang="en-US" sz="1600" i="1" baseline="0">
                          <a:solidFill>
                            <a:srgbClr val="0070C0"/>
                          </a:solidFill>
                          <a:effectLst/>
                          <a:latin typeface="Times New Roman" panose="02020603050405020304" pitchFamily="18" charset="0"/>
                          <a:cs typeface="Times New Roman" panose="02020603050405020304" pitchFamily="18" charset="0"/>
                        </a:rPr>
                        <a:t>ợc đã hoàn thành so với giá trị dự định; khi nào chúng ta thật sự hoàn thành công việc</a:t>
                      </a:r>
                    </a:p>
                  </a:txBody>
                  <a:tcPr anchor="ctr"/>
                </a:tc>
                <a:extLst>
                  <a:ext uri="{0D108BD9-81ED-4DB2-BD59-A6C34878D82A}">
                    <a16:rowId xmlns="" xmlns:a16="http://schemas.microsoft.com/office/drawing/2014/main" val="10002"/>
                  </a:ext>
                </a:extLst>
              </a:tr>
              <a:tr h="1086931">
                <a:tc>
                  <a:txBody>
                    <a:bodyPr/>
                    <a:lstStyle/>
                    <a:p>
                      <a:r>
                        <a:rPr lang="en-US" sz="1600">
                          <a:effectLst/>
                          <a:latin typeface="Times New Roman" panose="02020603050405020304" pitchFamily="18" charset="0"/>
                          <a:cs typeface="Times New Roman" panose="02020603050405020304" pitchFamily="18" charset="0"/>
                        </a:rPr>
                        <a:t>Percent</a:t>
                      </a:r>
                      <a:r>
                        <a:rPr lang="en-US" sz="1600" baseline="0">
                          <a:effectLst/>
                          <a:latin typeface="Times New Roman" panose="02020603050405020304" pitchFamily="18" charset="0"/>
                          <a:cs typeface="Times New Roman" panose="02020603050405020304" pitchFamily="18" charset="0"/>
                        </a:rPr>
                        <a:t> Complete (PC) </a:t>
                      </a:r>
                      <a:r>
                        <a:rPr lang="en-US" sz="1600" i="1" baseline="0">
                          <a:solidFill>
                            <a:srgbClr val="0070C0"/>
                          </a:solidFill>
                          <a:effectLst/>
                          <a:latin typeface="Times New Roman" panose="02020603050405020304" pitchFamily="18" charset="0"/>
                          <a:cs typeface="Times New Roman" panose="02020603050405020304" pitchFamily="18" charset="0"/>
                        </a:rPr>
                        <a:t>(Phần trăm hoàn thành)</a:t>
                      </a:r>
                      <a:endParaRPr lang="en-US" sz="1600" i="1">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dirty="0">
                          <a:effectLst/>
                          <a:latin typeface="Times New Roman" panose="02020603050405020304" pitchFamily="18" charset="0"/>
                          <a:cs typeface="Times New Roman" panose="02020603050405020304" pitchFamily="18" charset="0"/>
                        </a:rPr>
                        <a:t>An estimate,</a:t>
                      </a:r>
                      <a:r>
                        <a:rPr lang="en-US" sz="1600" baseline="0" dirty="0">
                          <a:effectLst/>
                          <a:latin typeface="Times New Roman" panose="02020603050405020304" pitchFamily="18" charset="0"/>
                          <a:cs typeface="Times New Roman" panose="02020603050405020304" pitchFamily="18" charset="0"/>
                        </a:rPr>
                        <a:t> expressed as a percent, of the amount of work that has been completed on an activity or a group of activities; how much of the project has been completed?</a:t>
                      </a:r>
                    </a:p>
                    <a:p>
                      <a:r>
                        <a:rPr lang="vi-VN" sz="1600" i="1" dirty="0">
                          <a:solidFill>
                            <a:srgbClr val="0070C0"/>
                          </a:solidFill>
                          <a:latin typeface="Times New Roman" panose="02020603050405020304" pitchFamily="18" charset="0"/>
                          <a:cs typeface="Times New Roman" panose="02020603050405020304" pitchFamily="18" charset="0"/>
                        </a:rPr>
                        <a:t>Một ước lượng, thể hiện bằng phần trăm, của phần công việc đã được hoàn thành của một hoạt 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hoặc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nhóm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nhiêu</a:t>
                      </a:r>
                      <a:r>
                        <a:rPr lang="en-US" sz="1600" i="1" dirty="0">
                          <a:solidFill>
                            <a:srgbClr val="0070C0"/>
                          </a:solidFill>
                          <a:latin typeface="Times New Roman" panose="02020603050405020304" pitchFamily="18" charset="0"/>
                          <a:cs typeface="Times New Roman" panose="02020603050405020304" pitchFamily="18" charset="0"/>
                        </a:rPr>
                        <a:t>?</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bl>
          </a:graphicData>
        </a:graphic>
      </p:graphicFrame>
      <p:sp>
        <p:nvSpPr>
          <p:cNvPr id="4" name="Rectangle 1"/>
          <p:cNvSpPr>
            <a:spLocks noChangeArrowheads="1"/>
          </p:cNvSpPr>
          <p:nvPr/>
        </p:nvSpPr>
        <p:spPr bwMode="auto">
          <a:xfrm>
            <a:off x="1360659" y="181952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2" name="TextBox 1"/>
          <p:cNvSpPr txBox="1"/>
          <p:nvPr/>
        </p:nvSpPr>
        <p:spPr>
          <a:xfrm>
            <a:off x="289515" y="661716"/>
            <a:ext cx="4491501"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Shedule</a:t>
            </a:r>
            <a:r>
              <a:rPr lang="en-US" b="1" dirty="0">
                <a:latin typeface="Times New Roman" panose="02020603050405020304" pitchFamily="18" charset="0"/>
                <a:cs typeface="Times New Roman" panose="02020603050405020304" pitchFamily="18" charset="0"/>
              </a:rPr>
              <a:t> Analysis and Forecasting</a:t>
            </a:r>
          </a:p>
          <a:p>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đoán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kế</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hoạch</a:t>
            </a:r>
            <a:endParaRPr lang="en-US" b="1" i="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89515" y="224847"/>
            <a:ext cx="9888958"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EVM Performance Measures (1 of 3) </a:t>
            </a:r>
            <a:r>
              <a:rPr lang="en-US" sz="2400" b="1" i="1" u="sng" dirty="0" err="1">
                <a:solidFill>
                  <a:srgbClr val="0070C0"/>
                </a:solidFill>
                <a:latin typeface="Times New Roman" panose="02020603050405020304" pitchFamily="18" charset="0"/>
                <a:cs typeface="Times New Roman" panose="02020603050405020304" pitchFamily="18" charset="0"/>
              </a:rPr>
              <a:t>Đo</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lường</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thực</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hiện</a:t>
            </a:r>
            <a:r>
              <a:rPr lang="en-US" sz="2400" b="1" i="1" u="sng" dirty="0">
                <a:solidFill>
                  <a:srgbClr val="0070C0"/>
                </a:solidFill>
                <a:latin typeface="Times New Roman" panose="02020603050405020304" pitchFamily="18" charset="0"/>
                <a:cs typeface="Times New Roman" panose="02020603050405020304" pitchFamily="18" charset="0"/>
              </a:rPr>
              <a:t> EVM (1/3)</a:t>
            </a:r>
            <a:r>
              <a:rPr lang="en-US" sz="2400" i="1" u="sng" dirty="0">
                <a:solidFill>
                  <a:srgbClr val="0070C0"/>
                </a:solidFill>
                <a:latin typeface="Times New Roman" panose="02020603050405020304" pitchFamily="18" charset="0"/>
                <a:cs typeface="Times New Roman" panose="02020603050405020304" pitchFamily="18" charset="0"/>
              </a:rPr>
              <a:t/>
            </a:r>
            <a:br>
              <a:rPr lang="en-US" sz="2400" i="1" u="sng" dirty="0">
                <a:solidFill>
                  <a:srgbClr val="0070C0"/>
                </a:solidFill>
                <a:latin typeface="Times New Roman" panose="02020603050405020304" pitchFamily="18" charset="0"/>
                <a:cs typeface="Times New Roman" panose="02020603050405020304" pitchFamily="18" charset="0"/>
              </a:rPr>
            </a:br>
            <a:endParaRPr lang="en-US" sz="2400" i="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9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15056633"/>
              </p:ext>
            </p:extLst>
          </p:nvPr>
        </p:nvGraphicFramePr>
        <p:xfrm>
          <a:off x="1213693" y="1678674"/>
          <a:ext cx="9445208" cy="4547407"/>
        </p:xfrm>
        <a:graphic>
          <a:graphicData uri="http://schemas.openxmlformats.org/drawingml/2006/table">
            <a:tbl>
              <a:tblPr>
                <a:tableStyleId>{5940675A-B579-460E-94D1-54222C63F5DA}</a:tableStyleId>
              </a:tblPr>
              <a:tblGrid>
                <a:gridCol w="1672423">
                  <a:extLst>
                    <a:ext uri="{9D8B030D-6E8A-4147-A177-3AD203B41FA5}">
                      <a16:colId xmlns="" xmlns:a16="http://schemas.microsoft.com/office/drawing/2014/main" val="20000"/>
                    </a:ext>
                  </a:extLst>
                </a:gridCol>
                <a:gridCol w="7772785">
                  <a:extLst>
                    <a:ext uri="{9D8B030D-6E8A-4147-A177-3AD203B41FA5}">
                      <a16:colId xmlns="" xmlns:a16="http://schemas.microsoft.com/office/drawing/2014/main" val="20001"/>
                    </a:ext>
                  </a:extLst>
                </a:gridCol>
              </a:tblGrid>
              <a:tr h="1158035">
                <a:tc>
                  <a:txBody>
                    <a:bodyPr/>
                    <a:lstStyle/>
                    <a:p>
                      <a:r>
                        <a:rPr lang="en-US" sz="1600" dirty="0">
                          <a:effectLst/>
                          <a:latin typeface="Times New Roman" panose="02020603050405020304" pitchFamily="18" charset="0"/>
                          <a:cs typeface="Times New Roman" panose="02020603050405020304" pitchFamily="18" charset="0"/>
                        </a:rPr>
                        <a:t>Cost Variance</a:t>
                      </a:r>
                      <a:br>
                        <a:rPr lang="en-US" sz="1600" dirty="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(CV) </a:t>
                      </a:r>
                      <a:r>
                        <a:rPr lang="en-US" sz="1600" i="1">
                          <a:solidFill>
                            <a:srgbClr val="0070C0"/>
                          </a:solidFill>
                          <a:effectLst/>
                          <a:latin typeface="Times New Roman" panose="02020603050405020304" pitchFamily="18" charset="0"/>
                          <a:cs typeface="Times New Roman" panose="02020603050405020304" pitchFamily="18" charset="0"/>
                        </a:rPr>
                        <a:t>(Chênh lệch chi phí)</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dirty="0">
                          <a:effectLst/>
                          <a:latin typeface="Times New Roman" panose="02020603050405020304" pitchFamily="18" charset="0"/>
                          <a:cs typeface="Times New Roman" panose="02020603050405020304" pitchFamily="18" charset="0"/>
                        </a:rPr>
                        <a:t>Any difference between the budgeted cost of an </a:t>
                      </a:r>
                      <a:r>
                        <a:rPr lang="en-US" sz="1600">
                          <a:effectLst/>
                          <a:latin typeface="Times New Roman" panose="02020603050405020304" pitchFamily="18" charset="0"/>
                          <a:cs typeface="Times New Roman" panose="02020603050405020304" pitchFamily="18" charset="0"/>
                        </a:rPr>
                        <a:t>activity and</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the </a:t>
                      </a:r>
                      <a:r>
                        <a:rPr lang="en-US" sz="1600" dirty="0">
                          <a:effectLst/>
                          <a:latin typeface="Times New Roman" panose="02020603050405020304" pitchFamily="18" charset="0"/>
                          <a:cs typeface="Times New Roman" panose="02020603050405020304" pitchFamily="18" charset="0"/>
                        </a:rPr>
                        <a:t>actual </a:t>
                      </a:r>
                      <a:r>
                        <a:rPr lang="en-US" sz="1600">
                          <a:effectLst/>
                          <a:latin typeface="Times New Roman" panose="02020603050405020304" pitchFamily="18" charset="0"/>
                          <a:cs typeface="Times New Roman" panose="02020603050405020304" pitchFamily="18" charset="0"/>
                        </a:rPr>
                        <a:t>cost of</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the </a:t>
                      </a:r>
                      <a:r>
                        <a:rPr lang="en-US" sz="1600" dirty="0">
                          <a:effectLst/>
                          <a:latin typeface="Times New Roman" panose="02020603050405020304" pitchFamily="18" charset="0"/>
                          <a:cs typeface="Times New Roman" panose="02020603050405020304" pitchFamily="18" charset="0"/>
                        </a:rPr>
                        <a:t>activity; how far off from </a:t>
                      </a:r>
                      <a:r>
                        <a:rPr lang="en-US" sz="1600">
                          <a:effectLst/>
                          <a:latin typeface="Times New Roman" panose="02020603050405020304" pitchFamily="18" charset="0"/>
                          <a:cs typeface="Times New Roman" panose="02020603050405020304" pitchFamily="18" charset="0"/>
                        </a:rPr>
                        <a:t>the scheduled</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cost </a:t>
                      </a:r>
                      <a:r>
                        <a:rPr lang="en-US" sz="1600" dirty="0">
                          <a:effectLst/>
                          <a:latin typeface="Times New Roman" panose="02020603050405020304" pitchFamily="18" charset="0"/>
                          <a:cs typeface="Times New Roman" panose="02020603050405020304" pitchFamily="18" charset="0"/>
                        </a:rPr>
                        <a:t>of things to be completed </a:t>
                      </a:r>
                      <a:r>
                        <a:rPr lang="en-US" sz="1600">
                          <a:effectLst/>
                          <a:latin typeface="Times New Roman" panose="02020603050405020304" pitchFamily="18" charset="0"/>
                          <a:cs typeface="Times New Roman" panose="02020603050405020304" pitchFamily="18" charset="0"/>
                        </a:rPr>
                        <a:t>is the</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actual </a:t>
                      </a:r>
                      <a:r>
                        <a:rPr lang="en-US" sz="1600" dirty="0">
                          <a:effectLst/>
                          <a:latin typeface="Times New Roman" panose="02020603050405020304" pitchFamily="18" charset="0"/>
                          <a:cs typeface="Times New Roman" panose="02020603050405020304" pitchFamily="18" charset="0"/>
                        </a:rPr>
                        <a:t>amount spent on the </a:t>
                      </a:r>
                      <a:r>
                        <a:rPr lang="en-US" sz="1600">
                          <a:effectLst/>
                          <a:latin typeface="Times New Roman" panose="02020603050405020304" pitchFamily="18" charset="0"/>
                          <a:cs typeface="Times New Roman" panose="02020603050405020304" pitchFamily="18" charset="0"/>
                        </a:rPr>
                        <a:t>project?</a:t>
                      </a:r>
                    </a:p>
                    <a:p>
                      <a:r>
                        <a:rPr lang="en-US" sz="1600" i="1">
                          <a:solidFill>
                            <a:srgbClr val="0070C0"/>
                          </a:solidFill>
                          <a:effectLst/>
                          <a:latin typeface="Times New Roman" panose="02020603050405020304" pitchFamily="18" charset="0"/>
                          <a:cs typeface="Times New Roman" panose="02020603050405020304" pitchFamily="18" charset="0"/>
                        </a:rPr>
                        <a:t>Bất kỳ sự khác nhau giữa chi phí của một hoạt động và chi phsi thực tế của hoạt động đó, chi phí của những thứ cần đ</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ợc hoàn thành với số l</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ợng thực tế dành cho dự án có khác xa nhau?</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0"/>
                  </a:ext>
                </a:extLst>
              </a:tr>
              <a:tr h="1194607">
                <a:tc>
                  <a:txBody>
                    <a:bodyPr/>
                    <a:lstStyle/>
                    <a:p>
                      <a:r>
                        <a:rPr lang="en-US" sz="1600" dirty="0">
                          <a:effectLst/>
                          <a:latin typeface="Times New Roman" panose="02020603050405020304" pitchFamily="18" charset="0"/>
                          <a:cs typeface="Times New Roman" panose="02020603050405020304" pitchFamily="18" charset="0"/>
                        </a:rPr>
                        <a:t>Cost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Performance</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Index (</a:t>
                      </a:r>
                      <a:r>
                        <a:rPr lang="en-US" sz="1600">
                          <a:effectLst/>
                          <a:latin typeface="Times New Roman" panose="02020603050405020304" pitchFamily="18" charset="0"/>
                          <a:cs typeface="Times New Roman" panose="02020603050405020304" pitchFamily="18" charset="0"/>
                        </a:rPr>
                        <a:t>CPI) </a:t>
                      </a:r>
                      <a:r>
                        <a:rPr lang="en-US" sz="1600" i="1">
                          <a:solidFill>
                            <a:srgbClr val="0070C0"/>
                          </a:solidFill>
                          <a:effectLst/>
                          <a:latin typeface="Times New Roman" panose="02020603050405020304" pitchFamily="18" charset="0"/>
                          <a:cs typeface="Times New Roman" panose="02020603050405020304" pitchFamily="18" charset="0"/>
                        </a:rPr>
                        <a:t>(Chỉ số hiệu suất)</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a:effectLst/>
                          <a:latin typeface="Times New Roman" panose="02020603050405020304" pitchFamily="18" charset="0"/>
                          <a:cs typeface="Times New Roman" panose="02020603050405020304" pitchFamily="18" charset="0"/>
                        </a:rPr>
                        <a:t>Cost efficiency ratio of earned value to actual cost; Compares</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actual cost with</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budgeted cost; what is the efficiency at which</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tasks are getting done from a</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financial point of view?</a:t>
                      </a:r>
                    </a:p>
                    <a:p>
                      <a:r>
                        <a:rPr lang="en-US" sz="1600" i="1">
                          <a:solidFill>
                            <a:srgbClr val="0070C0"/>
                          </a:solidFill>
                          <a:effectLst/>
                          <a:latin typeface="Times New Roman" panose="02020603050405020304" pitchFamily="18" charset="0"/>
                          <a:cs typeface="Times New Roman" panose="02020603050405020304" pitchFamily="18" charset="0"/>
                        </a:rPr>
                        <a:t>Tỉ lệ chi phí của giá trị thu được so với chi phí thực tế; So sánh giá trị thực tế với ngân sách; hiệu quả mà nhiệm vụ đạt đ</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ợc từ một điểm nhìn tài chính?</a:t>
                      </a:r>
                    </a:p>
                  </a:txBody>
                  <a:tcPr anchor="ctr"/>
                </a:tc>
                <a:extLst>
                  <a:ext uri="{0D108BD9-81ED-4DB2-BD59-A6C34878D82A}">
                    <a16:rowId xmlns="" xmlns:a16="http://schemas.microsoft.com/office/drawing/2014/main" val="10001"/>
                  </a:ext>
                </a:extLst>
              </a:tr>
              <a:tr h="1642584">
                <a:tc>
                  <a:txBody>
                    <a:bodyPr/>
                    <a:lstStyle/>
                    <a:p>
                      <a:r>
                        <a:rPr lang="en-US" sz="1600">
                          <a:effectLst/>
                          <a:latin typeface="Times New Roman" panose="02020603050405020304" pitchFamily="18" charset="0"/>
                          <a:cs typeface="Times New Roman" panose="02020603050405020304" pitchFamily="18" charset="0"/>
                        </a:rPr>
                        <a:t>To-Complete</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Performance</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Index (TCPI) </a:t>
                      </a:r>
                      <a:r>
                        <a:rPr lang="en-US" sz="1600" i="1">
                          <a:solidFill>
                            <a:srgbClr val="002060"/>
                          </a:solidFill>
                          <a:effectLst/>
                          <a:latin typeface="Times New Roman" panose="02020603050405020304" pitchFamily="18" charset="0"/>
                          <a:cs typeface="Times New Roman" panose="02020603050405020304" pitchFamily="18" charset="0"/>
                        </a:rPr>
                        <a:t>(</a:t>
                      </a:r>
                      <a:r>
                        <a:rPr lang="en-US" sz="1600" i="1">
                          <a:solidFill>
                            <a:srgbClr val="0070C0"/>
                          </a:solidFill>
                          <a:effectLst/>
                          <a:latin typeface="Times New Roman" panose="02020603050405020304" pitchFamily="18" charset="0"/>
                          <a:cs typeface="Times New Roman" panose="02020603050405020304" pitchFamily="18" charset="0"/>
                        </a:rPr>
                        <a:t>Chỉ số hiệu suất đến khi kết thúc)</a:t>
                      </a:r>
                    </a:p>
                  </a:txBody>
                  <a:tcPr anchor="ctr"/>
                </a:tc>
                <a:tc>
                  <a:txBody>
                    <a:bodyPr/>
                    <a:lstStyle/>
                    <a:p>
                      <a:r>
                        <a:rPr lang="en-US" sz="1600" dirty="0">
                          <a:effectLst/>
                          <a:latin typeface="Times New Roman" panose="02020603050405020304" pitchFamily="18" charset="0"/>
                          <a:cs typeface="Times New Roman" panose="02020603050405020304" pitchFamily="18" charset="0"/>
                        </a:rPr>
                        <a:t>From this point forward, the efficiency that must </a:t>
                      </a:r>
                      <a:r>
                        <a:rPr lang="en-US" sz="1600">
                          <a:effectLst/>
                          <a:latin typeface="Times New Roman" panose="02020603050405020304" pitchFamily="18" charset="0"/>
                          <a:cs typeface="Times New Roman" panose="02020603050405020304" pitchFamily="18" charset="0"/>
                        </a:rPr>
                        <a:t>be achieved</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in order to</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complete </a:t>
                      </a:r>
                      <a:r>
                        <a:rPr lang="en-US" sz="1600" dirty="0">
                          <a:effectLst/>
                          <a:latin typeface="Times New Roman" panose="02020603050405020304" pitchFamily="18" charset="0"/>
                          <a:cs typeface="Times New Roman" panose="02020603050405020304" pitchFamily="18" charset="0"/>
                        </a:rPr>
                        <a:t>the remaining work with </a:t>
                      </a:r>
                      <a:r>
                        <a:rPr lang="en-US" sz="1600">
                          <a:effectLst/>
                          <a:latin typeface="Times New Roman" panose="02020603050405020304" pitchFamily="18" charset="0"/>
                          <a:cs typeface="Times New Roman" panose="02020603050405020304" pitchFamily="18" charset="0"/>
                        </a:rPr>
                        <a:t>the expected</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remaining </a:t>
                      </a:r>
                      <a:r>
                        <a:rPr lang="en-US" sz="1600" dirty="0">
                          <a:effectLst/>
                          <a:latin typeface="Times New Roman" panose="02020603050405020304" pitchFamily="18" charset="0"/>
                          <a:cs typeface="Times New Roman" panose="02020603050405020304" pitchFamily="18" charset="0"/>
                        </a:rPr>
                        <a:t>money; tells </a:t>
                      </a:r>
                      <a:r>
                        <a:rPr lang="en-US" sz="1600">
                          <a:effectLst/>
                          <a:latin typeface="Times New Roman" panose="02020603050405020304" pitchFamily="18" charset="0"/>
                          <a:cs typeface="Times New Roman" panose="02020603050405020304" pitchFamily="18" charset="0"/>
                        </a:rPr>
                        <a:t>the PM</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the </a:t>
                      </a:r>
                      <a:r>
                        <a:rPr lang="en-US" sz="1600" dirty="0">
                          <a:effectLst/>
                          <a:latin typeface="Times New Roman" panose="02020603050405020304" pitchFamily="18" charset="0"/>
                          <a:cs typeface="Times New Roman" panose="02020603050405020304" pitchFamily="18" charset="0"/>
                        </a:rPr>
                        <a:t>efficiency level at </a:t>
                      </a:r>
                      <a:r>
                        <a:rPr lang="en-US" sz="1600">
                          <a:effectLst/>
                          <a:latin typeface="Times New Roman" panose="02020603050405020304" pitchFamily="18" charset="0"/>
                          <a:cs typeface="Times New Roman" panose="02020603050405020304" pitchFamily="18" charset="0"/>
                        </a:rPr>
                        <a:t>which the</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team </a:t>
                      </a:r>
                      <a:r>
                        <a:rPr lang="en-US" sz="1600" dirty="0">
                          <a:effectLst/>
                          <a:latin typeface="Times New Roman" panose="02020603050405020304" pitchFamily="18" charset="0"/>
                          <a:cs typeface="Times New Roman" panose="02020603050405020304" pitchFamily="18" charset="0"/>
                        </a:rPr>
                        <a:t>must work; how efficient must </a:t>
                      </a:r>
                      <a:r>
                        <a:rPr lang="en-US" sz="1600">
                          <a:effectLst/>
                          <a:latin typeface="Times New Roman" panose="02020603050405020304" pitchFamily="18" charset="0"/>
                          <a:cs typeface="Times New Roman" panose="02020603050405020304" pitchFamily="18" charset="0"/>
                        </a:rPr>
                        <a:t>the project</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team </a:t>
                      </a:r>
                      <a:r>
                        <a:rPr lang="en-US" sz="1600" dirty="0">
                          <a:effectLst/>
                          <a:latin typeface="Times New Roman" panose="02020603050405020304" pitchFamily="18" charset="0"/>
                          <a:cs typeface="Times New Roman" panose="02020603050405020304" pitchFamily="18" charset="0"/>
                        </a:rPr>
                        <a:t>be to finish the remaining work within the </a:t>
                      </a:r>
                      <a:r>
                        <a:rPr lang="en-US" sz="1600">
                          <a:effectLst/>
                          <a:latin typeface="Times New Roman" panose="02020603050405020304" pitchFamily="18" charset="0"/>
                          <a:cs typeface="Times New Roman" panose="02020603050405020304" pitchFamily="18" charset="0"/>
                        </a:rPr>
                        <a:t>budget?</a:t>
                      </a:r>
                    </a:p>
                    <a:p>
                      <a:r>
                        <a:rPr lang="en-US" sz="1600" i="1">
                          <a:solidFill>
                            <a:srgbClr val="0070C0"/>
                          </a:solidFill>
                          <a:effectLst/>
                          <a:latin typeface="Times New Roman" panose="02020603050405020304" pitchFamily="18" charset="0"/>
                          <a:cs typeface="Times New Roman" panose="02020603050405020304" pitchFamily="18" charset="0"/>
                        </a:rPr>
                        <a:t>Từ điểm nhìn tr</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ớc, hiệu quả mà phải đạt đ</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ợc để hoàn thành công việc còn lại với ngân sách còn lại; nói rằng quản lý dự án mức hiệu quả mà tại đó nhóm phải làm việc; Nhóm dự ná phải hoàn thành công việc còn lại với ngân sách còn lại hiệu quả nh</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 thế nào?</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bl>
          </a:graphicData>
        </a:graphic>
      </p:graphicFrame>
      <p:sp>
        <p:nvSpPr>
          <p:cNvPr id="4" name="Rectangle 1"/>
          <p:cNvSpPr>
            <a:spLocks noChangeArrowheads="1"/>
          </p:cNvSpPr>
          <p:nvPr/>
        </p:nvSpPr>
        <p:spPr bwMode="auto">
          <a:xfrm>
            <a:off x="1360659" y="1819524"/>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2" name="TextBox 1"/>
          <p:cNvSpPr txBox="1"/>
          <p:nvPr/>
        </p:nvSpPr>
        <p:spPr>
          <a:xfrm>
            <a:off x="6643783" y="602654"/>
            <a:ext cx="4491501"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Cost Analysis and Forecasting</a:t>
            </a:r>
          </a:p>
        </p:txBody>
      </p:sp>
      <p:sp>
        <p:nvSpPr>
          <p:cNvPr id="6" name="TextBox 5"/>
          <p:cNvSpPr txBox="1"/>
          <p:nvPr/>
        </p:nvSpPr>
        <p:spPr>
          <a:xfrm>
            <a:off x="665014" y="187156"/>
            <a:ext cx="74069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EVM Performance Measures (2 of 3)</a:t>
            </a:r>
          </a:p>
          <a:p>
            <a:r>
              <a:rPr lang="en-US" sz="2400" b="1" i="1" u="sng">
                <a:solidFill>
                  <a:srgbClr val="0070C0"/>
                </a:solidFill>
                <a:latin typeface="Times New Roman" panose="02020603050405020304" pitchFamily="18" charset="0"/>
                <a:cs typeface="Times New Roman" panose="02020603050405020304" pitchFamily="18" charset="0"/>
              </a:rPr>
              <a:t>Đo lường thực hiện EVM (2/3)</a:t>
            </a:r>
            <a:r>
              <a:rPr lang="en-US" sz="2400" i="1" u="sng">
                <a:solidFill>
                  <a:srgbClr val="0070C0"/>
                </a:solidFill>
                <a:latin typeface="Times New Roman" panose="02020603050405020304" pitchFamily="18" charset="0"/>
                <a:cs typeface="Times New Roman" panose="02020603050405020304" pitchFamily="18" charset="0"/>
              </a:rPr>
              <a:t/>
            </a:r>
            <a:br>
              <a:rPr lang="en-US" sz="2400" i="1" u="sng">
                <a:solidFill>
                  <a:srgbClr val="0070C0"/>
                </a:solidFill>
                <a:latin typeface="Times New Roman" panose="02020603050405020304" pitchFamily="18" charset="0"/>
                <a:cs typeface="Times New Roman" panose="02020603050405020304" pitchFamily="18" charset="0"/>
              </a:rPr>
            </a:br>
            <a:endParaRPr lang="en-US" sz="2400" i="1" u="sng"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D6386C-9EAC-4B7A-8CA4-A09F6348CCAD}"/>
              </a:ext>
            </a:extLst>
          </p:cNvPr>
          <p:cNvSpPr txBox="1"/>
          <p:nvPr/>
        </p:nvSpPr>
        <p:spPr>
          <a:xfrm>
            <a:off x="6643783" y="893843"/>
            <a:ext cx="4491501" cy="369332"/>
          </a:xfrm>
          <a:prstGeom prst="rect">
            <a:avLst/>
          </a:prstGeom>
          <a:noFill/>
        </p:spPr>
        <p:txBody>
          <a:bodyPr wrap="square" rtlCol="0">
            <a:spAutoFit/>
          </a:bodyPr>
          <a:lstStyle/>
          <a:p>
            <a:r>
              <a:rPr lang="en-US" b="1" i="1">
                <a:solidFill>
                  <a:srgbClr val="0070C0"/>
                </a:solidFill>
                <a:latin typeface="Times New Roman" panose="02020603050405020304" pitchFamily="18" charset="0"/>
                <a:cs typeface="Times New Roman" panose="02020603050405020304" pitchFamily="18" charset="0"/>
              </a:rPr>
              <a:t>Dự đoán và phân tích chi phí</a:t>
            </a:r>
          </a:p>
        </p:txBody>
      </p:sp>
    </p:spTree>
    <p:extLst>
      <p:ext uri="{BB962C8B-B14F-4D97-AF65-F5344CB8AC3E}">
        <p14:creationId xmlns:p14="http://schemas.microsoft.com/office/powerpoint/2010/main" val="210620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13367654"/>
              </p:ext>
            </p:extLst>
          </p:nvPr>
        </p:nvGraphicFramePr>
        <p:xfrm>
          <a:off x="1120927" y="1316316"/>
          <a:ext cx="9485824" cy="4998720"/>
        </p:xfrm>
        <a:graphic>
          <a:graphicData uri="http://schemas.openxmlformats.org/drawingml/2006/table">
            <a:tbl>
              <a:tblPr>
                <a:tableStyleId>{5940675A-B579-460E-94D1-54222C63F5DA}</a:tableStyleId>
              </a:tblPr>
              <a:tblGrid>
                <a:gridCol w="1679615">
                  <a:extLst>
                    <a:ext uri="{9D8B030D-6E8A-4147-A177-3AD203B41FA5}">
                      <a16:colId xmlns="" xmlns:a16="http://schemas.microsoft.com/office/drawing/2014/main" val="20000"/>
                    </a:ext>
                  </a:extLst>
                </a:gridCol>
                <a:gridCol w="7806209">
                  <a:extLst>
                    <a:ext uri="{9D8B030D-6E8A-4147-A177-3AD203B41FA5}">
                      <a16:colId xmlns="" xmlns:a16="http://schemas.microsoft.com/office/drawing/2014/main" val="20001"/>
                    </a:ext>
                  </a:extLst>
                </a:gridCol>
              </a:tblGrid>
              <a:tr h="791010">
                <a:tc>
                  <a:txBody>
                    <a:bodyPr/>
                    <a:lstStyle/>
                    <a:p>
                      <a:r>
                        <a:rPr lang="en-US" sz="1600" dirty="0">
                          <a:effectLst/>
                          <a:latin typeface="Times New Roman" panose="02020603050405020304" pitchFamily="18" charset="0"/>
                          <a:cs typeface="Times New Roman" panose="02020603050405020304" pitchFamily="18" charset="0"/>
                        </a:rPr>
                        <a:t>Estimate at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Completion</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a:t>
                      </a:r>
                      <a:r>
                        <a:rPr lang="en-US" sz="1600">
                          <a:effectLst/>
                          <a:latin typeface="Times New Roman" panose="02020603050405020304" pitchFamily="18" charset="0"/>
                          <a:cs typeface="Times New Roman" panose="02020603050405020304" pitchFamily="18" charset="0"/>
                        </a:rPr>
                        <a:t>EAC) </a:t>
                      </a:r>
                      <a:r>
                        <a:rPr lang="en-US" sz="1600" i="1">
                          <a:solidFill>
                            <a:srgbClr val="0070C0"/>
                          </a:solidFill>
                          <a:effectLst/>
                          <a:latin typeface="Times New Roman" panose="02020603050405020304" pitchFamily="18" charset="0"/>
                          <a:cs typeface="Times New Roman" panose="02020603050405020304" pitchFamily="18" charset="0"/>
                        </a:rPr>
                        <a:t>(</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ớc l</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ợng vào lúc kết thúc)</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tc>
                  <a:txBody>
                    <a:bodyPr/>
                    <a:lstStyle/>
                    <a:p>
                      <a:r>
                        <a:rPr lang="en-US" sz="1600">
                          <a:effectLst/>
                          <a:latin typeface="Times New Roman" panose="02020603050405020304" pitchFamily="18" charset="0"/>
                          <a:cs typeface="Times New Roman" panose="02020603050405020304" pitchFamily="18" charset="0"/>
                        </a:rPr>
                        <a:t>The expected total cost of an activity, a group of activities, or the</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project when</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the defined scope of work has been completed; what is</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the total project</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expected to cost?</a:t>
                      </a:r>
                    </a:p>
                    <a:p>
                      <a:r>
                        <a:rPr lang="en-US" sz="1600" i="1">
                          <a:solidFill>
                            <a:srgbClr val="0070C0"/>
                          </a:solidFill>
                          <a:effectLst/>
                          <a:latin typeface="Times New Roman" panose="02020603050405020304" pitchFamily="18" charset="0"/>
                          <a:cs typeface="Times New Roman" panose="02020603050405020304" pitchFamily="18" charset="0"/>
                        </a:rPr>
                        <a:t>Tổng chi phí mong muốn của một hoạt động, một nhóm các hoạt động, hoặc dự án khi xác định phạm vi làm việc đ</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ợc hoàn thành; tổng chi phí mong muốn của dự án là bao nhiêu?</a:t>
                      </a:r>
                    </a:p>
                  </a:txBody>
                  <a:tcPr anchor="ctr"/>
                </a:tc>
                <a:extLst>
                  <a:ext uri="{0D108BD9-81ED-4DB2-BD59-A6C34878D82A}">
                    <a16:rowId xmlns="" xmlns:a16="http://schemas.microsoft.com/office/drawing/2014/main" val="10000"/>
                  </a:ext>
                </a:extLst>
              </a:tr>
              <a:tr h="1135403">
                <a:tc>
                  <a:txBody>
                    <a:bodyPr/>
                    <a:lstStyle/>
                    <a:p>
                      <a:r>
                        <a:rPr lang="en-US" sz="1600">
                          <a:effectLst/>
                          <a:latin typeface="Times New Roman" panose="02020603050405020304" pitchFamily="18" charset="0"/>
                          <a:cs typeface="Times New Roman" panose="02020603050405020304" pitchFamily="18" charset="0"/>
                        </a:rPr>
                        <a:t>Variance at</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Completion</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(VAC)</a:t>
                      </a:r>
                    </a:p>
                    <a:p>
                      <a:r>
                        <a:rPr lang="en-US" sz="1600" i="1">
                          <a:solidFill>
                            <a:srgbClr val="0070C0"/>
                          </a:solidFill>
                          <a:effectLst/>
                          <a:latin typeface="Times New Roman" panose="02020603050405020304" pitchFamily="18" charset="0"/>
                          <a:cs typeface="Times New Roman" panose="02020603050405020304" pitchFamily="18" charset="0"/>
                        </a:rPr>
                        <a:t> (Chênh lệch lúc kết thúc)</a:t>
                      </a:r>
                    </a:p>
                  </a:txBody>
                  <a:tcPr anchor="ctr"/>
                </a:tc>
                <a:tc>
                  <a:txBody>
                    <a:bodyPr/>
                    <a:lstStyle/>
                    <a:p>
                      <a:r>
                        <a:rPr lang="en-US" sz="1600">
                          <a:effectLst/>
                          <a:latin typeface="Times New Roman" panose="02020603050405020304" pitchFamily="18" charset="0"/>
                          <a:cs typeface="Times New Roman" panose="02020603050405020304" pitchFamily="18" charset="0"/>
                        </a:rPr>
                        <a:t>The difference between the total budget assigned to a project,</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otherwise known</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as budget at completion and the total estimate at</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completion (EAC); it</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represents the amount of expected overrun or</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under run; how much will we be</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under or over budget?</a:t>
                      </a:r>
                    </a:p>
                    <a:p>
                      <a:r>
                        <a:rPr lang="en-US" sz="1600" i="1">
                          <a:solidFill>
                            <a:srgbClr val="0070C0"/>
                          </a:solidFill>
                          <a:effectLst/>
                          <a:latin typeface="Times New Roman" panose="02020603050405020304" pitchFamily="18" charset="0"/>
                          <a:cs typeface="Times New Roman" panose="02020603050405020304" pitchFamily="18" charset="0"/>
                        </a:rPr>
                        <a:t>Sự chênh lệch giữa tổng ngân sách sử dụng vào dự án và tổng </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ớc lượng vào lúc kết thúc; nó mô tả số l</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ợng v</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ợt quá và còn thừa; ngân sách sẽ v</a:t>
                      </a:r>
                      <a:r>
                        <a:rPr lang="vi-VN" sz="1600" i="1">
                          <a:solidFill>
                            <a:srgbClr val="0070C0"/>
                          </a:solidFill>
                          <a:effectLst/>
                          <a:latin typeface="Times New Roman" panose="02020603050405020304" pitchFamily="18" charset="0"/>
                          <a:cs typeface="Times New Roman" panose="02020603050405020304" pitchFamily="18" charset="0"/>
                        </a:rPr>
                        <a:t>ư</a:t>
                      </a:r>
                      <a:r>
                        <a:rPr lang="en-US" sz="1600" i="1">
                          <a:solidFill>
                            <a:srgbClr val="0070C0"/>
                          </a:solidFill>
                          <a:effectLst/>
                          <a:latin typeface="Times New Roman" panose="02020603050405020304" pitchFamily="18" charset="0"/>
                          <a:cs typeface="Times New Roman" panose="02020603050405020304" pitchFamily="18" charset="0"/>
                        </a:rPr>
                        <a:t>ợt quá/còn thừa bao nhiêu? </a:t>
                      </a:r>
                    </a:p>
                  </a:txBody>
                  <a:tcPr anchor="ctr"/>
                </a:tc>
                <a:extLst>
                  <a:ext uri="{0D108BD9-81ED-4DB2-BD59-A6C34878D82A}">
                    <a16:rowId xmlns="" xmlns:a16="http://schemas.microsoft.com/office/drawing/2014/main" val="10001"/>
                  </a:ext>
                </a:extLst>
              </a:tr>
              <a:tr h="608469">
                <a:tc>
                  <a:txBody>
                    <a:bodyPr/>
                    <a:lstStyle/>
                    <a:p>
                      <a:r>
                        <a:rPr lang="en-US" sz="1600">
                          <a:effectLst/>
                          <a:latin typeface="Times New Roman" panose="02020603050405020304" pitchFamily="18" charset="0"/>
                          <a:cs typeface="Times New Roman" panose="02020603050405020304" pitchFamily="18" charset="0"/>
                        </a:rPr>
                        <a:t>Estimate to</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Complete</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(ETC)</a:t>
                      </a:r>
                    </a:p>
                    <a:p>
                      <a:r>
                        <a:rPr lang="en-US" sz="1600" i="1">
                          <a:solidFill>
                            <a:srgbClr val="0070C0"/>
                          </a:solidFill>
                          <a:effectLst/>
                          <a:latin typeface="Times New Roman" panose="02020603050405020304" pitchFamily="18" charset="0"/>
                          <a:cs typeface="Times New Roman" panose="02020603050405020304" pitchFamily="18" charset="0"/>
                        </a:rPr>
                        <a:t>(Đánh giá tới khi hoàn thành)</a:t>
                      </a:r>
                    </a:p>
                  </a:txBody>
                  <a:tcPr anchor="ctr"/>
                </a:tc>
                <a:tc>
                  <a:txBody>
                    <a:bodyPr/>
                    <a:lstStyle/>
                    <a:p>
                      <a:r>
                        <a:rPr lang="en-US" sz="1600" dirty="0">
                          <a:effectLst/>
                          <a:latin typeface="Times New Roman" panose="02020603050405020304" pitchFamily="18" charset="0"/>
                          <a:cs typeface="Times New Roman" panose="02020603050405020304" pitchFamily="18" charset="0"/>
                        </a:rPr>
                        <a:t>The expected additional cost needed to complete an activity, a </a:t>
                      </a:r>
                      <a:r>
                        <a:rPr lang="en-US" sz="1600">
                          <a:effectLst/>
                          <a:latin typeface="Times New Roman" panose="02020603050405020304" pitchFamily="18" charset="0"/>
                          <a:cs typeface="Times New Roman" panose="02020603050405020304" pitchFamily="18" charset="0"/>
                        </a:rPr>
                        <a:t>group of</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activities</a:t>
                      </a:r>
                      <a:r>
                        <a:rPr lang="en-US" sz="1600" dirty="0">
                          <a:effectLst/>
                          <a:latin typeface="Times New Roman" panose="02020603050405020304" pitchFamily="18" charset="0"/>
                          <a:cs typeface="Times New Roman" panose="02020603050405020304" pitchFamily="18" charset="0"/>
                        </a:rPr>
                        <a:t>, or the project; what is the estimate of </a:t>
                      </a:r>
                      <a:r>
                        <a:rPr lang="en-US" sz="1600">
                          <a:effectLst/>
                          <a:latin typeface="Times New Roman" panose="02020603050405020304" pitchFamily="18" charset="0"/>
                          <a:cs typeface="Times New Roman" panose="02020603050405020304" pitchFamily="18" charset="0"/>
                        </a:rPr>
                        <a:t>additional funds</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needed to</a:t>
                      </a:r>
                      <a:r>
                        <a:rPr lang="en-US" sz="1600" baseline="0">
                          <a:effectLst/>
                          <a:latin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cs typeface="Times New Roman" panose="02020603050405020304" pitchFamily="18" charset="0"/>
                        </a:rPr>
                        <a:t>complete </a:t>
                      </a:r>
                      <a:r>
                        <a:rPr lang="en-US" sz="1600" dirty="0">
                          <a:effectLst/>
                          <a:latin typeface="Times New Roman" panose="02020603050405020304" pitchFamily="18" charset="0"/>
                          <a:cs typeface="Times New Roman" panose="02020603050405020304" pitchFamily="18" charset="0"/>
                        </a:rPr>
                        <a:t>the </a:t>
                      </a:r>
                      <a:r>
                        <a:rPr lang="en-US" sz="1600">
                          <a:effectLst/>
                          <a:latin typeface="Times New Roman" panose="02020603050405020304" pitchFamily="18" charset="0"/>
                          <a:cs typeface="Times New Roman" panose="02020603050405020304" pitchFamily="18" charset="0"/>
                        </a:rPr>
                        <a:t>project?</a:t>
                      </a:r>
                    </a:p>
                    <a:p>
                      <a:r>
                        <a:rPr lang="en-US" sz="1600" i="1">
                          <a:solidFill>
                            <a:srgbClr val="0070C0"/>
                          </a:solidFill>
                          <a:effectLst/>
                          <a:latin typeface="Times New Roman" panose="02020603050405020304" pitchFamily="18" charset="0"/>
                          <a:cs typeface="Times New Roman" panose="02020603050405020304" pitchFamily="18" charset="0"/>
                        </a:rPr>
                        <a:t>Tông chi phí kỳ vọng cần để hoàn thành một hoạt động, một nhóm hoạt động hoặc dự án; đánh giá nguồn vốn cần để hoàn thành dự án là bao nhiêu?</a:t>
                      </a:r>
                      <a:endParaRPr lang="en-US" sz="1600" i="1" dirty="0">
                        <a:solidFill>
                          <a:srgbClr val="0070C0"/>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636234">
                <a:tc>
                  <a:txBody>
                    <a:bodyPr/>
                    <a:lstStyle/>
                    <a:p>
                      <a:r>
                        <a:rPr lang="en-US" sz="1600">
                          <a:effectLst/>
                          <a:latin typeface="Times New Roman" panose="02020603050405020304" pitchFamily="18" charset="0"/>
                          <a:cs typeface="Times New Roman" panose="02020603050405020304" pitchFamily="18" charset="0"/>
                        </a:rPr>
                        <a:t>Percent Spent</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(PS)</a:t>
                      </a:r>
                    </a:p>
                    <a:p>
                      <a:r>
                        <a:rPr lang="en-US" sz="1600" i="1">
                          <a:solidFill>
                            <a:srgbClr val="0070C0"/>
                          </a:solidFill>
                          <a:effectLst/>
                          <a:latin typeface="Times New Roman" panose="02020603050405020304" pitchFamily="18" charset="0"/>
                          <a:cs typeface="Times New Roman" panose="02020603050405020304" pitchFamily="18" charset="0"/>
                        </a:rPr>
                        <a:t>(Phần trăm đã dung)</a:t>
                      </a:r>
                    </a:p>
                  </a:txBody>
                  <a:tcPr anchor="ctr"/>
                </a:tc>
                <a:tc>
                  <a:txBody>
                    <a:bodyPr/>
                    <a:lstStyle/>
                    <a:p>
                      <a:r>
                        <a:rPr lang="en-US" sz="1600" dirty="0">
                          <a:effectLst/>
                          <a:latin typeface="Times New Roman" panose="02020603050405020304" pitchFamily="18" charset="0"/>
                          <a:cs typeface="Times New Roman" panose="02020603050405020304" pitchFamily="18" charset="0"/>
                        </a:rPr>
                        <a:t>An estimate, expressed as a percent, of how much of the budget at completion</a:t>
                      </a:r>
                      <a:r>
                        <a:rPr lang="en-US" sz="1600" baseline="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you have used to date; how much of the budget at</a:t>
                      </a:r>
                      <a:r>
                        <a:rPr lang="en-US" sz="1600" baseline="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completion has been used to</a:t>
                      </a:r>
                      <a:r>
                        <a:rPr lang="en-US" sz="1600" baseline="0"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date?</a:t>
                      </a:r>
                    </a:p>
                    <a:p>
                      <a:r>
                        <a:rPr lang="en-US" sz="1600" i="1" dirty="0" err="1">
                          <a:solidFill>
                            <a:srgbClr val="0070C0"/>
                          </a:solidFill>
                          <a:effectLst/>
                          <a:latin typeface="Times New Roman" panose="02020603050405020304" pitchFamily="18" charset="0"/>
                          <a:cs typeface="Times New Roman" panose="02020603050405020304" pitchFamily="18" charset="0"/>
                        </a:rPr>
                        <a:t>Đánh</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giá</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theo</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phần</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trăm</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bao</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nhiêu</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ngân</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sách</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lúc</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hoàn</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thành</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đã</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sử</a:t>
                      </a: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1600" i="1" dirty="0" err="1">
                          <a:solidFill>
                            <a:srgbClr val="0070C0"/>
                          </a:solidFill>
                          <a:effectLst/>
                          <a:latin typeface="Times New Roman" panose="02020603050405020304" pitchFamily="18" charset="0"/>
                          <a:cs typeface="Times New Roman" panose="02020603050405020304" pitchFamily="18" charset="0"/>
                        </a:rPr>
                        <a:t>dụng</a:t>
                      </a:r>
                      <a:r>
                        <a:rPr lang="en-US" sz="1600" i="1" dirty="0">
                          <a:solidFill>
                            <a:srgbClr val="0070C0"/>
                          </a:solidFill>
                          <a:effectLst/>
                          <a:latin typeface="Times New Roman" panose="02020603050405020304" pitchFamily="18" charset="0"/>
                          <a:cs typeface="Times New Roman" panose="02020603050405020304" pitchFamily="18" charset="0"/>
                        </a:rPr>
                        <a:t>.</a:t>
                      </a:r>
                    </a:p>
                  </a:txBody>
                  <a:tcPr anchor="ctr"/>
                </a:tc>
                <a:extLst>
                  <a:ext uri="{0D108BD9-81ED-4DB2-BD59-A6C34878D82A}">
                    <a16:rowId xmlns="" xmlns:a16="http://schemas.microsoft.com/office/drawing/2014/main" val="10003"/>
                  </a:ext>
                </a:extLst>
              </a:tr>
            </a:tbl>
          </a:graphicData>
        </a:graphic>
      </p:graphicFrame>
      <p:sp>
        <p:nvSpPr>
          <p:cNvPr id="4" name="Rectangle 1"/>
          <p:cNvSpPr>
            <a:spLocks noChangeArrowheads="1"/>
          </p:cNvSpPr>
          <p:nvPr/>
        </p:nvSpPr>
        <p:spPr bwMode="auto">
          <a:xfrm>
            <a:off x="1318164" y="847412"/>
            <a:ext cx="144629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r>
              <a:rPr kumimoji="0" lang="en-US" altLang="en-US" sz="1800" b="0" i="0" u="none" strike="noStrike" cap="none" normalizeH="0" baseline="0">
                <a:ln>
                  <a:noFill/>
                </a:ln>
                <a:effectLst/>
                <a:latin typeface="Arial" panose="020B0604020202020204" pitchFamily="34" charset="0"/>
              </a:rPr>
              <a:t/>
            </a: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6" name="TextBox 5"/>
          <p:cNvSpPr txBox="1"/>
          <p:nvPr/>
        </p:nvSpPr>
        <p:spPr>
          <a:xfrm>
            <a:off x="7075604" y="524246"/>
            <a:ext cx="449150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Cost Analysis and Forecasting</a:t>
            </a:r>
          </a:p>
          <a:p>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đoán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và</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phân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tích</a:t>
            </a:r>
            <a:r>
              <a:rPr lang="en-US" b="1" i="1" dirty="0">
                <a:solidFill>
                  <a:srgbClr val="0070C0"/>
                </a:solidFill>
                <a:latin typeface="Times New Roman" panose="02020603050405020304" pitchFamily="18" charset="0"/>
                <a:cs typeface="Times New Roman" panose="02020603050405020304" pitchFamily="18" charset="0"/>
              </a:rPr>
              <a:t> chi </a:t>
            </a:r>
            <a:r>
              <a:rPr lang="en-US" b="1" i="1" dirty="0" err="1">
                <a:solidFill>
                  <a:srgbClr val="0070C0"/>
                </a:solidFill>
                <a:latin typeface="Times New Roman" panose="02020603050405020304" pitchFamily="18" charset="0"/>
                <a:cs typeface="Times New Roman" panose="02020603050405020304" pitchFamily="18" charset="0"/>
              </a:rPr>
              <a:t>phí</a:t>
            </a:r>
            <a:endParaRPr lang="en-US" b="1" i="1" dirty="0">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00530" y="10886"/>
            <a:ext cx="74069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EVM Performance Measures (3 of 3)</a:t>
            </a:r>
          </a:p>
          <a:p>
            <a:r>
              <a:rPr lang="en-US" sz="2400" b="1" i="1" u="sng">
                <a:solidFill>
                  <a:srgbClr val="0070C0"/>
                </a:solidFill>
                <a:latin typeface="Times New Roman" panose="02020603050405020304" pitchFamily="18" charset="0"/>
                <a:cs typeface="Times New Roman" panose="02020603050405020304" pitchFamily="18" charset="0"/>
              </a:rPr>
              <a:t>Đo l</a:t>
            </a:r>
            <a:r>
              <a:rPr lang="vi-VN" sz="2400" b="1" i="1" u="sng">
                <a:solidFill>
                  <a:srgbClr val="0070C0"/>
                </a:solidFill>
                <a:latin typeface="Times New Roman" panose="02020603050405020304" pitchFamily="18" charset="0"/>
                <a:cs typeface="Times New Roman" panose="02020603050405020304" pitchFamily="18" charset="0"/>
              </a:rPr>
              <a:t>ư</a:t>
            </a:r>
            <a:r>
              <a:rPr lang="en-US" sz="2400" b="1" i="1" u="sng">
                <a:solidFill>
                  <a:srgbClr val="0070C0"/>
                </a:solidFill>
                <a:latin typeface="Times New Roman" panose="02020603050405020304" pitchFamily="18" charset="0"/>
                <a:cs typeface="Times New Roman" panose="02020603050405020304" pitchFamily="18" charset="0"/>
              </a:rPr>
              <a:t>ờng thực hiện EVM (3/3)</a:t>
            </a:r>
            <a:r>
              <a:rPr lang="en-US" sz="2400" u="sng">
                <a:solidFill>
                  <a:schemeClr val="bg2">
                    <a:lumMod val="50000"/>
                  </a:schemeClr>
                </a:solidFill>
                <a:latin typeface="Times New Roman" panose="02020603050405020304" pitchFamily="18" charset="0"/>
                <a:cs typeface="Times New Roman" panose="02020603050405020304" pitchFamily="18" charset="0"/>
              </a:rPr>
              <a:t/>
            </a:r>
            <a:br>
              <a:rPr lang="en-US" sz="2400" u="sng">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5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31852" y="1227775"/>
            <a:ext cx="8890780" cy="4067175"/>
          </a:xfrm>
          <a:prstGeom prst="rect">
            <a:avLst/>
          </a:prstGeom>
        </p:spPr>
      </p:pic>
      <p:sp>
        <p:nvSpPr>
          <p:cNvPr id="32" name="TextBox 31"/>
          <p:cNvSpPr txBox="1"/>
          <p:nvPr/>
        </p:nvSpPr>
        <p:spPr>
          <a:xfrm>
            <a:off x="2363372" y="1584196"/>
            <a:ext cx="900333" cy="400110"/>
          </a:xfrm>
          <a:prstGeom prst="rect">
            <a:avLst/>
          </a:prstGeom>
          <a:noFill/>
        </p:spPr>
        <p:txBody>
          <a:bodyPr wrap="square" rtlCol="0">
            <a:spAutoFit/>
          </a:bodyPr>
          <a:lstStyle/>
          <a:p>
            <a:r>
              <a:rPr lang="en-US" sz="2000" dirty="0">
                <a:solidFill>
                  <a:srgbClr val="C00000"/>
                </a:solidFill>
              </a:rPr>
              <a:t>1.500</a:t>
            </a:r>
          </a:p>
        </p:txBody>
      </p:sp>
      <p:sp>
        <p:nvSpPr>
          <p:cNvPr id="33" name="TextBox 32"/>
          <p:cNvSpPr txBox="1"/>
          <p:nvPr/>
        </p:nvSpPr>
        <p:spPr>
          <a:xfrm>
            <a:off x="2365717" y="2645009"/>
            <a:ext cx="897988" cy="400110"/>
          </a:xfrm>
          <a:prstGeom prst="rect">
            <a:avLst/>
          </a:prstGeom>
          <a:noFill/>
        </p:spPr>
        <p:txBody>
          <a:bodyPr wrap="square" rtlCol="0">
            <a:spAutoFit/>
          </a:bodyPr>
          <a:lstStyle/>
          <a:p>
            <a:r>
              <a:rPr lang="en-US" sz="2000" dirty="0">
                <a:solidFill>
                  <a:srgbClr val="C00000"/>
                </a:solidFill>
              </a:rPr>
              <a:t>1.000</a:t>
            </a:r>
          </a:p>
        </p:txBody>
      </p:sp>
      <p:sp>
        <p:nvSpPr>
          <p:cNvPr id="34" name="TextBox 33"/>
          <p:cNvSpPr txBox="1"/>
          <p:nvPr/>
        </p:nvSpPr>
        <p:spPr>
          <a:xfrm>
            <a:off x="2363373" y="3703476"/>
            <a:ext cx="801860" cy="400110"/>
          </a:xfrm>
          <a:prstGeom prst="rect">
            <a:avLst/>
          </a:prstGeom>
          <a:noFill/>
        </p:spPr>
        <p:txBody>
          <a:bodyPr wrap="square" rtlCol="0">
            <a:spAutoFit/>
          </a:bodyPr>
          <a:lstStyle/>
          <a:p>
            <a:r>
              <a:rPr lang="en-US" sz="2000" dirty="0">
                <a:solidFill>
                  <a:srgbClr val="C00000"/>
                </a:solidFill>
              </a:rPr>
              <a:t>500</a:t>
            </a:r>
          </a:p>
        </p:txBody>
      </p:sp>
      <p:sp>
        <p:nvSpPr>
          <p:cNvPr id="35" name="TextBox 34"/>
          <p:cNvSpPr txBox="1"/>
          <p:nvPr/>
        </p:nvSpPr>
        <p:spPr>
          <a:xfrm>
            <a:off x="3868772" y="2068262"/>
            <a:ext cx="90033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Actual</a:t>
            </a:r>
          </a:p>
          <a:p>
            <a:r>
              <a:rPr lang="en-US" sz="2000" dirty="0">
                <a:latin typeface="Times New Roman" panose="02020603050405020304" pitchFamily="18" charset="0"/>
                <a:cs typeface="Times New Roman" panose="02020603050405020304" pitchFamily="18" charset="0"/>
              </a:rPr>
              <a:t>cost</a:t>
            </a:r>
          </a:p>
          <a:p>
            <a:r>
              <a:rPr lang="en-US" sz="2000" dirty="0">
                <a:solidFill>
                  <a:srgbClr val="0070C0"/>
                </a:solidFill>
                <a:latin typeface="Times New Roman" panose="02020603050405020304" pitchFamily="18" charset="0"/>
                <a:cs typeface="Times New Roman" panose="02020603050405020304" pitchFamily="18" charset="0"/>
              </a:rPr>
              <a:t>(</a:t>
            </a:r>
            <a:r>
              <a:rPr lang="en-US" sz="1600" dirty="0">
                <a:solidFill>
                  <a:srgbClr val="0070C0"/>
                </a:solidFill>
                <a:latin typeface="Times New Roman" panose="02020603050405020304" pitchFamily="18" charset="0"/>
                <a:cs typeface="Times New Roman" panose="02020603050405020304" pitchFamily="18" charset="0"/>
              </a:rPr>
              <a:t>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thực</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36" name="TextBox 35"/>
          <p:cNvSpPr txBox="1"/>
          <p:nvPr/>
        </p:nvSpPr>
        <p:spPr>
          <a:xfrm>
            <a:off x="8297595" y="1595918"/>
            <a:ext cx="663526" cy="400110"/>
          </a:xfrm>
          <a:prstGeom prst="rect">
            <a:avLst/>
          </a:prstGeom>
          <a:noFill/>
        </p:spPr>
        <p:txBody>
          <a:bodyPr wrap="square" rtlCol="0">
            <a:spAutoFit/>
          </a:bodyPr>
          <a:lstStyle/>
          <a:p>
            <a:r>
              <a:rPr lang="en-US" sz="2000" dirty="0">
                <a:solidFill>
                  <a:srgbClr val="C00000"/>
                </a:solidFill>
              </a:rPr>
              <a:t>BAC</a:t>
            </a:r>
          </a:p>
        </p:txBody>
      </p:sp>
      <p:sp>
        <p:nvSpPr>
          <p:cNvPr id="37" name="TextBox 36"/>
          <p:cNvSpPr txBox="1"/>
          <p:nvPr/>
        </p:nvSpPr>
        <p:spPr>
          <a:xfrm>
            <a:off x="7664075" y="2022605"/>
            <a:ext cx="2162856"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Cost schedule plan</a:t>
            </a:r>
          </a:p>
          <a:p>
            <a:r>
              <a:rPr lang="en-US" sz="1600" dirty="0">
                <a:latin typeface="Times New Roman" panose="02020603050405020304" pitchFamily="18" charset="0"/>
                <a:cs typeface="Times New Roman" panose="02020603050405020304" pitchFamily="18" charset="0"/>
              </a:rPr>
              <a:t>        (baseline)</a:t>
            </a:r>
          </a:p>
          <a:p>
            <a:r>
              <a:rPr lang="en-US" sz="1600" dirty="0">
                <a:solidFill>
                  <a:srgbClr val="0070C0"/>
                </a:solidFill>
                <a:latin typeface="Times New Roman" panose="02020603050405020304" pitchFamily="18" charset="0"/>
                <a:cs typeface="Times New Roman" panose="02020603050405020304" pitchFamily="18" charset="0"/>
              </a:rPr>
              <a:t>(Chi </a:t>
            </a:r>
            <a:r>
              <a:rPr lang="en-US" sz="1600" dirty="0" err="1">
                <a:solidFill>
                  <a:srgbClr val="0070C0"/>
                </a:solidFill>
                <a:latin typeface="Times New Roman" panose="02020603050405020304" pitchFamily="18" charset="0"/>
                <a:cs typeface="Times New Roman" panose="02020603050405020304" pitchFamily="18" charset="0"/>
              </a:rPr>
              <a:t>phí</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lịch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trình</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kế</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hoạch</a:t>
            </a:r>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đường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cơ</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sở</a:t>
            </a:r>
            <a:r>
              <a:rPr lang="en-US" sz="1600" dirty="0">
                <a:solidFill>
                  <a:srgbClr val="0070C0"/>
                </a:solidFill>
                <a:latin typeface="Times New Roman" panose="02020603050405020304" pitchFamily="18" charset="0"/>
                <a:cs typeface="Times New Roman" panose="02020603050405020304" pitchFamily="18" charset="0"/>
              </a:rPr>
              <a:t>))</a:t>
            </a:r>
          </a:p>
        </p:txBody>
      </p:sp>
      <p:sp>
        <p:nvSpPr>
          <p:cNvPr id="38" name="TextBox 37"/>
          <p:cNvSpPr txBox="1"/>
          <p:nvPr/>
        </p:nvSpPr>
        <p:spPr>
          <a:xfrm>
            <a:off x="6563565" y="3213165"/>
            <a:ext cx="206579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Planned Value</a:t>
            </a:r>
          </a:p>
          <a:p>
            <a:r>
              <a:rPr lang="en-US" sz="1400" dirty="0">
                <a:solidFill>
                  <a:srgbClr val="0070C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Giá</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trị</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theo</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kế</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hoạch</a:t>
            </a:r>
            <a:r>
              <a:rPr lang="en-US" sz="1400" dirty="0">
                <a:solidFill>
                  <a:srgbClr val="0070C0"/>
                </a:solidFill>
                <a:latin typeface="Times New Roman" panose="02020603050405020304" pitchFamily="18" charset="0"/>
                <a:cs typeface="Times New Roman" panose="02020603050405020304" pitchFamily="18" charset="0"/>
              </a:rPr>
              <a:t>)</a:t>
            </a:r>
          </a:p>
        </p:txBody>
      </p:sp>
      <p:sp>
        <p:nvSpPr>
          <p:cNvPr id="39" name="TextBox 38"/>
          <p:cNvSpPr txBox="1"/>
          <p:nvPr/>
        </p:nvSpPr>
        <p:spPr>
          <a:xfrm>
            <a:off x="5826152" y="3736385"/>
            <a:ext cx="1078957" cy="89255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Earned Value</a:t>
            </a:r>
          </a:p>
          <a:p>
            <a:r>
              <a:rPr lang="en-US" sz="1200" dirty="0">
                <a:solidFill>
                  <a:srgbClr val="0070C0"/>
                </a:solidFill>
                <a:latin typeface="Times New Roman" panose="02020603050405020304" pitchFamily="18" charset="0"/>
                <a:cs typeface="Times New Roman" panose="02020603050405020304" pitchFamily="18" charset="0"/>
              </a:rPr>
              <a:t>(</a:t>
            </a:r>
            <a:r>
              <a:rPr lang="vi-VN" sz="1200" dirty="0">
                <a:solidFill>
                  <a:srgbClr val="0070C0"/>
                </a:solidFill>
                <a:latin typeface="Times New Roman" panose="02020603050405020304" pitchFamily="18" charset="0"/>
                <a:cs typeface="Times New Roman" panose="02020603050405020304" pitchFamily="18" charset="0"/>
              </a:rPr>
              <a:t>Giá trị thu được</a:t>
            </a:r>
            <a:r>
              <a:rPr lang="en-US" sz="1200" dirty="0">
                <a:solidFill>
                  <a:srgbClr val="0070C0"/>
                </a:solidFill>
                <a:latin typeface="Times New Roman" panose="02020603050405020304" pitchFamily="18" charset="0"/>
                <a:cs typeface="Times New Roman" panose="02020603050405020304" pitchFamily="18" charset="0"/>
              </a:rPr>
              <a:t>)</a:t>
            </a:r>
          </a:p>
        </p:txBody>
      </p:sp>
      <p:sp>
        <p:nvSpPr>
          <p:cNvPr id="40" name="TextBox 39"/>
          <p:cNvSpPr txBox="1"/>
          <p:nvPr/>
        </p:nvSpPr>
        <p:spPr>
          <a:xfrm>
            <a:off x="5826152" y="4561993"/>
            <a:ext cx="203938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Value of completed</a:t>
            </a:r>
          </a:p>
          <a:p>
            <a:r>
              <a:rPr lang="en-US" sz="1400" dirty="0">
                <a:solidFill>
                  <a:srgbClr val="0070C0"/>
                </a:solidFill>
                <a:latin typeface="Times New Roman" panose="02020603050405020304" pitchFamily="18" charset="0"/>
                <a:cs typeface="Times New Roman" panose="02020603050405020304" pitchFamily="18" charset="0"/>
              </a:rPr>
              <a:t>(</a:t>
            </a:r>
            <a:r>
              <a:rPr lang="en-US" sz="1400" dirty="0" err="1">
                <a:solidFill>
                  <a:srgbClr val="0070C0"/>
                </a:solidFill>
                <a:latin typeface="Times New Roman" panose="02020603050405020304" pitchFamily="18" charset="0"/>
                <a:cs typeface="Times New Roman" panose="02020603050405020304" pitchFamily="18" charset="0"/>
              </a:rPr>
              <a:t>Giá</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trị</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hoàn</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thành</a:t>
            </a:r>
            <a:r>
              <a:rPr lang="en-US" sz="1400" dirty="0">
                <a:solidFill>
                  <a:srgbClr val="0070C0"/>
                </a:solidFill>
                <a:latin typeface="Times New Roman" panose="02020603050405020304" pitchFamily="18" charset="0"/>
                <a:cs typeface="Times New Roman" panose="02020603050405020304" pitchFamily="18" charset="0"/>
              </a:rPr>
              <a:t>)</a:t>
            </a:r>
          </a:p>
        </p:txBody>
      </p:sp>
      <p:sp>
        <p:nvSpPr>
          <p:cNvPr id="41" name="TextBox 40"/>
          <p:cNvSpPr txBox="1"/>
          <p:nvPr/>
        </p:nvSpPr>
        <p:spPr>
          <a:xfrm>
            <a:off x="8961121" y="3549588"/>
            <a:ext cx="2493459" cy="124649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Cost </a:t>
            </a:r>
            <a:r>
              <a:rPr lang="en-US" sz="1500" dirty="0" err="1">
                <a:latin typeface="Times New Roman" panose="02020603050405020304" pitchFamily="18" charset="0"/>
                <a:cs typeface="Times New Roman" panose="02020603050405020304" pitchFamily="18" charset="0"/>
              </a:rPr>
              <a:t>varlance</a:t>
            </a:r>
            <a:r>
              <a:rPr lang="en-US" sz="1500" dirty="0">
                <a:latin typeface="Times New Roman" panose="02020603050405020304" pitchFamily="18" charset="0"/>
                <a:cs typeface="Times New Roman" panose="02020603050405020304" pitchFamily="18" charset="0"/>
              </a:rPr>
              <a:t> or cost overrun(</a:t>
            </a:r>
            <a:r>
              <a:rPr lang="en-US" sz="1500" dirty="0" err="1">
                <a:latin typeface="Times New Roman" panose="02020603050405020304" pitchFamily="18" charset="0"/>
                <a:cs typeface="Times New Roman" panose="02020603050405020304" pitchFamily="18" charset="0"/>
              </a:rPr>
              <a:t>quanlity</a:t>
            </a:r>
            <a:r>
              <a:rPr lang="en-US" sz="1500" dirty="0">
                <a:latin typeface="Times New Roman" panose="02020603050405020304" pitchFamily="18" charset="0"/>
                <a:cs typeface="Times New Roman" panose="02020603050405020304" pitchFamily="18" charset="0"/>
              </a:rPr>
              <a:t> and price)</a:t>
            </a:r>
          </a:p>
          <a:p>
            <a:r>
              <a:rPr lang="en-US" sz="1500" dirty="0">
                <a:solidFill>
                  <a:srgbClr val="0070C0"/>
                </a:solidFill>
                <a:latin typeface="Times New Roman" panose="02020603050405020304" pitchFamily="18" charset="0"/>
                <a:cs typeface="Times New Roman" panose="02020603050405020304" pitchFamily="18" charset="0"/>
              </a:rPr>
              <a:t>(</a:t>
            </a:r>
            <a:r>
              <a:rPr lang="vi-VN" sz="1500" dirty="0">
                <a:solidFill>
                  <a:srgbClr val="0070C0"/>
                </a:solidFill>
                <a:latin typeface="Times New Roman" panose="02020603050405020304" pitchFamily="18" charset="0"/>
                <a:cs typeface="Times New Roman" panose="02020603050405020304" pitchFamily="18" charset="0"/>
              </a:rPr>
              <a:t>Chi phí biến thiên và chi phí vượt trội (chất lượng và giá cả)</a:t>
            </a:r>
            <a:r>
              <a:rPr lang="en-US" sz="1500" dirty="0">
                <a:solidFill>
                  <a:srgbClr val="0070C0"/>
                </a:solidFill>
                <a:latin typeface="Times New Roman" panose="02020603050405020304" pitchFamily="18" charset="0"/>
                <a:cs typeface="Times New Roman" panose="02020603050405020304" pitchFamily="18" charset="0"/>
              </a:rPr>
              <a:t>)</a:t>
            </a:r>
          </a:p>
        </p:txBody>
      </p:sp>
      <p:sp>
        <p:nvSpPr>
          <p:cNvPr id="42" name="TextBox 41"/>
          <p:cNvSpPr txBox="1"/>
          <p:nvPr/>
        </p:nvSpPr>
        <p:spPr>
          <a:xfrm>
            <a:off x="5849935" y="5294950"/>
            <a:ext cx="90033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Month</a:t>
            </a:r>
          </a:p>
          <a:p>
            <a:r>
              <a:rPr lang="en-US" sz="20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Tháng</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15" name="TextBox 14"/>
          <p:cNvSpPr txBox="1"/>
          <p:nvPr/>
        </p:nvSpPr>
        <p:spPr>
          <a:xfrm>
            <a:off x="165281" y="174984"/>
            <a:ext cx="740698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Graphic Performance Management Report</a:t>
            </a: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a:p>
            <a:r>
              <a:rPr lang="en-US" sz="2400" u="sng" dirty="0">
                <a:solidFill>
                  <a:srgbClr val="0070C0"/>
                </a:solidFill>
                <a:latin typeface="Times New Roman" panose="02020603050405020304" pitchFamily="18" charset="0"/>
                <a:cs typeface="Times New Roman" panose="02020603050405020304" pitchFamily="18" charset="0"/>
              </a:rPr>
              <a:t>(</a:t>
            </a:r>
            <a:r>
              <a:rPr lang="en-US" sz="2400" i="1" u="sng" dirty="0" err="1">
                <a:solidFill>
                  <a:srgbClr val="0070C0"/>
                </a:solidFill>
                <a:latin typeface="Times New Roman" panose="02020603050405020304" pitchFamily="18" charset="0"/>
                <a:cs typeface="Times New Roman" panose="02020603050405020304" pitchFamily="18" charset="0"/>
              </a:rPr>
              <a:t>Đồ</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thị</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báo</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cáo</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quản</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lí</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hiệu</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i="1" u="sng" dirty="0" err="1">
                <a:solidFill>
                  <a:srgbClr val="0070C0"/>
                </a:solidFill>
                <a:latin typeface="Times New Roman" panose="02020603050405020304" pitchFamily="18" charset="0"/>
                <a:cs typeface="Times New Roman" panose="02020603050405020304" pitchFamily="18" charset="0"/>
              </a:rPr>
              <a:t>suất</a:t>
            </a:r>
            <a:r>
              <a:rPr lang="en-US" sz="2400" i="1" u="sng" dirty="0">
                <a:solidFill>
                  <a:srgbClr val="0070C0"/>
                </a:solidFill>
                <a:latin typeface="Times New Roman" panose="02020603050405020304" pitchFamily="18" charset="0"/>
                <a:cs typeface="Times New Roman" panose="02020603050405020304" pitchFamily="18" charset="0"/>
              </a:rPr>
              <a:t> </a:t>
            </a:r>
            <a:r>
              <a:rPr lang="en-US" sz="2400" u="sng"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4488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14589602"/>
              </p:ext>
            </p:extLst>
          </p:nvPr>
        </p:nvGraphicFramePr>
        <p:xfrm>
          <a:off x="354596" y="982528"/>
          <a:ext cx="10986868" cy="5205668"/>
        </p:xfrm>
        <a:graphic>
          <a:graphicData uri="http://schemas.openxmlformats.org/drawingml/2006/table">
            <a:tbl>
              <a:tblPr>
                <a:tableStyleId>{5940675A-B579-460E-94D1-54222C63F5DA}</a:tableStyleId>
              </a:tblPr>
              <a:tblGrid>
                <a:gridCol w="3842825">
                  <a:extLst>
                    <a:ext uri="{9D8B030D-6E8A-4147-A177-3AD203B41FA5}">
                      <a16:colId xmlns="" xmlns:a16="http://schemas.microsoft.com/office/drawing/2014/main" val="20000"/>
                    </a:ext>
                  </a:extLst>
                </a:gridCol>
                <a:gridCol w="1617784">
                  <a:extLst>
                    <a:ext uri="{9D8B030D-6E8A-4147-A177-3AD203B41FA5}">
                      <a16:colId xmlns="" xmlns:a16="http://schemas.microsoft.com/office/drawing/2014/main" val="20001"/>
                    </a:ext>
                  </a:extLst>
                </a:gridCol>
                <a:gridCol w="5526259">
                  <a:extLst>
                    <a:ext uri="{9D8B030D-6E8A-4147-A177-3AD203B41FA5}">
                      <a16:colId xmlns="" xmlns:a16="http://schemas.microsoft.com/office/drawing/2014/main" val="20002"/>
                    </a:ext>
                  </a:extLst>
                </a:gridCol>
              </a:tblGrid>
              <a:tr h="290389">
                <a:tc>
                  <a:txBody>
                    <a:bodyPr/>
                    <a:lstStyle/>
                    <a:p>
                      <a:r>
                        <a:rPr lang="en-US" sz="1400" dirty="0">
                          <a:effectLst/>
                          <a:latin typeface="Times New Roman" panose="02020603050405020304" pitchFamily="18" charset="0"/>
                          <a:cs typeface="Times New Roman" panose="02020603050405020304" pitchFamily="18" charset="0"/>
                        </a:rPr>
                        <a:t>Terms </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dirty="0">
                          <a:effectLst/>
                          <a:latin typeface="Times New Roman" panose="02020603050405020304" pitchFamily="18" charset="0"/>
                          <a:cs typeface="Times New Roman" panose="02020603050405020304" pitchFamily="18" charset="0"/>
                        </a:rPr>
                        <a:t>Formula </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Measure</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extLst>
                  <a:ext uri="{0D108BD9-81ED-4DB2-BD59-A6C34878D82A}">
                    <a16:rowId xmlns="" xmlns:a16="http://schemas.microsoft.com/office/drawing/2014/main" val="10000"/>
                  </a:ext>
                </a:extLst>
              </a:tr>
              <a:tr h="353858">
                <a:tc>
                  <a:txBody>
                    <a:bodyPr/>
                    <a:lstStyle/>
                    <a:p>
                      <a:r>
                        <a:rPr lang="en-US" sz="1400" dirty="0">
                          <a:effectLst/>
                          <a:latin typeface="Times New Roman" panose="02020603050405020304" pitchFamily="18" charset="0"/>
                          <a:cs typeface="Times New Roman" panose="02020603050405020304" pitchFamily="18" charset="0"/>
                        </a:rPr>
                        <a:t>Estimate to </a:t>
                      </a:r>
                      <a:r>
                        <a:rPr lang="en-US" sz="1400">
                          <a:effectLst/>
                          <a:latin typeface="Times New Roman" panose="02020603050405020304" pitchFamily="18" charset="0"/>
                          <a:cs typeface="Times New Roman" panose="02020603050405020304" pitchFamily="18" charset="0"/>
                        </a:rPr>
                        <a:t>Complete </a:t>
                      </a:r>
                      <a:r>
                        <a:rPr lang="en-US" sz="1400" i="1">
                          <a:solidFill>
                            <a:srgbClr val="0070C0"/>
                          </a:solidFill>
                          <a:effectLst/>
                          <a:latin typeface="Times New Roman" panose="02020603050405020304" pitchFamily="18" charset="0"/>
                          <a:cs typeface="Times New Roman" panose="02020603050405020304" pitchFamily="18" charset="0"/>
                        </a:rPr>
                        <a:t>(Đánh giá tới khi hoàn thành)</a:t>
                      </a:r>
                      <a:endParaRPr lang="en-US" sz="1400" i="1" dirty="0">
                        <a:solidFill>
                          <a:srgbClr val="0070C0"/>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ETC=EAC-AC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Expected labor dollars required to</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complete </a:t>
                      </a:r>
                      <a:r>
                        <a:rPr lang="en-US" sz="1400" i="1">
                          <a:solidFill>
                            <a:srgbClr val="0070C0"/>
                          </a:solidFill>
                          <a:effectLst/>
                          <a:latin typeface="Times New Roman" panose="02020603050405020304" pitchFamily="18" charset="0"/>
                          <a:cs typeface="Times New Roman" panose="02020603050405020304" pitchFamily="18" charset="0"/>
                        </a:rPr>
                        <a:t>(L</a:t>
                      </a:r>
                      <a:r>
                        <a:rPr lang="vi-VN" sz="1400" i="1">
                          <a:solidFill>
                            <a:srgbClr val="0070C0"/>
                          </a:solidFill>
                          <a:effectLst/>
                          <a:latin typeface="Times New Roman" panose="02020603050405020304" pitchFamily="18" charset="0"/>
                          <a:cs typeface="Times New Roman" panose="02020603050405020304" pitchFamily="18" charset="0"/>
                        </a:rPr>
                        <a:t>ư</a:t>
                      </a:r>
                      <a:r>
                        <a:rPr lang="en-US" sz="1400" i="1">
                          <a:solidFill>
                            <a:srgbClr val="0070C0"/>
                          </a:solidFill>
                          <a:effectLst/>
                          <a:latin typeface="Times New Roman" panose="02020603050405020304" pitchFamily="18" charset="0"/>
                          <a:cs typeface="Times New Roman" panose="02020603050405020304" pitchFamily="18" charset="0"/>
                        </a:rPr>
                        <a:t>ợng dollar kỳ vọng để hoàn thành công việc)</a:t>
                      </a:r>
                    </a:p>
                  </a:txBody>
                  <a:tcPr marL="61105" marR="61105" marT="30552" marB="30552" anchor="ctr"/>
                </a:tc>
                <a:extLst>
                  <a:ext uri="{0D108BD9-81ED-4DB2-BD59-A6C34878D82A}">
                    <a16:rowId xmlns="" xmlns:a16="http://schemas.microsoft.com/office/drawing/2014/main" val="10001"/>
                  </a:ext>
                </a:extLst>
              </a:tr>
              <a:tr h="290389">
                <a:tc>
                  <a:txBody>
                    <a:bodyPr/>
                    <a:lstStyle/>
                    <a:p>
                      <a:r>
                        <a:rPr lang="en-US" sz="1400">
                          <a:effectLst/>
                          <a:latin typeface="Times New Roman" panose="02020603050405020304" pitchFamily="18" charset="0"/>
                          <a:cs typeface="Times New Roman" panose="02020603050405020304" pitchFamily="18" charset="0"/>
                        </a:rPr>
                        <a:t>Estimate at Completion </a:t>
                      </a:r>
                      <a:r>
                        <a:rPr lang="en-US" sz="1400" i="1">
                          <a:solidFill>
                            <a:srgbClr val="0070C0"/>
                          </a:solidFill>
                          <a:effectLst/>
                          <a:latin typeface="Times New Roman" panose="02020603050405020304" pitchFamily="18" charset="0"/>
                          <a:cs typeface="Times New Roman" panose="02020603050405020304" pitchFamily="18" charset="0"/>
                        </a:rPr>
                        <a:t>(Đánh giá lúc hoàn thành)</a:t>
                      </a:r>
                    </a:p>
                  </a:txBody>
                  <a:tcPr marL="61105" marR="61105" marT="30552" marB="30552" anchor="ctr"/>
                </a:tc>
                <a:tc>
                  <a:txBody>
                    <a:bodyPr/>
                    <a:lstStyle/>
                    <a:p>
                      <a:r>
                        <a:rPr lang="en-US" sz="1400" dirty="0">
                          <a:effectLst/>
                          <a:latin typeface="Times New Roman" panose="02020603050405020304" pitchFamily="18" charset="0"/>
                          <a:cs typeface="Times New Roman" panose="02020603050405020304" pitchFamily="18" charset="0"/>
                        </a:rPr>
                        <a:t>EAC= BAC/CPI </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dirty="0">
                          <a:effectLst/>
                          <a:latin typeface="Times New Roman" panose="02020603050405020304" pitchFamily="18" charset="0"/>
                          <a:cs typeface="Times New Roman" panose="02020603050405020304" pitchFamily="18" charset="0"/>
                        </a:rPr>
                        <a:t>Expected total </a:t>
                      </a:r>
                      <a:r>
                        <a:rPr lang="en-US" sz="1400">
                          <a:effectLst/>
                          <a:latin typeface="Times New Roman" panose="02020603050405020304" pitchFamily="18" charset="0"/>
                          <a:cs typeface="Times New Roman" panose="02020603050405020304" pitchFamily="18" charset="0"/>
                        </a:rPr>
                        <a:t>project cost </a:t>
                      </a:r>
                      <a:r>
                        <a:rPr lang="en-US" sz="1400" i="1">
                          <a:solidFill>
                            <a:srgbClr val="0070C0"/>
                          </a:solidFill>
                          <a:effectLst/>
                          <a:latin typeface="Times New Roman" panose="02020603050405020304" pitchFamily="18" charset="0"/>
                          <a:cs typeface="Times New Roman" panose="02020603050405020304" pitchFamily="18" charset="0"/>
                        </a:rPr>
                        <a:t>(Tổng chi phí kỳ vọng của dự án)</a:t>
                      </a:r>
                      <a:endParaRPr lang="en-US" sz="1400" i="1" dirty="0">
                        <a:solidFill>
                          <a:srgbClr val="0070C0"/>
                        </a:solidFill>
                        <a:effectLst/>
                        <a:latin typeface="Times New Roman" panose="02020603050405020304" pitchFamily="18" charset="0"/>
                        <a:cs typeface="Times New Roman" panose="02020603050405020304" pitchFamily="18" charset="0"/>
                      </a:endParaRPr>
                    </a:p>
                  </a:txBody>
                  <a:tcPr marL="61105" marR="61105" marT="30552" marB="30552" anchor="ctr"/>
                </a:tc>
                <a:extLst>
                  <a:ext uri="{0D108BD9-81ED-4DB2-BD59-A6C34878D82A}">
                    <a16:rowId xmlns="" xmlns:a16="http://schemas.microsoft.com/office/drawing/2014/main" val="10002"/>
                  </a:ext>
                </a:extLst>
              </a:tr>
              <a:tr h="741867">
                <a:tc>
                  <a:txBody>
                    <a:bodyPr/>
                    <a:lstStyle/>
                    <a:p>
                      <a:r>
                        <a:rPr lang="en-US" sz="1400" dirty="0">
                          <a:effectLst/>
                          <a:latin typeface="Times New Roman" panose="02020603050405020304" pitchFamily="18" charset="0"/>
                          <a:cs typeface="Times New Roman" panose="02020603050405020304" pitchFamily="18" charset="0"/>
                        </a:rPr>
                        <a:t>Time Estimate </a:t>
                      </a:r>
                      <a:r>
                        <a:rPr lang="en-US" sz="1400">
                          <a:effectLst/>
                          <a:latin typeface="Times New Roman" panose="02020603050405020304" pitchFamily="18" charset="0"/>
                          <a:cs typeface="Times New Roman" panose="02020603050405020304" pitchFamily="18" charset="0"/>
                        </a:rPr>
                        <a:t>at Completion </a:t>
                      </a:r>
                      <a:r>
                        <a:rPr lang="en-US" sz="1400" i="1">
                          <a:solidFill>
                            <a:srgbClr val="0070C0"/>
                          </a:solidFill>
                          <a:effectLst/>
                          <a:latin typeface="Times New Roman" panose="02020603050405020304" pitchFamily="18" charset="0"/>
                          <a:cs typeface="Times New Roman" panose="02020603050405020304" pitchFamily="18" charset="0"/>
                        </a:rPr>
                        <a:t>(Đánh giá thời gian lúc hoàn thành)</a:t>
                      </a:r>
                      <a:endParaRPr lang="en-US" sz="1400" i="1" dirty="0">
                        <a:solidFill>
                          <a:srgbClr val="0070C0"/>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EACt =</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(BAC/SPI)/(BAC/</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Months)</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dirty="0">
                          <a:effectLst/>
                          <a:latin typeface="Times New Roman" panose="02020603050405020304" pitchFamily="18" charset="0"/>
                          <a:cs typeface="Times New Roman" panose="02020603050405020304" pitchFamily="18" charset="0"/>
                        </a:rPr>
                        <a:t>Expected </a:t>
                      </a:r>
                      <a:r>
                        <a:rPr lang="en-US" sz="1400">
                          <a:effectLst/>
                          <a:latin typeface="Times New Roman" panose="02020603050405020304" pitchFamily="18" charset="0"/>
                          <a:cs typeface="Times New Roman" panose="02020603050405020304" pitchFamily="18" charset="0"/>
                        </a:rPr>
                        <a:t>completion time </a:t>
                      </a:r>
                      <a:r>
                        <a:rPr lang="en-US" sz="1400" i="1">
                          <a:solidFill>
                            <a:srgbClr val="002060"/>
                          </a:solidFill>
                          <a:effectLst/>
                          <a:latin typeface="Times New Roman" panose="02020603050405020304" pitchFamily="18" charset="0"/>
                          <a:cs typeface="Times New Roman" panose="02020603050405020304" pitchFamily="18" charset="0"/>
                        </a:rPr>
                        <a:t>(</a:t>
                      </a:r>
                      <a:r>
                        <a:rPr lang="en-US" sz="1400" i="1">
                          <a:solidFill>
                            <a:srgbClr val="0070C0"/>
                          </a:solidFill>
                          <a:effectLst/>
                          <a:latin typeface="Times New Roman" panose="02020603050405020304" pitchFamily="18" charset="0"/>
                          <a:cs typeface="Times New Roman" panose="02020603050405020304" pitchFamily="18" charset="0"/>
                        </a:rPr>
                        <a:t>Thời gian hoàn thành kỳ vọng)</a:t>
                      </a:r>
                      <a:endParaRPr lang="en-US" sz="1400" i="1" dirty="0">
                        <a:solidFill>
                          <a:srgbClr val="0070C0"/>
                        </a:solidFill>
                        <a:effectLst/>
                        <a:latin typeface="Times New Roman" panose="02020603050405020304" pitchFamily="18" charset="0"/>
                        <a:cs typeface="Times New Roman" panose="02020603050405020304" pitchFamily="18" charset="0"/>
                      </a:endParaRPr>
                    </a:p>
                  </a:txBody>
                  <a:tcPr marL="61105" marR="61105" marT="30552" marB="30552" anchor="ctr"/>
                </a:tc>
                <a:extLst>
                  <a:ext uri="{0D108BD9-81ED-4DB2-BD59-A6C34878D82A}">
                    <a16:rowId xmlns="" xmlns:a16="http://schemas.microsoft.com/office/drawing/2014/main" val="10003"/>
                  </a:ext>
                </a:extLst>
              </a:tr>
              <a:tr h="290389">
                <a:tc>
                  <a:txBody>
                    <a:bodyPr/>
                    <a:lstStyle/>
                    <a:p>
                      <a:r>
                        <a:rPr lang="en-US" sz="1400">
                          <a:effectLst/>
                          <a:latin typeface="Times New Roman" panose="02020603050405020304" pitchFamily="18" charset="0"/>
                          <a:cs typeface="Times New Roman" panose="02020603050405020304" pitchFamily="18" charset="0"/>
                        </a:rPr>
                        <a:t>Variance at Completion </a:t>
                      </a:r>
                      <a:r>
                        <a:rPr lang="en-US" sz="1400" i="1">
                          <a:solidFill>
                            <a:srgbClr val="0070C0"/>
                          </a:solidFill>
                          <a:effectLst/>
                          <a:latin typeface="Times New Roman" panose="02020603050405020304" pitchFamily="18" charset="0"/>
                          <a:cs typeface="Times New Roman" panose="02020603050405020304" pitchFamily="18" charset="0"/>
                        </a:rPr>
                        <a:t>(Chênh lệch lúc kết thúc)</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VAC = BAC-EAC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Expected total cost overrun </a:t>
                      </a:r>
                      <a:r>
                        <a:rPr lang="en-US" sz="1400" i="1">
                          <a:solidFill>
                            <a:srgbClr val="0070C0"/>
                          </a:solidFill>
                          <a:effectLst/>
                          <a:latin typeface="Times New Roman" panose="02020603050405020304" pitchFamily="18" charset="0"/>
                          <a:cs typeface="Times New Roman" panose="02020603050405020304" pitchFamily="18" charset="0"/>
                        </a:rPr>
                        <a:t>(Tổng chi phí v</a:t>
                      </a:r>
                      <a:r>
                        <a:rPr lang="vi-VN" sz="1400" i="1">
                          <a:solidFill>
                            <a:srgbClr val="0070C0"/>
                          </a:solidFill>
                          <a:effectLst/>
                          <a:latin typeface="Times New Roman" panose="02020603050405020304" pitchFamily="18" charset="0"/>
                          <a:cs typeface="Times New Roman" panose="02020603050405020304" pitchFamily="18" charset="0"/>
                        </a:rPr>
                        <a:t>ư</a:t>
                      </a:r>
                      <a:r>
                        <a:rPr lang="en-US" sz="1400" i="1">
                          <a:solidFill>
                            <a:srgbClr val="0070C0"/>
                          </a:solidFill>
                          <a:effectLst/>
                          <a:latin typeface="Times New Roman" panose="02020603050405020304" pitchFamily="18" charset="0"/>
                          <a:cs typeface="Times New Roman" panose="02020603050405020304" pitchFamily="18" charset="0"/>
                        </a:rPr>
                        <a:t>ợt quá kỳ vọng)</a:t>
                      </a:r>
                    </a:p>
                  </a:txBody>
                  <a:tcPr marL="61105" marR="61105" marT="30552" marB="30552" anchor="ctr"/>
                </a:tc>
                <a:extLst>
                  <a:ext uri="{0D108BD9-81ED-4DB2-BD59-A6C34878D82A}">
                    <a16:rowId xmlns="" xmlns:a16="http://schemas.microsoft.com/office/drawing/2014/main" val="10004"/>
                  </a:ext>
                </a:extLst>
              </a:tr>
              <a:tr h="516128">
                <a:tc>
                  <a:txBody>
                    <a:bodyPr/>
                    <a:lstStyle/>
                    <a:p>
                      <a:r>
                        <a:rPr lang="en-US" sz="1400">
                          <a:effectLst/>
                          <a:latin typeface="Times New Roman" panose="02020603050405020304" pitchFamily="18" charset="0"/>
                          <a:cs typeface="Times New Roman" panose="02020603050405020304" pitchFamily="18" charset="0"/>
                        </a:rPr>
                        <a:t>Schedule Variance </a:t>
                      </a:r>
                      <a:r>
                        <a:rPr lang="en-US" sz="1400" i="1">
                          <a:solidFill>
                            <a:srgbClr val="0070C0"/>
                          </a:solidFill>
                          <a:effectLst/>
                          <a:latin typeface="Times New Roman" panose="02020603050405020304" pitchFamily="18" charset="0"/>
                          <a:cs typeface="Times New Roman" panose="02020603050405020304" pitchFamily="18" charset="0"/>
                        </a:rPr>
                        <a:t>(Chênh lệch lịch trình)</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SV= EV-PV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Difference between the planned</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and actual work completed </a:t>
                      </a:r>
                      <a:r>
                        <a:rPr lang="en-US" sz="1400" i="1">
                          <a:solidFill>
                            <a:srgbClr val="0070C0"/>
                          </a:solidFill>
                          <a:effectLst/>
                          <a:latin typeface="Times New Roman" panose="02020603050405020304" pitchFamily="18" charset="0"/>
                          <a:cs typeface="Times New Roman" panose="02020603050405020304" pitchFamily="18" charset="0"/>
                        </a:rPr>
                        <a:t>(Chênh lệch giữa hoàn thành công việc theo dự định và thực tế)</a:t>
                      </a:r>
                    </a:p>
                  </a:txBody>
                  <a:tcPr marL="61105" marR="61105" marT="30552" marB="30552" anchor="ctr"/>
                </a:tc>
                <a:extLst>
                  <a:ext uri="{0D108BD9-81ED-4DB2-BD59-A6C34878D82A}">
                    <a16:rowId xmlns="" xmlns:a16="http://schemas.microsoft.com/office/drawing/2014/main" val="10005"/>
                  </a:ext>
                </a:extLst>
              </a:tr>
              <a:tr h="516128">
                <a:tc>
                  <a:txBody>
                    <a:bodyPr/>
                    <a:lstStyle/>
                    <a:p>
                      <a:r>
                        <a:rPr lang="en-US" sz="1400">
                          <a:effectLst/>
                          <a:latin typeface="Times New Roman" panose="02020603050405020304" pitchFamily="18" charset="0"/>
                          <a:cs typeface="Times New Roman" panose="02020603050405020304" pitchFamily="18" charset="0"/>
                        </a:rPr>
                        <a:t>Cost Variance </a:t>
                      </a:r>
                      <a:r>
                        <a:rPr lang="en-US" sz="1400" i="1">
                          <a:solidFill>
                            <a:srgbClr val="0070C0"/>
                          </a:solidFill>
                          <a:effectLst/>
                          <a:latin typeface="Times New Roman" panose="02020603050405020304" pitchFamily="18" charset="0"/>
                          <a:cs typeface="Times New Roman" panose="02020603050405020304" pitchFamily="18" charset="0"/>
                        </a:rPr>
                        <a:t>(Chênh lệch chi phí)</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CV= EV-AC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Difference between the value of</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work and actual amount spent </a:t>
                      </a:r>
                      <a:r>
                        <a:rPr lang="en-US" sz="1400" i="1">
                          <a:solidFill>
                            <a:srgbClr val="0070C0"/>
                          </a:solidFill>
                          <a:effectLst/>
                          <a:latin typeface="Times New Roman" panose="02020603050405020304" pitchFamily="18" charset="0"/>
                          <a:cs typeface="Times New Roman" panose="02020603050405020304" pitchFamily="18" charset="0"/>
                        </a:rPr>
                        <a:t>(Chênh lệch giữa giá trị của cộng việc và số l</a:t>
                      </a:r>
                      <a:r>
                        <a:rPr lang="vi-VN" sz="1400" i="1">
                          <a:solidFill>
                            <a:srgbClr val="0070C0"/>
                          </a:solidFill>
                          <a:effectLst/>
                          <a:latin typeface="Times New Roman" panose="02020603050405020304" pitchFamily="18" charset="0"/>
                          <a:cs typeface="Times New Roman" panose="02020603050405020304" pitchFamily="18" charset="0"/>
                        </a:rPr>
                        <a:t>ư</a:t>
                      </a:r>
                      <a:r>
                        <a:rPr lang="en-US" sz="1400" i="1">
                          <a:solidFill>
                            <a:srgbClr val="0070C0"/>
                          </a:solidFill>
                          <a:effectLst/>
                          <a:latin typeface="Times New Roman" panose="02020603050405020304" pitchFamily="18" charset="0"/>
                          <a:cs typeface="Times New Roman" panose="02020603050405020304" pitchFamily="18" charset="0"/>
                        </a:rPr>
                        <a:t>ợng đã dùng thực tế)</a:t>
                      </a:r>
                    </a:p>
                  </a:txBody>
                  <a:tcPr marL="61105" marR="61105" marT="30552" marB="30552" anchor="ctr"/>
                </a:tc>
                <a:extLst>
                  <a:ext uri="{0D108BD9-81ED-4DB2-BD59-A6C34878D82A}">
                    <a16:rowId xmlns="" xmlns:a16="http://schemas.microsoft.com/office/drawing/2014/main" val="10006"/>
                  </a:ext>
                </a:extLst>
              </a:tr>
              <a:tr h="353858">
                <a:tc>
                  <a:txBody>
                    <a:bodyPr/>
                    <a:lstStyle/>
                    <a:p>
                      <a:r>
                        <a:rPr lang="en-US" sz="1400">
                          <a:effectLst/>
                          <a:latin typeface="Times New Roman" panose="02020603050405020304" pitchFamily="18" charset="0"/>
                          <a:cs typeface="Times New Roman" panose="02020603050405020304" pitchFamily="18" charset="0"/>
                        </a:rPr>
                        <a:t>Cost Performance Index </a:t>
                      </a:r>
                      <a:r>
                        <a:rPr lang="en-US" sz="1400" i="1">
                          <a:solidFill>
                            <a:srgbClr val="0070C0"/>
                          </a:solidFill>
                          <a:effectLst/>
                          <a:latin typeface="Times New Roman" panose="02020603050405020304" pitchFamily="18" charset="0"/>
                          <a:cs typeface="Times New Roman" panose="02020603050405020304" pitchFamily="18" charset="0"/>
                        </a:rPr>
                        <a:t>(Chỉ số thực hiện chi phí)</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CPI= EV/AC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Efficiency Index, ratio of budgeted</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to actual cost </a:t>
                      </a:r>
                      <a:r>
                        <a:rPr lang="en-US" sz="1400" i="1">
                          <a:solidFill>
                            <a:srgbClr val="0070C0"/>
                          </a:solidFill>
                          <a:effectLst/>
                          <a:latin typeface="Times New Roman" panose="02020603050405020304" pitchFamily="18" charset="0"/>
                          <a:cs typeface="Times New Roman" panose="02020603050405020304" pitchFamily="18" charset="0"/>
                        </a:rPr>
                        <a:t>(Chỉ số hiệu, tỷ lệ với ngân sách sử dụng thực tế)</a:t>
                      </a:r>
                    </a:p>
                  </a:txBody>
                  <a:tcPr marL="61105" marR="61105" marT="30552" marB="30552" anchor="ctr"/>
                </a:tc>
                <a:extLst>
                  <a:ext uri="{0D108BD9-81ED-4DB2-BD59-A6C34878D82A}">
                    <a16:rowId xmlns="" xmlns:a16="http://schemas.microsoft.com/office/drawing/2014/main" val="10007"/>
                  </a:ext>
                </a:extLst>
              </a:tr>
              <a:tr h="516128">
                <a:tc>
                  <a:txBody>
                    <a:bodyPr/>
                    <a:lstStyle/>
                    <a:p>
                      <a:r>
                        <a:rPr lang="en-US" sz="1400">
                          <a:effectLst/>
                          <a:latin typeface="Times New Roman" panose="02020603050405020304" pitchFamily="18" charset="0"/>
                          <a:cs typeface="Times New Roman" panose="02020603050405020304" pitchFamily="18" charset="0"/>
                        </a:rPr>
                        <a:t>To Complete Performance index </a:t>
                      </a:r>
                      <a:r>
                        <a:rPr lang="en-US" sz="1400" i="1">
                          <a:solidFill>
                            <a:srgbClr val="0070C0"/>
                          </a:solidFill>
                          <a:effectLst/>
                          <a:latin typeface="Times New Roman" panose="02020603050405020304" pitchFamily="18" charset="0"/>
                          <a:cs typeface="Times New Roman" panose="02020603050405020304" pitchFamily="18" charset="0"/>
                        </a:rPr>
                        <a:t>(Chỉ số thực hiện tới khi hoàn thành)</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TCPI=</a:t>
                      </a:r>
                      <a:br>
                        <a:rPr lang="en-US" sz="1400">
                          <a:effectLst/>
                          <a:latin typeface="Times New Roman" panose="02020603050405020304" pitchFamily="18" charset="0"/>
                          <a:cs typeface="Times New Roman" panose="02020603050405020304" pitchFamily="18" charset="0"/>
                        </a:rPr>
                      </a:br>
                      <a:r>
                        <a:rPr lang="en-US" sz="1400">
                          <a:effectLst/>
                          <a:latin typeface="Times New Roman" panose="02020603050405020304" pitchFamily="18" charset="0"/>
                          <a:cs typeface="Times New Roman" panose="02020603050405020304" pitchFamily="18" charset="0"/>
                        </a:rPr>
                        <a:t>BAC-EV/BAC-AC</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Required efficiency level to</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complete within </a:t>
                      </a:r>
                      <a:r>
                        <a:rPr lang="en-US" sz="1400" i="1">
                          <a:solidFill>
                            <a:srgbClr val="002060"/>
                          </a:solidFill>
                          <a:effectLst/>
                          <a:latin typeface="Times New Roman" panose="02020603050405020304" pitchFamily="18" charset="0"/>
                          <a:cs typeface="Times New Roman" panose="02020603050405020304" pitchFamily="18" charset="0"/>
                        </a:rPr>
                        <a:t>budget </a:t>
                      </a:r>
                      <a:r>
                        <a:rPr lang="en-US" sz="1400" i="1">
                          <a:solidFill>
                            <a:srgbClr val="0070C0"/>
                          </a:solidFill>
                          <a:effectLst/>
                          <a:latin typeface="Times New Roman" panose="02020603050405020304" pitchFamily="18" charset="0"/>
                          <a:cs typeface="Times New Roman" panose="02020603050405020304" pitchFamily="18" charset="0"/>
                        </a:rPr>
                        <a:t>(mức độ hiệu quả yêu cầu đê hoàn thành với ngân sách)</a:t>
                      </a:r>
                    </a:p>
                  </a:txBody>
                  <a:tcPr marL="61105" marR="61105" marT="30552" marB="30552" anchor="ctr"/>
                </a:tc>
                <a:extLst>
                  <a:ext uri="{0D108BD9-81ED-4DB2-BD59-A6C34878D82A}">
                    <a16:rowId xmlns="" xmlns:a16="http://schemas.microsoft.com/office/drawing/2014/main" val="10008"/>
                  </a:ext>
                </a:extLst>
              </a:tr>
              <a:tr h="353858">
                <a:tc>
                  <a:txBody>
                    <a:bodyPr/>
                    <a:lstStyle/>
                    <a:p>
                      <a:r>
                        <a:rPr lang="en-US" sz="1400">
                          <a:effectLst/>
                          <a:latin typeface="Times New Roman" panose="02020603050405020304" pitchFamily="18" charset="0"/>
                          <a:cs typeface="Times New Roman" panose="02020603050405020304" pitchFamily="18" charset="0"/>
                        </a:rPr>
                        <a:t>Schedule Performance Index </a:t>
                      </a:r>
                      <a:r>
                        <a:rPr lang="en-US" sz="1400" i="1">
                          <a:solidFill>
                            <a:srgbClr val="0070C0"/>
                          </a:solidFill>
                          <a:effectLst/>
                          <a:latin typeface="Times New Roman" panose="02020603050405020304" pitchFamily="18" charset="0"/>
                          <a:cs typeface="Times New Roman" panose="02020603050405020304" pitchFamily="18" charset="0"/>
                        </a:rPr>
                        <a:t>(Chỉ số thực hiện lịch trình)</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SPI= EV/PV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Ratio of work performed to work</a:t>
                      </a:r>
                      <a:r>
                        <a:rPr lang="en-US" sz="1400" baseline="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scheduled </a:t>
                      </a:r>
                      <a:r>
                        <a:rPr lang="en-US" sz="1400" i="1">
                          <a:solidFill>
                            <a:srgbClr val="0070C0"/>
                          </a:solidFill>
                          <a:effectLst/>
                          <a:latin typeface="Times New Roman" panose="02020603050405020304" pitchFamily="18" charset="0"/>
                          <a:cs typeface="Times New Roman" panose="02020603050405020304" pitchFamily="18" charset="0"/>
                        </a:rPr>
                        <a:t>(tỷ lệ công việc thực hiện để dự định công việc)</a:t>
                      </a:r>
                    </a:p>
                  </a:txBody>
                  <a:tcPr marL="61105" marR="61105" marT="30552" marB="30552" anchor="ctr"/>
                </a:tc>
                <a:extLst>
                  <a:ext uri="{0D108BD9-81ED-4DB2-BD59-A6C34878D82A}">
                    <a16:rowId xmlns="" xmlns:a16="http://schemas.microsoft.com/office/drawing/2014/main" val="10009"/>
                  </a:ext>
                </a:extLst>
              </a:tr>
              <a:tr h="290389">
                <a:tc>
                  <a:txBody>
                    <a:bodyPr/>
                    <a:lstStyle/>
                    <a:p>
                      <a:r>
                        <a:rPr lang="en-US" sz="1400">
                          <a:effectLst/>
                          <a:latin typeface="Times New Roman" panose="02020603050405020304" pitchFamily="18" charset="0"/>
                          <a:cs typeface="Times New Roman" panose="02020603050405020304" pitchFamily="18" charset="0"/>
                        </a:rPr>
                        <a:t>Percent Complete </a:t>
                      </a:r>
                      <a:r>
                        <a:rPr lang="en-US" sz="1400" i="1">
                          <a:solidFill>
                            <a:srgbClr val="0070C0"/>
                          </a:solidFill>
                          <a:effectLst/>
                          <a:latin typeface="Times New Roman" panose="02020603050405020304" pitchFamily="18" charset="0"/>
                          <a:cs typeface="Times New Roman" panose="02020603050405020304" pitchFamily="18" charset="0"/>
                        </a:rPr>
                        <a:t>(Phần trăm hoàn thành)</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PC= EV/BAC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 of actual work completed </a:t>
                      </a:r>
                      <a:r>
                        <a:rPr lang="en-US" sz="1400" i="1">
                          <a:solidFill>
                            <a:srgbClr val="0070C0"/>
                          </a:solidFill>
                          <a:effectLst/>
                          <a:latin typeface="Times New Roman" panose="02020603050405020304" pitchFamily="18" charset="0"/>
                          <a:cs typeface="Times New Roman" panose="02020603050405020304" pitchFamily="18" charset="0"/>
                        </a:rPr>
                        <a:t>(% công việc đã hoàn thành trên thực tế)</a:t>
                      </a:r>
                    </a:p>
                  </a:txBody>
                  <a:tcPr marL="61105" marR="61105" marT="30552" marB="30552" anchor="ctr"/>
                </a:tc>
                <a:extLst>
                  <a:ext uri="{0D108BD9-81ED-4DB2-BD59-A6C34878D82A}">
                    <a16:rowId xmlns="" xmlns:a16="http://schemas.microsoft.com/office/drawing/2014/main" val="10010"/>
                  </a:ext>
                </a:extLst>
              </a:tr>
              <a:tr h="290389">
                <a:tc>
                  <a:txBody>
                    <a:bodyPr/>
                    <a:lstStyle/>
                    <a:p>
                      <a:r>
                        <a:rPr lang="en-US" sz="1400" dirty="0">
                          <a:effectLst/>
                          <a:latin typeface="Times New Roman" panose="02020603050405020304" pitchFamily="18" charset="0"/>
                          <a:cs typeface="Times New Roman" panose="02020603050405020304" pitchFamily="18" charset="0"/>
                        </a:rPr>
                        <a:t>Percent Spent </a:t>
                      </a:r>
                      <a:r>
                        <a:rPr lang="en-US" sz="1400" i="1" dirty="0">
                          <a:solidFill>
                            <a:srgbClr val="0070C0"/>
                          </a:solidFill>
                          <a:effectLst/>
                          <a:latin typeface="Times New Roman" panose="02020603050405020304" pitchFamily="18" charset="0"/>
                          <a:cs typeface="Times New Roman" panose="02020603050405020304" pitchFamily="18" charset="0"/>
                        </a:rPr>
                        <a:t>(</a:t>
                      </a:r>
                      <a:r>
                        <a:rPr lang="en-US" sz="1400" i="1" dirty="0" err="1">
                          <a:solidFill>
                            <a:srgbClr val="0070C0"/>
                          </a:solidFill>
                          <a:effectLst/>
                          <a:latin typeface="Times New Roman" panose="02020603050405020304" pitchFamily="18" charset="0"/>
                          <a:cs typeface="Times New Roman" panose="02020603050405020304" pitchFamily="18" charset="0"/>
                        </a:rPr>
                        <a:t>Phần</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trăm</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đã</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dùng</a:t>
                      </a:r>
                      <a:r>
                        <a:rPr lang="en-US" sz="1400" i="1" dirty="0">
                          <a:solidFill>
                            <a:srgbClr val="0070C0"/>
                          </a:solidFill>
                          <a:effectLst/>
                          <a:latin typeface="Times New Roman" panose="02020603050405020304" pitchFamily="18" charset="0"/>
                          <a:cs typeface="Times New Roman" panose="02020603050405020304" pitchFamily="18" charset="0"/>
                        </a:rPr>
                        <a:t>)</a:t>
                      </a:r>
                    </a:p>
                  </a:txBody>
                  <a:tcPr marL="61105" marR="61105" marT="30552" marB="30552" anchor="ctr"/>
                </a:tc>
                <a:tc>
                  <a:txBody>
                    <a:bodyPr/>
                    <a:lstStyle/>
                    <a:p>
                      <a:r>
                        <a:rPr lang="en-US" sz="1400">
                          <a:effectLst/>
                          <a:latin typeface="Times New Roman" panose="02020603050405020304" pitchFamily="18" charset="0"/>
                          <a:cs typeface="Times New Roman" panose="02020603050405020304" pitchFamily="18" charset="0"/>
                        </a:rPr>
                        <a:t>PS=AC/BAC </a:t>
                      </a:r>
                      <a:endParaRPr lang="en-US" sz="1400">
                        <a:solidFill>
                          <a:schemeClr val="tx1"/>
                        </a:solidFill>
                        <a:effectLst/>
                        <a:latin typeface="Times New Roman" panose="02020603050405020304" pitchFamily="18" charset="0"/>
                        <a:cs typeface="Times New Roman" panose="02020603050405020304" pitchFamily="18" charset="0"/>
                      </a:endParaRPr>
                    </a:p>
                  </a:txBody>
                  <a:tcPr marL="61105" marR="61105" marT="30552" marB="30552" anchor="ctr"/>
                </a:tc>
                <a:tc>
                  <a:txBody>
                    <a:bodyPr/>
                    <a:lstStyle/>
                    <a:p>
                      <a:r>
                        <a:rPr lang="en-US" sz="1400" dirty="0">
                          <a:effectLst/>
                          <a:latin typeface="Times New Roman" panose="02020603050405020304" pitchFamily="18" charset="0"/>
                          <a:cs typeface="Times New Roman" panose="02020603050405020304" pitchFamily="18" charset="0"/>
                        </a:rPr>
                        <a:t>% of Actual cost spent </a:t>
                      </a:r>
                      <a:r>
                        <a:rPr lang="en-US" sz="1400" i="1" dirty="0">
                          <a:solidFill>
                            <a:srgbClr val="0070C0"/>
                          </a:solidFill>
                          <a:effectLst/>
                          <a:latin typeface="Times New Roman" panose="02020603050405020304" pitchFamily="18" charset="0"/>
                          <a:cs typeface="Times New Roman" panose="02020603050405020304" pitchFamily="18" charset="0"/>
                        </a:rPr>
                        <a:t>(% chi </a:t>
                      </a:r>
                      <a:r>
                        <a:rPr lang="en-US" sz="1400" i="1" dirty="0" err="1">
                          <a:solidFill>
                            <a:srgbClr val="0070C0"/>
                          </a:solidFill>
                          <a:effectLst/>
                          <a:latin typeface="Times New Roman" panose="02020603050405020304" pitchFamily="18" charset="0"/>
                          <a:cs typeface="Times New Roman" panose="02020603050405020304" pitchFamily="18" charset="0"/>
                        </a:rPr>
                        <a:t>phí</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đã</a:t>
                      </a:r>
                      <a:r>
                        <a:rPr lang="en-US" sz="1400" i="1" dirty="0">
                          <a:solidFill>
                            <a:srgbClr val="0070C0"/>
                          </a:solidFill>
                          <a:effectLst/>
                          <a:latin typeface="Times New Roman" panose="02020603050405020304" pitchFamily="18" charset="0"/>
                          <a:cs typeface="Times New Roman" panose="02020603050405020304" pitchFamily="18" charset="0"/>
                        </a:rPr>
                        <a:t> dung </a:t>
                      </a:r>
                      <a:r>
                        <a:rPr lang="en-US" sz="1400" i="1" dirty="0" err="1">
                          <a:solidFill>
                            <a:srgbClr val="0070C0"/>
                          </a:solidFill>
                          <a:effectLst/>
                          <a:latin typeface="Times New Roman" panose="02020603050405020304" pitchFamily="18" charset="0"/>
                          <a:cs typeface="Times New Roman" panose="02020603050405020304" pitchFamily="18" charset="0"/>
                        </a:rPr>
                        <a:t>trên</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thực</a:t>
                      </a:r>
                      <a:r>
                        <a:rPr lang="en-US" sz="1400" i="1" dirty="0">
                          <a:solidFill>
                            <a:srgbClr val="0070C0"/>
                          </a:solidFill>
                          <a:effectLst/>
                          <a:latin typeface="Times New Roman" panose="02020603050405020304" pitchFamily="18" charset="0"/>
                          <a:cs typeface="Times New Roman" panose="02020603050405020304" pitchFamily="18" charset="0"/>
                        </a:rPr>
                        <a:t> </a:t>
                      </a:r>
                      <a:r>
                        <a:rPr lang="en-US" sz="1400" i="1" dirty="0" err="1">
                          <a:solidFill>
                            <a:srgbClr val="0070C0"/>
                          </a:solidFill>
                          <a:effectLst/>
                          <a:latin typeface="Times New Roman" panose="02020603050405020304" pitchFamily="18" charset="0"/>
                          <a:cs typeface="Times New Roman" panose="02020603050405020304" pitchFamily="18" charset="0"/>
                        </a:rPr>
                        <a:t>tế</a:t>
                      </a:r>
                      <a:r>
                        <a:rPr lang="en-US" sz="1400" i="1" dirty="0">
                          <a:solidFill>
                            <a:srgbClr val="0070C0"/>
                          </a:solidFill>
                          <a:effectLst/>
                          <a:latin typeface="Times New Roman" panose="02020603050405020304" pitchFamily="18" charset="0"/>
                          <a:cs typeface="Times New Roman" panose="02020603050405020304" pitchFamily="18" charset="0"/>
                        </a:rPr>
                        <a:t>)</a:t>
                      </a:r>
                    </a:p>
                  </a:txBody>
                  <a:tcPr marL="61105" marR="61105" marT="30552" marB="30552" anchor="ctr"/>
                </a:tc>
                <a:extLst>
                  <a:ext uri="{0D108BD9-81ED-4DB2-BD59-A6C34878D82A}">
                    <a16:rowId xmlns="" xmlns:a16="http://schemas.microsoft.com/office/drawing/2014/main" val="10011"/>
                  </a:ext>
                </a:extLst>
              </a:tr>
            </a:tbl>
          </a:graphicData>
        </a:graphic>
      </p:graphicFrame>
      <p:sp>
        <p:nvSpPr>
          <p:cNvPr id="4" name="Rectangle 1"/>
          <p:cNvSpPr>
            <a:spLocks noChangeArrowheads="1"/>
          </p:cNvSpPr>
          <p:nvPr/>
        </p:nvSpPr>
        <p:spPr bwMode="auto">
          <a:xfrm>
            <a:off x="4279900" y="132427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54596" y="69441"/>
            <a:ext cx="7406982" cy="83099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Formulas Used to Help Forecast Project Performance</a:t>
            </a:r>
          </a:p>
          <a:p>
            <a:r>
              <a:rPr lang="en-US" sz="2400" b="1" i="1" u="sng" dirty="0" err="1">
                <a:solidFill>
                  <a:srgbClr val="0070C0"/>
                </a:solidFill>
                <a:latin typeface="Times New Roman" panose="02020603050405020304" pitchFamily="18" charset="0"/>
                <a:cs typeface="Times New Roman" panose="02020603050405020304" pitchFamily="18" charset="0"/>
              </a:rPr>
              <a:t>Thực</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hiện</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trợ</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giúp</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dự</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đoán</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dự</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án</a:t>
            </a:r>
            <a:endParaRPr lang="en-US" sz="2400" b="1" i="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51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1380" y="0"/>
            <a:ext cx="583462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EVM Example (1 of 2)  </a:t>
            </a:r>
            <a:r>
              <a:rPr lang="en-US" sz="2400" b="1" i="1" u="sng" dirty="0" err="1">
                <a:solidFill>
                  <a:srgbClr val="0070C0"/>
                </a:solidFill>
                <a:latin typeface="Times New Roman" panose="02020603050405020304" pitchFamily="18" charset="0"/>
                <a:cs typeface="Times New Roman" panose="02020603050405020304" pitchFamily="18" charset="0"/>
              </a:rPr>
              <a:t>Ví</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dụ</a:t>
            </a:r>
            <a:r>
              <a:rPr lang="en-US" sz="2400" b="1" i="1" u="sng" dirty="0">
                <a:solidFill>
                  <a:srgbClr val="0070C0"/>
                </a:solidFill>
                <a:latin typeface="Times New Roman" panose="02020603050405020304" pitchFamily="18" charset="0"/>
                <a:cs typeface="Times New Roman" panose="02020603050405020304" pitchFamily="18" charset="0"/>
              </a:rPr>
              <a:t> EVM (1/2)</a:t>
            </a:r>
            <a:endParaRPr lang="en-US" sz="2400" i="1" u="sng" dirty="0">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61381" y="551289"/>
            <a:ext cx="5525270" cy="5078313"/>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RestEasy</a:t>
            </a:r>
            <a:r>
              <a:rPr lang="en-US" b="1" dirty="0">
                <a:latin typeface="Times New Roman" panose="02020603050405020304" pitchFamily="18" charset="0"/>
                <a:cs typeface="Times New Roman" panose="02020603050405020304" pitchFamily="18" charset="0"/>
              </a:rPr>
              <a:t> Hotel Validation of Project Requirements Activities</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Your </a:t>
            </a:r>
            <a:r>
              <a:rPr lang="en-US" dirty="0">
                <a:solidFill>
                  <a:srgbClr val="000000"/>
                </a:solidFill>
                <a:latin typeface="Times New Roman" panose="02020603050405020304" pitchFamily="18" charset="0"/>
                <a:cs typeface="Times New Roman" panose="02020603050405020304" pitchFamily="18" charset="0"/>
              </a:rPr>
              <a:t>team is working on the validation of the </a:t>
            </a:r>
            <a:r>
              <a:rPr lang="en-US" dirty="0" err="1">
                <a:solidFill>
                  <a:srgbClr val="000000"/>
                </a:solidFill>
                <a:latin typeface="Times New Roman" panose="02020603050405020304" pitchFamily="18" charset="0"/>
                <a:cs typeface="Times New Roman" panose="02020603050405020304" pitchFamily="18" charset="0"/>
              </a:rPr>
              <a:t>RestEasy</a:t>
            </a:r>
            <a:r>
              <a:rPr lang="en-US" dirty="0">
                <a:solidFill>
                  <a:srgbClr val="000000"/>
                </a:solidFill>
                <a:latin typeface="Times New Roman" panose="02020603050405020304" pitchFamily="18" charset="0"/>
                <a:cs typeface="Times New Roman" panose="02020603050405020304" pitchFamily="18" charset="0"/>
              </a:rPr>
              <a:t> project requirements</a:t>
            </a:r>
          </a:p>
          <a:p>
            <a:pPr marL="742950" lvl="1" indent="-285750">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Assume </a:t>
            </a:r>
            <a:r>
              <a:rPr lang="en-US" dirty="0">
                <a:solidFill>
                  <a:srgbClr val="000000"/>
                </a:solidFill>
                <a:latin typeface="Times New Roman" panose="02020603050405020304" pitchFamily="18" charset="0"/>
                <a:cs typeface="Times New Roman" panose="02020603050405020304" pitchFamily="18" charset="0"/>
              </a:rPr>
              <a:t>you have a project with the planned budget or BAC of $2,500,400</a:t>
            </a:r>
          </a:p>
          <a:p>
            <a:pPr marL="742950" lvl="1" indent="-285750">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You </a:t>
            </a:r>
            <a:r>
              <a:rPr lang="en-US" dirty="0">
                <a:solidFill>
                  <a:srgbClr val="000000"/>
                </a:solidFill>
                <a:latin typeface="Times New Roman" panose="02020603050405020304" pitchFamily="18" charset="0"/>
                <a:cs typeface="Times New Roman" panose="02020603050405020304" pitchFamily="18" charset="0"/>
              </a:rPr>
              <a:t>scheduled your first month budget for the validation of the project requirements activities of $26,496 (PV)</a:t>
            </a:r>
          </a:p>
          <a:p>
            <a:pPr marL="742950" lvl="1" indent="-285750">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At </a:t>
            </a:r>
            <a:r>
              <a:rPr lang="en-US" dirty="0">
                <a:solidFill>
                  <a:srgbClr val="000000"/>
                </a:solidFill>
                <a:latin typeface="Times New Roman" panose="02020603050405020304" pitchFamily="18" charset="0"/>
                <a:cs typeface="Times New Roman" panose="02020603050405020304" pitchFamily="18" charset="0"/>
              </a:rPr>
              <a:t>the end of the first month, your project actually spent $28,040; this is the total cost and expense incurred for the first month activities up to a specified date (AC)</a:t>
            </a:r>
          </a:p>
          <a:p>
            <a:pPr marL="742950" lvl="1" indent="-285750">
              <a:buFont typeface="Arial" panose="020B0604020202020204" pitchFamily="34" charset="0"/>
              <a:buChar char="•"/>
            </a:pPr>
            <a:r>
              <a:rPr lang="en-US">
                <a:solidFill>
                  <a:srgbClr val="000000"/>
                </a:solidFill>
                <a:latin typeface="Times New Roman" panose="02020603050405020304" pitchFamily="18" charset="0"/>
                <a:cs typeface="Times New Roman" panose="02020603050405020304" pitchFamily="18" charset="0"/>
              </a:rPr>
              <a:t>You </a:t>
            </a:r>
            <a:r>
              <a:rPr lang="en-US" dirty="0">
                <a:solidFill>
                  <a:srgbClr val="000000"/>
                </a:solidFill>
                <a:latin typeface="Times New Roman" panose="02020603050405020304" pitchFamily="18" charset="0"/>
                <a:cs typeface="Times New Roman" panose="02020603050405020304" pitchFamily="18" charset="0"/>
              </a:rPr>
              <a:t>add up all the tasks for the validation of the project requirements activities and determine your EV for the first month to be $22,496</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What </a:t>
            </a:r>
            <a:r>
              <a:rPr lang="en-US" dirty="0">
                <a:solidFill>
                  <a:srgbClr val="000000"/>
                </a:solidFill>
                <a:latin typeface="Times New Roman" panose="02020603050405020304" pitchFamily="18" charset="0"/>
                <a:cs typeface="Times New Roman" panose="02020603050405020304" pitchFamily="18" charset="0"/>
              </a:rPr>
              <a:t>is the efficiency at which tasks are getting done from a financial point of view? (</a:t>
            </a:r>
            <a:r>
              <a:rPr lang="en-US">
                <a:solidFill>
                  <a:srgbClr val="000000"/>
                </a:solidFill>
                <a:latin typeface="Times New Roman" panose="02020603050405020304" pitchFamily="18" charset="0"/>
                <a:cs typeface="Times New Roman" panose="02020603050405020304" pitchFamily="18" charset="0"/>
              </a:rPr>
              <a:t>CPI)</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9058A406-25BB-4D66-8617-6FFE3E4C4786}"/>
              </a:ext>
            </a:extLst>
          </p:cNvPr>
          <p:cNvSpPr txBox="1"/>
          <p:nvPr/>
        </p:nvSpPr>
        <p:spPr>
          <a:xfrm>
            <a:off x="6096000" y="551289"/>
            <a:ext cx="5149755" cy="5078313"/>
          </a:xfrm>
          <a:prstGeom prst="rect">
            <a:avLst/>
          </a:prstGeom>
          <a:noFill/>
        </p:spPr>
        <p:txBody>
          <a:bodyPr wrap="square" rtlCol="0">
            <a:spAutoFit/>
          </a:bodyPr>
          <a:lstStyle/>
          <a:p>
            <a:r>
              <a:rPr lang="en-US" b="1">
                <a:solidFill>
                  <a:srgbClr val="0070C0"/>
                </a:solidFill>
                <a:latin typeface="Times New Roman" panose="02020603050405020304" pitchFamily="18" charset="0"/>
                <a:cs typeface="Times New Roman" panose="02020603050405020304" pitchFamily="18" charset="0"/>
              </a:rPr>
              <a:t>Yêu </a:t>
            </a:r>
            <a:r>
              <a:rPr lang="en-US" b="1" dirty="0" err="1">
                <a:solidFill>
                  <a:srgbClr val="0070C0"/>
                </a:solidFill>
                <a:latin typeface="Times New Roman" panose="02020603050405020304" pitchFamily="18" charset="0"/>
                <a:cs typeface="Times New Roman" panose="02020603050405020304" pitchFamily="18" charset="0"/>
              </a:rPr>
              <a:t>cầu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sạn</a:t>
            </a:r>
            <a:r>
              <a:rPr lang="en-US" b="1" dirty="0">
                <a:solidFill>
                  <a:srgbClr val="0070C0"/>
                </a:solidFill>
                <a:latin typeface="Times New Roman" panose="02020603050405020304" pitchFamily="18" charset="0"/>
                <a:cs typeface="Times New Roman" panose="02020603050405020304" pitchFamily="18" charset="0"/>
              </a:rPr>
              <a:t> </a:t>
            </a:r>
            <a:r>
              <a:rPr lang="en-US" b="1" err="1">
                <a:solidFill>
                  <a:srgbClr val="0070C0"/>
                </a:solidFill>
                <a:latin typeface="Times New Roman" panose="02020603050405020304" pitchFamily="18" charset="0"/>
                <a:cs typeface="Times New Roman" panose="02020603050405020304" pitchFamily="18" charset="0"/>
              </a:rPr>
              <a:t>RestEasy</a:t>
            </a:r>
            <a:r>
              <a:rPr lang="en-US" b="1">
                <a:solidFill>
                  <a:srgbClr val="0070C0"/>
                </a:solidFill>
                <a:latin typeface="Times New Roman" panose="02020603050405020304" pitchFamily="18" charset="0"/>
                <a:cs typeface="Times New Roman" panose="02020603050405020304" pitchFamily="18" charset="0"/>
              </a:rPr>
              <a:t> </a:t>
            </a:r>
          </a:p>
          <a:p>
            <a:endParaRPr lang="en-US" b="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Nhóm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đang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RestEasy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hợp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lý</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Cho </a:t>
            </a:r>
            <a:r>
              <a:rPr lang="en-US" i="1" dirty="0" err="1">
                <a:solidFill>
                  <a:srgbClr val="0070C0"/>
                </a:solidFill>
                <a:latin typeface="Times New Roman" panose="02020603050405020304" pitchFamily="18" charset="0"/>
                <a:cs typeface="Times New Roman" panose="02020603050405020304" pitchFamily="18" charset="0"/>
              </a:rPr>
              <a:t>rằng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có</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tính</a:t>
            </a:r>
            <a:r>
              <a:rPr lang="en-US" i="1" dirty="0">
                <a:solidFill>
                  <a:srgbClr val="0070C0"/>
                </a:solidFill>
                <a:latin typeface="Times New Roman" panose="02020603050405020304" pitchFamily="18" charset="0"/>
                <a:cs typeface="Times New Roman" panose="02020603050405020304" pitchFamily="18" charset="0"/>
              </a:rPr>
              <a:t> (BAC)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2,500,400$</a:t>
            </a: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Bạn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26,496$ (</a:t>
            </a:r>
            <a:r>
              <a:rPr lang="en-US" i="1">
                <a:solidFill>
                  <a:srgbClr val="0070C0"/>
                </a:solidFill>
                <a:latin typeface="Times New Roman" panose="02020603050405020304" pitchFamily="18" charset="0"/>
                <a:cs typeface="Times New Roman" panose="02020603050405020304" pitchFamily="18" charset="0"/>
              </a:rPr>
              <a:t>PV)</a:t>
            </a:r>
          </a:p>
          <a:p>
            <a:pPr marL="742950" lvl="1" indent="-285750">
              <a:buFont typeface="Arial" panose="020B0604020202020204" pitchFamily="34" charset="0"/>
              <a:buChar char="•"/>
            </a:pP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Vào </a:t>
            </a:r>
            <a:r>
              <a:rPr lang="en-US" i="1" dirty="0" err="1">
                <a:solidFill>
                  <a:srgbClr val="0070C0"/>
                </a:solidFill>
                <a:latin typeface="Times New Roman" panose="02020603050405020304" pitchFamily="18" charset="0"/>
                <a:cs typeface="Times New Roman" panose="02020603050405020304" pitchFamily="18" charset="0"/>
              </a:rPr>
              <a:t>hết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28,040$; </a:t>
            </a:r>
            <a:r>
              <a:rPr lang="en-US" i="1" dirty="0" err="1">
                <a:solidFill>
                  <a:srgbClr val="0070C0"/>
                </a:solidFill>
                <a:latin typeface="Times New Roman" panose="02020603050405020304" pitchFamily="18" charset="0"/>
                <a:cs typeface="Times New Roman" panose="02020603050405020304" pitchFamily="18" charset="0"/>
              </a:rPr>
              <a:t>đây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tổng</a:t>
            </a:r>
            <a:r>
              <a:rPr lang="en-US" i="1" dirty="0">
                <a:solidFill>
                  <a:srgbClr val="0070C0"/>
                </a:solidFill>
                <a:latin typeface="Times New Roman" panose="02020603050405020304" pitchFamily="18" charset="0"/>
                <a:cs typeface="Times New Roman" panose="02020603050405020304" pitchFamily="18" charset="0"/>
              </a:rPr>
              <a:t> chi </a:t>
            </a:r>
            <a:r>
              <a:rPr lang="en-US" i="1" dirty="0" err="1">
                <a:solidFill>
                  <a:srgbClr val="0070C0"/>
                </a:solidFill>
                <a:latin typeface="Times New Roman" panose="02020603050405020304" pitchFamily="18" charset="0"/>
                <a:cs typeface="Times New Roman" panose="02020603050405020304" pitchFamily="18" charset="0"/>
              </a:rPr>
              <a:t>phí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ngày</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cụ</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Bạn </a:t>
            </a:r>
            <a:r>
              <a:rPr lang="en-US" i="1" dirty="0" err="1">
                <a:solidFill>
                  <a:srgbClr val="0070C0"/>
                </a:solidFill>
                <a:latin typeface="Times New Roman" panose="02020603050405020304" pitchFamily="18" charset="0"/>
                <a:cs typeface="Times New Roman" panose="02020603050405020304" pitchFamily="18" charset="0"/>
              </a:rPr>
              <a:t>thêm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tất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vụ</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yêu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xác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định</a:t>
            </a:r>
            <a:r>
              <a:rPr lang="en-US" i="1" dirty="0">
                <a:solidFill>
                  <a:srgbClr val="0070C0"/>
                </a:solidFill>
                <a:latin typeface="Times New Roman" panose="02020603050405020304" pitchFamily="18" charset="0"/>
                <a:cs typeface="Times New Roman" panose="02020603050405020304" pitchFamily="18" charset="0"/>
              </a:rPr>
              <a:t> EV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tháng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đầu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sẽ</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22,496$</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Hiệu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nhiệm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vụ</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từ</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nhìn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chính</a:t>
            </a:r>
            <a:r>
              <a:rPr lang="en-US" i="1" dirty="0">
                <a:solidFill>
                  <a:srgbClr val="0070C0"/>
                </a:solidFill>
                <a:latin typeface="Times New Roman" panose="02020603050405020304" pitchFamily="18" charset="0"/>
                <a:cs typeface="Times New Roman" panose="02020603050405020304" pitchFamily="18" charset="0"/>
              </a:rPr>
              <a:t>? (CPI) </a:t>
            </a:r>
          </a:p>
        </p:txBody>
      </p:sp>
    </p:spTree>
    <p:extLst>
      <p:ext uri="{BB962C8B-B14F-4D97-AF65-F5344CB8AC3E}">
        <p14:creationId xmlns:p14="http://schemas.microsoft.com/office/powerpoint/2010/main" val="17290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326" y="975177"/>
            <a:ext cx="4964200" cy="4247317"/>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How far off from the scheduled cost of things to be completed is the actual amount spent on the project? (CV)</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How </a:t>
            </a:r>
            <a:r>
              <a:rPr lang="en-US" dirty="0">
                <a:solidFill>
                  <a:srgbClr val="000000"/>
                </a:solidFill>
                <a:latin typeface="Times New Roman" panose="02020603050405020304" pitchFamily="18" charset="0"/>
                <a:cs typeface="Times New Roman" panose="02020603050405020304" pitchFamily="18" charset="0"/>
              </a:rPr>
              <a:t>well is the project performing in relation to how well it is expected to perform? (SPI)</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How </a:t>
            </a:r>
            <a:r>
              <a:rPr lang="en-US" dirty="0">
                <a:solidFill>
                  <a:srgbClr val="000000"/>
                </a:solidFill>
                <a:latin typeface="Times New Roman" panose="02020603050405020304" pitchFamily="18" charset="0"/>
                <a:cs typeface="Times New Roman" panose="02020603050405020304" pitchFamily="18" charset="0"/>
              </a:rPr>
              <a:t>far off is the schedule from a financial point of view? (SV)</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How </a:t>
            </a:r>
            <a:r>
              <a:rPr lang="en-US" dirty="0">
                <a:solidFill>
                  <a:srgbClr val="000000"/>
                </a:solidFill>
                <a:latin typeface="Times New Roman" panose="02020603050405020304" pitchFamily="18" charset="0"/>
                <a:cs typeface="Times New Roman" panose="02020603050405020304" pitchFamily="18" charset="0"/>
              </a:rPr>
              <a:t>much of the budget at completion has been used to date? (PS)</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How </a:t>
            </a:r>
            <a:r>
              <a:rPr lang="en-US" dirty="0">
                <a:solidFill>
                  <a:srgbClr val="000000"/>
                </a:solidFill>
                <a:latin typeface="Times New Roman" panose="02020603050405020304" pitchFamily="18" charset="0"/>
                <a:cs typeface="Times New Roman" panose="02020603050405020304" pitchFamily="18" charset="0"/>
              </a:rPr>
              <a:t>much of the project is completed? (</a:t>
            </a:r>
            <a:r>
              <a:rPr lang="en-US">
                <a:solidFill>
                  <a:srgbClr val="000000"/>
                </a:solidFill>
                <a:latin typeface="Times New Roman" panose="02020603050405020304" pitchFamily="18" charset="0"/>
                <a:cs typeface="Times New Roman" panose="02020603050405020304" pitchFamily="18" charset="0"/>
              </a:rPr>
              <a:t>PC)</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How </a:t>
            </a:r>
            <a:r>
              <a:rPr lang="en-US" dirty="0">
                <a:solidFill>
                  <a:srgbClr val="000000"/>
                </a:solidFill>
                <a:latin typeface="Times New Roman" panose="02020603050405020304" pitchFamily="18" charset="0"/>
                <a:cs typeface="Times New Roman" panose="02020603050405020304" pitchFamily="18" charset="0"/>
              </a:rPr>
              <a:t>efficient must the team be to complete the remaining work within the budget? (TCPI)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01A002EA-3661-4E31-859B-EB52304179E7}"/>
              </a:ext>
            </a:extLst>
          </p:cNvPr>
          <p:cNvSpPr/>
          <p:nvPr/>
        </p:nvSpPr>
        <p:spPr>
          <a:xfrm>
            <a:off x="6367991" y="975177"/>
            <a:ext cx="4964201" cy="3970318"/>
          </a:xfrm>
          <a:prstGeom prst="rect">
            <a:avLst/>
          </a:prstGeom>
        </p:spPr>
        <p:txBody>
          <a:bodyPr wrap="square">
            <a:spAutoFit/>
          </a:bodyPr>
          <a:lstStyle/>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Chênh </a:t>
            </a:r>
            <a:r>
              <a:rPr lang="en-US" i="1" dirty="0" err="1">
                <a:solidFill>
                  <a:srgbClr val="0070C0"/>
                </a:solidFill>
                <a:latin typeface="Times New Roman" panose="02020603050405020304" pitchFamily="18" charset="0"/>
                <a:cs typeface="Times New Roman" panose="02020603050405020304" pitchFamily="18" charset="0"/>
              </a:rPr>
              <a:t>lệch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giữa</a:t>
            </a:r>
            <a:r>
              <a:rPr lang="en-US" i="1" dirty="0">
                <a:solidFill>
                  <a:srgbClr val="0070C0"/>
                </a:solidFill>
                <a:latin typeface="Times New Roman" panose="02020603050405020304" pitchFamily="18" charset="0"/>
                <a:cs typeface="Times New Roman" panose="02020603050405020304" pitchFamily="18" charset="0"/>
              </a:rPr>
              <a:t> chi </a:t>
            </a:r>
            <a:r>
              <a:rPr lang="en-US" i="1" dirty="0" err="1">
                <a:solidFill>
                  <a:srgbClr val="0070C0"/>
                </a:solidFill>
                <a:latin typeface="Times New Roman" panose="02020603050405020304" pitchFamily="18" charset="0"/>
                <a:cs typeface="Times New Roman" panose="02020603050405020304" pitchFamily="18" charset="0"/>
              </a:rPr>
              <a:t>phí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những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thứ</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cần</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theo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lịch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số</a:t>
            </a:r>
            <a:r>
              <a:rPr lang="en-US" i="1" dirty="0">
                <a:solidFill>
                  <a:srgbClr val="0070C0"/>
                </a:solidFill>
                <a:latin typeface="Times New Roman" panose="02020603050405020304" pitchFamily="18" charset="0"/>
                <a:cs typeface="Times New Roman" panose="02020603050405020304" pitchFamily="18" charset="0"/>
              </a:rPr>
              <a:t> l</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thực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a:solidFill>
                  <a:srgbClr val="0070C0"/>
                </a:solidFill>
                <a:latin typeface="Times New Roman" panose="02020603050405020304" pitchFamily="18" charset="0"/>
                <a:cs typeface="Times New Roman" panose="02020603050405020304" pitchFamily="18" charset="0"/>
              </a:rPr>
              <a:t>? (CV)</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Mức độ của thực hiện dự án tới mức độ nó kỳ vọng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thực hiện? (SPI)</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Chênh </a:t>
            </a:r>
            <a:r>
              <a:rPr lang="en-US" i="1" dirty="0" err="1">
                <a:solidFill>
                  <a:srgbClr val="0070C0"/>
                </a:solidFill>
                <a:latin typeface="Times New Roman" panose="02020603050405020304" pitchFamily="18" charset="0"/>
                <a:cs typeface="Times New Roman" panose="02020603050405020304" pitchFamily="18" charset="0"/>
              </a:rPr>
              <a:t>lệch</a:t>
            </a:r>
            <a:r>
              <a:rPr lang="en-US" i="1" dirty="0">
                <a:solidFill>
                  <a:srgbClr val="0070C0"/>
                </a:solidFill>
                <a:latin typeface="Times New Roman" panose="02020603050405020304" pitchFamily="18" charset="0"/>
                <a:cs typeface="Times New Roman" panose="02020603050405020304" pitchFamily="18" charset="0"/>
              </a:rPr>
              <a:t> so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lịch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trình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từ</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điểm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nhìn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chính</a:t>
            </a:r>
            <a:r>
              <a:rPr lang="en-US" i="1" dirty="0">
                <a:solidFill>
                  <a:srgbClr val="0070C0"/>
                </a:solidFill>
                <a:latin typeface="Times New Roman" panose="02020603050405020304" pitchFamily="18" charset="0"/>
                <a:cs typeface="Times New Roman" panose="02020603050405020304" pitchFamily="18" charset="0"/>
              </a:rPr>
              <a:t>? (SV)</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Ngân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lúc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kết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thúc</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nhiêu</a:t>
            </a:r>
            <a:r>
              <a:rPr lang="en-US" i="1" dirty="0">
                <a:solidFill>
                  <a:srgbClr val="0070C0"/>
                </a:solidFill>
                <a:latin typeface="Times New Roman" panose="02020603050405020304" pitchFamily="18" charset="0"/>
                <a:cs typeface="Times New Roman" panose="02020603050405020304" pitchFamily="18" charset="0"/>
              </a:rPr>
              <a:t>? (PS)</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Bao </a:t>
            </a:r>
            <a:r>
              <a:rPr lang="en-US" i="1" dirty="0" err="1">
                <a:solidFill>
                  <a:srgbClr val="0070C0"/>
                </a:solidFill>
                <a:latin typeface="Times New Roman" panose="02020603050405020304" pitchFamily="18" charset="0"/>
                <a:cs typeface="Times New Roman" panose="02020603050405020304" pitchFamily="18" charset="0"/>
              </a:rPr>
              <a:t>nhiêu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trăm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đã</a:t>
            </a:r>
            <a:r>
              <a:rPr lang="en-US" i="1" dirty="0">
                <a:solidFill>
                  <a:srgbClr val="0070C0"/>
                </a:solidFill>
                <a:latin typeface="Times New Roman" panose="02020603050405020304" pitchFamily="18" charset="0"/>
                <a:cs typeface="Times New Roman" panose="02020603050405020304" pitchFamily="18" charset="0"/>
              </a:rPr>
              <a:t> đ</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(PC)</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Mức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phải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còn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với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đó</a:t>
            </a:r>
            <a:r>
              <a:rPr lang="en-US" i="1" dirty="0">
                <a:solidFill>
                  <a:srgbClr val="0070C0"/>
                </a:solidFill>
                <a:latin typeface="Times New Roman" panose="02020603050405020304" pitchFamily="18" charset="0"/>
                <a:cs typeface="Times New Roman" panose="02020603050405020304" pitchFamily="18" charset="0"/>
              </a:rPr>
              <a:t>? (TCPI)</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560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72247105"/>
              </p:ext>
            </p:extLst>
          </p:nvPr>
        </p:nvGraphicFramePr>
        <p:xfrm>
          <a:off x="8249944" y="3152708"/>
          <a:ext cx="2076450" cy="2926080"/>
        </p:xfrm>
        <a:graphic>
          <a:graphicData uri="http://schemas.openxmlformats.org/drawingml/2006/table">
            <a:tbl>
              <a:tblPr/>
              <a:tblGrid>
                <a:gridCol w="790575">
                  <a:extLst>
                    <a:ext uri="{9D8B030D-6E8A-4147-A177-3AD203B41FA5}">
                      <a16:colId xmlns="" xmlns:a16="http://schemas.microsoft.com/office/drawing/2014/main" val="20000"/>
                    </a:ext>
                  </a:extLst>
                </a:gridCol>
                <a:gridCol w="1285875">
                  <a:extLst>
                    <a:ext uri="{9D8B030D-6E8A-4147-A177-3AD203B41FA5}">
                      <a16:colId xmlns="" xmlns:a16="http://schemas.microsoft.com/office/drawing/2014/main" val="20001"/>
                    </a:ext>
                  </a:extLst>
                </a:gridCol>
              </a:tblGrid>
              <a:tr h="194323">
                <a:tc>
                  <a:txBody>
                    <a:bodyPr/>
                    <a:lstStyle/>
                    <a:p>
                      <a:r>
                        <a:rPr lang="en-US" sz="1800" b="1" i="0" dirty="0">
                          <a:solidFill>
                            <a:srgbClr val="323232"/>
                          </a:solidFill>
                          <a:effectLst/>
                          <a:latin typeface="Times New Roman" panose="02020603050405020304" pitchFamily="18" charset="0"/>
                          <a:cs typeface="Times New Roman" panose="02020603050405020304" pitchFamily="18" charset="0"/>
                        </a:rPr>
                        <a:t>Term </a:t>
                      </a:r>
                      <a:endParaRPr lang="en-US" sz="18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Value</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CPI</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dirty="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extLst>
                  <a:ext uri="{0D108BD9-81ED-4DB2-BD59-A6C34878D82A}">
                    <a16:rowId xmlns="" xmlns:a16="http://schemas.microsoft.com/office/drawing/2014/main" val="10001"/>
                  </a:ext>
                </a:extLst>
              </a:tr>
              <a:tr h="274338">
                <a:tc>
                  <a:txBody>
                    <a:bodyPr/>
                    <a:lstStyle/>
                    <a:p>
                      <a:r>
                        <a:rPr lang="en-US" sz="1800" b="1" i="0" dirty="0">
                          <a:solidFill>
                            <a:srgbClr val="323232"/>
                          </a:solidFill>
                          <a:effectLst/>
                          <a:latin typeface="Times New Roman" panose="02020603050405020304" pitchFamily="18" charset="0"/>
                          <a:cs typeface="Times New Roman" panose="02020603050405020304" pitchFamily="18" charset="0"/>
                        </a:rPr>
                        <a:t>CV</a:t>
                      </a:r>
                      <a:endParaRPr lang="en-US" sz="18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dirty="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2"/>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SPI</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dirty="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3"/>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SV</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dirty="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4"/>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PS</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5"/>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PC</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6"/>
                  </a:ext>
                </a:extLst>
              </a:tr>
              <a:tr h="274338">
                <a:tc>
                  <a:txBody>
                    <a:bodyPr/>
                    <a:lstStyle/>
                    <a:p>
                      <a:r>
                        <a:rPr lang="en-US" sz="1800" b="1" i="0">
                          <a:solidFill>
                            <a:srgbClr val="323232"/>
                          </a:solidFill>
                          <a:effectLst/>
                          <a:latin typeface="Times New Roman" panose="02020603050405020304" pitchFamily="18" charset="0"/>
                          <a:cs typeface="Times New Roman" panose="02020603050405020304" pitchFamily="18" charset="0"/>
                        </a:rPr>
                        <a:t>TCPI</a:t>
                      </a:r>
                      <a:endParaRPr lang="en-US" sz="180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1800" dirty="0">
                        <a:latin typeface="Times New Roman" panose="02020603050405020304" pitchFamily="18" charset="0"/>
                        <a:cs typeface="Times New Roman" panose="02020603050405020304" pitchFamily="18" charset="0"/>
                      </a:endParaRPr>
                    </a:p>
                  </a:txBody>
                  <a:tcPr>
                    <a:lnL w="6350" cap="flat" cmpd="sng" algn="ctr">
                      <a:solidFill>
                        <a:srgbClr val="000000"/>
                      </a:solidFill>
                      <a:prstDash val="solid"/>
                      <a:round/>
                      <a:headEnd type="none" w="med" len="med"/>
                      <a:tailEnd type="none" w="med" len="med"/>
                    </a:lnL>
                  </a:tcPr>
                </a:tc>
                <a:extLst>
                  <a:ext uri="{0D108BD9-81ED-4DB2-BD59-A6C34878D82A}">
                    <a16:rowId xmlns="" xmlns:a16="http://schemas.microsoft.com/office/drawing/2014/main" val="10007"/>
                  </a:ext>
                </a:extLst>
              </a:tr>
            </a:tbl>
          </a:graphicData>
        </a:graphic>
      </p:graphicFrame>
      <p:sp>
        <p:nvSpPr>
          <p:cNvPr id="4" name="Rectangle 1"/>
          <p:cNvSpPr>
            <a:spLocks noChangeArrowheads="1"/>
          </p:cNvSpPr>
          <p:nvPr/>
        </p:nvSpPr>
        <p:spPr bwMode="auto">
          <a:xfrm>
            <a:off x="5087938" y="21247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317651" y="438437"/>
            <a:ext cx="400868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EVM Example (2 of 2)</a:t>
            </a:r>
          </a:p>
          <a:p>
            <a:r>
              <a:rPr lang="en-US" sz="2400" b="1" u="sng">
                <a:solidFill>
                  <a:srgbClr val="0070C0"/>
                </a:solidFill>
                <a:latin typeface="Times New Roman" panose="02020603050405020304" pitchFamily="18" charset="0"/>
                <a:cs typeface="Times New Roman" panose="02020603050405020304" pitchFamily="18" charset="0"/>
              </a:rPr>
              <a:t>Ví dụ EVM</a:t>
            </a:r>
            <a:r>
              <a:rPr lang="en-US" sz="2400" u="sng">
                <a:solidFill>
                  <a:srgbClr val="0070C0"/>
                </a:solidFill>
                <a:latin typeface="Times New Roman" panose="02020603050405020304" pitchFamily="18" charset="0"/>
                <a:cs typeface="Times New Roman" panose="02020603050405020304" pitchFamily="18" charset="0"/>
              </a:rPr>
              <a:t/>
            </a:r>
            <a:br>
              <a:rPr lang="en-US" sz="2400" u="sng">
                <a:solidFill>
                  <a:srgbClr val="0070C0"/>
                </a:solidFill>
                <a:latin typeface="Times New Roman" panose="02020603050405020304" pitchFamily="18" charset="0"/>
                <a:cs typeface="Times New Roman" panose="02020603050405020304" pitchFamily="18" charset="0"/>
              </a:rPr>
            </a:br>
            <a:endParaRPr lang="en-US" sz="2400" u="sng"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06617" y="1263925"/>
            <a:ext cx="11035173" cy="3139321"/>
          </a:xfrm>
          <a:prstGeom prst="rect">
            <a:avLst/>
          </a:prstGeom>
          <a:noFill/>
        </p:spPr>
        <p:txBody>
          <a:bodyPr wrap="square" rtlCol="0">
            <a:spAutoFit/>
          </a:bodyPr>
          <a:lstStyle/>
          <a:p>
            <a:r>
              <a:rPr lang="en-US" altLang="en-US" b="1" dirty="0" err="1">
                <a:latin typeface="Times New Roman" panose="02020603050405020304" pitchFamily="18" charset="0"/>
                <a:cs typeface="Times New Roman" panose="02020603050405020304" pitchFamily="18" charset="0"/>
              </a:rPr>
              <a:t>RestEasy</a:t>
            </a:r>
            <a:r>
              <a:rPr lang="en-US" altLang="en-US" b="1" dirty="0">
                <a:latin typeface="Times New Roman" panose="02020603050405020304" pitchFamily="18" charset="0"/>
                <a:cs typeface="Times New Roman" panose="02020603050405020304" pitchFamily="18" charset="0"/>
              </a:rPr>
              <a:t> Hotel Validation of Project Requirements Activities</a:t>
            </a:r>
          </a:p>
          <a:p>
            <a:r>
              <a:rPr lang="en-US" b="1" dirty="0" err="1">
                <a:solidFill>
                  <a:srgbClr val="0070C0"/>
                </a:solidFill>
                <a:latin typeface="Times New Roman" panose="02020603050405020304" pitchFamily="18" charset="0"/>
                <a:cs typeface="Times New Roman" panose="02020603050405020304" pitchFamily="18" charset="0"/>
              </a:rPr>
              <a:t>Yêu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cầu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dự</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hợp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lý</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RestEasy</a:t>
            </a:r>
            <a:r>
              <a:rPr lang="en-US" b="1" dirty="0">
                <a:solidFill>
                  <a:srgbClr val="0070C0"/>
                </a:solidFill>
                <a:latin typeface="Times New Roman" panose="02020603050405020304" pitchFamily="18" charset="0"/>
                <a:cs typeface="Times New Roman" panose="02020603050405020304" pitchFamily="18" charset="0"/>
              </a:rPr>
              <a:t> </a:t>
            </a:r>
          </a:p>
          <a:p>
            <a:endParaRPr lang="en-US" alt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BAC = $2,500,400</a:t>
            </a:r>
          </a:p>
          <a:p>
            <a:pPr marL="742950" lvl="1" indent="-28575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Actual Cost (AC) = $28,040</a:t>
            </a:r>
          </a:p>
          <a:p>
            <a:pPr lvl="1"/>
            <a:r>
              <a:rPr lang="en-US" altLang="en-US" dirty="0">
                <a:solidFill>
                  <a:srgbClr val="0070C0"/>
                </a:solidFill>
                <a:latin typeface="Times New Roman" panose="02020603050405020304" pitchFamily="18" charset="0"/>
                <a:cs typeface="Times New Roman" panose="02020603050405020304" pitchFamily="18" charset="0"/>
              </a:rPr>
              <a:t>     </a:t>
            </a:r>
            <a:r>
              <a:rPr lang="en-US" altLang="en-US" i="1" dirty="0">
                <a:solidFill>
                  <a:srgbClr val="0070C0"/>
                </a:solidFill>
                <a:latin typeface="Times New Roman" panose="02020603050405020304" pitchFamily="18" charset="0"/>
                <a:cs typeface="Times New Roman" panose="02020603050405020304" pitchFamily="18" charset="0"/>
              </a:rPr>
              <a:t>(</a:t>
            </a:r>
            <a:r>
              <a:rPr lang="en-US" altLang="en-US" i="1" dirty="0" err="1">
                <a:solidFill>
                  <a:srgbClr val="0070C0"/>
                </a:solidFill>
                <a:latin typeface="Times New Roman" panose="02020603050405020304" pitchFamily="18" charset="0"/>
                <a:cs typeface="Times New Roman" panose="02020603050405020304" pitchFamily="18" charset="0"/>
              </a:rPr>
              <a:t>Giá</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trị</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thực</a:t>
            </a:r>
            <a:r>
              <a:rPr lang="en-US" altLang="en-US" i="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Planned Value (PV) = $26,496</a:t>
            </a:r>
          </a:p>
          <a:p>
            <a:pPr lvl="1"/>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Giá</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trị</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theo</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kế</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hoạch</a:t>
            </a:r>
            <a:r>
              <a:rPr lang="en-US" altLang="en-US" i="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Earned Value (EV) = $22,496</a:t>
            </a:r>
          </a:p>
          <a:p>
            <a:pPr lvl="1"/>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Giá</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trị</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đạt</a:t>
            </a:r>
            <a:r>
              <a:rPr lang="en-US" altLang="en-US" i="1" dirty="0">
                <a:solidFill>
                  <a:srgbClr val="0070C0"/>
                </a:solidFill>
                <a:latin typeface="Times New Roman" panose="02020603050405020304" pitchFamily="18" charset="0"/>
                <a:cs typeface="Times New Roman" panose="02020603050405020304" pitchFamily="18" charset="0"/>
              </a:rPr>
              <a:t> </a:t>
            </a:r>
            <a:r>
              <a:rPr lang="en-US" altLang="en-US" i="1" dirty="0" err="1">
                <a:solidFill>
                  <a:srgbClr val="0070C0"/>
                </a:solidFill>
                <a:latin typeface="Times New Roman" panose="02020603050405020304" pitchFamily="18" charset="0"/>
                <a:cs typeface="Times New Roman" panose="02020603050405020304" pitchFamily="18" charset="0"/>
              </a:rPr>
              <a:t>được</a:t>
            </a:r>
            <a:r>
              <a:rPr lang="en-US" altLang="en-US" i="1" dirty="0">
                <a:solidFill>
                  <a:srgbClr val="0070C0"/>
                </a:solidFill>
                <a:latin typeface="Times New Roman" panose="02020603050405020304" pitchFamily="18" charset="0"/>
                <a:cs typeface="Times New Roman" panose="02020603050405020304" pitchFamily="18" charset="0"/>
              </a:rPr>
              <a:t>) </a:t>
            </a:r>
            <a:br>
              <a:rPr lang="en-US" altLang="en-US" i="1" dirty="0">
                <a:solidFill>
                  <a:srgbClr val="0070C0"/>
                </a:solidFill>
                <a:latin typeface="Times New Roman" panose="02020603050405020304" pitchFamily="18" charset="0"/>
                <a:cs typeface="Times New Roman" panose="02020603050405020304" pitchFamily="18" charset="0"/>
              </a:rPr>
            </a:b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58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94883" y="5056652"/>
            <a:ext cx="1773452" cy="1303067"/>
          </a:xfrm>
          <a:prstGeom prst="rect">
            <a:avLst/>
          </a:prstGeom>
        </p:spPr>
      </p:pic>
      <p:sp>
        <p:nvSpPr>
          <p:cNvPr id="7" name="TextBox 6"/>
          <p:cNvSpPr txBox="1"/>
          <p:nvPr/>
        </p:nvSpPr>
        <p:spPr>
          <a:xfrm>
            <a:off x="317651" y="339963"/>
            <a:ext cx="4008689"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Key Messages for Unit 15</a:t>
            </a:r>
          </a:p>
          <a:p>
            <a:r>
              <a:rPr lang="en-US" sz="2400" b="1" i="1" u="sng">
                <a:solidFill>
                  <a:srgbClr val="0070C0"/>
                </a:solidFill>
                <a:latin typeface="Times New Roman" panose="02020603050405020304" pitchFamily="18" charset="0"/>
                <a:cs typeface="Times New Roman" panose="02020603050405020304" pitchFamily="18" charset="0"/>
              </a:rPr>
              <a:t>Ý chính bài 15</a:t>
            </a:r>
            <a:r>
              <a:rPr lang="en-US" sz="2400" u="sng">
                <a:solidFill>
                  <a:schemeClr val="bg2">
                    <a:lumMod val="50000"/>
                  </a:schemeClr>
                </a:solidFill>
                <a:latin typeface="Times New Roman" panose="02020603050405020304" pitchFamily="18" charset="0"/>
                <a:cs typeface="Times New Roman" panose="02020603050405020304" pitchFamily="18" charset="0"/>
              </a:rPr>
              <a:t/>
            </a:r>
            <a:br>
              <a:rPr lang="en-US" sz="2400" u="sng">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59725" y="1178678"/>
            <a:ext cx="5154305" cy="3970318"/>
          </a:xfrm>
          <a:prstGeom prst="rect">
            <a:avLst/>
          </a:prstGeom>
          <a:noFill/>
        </p:spPr>
        <p:txBody>
          <a:bodyPr wrap="square" rtlCol="0">
            <a:spAutoFit/>
          </a:bodyPr>
          <a:lstStyle/>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Earned Value Management (EVM) is a key measurement of project health</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Understand what the numbers mean; they are more than the formula</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Use the original plan, plus or minus approved changes (baseline), to control project performance</a:t>
            </a:r>
          </a:p>
          <a:p>
            <a:pPr marL="285750" indent="-285750">
              <a:buFont typeface="Wingdings" panose="05000000000000000000" pitchFamily="2" charset="2"/>
              <a:buChar char="§"/>
            </a:pPr>
            <a:endParaRPr lang="en-US">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Use appropriate metrics to communicate with the individuals or groups involved in the project</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Use EVM as a strategy and technique to track and control the project</a:t>
            </a:r>
          </a:p>
          <a:p>
            <a:pPr marL="285750" indent="-285750">
              <a:buFont typeface="Wingdings" panose="05000000000000000000" pitchFamily="2" charset="2"/>
              <a:buChar char="§"/>
            </a:pPr>
            <a:r>
              <a:rPr lang="en-US">
                <a:solidFill>
                  <a:srgbClr val="000000"/>
                </a:solidFill>
                <a:latin typeface="Times New Roman" panose="02020603050405020304" pitchFamily="18" charset="0"/>
                <a:cs typeface="Times New Roman" panose="02020603050405020304" pitchFamily="18" charset="0"/>
              </a:rPr>
              <a:t>Multiple related metrics are required to do a meaningful analysis</a:t>
            </a:r>
            <a:r>
              <a:rPr lang="en-US">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353F178E-F89C-4A6D-9A7F-83F9515B1DB2}"/>
              </a:ext>
            </a:extLst>
          </p:cNvPr>
          <p:cNvSpPr txBox="1"/>
          <p:nvPr/>
        </p:nvSpPr>
        <p:spPr>
          <a:xfrm>
            <a:off x="6446293" y="1178678"/>
            <a:ext cx="5154305" cy="3970318"/>
          </a:xfrm>
          <a:prstGeom prst="rect">
            <a:avLst/>
          </a:prstGeom>
          <a:noFill/>
        </p:spPr>
        <p:txBody>
          <a:bodyPr wrap="square" rtlCol="0">
            <a:spAutoFit/>
          </a:bodyPr>
          <a:lstStyle/>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Quản lý giá trị thu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là chìa khóa đảm bảo cho sự duy trì dự án</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Hiểu các con số thể hiện; chúng h</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 chỉ đ</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n thuần là những con số</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dự định ban đầu, thêm vào hoặc b</a:t>
            </a:r>
            <a:r>
              <a:rPr lang="vi-VN" i="1">
                <a:solidFill>
                  <a:srgbClr val="0070C0"/>
                </a:solidFill>
                <a:latin typeface="Times New Roman" panose="02020603050405020304" pitchFamily="18" charset="0"/>
                <a:cs typeface="Times New Roman" panose="02020603050405020304" pitchFamily="18" charset="0"/>
              </a:rPr>
              <a:t>ơ</a:t>
            </a:r>
            <a:r>
              <a:rPr lang="en-US" i="1">
                <a:solidFill>
                  <a:srgbClr val="0070C0"/>
                </a:solidFill>
                <a:latin typeface="Times New Roman" panose="02020603050405020304" pitchFamily="18" charset="0"/>
                <a:cs typeface="Times New Roman" panose="02020603050405020304" pitchFamily="18" charset="0"/>
              </a:rPr>
              <a:t>t đi các thay đổi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ờng cơ sở) để kiểm soát thực hiện dự án</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công việc nghiên cứu thích hợp để truyền bá cho cá  nhân hoặc nhóm gặp rắc rối với dự án</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Sử dụng EVM nh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 một kế hoạch và kỹ thuật để theo dõi và kiểm soát dự án</a:t>
            </a: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Cần nhiều cuộc nghiên cứu có liên quan đến nhau để phân tích đầy đủ</a:t>
            </a:r>
            <a:r>
              <a:rPr lang="en-US">
                <a:solidFill>
                  <a:srgbClr val="0070C0"/>
                </a:solidFill>
                <a:latin typeface="Times New Roman" panose="02020603050405020304" pitchFamily="18" charset="0"/>
                <a:cs typeface="Times New Roman" panose="02020603050405020304" pitchFamily="18" charset="0"/>
              </a:rPr>
              <a:t/>
            </a:r>
            <a:br>
              <a:rPr lang="en-US">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71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8099" y="904178"/>
            <a:ext cx="6300591" cy="5170646"/>
          </a:xfrm>
          <a:prstGeom prst="rect">
            <a:avLst/>
          </a:prstGeom>
          <a:noFill/>
        </p:spPr>
        <p:txBody>
          <a:bodyPr wrap="square" rtlCol="0">
            <a:spAutoFit/>
          </a:bodyPr>
          <a:lstStyle/>
          <a:p>
            <a:pPr marL="285750" indent="-285750">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What This Unit </a:t>
            </a:r>
            <a:r>
              <a:rPr lang="en-US" sz="1500" b="1">
                <a:latin typeface="Times New Roman" panose="02020603050405020304" pitchFamily="18" charset="0"/>
                <a:cs typeface="Times New Roman" panose="02020603050405020304" pitchFamily="18" charset="0"/>
              </a:rPr>
              <a:t>is About</a:t>
            </a:r>
            <a:endParaRPr lang="en-US" sz="15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This unit covers procedures for monitoring and maintaining project cost throughout the life cycle of the project.. It details cost management processes and techniques. It concludes with an earned value management team exercise</a:t>
            </a:r>
            <a:r>
              <a:rPr lang="en-US" sz="1500">
                <a:latin typeface="Times New Roman" panose="02020603050405020304" pitchFamily="18" charset="0"/>
                <a:cs typeface="Times New Roman" panose="02020603050405020304" pitchFamily="18" charset="0"/>
              </a:rPr>
              <a:t>. </a:t>
            </a:r>
          </a:p>
          <a:p>
            <a:pPr lvl="1"/>
            <a:r>
              <a:rPr lang="en-US" sz="1500" b="1">
                <a:latin typeface="Times New Roman" panose="02020603050405020304" pitchFamily="18" charset="0"/>
                <a:cs typeface="Times New Roman" panose="02020603050405020304" pitchFamily="18" charset="0"/>
              </a:rPr>
              <a:t>What </a:t>
            </a:r>
            <a:r>
              <a:rPr lang="en-US" sz="1500" b="1" dirty="0">
                <a:latin typeface="Times New Roman" panose="02020603050405020304" pitchFamily="18" charset="0"/>
                <a:cs typeface="Times New Roman" panose="02020603050405020304" pitchFamily="18" charset="0"/>
              </a:rPr>
              <a:t>You Should Be Able to </a:t>
            </a:r>
            <a:r>
              <a:rPr lang="en-US" sz="1500" b="1">
                <a:latin typeface="Times New Roman" panose="02020603050405020304" pitchFamily="18" charset="0"/>
                <a:cs typeface="Times New Roman" panose="02020603050405020304" pitchFamily="18" charset="0"/>
              </a:rPr>
              <a:t>Do </a:t>
            </a:r>
            <a:r>
              <a:rPr lang="en-US" sz="1500">
                <a:latin typeface="Times New Roman" panose="02020603050405020304" pitchFamily="18" charset="0"/>
                <a:cs typeface="Times New Roman" panose="02020603050405020304" pitchFamily="18" charset="0"/>
              </a:rPr>
              <a:t>After </a:t>
            </a:r>
            <a:r>
              <a:rPr lang="en-US" sz="1500" dirty="0">
                <a:latin typeface="Times New Roman" panose="02020603050405020304" pitchFamily="18" charset="0"/>
                <a:cs typeface="Times New Roman" panose="02020603050405020304" pitchFamily="18" charset="0"/>
              </a:rPr>
              <a:t>completing this unit, you should be able to</a:t>
            </a:r>
            <a:r>
              <a:rPr lang="en-US" sz="1500">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Explain what cost control does</a:t>
            </a:r>
            <a:endParaRPr lang="en-US" sz="1500" i="1">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Define </a:t>
            </a:r>
            <a:r>
              <a:rPr lang="en-US" sz="1500" dirty="0">
                <a:latin typeface="Times New Roman" panose="02020603050405020304" pitchFamily="18" charset="0"/>
                <a:cs typeface="Times New Roman" panose="02020603050405020304" pitchFamily="18" charset="0"/>
              </a:rPr>
              <a:t>earned value management (EVM</a:t>
            </a:r>
            <a:r>
              <a:rPr lang="en-US" sz="1500">
                <a:latin typeface="Times New Roman" panose="02020603050405020304" pitchFamily="18" charset="0"/>
                <a:cs typeface="Times New Roman" panose="02020603050405020304" pitchFamily="18" charset="0"/>
              </a:rPr>
              <a:t>) </a:t>
            </a:r>
            <a:endParaRPr lang="en-US" sz="1500" i="1" dirty="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Identify the three fundamental elements of earned value </a:t>
            </a:r>
            <a:r>
              <a:rPr lang="en-US" sz="1500">
                <a:latin typeface="Times New Roman" panose="02020603050405020304" pitchFamily="18" charset="0"/>
                <a:cs typeface="Times New Roman" panose="02020603050405020304" pitchFamily="18" charset="0"/>
              </a:rPr>
              <a:t>management </a:t>
            </a:r>
            <a:endParaRPr lang="en-US" sz="1500" i="1" dirty="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Define earned value management analysis </a:t>
            </a:r>
            <a:r>
              <a:rPr lang="en-US" sz="1500">
                <a:latin typeface="Times New Roman" panose="02020603050405020304" pitchFamily="18" charset="0"/>
                <a:cs typeface="Times New Roman" panose="02020603050405020304" pitchFamily="18" charset="0"/>
              </a:rPr>
              <a:t>terminology </a:t>
            </a:r>
            <a:endParaRPr lang="en-US" sz="1500" i="1" dirty="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List the causes of </a:t>
            </a:r>
            <a:r>
              <a:rPr lang="en-US" sz="1500">
                <a:latin typeface="Times New Roman" panose="02020603050405020304" pitchFamily="18" charset="0"/>
                <a:cs typeface="Times New Roman" panose="02020603050405020304" pitchFamily="18" charset="0"/>
              </a:rPr>
              <a:t>variances </a:t>
            </a:r>
            <a:endParaRPr lang="en-US" sz="1500" i="1" dirty="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Calculate </a:t>
            </a:r>
            <a:r>
              <a:rPr lang="en-US" sz="1500">
                <a:latin typeface="Times New Roman" panose="02020603050405020304" pitchFamily="18" charset="0"/>
                <a:cs typeface="Times New Roman" panose="02020603050405020304" pitchFamily="18" charset="0"/>
              </a:rPr>
              <a:t>earned value</a:t>
            </a:r>
            <a:endParaRPr lang="en-US" sz="1500" b="1" i="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 How You Will Check Your Progress </a:t>
            </a:r>
            <a:r>
              <a:rPr lang="en-US" sz="1500" b="1">
                <a:latin typeface="Times New Roman" panose="02020603050405020304" pitchFamily="18" charset="0"/>
                <a:cs typeface="Times New Roman" panose="02020603050405020304" pitchFamily="18" charset="0"/>
              </a:rPr>
              <a:t>: </a:t>
            </a:r>
            <a:r>
              <a:rPr lang="en-US" sz="1500" b="1" i="1">
                <a:solidFill>
                  <a:srgbClr val="002060"/>
                </a:solidFill>
                <a:latin typeface="Times New Roman" panose="02020603050405020304" pitchFamily="18" charset="0"/>
                <a:cs typeface="Times New Roman" panose="02020603050405020304" pitchFamily="18" charset="0"/>
              </a:rPr>
              <a:t> </a:t>
            </a:r>
            <a:endParaRPr lang="en-US" sz="1500" b="1" i="1" dirty="0">
              <a:solidFill>
                <a:srgbClr val="002060"/>
              </a:solidFill>
              <a:latin typeface="Times New Roman" panose="02020603050405020304" pitchFamily="18" charset="0"/>
              <a:cs typeface="Times New Roman" panose="02020603050405020304" pitchFamily="18" charset="0"/>
            </a:endParaRPr>
          </a:p>
          <a:p>
            <a:pPr lvl="1" algn="just"/>
            <a:r>
              <a:rPr lang="en-US" sz="1500">
                <a:latin typeface="Times New Roman" panose="02020603050405020304" pitchFamily="18" charset="0"/>
                <a:cs typeface="Times New Roman" panose="02020603050405020304" pitchFamily="18" charset="0"/>
              </a:rPr>
              <a:t>Accountability</a:t>
            </a:r>
            <a:endParaRPr lang="en-US" sz="1500" i="1" dirty="0">
              <a:solidFill>
                <a:srgbClr val="00206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Class Discussion. </a:t>
            </a:r>
          </a:p>
          <a:p>
            <a:pPr marL="1200150" lvl="2" indent="-285750">
              <a:buFont typeface="Wingdings" panose="05000000000000000000" pitchFamily="2" charset="2"/>
              <a:buChar char="§"/>
            </a:pPr>
            <a:r>
              <a:rPr lang="en-US" sz="1500">
                <a:latin typeface="Times New Roman" panose="02020603050405020304" pitchFamily="18" charset="0"/>
                <a:cs typeface="Times New Roman" panose="02020603050405020304" pitchFamily="18" charset="0"/>
              </a:rPr>
              <a:t>Team </a:t>
            </a:r>
            <a:r>
              <a:rPr lang="en-US" sz="1500" dirty="0">
                <a:latin typeface="Times New Roman" panose="02020603050405020304" pitchFamily="18" charset="0"/>
                <a:cs typeface="Times New Roman" panose="02020603050405020304" pitchFamily="18" charset="0"/>
              </a:rPr>
              <a:t>Exercise 15-1: Earned Value </a:t>
            </a:r>
            <a:r>
              <a:rPr lang="en-US" sz="1500">
                <a:latin typeface="Times New Roman" panose="02020603050405020304" pitchFamily="18" charset="0"/>
                <a:cs typeface="Times New Roman" panose="02020603050405020304" pitchFamily="18" charset="0"/>
              </a:rPr>
              <a:t>Management </a:t>
            </a:r>
            <a:endParaRPr lang="en-US" sz="1500" i="1">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500" i="1">
                <a:latin typeface="Times New Roman" panose="02020603050405020304" pitchFamily="18" charset="0"/>
                <a:cs typeface="Times New Roman" panose="02020603050405020304" pitchFamily="18" charset="0"/>
              </a:rPr>
              <a:t>A </a:t>
            </a:r>
            <a:r>
              <a:rPr lang="en-US" sz="1500" i="1" dirty="0">
                <a:latin typeface="Times New Roman" panose="02020603050405020304" pitchFamily="18" charset="0"/>
                <a:cs typeface="Times New Roman" panose="02020603050405020304" pitchFamily="18" charset="0"/>
              </a:rPr>
              <a:t>Guide to the Project Management Body of Knowledge (PMBOK® Guide Third Edition), </a:t>
            </a:r>
            <a:r>
              <a:rPr lang="en-US" sz="1500" dirty="0">
                <a:latin typeface="Times New Roman" panose="02020603050405020304" pitchFamily="18" charset="0"/>
                <a:cs typeface="Times New Roman" panose="02020603050405020304" pitchFamily="18" charset="0"/>
              </a:rPr>
              <a:t>Pennsylvania: Project Management Institute Project Management Institute, </a:t>
            </a:r>
            <a:r>
              <a:rPr lang="en-US" sz="1500" i="1" dirty="0">
                <a:latin typeface="Times New Roman" panose="02020603050405020304" pitchFamily="18" charset="0"/>
                <a:cs typeface="Times New Roman" panose="02020603050405020304" pitchFamily="18" charset="0"/>
              </a:rPr>
              <a:t>Practice Standard for Earned Value Management </a:t>
            </a:r>
            <a:r>
              <a:rPr lang="en-US" sz="1500" dirty="0">
                <a:latin typeface="Times New Roman" panose="02020603050405020304" pitchFamily="18" charset="0"/>
                <a:cs typeface="Times New Roman" panose="02020603050405020304" pitchFamily="18" charset="0"/>
              </a:rPr>
              <a:t>(2004), </a:t>
            </a:r>
            <a:r>
              <a:rPr lang="en-US" sz="1500" err="1">
                <a:latin typeface="Times New Roman" panose="02020603050405020304" pitchFamily="18" charset="0"/>
                <a:cs typeface="Times New Roman" panose="02020603050405020304" pitchFamily="18" charset="0"/>
              </a:rPr>
              <a:t>Pennsyl</a:t>
            </a:r>
            <a:r>
              <a:rPr lang="en-US" sz="150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8173" y="73181"/>
            <a:ext cx="8229260"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a:ln/>
                <a:solidFill>
                  <a:schemeClr val="accent3"/>
                </a:solidFill>
                <a:latin typeface="Times New Roman" panose="02020603050405020304" pitchFamily="18" charset="0"/>
                <a:cs typeface="Times New Roman" panose="02020603050405020304" pitchFamily="18" charset="0"/>
              </a:rPr>
              <a:t>Unit 15 : Cost Management</a:t>
            </a:r>
          </a:p>
          <a:p>
            <a:r>
              <a:rPr lang="en-US" sz="2400" b="1" i="1" dirty="0" err="1">
                <a:ln/>
                <a:solidFill>
                  <a:srgbClr val="0070C0"/>
                </a:solidFill>
                <a:latin typeface="Times New Roman" panose="02020603050405020304" pitchFamily="18" charset="0"/>
                <a:cs typeface="Times New Roman" panose="02020603050405020304" pitchFamily="18" charset="0"/>
              </a:rPr>
              <a:t>Quản</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err="1">
                <a:ln/>
                <a:solidFill>
                  <a:srgbClr val="0070C0"/>
                </a:solidFill>
                <a:latin typeface="Times New Roman" panose="02020603050405020304" pitchFamily="18" charset="0"/>
                <a:cs typeface="Times New Roman" panose="02020603050405020304" pitchFamily="18" charset="0"/>
              </a:rPr>
              <a:t>lý</a:t>
            </a:r>
            <a:r>
              <a:rPr lang="en-US" sz="2400" b="1" i="1" dirty="0">
                <a:ln/>
                <a:solidFill>
                  <a:srgbClr val="0070C0"/>
                </a:solidFill>
                <a:latin typeface="Times New Roman" panose="02020603050405020304" pitchFamily="18" charset="0"/>
                <a:cs typeface="Times New Roman" panose="02020603050405020304" pitchFamily="18" charset="0"/>
              </a:rPr>
              <a:t> </a:t>
            </a:r>
            <a:r>
              <a:rPr lang="en-US" sz="2400" b="1" i="1" dirty="0" smtClean="0">
                <a:ln/>
                <a:solidFill>
                  <a:srgbClr val="0070C0"/>
                </a:solidFill>
                <a:latin typeface="Times New Roman" panose="02020603050405020304" pitchFamily="18" charset="0"/>
                <a:cs typeface="Times New Roman" panose="02020603050405020304" pitchFamily="18" charset="0"/>
              </a:rPr>
              <a:t>chi </a:t>
            </a:r>
            <a:r>
              <a:rPr lang="en-US" sz="2400" b="1" i="1" dirty="0" err="1" smtClean="0">
                <a:ln/>
                <a:solidFill>
                  <a:srgbClr val="0070C0"/>
                </a:solidFill>
                <a:latin typeface="Times New Roman" panose="02020603050405020304" pitchFamily="18" charset="0"/>
                <a:cs typeface="Times New Roman" panose="02020603050405020304" pitchFamily="18" charset="0"/>
              </a:rPr>
              <a:t>phí</a:t>
            </a:r>
            <a:endParaRPr lang="en-US" sz="2400" b="1" i="1" dirty="0">
              <a:ln/>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021EAF23-B37A-4851-A9BE-7253C2507E29}"/>
              </a:ext>
            </a:extLst>
          </p:cNvPr>
          <p:cNvSpPr txBox="1"/>
          <p:nvPr/>
        </p:nvSpPr>
        <p:spPr>
          <a:xfrm>
            <a:off x="6475956" y="904178"/>
            <a:ext cx="5528265" cy="4939814"/>
          </a:xfrm>
          <a:prstGeom prst="rect">
            <a:avLst/>
          </a:prstGeom>
          <a:noFill/>
        </p:spPr>
        <p:txBody>
          <a:bodyPr wrap="square" rtlCol="0">
            <a:spAutoFit/>
          </a:bodyPr>
          <a:lstStyle/>
          <a:p>
            <a:pPr marL="285750" indent="-285750">
              <a:buFont typeface="Wingdings" panose="05000000000000000000" pitchFamily="2" charset="2"/>
              <a:buChar char="v"/>
            </a:pPr>
            <a:r>
              <a:rPr lang="en-US" sz="1500" b="1">
                <a:solidFill>
                  <a:srgbClr val="0070C0"/>
                </a:solidFill>
                <a:latin typeface="Times New Roman" panose="02020603050405020304" pitchFamily="18" charset="0"/>
                <a:cs typeface="Times New Roman" panose="02020603050405020304" pitchFamily="18" charset="0"/>
              </a:rPr>
              <a:t>Unit này nói về:</a:t>
            </a:r>
            <a:endParaRPr lang="en-US" sz="15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dirty="0">
                <a:solidFill>
                  <a:srgbClr val="0070C0"/>
                </a:solidFill>
                <a:latin typeface="Times New Roman" panose="02020603050405020304" pitchFamily="18" charset="0"/>
                <a:cs typeface="Times New Roman" panose="02020603050405020304" pitchFamily="18" charset="0"/>
              </a:rPr>
              <a:t>Unit </a:t>
            </a:r>
            <a:r>
              <a:rPr lang="en-US" sz="1500" i="1" dirty="0" err="1">
                <a:solidFill>
                  <a:srgbClr val="0070C0"/>
                </a:solidFill>
                <a:latin typeface="Times New Roman" panose="02020603050405020304" pitchFamily="18" charset="0"/>
                <a:cs typeface="Times New Roman" panose="02020603050405020304" pitchFamily="18" charset="0"/>
              </a:rPr>
              <a:t>này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thiệu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các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thủ</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tục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cho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điều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khiển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trì</a:t>
            </a:r>
            <a:r>
              <a:rPr lang="en-US" sz="1500" i="1" dirty="0">
                <a:solidFill>
                  <a:srgbClr val="0070C0"/>
                </a:solidFill>
                <a:latin typeface="Times New Roman" panose="02020603050405020304" pitchFamily="18" charset="0"/>
                <a:cs typeface="Times New Roman" panose="02020603050405020304" pitchFamily="18" charset="0"/>
              </a:rPr>
              <a:t> chi </a:t>
            </a:r>
            <a:r>
              <a:rPr lang="en-US" sz="1500" i="1" dirty="0" err="1">
                <a:solidFill>
                  <a:srgbClr val="0070C0"/>
                </a:solidFill>
                <a:latin typeface="Times New Roman" panose="02020603050405020304" pitchFamily="18" charset="0"/>
                <a:cs typeface="Times New Roman" panose="02020603050405020304" pitchFamily="18" charset="0"/>
              </a:rPr>
              <a:t>phí</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thông</a:t>
            </a:r>
            <a:r>
              <a:rPr lang="en-US" sz="1500" i="1" dirty="0">
                <a:solidFill>
                  <a:srgbClr val="0070C0"/>
                </a:solidFill>
                <a:latin typeface="Times New Roman" panose="02020603050405020304" pitchFamily="18" charset="0"/>
                <a:cs typeface="Times New Roman" panose="02020603050405020304" pitchFamily="18" charset="0"/>
              </a:rPr>
              <a:t> qua </a:t>
            </a:r>
            <a:r>
              <a:rPr lang="en-US" sz="1500" i="1" dirty="0" err="1">
                <a:solidFill>
                  <a:srgbClr val="0070C0"/>
                </a:solidFill>
                <a:latin typeface="Times New Roman" panose="02020603050405020304" pitchFamily="18" charset="0"/>
                <a:cs typeface="Times New Roman" panose="02020603050405020304" pitchFamily="18" charset="0"/>
              </a:rPr>
              <a:t>vòng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đời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Unit </a:t>
            </a:r>
            <a:r>
              <a:rPr lang="en-US" sz="1500" i="1" dirty="0" err="1">
                <a:solidFill>
                  <a:srgbClr val="0070C0"/>
                </a:solidFill>
                <a:latin typeface="Times New Roman" panose="02020603050405020304" pitchFamily="18" charset="0"/>
                <a:cs typeface="Times New Roman" panose="02020603050405020304" pitchFamily="18" charset="0"/>
              </a:rPr>
              <a:t>giới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thiệu</a:t>
            </a:r>
            <a:r>
              <a:rPr lang="en-US" sz="1500" i="1" dirty="0">
                <a:solidFill>
                  <a:srgbClr val="0070C0"/>
                </a:solidFill>
                <a:latin typeface="Times New Roman" panose="02020603050405020304" pitchFamily="18" charset="0"/>
                <a:cs typeface="Times New Roman" panose="02020603050405020304" pitchFamily="18" charset="0"/>
              </a:rPr>
              <a:t> chi </a:t>
            </a:r>
            <a:r>
              <a:rPr lang="en-US" sz="1500" i="1" dirty="0" err="1">
                <a:solidFill>
                  <a:srgbClr val="0070C0"/>
                </a:solidFill>
                <a:latin typeface="Times New Roman" panose="02020603050405020304" pitchFamily="18" charset="0"/>
                <a:cs typeface="Times New Roman" panose="02020603050405020304" pitchFamily="18" charset="0"/>
              </a:rPr>
              <a:t>tiết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trình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chi </a:t>
            </a:r>
            <a:r>
              <a:rPr lang="en-US" sz="1500" i="1" dirty="0" err="1">
                <a:solidFill>
                  <a:srgbClr val="0070C0"/>
                </a:solidFill>
                <a:latin typeface="Times New Roman" panose="02020603050405020304" pitchFamily="18" charset="0"/>
                <a:cs typeface="Times New Roman" panose="02020603050405020304" pitchFamily="18" charset="0"/>
              </a:rPr>
              <a:t>phí</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và</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kỹ</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thuật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Bài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kết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thúc</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bằng</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một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bài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tập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dirty="0">
                <a:solidFill>
                  <a:srgbClr val="0070C0"/>
                </a:solidFill>
                <a:latin typeface="Times New Roman" panose="02020603050405020304" pitchFamily="18" charset="0"/>
                <a:cs typeface="Times New Roman" panose="02020603050405020304" pitchFamily="18" charset="0"/>
              </a:rPr>
              <a:t>ư</a:t>
            </a:r>
            <a:r>
              <a:rPr lang="en-US" sz="1500" i="1" dirty="0" err="1">
                <a:solidFill>
                  <a:srgbClr val="0070C0"/>
                </a:solidFill>
                <a:latin typeface="Times New Roman" panose="02020603050405020304" pitchFamily="18" charset="0"/>
                <a:cs typeface="Times New Roman" panose="02020603050405020304" pitchFamily="18" charset="0"/>
              </a:rPr>
              <a:t>ợc</a:t>
            </a:r>
            <a:endParaRPr lang="en-US" sz="15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i="1">
                <a:solidFill>
                  <a:srgbClr val="0070C0"/>
                </a:solidFill>
                <a:latin typeface="Times New Roman" panose="02020603050405020304" pitchFamily="18" charset="0"/>
                <a:cs typeface="Times New Roman" panose="02020603050405020304" pitchFamily="18" charset="0"/>
              </a:rPr>
              <a:t>Bạn </a:t>
            </a:r>
            <a:r>
              <a:rPr lang="en-US" sz="1500" b="1" i="1" dirty="0" err="1">
                <a:solidFill>
                  <a:srgbClr val="0070C0"/>
                </a:solidFill>
                <a:latin typeface="Times New Roman" panose="02020603050405020304" pitchFamily="18" charset="0"/>
                <a:cs typeface="Times New Roman" panose="02020603050405020304" pitchFamily="18" charset="0"/>
              </a:rPr>
              <a:t>có</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thể</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làm</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gì</a:t>
            </a:r>
            <a:r>
              <a:rPr lang="en-US" sz="1500" b="1" i="1" dirty="0">
                <a:solidFill>
                  <a:srgbClr val="0070C0"/>
                </a:solidFill>
                <a:latin typeface="Times New Roman" panose="02020603050405020304" pitchFamily="18" charset="0"/>
                <a:cs typeface="Times New Roman" panose="02020603050405020304" pitchFamily="18" charset="0"/>
              </a:rPr>
              <a:t>?</a:t>
            </a:r>
            <a:endParaRPr lang="en-US" sz="1500" b="1" dirty="0">
              <a:solidFill>
                <a:srgbClr val="0070C0"/>
              </a:solidFill>
              <a:latin typeface="Times New Roman" panose="02020603050405020304" pitchFamily="18" charset="0"/>
              <a:cs typeface="Times New Roman" panose="02020603050405020304" pitchFamily="18" charset="0"/>
            </a:endParaRPr>
          </a:p>
          <a:p>
            <a:r>
              <a:rPr lang="en-US" sz="1500" i="1">
                <a:solidFill>
                  <a:srgbClr val="0070C0"/>
                </a:solidFill>
                <a:latin typeface="Times New Roman" panose="02020603050405020304" pitchFamily="18" charset="0"/>
                <a:cs typeface="Times New Roman" panose="02020603050405020304" pitchFamily="18" charset="0"/>
              </a:rPr>
              <a:t>Sau </a:t>
            </a:r>
            <a:r>
              <a:rPr lang="en-US" sz="1500" i="1" dirty="0" err="1">
                <a:solidFill>
                  <a:srgbClr val="0070C0"/>
                </a:solidFill>
                <a:latin typeface="Times New Roman" panose="02020603050405020304" pitchFamily="18" charset="0"/>
                <a:cs typeface="Times New Roman" panose="02020603050405020304" pitchFamily="18" charset="0"/>
              </a:rPr>
              <a:t>khi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hoàn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xong</a:t>
            </a:r>
            <a:r>
              <a:rPr lang="en-US" sz="1500" i="1" dirty="0">
                <a:solidFill>
                  <a:srgbClr val="0070C0"/>
                </a:solidFill>
                <a:latin typeface="Times New Roman" panose="02020603050405020304" pitchFamily="18" charset="0"/>
                <a:cs typeface="Times New Roman" panose="02020603050405020304" pitchFamily="18" charset="0"/>
              </a:rPr>
              <a:t> unit </a:t>
            </a:r>
            <a:r>
              <a:rPr lang="en-US" sz="1500" i="1" dirty="0" err="1">
                <a:solidFill>
                  <a:srgbClr val="0070C0"/>
                </a:solidFill>
                <a:latin typeface="Times New Roman" panose="02020603050405020304" pitchFamily="18" charset="0"/>
                <a:cs typeface="Times New Roman" panose="02020603050405020304" pitchFamily="18" charset="0"/>
              </a:rPr>
              <a:t>này</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bạn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có</a:t>
            </a:r>
            <a:r>
              <a:rPr lang="en-US" sz="1500" i="1">
                <a:solidFill>
                  <a:srgbClr val="0070C0"/>
                </a:solidFill>
                <a:latin typeface="Times New Roman" panose="02020603050405020304" pitchFamily="18" charset="0"/>
                <a:cs typeface="Times New Roman" panose="02020603050405020304" pitchFamily="18" charset="0"/>
              </a:rPr>
              <a:t> thể</a:t>
            </a:r>
            <a:endParaRPr lang="en-US" sz="1500"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Giải </a:t>
            </a:r>
            <a:r>
              <a:rPr lang="en-US" sz="1500" i="1" dirty="0" err="1">
                <a:solidFill>
                  <a:srgbClr val="0070C0"/>
                </a:solidFill>
                <a:latin typeface="Times New Roman" panose="02020603050405020304" pitchFamily="18" charset="0"/>
                <a:cs typeface="Times New Roman" panose="02020603050405020304" pitchFamily="18" charset="0"/>
              </a:rPr>
              <a:t>thích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kiểm</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soát</a:t>
            </a:r>
            <a:r>
              <a:rPr lang="en-US" sz="1500" i="1" dirty="0">
                <a:solidFill>
                  <a:srgbClr val="0070C0"/>
                </a:solidFill>
                <a:latin typeface="Times New Roman" panose="02020603050405020304" pitchFamily="18" charset="0"/>
                <a:cs typeface="Times New Roman" panose="02020603050405020304" pitchFamily="18" charset="0"/>
              </a:rPr>
              <a:t> chi </a:t>
            </a:r>
            <a:r>
              <a:rPr lang="en-US" sz="1500" i="1" dirty="0" err="1">
                <a:solidFill>
                  <a:srgbClr val="0070C0"/>
                </a:solidFill>
                <a:latin typeface="Times New Roman" panose="02020603050405020304" pitchFamily="18" charset="0"/>
                <a:cs typeface="Times New Roman" panose="02020603050405020304" pitchFamily="18" charset="0"/>
              </a:rPr>
              <a:t>phí</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là</a:t>
            </a:r>
            <a:r>
              <a:rPr lang="en-US" sz="1500" i="1">
                <a:solidFill>
                  <a:srgbClr val="0070C0"/>
                </a:solidFill>
                <a:latin typeface="Times New Roman" panose="02020603050405020304" pitchFamily="18" charset="0"/>
                <a:cs typeface="Times New Roman" panose="02020603050405020304" pitchFamily="18" charset="0"/>
              </a:rPr>
              <a:t> gì</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Xác </a:t>
            </a: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thu</a:t>
            </a:r>
            <a:r>
              <a:rPr lang="en-US" sz="1500" i="1">
                <a:solidFill>
                  <a:srgbClr val="0070C0"/>
                </a:solidFill>
                <a:latin typeface="Times New Roman" panose="02020603050405020304" pitchFamily="18" charset="0"/>
                <a:cs typeface="Times New Roman" panose="02020603050405020304" pitchFamily="18" charset="0"/>
              </a:rPr>
              <a:t> được</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Xác </a:t>
            </a: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3 </a:t>
            </a:r>
            <a:r>
              <a:rPr lang="en-US" sz="1500" i="1" dirty="0" err="1">
                <a:solidFill>
                  <a:srgbClr val="0070C0"/>
                </a:solidFill>
                <a:latin typeface="Times New Roman" panose="02020603050405020304" pitchFamily="18" charset="0"/>
                <a:cs typeface="Times New Roman" panose="02020603050405020304" pitchFamily="18" charset="0"/>
              </a:rPr>
              <a:t>thành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phần</a:t>
            </a:r>
            <a:r>
              <a:rPr lang="en-US" sz="1500" i="1" dirty="0">
                <a:solidFill>
                  <a:srgbClr val="0070C0"/>
                </a:solidFill>
                <a:latin typeface="Times New Roman" panose="02020603050405020304" pitchFamily="18" charset="0"/>
                <a:cs typeface="Times New Roman" panose="02020603050405020304" pitchFamily="18" charset="0"/>
              </a:rPr>
              <a:t> c</a:t>
            </a:r>
            <a:r>
              <a:rPr lang="vi-VN" sz="1500" i="1" dirty="0">
                <a:solidFill>
                  <a:srgbClr val="0070C0"/>
                </a:solidFill>
                <a:latin typeface="Times New Roman" panose="02020603050405020304" pitchFamily="18" charset="0"/>
                <a:cs typeface="Times New Roman" panose="02020603050405020304" pitchFamily="18" charset="0"/>
              </a:rPr>
              <a:t>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sở</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a:solidFill>
                  <a:srgbClr val="0070C0"/>
                </a:solidFill>
                <a:latin typeface="Times New Roman" panose="02020603050405020304" pitchFamily="18" charset="0"/>
                <a:cs typeface="Times New Roman" panose="02020603050405020304" pitchFamily="18" charset="0"/>
              </a:rPr>
              <a:t>ư</a:t>
            </a:r>
            <a:r>
              <a:rPr lang="en-US" sz="1500" i="1">
                <a:solidFill>
                  <a:srgbClr val="0070C0"/>
                </a:solidFill>
                <a:latin typeface="Times New Roman" panose="02020603050405020304" pitchFamily="18" charset="0"/>
                <a:cs typeface="Times New Roman" panose="02020603050405020304" pitchFamily="18" charset="0"/>
              </a:rPr>
              <a:t>ợc</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Xác </a:t>
            </a:r>
            <a:r>
              <a:rPr lang="en-US" sz="1500" i="1" dirty="0" err="1">
                <a:solidFill>
                  <a:srgbClr val="0070C0"/>
                </a:solidFill>
                <a:latin typeface="Times New Roman" panose="02020603050405020304" pitchFamily="18" charset="0"/>
                <a:cs typeface="Times New Roman" panose="02020603050405020304" pitchFamily="18" charset="0"/>
              </a:rPr>
              <a:t>định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kỹ</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thuật</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phân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tích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a:t>
            </a:r>
            <a:r>
              <a:rPr lang="en-US" sz="1500" i="1" dirty="0">
                <a:solidFill>
                  <a:srgbClr val="0070C0"/>
                </a:solidFill>
                <a:latin typeface="Times New Roman" panose="02020603050405020304" pitchFamily="18" charset="0"/>
                <a:cs typeface="Times New Roman" panose="02020603050405020304" pitchFamily="18" charset="0"/>
              </a:rPr>
              <a:t> đ</a:t>
            </a:r>
            <a:r>
              <a:rPr lang="vi-VN" sz="1500" i="1">
                <a:solidFill>
                  <a:srgbClr val="0070C0"/>
                </a:solidFill>
                <a:latin typeface="Times New Roman" panose="02020603050405020304" pitchFamily="18" charset="0"/>
                <a:cs typeface="Times New Roman" panose="02020603050405020304" pitchFamily="18" charset="0"/>
              </a:rPr>
              <a:t>ư</a:t>
            </a:r>
            <a:r>
              <a:rPr lang="en-US" sz="1500" i="1">
                <a:solidFill>
                  <a:srgbClr val="0070C0"/>
                </a:solidFill>
                <a:latin typeface="Times New Roman" panose="02020603050405020304" pitchFamily="18" charset="0"/>
                <a:cs typeface="Times New Roman" panose="02020603050405020304" pitchFamily="18" charset="0"/>
              </a:rPr>
              <a:t>ợc</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Danh </a:t>
            </a:r>
            <a:r>
              <a:rPr lang="en-US" sz="1500" i="1" dirty="0" err="1">
                <a:solidFill>
                  <a:srgbClr val="0070C0"/>
                </a:solidFill>
                <a:latin typeface="Times New Roman" panose="02020603050405020304" pitchFamily="18" charset="0"/>
                <a:cs typeface="Times New Roman" panose="02020603050405020304" pitchFamily="18" charset="0"/>
              </a:rPr>
              <a:t>sách</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do </a:t>
            </a:r>
            <a:r>
              <a:rPr lang="en-US" sz="1500" i="1" dirty="0" err="1">
                <a:solidFill>
                  <a:srgbClr val="0070C0"/>
                </a:solidFill>
                <a:latin typeface="Times New Roman" panose="02020603050405020304" pitchFamily="18" charset="0"/>
                <a:cs typeface="Times New Roman" panose="02020603050405020304" pitchFamily="18" charset="0"/>
              </a:rPr>
              <a:t>của</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mâu</a:t>
            </a:r>
            <a:r>
              <a:rPr lang="en-US" sz="1500" i="1">
                <a:solidFill>
                  <a:srgbClr val="0070C0"/>
                </a:solidFill>
                <a:latin typeface="Times New Roman" panose="02020603050405020304" pitchFamily="18" charset="0"/>
                <a:cs typeface="Times New Roman" panose="02020603050405020304" pitchFamily="18" charset="0"/>
              </a:rPr>
              <a:t> thuẫn</a:t>
            </a:r>
            <a:endParaRPr lang="en-US" sz="15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Tính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thu</a:t>
            </a:r>
            <a:r>
              <a:rPr lang="en-US" sz="1500" i="1">
                <a:solidFill>
                  <a:srgbClr val="0070C0"/>
                </a:solidFill>
                <a:latin typeface="Times New Roman" panose="02020603050405020304" pitchFamily="18" charset="0"/>
                <a:cs typeface="Times New Roman" panose="02020603050405020304" pitchFamily="18" charset="0"/>
              </a:rPr>
              <a:t> được</a:t>
            </a:r>
            <a:endParaRPr lang="en-US" sz="1500" b="1" i="1" dirty="0">
              <a:solidFill>
                <a:srgbClr val="0070C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500" b="1" i="1">
                <a:solidFill>
                  <a:srgbClr val="0070C0"/>
                </a:solidFill>
                <a:latin typeface="Times New Roman" panose="02020603050405020304" pitchFamily="18" charset="0"/>
                <a:cs typeface="Times New Roman" panose="02020603050405020304" pitchFamily="18" charset="0"/>
              </a:rPr>
              <a:t>Cách </a:t>
            </a:r>
            <a:r>
              <a:rPr lang="en-US" sz="1500" b="1" i="1" dirty="0" err="1">
                <a:solidFill>
                  <a:srgbClr val="0070C0"/>
                </a:solidFill>
                <a:latin typeface="Times New Roman" panose="02020603050405020304" pitchFamily="18" charset="0"/>
                <a:cs typeface="Times New Roman" panose="02020603050405020304" pitchFamily="18" charset="0"/>
              </a:rPr>
              <a:t>kiểm</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tra</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quy</a:t>
            </a:r>
            <a:r>
              <a:rPr lang="en-US" sz="1500" b="1" i="1" dirty="0">
                <a:solidFill>
                  <a:srgbClr val="0070C0"/>
                </a:solidFill>
                <a:latin typeface="Times New Roman" panose="02020603050405020304" pitchFamily="18" charset="0"/>
                <a:cs typeface="Times New Roman" panose="02020603050405020304" pitchFamily="18" charset="0"/>
              </a:rPr>
              <a:t> </a:t>
            </a:r>
            <a:r>
              <a:rPr lang="en-US" sz="1500" b="1" i="1" dirty="0" err="1">
                <a:solidFill>
                  <a:srgbClr val="0070C0"/>
                </a:solidFill>
                <a:latin typeface="Times New Roman" panose="02020603050405020304" pitchFamily="18" charset="0"/>
                <a:cs typeface="Times New Roman" panose="02020603050405020304" pitchFamily="18" charset="0"/>
              </a:rPr>
              <a:t>trình</a:t>
            </a:r>
            <a:r>
              <a:rPr lang="en-US" sz="1500" b="1" i="1" dirty="0">
                <a:solidFill>
                  <a:srgbClr val="0070C0"/>
                </a:solidFill>
                <a:latin typeface="Times New Roman" panose="02020603050405020304" pitchFamily="18" charset="0"/>
                <a:cs typeface="Times New Roman" panose="02020603050405020304" pitchFamily="18" charset="0"/>
              </a:rPr>
              <a:t> </a:t>
            </a:r>
          </a:p>
          <a:p>
            <a:pPr lvl="1" algn="just"/>
            <a:r>
              <a:rPr lang="en-US" sz="1500">
                <a:solidFill>
                  <a:srgbClr val="0070C0"/>
                </a:solidFill>
                <a:latin typeface="Times New Roman" panose="02020603050405020304" pitchFamily="18" charset="0"/>
                <a:cs typeface="Times New Roman" panose="02020603050405020304" pitchFamily="18" charset="0"/>
              </a:rPr>
              <a:t> </a:t>
            </a:r>
            <a:r>
              <a:rPr lang="en-US" sz="1500" i="1" err="1">
                <a:solidFill>
                  <a:srgbClr val="0070C0"/>
                </a:solidFill>
                <a:latin typeface="Times New Roman" panose="02020603050405020304" pitchFamily="18" charset="0"/>
                <a:cs typeface="Times New Roman" panose="02020603050405020304" pitchFamily="18" charset="0"/>
              </a:rPr>
              <a:t>Thuyết</a:t>
            </a:r>
            <a:r>
              <a:rPr lang="en-US" sz="1500" i="1">
                <a:solidFill>
                  <a:srgbClr val="0070C0"/>
                </a:solidFill>
                <a:latin typeface="Times New Roman" panose="02020603050405020304" pitchFamily="18" charset="0"/>
                <a:cs typeface="Times New Roman" panose="02020603050405020304" pitchFamily="18" charset="0"/>
              </a:rPr>
              <a:t> trình</a:t>
            </a:r>
            <a:r>
              <a:rPr lang="en-US" sz="1500">
                <a:solidFill>
                  <a:srgbClr val="0070C0"/>
                </a:solidFill>
                <a:latin typeface="Times New Roman" panose="02020603050405020304" pitchFamily="18" charset="0"/>
                <a:cs typeface="Times New Roman" panose="02020603050405020304" pitchFamily="18" charset="0"/>
              </a:rPr>
              <a:t> </a:t>
            </a:r>
            <a:endParaRPr lang="en-US" sz="1500" dirty="0">
              <a:solidFill>
                <a:srgbClr val="0070C0"/>
              </a:solidFill>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1500" i="1" dirty="0" err="1">
                <a:solidFill>
                  <a:srgbClr val="0070C0"/>
                </a:solidFill>
                <a:latin typeface="Times New Roman" panose="02020603050405020304" pitchFamily="18" charset="0"/>
                <a:cs typeface="Times New Roman" panose="02020603050405020304" pitchFamily="18" charset="0"/>
              </a:rPr>
              <a:t>Bài</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thảo</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luận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lớp</a:t>
            </a:r>
            <a:endParaRPr lang="en-US" sz="15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Bài </a:t>
            </a:r>
            <a:r>
              <a:rPr lang="en-US" sz="1500" i="1" dirty="0" err="1">
                <a:solidFill>
                  <a:srgbClr val="0070C0"/>
                </a:solidFill>
                <a:latin typeface="Times New Roman" panose="02020603050405020304" pitchFamily="18" charset="0"/>
                <a:cs typeface="Times New Roman" panose="02020603050405020304" pitchFamily="18" charset="0"/>
              </a:rPr>
              <a:t>tập</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nhóm</a:t>
            </a:r>
            <a:r>
              <a:rPr lang="en-US" sz="1500" i="1" dirty="0">
                <a:solidFill>
                  <a:srgbClr val="0070C0"/>
                </a:solidFill>
                <a:latin typeface="Times New Roman" panose="02020603050405020304" pitchFamily="18" charset="0"/>
                <a:cs typeface="Times New Roman" panose="02020603050405020304" pitchFamily="18" charset="0"/>
              </a:rPr>
              <a:t> 15-1: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giá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trị</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thu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được</a:t>
            </a:r>
            <a:endParaRPr lang="en-US" sz="15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500" b="1">
                <a:solidFill>
                  <a:srgbClr val="0070C0"/>
                </a:solidFill>
                <a:latin typeface="Times New Roman" panose="02020603050405020304" pitchFamily="18" charset="0"/>
                <a:cs typeface="Times New Roman" panose="02020603050405020304" pitchFamily="18" charset="0"/>
              </a:rPr>
              <a:t>Tham khảo:</a:t>
            </a:r>
            <a:endParaRPr lang="en-US" sz="1500" b="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500" i="1">
                <a:solidFill>
                  <a:srgbClr val="0070C0"/>
                </a:solidFill>
                <a:latin typeface="Times New Roman" panose="02020603050405020304" pitchFamily="18" charset="0"/>
                <a:cs typeface="Times New Roman" panose="02020603050405020304" pitchFamily="18" charset="0"/>
              </a:rPr>
              <a:t>Hướng </a:t>
            </a:r>
            <a:r>
              <a:rPr lang="en-US" sz="1500" i="1" dirty="0" err="1">
                <a:solidFill>
                  <a:srgbClr val="0070C0"/>
                </a:solidFill>
                <a:latin typeface="Times New Roman" panose="02020603050405020304" pitchFamily="18" charset="0"/>
                <a:cs typeface="Times New Roman" panose="02020603050405020304" pitchFamily="18" charset="0"/>
              </a:rPr>
              <a:t>dẫn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về</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Cơ</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cấu</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i="1" dirty="0">
                <a:solidFill>
                  <a:srgbClr val="0070C0"/>
                </a:solidFill>
                <a:latin typeface="Times New Roman" panose="02020603050405020304" pitchFamily="18" charset="0"/>
                <a:cs typeface="Times New Roman" panose="02020603050405020304" pitchFamily="18" charset="0"/>
              </a:rPr>
              <a:t> (PMBOK Guide Third Edition), Pennsylvania: </a:t>
            </a:r>
            <a:r>
              <a:rPr lang="en-US" sz="1500" i="1" dirty="0" err="1">
                <a:solidFill>
                  <a:srgbClr val="0070C0"/>
                </a:solidFill>
                <a:latin typeface="Times New Roman" panose="02020603050405020304" pitchFamily="18" charset="0"/>
                <a:cs typeface="Times New Roman" panose="02020603050405020304" pitchFamily="18" charset="0"/>
              </a:rPr>
              <a:t>Viện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Quản</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lý</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Dự</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err="1">
                <a:solidFill>
                  <a:srgbClr val="0070C0"/>
                </a:solidFill>
                <a:latin typeface="Times New Roman" panose="02020603050405020304" pitchFamily="18" charset="0"/>
                <a:cs typeface="Times New Roman" panose="02020603050405020304" pitchFamily="18" charset="0"/>
              </a:rPr>
              <a:t>án</a:t>
            </a:r>
            <a:r>
              <a:rPr lang="en-US" sz="1500" dirty="0">
                <a:solidFill>
                  <a:srgbClr val="0070C0"/>
                </a:solidFill>
                <a:latin typeface="Times New Roman" panose="02020603050405020304" pitchFamily="18" charset="0"/>
                <a:cs typeface="Times New Roman" panose="02020603050405020304" pitchFamily="18" charset="0"/>
              </a:rPr>
              <a:t/>
            </a:r>
            <a:br>
              <a:rPr lang="en-US" sz="1500" dirty="0">
                <a:solidFill>
                  <a:srgbClr val="0070C0"/>
                </a:solidFill>
                <a:latin typeface="Times New Roman" panose="02020603050405020304" pitchFamily="18" charset="0"/>
                <a:cs typeface="Times New Roman" panose="02020603050405020304" pitchFamily="18" charset="0"/>
              </a:rPr>
            </a:br>
            <a:endParaRPr lang="en-US" sz="1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7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317651" y="438437"/>
            <a:ext cx="5796546"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Team Exercise 15-1: Earned Value</a:t>
            </a:r>
          </a:p>
          <a:p>
            <a:r>
              <a:rPr lang="en-US" sz="2400" b="1" i="1" u="sng">
                <a:solidFill>
                  <a:srgbClr val="00B0F0"/>
                </a:solidFill>
                <a:latin typeface="Times New Roman" panose="02020603050405020304" pitchFamily="18" charset="0"/>
                <a:cs typeface="Times New Roman" panose="02020603050405020304" pitchFamily="18" charset="0"/>
              </a:rPr>
              <a:t>Bài tập nhóm 15-4: Giá trị thu đ</a:t>
            </a:r>
            <a:r>
              <a:rPr lang="vi-VN" sz="2400" b="1" i="1" u="sng">
                <a:solidFill>
                  <a:srgbClr val="00B0F0"/>
                </a:solidFill>
                <a:latin typeface="Times New Roman" panose="02020603050405020304" pitchFamily="18" charset="0"/>
                <a:cs typeface="Times New Roman" panose="02020603050405020304" pitchFamily="18" charset="0"/>
              </a:rPr>
              <a:t>ư</a:t>
            </a:r>
            <a:r>
              <a:rPr lang="en-US" sz="2400" b="1" i="1" u="sng">
                <a:solidFill>
                  <a:srgbClr val="00B0F0"/>
                </a:solidFill>
                <a:latin typeface="Times New Roman" panose="02020603050405020304" pitchFamily="18" charset="0"/>
                <a:cs typeface="Times New Roman" panose="02020603050405020304" pitchFamily="18" charset="0"/>
              </a:rPr>
              <a:t>ợc</a:t>
            </a:r>
            <a:r>
              <a:rPr lang="en-US" sz="2400" i="1" u="sng">
                <a:solidFill>
                  <a:srgbClr val="00B0F0"/>
                </a:solidFill>
                <a:latin typeface="Times New Roman" panose="02020603050405020304" pitchFamily="18" charset="0"/>
                <a:cs typeface="Times New Roman" panose="02020603050405020304" pitchFamily="18" charset="0"/>
              </a:rPr>
              <a:t> </a:t>
            </a:r>
            <a:r>
              <a:rPr lang="en-US" sz="2400" u="sng">
                <a:solidFill>
                  <a:schemeClr val="bg2">
                    <a:lumMod val="50000"/>
                  </a:schemeClr>
                </a:solidFill>
                <a:latin typeface="Times New Roman" panose="02020603050405020304" pitchFamily="18" charset="0"/>
                <a:cs typeface="Times New Roman" panose="02020603050405020304" pitchFamily="18" charset="0"/>
              </a:rPr>
              <a:t/>
            </a:r>
            <a:br>
              <a:rPr lang="en-US" sz="2400" u="sng">
                <a:solidFill>
                  <a:schemeClr val="bg2">
                    <a:lumMod val="50000"/>
                  </a:schemeClr>
                </a:solidFill>
                <a:latin typeface="Times New Roman" panose="02020603050405020304" pitchFamily="18" charset="0"/>
                <a:cs typeface="Times New Roman" panose="02020603050405020304" pitchFamily="18" charset="0"/>
              </a:rPr>
            </a:br>
            <a:endParaRPr lang="en-US" sz="2400" u="sng"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06618" y="1638766"/>
            <a:ext cx="4453174"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a:t>
            </a:r>
            <a:r>
              <a:rPr lang="en-US" err="1">
                <a:latin typeface="Times New Roman" panose="02020603050405020304" pitchFamily="18" charset="0"/>
                <a:cs typeface="Times New Roman" panose="02020603050405020304" pitchFamily="18" charset="0"/>
              </a:rPr>
              <a:t>RestEasy</a:t>
            </a:r>
            <a:r>
              <a:rPr lang="en-US">
                <a:latin typeface="Times New Roman" panose="02020603050405020304" pitchFamily="18" charset="0"/>
                <a:cs typeface="Times New Roman" panose="02020603050405020304" pitchFamily="18" charset="0"/>
              </a:rPr>
              <a:t> Hotels</a:t>
            </a:r>
          </a:p>
          <a:p>
            <a:r>
              <a:rPr lang="en-US" b="1">
                <a:latin typeface="Times New Roman" panose="02020603050405020304" pitchFamily="18" charset="0"/>
                <a:cs typeface="Times New Roman" panose="02020603050405020304" pitchFamily="18" charset="0"/>
              </a:rPr>
              <a:t>Subproject: </a:t>
            </a:r>
            <a:r>
              <a:rPr lang="en-US">
                <a:latin typeface="Times New Roman" panose="02020603050405020304" pitchFamily="18" charset="0"/>
                <a:cs typeface="Times New Roman" panose="02020603050405020304" pitchFamily="18" charset="0"/>
              </a:rPr>
              <a:t>Developing a training course</a:t>
            </a:r>
          </a:p>
          <a:p>
            <a:pPr marL="28575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Read </a:t>
            </a:r>
            <a:r>
              <a:rPr lang="en-US" dirty="0">
                <a:latin typeface="Times New Roman" panose="02020603050405020304" pitchFamily="18" charset="0"/>
                <a:cs typeface="Times New Roman" panose="02020603050405020304" pitchFamily="18" charset="0"/>
              </a:rPr>
              <a:t>carefully and answer the following questions in the Exercise section for Exercise </a:t>
            </a:r>
            <a:r>
              <a:rPr lang="en-US">
                <a:latin typeface="Times New Roman" panose="02020603050405020304" pitchFamily="18" charset="0"/>
                <a:cs typeface="Times New Roman" panose="02020603050405020304" pitchFamily="18" charset="0"/>
              </a:rPr>
              <a:t>15-1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E8BA0F9F-9A6C-49F4-9BAE-EEB11A1525C0}"/>
              </a:ext>
            </a:extLst>
          </p:cNvPr>
          <p:cNvSpPr txBox="1"/>
          <p:nvPr/>
        </p:nvSpPr>
        <p:spPr>
          <a:xfrm>
            <a:off x="5948759" y="1638766"/>
            <a:ext cx="4453174" cy="1477328"/>
          </a:xfrm>
          <a:prstGeom prst="rect">
            <a:avLst/>
          </a:prstGeom>
          <a:noFill/>
        </p:spPr>
        <p:txBody>
          <a:bodyPr wrap="square" rtlCol="0">
            <a:spAutoFit/>
          </a:bodyPr>
          <a:lstStyle/>
          <a:p>
            <a:r>
              <a:rPr lang="en-US" b="1" i="1">
                <a:solidFill>
                  <a:srgbClr val="0070C0"/>
                </a:solidFill>
                <a:latin typeface="Times New Roman" panose="02020603050405020304" pitchFamily="18" charset="0"/>
                <a:cs typeface="Times New Roman" panose="02020603050405020304" pitchFamily="18" charset="0"/>
              </a:rPr>
              <a:t>Dự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nghỉ</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RestEasy</a:t>
            </a:r>
            <a:endParaRPr lang="en-US" i="1" dirty="0">
              <a:solidFill>
                <a:srgbClr val="0070C0"/>
              </a:solidFill>
              <a:latin typeface="Times New Roman" panose="02020603050405020304" pitchFamily="18" charset="0"/>
              <a:cs typeface="Times New Roman" panose="02020603050405020304" pitchFamily="18" charset="0"/>
            </a:endParaRPr>
          </a:p>
          <a:p>
            <a:r>
              <a:rPr lang="en-US" b="1" i="1">
                <a:solidFill>
                  <a:srgbClr val="0070C0"/>
                </a:solidFill>
                <a:latin typeface="Times New Roman" panose="02020603050405020304" pitchFamily="18" charset="0"/>
                <a:cs typeface="Times New Roman" panose="02020603050405020304" pitchFamily="18" charset="0"/>
              </a:rPr>
              <a:t>Dự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nhỏ</a:t>
            </a:r>
            <a:r>
              <a:rPr lang="en-US" b="1"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Phát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triển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một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khóa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đào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tạo</a:t>
            </a:r>
            <a:endParaRPr lang="en-US"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i="1">
                <a:solidFill>
                  <a:srgbClr val="0070C0"/>
                </a:solidFill>
                <a:latin typeface="Times New Roman" panose="02020603050405020304" pitchFamily="18" charset="0"/>
                <a:cs typeface="Times New Roman" panose="02020603050405020304" pitchFamily="18" charset="0"/>
              </a:rPr>
              <a:t>Đọc </a:t>
            </a:r>
            <a:r>
              <a:rPr lang="en-US" i="1" dirty="0" err="1">
                <a:solidFill>
                  <a:srgbClr val="0070C0"/>
                </a:solidFill>
                <a:latin typeface="Times New Roman" panose="02020603050405020304" pitchFamily="18" charset="0"/>
                <a:cs typeface="Times New Roman" panose="02020603050405020304" pitchFamily="18" charset="0"/>
              </a:rPr>
              <a:t>cẩn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thận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và</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câu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hỏi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trong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phần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cho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tập</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nhóm</a:t>
            </a:r>
            <a:r>
              <a:rPr lang="en-US" i="1" dirty="0">
                <a:solidFill>
                  <a:srgbClr val="0070C0"/>
                </a:solidFill>
                <a:latin typeface="Times New Roman" panose="02020603050405020304" pitchFamily="18" charset="0"/>
                <a:cs typeface="Times New Roman" panose="02020603050405020304" pitchFamily="18" charset="0"/>
              </a:rPr>
              <a:t> 15-1</a:t>
            </a:r>
            <a:r>
              <a:rPr lang="en-US" dirty="0">
                <a:solidFill>
                  <a:srgbClr val="0070C0"/>
                </a:solidFill>
                <a:latin typeface="Times New Roman" panose="02020603050405020304" pitchFamily="18" charset="0"/>
                <a:cs typeface="Times New Roman" panose="02020603050405020304" pitchFamily="18" charset="0"/>
              </a:rPr>
              <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10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7651" y="438436"/>
            <a:ext cx="3667495"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Unit Objectives</a:t>
            </a:r>
          </a:p>
          <a:p>
            <a:r>
              <a:rPr lang="en-US" sz="2400" b="1" i="1" u="sng">
                <a:solidFill>
                  <a:srgbClr val="0070C0"/>
                </a:solidFill>
                <a:latin typeface="Times New Roman" panose="02020603050405020304" pitchFamily="18" charset="0"/>
                <a:cs typeface="Times New Roman" panose="02020603050405020304" pitchFamily="18" charset="0"/>
              </a:rPr>
              <a:t>Mục tiêu bài:</a:t>
            </a:r>
            <a:r>
              <a:rPr lang="en-US" sz="2400" u="sng" dirty="0">
                <a:solidFill>
                  <a:srgbClr val="0070C0"/>
                </a:solidFill>
                <a:latin typeface="Times New Roman" panose="02020603050405020304" pitchFamily="18" charset="0"/>
                <a:cs typeface="Times New Roman" panose="02020603050405020304" pitchFamily="18" charset="0"/>
              </a:rPr>
              <a:t/>
            </a:r>
            <a:br>
              <a:rPr lang="en-US" sz="2400" u="sng" dirty="0">
                <a:solidFill>
                  <a:srgbClr val="0070C0"/>
                </a:solidFill>
                <a:latin typeface="Times New Roman" panose="02020603050405020304" pitchFamily="18" charset="0"/>
                <a:cs typeface="Times New Roman" panose="02020603050405020304" pitchFamily="18" charset="0"/>
              </a:rPr>
            </a:br>
            <a:endParaRPr lang="en-US" sz="2400" b="1" u="sng" dirty="0">
              <a:ln/>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06618" y="1263925"/>
            <a:ext cx="3667495" cy="341632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After completing this unit, you should be able to:</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what cost control does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the role and value </a:t>
            </a:r>
            <a:r>
              <a:rPr lang="en-US">
                <a:latin typeface="Times New Roman" panose="02020603050405020304" pitchFamily="18" charset="0"/>
                <a:cs typeface="Times New Roman" panose="02020603050405020304" pitchFamily="18" charset="0"/>
              </a:rPr>
              <a:t>of earned </a:t>
            </a:r>
            <a:r>
              <a:rPr lang="en-US" dirty="0">
                <a:latin typeface="Times New Roman" panose="02020603050405020304" pitchFamily="18" charset="0"/>
                <a:cs typeface="Times New Roman" panose="02020603050405020304" pitchFamily="18" charset="0"/>
              </a:rPr>
              <a:t>value management </a:t>
            </a:r>
            <a:r>
              <a:rPr lang="en-US">
                <a:latin typeface="Times New Roman" panose="02020603050405020304" pitchFamily="18" charset="0"/>
                <a:cs typeface="Times New Roman" panose="02020603050405020304" pitchFamily="18" charset="0"/>
              </a:rPr>
              <a:t>(EVM) methodology</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EVM performance measurement technique, earned </a:t>
            </a:r>
            <a:r>
              <a:rPr lang="en-US">
                <a:latin typeface="Times New Roman" panose="02020603050405020304" pitchFamily="18" charset="0"/>
                <a:cs typeface="Times New Roman" panose="02020603050405020304" pitchFamily="18" charset="0"/>
              </a:rPr>
              <a:t>value technique (EVT</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434" y="397775"/>
            <a:ext cx="1841991" cy="1743313"/>
          </a:xfrm>
          <a:prstGeom prst="rect">
            <a:avLst/>
          </a:prstGeom>
        </p:spPr>
      </p:pic>
      <p:sp>
        <p:nvSpPr>
          <p:cNvPr id="5" name="TextBox 4">
            <a:extLst>
              <a:ext uri="{FF2B5EF4-FFF2-40B4-BE49-F238E27FC236}">
                <a16:creationId xmlns="" xmlns:a16="http://schemas.microsoft.com/office/drawing/2014/main" id="{DA46F671-FFB6-410D-AF0F-E6357DCC879D}"/>
              </a:ext>
            </a:extLst>
          </p:cNvPr>
          <p:cNvSpPr txBox="1"/>
          <p:nvPr/>
        </p:nvSpPr>
        <p:spPr>
          <a:xfrm>
            <a:off x="4866976" y="1263925"/>
            <a:ext cx="3828491" cy="3139321"/>
          </a:xfrm>
          <a:prstGeom prst="rect">
            <a:avLst/>
          </a:prstGeom>
          <a:noFill/>
        </p:spPr>
        <p:txBody>
          <a:bodyPr wrap="square" rtlCol="0">
            <a:spAutoFit/>
          </a:bodyPr>
          <a:lstStyle/>
          <a:p>
            <a:pPr marL="285750" indent="-285750">
              <a:buFont typeface="Wingdings" panose="05000000000000000000" pitchFamily="2" charset="2"/>
              <a:buChar char="§"/>
            </a:pPr>
            <a:r>
              <a:rPr lang="en-US" b="1" i="1">
                <a:solidFill>
                  <a:srgbClr val="0070C0"/>
                </a:solidFill>
                <a:latin typeface="Times New Roman" panose="02020603050405020304" pitchFamily="18" charset="0"/>
                <a:cs typeface="Times New Roman" panose="02020603050405020304" pitchFamily="18" charset="0"/>
              </a:rPr>
              <a:t>Sau khi hoàn thành unit này, bạn có thể</a:t>
            </a:r>
            <a:endParaRPr lang="en-US" b="1"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Giải thích tác dụng của kiểm soát chi phí</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Giải thích vai trò và giá trị của ph</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ơng pháp quản lý giá trị thu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a:t>
            </a:r>
            <a:endParaRPr lang="en-US"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a:solidFill>
                  <a:srgbClr val="0070C0"/>
                </a:solidFill>
                <a:latin typeface="Times New Roman" panose="02020603050405020304" pitchFamily="18" charset="0"/>
                <a:cs typeface="Times New Roman" panose="02020603050405020304" pitchFamily="18" charset="0"/>
              </a:rPr>
              <a:t>Áp dụng quản lý giá trị thu đ</a:t>
            </a:r>
            <a:r>
              <a:rPr lang="vi-VN" i="1">
                <a:solidFill>
                  <a:srgbClr val="0070C0"/>
                </a:solidFill>
                <a:latin typeface="Times New Roman" panose="02020603050405020304" pitchFamily="18" charset="0"/>
                <a:cs typeface="Times New Roman" panose="02020603050405020304" pitchFamily="18" charset="0"/>
              </a:rPr>
              <a:t>ư</a:t>
            </a:r>
            <a:r>
              <a:rPr lang="en-US" i="1">
                <a:solidFill>
                  <a:srgbClr val="0070C0"/>
                </a:solidFill>
                <a:latin typeface="Times New Roman" panose="02020603050405020304" pitchFamily="18" charset="0"/>
                <a:cs typeface="Times New Roman" panose="02020603050405020304" pitchFamily="18" charset="0"/>
              </a:rPr>
              <a:t>ợc thực hiện kỹ thuật đảm bảo, kỹ thuật giá trị thu được</a:t>
            </a:r>
            <a:r>
              <a:rPr lang="en-US" i="1" dirty="0">
                <a:solidFill>
                  <a:srgbClr val="0070C0"/>
                </a:solidFill>
                <a:latin typeface="Times New Roman" panose="02020603050405020304" pitchFamily="18" charset="0"/>
                <a:cs typeface="Times New Roman" panose="02020603050405020304" pitchFamily="18" charset="0"/>
              </a:rPr>
              <a:t/>
            </a:r>
            <a:br>
              <a:rPr lang="en-US" i="1" dirty="0">
                <a:solidFill>
                  <a:srgbClr val="0070C0"/>
                </a:solidFill>
                <a:latin typeface="Times New Roman" panose="02020603050405020304" pitchFamily="18" charset="0"/>
                <a:cs typeface="Times New Roman" panose="02020603050405020304" pitchFamily="18" charset="0"/>
              </a:rPr>
            </a:b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13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2031" y="793856"/>
            <a:ext cx="9833007" cy="4527357"/>
          </a:xfrm>
          <a:prstGeom prst="rect">
            <a:avLst/>
          </a:prstGeom>
          <a:ln w="50800">
            <a:solidFill>
              <a:schemeClr val="accent6"/>
            </a:solidFill>
          </a:ln>
        </p:spPr>
        <p:style>
          <a:lnRef idx="2">
            <a:schemeClr val="accent6"/>
          </a:lnRef>
          <a:fillRef idx="1">
            <a:schemeClr val="lt1"/>
          </a:fillRef>
          <a:effectRef idx="0">
            <a:schemeClr val="accent6"/>
          </a:effectRef>
          <a:fontRef idx="minor">
            <a:schemeClr val="dk1"/>
          </a:fontRef>
        </p:style>
        <p:txBody>
          <a:bodyPr lIns="91440"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525" y="1003869"/>
            <a:ext cx="6866422" cy="4421078"/>
          </a:xfrm>
          <a:prstGeom prst="rect">
            <a:avLst/>
          </a:prstGeom>
        </p:spPr>
      </p:pic>
      <p:sp>
        <p:nvSpPr>
          <p:cNvPr id="7" name="TextBox 6"/>
          <p:cNvSpPr txBox="1"/>
          <p:nvPr/>
        </p:nvSpPr>
        <p:spPr>
          <a:xfrm>
            <a:off x="2446167" y="2848968"/>
            <a:ext cx="1931234" cy="1200329"/>
          </a:xfrm>
          <a:prstGeom prst="rect">
            <a:avLst/>
          </a:prstGeom>
          <a:noFill/>
        </p:spPr>
        <p:txBody>
          <a:bodyPr wrap="square" rtlCol="0">
            <a:spAutoFit/>
          </a:bodyPr>
          <a:lstStyle/>
          <a:p>
            <a:r>
              <a:rPr lang="en-US" b="1" dirty="0"/>
              <a:t>Initiating </a:t>
            </a:r>
            <a:r>
              <a:rPr lang="en-US" b="1" dirty="0" err="1" smtClean="0"/>
              <a:t>Processe</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khởi</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a:t>
            </a:r>
          </a:p>
          <a:p>
            <a:r>
              <a:rPr lang="en-US" b="1" dirty="0" smtClean="0">
                <a:solidFill>
                  <a:schemeClr val="bg1"/>
                </a:solidFill>
              </a:rPr>
              <a:t>s</a:t>
            </a:r>
            <a:endParaRPr lang="en-US" b="1" dirty="0">
              <a:solidFill>
                <a:schemeClr val="bg1"/>
              </a:solidFill>
            </a:endParaRPr>
          </a:p>
        </p:txBody>
      </p:sp>
      <p:sp>
        <p:nvSpPr>
          <p:cNvPr id="8" name="TextBox 7"/>
          <p:cNvSpPr txBox="1"/>
          <p:nvPr/>
        </p:nvSpPr>
        <p:spPr>
          <a:xfrm>
            <a:off x="3552287" y="746045"/>
            <a:ext cx="4124896" cy="1200329"/>
          </a:xfrm>
          <a:prstGeom prst="rect">
            <a:avLst/>
          </a:prstGeom>
          <a:noFill/>
        </p:spPr>
        <p:txBody>
          <a:bodyPr wrap="square" rtlCol="0">
            <a:spAutoFit/>
          </a:bodyPr>
          <a:lstStyle/>
          <a:p>
            <a:pPr algn="ctr"/>
            <a:r>
              <a:rPr lang="en-US" b="1" dirty="0"/>
              <a:t>Monitoring and </a:t>
            </a:r>
            <a:br>
              <a:rPr lang="en-US" b="1" dirty="0"/>
            </a:br>
            <a:r>
              <a:rPr lang="en-US" b="1" dirty="0"/>
              <a:t>Controlling </a:t>
            </a:r>
            <a:r>
              <a:rPr lang="en-US" b="1" dirty="0" smtClean="0"/>
              <a:t>Processes </a:t>
            </a:r>
            <a:r>
              <a:rPr lang="en-US" b="1" dirty="0" smtClean="0">
                <a:solidFill>
                  <a:schemeClr val="tx1">
                    <a:lumMod val="85000"/>
                    <a:lumOff val="15000"/>
                  </a:schemeClr>
                </a:solidFill>
                <a:latin typeface="Times New Roman" panose="02020603050405020304" pitchFamily="18" charset="0"/>
                <a:cs typeface="Times New Roman" panose="02020603050405020304" pitchFamily="18" charset="0"/>
              </a:rPr>
              <a:t>(</a:t>
            </a:r>
            <a:r>
              <a:rPr lang="en-US" b="1" i="1" dirty="0" err="1" smtClean="0">
                <a:solidFill>
                  <a:srgbClr val="2F497D"/>
                </a:solidFill>
                <a:latin typeface="Times New Roman" panose="02020603050405020304" pitchFamily="18" charset="0"/>
                <a:cs typeface="Times New Roman" panose="02020603050405020304" pitchFamily="18" charset="0"/>
              </a:rPr>
              <a:t>Quá</a:t>
            </a:r>
            <a:r>
              <a:rPr lang="en-US" b="1" i="1" dirty="0" smtClean="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trình</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theo</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dõi</a:t>
            </a:r>
            <a:r>
              <a:rPr lang="en-US" b="1" i="1" dirty="0">
                <a:solidFill>
                  <a:srgbClr val="2F497D"/>
                </a:solidFill>
                <a:latin typeface="Times New Roman" panose="02020603050405020304" pitchFamily="18" charset="0"/>
                <a:cs typeface="Times New Roman" panose="02020603050405020304" pitchFamily="18" charset="0"/>
              </a:rPr>
              <a:t> </a:t>
            </a:r>
          </a:p>
          <a:p>
            <a:pPr algn="ctr"/>
            <a:r>
              <a:rPr lang="en-US" b="1" i="1" dirty="0" err="1">
                <a:solidFill>
                  <a:srgbClr val="2F497D"/>
                </a:solidFill>
                <a:latin typeface="Times New Roman" panose="02020603050405020304" pitchFamily="18" charset="0"/>
                <a:cs typeface="Times New Roman" panose="02020603050405020304" pitchFamily="18" charset="0"/>
              </a:rPr>
              <a:t>Và</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kiểm</a:t>
            </a:r>
            <a:r>
              <a:rPr lang="en-US" b="1" i="1" dirty="0">
                <a:solidFill>
                  <a:srgbClr val="2F497D"/>
                </a:solidFill>
                <a:latin typeface="Times New Roman" panose="02020603050405020304" pitchFamily="18" charset="0"/>
                <a:cs typeface="Times New Roman" panose="02020603050405020304" pitchFamily="18" charset="0"/>
              </a:rPr>
              <a:t> </a:t>
            </a:r>
            <a:r>
              <a:rPr lang="en-US" b="1" i="1" dirty="0" err="1">
                <a:solidFill>
                  <a:srgbClr val="2F497D"/>
                </a:solidFill>
                <a:latin typeface="Times New Roman" panose="02020603050405020304" pitchFamily="18" charset="0"/>
                <a:cs typeface="Times New Roman" panose="02020603050405020304" pitchFamily="18" charset="0"/>
              </a:rPr>
              <a:t>soát</a:t>
            </a:r>
            <a:r>
              <a:rPr lang="en-US"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endParaRPr lang="en-US" b="1" dirty="0"/>
          </a:p>
        </p:txBody>
      </p:sp>
      <p:sp>
        <p:nvSpPr>
          <p:cNvPr id="9" name="TextBox 8"/>
          <p:cNvSpPr txBox="1"/>
          <p:nvPr/>
        </p:nvSpPr>
        <p:spPr>
          <a:xfrm>
            <a:off x="6628622" y="3017239"/>
            <a:ext cx="209712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Closing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kết</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thúc</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77401" y="1648639"/>
            <a:ext cx="2474667" cy="1200329"/>
          </a:xfrm>
          <a:prstGeom prst="rect">
            <a:avLst/>
          </a:prstGeom>
          <a:noFill/>
        </p:spPr>
        <p:txBody>
          <a:bodyPr wrap="square" rtlCol="0">
            <a:spAutoFit/>
          </a:bodyPr>
          <a:lstStyle/>
          <a:p>
            <a:pPr algn="ctr"/>
            <a:r>
              <a:rPr lang="en-US" b="1" dirty="0"/>
              <a:t>Planning</a:t>
            </a:r>
            <a:br>
              <a:rPr lang="en-US" b="1" dirty="0"/>
            </a:br>
            <a:r>
              <a:rPr lang="en-US" b="1" dirty="0" smtClean="0"/>
              <a:t>Processes</a:t>
            </a:r>
            <a:r>
              <a:rPr lang="en-US" b="1" dirty="0">
                <a:latin typeface="Times New Roman" panose="02020603050405020304" pitchFamily="18" charset="0"/>
                <a:cs typeface="Times New Roman" panose="02020603050405020304" pitchFamily="18" charset="0"/>
              </a:rPr>
              <a:t>(</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lập</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kế</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hoạch</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ctr"/>
            <a:endParaRPr lang="en-US" b="1" dirty="0">
              <a:solidFill>
                <a:schemeClr val="bg1"/>
              </a:solidFill>
            </a:endParaRPr>
          </a:p>
        </p:txBody>
      </p:sp>
      <p:sp>
        <p:nvSpPr>
          <p:cNvPr id="11" name="TextBox 10"/>
          <p:cNvSpPr txBox="1"/>
          <p:nvPr/>
        </p:nvSpPr>
        <p:spPr>
          <a:xfrm>
            <a:off x="4377401" y="4370901"/>
            <a:ext cx="24902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Executing Processes (</a:t>
            </a:r>
            <a:r>
              <a:rPr lang="en-US" b="1" i="1" dirty="0" err="1">
                <a:solidFill>
                  <a:schemeClr val="bg2">
                    <a:lumMod val="25000"/>
                  </a:schemeClr>
                </a:solidFill>
                <a:latin typeface="Times New Roman" panose="02020603050405020304" pitchFamily="18" charset="0"/>
                <a:cs typeface="Times New Roman" panose="02020603050405020304" pitchFamily="18" charset="0"/>
              </a:rPr>
              <a:t>Quá</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trình</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thực</a:t>
            </a:r>
            <a:r>
              <a:rPr lang="en-US" b="1" i="1" dirty="0">
                <a:solidFill>
                  <a:schemeClr val="bg2">
                    <a:lumMod val="25000"/>
                  </a:schemeClr>
                </a:solidFill>
                <a:latin typeface="Times New Roman" panose="02020603050405020304" pitchFamily="18" charset="0"/>
                <a:cs typeface="Times New Roman" panose="02020603050405020304" pitchFamily="18" charset="0"/>
              </a:rPr>
              <a:t> </a:t>
            </a:r>
            <a:r>
              <a:rPr lang="en-US" b="1" i="1" dirty="0" err="1">
                <a:solidFill>
                  <a:schemeClr val="bg2">
                    <a:lumMod val="25000"/>
                  </a:schemeClr>
                </a:solidFill>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218972" y="5321213"/>
            <a:ext cx="8807116" cy="1200329"/>
          </a:xfrm>
          <a:prstGeom prst="rect">
            <a:avLst/>
          </a:prstGeom>
          <a:noFill/>
        </p:spPr>
        <p:txBody>
          <a:bodyPr wrap="square" rtlCol="0">
            <a:spAutoFit/>
          </a:bodyPr>
          <a:lstStyle/>
          <a:p>
            <a:r>
              <a:rPr lang="en-US" dirty="0"/>
              <a:t>Figure </a:t>
            </a:r>
            <a:r>
              <a:rPr lang="en-US" dirty="0" smtClean="0"/>
              <a:t>15-3</a:t>
            </a:r>
            <a:r>
              <a:rPr lang="en-US" dirty="0"/>
              <a:t>. Project Management Process Groups Mapped to the Plan-Do-Check-Act </a:t>
            </a:r>
            <a:r>
              <a:rPr lang="en-US" dirty="0" smtClean="0"/>
              <a:t>Cycle</a:t>
            </a:r>
          </a:p>
          <a:p>
            <a:r>
              <a:rPr lang="en-US" dirty="0">
                <a:latin typeface="Times New Roman" panose="02020603050405020304" pitchFamily="18" charset="0"/>
                <a:cs typeface="Times New Roman" panose="02020603050405020304" pitchFamily="18" charset="0"/>
              </a:rPr>
              <a:t>(</a:t>
            </a:r>
            <a:r>
              <a:rPr lang="en-US" i="1" dirty="0" err="1">
                <a:solidFill>
                  <a:schemeClr val="bg2">
                    <a:lumMod val="50000"/>
                  </a:schemeClr>
                </a:solidFill>
                <a:latin typeface="Times New Roman" panose="02020603050405020304" pitchFamily="18" charset="0"/>
                <a:cs typeface="Times New Roman" panose="02020603050405020304" pitchFamily="18" charset="0"/>
              </a:rPr>
              <a:t>Hình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smtClean="0">
                <a:solidFill>
                  <a:schemeClr val="bg2">
                    <a:lumMod val="50000"/>
                  </a:schemeClr>
                </a:solidFill>
                <a:latin typeface="Times New Roman" panose="02020603050405020304" pitchFamily="18" charset="0"/>
                <a:cs typeface="Times New Roman" panose="02020603050405020304" pitchFamily="18" charset="0"/>
              </a:rPr>
              <a:t>15-3</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Nhóm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quy</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quản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lý</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dự</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án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được</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lập</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bản</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đồ</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cho</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chu</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trình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kế</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hoạch-làm-kiểm</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tra</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hành</a:t>
            </a:r>
            <a:r>
              <a:rPr lang="en-US" i="1" dirty="0">
                <a:solidFill>
                  <a:schemeClr val="bg2">
                    <a:lumMod val="50000"/>
                  </a:schemeClr>
                </a:solidFill>
                <a:latin typeface="Times New Roman" panose="02020603050405020304" pitchFamily="18" charset="0"/>
                <a:cs typeface="Times New Roman" panose="02020603050405020304" pitchFamily="18" charset="0"/>
              </a:rPr>
              <a:t> </a:t>
            </a:r>
            <a:r>
              <a:rPr lang="en-US" i="1" dirty="0" err="1">
                <a:solidFill>
                  <a:schemeClr val="bg2">
                    <a:lumMod val="50000"/>
                  </a:schemeClr>
                </a:solidFill>
                <a:latin typeface="Times New Roman" panose="02020603050405020304" pitchFamily="18" charset="0"/>
                <a:cs typeface="Times New Roman" panose="02020603050405020304" pitchFamily="18" charset="0"/>
              </a:rPr>
              <a:t>động</a:t>
            </a:r>
            <a:r>
              <a:rPr lang="en-US" i="1" dirty="0">
                <a:solidFill>
                  <a:schemeClr val="bg2">
                    <a:lumMod val="50000"/>
                  </a:schemeClr>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13" name="TextBox 12"/>
          <p:cNvSpPr txBox="1"/>
          <p:nvPr/>
        </p:nvSpPr>
        <p:spPr>
          <a:xfrm>
            <a:off x="503088" y="317878"/>
            <a:ext cx="11130894"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Project Management Process Groups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Những</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nhóm</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quy</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trình</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quản</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lý</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dự</a:t>
            </a:r>
            <a:r>
              <a:rPr lang="en-US" sz="2400" b="1" i="1" u="sng" dirty="0">
                <a:solidFill>
                  <a:schemeClr val="bg2">
                    <a:lumMod val="50000"/>
                  </a:schemeClr>
                </a:solidFill>
                <a:latin typeface="Times New Roman" panose="02020603050405020304" pitchFamily="18" charset="0"/>
                <a:cs typeface="Times New Roman" panose="02020603050405020304" pitchFamily="18" charset="0"/>
              </a:rPr>
              <a:t> </a:t>
            </a:r>
            <a:r>
              <a:rPr lang="en-US" sz="2400" b="1" i="1" u="sng" dirty="0" err="1">
                <a:solidFill>
                  <a:schemeClr val="bg2">
                    <a:lumMod val="50000"/>
                  </a:schemeClr>
                </a:solidFill>
                <a:latin typeface="Times New Roman" panose="02020603050405020304" pitchFamily="18" charset="0"/>
                <a:cs typeface="Times New Roman" panose="02020603050405020304" pitchFamily="18" charset="0"/>
              </a:rPr>
              <a:t>án</a:t>
            </a:r>
            <a:r>
              <a:rPr lang="en-US" sz="2400" b="1" u="sng"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0878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651" y="171150"/>
            <a:ext cx="63834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Cost Control and What it Does</a:t>
            </a:r>
          </a:p>
          <a:p>
            <a:r>
              <a:rPr lang="en-US" sz="2400" b="1" i="1" u="sng">
                <a:solidFill>
                  <a:srgbClr val="0070C0"/>
                </a:solidFill>
                <a:latin typeface="Times New Roman" panose="02020603050405020304" pitchFamily="18" charset="0"/>
                <a:cs typeface="Times New Roman" panose="02020603050405020304" pitchFamily="18" charset="0"/>
              </a:rPr>
              <a:t>Kiểm soát chi phí và tác dụng</a:t>
            </a:r>
            <a:r>
              <a:rPr lang="en-US" sz="2400" u="sng">
                <a:solidFill>
                  <a:srgbClr val="0070C0"/>
                </a:solidFill>
                <a:latin typeface="Times New Roman" panose="02020603050405020304" pitchFamily="18" charset="0"/>
                <a:cs typeface="Times New Roman" panose="02020603050405020304" pitchFamily="18" charset="0"/>
              </a:rPr>
              <a:t/>
            </a:r>
            <a:br>
              <a:rPr lang="en-US" sz="2400" u="sng">
                <a:solidFill>
                  <a:srgbClr val="0070C0"/>
                </a:solidFill>
                <a:latin typeface="Times New Roman" panose="02020603050405020304" pitchFamily="18" charset="0"/>
                <a:cs typeface="Times New Roman" panose="02020603050405020304" pitchFamily="18" charset="0"/>
              </a:rPr>
            </a:br>
            <a:endParaRPr lang="en-US" sz="2400" b="1" u="sng" dirty="0">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17651" y="1179913"/>
            <a:ext cx="5778349" cy="5016758"/>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Cost control - </a:t>
            </a:r>
            <a:r>
              <a:rPr lang="en-US" sz="1600">
                <a:latin typeface="Times New Roman" panose="02020603050405020304" pitchFamily="18" charset="0"/>
                <a:cs typeface="Times New Roman" panose="02020603050405020304" pitchFamily="18" charset="0"/>
              </a:rPr>
              <a:t>The process of influencing the factors that create variances, and controlling changes to the project budget</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Project cost control includes:</a:t>
            </a:r>
          </a:p>
          <a:p>
            <a:pPr marL="800100" lvl="1" indent="-34290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Influencing the factors that create changes to the </a:t>
            </a:r>
            <a:r>
              <a:rPr lang="en-US" sz="1600" b="1">
                <a:latin typeface="Times New Roman" panose="02020603050405020304" pitchFamily="18" charset="0"/>
                <a:cs typeface="Times New Roman" panose="02020603050405020304" pitchFamily="18" charset="0"/>
              </a:rPr>
              <a:t>cost baseline </a:t>
            </a:r>
            <a:r>
              <a:rPr lang="en-US" sz="1600">
                <a:latin typeface="Times New Roman" panose="02020603050405020304" pitchFamily="18" charset="0"/>
                <a:cs typeface="Times New Roman" panose="02020603050405020304" pitchFamily="18" charset="0"/>
              </a:rPr>
              <a:t>to ensure that changes are agreed upon as they occur</a:t>
            </a:r>
          </a:p>
          <a:p>
            <a:pPr marL="800100" lvl="1" indent="-34290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Ensuring requested changes are agreed upon</a:t>
            </a:r>
          </a:p>
          <a:p>
            <a:pPr marL="800100" lvl="1" indent="-34290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Managing the actual changes when and as they occur</a:t>
            </a:r>
          </a:p>
          <a:p>
            <a:pPr marL="800100" lvl="1" indent="-34290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Assuring that potential cost overruns do not exceed the authorized funding </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Monitoring cost performance to detect and understand variances from the cost baseline</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Recording all appropriate changes accurately against the cost baseline</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Preventing incorrect, inappropriate, or unapproved charges from being included in the reported cost or resource usage</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Informing appropriate stakeholders of approved changes</a:t>
            </a:r>
          </a:p>
          <a:p>
            <a:pPr marL="742950" lvl="1"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Acting to bring expected cost overruns within acceptable limits </a:t>
            </a:r>
            <a:br>
              <a:rPr lang="en-US" sz="160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B3117F7A-DDE5-42BC-B859-62523CFB1D87}"/>
              </a:ext>
            </a:extLst>
          </p:cNvPr>
          <p:cNvSpPr txBox="1"/>
          <p:nvPr/>
        </p:nvSpPr>
        <p:spPr>
          <a:xfrm>
            <a:off x="6096000" y="1179912"/>
            <a:ext cx="5778349" cy="5016758"/>
          </a:xfrm>
          <a:prstGeom prst="rect">
            <a:avLst/>
          </a:prstGeom>
          <a:noFill/>
        </p:spPr>
        <p:txBody>
          <a:bodyPr wrap="square" rtlCol="0">
            <a:spAutoFit/>
          </a:bodyPr>
          <a:lstStyle/>
          <a:p>
            <a:r>
              <a:rPr lang="en-US" sz="1600" b="1" i="1" dirty="0" err="1">
                <a:solidFill>
                  <a:srgbClr val="0070C0"/>
                </a:solidFill>
                <a:latin typeface="Times New Roman" panose="02020603050405020304" pitchFamily="18" charset="0"/>
                <a:cs typeface="Times New Roman" panose="02020603050405020304" pitchFamily="18" charset="0"/>
              </a:rPr>
              <a:t>Kiểm</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soát</a:t>
            </a:r>
            <a:r>
              <a:rPr lang="en-US" sz="1600" b="1" i="1" dirty="0">
                <a:solidFill>
                  <a:srgbClr val="0070C0"/>
                </a:solidFill>
                <a:latin typeface="Times New Roman" panose="02020603050405020304" pitchFamily="18" charset="0"/>
                <a:cs typeface="Times New Roman" panose="02020603050405020304" pitchFamily="18" charset="0"/>
              </a:rPr>
              <a:t> chi </a:t>
            </a:r>
            <a:r>
              <a:rPr lang="en-US" sz="1600" b="1" i="1" dirty="0" err="1">
                <a:solidFill>
                  <a:srgbClr val="0070C0"/>
                </a:solidFill>
                <a:latin typeface="Times New Roman" panose="02020603050405020304" pitchFamily="18" charset="0"/>
                <a:cs typeface="Times New Roman" panose="02020603050405020304" pitchFamily="18" charset="0"/>
              </a:rPr>
              <a:t>phí</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tố</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nhau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tạo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hưởng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nhau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tố</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tạo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đường</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c</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sở</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nếu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xảy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yêu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cầu</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thuận</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nếu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xảy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en-US" sz="1600" i="1" dirty="0">
              <a:solidFill>
                <a:srgbClr val="0070C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Bảo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đảm</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năng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vượt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nguồn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trữ</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lượng</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dạng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hiểu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mẫu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từ</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ng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c</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sở</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Ghi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lại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c</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sở</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Ngăn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ngừa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nguồn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cung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sai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báo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hoặc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nguyên</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Thông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báo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đem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vọng</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giới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chấp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nhận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được</a:t>
            </a:r>
            <a:r>
              <a:rPr lang="en-US" sz="1600" i="1" dirty="0">
                <a:solidFill>
                  <a:srgbClr val="0070C0"/>
                </a:solidFill>
                <a:latin typeface="Times New Roman" panose="02020603050405020304" pitchFamily="18" charset="0"/>
                <a:cs typeface="Times New Roman" panose="02020603050405020304" pitchFamily="18" charset="0"/>
              </a:rPr>
              <a:t/>
            </a:r>
            <a:br>
              <a:rPr lang="en-US" sz="1600" i="1" dirty="0">
                <a:solidFill>
                  <a:srgbClr val="0070C0"/>
                </a:solidFill>
                <a:latin typeface="Times New Roman" panose="02020603050405020304" pitchFamily="18" charset="0"/>
                <a:cs typeface="Times New Roman" panose="02020603050405020304" pitchFamily="18" charset="0"/>
              </a:rPr>
            </a:br>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8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5448" y="165642"/>
            <a:ext cx="6383400"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The Role of Earned Value Management</a:t>
            </a:r>
          </a:p>
          <a:p>
            <a:r>
              <a:rPr lang="en-US" sz="2400" b="1" i="1" u="sng">
                <a:solidFill>
                  <a:srgbClr val="0070C0"/>
                </a:solidFill>
                <a:latin typeface="Times New Roman" panose="02020603050405020304" pitchFamily="18" charset="0"/>
                <a:cs typeface="Times New Roman" panose="02020603050405020304" pitchFamily="18" charset="0"/>
              </a:rPr>
              <a:t>Vai trò của quản lý giá trị thu đ</a:t>
            </a:r>
            <a:r>
              <a:rPr lang="vi-VN" sz="2400" b="1" i="1" u="sng">
                <a:solidFill>
                  <a:srgbClr val="0070C0"/>
                </a:solidFill>
                <a:latin typeface="Times New Roman" panose="02020603050405020304" pitchFamily="18" charset="0"/>
                <a:cs typeface="Times New Roman" panose="02020603050405020304" pitchFamily="18" charset="0"/>
              </a:rPr>
              <a:t>ư</a:t>
            </a:r>
            <a:r>
              <a:rPr lang="en-US" sz="2400" b="1" i="1" u="sng">
                <a:solidFill>
                  <a:srgbClr val="0070C0"/>
                </a:solidFill>
                <a:latin typeface="Times New Roman" panose="02020603050405020304" pitchFamily="18" charset="0"/>
                <a:cs typeface="Times New Roman" panose="02020603050405020304" pitchFamily="18" charset="0"/>
              </a:rPr>
              <a:t>ợc</a:t>
            </a:r>
            <a:r>
              <a:rPr lang="en-US" sz="2400" u="sng">
                <a:solidFill>
                  <a:schemeClr val="bg2">
                    <a:lumMod val="50000"/>
                  </a:schemeClr>
                </a:solidFill>
                <a:latin typeface="Times New Roman" panose="02020603050405020304" pitchFamily="18" charset="0"/>
                <a:cs typeface="Times New Roman" panose="02020603050405020304" pitchFamily="18" charset="0"/>
              </a:rPr>
              <a:t/>
            </a:r>
            <a:br>
              <a:rPr lang="en-US" sz="2400" u="sng">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61855" y="1128269"/>
            <a:ext cx="6531314" cy="4770537"/>
          </a:xfrm>
          <a:prstGeom prst="rect">
            <a:avLst/>
          </a:prstGeom>
          <a:noFill/>
        </p:spPr>
        <p:txBody>
          <a:bodyPr wrap="square" rtlCol="0">
            <a:spAutoFit/>
          </a:bodyPr>
          <a:lstStyle/>
          <a:p>
            <a:r>
              <a:rPr lang="en-US" sz="1600" b="1">
                <a:latin typeface="Times New Roman" panose="02020603050405020304" pitchFamily="18" charset="0"/>
                <a:cs typeface="Times New Roman" panose="02020603050405020304" pitchFamily="18" charset="0"/>
              </a:rPr>
              <a:t>Earned Value Management (EVM)</a:t>
            </a:r>
            <a:r>
              <a:rPr lang="en-US" sz="1600">
                <a:latin typeface="Times New Roman" panose="02020603050405020304" pitchFamily="18" charset="0"/>
                <a:cs typeface="Times New Roman" panose="02020603050405020304" pitchFamily="18" charset="0"/>
              </a:rPr>
              <a:t> – Is a management methodology for integrating scope, schedule, and resources, and for objectively measuring project performance and progress; performane is measured by determining the budgeted cost of work performed (earned value) and comparing it to the actual cost of work performed (earned value) and comparing it to the actual cost of work performed (actual cost); progress is measured by comparing the earned value to the budgeted cost of work scheduled (planned value)</a:t>
            </a:r>
          </a:p>
          <a:p>
            <a:pPr marL="285750"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EVM has proven itself to be one of the most effective performance measurement and feedback tools for managing projects</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It enables managers to close the loop in the </a:t>
            </a:r>
            <a:r>
              <a:rPr lang="en-US" sz="1600" i="1">
                <a:latin typeface="Times New Roman" panose="02020603050405020304" pitchFamily="18" charset="0"/>
                <a:cs typeface="Times New Roman" panose="02020603050405020304" pitchFamily="18" charset="0"/>
              </a:rPr>
              <a:t>Plan, Do, Check, Act </a:t>
            </a:r>
            <a:r>
              <a:rPr lang="en-US" sz="1600">
                <a:latin typeface="Times New Roman" panose="02020603050405020304" pitchFamily="18" charset="0"/>
                <a:cs typeface="Times New Roman" panose="02020603050405020304" pitchFamily="18" charset="0"/>
              </a:rPr>
              <a:t>cycle</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EVM provides organizations with the methodology needed to integrate the management of project scope, schedule, and cost</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EVM has been called </a:t>
            </a:r>
            <a:r>
              <a:rPr lang="en-US" sz="1600" i="1">
                <a:latin typeface="Times New Roman" panose="02020603050405020304" pitchFamily="18" charset="0"/>
                <a:cs typeface="Times New Roman" panose="02020603050405020304" pitchFamily="18" charset="0"/>
              </a:rPr>
              <a:t>management with the lights on </a:t>
            </a:r>
            <a:r>
              <a:rPr lang="en-US" sz="1600">
                <a:latin typeface="Times New Roman" panose="02020603050405020304" pitchFamily="18" charset="0"/>
                <a:cs typeface="Times New Roman" panose="02020603050405020304" pitchFamily="18" charset="0"/>
              </a:rPr>
              <a:t>because it can help clearly and objectively illuminate where a project is and where it is going—compared to where it was supposed to be and where it was supposed to be going</a:t>
            </a: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EVM uses the fundamental principle that patterns and trends in the past can be good predictors of the future </a:t>
            </a: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565A514-BF74-476A-A77C-29C94F8430C7}"/>
              </a:ext>
            </a:extLst>
          </p:cNvPr>
          <p:cNvSpPr txBox="1"/>
          <p:nvPr/>
        </p:nvSpPr>
        <p:spPr>
          <a:xfrm>
            <a:off x="6893169" y="1128269"/>
            <a:ext cx="5023382" cy="5016758"/>
          </a:xfrm>
          <a:prstGeom prst="rect">
            <a:avLst/>
          </a:prstGeom>
          <a:noFill/>
        </p:spPr>
        <p:txBody>
          <a:bodyPr wrap="square" rtlCol="0">
            <a:spAutoFit/>
          </a:bodyPr>
          <a:lstStyle/>
          <a:p>
            <a:r>
              <a:rPr lang="en-US" sz="1600" b="1" i="1">
                <a:solidFill>
                  <a:srgbClr val="0070C0"/>
                </a:solidFill>
                <a:latin typeface="Times New Roman" panose="02020603050405020304" pitchFamily="18" charset="0"/>
                <a:cs typeface="Times New Roman" panose="02020603050405020304" pitchFamily="18" charset="0"/>
              </a:rPr>
              <a:t>Quản lý giá trị thu được - </a:t>
            </a:r>
            <a:r>
              <a:rPr lang="vi-VN" sz="1600" i="1">
                <a:solidFill>
                  <a:srgbClr val="0070C0"/>
                </a:solidFill>
                <a:latin typeface="+mj-lt"/>
              </a:rPr>
              <a:t>Một phương pháp quản lí để hợp nhất phạm vi, lịch trình, nguồn lực và để đo hiệu suất, tiến độ của dự án một cách khách quan. Hiệu suất được đo bằng cách xác định giá trị của công việc được thực hiện (giá trị thu được) và so sánh với chi phí thực tế của công việc được thực hiện đó (giá trị thực tế).</a:t>
            </a:r>
            <a:endParaRPr lang="en-US" sz="1600" i="1">
              <a:solidFill>
                <a:srgbClr val="0070C0"/>
              </a:solidFill>
              <a:latin typeface="+mj-lt"/>
            </a:endParaRPr>
          </a:p>
          <a:p>
            <a:endParaRPr lang="en-US" sz="1600" i="1">
              <a:solidFill>
                <a:srgbClr val="0070C0"/>
              </a:solidFill>
              <a:latin typeface="+mj-lt"/>
              <a:cs typeface="Times New Roman" panose="02020603050405020304" pitchFamily="18" charset="0"/>
            </a:endParaRPr>
          </a:p>
          <a:p>
            <a:pPr marL="285750" indent="-285750">
              <a:buFont typeface="Wingdings" panose="05000000000000000000" pitchFamily="2" charset="2"/>
              <a:buChar char="§"/>
            </a:pPr>
            <a:r>
              <a:rPr lang="en-US" sz="1600" i="1">
                <a:solidFill>
                  <a:srgbClr val="0070C0"/>
                </a:solidFill>
                <a:latin typeface="Times New Roman" panose="02020603050405020304" pitchFamily="18" charset="0"/>
                <a:cs typeface="Times New Roman" panose="02020603050405020304" pitchFamily="18" charset="0"/>
              </a:rPr>
              <a:t>EVM đã chứng tỏ nó là một trong những công cụ đo l</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ờng hiệu suất tốt nhất cho quản lý dự án</a:t>
            </a:r>
          </a:p>
          <a:p>
            <a:pPr marL="742950" lvl="1"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Nó quản lý chặt chẽ chu trình dự định, làm, kiểm tra, hành động</a:t>
            </a:r>
          </a:p>
          <a:p>
            <a:pPr marL="742950" lvl="1"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EVM cung cấp tổ chức với ph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ơng pháp cần thiết để hợp nhất phạm vi, lịch trình và chi phí dự án</a:t>
            </a:r>
          </a:p>
          <a:p>
            <a:pPr marL="742950" lvl="1"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EVM có thể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gọi là quản lý với ánh sáng vì nó có thể giúp ta biết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rõ ràng dự án đang ở đâu và nó sẽ đi đến đâu – so sánh tới n</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i nó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cho là ở đó và đ</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ợc cho là nó sẽ đi đến đó</a:t>
            </a:r>
          </a:p>
          <a:p>
            <a:pPr marL="285750" indent="-285750">
              <a:buFont typeface="Arial" panose="020B0604020202020204" pitchFamily="34" charset="0"/>
              <a:buChar char="•"/>
            </a:pPr>
            <a:r>
              <a:rPr lang="en-US" sz="1600" i="1">
                <a:solidFill>
                  <a:srgbClr val="0070C0"/>
                </a:solidFill>
                <a:latin typeface="Times New Roman" panose="02020603050405020304" pitchFamily="18" charset="0"/>
                <a:cs typeface="Times New Roman" panose="02020603050405020304" pitchFamily="18" charset="0"/>
              </a:rPr>
              <a:t>EVM sử dụng các tiêu chuẩn c</a:t>
            </a:r>
            <a:r>
              <a:rPr lang="vi-VN" sz="1600" i="1">
                <a:solidFill>
                  <a:srgbClr val="0070C0"/>
                </a:solidFill>
                <a:latin typeface="Times New Roman" panose="02020603050405020304" pitchFamily="18" charset="0"/>
                <a:cs typeface="Times New Roman" panose="02020603050405020304" pitchFamily="18" charset="0"/>
              </a:rPr>
              <a:t>ơ</a:t>
            </a:r>
            <a:r>
              <a:rPr lang="en-US" sz="1600" i="1">
                <a:solidFill>
                  <a:srgbClr val="0070C0"/>
                </a:solidFill>
                <a:latin typeface="Times New Roman" panose="02020603050405020304" pitchFamily="18" charset="0"/>
                <a:cs typeface="Times New Roman" panose="02020603050405020304" pitchFamily="18" charset="0"/>
              </a:rPr>
              <a:t> bản để những mẫu và xu h</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ớng từ trước đó có thể dự đoán là tốt trong t</a:t>
            </a:r>
            <a:r>
              <a:rPr lang="vi-VN" sz="1600" i="1">
                <a:solidFill>
                  <a:srgbClr val="0070C0"/>
                </a:solidFill>
                <a:latin typeface="Times New Roman" panose="02020603050405020304" pitchFamily="18" charset="0"/>
                <a:cs typeface="Times New Roman" panose="02020603050405020304" pitchFamily="18" charset="0"/>
              </a:rPr>
              <a:t>ư</a:t>
            </a:r>
            <a:r>
              <a:rPr lang="en-US" sz="1600" i="1">
                <a:solidFill>
                  <a:srgbClr val="0070C0"/>
                </a:solidFill>
                <a:latin typeface="Times New Roman" panose="02020603050405020304" pitchFamily="18" charset="0"/>
                <a:cs typeface="Times New Roman" panose="02020603050405020304" pitchFamily="18" charset="0"/>
              </a:rPr>
              <a:t>ơng lai</a:t>
            </a:r>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3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380" y="213353"/>
            <a:ext cx="74069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Why Consider Earned Value Management (EVM)?</a:t>
            </a:r>
          </a:p>
          <a:p>
            <a:r>
              <a:rPr lang="en-US" sz="2400" b="1" i="1" u="sng">
                <a:solidFill>
                  <a:srgbClr val="0070C0"/>
                </a:solidFill>
                <a:latin typeface="Times New Roman" panose="02020603050405020304" pitchFamily="18" charset="0"/>
                <a:cs typeface="Times New Roman" panose="02020603050405020304" pitchFamily="18" charset="0"/>
              </a:rPr>
              <a:t>Tại sao lại nghĩ đến quản lý giá trị thu đ</a:t>
            </a:r>
            <a:r>
              <a:rPr lang="vi-VN" sz="2400" b="1" i="1" u="sng">
                <a:solidFill>
                  <a:srgbClr val="0070C0"/>
                </a:solidFill>
                <a:latin typeface="Times New Roman" panose="02020603050405020304" pitchFamily="18" charset="0"/>
                <a:cs typeface="Times New Roman" panose="02020603050405020304" pitchFamily="18" charset="0"/>
              </a:rPr>
              <a:t>ư</a:t>
            </a:r>
            <a:r>
              <a:rPr lang="en-US" sz="2400" b="1" i="1" u="sng">
                <a:solidFill>
                  <a:srgbClr val="0070C0"/>
                </a:solidFill>
                <a:latin typeface="Times New Roman" panose="02020603050405020304" pitchFamily="18" charset="0"/>
                <a:cs typeface="Times New Roman" panose="02020603050405020304" pitchFamily="18" charset="0"/>
              </a:rPr>
              <a:t>ợc?</a:t>
            </a:r>
            <a:r>
              <a:rPr lang="en-US" sz="2400" i="1" u="sng">
                <a:solidFill>
                  <a:srgbClr val="0070C0"/>
                </a:solidFill>
                <a:latin typeface="Times New Roman" panose="02020603050405020304" pitchFamily="18" charset="0"/>
                <a:cs typeface="Times New Roman" panose="02020603050405020304" pitchFamily="18" charset="0"/>
              </a:rPr>
              <a:t/>
            </a:r>
            <a:br>
              <a:rPr lang="en-US" sz="2400" i="1" u="sng">
                <a:solidFill>
                  <a:srgbClr val="0070C0"/>
                </a:solidFill>
                <a:latin typeface="Times New Roman" panose="02020603050405020304" pitchFamily="18" charset="0"/>
                <a:cs typeface="Times New Roman" panose="02020603050405020304" pitchFamily="18" charset="0"/>
              </a:rPr>
            </a:br>
            <a:endParaRPr lang="en-US" sz="2400" b="1" i="1" u="sng" dirty="0">
              <a:ln/>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36098" y="1109180"/>
            <a:ext cx="5659902" cy="4278094"/>
          </a:xfrm>
          <a:prstGeom prst="rect">
            <a:avLst/>
          </a:prstGeom>
          <a:noFill/>
        </p:spPr>
        <p:txBody>
          <a:bodyPr wrap="square" rtlCol="0">
            <a:spAutoFit/>
          </a:bodyPr>
          <a:lstStyle/>
          <a:p>
            <a:pPr marL="285750"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Feedback is critical to the success of any project; timely and targeted feedback can enable project managers to identify problems early and make adjustments that can keep a project on time and on budget</a:t>
            </a:r>
          </a:p>
          <a:p>
            <a:pPr marL="285750" indent="-285750">
              <a:buFont typeface="Wingdings" panose="05000000000000000000" pitchFamily="2" charset="2"/>
              <a:buChar char="§"/>
            </a:pPr>
            <a:r>
              <a:rPr lang="en-US" sz="1600">
                <a:latin typeface="Times New Roman" panose="02020603050405020304" pitchFamily="18" charset="0"/>
                <a:cs typeface="Times New Roman" panose="02020603050405020304" pitchFamily="18" charset="0"/>
              </a:rPr>
              <a:t>Earned Value Management:</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Allows for objective assessment of variance</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Allows for common understanding of the amount of work that actually has been done on the project</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incorporated in all the major modern project management software packages</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Is consistent for all project managers</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Allows for point-in-time analysis</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Allows for forecast of future performance</a:t>
            </a:r>
          </a:p>
          <a:p>
            <a:pPr marL="742950" lvl="1"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Can be done at the work element, summary, or project level </a:t>
            </a:r>
            <a:br>
              <a:rPr lang="en-US" sz="1600">
                <a:latin typeface="Times New Roman" panose="02020603050405020304" pitchFamily="18" charset="0"/>
                <a:cs typeface="Times New Roman" panose="02020603050405020304" pitchFamily="18" charset="0"/>
              </a:rPr>
            </a:br>
            <a:endParaRPr lang="en-US" sz="160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8D282886-D87A-4A29-9F7C-949DCD81B2A2}"/>
              </a:ext>
            </a:extLst>
          </p:cNvPr>
          <p:cNvSpPr txBox="1"/>
          <p:nvPr/>
        </p:nvSpPr>
        <p:spPr>
          <a:xfrm>
            <a:off x="6096000" y="1109180"/>
            <a:ext cx="5659902" cy="4278094"/>
          </a:xfrm>
          <a:prstGeom prst="rect">
            <a:avLst/>
          </a:prstGeom>
          <a:noFill/>
        </p:spPr>
        <p:txBody>
          <a:bodyPr wrap="square" rtlCol="0">
            <a:spAutoFit/>
          </a:bodyPr>
          <a:lstStyle/>
          <a:p>
            <a:pPr marL="285750" indent="-285750">
              <a:buFont typeface="Wingdings" panose="05000000000000000000" pitchFamily="2" charset="2"/>
              <a:buChar char="§"/>
            </a:pPr>
            <a:r>
              <a:rPr lang="en-US" sz="1600" i="1" dirty="0">
                <a:solidFill>
                  <a:srgbClr val="0070C0"/>
                </a:solidFill>
                <a:latin typeface="Times New Roman" panose="02020603050405020304" pitchFamily="18" charset="0"/>
                <a:cs typeface="Times New Roman" panose="02020603050405020304" pitchFamily="18" charset="0"/>
              </a:rPr>
              <a:t>Ý </a:t>
            </a:r>
            <a:r>
              <a:rPr lang="en-US" sz="1600" i="1" dirty="0" err="1">
                <a:solidFill>
                  <a:srgbClr val="0070C0"/>
                </a:solidFill>
                <a:latin typeface="Times New Roman" panose="02020603050405020304" pitchFamily="18" charset="0"/>
                <a:cs typeface="Times New Roman" panose="02020603050405020304" pitchFamily="18" charset="0"/>
              </a:rPr>
              <a:t>kiến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hồi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trọng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ý </a:t>
            </a:r>
            <a:r>
              <a:rPr lang="en-US" sz="1600" i="1" dirty="0" err="1">
                <a:solidFill>
                  <a:srgbClr val="0070C0"/>
                </a:solidFill>
                <a:latin typeface="Times New Roman" panose="02020603050405020304" pitchFamily="18" charset="0"/>
                <a:cs typeface="Times New Roman" panose="02020603050405020304" pitchFamily="18" charset="0"/>
              </a:rPr>
              <a:t>kiến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hồi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vấn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sớm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giữ</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tầm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endParaRPr lang="en-US" sz="1600" i="1" dirty="0">
              <a:solidFill>
                <a:srgbClr val="0070C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Cho </a:t>
            </a:r>
            <a:r>
              <a:rPr lang="en-US" sz="1600" i="1" dirty="0" err="1">
                <a:solidFill>
                  <a:srgbClr val="0070C0"/>
                </a:solidFill>
                <a:latin typeface="Times New Roman" panose="02020603050405020304" pitchFamily="18" charset="0"/>
                <a:cs typeface="Times New Roman" panose="02020603050405020304" pitchFamily="18" charset="0"/>
              </a:rPr>
              <a:t>phép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Cho </a:t>
            </a:r>
            <a:r>
              <a:rPr lang="en-US" sz="1600" i="1" dirty="0" err="1">
                <a:solidFill>
                  <a:srgbClr val="0070C0"/>
                </a:solidFill>
                <a:latin typeface="Times New Roman" panose="02020603050405020304" pitchFamily="18" charset="0"/>
                <a:cs typeface="Times New Roman" panose="02020603050405020304" pitchFamily="18" charset="0"/>
              </a:rPr>
              <a:t>phép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hiểu</a:t>
            </a:r>
            <a:r>
              <a:rPr lang="en-US" sz="1600" i="1" dirty="0">
                <a:solidFill>
                  <a:srgbClr val="0070C0"/>
                </a:solidFill>
                <a:latin typeface="Times New Roman" panose="02020603050405020304" pitchFamily="18" charset="0"/>
                <a:cs typeface="Times New Roman" panose="02020603050405020304" pitchFamily="18" charset="0"/>
              </a:rPr>
              <a:t> c</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về</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số</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Tất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gói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mềm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lớn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hợp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Tất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thống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nhất</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Cho </a:t>
            </a:r>
            <a:r>
              <a:rPr lang="en-US" sz="1600" i="1" dirty="0" err="1">
                <a:solidFill>
                  <a:srgbClr val="0070C0"/>
                </a:solidFill>
                <a:latin typeface="Times New Roman" panose="02020603050405020304" pitchFamily="18" charset="0"/>
                <a:cs typeface="Times New Roman" panose="02020603050405020304" pitchFamily="18" charset="0"/>
              </a:rPr>
              <a:t>phép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thời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gian</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a:solidFill>
                  <a:srgbClr val="0070C0"/>
                </a:solidFill>
                <a:latin typeface="Times New Roman" panose="02020603050405020304" pitchFamily="18" charset="0"/>
                <a:cs typeface="Times New Roman" panose="02020603050405020304" pitchFamily="18" charset="0"/>
              </a:rPr>
              <a:t>Cho </a:t>
            </a:r>
            <a:r>
              <a:rPr lang="en-US" sz="1600" i="1" dirty="0" err="1">
                <a:solidFill>
                  <a:srgbClr val="0070C0"/>
                </a:solidFill>
                <a:latin typeface="Times New Roman" panose="02020603050405020304" pitchFamily="18" charset="0"/>
                <a:cs typeface="Times New Roman" panose="02020603050405020304" pitchFamily="18" charset="0"/>
              </a:rPr>
              <a:t>phép</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đoán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những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gì</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t</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ơng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lai</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hoàn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tổng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hoặc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r>
            <a:br>
              <a:rPr lang="en-US" sz="1600" i="1" dirty="0">
                <a:solidFill>
                  <a:srgbClr val="0070C0"/>
                </a:solidFill>
                <a:latin typeface="Times New Roman" panose="02020603050405020304" pitchFamily="18" charset="0"/>
                <a:cs typeface="Times New Roman" panose="02020603050405020304" pitchFamily="18" charset="0"/>
              </a:rPr>
            </a:br>
            <a:endParaRPr lang="en-US" sz="1600" i="1" dirty="0">
              <a:solidFill>
                <a:srgbClr val="0070C0"/>
              </a:solidFill>
              <a:latin typeface="Times New Roman" panose="02020603050405020304" pitchFamily="18" charset="0"/>
              <a:cs typeface="Times New Roman" panose="02020603050405020304" pitchFamily="18" charset="0"/>
            </a:endParaRPr>
          </a:p>
          <a:p>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0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3584" y="179831"/>
            <a:ext cx="74069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dirty="0">
                <a:solidFill>
                  <a:schemeClr val="bg2">
                    <a:lumMod val="50000"/>
                  </a:schemeClr>
                </a:solidFill>
                <a:latin typeface="Times New Roman" panose="02020603050405020304" pitchFamily="18" charset="0"/>
                <a:cs typeface="Times New Roman" panose="02020603050405020304" pitchFamily="18" charset="0"/>
              </a:rPr>
              <a:t>Earned Value Management Analysis</a:t>
            </a:r>
          </a:p>
          <a:p>
            <a:r>
              <a:rPr lang="en-US" sz="2400" b="1" i="1" u="sng" dirty="0" err="1">
                <a:solidFill>
                  <a:srgbClr val="0070C0"/>
                </a:solidFill>
                <a:latin typeface="Times New Roman" panose="02020603050405020304" pitchFamily="18" charset="0"/>
                <a:cs typeface="Times New Roman" panose="02020603050405020304" pitchFamily="18" charset="0"/>
              </a:rPr>
              <a:t>Phân</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tích</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quản</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lý</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giá</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trị</a:t>
            </a:r>
            <a:r>
              <a:rPr lang="en-US" sz="2400" b="1" i="1" u="sng" dirty="0">
                <a:solidFill>
                  <a:srgbClr val="0070C0"/>
                </a:solidFill>
                <a:latin typeface="Times New Roman" panose="02020603050405020304" pitchFamily="18" charset="0"/>
                <a:cs typeface="Times New Roman" panose="02020603050405020304" pitchFamily="18" charset="0"/>
              </a:rPr>
              <a:t> </a:t>
            </a:r>
            <a:r>
              <a:rPr lang="en-US" sz="2400" b="1" i="1" u="sng" dirty="0" err="1">
                <a:solidFill>
                  <a:srgbClr val="0070C0"/>
                </a:solidFill>
                <a:latin typeface="Times New Roman" panose="02020603050405020304" pitchFamily="18" charset="0"/>
                <a:cs typeface="Times New Roman" panose="02020603050405020304" pitchFamily="18" charset="0"/>
              </a:rPr>
              <a:t>thu</a:t>
            </a:r>
            <a:r>
              <a:rPr lang="en-US" sz="2400" b="1" i="1" u="sng" dirty="0">
                <a:solidFill>
                  <a:srgbClr val="0070C0"/>
                </a:solidFill>
                <a:latin typeface="Times New Roman" panose="02020603050405020304" pitchFamily="18" charset="0"/>
                <a:cs typeface="Times New Roman" panose="02020603050405020304" pitchFamily="18" charset="0"/>
              </a:rPr>
              <a:t> đ</a:t>
            </a:r>
            <a:r>
              <a:rPr lang="vi-VN" sz="2400" b="1" i="1" u="sng" dirty="0">
                <a:solidFill>
                  <a:srgbClr val="0070C0"/>
                </a:solidFill>
                <a:latin typeface="Times New Roman" panose="02020603050405020304" pitchFamily="18" charset="0"/>
                <a:cs typeface="Times New Roman" panose="02020603050405020304" pitchFamily="18" charset="0"/>
              </a:rPr>
              <a:t>ư</a:t>
            </a:r>
            <a:r>
              <a:rPr lang="en-US" sz="2400" b="1" i="1" u="sng" dirty="0" err="1">
                <a:solidFill>
                  <a:srgbClr val="0070C0"/>
                </a:solidFill>
                <a:latin typeface="Times New Roman" panose="02020603050405020304" pitchFamily="18" charset="0"/>
                <a:cs typeface="Times New Roman" panose="02020603050405020304" pitchFamily="18" charset="0"/>
              </a:rPr>
              <a:t>ợc</a:t>
            </a:r>
            <a:r>
              <a:rPr lang="en-US" sz="2400" u="sng" dirty="0">
                <a:solidFill>
                  <a:schemeClr val="bg2">
                    <a:lumMod val="50000"/>
                  </a:schemeClr>
                </a:solidFill>
                <a:latin typeface="Times New Roman" panose="02020603050405020304" pitchFamily="18" charset="0"/>
                <a:cs typeface="Times New Roman" panose="02020603050405020304" pitchFamily="18" charset="0"/>
              </a:rPr>
              <a:t/>
            </a:r>
            <a:br>
              <a:rPr lang="en-US" sz="2400" u="sng" dirty="0">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03584" y="922747"/>
            <a:ext cx="5792416" cy="575542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Earned Value Management (EVM) Analysis </a:t>
            </a:r>
            <a:r>
              <a:rPr lang="en-US" sz="1600" dirty="0">
                <a:latin typeface="Times New Roman" panose="02020603050405020304" pitchFamily="18" charset="0"/>
                <a:cs typeface="Times New Roman" panose="02020603050405020304" pitchFamily="18" charset="0"/>
              </a:rPr>
              <a:t>- Uses performance management techniques to help assess the magnitude of any variances that invariably occur</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One technique used is called </a:t>
            </a:r>
            <a:r>
              <a:rPr lang="en-US" sz="1600" b="1" dirty="0">
                <a:latin typeface="Times New Roman" panose="02020603050405020304" pitchFamily="18" charset="0"/>
                <a:cs typeface="Times New Roman" panose="02020603050405020304" pitchFamily="18" charset="0"/>
              </a:rPr>
              <a:t>earned value technique (EVT) </a:t>
            </a:r>
            <a:r>
              <a:rPr lang="en-US" sz="1600" dirty="0">
                <a:latin typeface="Times New Roman" panose="02020603050405020304" pitchFamily="18" charset="0"/>
                <a:cs typeface="Times New Roman" panose="02020603050405020304" pitchFamily="18" charset="0"/>
              </a:rPr>
              <a:t>which compares the cumulative value of the budgeted cost of work performed (earned at the original) allocated budget amount to both the budgeted cost of work scheduled (planned) and to the actual cost or work performed (actual)</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An important part of </a:t>
            </a:r>
            <a:r>
              <a:rPr lang="en-US" sz="1600" b="1" dirty="0">
                <a:latin typeface="Times New Roman" panose="02020603050405020304" pitchFamily="18" charset="0"/>
                <a:cs typeface="Times New Roman" panose="02020603050405020304" pitchFamily="18" charset="0"/>
              </a:rPr>
              <a:t>cost control </a:t>
            </a:r>
            <a:r>
              <a:rPr lang="en-US" sz="1600" dirty="0">
                <a:latin typeface="Times New Roman" panose="02020603050405020304" pitchFamily="18" charset="0"/>
                <a:cs typeface="Times New Roman" panose="02020603050405020304" pitchFamily="18" charset="0"/>
              </a:rPr>
              <a:t>is to determine the cause of a variance, the magnitude of the variance, and to decide if the variance requires corrective action</a:t>
            </a:r>
          </a:p>
          <a:p>
            <a:pPr marL="742950" lvl="1"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EVT </a:t>
            </a:r>
            <a:r>
              <a:rPr lang="en-US" sz="1600" dirty="0">
                <a:latin typeface="Times New Roman" panose="02020603050405020304" pitchFamily="18" charset="0"/>
                <a:cs typeface="Times New Roman" panose="02020603050405020304" pitchFamily="18" charset="0"/>
              </a:rPr>
              <a:t>uses the </a:t>
            </a:r>
            <a:r>
              <a:rPr lang="en-US" sz="1600" b="1" dirty="0">
                <a:latin typeface="Times New Roman" panose="02020603050405020304" pitchFamily="18" charset="0"/>
                <a:cs typeface="Times New Roman" panose="02020603050405020304" pitchFamily="18" charset="0"/>
              </a:rPr>
              <a:t>cost baseline </a:t>
            </a:r>
            <a:r>
              <a:rPr lang="en-US" sz="1600" dirty="0">
                <a:latin typeface="Times New Roman" panose="02020603050405020304" pitchFamily="18" charset="0"/>
                <a:cs typeface="Times New Roman" panose="02020603050405020304" pitchFamily="18" charset="0"/>
              </a:rPr>
              <a:t>contained in the project management plan to assess project progress and the magnitude of any variations that occur</a:t>
            </a:r>
          </a:p>
          <a:p>
            <a:pPr marL="742950" lvl="1"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EVT </a:t>
            </a:r>
            <a:r>
              <a:rPr lang="en-US" sz="1600" dirty="0">
                <a:latin typeface="Times New Roman" panose="02020603050405020304" pitchFamily="18" charset="0"/>
                <a:cs typeface="Times New Roman" panose="02020603050405020304" pitchFamily="18" charset="0"/>
              </a:rPr>
              <a:t>involves developing these key values for each schedule activity, work package, or control account</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Planned Value (PV)</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Earned Value (EV)</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Actual Cost (AC)</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Estimate to Complete (ETC)</a:t>
            </a:r>
          </a:p>
          <a:p>
            <a:pPr marL="1200150" lvl="2"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Estimate at Complete (EAC)</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8AE0367C-6464-408C-AFE5-BC03F0889078}"/>
              </a:ext>
            </a:extLst>
          </p:cNvPr>
          <p:cNvSpPr txBox="1"/>
          <p:nvPr/>
        </p:nvSpPr>
        <p:spPr>
          <a:xfrm>
            <a:off x="6096000" y="922747"/>
            <a:ext cx="5792416" cy="5755422"/>
          </a:xfrm>
          <a:prstGeom prst="rect">
            <a:avLst/>
          </a:prstGeom>
          <a:noFill/>
        </p:spPr>
        <p:txBody>
          <a:bodyPr wrap="square" rtlCol="0">
            <a:spAutoFit/>
          </a:bodyPr>
          <a:lstStyle/>
          <a:p>
            <a:r>
              <a:rPr lang="en-US" sz="1600" b="1" i="1" dirty="0" err="1">
                <a:solidFill>
                  <a:srgbClr val="0070C0"/>
                </a:solidFill>
                <a:latin typeface="Times New Roman" panose="02020603050405020304" pitchFamily="18" charset="0"/>
                <a:cs typeface="Times New Roman" panose="02020603050405020304" pitchFamily="18" charset="0"/>
              </a:rPr>
              <a:t>Phân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tích</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quản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lý</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giá</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trị</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thu</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được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giúp</a:t>
            </a:r>
            <a:r>
              <a:rPr lang="en-US" sz="1600" i="1" dirty="0">
                <a:solidFill>
                  <a:srgbClr val="0070C0"/>
                </a:solidFill>
                <a:latin typeface="Times New Roman" panose="02020603050405020304" pitchFamily="18" charset="0"/>
                <a:cs typeface="Times New Roman" panose="02020603050405020304" pitchFamily="18" charset="0"/>
              </a:rPr>
              <a:t> </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ớc</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lớn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biệt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luôn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xảy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en-US" sz="1600" i="1" dirty="0">
              <a:solidFill>
                <a:srgbClr val="0070C0"/>
              </a:solidFill>
              <a:latin typeface="Times New Roman" panose="02020603050405020304" pitchFamily="18" charset="0"/>
              <a:cs typeface="Times New Roman" panose="02020603050405020304" pitchFamily="18" charset="0"/>
            </a:endParaRPr>
          </a:p>
          <a:p>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thuật</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kỹ</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thuật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 so </a:t>
            </a:r>
            <a:r>
              <a:rPr lang="en-US" sz="1600" i="1" dirty="0" err="1">
                <a:solidFill>
                  <a:srgbClr val="0070C0"/>
                </a:solidFill>
                <a:latin typeface="Times New Roman" panose="02020603050405020304" pitchFamily="18" charset="0"/>
                <a:cs typeface="Times New Roman" panose="02020603050405020304" pitchFamily="18" charset="0"/>
              </a:rPr>
              <a:t>sánh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tích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lũy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sách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đã</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hiện</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ợc</a:t>
            </a:r>
            <a:r>
              <a:rPr lang="en-US" sz="1600" i="1" dirty="0">
                <a:solidFill>
                  <a:srgbClr val="0070C0"/>
                </a:solidFill>
                <a:latin typeface="Times New Roman" panose="02020603050405020304" pitchFamily="18" charset="0"/>
                <a:cs typeface="Times New Roman" panose="02020603050405020304" pitchFamily="18" charset="0"/>
              </a:rPr>
              <a:t> ban </a:t>
            </a:r>
            <a:r>
              <a:rPr lang="en-US" sz="1600" i="1" dirty="0" err="1">
                <a:solidFill>
                  <a:srgbClr val="0070C0"/>
                </a:solidFill>
                <a:latin typeface="Times New Roman" panose="02020603050405020304" pitchFamily="18" charset="0"/>
                <a:cs typeface="Times New Roman" panose="02020603050405020304" pitchFamily="18" charset="0"/>
              </a:rPr>
              <a:t>đầu</a:t>
            </a:r>
            <a:r>
              <a:rPr lang="en-US" sz="1600" i="1" dirty="0">
                <a:solidFill>
                  <a:srgbClr val="0070C0"/>
                </a:solidFill>
                <a:latin typeface="Times New Roman" panose="02020603050405020304" pitchFamily="18" charset="0"/>
                <a:cs typeface="Times New Roman" panose="02020603050405020304" pitchFamily="18" charset="0"/>
              </a:rPr>
              <a:t>) dung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cả</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công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thực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tế</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i="1" dirty="0" err="1">
                <a:solidFill>
                  <a:srgbClr val="0070C0"/>
                </a:solidFill>
                <a:latin typeface="Times New Roman" panose="02020603050405020304" pitchFamily="18" charset="0"/>
                <a:cs typeface="Times New Roman" panose="02020603050405020304" pitchFamily="18" charset="0"/>
              </a:rPr>
              <a:t>Một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phần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quan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trọng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nguyên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nhân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tầm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ởng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quyết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hành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đúng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nếu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mâu</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thuẫn</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b="1" i="1" dirty="0">
                <a:solidFill>
                  <a:srgbClr val="0070C0"/>
                </a:solidFill>
                <a:latin typeface="Times New Roman" panose="02020603050405020304" pitchFamily="18" charset="0"/>
                <a:cs typeface="Times New Roman" panose="02020603050405020304" pitchFamily="18" charset="0"/>
              </a:rPr>
              <a:t>EVT </a:t>
            </a:r>
            <a:r>
              <a:rPr lang="en-US" sz="1600" i="1" dirty="0" err="1">
                <a:solidFill>
                  <a:srgbClr val="0070C0"/>
                </a:solidFill>
                <a:latin typeface="Times New Roman" panose="02020603050405020304" pitchFamily="18" charset="0"/>
                <a:cs typeface="Times New Roman" panose="02020603050405020304" pitchFamily="18" charset="0"/>
              </a:rPr>
              <a:t>sử</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dụng</a:t>
            </a:r>
            <a:r>
              <a:rPr lang="en-US" sz="1600" i="1" dirty="0">
                <a:solidFill>
                  <a:srgbClr val="0070C0"/>
                </a:solidFill>
                <a:latin typeface="Times New Roman" panose="02020603050405020304" pitchFamily="18" charset="0"/>
                <a:cs typeface="Times New Roman" panose="02020603050405020304" pitchFamily="18" charset="0"/>
              </a:rPr>
              <a:t> đ</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chi </a:t>
            </a:r>
            <a:r>
              <a:rPr lang="en-US" sz="1600" i="1" dirty="0" err="1">
                <a:solidFill>
                  <a:srgbClr val="0070C0"/>
                </a:solidFill>
                <a:latin typeface="Times New Roman" panose="02020603050405020304" pitchFamily="18" charset="0"/>
                <a:cs typeface="Times New Roman" panose="02020603050405020304" pitchFamily="18" charset="0"/>
              </a:rPr>
              <a:t>phí</a:t>
            </a:r>
            <a:r>
              <a:rPr lang="en-US" sz="1600" i="1" dirty="0">
                <a:solidFill>
                  <a:srgbClr val="0070C0"/>
                </a:solidFill>
                <a:latin typeface="Times New Roman" panose="02020603050405020304" pitchFamily="18" charset="0"/>
                <a:cs typeface="Times New Roman" panose="02020603050405020304" pitchFamily="18" charset="0"/>
              </a:rPr>
              <a:t> c</a:t>
            </a:r>
            <a:r>
              <a:rPr lang="vi-VN" sz="1600" i="1" dirty="0">
                <a:solidFill>
                  <a:srgbClr val="0070C0"/>
                </a:solidFill>
                <a:latin typeface="Times New Roman" panose="02020603050405020304" pitchFamily="18" charset="0"/>
                <a:cs typeface="Times New Roman" panose="02020603050405020304" pitchFamily="18" charset="0"/>
              </a:rPr>
              <a:t>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sở</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trong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quản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lý</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để</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ước</a:t>
            </a:r>
            <a:r>
              <a:rPr lang="en-US" sz="1600" i="1" dirty="0">
                <a:solidFill>
                  <a:srgbClr val="0070C0"/>
                </a:solidFill>
                <a:latin typeface="Times New Roman" panose="02020603050405020304" pitchFamily="18" charset="0"/>
                <a:cs typeface="Times New Roman" panose="02020603050405020304" pitchFamily="18" charset="0"/>
              </a:rPr>
              <a:t> l</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ợng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quy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trình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án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và</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mức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ảnh</a:t>
            </a:r>
            <a:r>
              <a:rPr lang="en-US" sz="1600" i="1" dirty="0">
                <a:solidFill>
                  <a:srgbClr val="0070C0"/>
                </a:solidFill>
                <a:latin typeface="Times New Roman" panose="02020603050405020304" pitchFamily="18" charset="0"/>
                <a:cs typeface="Times New Roman" panose="02020603050405020304" pitchFamily="18" charset="0"/>
              </a:rPr>
              <a:t> h</a:t>
            </a:r>
            <a:r>
              <a:rPr lang="vi-VN" sz="1600" i="1" dirty="0">
                <a:solidFill>
                  <a:srgbClr val="0070C0"/>
                </a:solidFill>
                <a:latin typeface="Times New Roman" panose="02020603050405020304" pitchFamily="18" charset="0"/>
                <a:cs typeface="Times New Roman" panose="02020603050405020304" pitchFamily="18" charset="0"/>
              </a:rPr>
              <a:t>ư</a:t>
            </a:r>
            <a:r>
              <a:rPr lang="en-US" sz="1600" i="1" dirty="0" err="1">
                <a:solidFill>
                  <a:srgbClr val="0070C0"/>
                </a:solidFill>
                <a:latin typeface="Times New Roman" panose="02020603050405020304" pitchFamily="18" charset="0"/>
                <a:cs typeface="Times New Roman" panose="02020603050405020304" pitchFamily="18" charset="0"/>
              </a:rPr>
              <a:t>ờng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của</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bất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kỳ</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thay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đổi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xảy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ra</a:t>
            </a:r>
            <a:endParaRPr lang="en-US" sz="1600"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b="1" i="1" dirty="0">
                <a:solidFill>
                  <a:srgbClr val="0070C0"/>
                </a:solidFill>
                <a:latin typeface="Times New Roman" panose="02020603050405020304" pitchFamily="18" charset="0"/>
                <a:cs typeface="Times New Roman" panose="02020603050405020304" pitchFamily="18" charset="0"/>
              </a:rPr>
              <a:t>EVT </a:t>
            </a:r>
            <a:r>
              <a:rPr lang="en-US" sz="1600" i="1" dirty="0" err="1">
                <a:solidFill>
                  <a:srgbClr val="0070C0"/>
                </a:solidFill>
                <a:latin typeface="Times New Roman" panose="02020603050405020304" pitchFamily="18" charset="0"/>
                <a:cs typeface="Times New Roman" panose="02020603050405020304" pitchFamily="18" charset="0"/>
              </a:rPr>
              <a:t>bao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gồm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phát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triển</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các</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giá</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trị</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chính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này</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cho</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mỗi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dự</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định</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hoạt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động</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gói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làm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việc</a:t>
            </a:r>
            <a:r>
              <a:rPr lang="en-US" sz="1600" i="1" dirty="0">
                <a:solidFill>
                  <a:srgbClr val="0070C0"/>
                </a:solidFill>
                <a:latin typeface="Times New Roman" panose="02020603050405020304" pitchFamily="18" charset="0"/>
                <a:cs typeface="Times New Roman" panose="02020603050405020304" pitchFamily="18" charset="0"/>
              </a:rPr>
              <a:t> hay </a:t>
            </a:r>
            <a:r>
              <a:rPr lang="en-US" sz="1600" i="1" dirty="0" err="1">
                <a:solidFill>
                  <a:srgbClr val="0070C0"/>
                </a:solidFill>
                <a:latin typeface="Times New Roman" panose="02020603050405020304" pitchFamily="18" charset="0"/>
                <a:cs typeface="Times New Roman" panose="02020603050405020304" pitchFamily="18" charset="0"/>
              </a:rPr>
              <a:t>kiểm</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soát</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tài</a:t>
            </a:r>
            <a:r>
              <a:rPr lang="en-US" sz="1600" i="1" dirty="0">
                <a:solidFill>
                  <a:srgbClr val="0070C0"/>
                </a:solidFill>
                <a:latin typeface="Times New Roman" panose="02020603050405020304" pitchFamily="18" charset="0"/>
                <a:cs typeface="Times New Roman" panose="02020603050405020304" pitchFamily="18" charset="0"/>
              </a:rPr>
              <a:t> </a:t>
            </a:r>
            <a:r>
              <a:rPr lang="en-US" sz="1600" i="1" dirty="0" err="1">
                <a:solidFill>
                  <a:srgbClr val="0070C0"/>
                </a:solidFill>
                <a:latin typeface="Times New Roman" panose="02020603050405020304" pitchFamily="18" charset="0"/>
                <a:cs typeface="Times New Roman" panose="02020603050405020304" pitchFamily="18" charset="0"/>
              </a:rPr>
              <a:t>khoản</a:t>
            </a:r>
            <a:endParaRPr lang="en-US" sz="1600" i="1" dirty="0">
              <a:solidFill>
                <a:srgbClr val="0070C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1600" b="1" i="1" dirty="0" err="1">
                <a:solidFill>
                  <a:srgbClr val="0070C0"/>
                </a:solidFill>
                <a:latin typeface="Times New Roman" panose="02020603050405020304" pitchFamily="18" charset="0"/>
                <a:cs typeface="Times New Roman" panose="02020603050405020304" pitchFamily="18" charset="0"/>
              </a:rPr>
              <a:t>Giá</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trị</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dự</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kiến</a:t>
            </a:r>
            <a:r>
              <a:rPr lang="en-US" sz="1600" b="1" i="1" dirty="0">
                <a:solidFill>
                  <a:srgbClr val="0070C0"/>
                </a:solidFill>
                <a:latin typeface="Times New Roman" panose="02020603050405020304" pitchFamily="18" charset="0"/>
                <a:cs typeface="Times New Roman" panose="02020603050405020304" pitchFamily="18" charset="0"/>
              </a:rPr>
              <a:t> (PV)</a:t>
            </a:r>
          </a:p>
          <a:p>
            <a:pPr marL="1200150" lvl="2" indent="-285750">
              <a:buFont typeface="Arial" panose="020B0604020202020204" pitchFamily="34" charset="0"/>
              <a:buChar char="•"/>
            </a:pPr>
            <a:r>
              <a:rPr lang="en-US" sz="1600" b="1" i="1" dirty="0" err="1">
                <a:solidFill>
                  <a:srgbClr val="0070C0"/>
                </a:solidFill>
                <a:latin typeface="Times New Roman" panose="02020603050405020304" pitchFamily="18" charset="0"/>
                <a:cs typeface="Times New Roman" panose="02020603050405020304" pitchFamily="18" charset="0"/>
              </a:rPr>
              <a:t>Giá</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trị</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thu</a:t>
            </a:r>
            <a:r>
              <a:rPr lang="en-US" sz="1600" b="1" i="1" dirty="0">
                <a:solidFill>
                  <a:srgbClr val="0070C0"/>
                </a:solidFill>
                <a:latin typeface="Times New Roman" panose="02020603050405020304" pitchFamily="18" charset="0"/>
                <a:cs typeface="Times New Roman" panose="02020603050405020304" pitchFamily="18" charset="0"/>
              </a:rPr>
              <a:t> đ</a:t>
            </a:r>
            <a:r>
              <a:rPr lang="vi-VN" sz="1600" b="1" i="1" dirty="0">
                <a:solidFill>
                  <a:srgbClr val="0070C0"/>
                </a:solidFill>
                <a:latin typeface="Times New Roman" panose="02020603050405020304" pitchFamily="18" charset="0"/>
                <a:cs typeface="Times New Roman" panose="02020603050405020304" pitchFamily="18" charset="0"/>
              </a:rPr>
              <a:t>ư</a:t>
            </a:r>
            <a:r>
              <a:rPr lang="en-US" sz="1600" b="1" i="1" dirty="0" err="1">
                <a:solidFill>
                  <a:srgbClr val="0070C0"/>
                </a:solidFill>
                <a:latin typeface="Times New Roman" panose="02020603050405020304" pitchFamily="18" charset="0"/>
                <a:cs typeface="Times New Roman" panose="02020603050405020304" pitchFamily="18" charset="0"/>
              </a:rPr>
              <a:t>ợc</a:t>
            </a:r>
            <a:r>
              <a:rPr lang="en-US" sz="1600" b="1" i="1" dirty="0">
                <a:solidFill>
                  <a:srgbClr val="0070C0"/>
                </a:solidFill>
                <a:latin typeface="Times New Roman" panose="02020603050405020304" pitchFamily="18" charset="0"/>
                <a:cs typeface="Times New Roman" panose="02020603050405020304" pitchFamily="18" charset="0"/>
              </a:rPr>
              <a:t> (EV)</a:t>
            </a:r>
          </a:p>
          <a:p>
            <a:pPr marL="1200150" lvl="2" indent="-285750">
              <a:buFont typeface="Arial" panose="020B0604020202020204" pitchFamily="34" charset="0"/>
              <a:buChar char="•"/>
            </a:pPr>
            <a:r>
              <a:rPr lang="en-US" sz="1600" b="1" i="1" dirty="0">
                <a:solidFill>
                  <a:srgbClr val="0070C0"/>
                </a:solidFill>
                <a:latin typeface="Times New Roman" panose="02020603050405020304" pitchFamily="18" charset="0"/>
                <a:cs typeface="Times New Roman" panose="02020603050405020304" pitchFamily="18" charset="0"/>
              </a:rPr>
              <a:t>Chi </a:t>
            </a:r>
            <a:r>
              <a:rPr lang="en-US" sz="1600" b="1" i="1" dirty="0" err="1">
                <a:solidFill>
                  <a:srgbClr val="0070C0"/>
                </a:solidFill>
                <a:latin typeface="Times New Roman" panose="02020603050405020304" pitchFamily="18" charset="0"/>
                <a:cs typeface="Times New Roman" panose="02020603050405020304" pitchFamily="18" charset="0"/>
              </a:rPr>
              <a:t>phí</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thực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tế</a:t>
            </a:r>
            <a:r>
              <a:rPr lang="en-US" sz="1600" b="1" i="1" dirty="0">
                <a:solidFill>
                  <a:srgbClr val="0070C0"/>
                </a:solidFill>
                <a:latin typeface="Times New Roman" panose="02020603050405020304" pitchFamily="18" charset="0"/>
                <a:cs typeface="Times New Roman" panose="02020603050405020304" pitchFamily="18" charset="0"/>
              </a:rPr>
              <a:t> (AC)</a:t>
            </a:r>
          </a:p>
          <a:p>
            <a:pPr marL="1200150" lvl="2" indent="-285750">
              <a:buFont typeface="Arial" panose="020B0604020202020204" pitchFamily="34" charset="0"/>
              <a:buChar char="•"/>
            </a:pPr>
            <a:r>
              <a:rPr lang="en-US" sz="1600" b="1" i="1" dirty="0" err="1">
                <a:solidFill>
                  <a:srgbClr val="0070C0"/>
                </a:solidFill>
                <a:latin typeface="Times New Roman" panose="02020603050405020304" pitchFamily="18" charset="0"/>
                <a:cs typeface="Times New Roman" panose="02020603050405020304" pitchFamily="18" charset="0"/>
              </a:rPr>
              <a:t>Ước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lượng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đến</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khi</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kết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thúc</a:t>
            </a:r>
            <a:r>
              <a:rPr lang="en-US" sz="1600" b="1" i="1" dirty="0">
                <a:solidFill>
                  <a:srgbClr val="0070C0"/>
                </a:solidFill>
                <a:latin typeface="Times New Roman" panose="02020603050405020304" pitchFamily="18" charset="0"/>
                <a:cs typeface="Times New Roman" panose="02020603050405020304" pitchFamily="18" charset="0"/>
              </a:rPr>
              <a:t> (ETC)</a:t>
            </a:r>
          </a:p>
          <a:p>
            <a:pPr marL="1200150" lvl="2" indent="-285750">
              <a:buFont typeface="Arial" panose="020B0604020202020204" pitchFamily="34" charset="0"/>
              <a:buChar char="•"/>
            </a:pPr>
            <a:r>
              <a:rPr lang="en-US" sz="1600" b="1" i="1" dirty="0" err="1">
                <a:solidFill>
                  <a:srgbClr val="0070C0"/>
                </a:solidFill>
                <a:latin typeface="Times New Roman" panose="02020603050405020304" pitchFamily="18" charset="0"/>
                <a:cs typeface="Times New Roman" panose="02020603050405020304" pitchFamily="18" charset="0"/>
              </a:rPr>
              <a:t>Ước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lượng</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lúc</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kết</a:t>
            </a:r>
            <a:r>
              <a:rPr lang="en-US" sz="1600" b="1" i="1" dirty="0">
                <a:solidFill>
                  <a:srgbClr val="0070C0"/>
                </a:solidFill>
                <a:latin typeface="Times New Roman" panose="02020603050405020304" pitchFamily="18" charset="0"/>
                <a:cs typeface="Times New Roman" panose="02020603050405020304" pitchFamily="18" charset="0"/>
              </a:rPr>
              <a:t> </a:t>
            </a:r>
            <a:r>
              <a:rPr lang="en-US" sz="1600" b="1" i="1" dirty="0" err="1">
                <a:solidFill>
                  <a:srgbClr val="0070C0"/>
                </a:solidFill>
                <a:latin typeface="Times New Roman" panose="02020603050405020304" pitchFamily="18" charset="0"/>
                <a:cs typeface="Times New Roman" panose="02020603050405020304" pitchFamily="18" charset="0"/>
              </a:rPr>
              <a:t>thúc</a:t>
            </a:r>
            <a:r>
              <a:rPr lang="en-US" sz="1600" b="1" i="1" dirty="0">
                <a:solidFill>
                  <a:srgbClr val="0070C0"/>
                </a:solidFill>
                <a:latin typeface="Times New Roman" panose="02020603050405020304" pitchFamily="18" charset="0"/>
                <a:cs typeface="Times New Roman" panose="02020603050405020304" pitchFamily="18" charset="0"/>
              </a:rPr>
              <a:t> (EAC)</a:t>
            </a:r>
            <a:r>
              <a:rPr lang="en-US" sz="1600" i="1" dirty="0">
                <a:solidFill>
                  <a:srgbClr val="0070C0"/>
                </a:solidFill>
                <a:latin typeface="Times New Roman" panose="02020603050405020304" pitchFamily="18" charset="0"/>
                <a:cs typeface="Times New Roman" panose="02020603050405020304" pitchFamily="18" charset="0"/>
              </a:rPr>
              <a:t/>
            </a:r>
            <a:br>
              <a:rPr lang="en-US" sz="1600" i="1" dirty="0">
                <a:solidFill>
                  <a:srgbClr val="0070C0"/>
                </a:solidFill>
                <a:latin typeface="Times New Roman" panose="02020603050405020304" pitchFamily="18" charset="0"/>
                <a:cs typeface="Times New Roman" panose="02020603050405020304" pitchFamily="18" charset="0"/>
              </a:rPr>
            </a:br>
            <a:endParaRPr lang="en-US" sz="16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4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7989" y="199285"/>
            <a:ext cx="7406982"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u="sng">
                <a:solidFill>
                  <a:schemeClr val="bg2">
                    <a:lumMod val="50000"/>
                  </a:schemeClr>
                </a:solidFill>
                <a:latin typeface="Times New Roman" panose="02020603050405020304" pitchFamily="18" charset="0"/>
                <a:cs typeface="Times New Roman" panose="02020603050405020304" pitchFamily="18" charset="0"/>
              </a:rPr>
              <a:t>Earned Value Management (EVM) Can Answer</a:t>
            </a:r>
          </a:p>
          <a:p>
            <a:r>
              <a:rPr lang="en-US" sz="2400" b="1" i="1" u="sng">
                <a:solidFill>
                  <a:srgbClr val="0070C0"/>
                </a:solidFill>
                <a:latin typeface="Times New Roman" panose="02020603050405020304" pitchFamily="18" charset="0"/>
                <a:cs typeface="Times New Roman" panose="02020603050405020304" pitchFamily="18" charset="0"/>
              </a:rPr>
              <a:t>Quản lý giá trị thu đ</a:t>
            </a:r>
            <a:r>
              <a:rPr lang="vi-VN" sz="2400" b="1" i="1" u="sng">
                <a:solidFill>
                  <a:srgbClr val="0070C0"/>
                </a:solidFill>
                <a:latin typeface="Times New Roman" panose="02020603050405020304" pitchFamily="18" charset="0"/>
                <a:cs typeface="Times New Roman" panose="02020603050405020304" pitchFamily="18" charset="0"/>
              </a:rPr>
              <a:t>ư</a:t>
            </a:r>
            <a:r>
              <a:rPr lang="en-US" sz="2400" b="1" i="1" u="sng">
                <a:solidFill>
                  <a:srgbClr val="0070C0"/>
                </a:solidFill>
                <a:latin typeface="Times New Roman" panose="02020603050405020304" pitchFamily="18" charset="0"/>
                <a:cs typeface="Times New Roman" panose="02020603050405020304" pitchFamily="18" charset="0"/>
              </a:rPr>
              <a:t>ợc có thể trả lời: </a:t>
            </a:r>
            <a:r>
              <a:rPr lang="en-US" sz="2400" u="sng">
                <a:solidFill>
                  <a:schemeClr val="bg2">
                    <a:lumMod val="50000"/>
                  </a:schemeClr>
                </a:solidFill>
                <a:latin typeface="Times New Roman" panose="02020603050405020304" pitchFamily="18" charset="0"/>
                <a:cs typeface="Times New Roman" panose="02020603050405020304" pitchFamily="18" charset="0"/>
              </a:rPr>
              <a:t/>
            </a:r>
            <a:br>
              <a:rPr lang="en-US" sz="2400" u="sng">
                <a:solidFill>
                  <a:schemeClr val="bg2">
                    <a:lumMod val="50000"/>
                  </a:schemeClr>
                </a:solidFill>
                <a:latin typeface="Times New Roman" panose="02020603050405020304" pitchFamily="18" charset="0"/>
                <a:cs typeface="Times New Roman" panose="02020603050405020304" pitchFamily="18" charset="0"/>
              </a:rPr>
            </a:br>
            <a:endParaRPr lang="en-US" sz="2400" b="1" u="sng" dirty="0">
              <a:ln/>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47782" y="1263925"/>
            <a:ext cx="5745018"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EVM can play a crucial role in answering management questions that are critical to the success of every project, such as: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we ahead of or behind schedule? (SV)</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efficiently are we using our time? (SPI)</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is the project likely to be completed? (</a:t>
            </a:r>
            <a:r>
              <a:rPr lang="en-US" dirty="0" err="1">
                <a:latin typeface="Times New Roman" panose="02020603050405020304" pitchFamily="18" charset="0"/>
                <a:cs typeface="Times New Roman" panose="02020603050405020304" pitchFamily="18" charset="0"/>
              </a:rPr>
              <a:t>EACt</a:t>
            </a:r>
            <a:r>
              <a:rPr lang="en-US"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Are we under or over our budget? (CV)</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efficiently are we using our resources? (CPI)</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efficiently must we use our remaining resources? (TCPI)</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is the entire project likely to cost? (EAC)</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much are we under or over budget? (VAC)</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What is the remaining work likely to cost? (ETC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2615A782-CC9C-4E39-B1F0-ACAD50908273}"/>
              </a:ext>
            </a:extLst>
          </p:cNvPr>
          <p:cNvSpPr txBox="1"/>
          <p:nvPr/>
        </p:nvSpPr>
        <p:spPr>
          <a:xfrm>
            <a:off x="5790451" y="1263925"/>
            <a:ext cx="6226058" cy="4247317"/>
          </a:xfrm>
          <a:prstGeom prst="rect">
            <a:avLst/>
          </a:prstGeom>
          <a:noFill/>
        </p:spPr>
        <p:txBody>
          <a:bodyPr wrap="square" rtlCol="0">
            <a:spAutoFit/>
          </a:bodyPr>
          <a:lstStyle/>
          <a:p>
            <a:r>
              <a:rPr lang="en-US" b="1" i="1" dirty="0">
                <a:solidFill>
                  <a:srgbClr val="0070C0"/>
                </a:solidFill>
                <a:latin typeface="Times New Roman" panose="02020603050405020304" pitchFamily="18" charset="0"/>
                <a:cs typeface="Times New Roman" panose="02020603050405020304" pitchFamily="18" charset="0"/>
              </a:rPr>
              <a:t>EVM </a:t>
            </a:r>
            <a:r>
              <a:rPr lang="en-US" b="1" i="1" dirty="0" err="1">
                <a:solidFill>
                  <a:srgbClr val="0070C0"/>
                </a:solidFill>
                <a:latin typeface="Times New Roman" panose="02020603050405020304" pitchFamily="18" charset="0"/>
                <a:cs typeface="Times New Roman" panose="02020603050405020304" pitchFamily="18" charset="0"/>
              </a:rPr>
              <a:t>có</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thể</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quyết</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định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vai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trò</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trả</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lời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các</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câu</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hỏi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quản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lý</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chúng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là</a:t>
            </a:r>
            <a:r>
              <a:rPr lang="en-US" b="1" i="1" dirty="0">
                <a:solidFill>
                  <a:srgbClr val="0070C0"/>
                </a:solidFill>
                <a:latin typeface="Times New Roman" panose="02020603050405020304" pitchFamily="18" charset="0"/>
                <a:cs typeface="Times New Roman" panose="02020603050405020304" pitchFamily="18" charset="0"/>
              </a:rPr>
              <a:t> c</a:t>
            </a:r>
            <a:r>
              <a:rPr lang="vi-VN" b="1" i="1" dirty="0">
                <a:solidFill>
                  <a:srgbClr val="0070C0"/>
                </a:solidFill>
                <a:latin typeface="Times New Roman" panose="02020603050405020304" pitchFamily="18" charset="0"/>
                <a:cs typeface="Times New Roman" panose="02020603050405020304" pitchFamily="18" charset="0"/>
              </a:rPr>
              <a:t>ơ</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sở</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của</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thành</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công</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cho</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mỗi</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dự</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án</a:t>
            </a:r>
            <a:r>
              <a:rPr lang="en-US" b="1" i="1" dirty="0">
                <a:solidFill>
                  <a:srgbClr val="0070C0"/>
                </a:solidFill>
                <a:latin typeface="Times New Roman" panose="02020603050405020304" pitchFamily="18" charset="0"/>
                <a:cs typeface="Times New Roman" panose="02020603050405020304" pitchFamily="18" charset="0"/>
              </a:rPr>
              <a:t>, </a:t>
            </a:r>
            <a:r>
              <a:rPr lang="en-US" b="1" i="1" dirty="0" err="1">
                <a:solidFill>
                  <a:srgbClr val="0070C0"/>
                </a:solidFill>
                <a:latin typeface="Times New Roman" panose="02020603050405020304" pitchFamily="18" charset="0"/>
                <a:cs typeface="Times New Roman" panose="02020603050405020304" pitchFamily="18" charset="0"/>
              </a:rPr>
              <a:t>nh</a:t>
            </a:r>
            <a:r>
              <a:rPr lang="vi-VN" b="1" i="1" dirty="0">
                <a:solidFill>
                  <a:srgbClr val="0070C0"/>
                </a:solidFill>
                <a:latin typeface="Times New Roman" panose="02020603050405020304" pitchFamily="18" charset="0"/>
                <a:cs typeface="Times New Roman" panose="02020603050405020304" pitchFamily="18" charset="0"/>
              </a:rPr>
              <a:t>ư</a:t>
            </a:r>
            <a:r>
              <a:rPr lang="en-US" b="1" i="1" dirty="0">
                <a:solidFill>
                  <a:srgbClr val="0070C0"/>
                </a:solidFill>
                <a:latin typeface="Times New Roman" panose="02020603050405020304" pitchFamily="18" charset="0"/>
                <a:cs typeface="Times New Roman" panose="02020603050405020304" pitchFamily="18" charset="0"/>
              </a:rPr>
              <a:t>:</a:t>
            </a:r>
          </a:p>
          <a:p>
            <a:endParaRPr lang="en-US" b="1" i="1" dirty="0">
              <a:solidFill>
                <a:srgbClr val="0070C0"/>
              </a:solidFill>
              <a:latin typeface="Times New Roman" panose="02020603050405020304" pitchFamily="18" charset="0"/>
              <a:cs typeface="Times New Roman" panose="02020603050405020304" pitchFamily="18" charset="0"/>
            </a:endParaRPr>
          </a:p>
          <a:p>
            <a:endParaRPr lang="en-US" b="1" i="1" dirty="0">
              <a:solidFill>
                <a:srgbClr val="0070C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bị</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nhanh</a:t>
            </a:r>
            <a:r>
              <a:rPr lang="en-US" i="1" dirty="0">
                <a:solidFill>
                  <a:srgbClr val="0070C0"/>
                </a:solidFill>
                <a:latin typeface="Times New Roman" panose="02020603050405020304" pitchFamily="18" charset="0"/>
                <a:cs typeface="Times New Roman" panose="02020603050405020304" pitchFamily="18" charset="0"/>
              </a:rPr>
              <a:t> hay </a:t>
            </a:r>
            <a:r>
              <a:rPr lang="en-US" i="1" dirty="0" err="1">
                <a:solidFill>
                  <a:srgbClr val="0070C0"/>
                </a:solidFill>
                <a:latin typeface="Times New Roman" panose="02020603050405020304" pitchFamily="18" charset="0"/>
                <a:cs typeface="Times New Roman" panose="02020603050405020304" pitchFamily="18" charset="0"/>
              </a:rPr>
              <a:t>chậm</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tiến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độ</a:t>
            </a:r>
            <a:r>
              <a:rPr lang="en-US" i="1" dirty="0">
                <a:solidFill>
                  <a:srgbClr val="0070C0"/>
                </a:solidFill>
                <a:latin typeface="Times New Roman" panose="02020603050405020304" pitchFamily="18" charset="0"/>
                <a:cs typeface="Times New Roman" panose="02020603050405020304" pitchFamily="18" charset="0"/>
              </a:rPr>
              <a:t> (SV)</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thời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gian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thể</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nào</a:t>
            </a:r>
            <a:r>
              <a:rPr lang="en-US" i="1" dirty="0">
                <a:solidFill>
                  <a:srgbClr val="0070C0"/>
                </a:solidFill>
                <a:latin typeface="Times New Roman" panose="02020603050405020304" pitchFamily="18" charset="0"/>
                <a:cs typeface="Times New Roman" panose="02020603050405020304" pitchFamily="18" charset="0"/>
              </a:rPr>
              <a:t> (SPI)</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Khi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gần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thành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EACt</a:t>
            </a:r>
            <a:r>
              <a:rPr lang="en-US" i="1" dirty="0">
                <a:solidFill>
                  <a:srgbClr val="0070C0"/>
                </a:solidFill>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ít</a:t>
            </a:r>
            <a:r>
              <a:rPr lang="en-US" i="1" dirty="0">
                <a:solidFill>
                  <a:srgbClr val="0070C0"/>
                </a:solidFill>
                <a:latin typeface="Times New Roman" panose="02020603050405020304" pitchFamily="18" charset="0"/>
                <a:cs typeface="Times New Roman" panose="02020603050405020304" pitchFamily="18" charset="0"/>
              </a:rPr>
              <a:t> h</a:t>
            </a:r>
            <a:r>
              <a:rPr lang="vi-VN" i="1" dirty="0">
                <a:solidFill>
                  <a:srgbClr val="0070C0"/>
                </a:solidFill>
                <a:latin typeface="Times New Roman" panose="02020603050405020304" pitchFamily="18" charset="0"/>
                <a:cs typeface="Times New Roman" panose="02020603050405020304" pitchFamily="18" charset="0"/>
              </a:rPr>
              <a:t>ơ</a:t>
            </a:r>
            <a:r>
              <a:rPr lang="en-US" i="1" dirty="0">
                <a:solidFill>
                  <a:srgbClr val="0070C0"/>
                </a:solidFill>
                <a:latin typeface="Times New Roman" panose="02020603050405020304" pitchFamily="18" charset="0"/>
                <a:cs typeface="Times New Roman" panose="02020603050405020304" pitchFamily="18" charset="0"/>
              </a:rPr>
              <a:t>n hay v</a:t>
            </a:r>
            <a:r>
              <a:rPr lang="vi-VN" i="1" dirty="0">
                <a:solidFill>
                  <a:srgbClr val="0070C0"/>
                </a:solidFill>
                <a:latin typeface="Times New Roman" panose="02020603050405020304" pitchFamily="18" charset="0"/>
                <a:cs typeface="Times New Roman" panose="02020603050405020304" pitchFamily="18" charset="0"/>
              </a:rPr>
              <a:t>ư</a:t>
            </a:r>
            <a:r>
              <a:rPr lang="en-US" i="1" dirty="0" err="1">
                <a:solidFill>
                  <a:srgbClr val="0070C0"/>
                </a:solidFill>
                <a:latin typeface="Times New Roman" panose="02020603050405020304" pitchFamily="18" charset="0"/>
                <a:cs typeface="Times New Roman" panose="02020603050405020304" pitchFamily="18" charset="0"/>
              </a:rPr>
              <a:t>ợt</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quá</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(CV)</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nào</a:t>
            </a:r>
            <a:r>
              <a:rPr lang="en-US" i="1" dirty="0">
                <a:solidFill>
                  <a:srgbClr val="0070C0"/>
                </a:solidFill>
                <a:latin typeface="Times New Roman" panose="02020603050405020304" pitchFamily="18" charset="0"/>
                <a:cs typeface="Times New Roman" panose="02020603050405020304" pitchFamily="18" charset="0"/>
              </a:rPr>
              <a:t> (CPI)</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sử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dụng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tài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nguyên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còn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hiệu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quả</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a:t>
            </a:r>
            <a:r>
              <a:rPr lang="vi-VN" i="1" dirty="0">
                <a:solidFill>
                  <a:srgbClr val="0070C0"/>
                </a:solidFill>
                <a:latin typeface="Times New Roman" panose="02020603050405020304" pitchFamily="18" charset="0"/>
                <a:cs typeface="Times New Roman" panose="02020603050405020304" pitchFamily="18" charset="0"/>
              </a:rPr>
              <a:t>ư</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thế</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nào</a:t>
            </a:r>
            <a:r>
              <a:rPr lang="en-US" i="1" dirty="0">
                <a:solidFill>
                  <a:srgbClr val="0070C0"/>
                </a:solidFill>
                <a:latin typeface="Times New Roman" panose="02020603050405020304" pitchFamily="18" charset="0"/>
                <a:cs typeface="Times New Roman" panose="02020603050405020304" pitchFamily="18" charset="0"/>
              </a:rPr>
              <a:t> (TCPI)</a:t>
            </a:r>
          </a:p>
          <a:p>
            <a:pPr marL="742950" lvl="1" indent="-285750">
              <a:buFont typeface="Wingdings" panose="05000000000000000000" pitchFamily="2" charset="2"/>
              <a:buChar char="§"/>
            </a:pPr>
            <a:r>
              <a:rPr lang="en-US" i="1" dirty="0">
                <a:solidFill>
                  <a:srgbClr val="0070C0"/>
                </a:solidFill>
                <a:latin typeface="Times New Roman" panose="02020603050405020304" pitchFamily="18" charset="0"/>
                <a:cs typeface="Times New Roman" panose="02020603050405020304" pitchFamily="18" charset="0"/>
              </a:rPr>
              <a:t>Chi </a:t>
            </a:r>
            <a:r>
              <a:rPr lang="en-US" i="1" dirty="0" err="1">
                <a:solidFill>
                  <a:srgbClr val="0070C0"/>
                </a:solidFill>
                <a:latin typeface="Times New Roman" panose="02020603050405020304" pitchFamily="18" charset="0"/>
                <a:cs typeface="Times New Roman" panose="02020603050405020304" pitchFamily="18" charset="0"/>
              </a:rPr>
              <a:t>phí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toàn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bộ</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dự</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án</a:t>
            </a:r>
            <a:r>
              <a:rPr lang="en-US" i="1" dirty="0">
                <a:solidFill>
                  <a:srgbClr val="0070C0"/>
                </a:solidFill>
                <a:latin typeface="Times New Roman" panose="02020603050405020304" pitchFamily="18" charset="0"/>
                <a:cs typeface="Times New Roman" panose="02020603050405020304" pitchFamily="18" charset="0"/>
              </a:rPr>
              <a:t>? (EAC)</a:t>
            </a:r>
          </a:p>
          <a:p>
            <a:pPr marL="742950" lvl="1" indent="-285750">
              <a:buFont typeface="Wingdings" panose="05000000000000000000" pitchFamily="2" charset="2"/>
              <a:buChar char="§"/>
            </a:pPr>
            <a:r>
              <a:rPr lang="en-US" i="1" dirty="0" err="1">
                <a:solidFill>
                  <a:srgbClr val="0070C0"/>
                </a:solidFill>
                <a:latin typeface="Times New Roman" panose="02020603050405020304" pitchFamily="18" charset="0"/>
                <a:cs typeface="Times New Roman" panose="02020603050405020304" pitchFamily="18" charset="0"/>
              </a:rPr>
              <a:t>Chúng</a:t>
            </a:r>
            <a:r>
              <a:rPr lang="en-US" i="1" dirty="0">
                <a:solidFill>
                  <a:srgbClr val="0070C0"/>
                </a:solidFill>
                <a:latin typeface="Times New Roman" panose="02020603050405020304" pitchFamily="18" charset="0"/>
                <a:cs typeface="Times New Roman" panose="02020603050405020304" pitchFamily="18" charset="0"/>
              </a:rPr>
              <a:t> ta </a:t>
            </a:r>
            <a:r>
              <a:rPr lang="en-US" i="1" dirty="0" err="1">
                <a:solidFill>
                  <a:srgbClr val="0070C0"/>
                </a:solidFill>
                <a:latin typeface="Times New Roman" panose="02020603050405020304" pitchFamily="18" charset="0"/>
                <a:cs typeface="Times New Roman" panose="02020603050405020304" pitchFamily="18" charset="0"/>
              </a:rPr>
              <a:t>thừa</a:t>
            </a:r>
            <a:r>
              <a:rPr lang="en-US" i="1" dirty="0">
                <a:solidFill>
                  <a:srgbClr val="0070C0"/>
                </a:solidFill>
                <a:latin typeface="Times New Roman" panose="02020603050405020304" pitchFamily="18" charset="0"/>
                <a:cs typeface="Times New Roman" panose="02020603050405020304" pitchFamily="18" charset="0"/>
              </a:rPr>
              <a:t> hay </a:t>
            </a:r>
            <a:r>
              <a:rPr lang="en-US" i="1" dirty="0" err="1">
                <a:solidFill>
                  <a:srgbClr val="0070C0"/>
                </a:solidFill>
                <a:latin typeface="Times New Roman" panose="02020603050405020304" pitchFamily="18" charset="0"/>
                <a:cs typeface="Times New Roman" panose="02020603050405020304" pitchFamily="18" charset="0"/>
              </a:rPr>
              <a:t>thiếu</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ngân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sách</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bao</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nhiêu</a:t>
            </a:r>
            <a:r>
              <a:rPr lang="en-US" i="1" dirty="0">
                <a:solidFill>
                  <a:srgbClr val="0070C0"/>
                </a:solidFill>
                <a:latin typeface="Times New Roman" panose="02020603050405020304" pitchFamily="18" charset="0"/>
                <a:cs typeface="Times New Roman" panose="02020603050405020304" pitchFamily="18" charset="0"/>
              </a:rPr>
              <a:t>? (VAC)</a:t>
            </a:r>
          </a:p>
          <a:p>
            <a:pPr marL="742950" lvl="1" indent="-285750">
              <a:buFont typeface="Wingdings" panose="05000000000000000000" pitchFamily="2" charset="2"/>
              <a:buChar char="§"/>
            </a:pPr>
            <a:r>
              <a:rPr lang="en-US" i="1" dirty="0">
                <a:solidFill>
                  <a:srgbClr val="0070C0"/>
                </a:solidFill>
                <a:latin typeface="Times New Roman" panose="02020603050405020304" pitchFamily="18" charset="0"/>
                <a:cs typeface="Times New Roman" panose="02020603050405020304" pitchFamily="18" charset="0"/>
              </a:rPr>
              <a:t>Chi </a:t>
            </a:r>
            <a:r>
              <a:rPr lang="en-US" i="1" dirty="0" err="1">
                <a:solidFill>
                  <a:srgbClr val="0070C0"/>
                </a:solidFill>
                <a:latin typeface="Times New Roman" panose="02020603050405020304" pitchFamily="18" charset="0"/>
                <a:cs typeface="Times New Roman" panose="02020603050405020304" pitchFamily="18" charset="0"/>
              </a:rPr>
              <a:t>phí</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của</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các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công</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việc</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còn</a:t>
            </a:r>
            <a:r>
              <a:rPr lang="en-US" i="1" dirty="0">
                <a:solidFill>
                  <a:srgbClr val="0070C0"/>
                </a:solidFill>
                <a:latin typeface="Times New Roman" panose="02020603050405020304" pitchFamily="18" charset="0"/>
                <a:cs typeface="Times New Roman" panose="02020603050405020304" pitchFamily="18" charset="0"/>
              </a:rPr>
              <a:t> </a:t>
            </a:r>
            <a:r>
              <a:rPr lang="en-US" i="1" dirty="0" err="1">
                <a:solidFill>
                  <a:srgbClr val="0070C0"/>
                </a:solidFill>
                <a:latin typeface="Times New Roman" panose="02020603050405020304" pitchFamily="18" charset="0"/>
                <a:cs typeface="Times New Roman" panose="02020603050405020304" pitchFamily="18" charset="0"/>
              </a:rPr>
              <a:t>lại</a:t>
            </a:r>
            <a:r>
              <a:rPr lang="en-US" i="1" dirty="0">
                <a:solidFill>
                  <a:srgbClr val="0070C0"/>
                </a:solidFill>
                <a:latin typeface="Times New Roman" panose="02020603050405020304" pitchFamily="18" charset="0"/>
                <a:cs typeface="Times New Roman" panose="02020603050405020304" pitchFamily="18" charset="0"/>
              </a:rPr>
              <a:t>? (ETC )</a:t>
            </a:r>
            <a:br>
              <a:rPr lang="en-US" i="1" dirty="0">
                <a:solidFill>
                  <a:srgbClr val="0070C0"/>
                </a:solidFill>
                <a:latin typeface="Times New Roman" panose="02020603050405020304" pitchFamily="18" charset="0"/>
                <a:cs typeface="Times New Roman" panose="02020603050405020304" pitchFamily="18" charset="0"/>
              </a:rPr>
            </a:br>
            <a:endParaRPr lang="en-US"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052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1126</TotalTime>
  <Words>4990</Words>
  <Application>Microsoft Office PowerPoint</Application>
  <PresentationFormat>Widescreen</PresentationFormat>
  <Paragraphs>368</Paragraphs>
  <Slides>20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315</cp:revision>
  <dcterms:created xsi:type="dcterms:W3CDTF">2017-09-18T23:44:10Z</dcterms:created>
  <dcterms:modified xsi:type="dcterms:W3CDTF">2019-11-20T01:38:50Z</dcterms:modified>
</cp:coreProperties>
</file>