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2"/>
  </p:notesMasterIdLst>
  <p:sldIdLst>
    <p:sldId id="336" r:id="rId2"/>
    <p:sldId id="306" r:id="rId3"/>
    <p:sldId id="258" r:id="rId4"/>
    <p:sldId id="308" r:id="rId5"/>
    <p:sldId id="260" r:id="rId6"/>
    <p:sldId id="262" r:id="rId7"/>
    <p:sldId id="264" r:id="rId8"/>
    <p:sldId id="309" r:id="rId9"/>
    <p:sldId id="268" r:id="rId10"/>
    <p:sldId id="270" r:id="rId11"/>
    <p:sldId id="305" r:id="rId12"/>
    <p:sldId id="337" r:id="rId13"/>
    <p:sldId id="310" r:id="rId14"/>
    <p:sldId id="311" r:id="rId15"/>
    <p:sldId id="313" r:id="rId16"/>
    <p:sldId id="298" r:id="rId17"/>
    <p:sldId id="299" r:id="rId18"/>
    <p:sldId id="300" r:id="rId19"/>
    <p:sldId id="338" r:id="rId20"/>
    <p:sldId id="339" r:id="rId21"/>
    <p:sldId id="340" r:id="rId22"/>
    <p:sldId id="341" r:id="rId23"/>
    <p:sldId id="342" r:id="rId24"/>
    <p:sldId id="343" r:id="rId25"/>
    <p:sldId id="314" r:id="rId26"/>
    <p:sldId id="316" r:id="rId27"/>
    <p:sldId id="317" r:id="rId28"/>
    <p:sldId id="318" r:id="rId29"/>
    <p:sldId id="319" r:id="rId30"/>
    <p:sldId id="320" r:id="rId31"/>
    <p:sldId id="321" r:id="rId32"/>
    <p:sldId id="322" r:id="rId33"/>
    <p:sldId id="323" r:id="rId34"/>
    <p:sldId id="324" r:id="rId35"/>
    <p:sldId id="325" r:id="rId36"/>
    <p:sldId id="326" r:id="rId37"/>
    <p:sldId id="328" r:id="rId38"/>
    <p:sldId id="301" r:id="rId39"/>
    <p:sldId id="302" r:id="rId40"/>
    <p:sldId id="30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oa Do" initials="KD" lastIdx="1" clrIdx="0">
    <p:extLst>
      <p:ext uri="{19B8F6BF-5375-455C-9EA6-DF929625EA0E}">
        <p15:presenceInfo xmlns:p15="http://schemas.microsoft.com/office/powerpoint/2012/main" userId="143a607a1bfa26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autoAdjust="0"/>
    <p:restoredTop sz="94639" autoAdjust="0"/>
  </p:normalViewPr>
  <p:slideViewPr>
    <p:cSldViewPr snapToGrid="0">
      <p:cViewPr varScale="1">
        <p:scale>
          <a:sx n="79" d="100"/>
          <a:sy n="79" d="100"/>
        </p:scale>
        <p:origin x="68" y="1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CD7D5-90A7-40DA-94BE-DA9844E03450}" type="datetimeFigureOut">
              <a:rPr lang="en-US" smtClean="0"/>
              <a:t>11/12/2019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F0276-6D15-4C8C-8512-E15085C9627B}" type="slidenum">
              <a:rPr lang="en-US" smtClean="0"/>
              <a:t>‹#›</a:t>
            </a:fld>
            <a:endParaRPr lang="en-US"/>
          </a:p>
        </p:txBody>
      </p:sp>
    </p:spTree>
    <p:extLst>
      <p:ext uri="{BB962C8B-B14F-4D97-AF65-F5344CB8AC3E}">
        <p14:creationId xmlns:p14="http://schemas.microsoft.com/office/powerpoint/2010/main" val="397958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BF0276-6D15-4C8C-8512-E15085C9627B}" type="slidenum">
              <a:rPr lang="en-US" smtClean="0"/>
              <a:t>3</a:t>
            </a:fld>
            <a:endParaRPr lang="en-US"/>
          </a:p>
        </p:txBody>
      </p:sp>
    </p:spTree>
    <p:extLst>
      <p:ext uri="{BB962C8B-B14F-4D97-AF65-F5344CB8AC3E}">
        <p14:creationId xmlns:p14="http://schemas.microsoft.com/office/powerpoint/2010/main" val="197450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BF0276-6D15-4C8C-8512-E15085C9627B}" type="slidenum">
              <a:rPr lang="en-US" smtClean="0"/>
              <a:t>8</a:t>
            </a:fld>
            <a:endParaRPr lang="en-US"/>
          </a:p>
        </p:txBody>
      </p:sp>
    </p:spTree>
    <p:extLst>
      <p:ext uri="{BB962C8B-B14F-4D97-AF65-F5344CB8AC3E}">
        <p14:creationId xmlns:p14="http://schemas.microsoft.com/office/powerpoint/2010/main" val="156437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p:spPr>
        <p:txBody>
          <a:bodyPr/>
          <a:lstStyle/>
          <a:p>
            <a:pPr eaLnBrk="1" hangingPunct="1"/>
            <a:endParaRPr lang="en-US" altLang="en-US" smtClean="0">
              <a:latin typeface="Arial" panose="020B0604020202020204" pitchFamily="34" charset="0"/>
            </a:endParaRPr>
          </a:p>
        </p:txBody>
      </p:sp>
      <p:sp>
        <p:nvSpPr>
          <p:cNvPr id="2662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7FD7AF5-E606-4BF5-BEC3-F359615E6F1A}" type="slidenum">
              <a:rPr lang="en-US" altLang="en-US"/>
              <a:pPr eaLnBrk="1" hangingPunct="1">
                <a:spcBef>
                  <a:spcPct val="0"/>
                </a:spcBef>
              </a:pPr>
              <a:t>23</a:t>
            </a:fld>
            <a:endParaRPr lang="en-US" altLang="en-US"/>
          </a:p>
        </p:txBody>
      </p:sp>
    </p:spTree>
    <p:extLst>
      <p:ext uri="{BB962C8B-B14F-4D97-AF65-F5344CB8AC3E}">
        <p14:creationId xmlns:p14="http://schemas.microsoft.com/office/powerpoint/2010/main" val="2724964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p:spPr>
        <p:txBody>
          <a:bodyPr/>
          <a:lstStyle/>
          <a:p>
            <a:pPr eaLnBrk="1" hangingPunct="1"/>
            <a:endParaRPr lang="en-US" altLang="en-US" smtClean="0">
              <a:latin typeface="Arial" panose="020B0604020202020204" pitchFamily="34" charset="0"/>
            </a:endParaRPr>
          </a:p>
        </p:txBody>
      </p:sp>
      <p:sp>
        <p:nvSpPr>
          <p:cNvPr id="2765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563C29D-2798-45F8-B00C-39B3B99E45AC}" type="slidenum">
              <a:rPr lang="en-US" altLang="en-US"/>
              <a:pPr eaLnBrk="1" hangingPunct="1">
                <a:spcBef>
                  <a:spcPct val="0"/>
                </a:spcBef>
              </a:pPr>
              <a:t>24</a:t>
            </a:fld>
            <a:endParaRPr lang="en-US" altLang="en-US"/>
          </a:p>
        </p:txBody>
      </p:sp>
    </p:spTree>
    <p:extLst>
      <p:ext uri="{BB962C8B-B14F-4D97-AF65-F5344CB8AC3E}">
        <p14:creationId xmlns:p14="http://schemas.microsoft.com/office/powerpoint/2010/main" val="1171548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96424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35084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19193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93133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CF2B4E-B990-4AAB-9F7D-B6F8B81E8122}" type="datetimeFigureOut">
              <a:rPr lang="en-US" smtClean="0"/>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14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CF2B4E-B990-4AAB-9F7D-B6F8B81E8122}"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1142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CF2B4E-B990-4AAB-9F7D-B6F8B81E8122}" type="datetimeFigureOut">
              <a:rPr lang="en-US" smtClean="0"/>
              <a:t>11/12/2019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9587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CF2B4E-B990-4AAB-9F7D-B6F8B81E8122}" type="datetimeFigureOut">
              <a:rPr lang="en-US" smtClean="0"/>
              <a:t>11/12/2019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8974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CF2B4E-B990-4AAB-9F7D-B6F8B81E8122}" type="datetimeFigureOut">
              <a:rPr lang="en-US" smtClean="0"/>
              <a:t>11/12/2019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39882127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CF2B4E-B990-4AAB-9F7D-B6F8B81E8122}" type="datetimeFigureOut">
              <a:rPr lang="en-US" smtClean="0"/>
              <a:t>11/12/2019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5159A4-F421-4E26-8707-58E4763B967B}" type="slidenum">
              <a:rPr lang="en-US" smtClean="0"/>
              <a:t>‹#›</a:t>
            </a:fld>
            <a:endParaRPr lang="en-US"/>
          </a:p>
        </p:txBody>
      </p:sp>
    </p:spTree>
    <p:extLst>
      <p:ext uri="{BB962C8B-B14F-4D97-AF65-F5344CB8AC3E}">
        <p14:creationId xmlns:p14="http://schemas.microsoft.com/office/powerpoint/2010/main" val="25060219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CF2B4E-B990-4AAB-9F7D-B6F8B81E8122}" type="datetimeFigureOut">
              <a:rPr lang="en-US" smtClean="0"/>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3553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CF2B4E-B990-4AAB-9F7D-B6F8B81E8122}" type="datetimeFigureOut">
              <a:rPr lang="en-US" smtClean="0"/>
              <a:t>11/12/2019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5159A4-F421-4E26-8707-58E4763B967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2683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2" name="Rectangle 4"/>
          <p:cNvSpPr>
            <a:spLocks noGrp="1" noChangeArrowheads="1"/>
          </p:cNvSpPr>
          <p:nvPr>
            <p:ph type="ctrTitle"/>
          </p:nvPr>
        </p:nvSpPr>
        <p:spPr>
          <a:xfrm>
            <a:off x="2209800" y="1650724"/>
            <a:ext cx="7772400" cy="1780108"/>
          </a:xfrm>
        </p:spPr>
        <p:txBody>
          <a:bodyPr>
            <a:normAutofit fontScale="90000"/>
          </a:bodyPr>
          <a:lstStyle/>
          <a:p>
            <a:r>
              <a:rPr lang="en-US" altLang="en-US" dirty="0" smtClean="0"/>
              <a:t>ICT/ Software project management</a:t>
            </a:r>
            <a:endParaRPr lang="en-US" altLang="en-US" dirty="0"/>
          </a:p>
        </p:txBody>
      </p:sp>
      <p:sp>
        <p:nvSpPr>
          <p:cNvPr id="898053" name="Rectangle 5"/>
          <p:cNvSpPr>
            <a:spLocks noGrp="1" noChangeArrowheads="1"/>
          </p:cNvSpPr>
          <p:nvPr>
            <p:ph type="subTitle" idx="1"/>
          </p:nvPr>
        </p:nvSpPr>
        <p:spPr/>
        <p:txBody>
          <a:bodyPr/>
          <a:lstStyle/>
          <a:p>
            <a:r>
              <a:rPr lang="en-US" altLang="en-US" dirty="0" err="1" smtClean="0"/>
              <a:t>Lê</a:t>
            </a:r>
            <a:r>
              <a:rPr lang="en-US" altLang="en-US" dirty="0" smtClean="0"/>
              <a:t> </a:t>
            </a:r>
            <a:r>
              <a:rPr lang="en-US" altLang="en-US" dirty="0" err="1" smtClean="0"/>
              <a:t>Đức</a:t>
            </a:r>
            <a:r>
              <a:rPr lang="en-US" altLang="en-US" dirty="0" smtClean="0"/>
              <a:t> </a:t>
            </a:r>
            <a:r>
              <a:rPr lang="en-US" altLang="en-US" dirty="0" err="1" smtClean="0"/>
              <a:t>Trung</a:t>
            </a:r>
            <a:endParaRPr lang="en-US" altLang="en-US" dirty="0" smtClean="0"/>
          </a:p>
          <a:p>
            <a:r>
              <a:rPr lang="en-US" altLang="en-US" cap="none">
                <a:solidFill>
                  <a:srgbClr val="FF0000"/>
                </a:solidFill>
              </a:rPr>
              <a:t>http://bit.ly/2keQmhn</a:t>
            </a:r>
            <a:endParaRPr lang="en-US" alt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796" y="3479524"/>
            <a:ext cx="3174604" cy="3174604"/>
          </a:xfrm>
          <a:prstGeom prst="rect">
            <a:avLst/>
          </a:prstGeom>
        </p:spPr>
      </p:pic>
    </p:spTree>
    <p:extLst>
      <p:ext uri="{BB962C8B-B14F-4D97-AF65-F5344CB8AC3E}">
        <p14:creationId xmlns:p14="http://schemas.microsoft.com/office/powerpoint/2010/main" val="3808887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4947" y="397776"/>
            <a:ext cx="5919375"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Major Contract Types (1 of 2)</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98525" y="1109948"/>
            <a:ext cx="4310784"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Understanding the difference among common contract types is important because each type poses a different risk for the buyer versus seller</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Fixed Price or Lump Sum</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Firm-fixed-price (FFP)</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buyer pays the seller a set amount, regardless of the seller's costs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Fixed-price-incentive fee (FPIF)</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buyer pays the seller a set amount, and the seller may earn an additional amount if defined performance criteria are met  </a:t>
            </a:r>
          </a:p>
        </p:txBody>
      </p:sp>
      <p:sp>
        <p:nvSpPr>
          <p:cNvPr id="2" name="TextBox 1"/>
          <p:cNvSpPr txBox="1"/>
          <p:nvPr/>
        </p:nvSpPr>
        <p:spPr>
          <a:xfrm>
            <a:off x="6040582" y="397776"/>
            <a:ext cx="6151418"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Các</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loại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hợp</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đồng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chính</a:t>
            </a:r>
            <a:r>
              <a:rPr lang="en-US" sz="2400" b="1" u="sng" dirty="0">
                <a:solidFill>
                  <a:srgbClr val="0070C0"/>
                </a:solidFill>
                <a:latin typeface="Times New Roman" panose="02020603050405020304" pitchFamily="18" charset="0"/>
                <a:cs typeface="Times New Roman" panose="02020603050405020304" pitchFamily="18" charset="0"/>
              </a:rPr>
              <a:t>(1 </a:t>
            </a:r>
            <a:r>
              <a:rPr lang="en-US" sz="2400" b="1" u="sng" dirty="0" err="1">
                <a:solidFill>
                  <a:srgbClr val="0070C0"/>
                </a:solidFill>
                <a:latin typeface="Times New Roman" panose="02020603050405020304" pitchFamily="18" charset="0"/>
                <a:cs typeface="Times New Roman" panose="02020603050405020304" pitchFamily="18" charset="0"/>
              </a:rPr>
              <a:t>trong</a:t>
            </a:r>
            <a:r>
              <a:rPr lang="en-US" sz="2400" b="1" u="sng" dirty="0">
                <a:solidFill>
                  <a:srgbClr val="0070C0"/>
                </a:solidFill>
                <a:latin typeface="Times New Roman" panose="02020603050405020304" pitchFamily="18" charset="0"/>
                <a:cs typeface="Times New Roman" panose="02020603050405020304" pitchFamily="18" charset="0"/>
              </a:rPr>
              <a:t> 2)</a:t>
            </a:r>
            <a:endParaRPr lang="en-US" sz="2400" dirty="0">
              <a:solidFill>
                <a:srgbClr val="0070C0"/>
              </a:solidFill>
            </a:endParaRPr>
          </a:p>
        </p:txBody>
      </p:sp>
      <p:sp>
        <p:nvSpPr>
          <p:cNvPr id="3" name="TextBox 2"/>
          <p:cNvSpPr txBox="1"/>
          <p:nvPr/>
        </p:nvSpPr>
        <p:spPr>
          <a:xfrm>
            <a:off x="6040582" y="1080655"/>
            <a:ext cx="5389418" cy="4247317"/>
          </a:xfrm>
          <a:prstGeom prst="rect">
            <a:avLst/>
          </a:prstGeom>
          <a:noFill/>
        </p:spPr>
        <p:txBody>
          <a:bodyPr wrap="square" rtlCol="0">
            <a:spAutoFit/>
          </a:bodyPr>
          <a:lstStyle/>
          <a:p>
            <a:r>
              <a:rPr lang="vi-VN" b="1" dirty="0">
                <a:solidFill>
                  <a:srgbClr val="0070C0"/>
                </a:solidFill>
                <a:latin typeface="Times New Roman" panose="02020603050405020304" pitchFamily="18" charset="0"/>
                <a:cs typeface="Times New Roman" panose="02020603050405020304" pitchFamily="18" charset="0"/>
              </a:rPr>
              <a:t>Hiểu được sự khác biệt giữa các loại hợp đồng thông thường là quan trọng bởi vì mỗi loại tạo ra một rủi ro khác nhau cho người mua so với người bán</a:t>
            </a:r>
            <a:r>
              <a:rPr lang="en-US" b="1" dirty="0">
                <a:solidFill>
                  <a:srgbClr val="0070C0"/>
                </a:solidFill>
                <a:latin typeface="Times New Roman" panose="02020603050405020304" pitchFamily="18" charset="0"/>
                <a:cs typeface="Times New Roman" panose="02020603050405020304" pitchFamily="18" charset="0"/>
              </a:rPr>
              <a:t/>
            </a:r>
            <a:br>
              <a:rPr lang="en-US" b="1" dirty="0">
                <a:solidFill>
                  <a:srgbClr val="0070C0"/>
                </a:solidFill>
                <a:latin typeface="Times New Roman" panose="02020603050405020304" pitchFamily="18" charset="0"/>
                <a:cs typeface="Times New Roman" panose="02020603050405020304" pitchFamily="18" charset="0"/>
              </a:rPr>
            </a:br>
            <a:endParaRPr lang="en-US" b="1" dirty="0">
              <a:solidFill>
                <a:srgbClr val="0070C0"/>
              </a:solidFill>
              <a:latin typeface="Times New Roman" panose="02020603050405020304" pitchFamily="18" charset="0"/>
              <a:cs typeface="Times New Roman" panose="02020603050405020304" pitchFamily="18" charset="0"/>
            </a:endParaRPr>
          </a:p>
          <a:p>
            <a:endParaRPr lang="en-US" b="1" dirty="0">
              <a:solidFill>
                <a:srgbClr val="0070C0"/>
              </a:solidFill>
              <a:latin typeface="Times New Roman" panose="02020603050405020304" pitchFamily="18" charset="0"/>
              <a:cs typeface="Times New Roman" panose="02020603050405020304" pitchFamily="18" charset="0"/>
            </a:endParaRPr>
          </a:p>
          <a:p>
            <a:r>
              <a:rPr lang="en-US" b="1" dirty="0" err="1">
                <a:solidFill>
                  <a:srgbClr val="0070C0"/>
                </a:solidFill>
                <a:latin typeface="Times New Roman" panose="02020603050405020304" pitchFamily="18" charset="0"/>
                <a:cs typeface="Times New Roman" panose="02020603050405020304" pitchFamily="18" charset="0"/>
              </a:rPr>
              <a:t>Giá</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cố</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định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hoặc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tiền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một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lần</a:t>
            </a:r>
            <a:endParaRPr lang="en-US"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cố</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định</a:t>
            </a:r>
            <a:r>
              <a:rPr lang="en-US" dirty="0">
                <a:solidFill>
                  <a:srgbClr val="0070C0"/>
                </a:solidFill>
                <a:latin typeface="Times New Roman" panose="02020603050405020304" pitchFamily="18" charset="0"/>
                <a:cs typeface="Times New Roman" panose="02020603050405020304" pitchFamily="18" charset="0"/>
              </a:rPr>
              <a:t> (FFP)</a:t>
            </a:r>
          </a:p>
          <a:p>
            <a:pPr marL="1200150" lvl="2" indent="-285750">
              <a:buFont typeface="Arial" panose="020B0604020202020204" pitchFamily="34" charset="0"/>
              <a:buChar char="•"/>
            </a:pPr>
            <a:r>
              <a:rPr lang="vi-VN" dirty="0">
                <a:solidFill>
                  <a:srgbClr val="0070C0"/>
                </a:solidFill>
                <a:latin typeface="Times New Roman" panose="02020603050405020304" pitchFamily="18" charset="0"/>
                <a:cs typeface="Times New Roman" panose="02020603050405020304" pitchFamily="18" charset="0"/>
              </a:rPr>
              <a:t>Người mua thanh toán cho bên bán số tiền đã đặt, bất kể chi phí của người bán</a:t>
            </a:r>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Giá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lần</a:t>
            </a:r>
            <a:r>
              <a:rPr lang="en-US" dirty="0">
                <a:solidFill>
                  <a:srgbClr val="0070C0"/>
                </a:solidFill>
                <a:latin typeface="Times New Roman" panose="02020603050405020304" pitchFamily="18" charset="0"/>
                <a:cs typeface="Times New Roman" panose="02020603050405020304" pitchFamily="18" charset="0"/>
              </a:rPr>
              <a:t> (FPIF)</a:t>
            </a:r>
          </a:p>
          <a:p>
            <a:pPr marL="1200150" lvl="2" indent="-285750">
              <a:buFont typeface="Arial" panose="020B0604020202020204" pitchFamily="34" charset="0"/>
              <a:buChar char="•"/>
            </a:pPr>
            <a:r>
              <a:rPr lang="vi-VN" dirty="0">
                <a:solidFill>
                  <a:srgbClr val="0070C0"/>
                </a:solidFill>
                <a:latin typeface="Times New Roman" panose="02020603050405020304" pitchFamily="18" charset="0"/>
                <a:cs typeface="Times New Roman" panose="02020603050405020304" pitchFamily="18" charset="0"/>
              </a:rPr>
              <a:t>Người mua trả cho người bán số tiền đã đặt và người bán có thể kiếm được một khoản tiền bổ sung nếu đáp ứng các tiêu chí về hiệu suất đã xác định</a:t>
            </a:r>
            <a:endParaRPr lang="en-US" dirty="0">
              <a:solidFill>
                <a:srgbClr val="0070C0"/>
              </a:solidFill>
            </a:endParaRPr>
          </a:p>
        </p:txBody>
      </p:sp>
    </p:spTree>
    <p:extLst>
      <p:ext uri="{BB962C8B-B14F-4D97-AF65-F5344CB8AC3E}">
        <p14:creationId xmlns:p14="http://schemas.microsoft.com/office/powerpoint/2010/main" val="626052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96982"/>
            <a:ext cx="6264322"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Major Contract Types (2 of 2)</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 y="558647"/>
            <a:ext cx="5929744" cy="5755422"/>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Understanding the difference among common contract types is important because each type poses a different risk for the buyer versus seller Cost reimbursement and Time and Materials (T&amp;M)</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Cost-Plus-Fee (CPF) or Cost-Plus-Percentage of Cost (CPPC)</a:t>
            </a:r>
          </a:p>
          <a:p>
            <a:pPr marL="1200150" lvl="2"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buyer reimburses the seller for the seller's allowable costs plus a fee calculated as an agreed upon percentage of the costs</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Cost-plus-fixed fee (CPFF)</a:t>
            </a:r>
          </a:p>
          <a:p>
            <a:pPr marL="1200150" lvl="2"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buyer reimburses the seller for the seller's allowable costs plus a fixed amount of profit (fee)</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Cost-plus-incentive fee (CPIF)</a:t>
            </a:r>
          </a:p>
          <a:p>
            <a:pPr marL="1200150" lvl="2"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buyer reimburses the seller for the seller's allowable costs plus an additional amount if defined performance criteria are met</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Time-and-materials (T&amp;M)</a:t>
            </a:r>
          </a:p>
          <a:p>
            <a:pPr marL="1200150" lvl="2"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buyer reimburses the seller for labor expended (negotiated price/unit of time) and cost of materials provided</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Level-of-effort (LOE)</a:t>
            </a:r>
          </a:p>
          <a:p>
            <a:pPr marL="1200150" lvl="2"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Is generally characterized by a uniform level of activity over a specific period of time for a negotiated price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929745" y="96982"/>
            <a:ext cx="5541817" cy="830997"/>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Các</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loại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hợp</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đồng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chính</a:t>
            </a:r>
            <a:r>
              <a:rPr lang="en-US" sz="2400" b="1" u="sng" dirty="0">
                <a:solidFill>
                  <a:srgbClr val="0070C0"/>
                </a:solidFill>
                <a:latin typeface="Times New Roman" panose="02020603050405020304" pitchFamily="18" charset="0"/>
                <a:cs typeface="Times New Roman" panose="02020603050405020304" pitchFamily="18" charset="0"/>
              </a:rPr>
              <a:t>(1 </a:t>
            </a:r>
            <a:r>
              <a:rPr lang="en-US" sz="2400" b="1" u="sng" dirty="0" err="1">
                <a:solidFill>
                  <a:srgbClr val="0070C0"/>
                </a:solidFill>
                <a:latin typeface="Times New Roman" panose="02020603050405020304" pitchFamily="18" charset="0"/>
                <a:cs typeface="Times New Roman" panose="02020603050405020304" pitchFamily="18" charset="0"/>
              </a:rPr>
              <a:t>trong</a:t>
            </a:r>
            <a:r>
              <a:rPr lang="en-US" sz="2400" b="1" u="sng" dirty="0">
                <a:solidFill>
                  <a:srgbClr val="0070C0"/>
                </a:solidFill>
                <a:latin typeface="Times New Roman" panose="02020603050405020304" pitchFamily="18" charset="0"/>
                <a:cs typeface="Times New Roman" panose="02020603050405020304" pitchFamily="18" charset="0"/>
              </a:rPr>
              <a:t> 2)</a:t>
            </a:r>
            <a:endParaRPr lang="en-US" sz="2400" dirty="0">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929745" y="558647"/>
            <a:ext cx="6262255" cy="6494085"/>
          </a:xfrm>
          <a:prstGeom prst="rect">
            <a:avLst/>
          </a:prstGeom>
          <a:noFill/>
        </p:spPr>
        <p:txBody>
          <a:bodyPr wrap="square" rtlCol="0">
            <a:spAutoFit/>
          </a:bodyPr>
          <a:lstStyle/>
          <a:p>
            <a:r>
              <a:rPr lang="vi-VN" sz="1600" b="1" dirty="0">
                <a:solidFill>
                  <a:srgbClr val="0070C0"/>
                </a:solidFill>
                <a:latin typeface="Times New Roman" panose="02020603050405020304" pitchFamily="18" charset="0"/>
                <a:cs typeface="Times New Roman" panose="02020603050405020304" pitchFamily="18" charset="0"/>
              </a:rPr>
              <a:t>Hiểu được sự khác biệt giữa các loại hợp đồng thông thường là quan trọng bởi vì mỗi loại tạo ra một rủi ro khác nhau cho người mua so với người bán Chi phí hoàn trả và Thời gian </a:t>
            </a:r>
            <a:r>
              <a:rPr lang="en-US" sz="1600" b="1" dirty="0">
                <a:solidFill>
                  <a:srgbClr val="0070C0"/>
                </a:solidFill>
                <a:latin typeface="Times New Roman" panose="02020603050405020304" pitchFamily="18" charset="0"/>
                <a:cs typeface="Times New Roman" panose="02020603050405020304" pitchFamily="18" charset="0"/>
              </a:rPr>
              <a:t>(T&amp;M)</a:t>
            </a:r>
          </a:p>
          <a:p>
            <a:pPr marL="742950" lvl="1" indent="-285750">
              <a:buFont typeface="Wingdings" panose="05000000000000000000" pitchFamily="2" charset="2"/>
              <a:buChar char="§"/>
            </a:pPr>
            <a:r>
              <a:rPr lang="en-US" sz="1600" dirty="0">
                <a:solidFill>
                  <a:srgbClr val="0070C0"/>
                </a:solidFill>
                <a:latin typeface="Times New Roman" panose="02020603050405020304" pitchFamily="18" charset="0"/>
                <a:cs typeface="Times New Roman" panose="02020603050405020304" pitchFamily="18" charset="0"/>
              </a:rPr>
              <a:t>Chi </a:t>
            </a:r>
            <a:r>
              <a:rPr lang="en-US" sz="1600" dirty="0" err="1">
                <a:solidFill>
                  <a:srgbClr val="0070C0"/>
                </a:solidFill>
                <a:latin typeface="Times New Roman" panose="02020603050405020304" pitchFamily="18" charset="0"/>
                <a:cs typeface="Times New Roman" panose="02020603050405020304" pitchFamily="18" charset="0"/>
              </a:rPr>
              <a:t>phí</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thêm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phí</a:t>
            </a:r>
            <a:r>
              <a:rPr lang="en-US" sz="1600" dirty="0">
                <a:solidFill>
                  <a:srgbClr val="0070C0"/>
                </a:solidFill>
                <a:latin typeface="Times New Roman" panose="02020603050405020304" pitchFamily="18" charset="0"/>
                <a:cs typeface="Times New Roman" panose="02020603050405020304" pitchFamily="18" charset="0"/>
              </a:rPr>
              <a:t> (CPF) Chi </a:t>
            </a:r>
            <a:r>
              <a:rPr lang="en-US" sz="1600" dirty="0" err="1">
                <a:solidFill>
                  <a:srgbClr val="0070C0"/>
                </a:solidFill>
                <a:latin typeface="Times New Roman" panose="02020603050405020304" pitchFamily="18" charset="0"/>
                <a:cs typeface="Times New Roman" panose="02020603050405020304" pitchFamily="18" charset="0"/>
              </a:rPr>
              <a:t>phí</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phần</a:t>
            </a:r>
            <a:r>
              <a:rPr lang="en-US" sz="1600" dirty="0">
                <a:solidFill>
                  <a:srgbClr val="0070C0"/>
                </a:solidFill>
                <a:latin typeface="Times New Roman" panose="02020603050405020304" pitchFamily="18" charset="0"/>
                <a:cs typeface="Times New Roman" panose="02020603050405020304" pitchFamily="18" charset="0"/>
              </a:rPr>
              <a:t> tram chi </a:t>
            </a:r>
            <a:r>
              <a:rPr lang="en-US" sz="1600" dirty="0" err="1">
                <a:solidFill>
                  <a:srgbClr val="0070C0"/>
                </a:solidFill>
                <a:latin typeface="Times New Roman" panose="02020603050405020304" pitchFamily="18" charset="0"/>
                <a:cs typeface="Times New Roman" panose="02020603050405020304" pitchFamily="18" charset="0"/>
              </a:rPr>
              <a:t>phí</a:t>
            </a:r>
            <a:r>
              <a:rPr lang="en-US" sz="1600" dirty="0">
                <a:solidFill>
                  <a:srgbClr val="0070C0"/>
                </a:solidFill>
                <a:latin typeface="Times New Roman" panose="02020603050405020304" pitchFamily="18" charset="0"/>
                <a:cs typeface="Times New Roman" panose="02020603050405020304" pitchFamily="18" charset="0"/>
              </a:rPr>
              <a:t> (CPPC)</a:t>
            </a:r>
          </a:p>
          <a:p>
            <a:pPr marL="1200150" lvl="2" indent="-285750">
              <a:buFont typeface="Arial" panose="020B0604020202020204" pitchFamily="34" charset="0"/>
              <a:buChar char="•"/>
            </a:pPr>
            <a:r>
              <a:rPr lang="vi-VN" sz="1600" dirty="0">
                <a:solidFill>
                  <a:srgbClr val="0070C0"/>
                </a:solidFill>
                <a:latin typeface="Times New Roman" panose="02020603050405020304" pitchFamily="18" charset="0"/>
                <a:cs typeface="Times New Roman" panose="02020603050405020304" pitchFamily="18" charset="0"/>
              </a:rPr>
              <a:t>Người mua hoàn trả cho người bán chi phí cho phép của người bán cộng với khoản phí tính theo tỷ lệ phần trăm chi phí đã thỏa thuận</a:t>
            </a:r>
            <a:endParaRPr lang="en-US" sz="1600"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sz="1600"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a:solidFill>
                  <a:srgbClr val="0070C0"/>
                </a:solidFill>
                <a:latin typeface="Times New Roman" panose="02020603050405020304" pitchFamily="18" charset="0"/>
                <a:cs typeface="Times New Roman" panose="02020603050405020304" pitchFamily="18" charset="0"/>
              </a:rPr>
              <a:t>Cost-plus-fixed fee (CPFF)</a:t>
            </a:r>
          </a:p>
          <a:p>
            <a:pPr marL="1200150" lvl="2" indent="-285750">
              <a:buFont typeface="Arial" panose="020B0604020202020204" pitchFamily="34" charset="0"/>
              <a:buChar char="•"/>
            </a:pPr>
            <a:r>
              <a:rPr lang="vi-VN" sz="1600" dirty="0">
                <a:solidFill>
                  <a:srgbClr val="0070C0"/>
                </a:solidFill>
                <a:latin typeface="Times New Roman" panose="02020603050405020304" pitchFamily="18" charset="0"/>
                <a:cs typeface="Times New Roman" panose="02020603050405020304" pitchFamily="18" charset="0"/>
              </a:rPr>
              <a:t>Người mua hoàn trả cho người bán chi phí cho phép của người bán cộng với một khoản lợi nhuận cố định</a:t>
            </a:r>
            <a:r>
              <a:rPr lang="en-US" sz="1600" dirty="0">
                <a:solidFill>
                  <a:srgbClr val="0070C0"/>
                </a:solidFill>
                <a:latin typeface="Times New Roman" panose="02020603050405020304" pitchFamily="18" charset="0"/>
                <a:cs typeface="Times New Roman" panose="02020603050405020304" pitchFamily="18" charset="0"/>
              </a:rPr>
              <a:t> (fee)</a:t>
            </a:r>
          </a:p>
          <a:p>
            <a:pPr marL="742950" lvl="1" indent="-285750">
              <a:buFont typeface="Wingdings" panose="05000000000000000000" pitchFamily="2" charset="2"/>
              <a:buChar char="§"/>
            </a:pPr>
            <a:r>
              <a:rPr lang="en-US" sz="1600" dirty="0">
                <a:solidFill>
                  <a:srgbClr val="0070C0"/>
                </a:solidFill>
                <a:latin typeface="Times New Roman" panose="02020603050405020304" pitchFamily="18" charset="0"/>
                <a:cs typeface="Times New Roman" panose="02020603050405020304" pitchFamily="18" charset="0"/>
              </a:rPr>
              <a:t>Chi </a:t>
            </a:r>
            <a:r>
              <a:rPr lang="en-US" sz="1600" dirty="0" err="1">
                <a:solidFill>
                  <a:srgbClr val="0070C0"/>
                </a:solidFill>
                <a:latin typeface="Times New Roman" panose="02020603050405020304" pitchFamily="18" charset="0"/>
                <a:cs typeface="Times New Roman" panose="02020603050405020304" pitchFamily="18" charset="0"/>
              </a:rPr>
              <a:t>phí</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cộng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thêm</a:t>
            </a:r>
            <a:r>
              <a:rPr lang="en-US" sz="1600" dirty="0">
                <a:solidFill>
                  <a:srgbClr val="0070C0"/>
                </a:solidFill>
                <a:latin typeface="Times New Roman" panose="02020603050405020304" pitchFamily="18" charset="0"/>
                <a:cs typeface="Times New Roman" panose="02020603050405020304" pitchFamily="18" charset="0"/>
              </a:rPr>
              <a:t> (CPIF)</a:t>
            </a:r>
          </a:p>
          <a:p>
            <a:pPr marL="1200150" lvl="2" indent="-285750">
              <a:buFont typeface="Arial" panose="020B0604020202020204" pitchFamily="34" charset="0"/>
              <a:buChar char="•"/>
            </a:pPr>
            <a:r>
              <a:rPr lang="vi-VN" sz="1600" dirty="0">
                <a:solidFill>
                  <a:srgbClr val="0070C0"/>
                </a:solidFill>
                <a:latin typeface="Times New Roman" panose="02020603050405020304" pitchFamily="18" charset="0"/>
                <a:cs typeface="Times New Roman" panose="02020603050405020304" pitchFamily="18" charset="0"/>
              </a:rPr>
              <a:t>Người mua hoàn trả cho người bán chi phí cho phép của người bán cộng với một khoản tiền bổ sung nếu đáp ứng được các tiêu chí đạt được</a:t>
            </a:r>
            <a:endParaRPr lang="en-US" sz="1600"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Thời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gian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và</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vật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liệu</a:t>
            </a:r>
            <a:r>
              <a:rPr lang="en-US" sz="1600" dirty="0">
                <a:solidFill>
                  <a:srgbClr val="0070C0"/>
                </a:solidFill>
                <a:latin typeface="Times New Roman" panose="02020603050405020304" pitchFamily="18" charset="0"/>
                <a:cs typeface="Times New Roman" panose="02020603050405020304" pitchFamily="18" charset="0"/>
              </a:rPr>
              <a:t> (T&amp;M)</a:t>
            </a:r>
          </a:p>
          <a:p>
            <a:pPr marL="1200150" lvl="2" indent="-285750">
              <a:buFont typeface="Arial" panose="020B0604020202020204" pitchFamily="34" charset="0"/>
              <a:buChar char="•"/>
            </a:pPr>
            <a:r>
              <a:rPr lang="vi-VN" sz="1600" dirty="0">
                <a:solidFill>
                  <a:srgbClr val="0070C0"/>
                </a:solidFill>
                <a:latin typeface="Times New Roman" panose="02020603050405020304" pitchFamily="18" charset="0"/>
                <a:cs typeface="Times New Roman" panose="02020603050405020304" pitchFamily="18" charset="0"/>
              </a:rPr>
              <a:t>Người mua hoàn trả cho người bán lao động đã chi tiêu (giá thỏa thuận / đơn vị thời gian) và chi phí nguyên vật liệu được cung cấp</a:t>
            </a:r>
            <a:endParaRPr lang="en-US" sz="1600"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Mức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độ</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cố</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găng</a:t>
            </a:r>
            <a:r>
              <a:rPr lang="en-US" sz="1600" dirty="0">
                <a:solidFill>
                  <a:srgbClr val="0070C0"/>
                </a:solidFill>
                <a:latin typeface="Times New Roman" panose="02020603050405020304" pitchFamily="18" charset="0"/>
                <a:cs typeface="Times New Roman" panose="02020603050405020304" pitchFamily="18" charset="0"/>
              </a:rPr>
              <a:t> (LOE)</a:t>
            </a:r>
          </a:p>
          <a:p>
            <a:pPr marL="1200150" lvl="2" indent="-285750">
              <a:buFont typeface="Arial" panose="020B0604020202020204" pitchFamily="34" charset="0"/>
              <a:buChar char="•"/>
            </a:pPr>
            <a:r>
              <a:rPr lang="vi-VN" sz="1600" dirty="0">
                <a:solidFill>
                  <a:srgbClr val="0070C0"/>
                </a:solidFill>
                <a:latin typeface="Times New Roman" panose="02020603050405020304" pitchFamily="18" charset="0"/>
                <a:cs typeface="Times New Roman" panose="02020603050405020304" pitchFamily="18" charset="0"/>
              </a:rPr>
              <a:t>Thường được đặc trưng bởi một mức độ hoạt động thống nhất trong một khoảng thời gian cụ thể đối với mức giá đàm phán</a:t>
            </a:r>
            <a:r>
              <a:rPr lang="en-US" sz="1600" dirty="0">
                <a:solidFill>
                  <a:srgbClr val="0070C0"/>
                </a:solidFill>
                <a:latin typeface="Times New Roman" panose="02020603050405020304" pitchFamily="18" charset="0"/>
                <a:cs typeface="Times New Roman" panose="02020603050405020304" pitchFamily="18" charset="0"/>
              </a:rPr>
              <a:t/>
            </a:r>
            <a:br>
              <a:rPr lang="en-US" sz="1600" dirty="0">
                <a:solidFill>
                  <a:srgbClr val="0070C0"/>
                </a:solidFill>
                <a:latin typeface="Times New Roman" panose="02020603050405020304" pitchFamily="18" charset="0"/>
                <a:cs typeface="Times New Roman" panose="02020603050405020304" pitchFamily="18" charset="0"/>
              </a:rPr>
            </a:br>
            <a:endParaRPr lang="en-US" sz="1600" dirty="0">
              <a:solidFill>
                <a:srgbClr val="0070C0"/>
              </a:solidFill>
              <a:latin typeface="Times New Roman" panose="02020603050405020304" pitchFamily="18" charset="0"/>
              <a:cs typeface="Times New Roman" panose="02020603050405020304" pitchFamily="18" charset="0"/>
            </a:endParaRPr>
          </a:p>
          <a:p>
            <a:endParaRPr lang="en-US" sz="1600" dirty="0">
              <a:solidFill>
                <a:srgbClr val="0070C0"/>
              </a:solidFill>
            </a:endParaRPr>
          </a:p>
        </p:txBody>
      </p:sp>
    </p:spTree>
    <p:extLst>
      <p:ext uri="{BB962C8B-B14F-4D97-AF65-F5344CB8AC3E}">
        <p14:creationId xmlns:p14="http://schemas.microsoft.com/office/powerpoint/2010/main" val="10471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Xác định loại hợp đồng</a:t>
            </a:r>
            <a:endParaRPr lang="en-US" dirty="0" smtClean="0"/>
          </a:p>
        </p:txBody>
      </p:sp>
      <p:sp>
        <p:nvSpPr>
          <p:cNvPr id="17411" name="Content Placeholder 2"/>
          <p:cNvSpPr>
            <a:spLocks noGrp="1"/>
          </p:cNvSpPr>
          <p:nvPr>
            <p:ph sz="half" idx="1"/>
          </p:nvPr>
        </p:nvSpPr>
        <p:spPr/>
        <p:txBody>
          <a:bodyPr>
            <a:normAutofit/>
          </a:bodyPr>
          <a:lstStyle/>
          <a:p>
            <a:r>
              <a:rPr lang="en-US" altLang="en-US" smtClean="0"/>
              <a:t>Hợp đồng trọn gói: xác định rõ về số lượng, chất lương, thời gian.</a:t>
            </a:r>
          </a:p>
          <a:p>
            <a:r>
              <a:rPr lang="en-US" altLang="en-US" smtClean="0"/>
              <a:t>Hợp đồng chìa khóa trao tay: là hợp đồng bao gồm các công việc thiết kế, cũng cấp thiết bị, vật tư và xây lắp của một gói thầu được thực hiện thông qua một nhà thầu.</a:t>
            </a:r>
          </a:p>
          <a:p>
            <a:r>
              <a:rPr lang="en-US" altLang="en-US" smtClean="0"/>
              <a:t>Hợp đồng có điều chỉnh giá: áp dụng cho các gói thầu tại thời điểm ký kết chưa đủ điều kiện xác định được về số lương, khối lượng hoặc biến động lớn về giá cả.</a:t>
            </a:r>
            <a:endParaRPr lang="en-US" altLang="en-US" dirty="0" smtClean="0"/>
          </a:p>
        </p:txBody>
      </p:sp>
      <p:sp>
        <p:nvSpPr>
          <p:cNvPr id="3" name="Content Placeholder 2"/>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4F513408-1AE4-474D-91D3-355509AAF779}" type="slidenum">
              <a:rPr lang="en-US" altLang="en-US" smtClean="0"/>
              <a:pPr lvl="1"/>
              <a:t>12</a:t>
            </a:fld>
            <a:endParaRPr lang="en-US" altLang="en-US" dirty="0"/>
          </a:p>
        </p:txBody>
      </p:sp>
    </p:spTree>
    <p:extLst>
      <p:ext uri="{BB962C8B-B14F-4D97-AF65-F5344CB8AC3E}">
        <p14:creationId xmlns:p14="http://schemas.microsoft.com/office/powerpoint/2010/main" val="2723848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1"/>
          <p:cNvSpPr>
            <a:spLocks noChangeArrowheads="1"/>
          </p:cNvSpPr>
          <p:nvPr/>
        </p:nvSpPr>
        <p:spPr bwMode="auto">
          <a:xfrm>
            <a:off x="5597525" y="307528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Rectangle 34"/>
          <p:cNvSpPr/>
          <p:nvPr/>
        </p:nvSpPr>
        <p:spPr>
          <a:xfrm>
            <a:off x="345100" y="1640823"/>
            <a:ext cx="1649281" cy="14232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a:solidFill>
                  <a:srgbClr val="000000"/>
                </a:solidFill>
                <a:latin typeface="Times New Roman" panose="02020603050405020304" pitchFamily="18" charset="0"/>
                <a:cs typeface="Times New Roman" panose="02020603050405020304" pitchFamily="18" charset="0"/>
              </a:rPr>
              <a:t>Introduction/ applicable documents/ key assumptions</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a:t>
            </a:r>
            <a:r>
              <a:rPr lang="vi-VN" sz="1400" dirty="0">
                <a:solidFill>
                  <a:srgbClr val="0070C0"/>
                </a:solidFill>
                <a:latin typeface="Times New Roman" panose="02020603050405020304" pitchFamily="18" charset="0"/>
                <a:cs typeface="Times New Roman" panose="02020603050405020304" pitchFamily="18" charset="0"/>
              </a:rPr>
              <a:t>Giới thiệu / tài liệu áp dụng / giả định chính</a:t>
            </a:r>
            <a:r>
              <a:rPr lang="en-US" sz="1400" dirty="0">
                <a:solidFill>
                  <a:srgbClr val="000000"/>
                </a:solidFill>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36" name="Rectangle 35"/>
          <p:cNvSpPr/>
          <p:nvPr/>
        </p:nvSpPr>
        <p:spPr>
          <a:xfrm>
            <a:off x="2540305" y="1897024"/>
            <a:ext cx="1712738" cy="16399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Times New Roman" panose="02020603050405020304" pitchFamily="18" charset="0"/>
                <a:cs typeface="Times New Roman" panose="02020603050405020304" pitchFamily="18" charset="0"/>
              </a:rPr>
              <a:t>Responsibilities, </a:t>
            </a:r>
            <a:r>
              <a:rPr lang="en-US" sz="1400" dirty="0">
                <a:latin typeface="Times New Roman" panose="02020603050405020304" pitchFamily="18" charset="0"/>
                <a:cs typeface="Times New Roman" panose="02020603050405020304" pitchFamily="18" charset="0"/>
              </a:rPr>
              <a:t>products and services, and tasks' completion criteria </a:t>
            </a:r>
          </a:p>
          <a:p>
            <a:r>
              <a:rPr lang="en-US" sz="1400" dirty="0">
                <a:latin typeface="Times New Roman" panose="02020603050405020304" pitchFamily="18" charset="0"/>
                <a:cs typeface="Times New Roman" panose="02020603050405020304" pitchFamily="18" charset="0"/>
              </a:rPr>
              <a:t>(</a:t>
            </a:r>
            <a:r>
              <a:rPr lang="en-US" sz="1400" dirty="0" err="1">
                <a:solidFill>
                  <a:srgbClr val="0070C0"/>
                </a:solidFill>
                <a:latin typeface="Times New Roman" panose="02020603050405020304" pitchFamily="18" charset="0"/>
                <a:cs typeface="Times New Roman" panose="02020603050405020304" pitchFamily="18" charset="0"/>
              </a:rPr>
              <a:t>Trách</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nhiệm</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sản</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phẩm</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và</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dịch</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vụ</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tiêu</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chuẩn</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hoàn</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thành</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nhiệm</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vụ</a:t>
            </a:r>
            <a:r>
              <a:rPr lang="en-US" sz="1600" dirty="0">
                <a:latin typeface="Times New Roman" panose="02020603050405020304" pitchFamily="18" charset="0"/>
                <a:cs typeface="Times New Roman" panose="02020603050405020304" pitchFamily="18" charset="0"/>
              </a:rPr>
              <a:t>)</a:t>
            </a:r>
          </a:p>
        </p:txBody>
      </p:sp>
      <p:sp>
        <p:nvSpPr>
          <p:cNvPr id="37" name="Rectangle 36"/>
          <p:cNvSpPr/>
          <p:nvPr/>
        </p:nvSpPr>
        <p:spPr>
          <a:xfrm>
            <a:off x="4567590" y="2087639"/>
            <a:ext cx="1429282" cy="10303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rgbClr val="000000"/>
                </a:solidFill>
                <a:latin typeface="Times New Roman" panose="02020603050405020304" pitchFamily="18" charset="0"/>
                <a:cs typeface="Times New Roman" panose="02020603050405020304" pitchFamily="18" charset="0"/>
              </a:rPr>
              <a:t>    Schedule</a:t>
            </a:r>
            <a:endParaRPr lang="en-US" sz="1600" dirty="0">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  ( </a:t>
            </a:r>
            <a:r>
              <a:rPr lang="en-US" sz="1600" dirty="0" err="1">
                <a:solidFill>
                  <a:srgbClr val="0070C0"/>
                </a:solidFill>
                <a:latin typeface="Times New Roman" panose="02020603050405020304" pitchFamily="18" charset="0"/>
                <a:cs typeface="Times New Roman" panose="02020603050405020304" pitchFamily="18" charset="0"/>
              </a:rPr>
              <a:t>Lịch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trình</a:t>
            </a:r>
            <a:r>
              <a:rPr lang="en-US" sz="1600" dirty="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38" name="Rectangle 37"/>
          <p:cNvSpPr/>
          <p:nvPr/>
        </p:nvSpPr>
        <p:spPr>
          <a:xfrm>
            <a:off x="6748915" y="2002452"/>
            <a:ext cx="1728979" cy="11543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a:solidFill>
                  <a:srgbClr val="000000"/>
                </a:solidFill>
                <a:latin typeface="Times New Roman" panose="02020603050405020304" pitchFamily="18" charset="0"/>
                <a:cs typeface="Times New Roman" panose="02020603050405020304" pitchFamily="18" charset="0"/>
              </a:rPr>
              <a:t>Project </a:t>
            </a:r>
            <a:r>
              <a:rPr lang="en-US" sz="1200" dirty="0">
                <a:solidFill>
                  <a:srgbClr val="000000"/>
                </a:solidFill>
                <a:latin typeface="Times New Roman" panose="02020603050405020304" pitchFamily="18" charset="0"/>
                <a:cs typeface="Times New Roman" panose="02020603050405020304" pitchFamily="18" charset="0"/>
              </a:rPr>
              <a:t>completion</a:t>
            </a:r>
            <a:r>
              <a:rPr lang="en-US" sz="1400" dirty="0">
                <a:solidFill>
                  <a:srgbClr val="000000"/>
                </a:solidFill>
                <a:latin typeface="Times New Roman" panose="02020603050405020304" pitchFamily="18" charset="0"/>
                <a:cs typeface="Times New Roman" panose="02020603050405020304" pitchFamily="18" charset="0"/>
              </a:rPr>
              <a:t>/</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acceptance criteria</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a:t>
            </a:r>
            <a:r>
              <a:rPr lang="en-US" sz="1400" dirty="0" err="1">
                <a:solidFill>
                  <a:srgbClr val="0070C0"/>
                </a:solidFill>
                <a:latin typeface="Times New Roman" panose="02020603050405020304" pitchFamily="18" charset="0"/>
                <a:cs typeface="Times New Roman" panose="02020603050405020304" pitchFamily="18" charset="0"/>
              </a:rPr>
              <a:t>Hoàn</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thành</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dự</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án</a:t>
            </a:r>
            <a:r>
              <a:rPr lang="en-US" sz="1400" dirty="0">
                <a:solidFill>
                  <a:srgbClr val="0070C0"/>
                </a:solidFill>
                <a:latin typeface="Times New Roman" panose="02020603050405020304" pitchFamily="18" charset="0"/>
                <a:cs typeface="Times New Roman" panose="02020603050405020304" pitchFamily="18" charset="0"/>
              </a:rPr>
              <a:t>/</a:t>
            </a:r>
            <a:r>
              <a:rPr lang="en-US" sz="1400" dirty="0" err="1">
                <a:solidFill>
                  <a:srgbClr val="0070C0"/>
                </a:solidFill>
                <a:latin typeface="Times New Roman" panose="02020603050405020304" pitchFamily="18" charset="0"/>
                <a:cs typeface="Times New Roman" panose="02020603050405020304" pitchFamily="18" charset="0"/>
              </a:rPr>
              <a:t>tiêu</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chuẩn</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hoàn</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thành</a:t>
            </a:r>
            <a:r>
              <a:rPr lang="en-US" sz="1400" dirty="0">
                <a:solidFill>
                  <a:srgbClr val="000000"/>
                </a:solidFill>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39" name="Rectangle 38"/>
          <p:cNvSpPr/>
          <p:nvPr/>
        </p:nvSpPr>
        <p:spPr>
          <a:xfrm>
            <a:off x="9022877" y="1897024"/>
            <a:ext cx="1891815" cy="1237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solidFill>
                  <a:srgbClr val="000000"/>
                </a:solidFill>
                <a:latin typeface="Times New Roman" panose="02020603050405020304" pitchFamily="18" charset="0"/>
                <a:cs typeface="Times New Roman" panose="02020603050405020304" pitchFamily="18" charset="0"/>
              </a:rPr>
              <a:t>Charges/ terms and conditions/ miscellaneous</a:t>
            </a:r>
            <a:endParaRPr lang="en-US" sz="1600" dirty="0">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a:t>
            </a:r>
            <a:r>
              <a:rPr lang="vi-VN" sz="1400" dirty="0">
                <a:solidFill>
                  <a:srgbClr val="0070C0"/>
                </a:solidFill>
                <a:latin typeface="Times New Roman" panose="02020603050405020304" pitchFamily="18" charset="0"/>
                <a:cs typeface="Times New Roman" panose="02020603050405020304" pitchFamily="18" charset="0"/>
              </a:rPr>
              <a:t>Phí / điều khoản và điều kiện / </a:t>
            </a:r>
            <a:r>
              <a:rPr lang="en-US" sz="1400" dirty="0" err="1">
                <a:solidFill>
                  <a:srgbClr val="0070C0"/>
                </a:solidFill>
                <a:latin typeface="Times New Roman" panose="02020603050405020304" pitchFamily="18" charset="0"/>
                <a:cs typeface="Times New Roman" panose="02020603050405020304" pitchFamily="18" charset="0"/>
              </a:rPr>
              <a:t>hỗn</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hợp</a:t>
            </a:r>
            <a:r>
              <a:rPr lang="en-US" sz="1600" dirty="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47" name="Rectangle 4"/>
          <p:cNvSpPr>
            <a:spLocks noChangeArrowheads="1"/>
          </p:cNvSpPr>
          <p:nvPr/>
        </p:nvSpPr>
        <p:spPr bwMode="auto">
          <a:xfrm>
            <a:off x="5664200" y="325943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1" name="Rectangle 6"/>
          <p:cNvSpPr>
            <a:spLocks noChangeArrowheads="1"/>
          </p:cNvSpPr>
          <p:nvPr/>
        </p:nvSpPr>
        <p:spPr bwMode="auto">
          <a:xfrm>
            <a:off x="5664200" y="307528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5" name="Rectangle 8"/>
          <p:cNvSpPr>
            <a:spLocks noChangeArrowheads="1"/>
          </p:cNvSpPr>
          <p:nvPr/>
        </p:nvSpPr>
        <p:spPr bwMode="auto">
          <a:xfrm>
            <a:off x="5659438" y="3007023"/>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6" name="TextBox 55"/>
          <p:cNvSpPr txBox="1"/>
          <p:nvPr/>
        </p:nvSpPr>
        <p:spPr>
          <a:xfrm>
            <a:off x="576562" y="3230921"/>
            <a:ext cx="1816310" cy="33239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dirty="0">
                <a:latin typeface="Times New Roman" panose="02020603050405020304" pitchFamily="18" charset="0"/>
                <a:cs typeface="Times New Roman" panose="02020603050405020304" pitchFamily="18" charset="0"/>
              </a:rPr>
              <a:t>Introduction, listing of all documents referenced in the SOW (exact title, number, revision level, and date), key assumptions)</a:t>
            </a:r>
            <a:endParaRPr lang="en-US" sz="1400" b="1" u="sng" dirty="0">
              <a:ln/>
              <a:solidFill>
                <a:schemeClr val="accent3"/>
              </a:solidFill>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t>
            </a:r>
            <a:r>
              <a:rPr lang="vi-VN" sz="1400" dirty="0">
                <a:solidFill>
                  <a:srgbClr val="0070C0"/>
                </a:solidFill>
                <a:latin typeface="Times New Roman" panose="02020603050405020304" pitchFamily="18" charset="0"/>
                <a:cs typeface="Times New Roman" panose="02020603050405020304" pitchFamily="18" charset="0"/>
              </a:rPr>
              <a:t>Giới thiệu, liệt kê tất cả các tài liệu được trình bày trong SOW (tiêu đề chính xác, số lượng, mức sửa đổi và ngày tháng), các giả định chính</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endParaRPr lang="en-US" sz="1400" b="1" u="sng" dirty="0">
              <a:ln/>
              <a:solidFill>
                <a:schemeClr val="accent3"/>
              </a:solidFill>
              <a:latin typeface="Times New Roman" panose="02020603050405020304" pitchFamily="18" charset="0"/>
              <a:cs typeface="Times New Roman" panose="02020603050405020304" pitchFamily="18" charset="0"/>
            </a:endParaRPr>
          </a:p>
        </p:txBody>
      </p:sp>
      <p:sp>
        <p:nvSpPr>
          <p:cNvPr id="57" name="TextBox 56"/>
          <p:cNvSpPr txBox="1"/>
          <p:nvPr/>
        </p:nvSpPr>
        <p:spPr>
          <a:xfrm>
            <a:off x="3023382" y="5316340"/>
            <a:ext cx="3161050" cy="95410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dirty="0">
                <a:latin typeface="Times New Roman" panose="02020603050405020304" pitchFamily="18" charset="0"/>
                <a:cs typeface="Times New Roman" panose="02020603050405020304" pitchFamily="18" charset="0"/>
              </a:rPr>
              <a:t>Description of responsibilities, products and services, and completion criteria </a:t>
            </a:r>
            <a:endParaRPr lang="en-US" sz="1400" b="1" u="sng" dirty="0">
              <a:ln/>
              <a:solidFill>
                <a:schemeClr val="accent3"/>
              </a:solidFill>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t>
            </a:r>
            <a:r>
              <a:rPr lang="en-US" sz="1400" dirty="0" err="1">
                <a:solidFill>
                  <a:srgbClr val="0070C0"/>
                </a:solidFill>
                <a:latin typeface="Times New Roman" panose="02020603050405020304" pitchFamily="18" charset="0"/>
                <a:cs typeface="Times New Roman" panose="02020603050405020304" pitchFamily="18" charset="0"/>
              </a:rPr>
              <a:t>Mô</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tả</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trách</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nhiệm</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sản</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phẩm</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và</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dịch</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vụ</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và</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tiêu</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chuẩn</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hoàn</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a:t>
            </a:r>
            <a:endParaRPr lang="en-US" sz="1400" b="1" u="sng" dirty="0">
              <a:ln/>
              <a:solidFill>
                <a:schemeClr val="accent3"/>
              </a:solidFill>
              <a:latin typeface="Times New Roman" panose="02020603050405020304" pitchFamily="18" charset="0"/>
              <a:cs typeface="Times New Roman" panose="02020603050405020304" pitchFamily="18" charset="0"/>
            </a:endParaRPr>
          </a:p>
        </p:txBody>
      </p:sp>
      <p:sp>
        <p:nvSpPr>
          <p:cNvPr id="58" name="TextBox 57"/>
          <p:cNvSpPr txBox="1"/>
          <p:nvPr/>
        </p:nvSpPr>
        <p:spPr>
          <a:xfrm>
            <a:off x="7424891" y="3883347"/>
            <a:ext cx="2106006" cy="138499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dirty="0">
                <a:latin typeface="Times New Roman" panose="02020603050405020304" pitchFamily="18" charset="0"/>
                <a:cs typeface="Times New Roman" panose="02020603050405020304" pitchFamily="18" charset="0"/>
              </a:rPr>
              <a:t>Clearly establishes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when the work is completed and accepted </a:t>
            </a:r>
            <a:endParaRPr lang="en-US" sz="1400" b="1" u="sng" dirty="0">
              <a:ln/>
              <a:solidFill>
                <a:schemeClr val="accent3"/>
              </a:solidFill>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t>
            </a:r>
            <a:r>
              <a:rPr lang="vi-VN" sz="1400" dirty="0">
                <a:solidFill>
                  <a:srgbClr val="0070C0"/>
                </a:solidFill>
                <a:latin typeface="Times New Roman" panose="02020603050405020304" pitchFamily="18" charset="0"/>
                <a:cs typeface="Times New Roman" panose="02020603050405020304" pitchFamily="18" charset="0"/>
              </a:rPr>
              <a:t>Xác định rõ ràng khi công việc hoàn thành và được chấp nhận</a:t>
            </a:r>
            <a:r>
              <a:rPr lang="en-US" sz="1400" dirty="0">
                <a:latin typeface="Times New Roman" panose="02020603050405020304" pitchFamily="18" charset="0"/>
                <a:cs typeface="Times New Roman" panose="02020603050405020304" pitchFamily="18" charset="0"/>
              </a:rPr>
              <a:t>)</a:t>
            </a:r>
            <a:endParaRPr lang="en-US" sz="1400" b="1" u="sng" dirty="0">
              <a:ln/>
              <a:solidFill>
                <a:schemeClr val="accent3"/>
              </a:solidFill>
              <a:latin typeface="Times New Roman" panose="02020603050405020304" pitchFamily="18" charset="0"/>
              <a:cs typeface="Times New Roman" panose="02020603050405020304" pitchFamily="18" charset="0"/>
            </a:endParaRPr>
          </a:p>
        </p:txBody>
      </p:sp>
      <p:sp>
        <p:nvSpPr>
          <p:cNvPr id="59" name="TextBox 58"/>
          <p:cNvSpPr txBox="1"/>
          <p:nvPr/>
        </p:nvSpPr>
        <p:spPr>
          <a:xfrm>
            <a:off x="4886217" y="4407707"/>
            <a:ext cx="2410109" cy="95410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dirty="0">
                <a:latin typeface="Times New Roman" panose="02020603050405020304" pitchFamily="18" charset="0"/>
                <a:cs typeface="Times New Roman" panose="02020603050405020304" pitchFamily="18" charset="0"/>
              </a:rPr>
              <a:t>Dates that products and services shall/will be delivered </a:t>
            </a:r>
            <a:endParaRPr lang="en-US" sz="1400" b="1" u="sng" dirty="0">
              <a:ln/>
              <a:solidFill>
                <a:schemeClr val="accent3"/>
              </a:solidFill>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t>
            </a:r>
            <a:r>
              <a:rPr lang="vi-VN" sz="1400" dirty="0">
                <a:solidFill>
                  <a:srgbClr val="0070C0"/>
                </a:solidFill>
                <a:latin typeface="Times New Roman" panose="02020603050405020304" pitchFamily="18" charset="0"/>
                <a:cs typeface="Times New Roman" panose="02020603050405020304" pitchFamily="18" charset="0"/>
              </a:rPr>
              <a:t>Ngày mà sản phẩm và dịch vụ sẽ / sẽ được giao</a:t>
            </a:r>
            <a:r>
              <a:rPr lang="en-US" sz="1400" dirty="0">
                <a:latin typeface="Times New Roman" panose="02020603050405020304" pitchFamily="18" charset="0"/>
                <a:cs typeface="Times New Roman" panose="02020603050405020304" pitchFamily="18" charset="0"/>
              </a:rPr>
              <a:t>)</a:t>
            </a:r>
            <a:endParaRPr lang="en-US" sz="1400" b="1" u="sng" dirty="0">
              <a:ln/>
              <a:solidFill>
                <a:schemeClr val="accent3"/>
              </a:solidFill>
              <a:latin typeface="Times New Roman" panose="02020603050405020304" pitchFamily="18" charset="0"/>
              <a:cs typeface="Times New Roman" panose="02020603050405020304" pitchFamily="18" charset="0"/>
            </a:endParaRPr>
          </a:p>
        </p:txBody>
      </p:sp>
      <p:sp>
        <p:nvSpPr>
          <p:cNvPr id="60" name="TextBox 59"/>
          <p:cNvSpPr txBox="1"/>
          <p:nvPr/>
        </p:nvSpPr>
        <p:spPr>
          <a:xfrm>
            <a:off x="9650847" y="3259435"/>
            <a:ext cx="2287003" cy="33239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Type of contract</a:t>
            </a:r>
          </a:p>
          <a:p>
            <a:r>
              <a:rPr lang="en-US" sz="1400" dirty="0">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Loại</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hợp</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đồng</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Payment schedule</a:t>
            </a:r>
          </a:p>
          <a:p>
            <a:r>
              <a:rPr lang="en-US" sz="1400" dirty="0">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Lịch</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trình</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thanh</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toán</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Terms and</a:t>
            </a:r>
          </a:p>
          <a:p>
            <a:r>
              <a:rPr lang="en-US" sz="1400" dirty="0">
                <a:latin typeface="Times New Roman" panose="02020603050405020304" pitchFamily="18" charset="0"/>
                <a:cs typeface="Times New Roman" panose="02020603050405020304" pitchFamily="18" charset="0"/>
              </a:rPr>
              <a:t>     Conditions</a:t>
            </a:r>
          </a:p>
          <a:p>
            <a:r>
              <a:rPr lang="en-US" sz="1400" dirty="0">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Điều</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khoản</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và</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điều</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kiện</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Standards</a:t>
            </a:r>
          </a:p>
          <a:p>
            <a:r>
              <a:rPr lang="en-US" sz="1400" dirty="0">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Tiêu</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chuẩn</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Travel</a:t>
            </a:r>
          </a:p>
          <a:p>
            <a:r>
              <a:rPr lang="en-US" sz="1400" dirty="0">
                <a:latin typeface="Times New Roman" panose="02020603050405020304" pitchFamily="18" charset="0"/>
                <a:cs typeface="Times New Roman" panose="02020603050405020304" pitchFamily="18" charset="0"/>
              </a:rPr>
              <a:t>     (</a:t>
            </a:r>
            <a:r>
              <a:rPr lang="en-US" sz="1400" dirty="0">
                <a:solidFill>
                  <a:srgbClr val="0070C0"/>
                </a:solidFill>
                <a:latin typeface="Times New Roman" panose="02020603050405020304" pitchFamily="18" charset="0"/>
                <a:cs typeface="Times New Roman" panose="02020603050405020304" pitchFamily="18" charset="0"/>
              </a:rPr>
              <a:t>Du </a:t>
            </a:r>
            <a:r>
              <a:rPr lang="en-US" sz="1400" dirty="0" err="1">
                <a:solidFill>
                  <a:srgbClr val="0070C0"/>
                </a:solidFill>
                <a:latin typeface="Times New Roman" panose="02020603050405020304" pitchFamily="18" charset="0"/>
                <a:cs typeface="Times New Roman" panose="02020603050405020304" pitchFamily="18" charset="0"/>
              </a:rPr>
              <a:t>lịch</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Shipping</a:t>
            </a:r>
          </a:p>
          <a:p>
            <a:r>
              <a:rPr lang="en-US" sz="1400" dirty="0">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Đang</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chuyển</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hàng</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Appendixes (</a:t>
            </a:r>
            <a:r>
              <a:rPr lang="en-US" sz="1400" dirty="0" err="1">
                <a:solidFill>
                  <a:srgbClr val="0070C0"/>
                </a:solidFill>
                <a:latin typeface="Times New Roman" panose="02020603050405020304" pitchFamily="18" charset="0"/>
                <a:cs typeface="Times New Roman" panose="02020603050405020304" pitchFamily="18" charset="0"/>
              </a:rPr>
              <a:t>Phụ</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lục</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endParaRPr lang="en-US" sz="1400" b="1" u="sng" dirty="0">
              <a:ln/>
              <a:solidFill>
                <a:schemeClr val="accent3"/>
              </a:solidFill>
              <a:latin typeface="Times New Roman" panose="02020603050405020304" pitchFamily="18" charset="0"/>
              <a:cs typeface="Times New Roman" panose="02020603050405020304" pitchFamily="18" charset="0"/>
            </a:endParaRPr>
          </a:p>
        </p:txBody>
      </p:sp>
      <p:cxnSp>
        <p:nvCxnSpPr>
          <p:cNvPr id="4" name="Elbow Connector 3"/>
          <p:cNvCxnSpPr/>
          <p:nvPr/>
        </p:nvCxnSpPr>
        <p:spPr>
          <a:xfrm rot="16200000" flipH="1">
            <a:off x="-1088663" y="4674268"/>
            <a:ext cx="3001558" cy="114864"/>
          </a:xfrm>
          <a:prstGeom prst="bentConnector3">
            <a:avLst>
              <a:gd name="adj1" fmla="val 99850"/>
            </a:avLst>
          </a:prstGeom>
        </p:spPr>
        <p:style>
          <a:lnRef idx="3">
            <a:schemeClr val="dk1"/>
          </a:lnRef>
          <a:fillRef idx="0">
            <a:schemeClr val="dk1"/>
          </a:fillRef>
          <a:effectRef idx="2">
            <a:schemeClr val="dk1"/>
          </a:effectRef>
          <a:fontRef idx="minor">
            <a:schemeClr val="tx1"/>
          </a:fontRef>
        </p:style>
      </p:cxnSp>
      <p:cxnSp>
        <p:nvCxnSpPr>
          <p:cNvPr id="29" name="Elbow Connector 28"/>
          <p:cNvCxnSpPr/>
          <p:nvPr/>
        </p:nvCxnSpPr>
        <p:spPr>
          <a:xfrm rot="16200000" flipH="1">
            <a:off x="1955531" y="4496296"/>
            <a:ext cx="1895372" cy="267936"/>
          </a:xfrm>
          <a:prstGeom prst="bentConnector2">
            <a:avLst/>
          </a:prstGeom>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a:xfrm rot="16200000" flipH="1">
            <a:off x="4018689" y="3918355"/>
            <a:ext cx="1735056" cy="197756"/>
          </a:xfrm>
          <a:prstGeom prst="bentConnector2">
            <a:avLst/>
          </a:prstGeom>
        </p:spPr>
        <p:style>
          <a:lnRef idx="3">
            <a:schemeClr val="dk1"/>
          </a:lnRef>
          <a:fillRef idx="0">
            <a:schemeClr val="dk1"/>
          </a:fillRef>
          <a:effectRef idx="2">
            <a:schemeClr val="dk1"/>
          </a:effectRef>
          <a:fontRef idx="minor">
            <a:schemeClr val="tx1"/>
          </a:fontRef>
        </p:style>
      </p:cxnSp>
      <p:cxnSp>
        <p:nvCxnSpPr>
          <p:cNvPr id="40" name="Elbow Connector 39"/>
          <p:cNvCxnSpPr>
            <a:endCxn id="58" idx="1"/>
          </p:cNvCxnSpPr>
          <p:nvPr/>
        </p:nvCxnSpPr>
        <p:spPr>
          <a:xfrm rot="16200000" flipH="1">
            <a:off x="6553046" y="3704000"/>
            <a:ext cx="1467288" cy="276401"/>
          </a:xfrm>
          <a:prstGeom prst="bentConnector2">
            <a:avLst/>
          </a:prstGeom>
        </p:spPr>
        <p:style>
          <a:lnRef idx="3">
            <a:schemeClr val="dk1"/>
          </a:lnRef>
          <a:fillRef idx="0">
            <a:schemeClr val="dk1"/>
          </a:fillRef>
          <a:effectRef idx="2">
            <a:schemeClr val="dk1"/>
          </a:effectRef>
          <a:fontRef idx="minor">
            <a:schemeClr val="tx1"/>
          </a:fontRef>
        </p:style>
      </p:cxnSp>
      <p:cxnSp>
        <p:nvCxnSpPr>
          <p:cNvPr id="41" name="Elbow Connector 40"/>
          <p:cNvCxnSpPr/>
          <p:nvPr/>
        </p:nvCxnSpPr>
        <p:spPr>
          <a:xfrm rot="16200000" flipH="1">
            <a:off x="9271536" y="3250993"/>
            <a:ext cx="499218" cy="259404"/>
          </a:xfrm>
          <a:prstGeom prst="bentConnector3">
            <a:avLst>
              <a:gd name="adj1" fmla="val 96475"/>
            </a:avLst>
          </a:prstGeom>
        </p:spPr>
        <p:style>
          <a:lnRef idx="3">
            <a:schemeClr val="dk1"/>
          </a:lnRef>
          <a:fillRef idx="0">
            <a:schemeClr val="dk1"/>
          </a:fillRef>
          <a:effectRef idx="2">
            <a:schemeClr val="dk1"/>
          </a:effectRef>
          <a:fontRef idx="minor">
            <a:schemeClr val="tx1"/>
          </a:fontRef>
        </p:style>
      </p:cxnSp>
      <p:sp>
        <p:nvSpPr>
          <p:cNvPr id="52" name="TextBox 51"/>
          <p:cNvSpPr txBox="1"/>
          <p:nvPr/>
        </p:nvSpPr>
        <p:spPr>
          <a:xfrm>
            <a:off x="77497" y="124820"/>
            <a:ext cx="5919375"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Statement of Work (SOW)</a:t>
            </a:r>
          </a:p>
          <a:p>
            <a:r>
              <a:rPr lang="en-US" sz="2400" b="1" u="sng" dirty="0">
                <a:solidFill>
                  <a:schemeClr val="bg2">
                    <a:lumMod val="50000"/>
                  </a:schemeClr>
                </a:solidFill>
                <a:latin typeface="Times New Roman" panose="02020603050405020304" pitchFamily="18" charset="0"/>
                <a:cs typeface="Times New Roman" panose="02020603050405020304" pitchFamily="18" charset="0"/>
              </a:rPr>
              <a:t>(</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Báo</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cáo</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công</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việc</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(SOW)</a:t>
            </a:r>
            <a:r>
              <a:rPr lang="en-US" sz="2400" b="1" u="sng" dirty="0">
                <a:solidFill>
                  <a:schemeClr val="bg2">
                    <a:lumMod val="50000"/>
                  </a:schemeClr>
                </a:solidFill>
                <a:latin typeface="Times New Roman" panose="02020603050405020304" pitchFamily="18" charset="0"/>
                <a:cs typeface="Times New Roman" panose="02020603050405020304" pitchFamily="18" charset="0"/>
              </a:rPr>
              <a:t>)</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4567590" y="724984"/>
            <a:ext cx="8193206" cy="1292662"/>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 narrative description of products or services to be supplied under CONTRACT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Example of SOW components </a:t>
            </a:r>
          </a:p>
          <a:p>
            <a:r>
              <a:rPr lang="en-US" sz="1400" b="1" dirty="0">
                <a:latin typeface="Times New Roman" panose="02020603050405020304" pitchFamily="18" charset="0"/>
                <a:cs typeface="Times New Roman" panose="02020603050405020304" pitchFamily="18" charset="0"/>
              </a:rPr>
              <a:t>(</a:t>
            </a:r>
            <a:r>
              <a:rPr lang="vi-VN" sz="1400" b="1" dirty="0">
                <a:latin typeface="Times New Roman" panose="02020603050405020304" pitchFamily="18" charset="0"/>
                <a:cs typeface="Times New Roman" panose="02020603050405020304" pitchFamily="18" charset="0"/>
              </a:rPr>
              <a:t>Mô tả tường thuật về các sản phẩm hoặc dịch vụ được cung cấp theo HỢP ĐỒNG </a:t>
            </a:r>
            <a:endParaRPr lang="en-US" sz="1400" b="1" dirty="0">
              <a:latin typeface="Times New Roman" panose="02020603050405020304" pitchFamily="18" charset="0"/>
              <a:cs typeface="Times New Roman" panose="02020603050405020304" pitchFamily="18" charset="0"/>
            </a:endParaRPr>
          </a:p>
          <a:p>
            <a:r>
              <a:rPr lang="vi-VN" sz="1400" b="1" dirty="0">
                <a:latin typeface="Times New Roman" panose="02020603050405020304" pitchFamily="18" charset="0"/>
                <a:cs typeface="Times New Roman" panose="02020603050405020304" pitchFamily="18" charset="0"/>
              </a:rPr>
              <a:t>Ví dụ về các thành phần SOW</a:t>
            </a:r>
            <a:r>
              <a:rPr lang="en-US" sz="1400"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567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Elbow Connector 18"/>
          <p:cNvCxnSpPr/>
          <p:nvPr/>
        </p:nvCxnSpPr>
        <p:spPr>
          <a:xfrm>
            <a:off x="1119116" y="1405719"/>
            <a:ext cx="2363935" cy="1910687"/>
          </a:xfrm>
          <a:prstGeom prst="bentConnector3">
            <a:avLst>
              <a:gd name="adj1" fmla="val 349"/>
            </a:avLst>
          </a:prstGeom>
          <a:ln>
            <a:tailEnd type="triangle"/>
          </a:ln>
        </p:spPr>
        <p:style>
          <a:lnRef idx="3">
            <a:schemeClr val="dk1"/>
          </a:lnRef>
          <a:fillRef idx="0">
            <a:schemeClr val="dk1"/>
          </a:fillRef>
          <a:effectRef idx="2">
            <a:schemeClr val="dk1"/>
          </a:effectRef>
          <a:fontRef idx="minor">
            <a:schemeClr val="tx1"/>
          </a:fontRef>
        </p:style>
      </p:cxnSp>
      <p:cxnSp>
        <p:nvCxnSpPr>
          <p:cNvPr id="51" name="Elbow Connector 50"/>
          <p:cNvCxnSpPr/>
          <p:nvPr/>
        </p:nvCxnSpPr>
        <p:spPr>
          <a:xfrm>
            <a:off x="4724400" y="1405719"/>
            <a:ext cx="2363935" cy="1910687"/>
          </a:xfrm>
          <a:prstGeom prst="bentConnector3">
            <a:avLst>
              <a:gd name="adj1" fmla="val 349"/>
            </a:avLst>
          </a:prstGeom>
          <a:ln>
            <a:tailEnd type="triangle"/>
          </a:ln>
        </p:spPr>
        <p:style>
          <a:lnRef idx="3">
            <a:schemeClr val="dk1"/>
          </a:lnRef>
          <a:fillRef idx="0">
            <a:schemeClr val="dk1"/>
          </a:fillRef>
          <a:effectRef idx="2">
            <a:schemeClr val="dk1"/>
          </a:effectRef>
          <a:fontRef idx="minor">
            <a:schemeClr val="tx1"/>
          </a:fontRef>
        </p:style>
      </p:cxnSp>
      <p:cxnSp>
        <p:nvCxnSpPr>
          <p:cNvPr id="52" name="Elbow Connector 51"/>
          <p:cNvCxnSpPr/>
          <p:nvPr/>
        </p:nvCxnSpPr>
        <p:spPr>
          <a:xfrm>
            <a:off x="8122692" y="1405718"/>
            <a:ext cx="2363935" cy="1910687"/>
          </a:xfrm>
          <a:prstGeom prst="bentConnector3">
            <a:avLst>
              <a:gd name="adj1" fmla="val 349"/>
            </a:avLst>
          </a:prstGeom>
          <a:ln>
            <a:tailEnd type="triangle"/>
          </a:ln>
        </p:spPr>
        <p:style>
          <a:lnRef idx="3">
            <a:schemeClr val="dk1"/>
          </a:lnRef>
          <a:fillRef idx="0">
            <a:schemeClr val="dk1"/>
          </a:fillRef>
          <a:effectRef idx="2">
            <a:schemeClr val="dk1"/>
          </a:effectRef>
          <a:fontRef idx="minor">
            <a:schemeClr val="tx1"/>
          </a:fontRef>
        </p:style>
      </p:cxnSp>
      <p:cxnSp>
        <p:nvCxnSpPr>
          <p:cNvPr id="53" name="Elbow Connector 52"/>
          <p:cNvCxnSpPr/>
          <p:nvPr/>
        </p:nvCxnSpPr>
        <p:spPr>
          <a:xfrm>
            <a:off x="1119116" y="3850943"/>
            <a:ext cx="2363935" cy="1910687"/>
          </a:xfrm>
          <a:prstGeom prst="bentConnector3">
            <a:avLst>
              <a:gd name="adj1" fmla="val 349"/>
            </a:avLst>
          </a:prstGeom>
          <a:ln>
            <a:tailEnd type="triangle"/>
          </a:ln>
        </p:spPr>
        <p:style>
          <a:lnRef idx="3">
            <a:schemeClr val="dk1"/>
          </a:lnRef>
          <a:fillRef idx="0">
            <a:schemeClr val="dk1"/>
          </a:fillRef>
          <a:effectRef idx="2">
            <a:schemeClr val="dk1"/>
          </a:effectRef>
          <a:fontRef idx="minor">
            <a:schemeClr val="tx1"/>
          </a:fontRef>
        </p:style>
      </p:cxnSp>
      <p:cxnSp>
        <p:nvCxnSpPr>
          <p:cNvPr id="54" name="Elbow Connector 53"/>
          <p:cNvCxnSpPr/>
          <p:nvPr/>
        </p:nvCxnSpPr>
        <p:spPr>
          <a:xfrm>
            <a:off x="4724400" y="3850942"/>
            <a:ext cx="2363935" cy="1910687"/>
          </a:xfrm>
          <a:prstGeom prst="bentConnector3">
            <a:avLst>
              <a:gd name="adj1" fmla="val 349"/>
            </a:avLst>
          </a:prstGeom>
          <a:ln>
            <a:tailEnd type="triangle"/>
          </a:ln>
        </p:spPr>
        <p:style>
          <a:lnRef idx="3">
            <a:schemeClr val="dk1"/>
          </a:lnRef>
          <a:fillRef idx="0">
            <a:schemeClr val="dk1"/>
          </a:fillRef>
          <a:effectRef idx="2">
            <a:schemeClr val="dk1"/>
          </a:effectRef>
          <a:fontRef idx="minor">
            <a:schemeClr val="tx1"/>
          </a:fontRef>
        </p:style>
      </p:cxnSp>
      <p:cxnSp>
        <p:nvCxnSpPr>
          <p:cNvPr id="55" name="Elbow Connector 54"/>
          <p:cNvCxnSpPr/>
          <p:nvPr/>
        </p:nvCxnSpPr>
        <p:spPr>
          <a:xfrm>
            <a:off x="8122692" y="3809808"/>
            <a:ext cx="2363935" cy="1910687"/>
          </a:xfrm>
          <a:prstGeom prst="bentConnector3">
            <a:avLst>
              <a:gd name="adj1" fmla="val 349"/>
            </a:avLst>
          </a:prstGeom>
          <a:ln>
            <a:tailEnd type="triangle"/>
          </a:ln>
        </p:spPr>
        <p:style>
          <a:lnRef idx="3">
            <a:schemeClr val="dk1"/>
          </a:lnRef>
          <a:fillRef idx="0">
            <a:schemeClr val="dk1"/>
          </a:fillRef>
          <a:effectRef idx="2">
            <a:schemeClr val="dk1"/>
          </a:effectRef>
          <a:fontRef idx="minor">
            <a:schemeClr val="tx1"/>
          </a:fontRef>
        </p:style>
      </p:cxnSp>
      <p:cxnSp>
        <p:nvCxnSpPr>
          <p:cNvPr id="57" name="Elbow Connector 56"/>
          <p:cNvCxnSpPr/>
          <p:nvPr/>
        </p:nvCxnSpPr>
        <p:spPr>
          <a:xfrm flipV="1">
            <a:off x="1373751" y="1708548"/>
            <a:ext cx="1712547" cy="1430008"/>
          </a:xfrm>
          <a:prstGeom prst="bentConnector3">
            <a:avLst>
              <a:gd name="adj1" fmla="val 88253"/>
            </a:avLst>
          </a:prstGeom>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1257329" y="971771"/>
            <a:ext cx="1583140" cy="224676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dirty="0">
                <a:latin typeface="Times New Roman" panose="02020603050405020304" pitchFamily="18" charset="0"/>
                <a:cs typeface="Times New Roman" panose="02020603050405020304" pitchFamily="18" charset="0"/>
              </a:rPr>
              <a:t>a. </a:t>
            </a:r>
            <a:r>
              <a:rPr lang="en-US" sz="1400" dirty="0" err="1" smtClean="0">
                <a:latin typeface="Times New Roman" panose="02020603050405020304" pitchFamily="18" charset="0"/>
                <a:cs typeface="Times New Roman" panose="02020603050405020304" pitchFamily="18" charset="0"/>
              </a:rPr>
              <a:t>Substantily</a:t>
            </a:r>
            <a:r>
              <a:rPr lang="en-US" sz="1400" dirty="0" smtClean="0">
                <a:latin typeface="Times New Roman" panose="02020603050405020304" pitchFamily="18" charset="0"/>
                <a:cs typeface="Times New Roman" panose="02020603050405020304" pitchFamily="18" charset="0"/>
              </a:rPr>
              <a:t> all </a:t>
            </a:r>
            <a:r>
              <a:rPr lang="en-US" sz="1400" dirty="0">
                <a:latin typeface="Times New Roman" panose="02020603050405020304" pitchFamily="18" charset="0"/>
                <a:cs typeface="Times New Roman" panose="02020603050405020304" pitchFamily="18" charset="0"/>
              </a:rPr>
              <a:t>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completion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(purchasing</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commercially</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available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products) (</a:t>
            </a:r>
            <a:r>
              <a:rPr lang="en-US" sz="1400" dirty="0" err="1">
                <a:solidFill>
                  <a:srgbClr val="0070C0"/>
                </a:solidFill>
                <a:latin typeface="Times New Roman" panose="02020603050405020304" pitchFamily="18" charset="0"/>
                <a:cs typeface="Times New Roman" panose="02020603050405020304" pitchFamily="18" charset="0"/>
              </a:rPr>
              <a:t>Dễ</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dàng</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hoàn</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thành</a:t>
            </a:r>
            <a:r>
              <a:rPr lang="en-US" sz="1400" dirty="0">
                <a:solidFill>
                  <a:srgbClr val="0070C0"/>
                </a:solidFill>
                <a:latin typeface="Times New Roman" panose="02020603050405020304" pitchFamily="18" charset="0"/>
                <a:cs typeface="Times New Roman" panose="02020603050405020304" pitchFamily="18" charset="0"/>
              </a:rPr>
              <a:t> </a:t>
            </a:r>
            <a:r>
              <a:rPr lang="vi-VN" sz="1400" dirty="0">
                <a:solidFill>
                  <a:srgbClr val="0070C0"/>
                </a:solidFill>
                <a:latin typeface="Times New Roman" panose="02020603050405020304" pitchFamily="18" charset="0"/>
                <a:cs typeface="Times New Roman" panose="02020603050405020304" pitchFamily="18" charset="0"/>
              </a:rPr>
              <a:t> (mua các sản phẩm có sẵn trên thị </a:t>
            </a:r>
            <a:r>
              <a:rPr lang="vi-VN" sz="1400" dirty="0" smtClean="0">
                <a:solidFill>
                  <a:srgbClr val="0070C0"/>
                </a:solidFill>
                <a:latin typeface="Times New Roman" panose="02020603050405020304" pitchFamily="18" charset="0"/>
                <a:cs typeface="Times New Roman" panose="02020603050405020304" pitchFamily="18" charset="0"/>
              </a:rPr>
              <a:t>trường</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endParaRPr lang="en-US" sz="1400" b="1" u="sng" dirty="0">
              <a:ln/>
              <a:solidFill>
                <a:schemeClr val="accent3"/>
              </a:solidFill>
              <a:latin typeface="Times New Roman" panose="02020603050405020304" pitchFamily="18" charset="0"/>
              <a:cs typeface="Times New Roman" panose="02020603050405020304" pitchFamily="18" charset="0"/>
            </a:endParaRPr>
          </a:p>
        </p:txBody>
      </p:sp>
      <p:sp>
        <p:nvSpPr>
          <p:cNvPr id="77" name="TextBox 76"/>
          <p:cNvSpPr txBox="1"/>
          <p:nvPr/>
        </p:nvSpPr>
        <p:spPr>
          <a:xfrm>
            <a:off x="3085199" y="4006681"/>
            <a:ext cx="792948" cy="30777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b="1" dirty="0">
                <a:ln/>
                <a:solidFill>
                  <a:schemeClr val="accent3"/>
                </a:solidFill>
                <a:latin typeface="Times New Roman" panose="02020603050405020304" pitchFamily="18" charset="0"/>
                <a:cs typeface="Times New Roman" panose="02020603050405020304" pitchFamily="18" charset="0"/>
              </a:rPr>
              <a:t>100%</a:t>
            </a:r>
          </a:p>
        </p:txBody>
      </p:sp>
      <p:sp>
        <p:nvSpPr>
          <p:cNvPr id="78" name="TextBox 77"/>
          <p:cNvSpPr txBox="1"/>
          <p:nvPr/>
        </p:nvSpPr>
        <p:spPr>
          <a:xfrm>
            <a:off x="330419" y="1415716"/>
            <a:ext cx="792948" cy="30777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b="1" dirty="0">
                <a:ln/>
                <a:solidFill>
                  <a:schemeClr val="accent3"/>
                </a:solidFill>
                <a:latin typeface="Times New Roman" panose="02020603050405020304" pitchFamily="18" charset="0"/>
                <a:cs typeface="Times New Roman" panose="02020603050405020304" pitchFamily="18" charset="0"/>
              </a:rPr>
              <a:t>100%</a:t>
            </a:r>
          </a:p>
        </p:txBody>
      </p:sp>
      <p:sp>
        <p:nvSpPr>
          <p:cNvPr id="87" name="TextBox 86"/>
          <p:cNvSpPr txBox="1"/>
          <p:nvPr/>
        </p:nvSpPr>
        <p:spPr>
          <a:xfrm>
            <a:off x="4743994" y="1003542"/>
            <a:ext cx="2188397" cy="116955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dirty="0">
                <a:latin typeface="Times New Roman" panose="02020603050405020304" pitchFamily="18" charset="0"/>
                <a:cs typeface="Times New Roman" panose="02020603050405020304" pitchFamily="18" charset="0"/>
              </a:rPr>
              <a:t>b. Equal</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increments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over time </a:t>
            </a:r>
            <a:r>
              <a:rPr lang="en-US" sz="1400" dirty="0">
                <a:solidFill>
                  <a:srgbClr val="0070C0"/>
                </a:solidFill>
                <a:latin typeface="Times New Roman" panose="02020603050405020304" pitchFamily="18" charset="0"/>
                <a:cs typeface="Times New Roman" panose="02020603050405020304" pitchFamily="18" charset="0"/>
              </a:rPr>
              <a:t>(</a:t>
            </a:r>
            <a:r>
              <a:rPr lang="vi-VN" sz="1400" dirty="0">
                <a:solidFill>
                  <a:srgbClr val="0070C0"/>
                </a:solidFill>
                <a:latin typeface="Times New Roman" panose="02020603050405020304" pitchFamily="18" charset="0"/>
                <a:cs typeface="Times New Roman" panose="02020603050405020304" pitchFamily="18" charset="0"/>
              </a:rPr>
              <a:t>Tăng đều theo thời gian</a:t>
            </a:r>
            <a:r>
              <a:rPr lang="en-US" sz="1400" dirty="0">
                <a:solidFill>
                  <a:srgbClr val="0070C0"/>
                </a:solidFill>
                <a:latin typeface="Times New Roman" panose="02020603050405020304" pitchFamily="18" charset="0"/>
                <a:cs typeface="Times New Roman" panose="02020603050405020304" pitchFamily="18" charset="0"/>
              </a:rPr>
              <a:t>)</a:t>
            </a:r>
            <a:r>
              <a:rPr lang="en-US" sz="1400" dirty="0">
                <a:solidFill>
                  <a:schemeClr val="accent2"/>
                </a:solidFill>
                <a:latin typeface="Times New Roman" panose="02020603050405020304" pitchFamily="18" charset="0"/>
                <a:cs typeface="Times New Roman" panose="02020603050405020304" pitchFamily="18" charset="0"/>
              </a:rPr>
              <a:t/>
            </a:r>
            <a:br>
              <a:rPr lang="en-US" sz="1400" dirty="0">
                <a:solidFill>
                  <a:schemeClr val="accent2"/>
                </a:solidFill>
                <a:latin typeface="Times New Roman" panose="02020603050405020304" pitchFamily="18" charset="0"/>
                <a:cs typeface="Times New Roman" panose="02020603050405020304" pitchFamily="18" charset="0"/>
              </a:rPr>
            </a:br>
            <a:endParaRPr lang="en-US" sz="1400" b="1" u="sng" dirty="0">
              <a:ln/>
              <a:solidFill>
                <a:schemeClr val="accent2"/>
              </a:solidFill>
              <a:latin typeface="Times New Roman" panose="02020603050405020304" pitchFamily="18" charset="0"/>
              <a:cs typeface="Times New Roman" panose="02020603050405020304" pitchFamily="18" charset="0"/>
            </a:endParaRPr>
          </a:p>
        </p:txBody>
      </p:sp>
      <p:sp>
        <p:nvSpPr>
          <p:cNvPr id="89" name="TextBox 88"/>
          <p:cNvSpPr txBox="1"/>
          <p:nvPr/>
        </p:nvSpPr>
        <p:spPr>
          <a:xfrm>
            <a:off x="6724495" y="1400771"/>
            <a:ext cx="792948" cy="30777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b="1" dirty="0">
                <a:ln/>
                <a:solidFill>
                  <a:schemeClr val="accent3"/>
                </a:solidFill>
                <a:latin typeface="Times New Roman" panose="02020603050405020304" pitchFamily="18" charset="0"/>
                <a:cs typeface="Times New Roman" panose="02020603050405020304" pitchFamily="18" charset="0"/>
              </a:rPr>
              <a:t>100%</a:t>
            </a:r>
          </a:p>
        </p:txBody>
      </p:sp>
      <p:sp>
        <p:nvSpPr>
          <p:cNvPr id="91" name="TextBox 90"/>
          <p:cNvSpPr txBox="1"/>
          <p:nvPr/>
        </p:nvSpPr>
        <p:spPr>
          <a:xfrm>
            <a:off x="9820301" y="1528483"/>
            <a:ext cx="792948" cy="30777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b="1" dirty="0">
                <a:ln/>
                <a:solidFill>
                  <a:schemeClr val="accent3"/>
                </a:solidFill>
                <a:latin typeface="Times New Roman" panose="02020603050405020304" pitchFamily="18" charset="0"/>
                <a:cs typeface="Times New Roman" panose="02020603050405020304" pitchFamily="18" charset="0"/>
              </a:rPr>
              <a:t>100%</a:t>
            </a:r>
          </a:p>
        </p:txBody>
      </p:sp>
      <p:sp>
        <p:nvSpPr>
          <p:cNvPr id="92" name="TextBox 91"/>
          <p:cNvSpPr txBox="1"/>
          <p:nvPr/>
        </p:nvSpPr>
        <p:spPr>
          <a:xfrm>
            <a:off x="8207185" y="895820"/>
            <a:ext cx="1583140" cy="138499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dirty="0">
                <a:latin typeface="Times New Roman" panose="02020603050405020304" pitchFamily="18" charset="0"/>
                <a:cs typeface="Times New Roman" panose="02020603050405020304" pitchFamily="18" charset="0"/>
              </a:rPr>
              <a:t>c. Agreed</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increments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over</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time </a:t>
            </a:r>
            <a:r>
              <a:rPr lang="en-US" sz="1400" dirty="0">
                <a:solidFill>
                  <a:srgbClr val="0070C0"/>
                </a:solidFill>
                <a:latin typeface="Times New Roman" panose="02020603050405020304" pitchFamily="18" charset="0"/>
                <a:cs typeface="Times New Roman" panose="02020603050405020304" pitchFamily="18" charset="0"/>
              </a:rPr>
              <a:t>(</a:t>
            </a:r>
            <a:r>
              <a:rPr lang="en-US" sz="1400" dirty="0" err="1">
                <a:solidFill>
                  <a:srgbClr val="0070C0"/>
                </a:solidFill>
                <a:latin typeface="Times New Roman" panose="02020603050405020304" pitchFamily="18" charset="0"/>
                <a:cs typeface="Times New Roman" panose="02020603050405020304" pitchFamily="18" charset="0"/>
              </a:rPr>
              <a:t>Gia</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tăng</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theo</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thời</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gian</a:t>
            </a:r>
            <a:r>
              <a:rPr lang="en-US" sz="1400" dirty="0">
                <a:solidFill>
                  <a:srgbClr val="0070C0"/>
                </a:solidFill>
                <a:latin typeface="Times New Roman" panose="02020603050405020304" pitchFamily="18" charset="0"/>
                <a:cs typeface="Times New Roman" panose="02020603050405020304" pitchFamily="18" charset="0"/>
              </a:rPr>
              <a:t>)</a:t>
            </a:r>
            <a:r>
              <a:rPr lang="en-US" sz="1400" dirty="0">
                <a:solidFill>
                  <a:schemeClr val="accent2"/>
                </a:solidFill>
                <a:latin typeface="Times New Roman" panose="02020603050405020304" pitchFamily="18" charset="0"/>
                <a:cs typeface="Times New Roman" panose="02020603050405020304" pitchFamily="18" charset="0"/>
              </a:rPr>
              <a:t/>
            </a:r>
            <a:br>
              <a:rPr lang="en-US" sz="1400" dirty="0">
                <a:solidFill>
                  <a:schemeClr val="accent2"/>
                </a:solidFill>
                <a:latin typeface="Times New Roman" panose="02020603050405020304" pitchFamily="18" charset="0"/>
                <a:cs typeface="Times New Roman" panose="02020603050405020304" pitchFamily="18" charset="0"/>
              </a:rPr>
            </a:br>
            <a:endParaRPr lang="en-US" sz="1400" b="1" u="sng" dirty="0">
              <a:ln/>
              <a:solidFill>
                <a:schemeClr val="accent2"/>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1091077" y="3633488"/>
            <a:ext cx="1821113" cy="193899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dirty="0">
                <a:latin typeface="Times New Roman" panose="02020603050405020304" pitchFamily="18" charset="0"/>
                <a:cs typeface="Times New Roman" panose="02020603050405020304" pitchFamily="18" charset="0"/>
              </a:rPr>
              <a:t>d. Billing as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costs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incurred </a:t>
            </a:r>
            <a:endParaRPr lang="en-US" sz="1400" b="1" u="sng" dirty="0">
              <a:ln/>
              <a:solidFill>
                <a:schemeClr val="accent3"/>
              </a:solidFill>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t>
            </a:r>
            <a:r>
              <a:rPr lang="fr-FR" sz="1200" dirty="0" err="1">
                <a:solidFill>
                  <a:srgbClr val="0070C0"/>
                </a:solidFill>
                <a:latin typeface="Times New Roman" panose="02020603050405020304" pitchFamily="18" charset="0"/>
                <a:cs typeface="Times New Roman" panose="02020603050405020304" pitchFamily="18" charset="0"/>
              </a:rPr>
              <a:t>Thanh</a:t>
            </a:r>
            <a:r>
              <a:rPr lang="fr-FR" sz="1200" dirty="0">
                <a:solidFill>
                  <a:srgbClr val="0070C0"/>
                </a:solidFill>
                <a:latin typeface="Times New Roman" panose="02020603050405020304" pitchFamily="18" charset="0"/>
                <a:cs typeface="Times New Roman" panose="02020603050405020304" pitchFamily="18" charset="0"/>
              </a:rPr>
              <a:t> </a:t>
            </a:r>
            <a:r>
              <a:rPr lang="fr-FR" sz="1200" dirty="0" err="1">
                <a:solidFill>
                  <a:srgbClr val="0070C0"/>
                </a:solidFill>
                <a:latin typeface="Times New Roman" panose="02020603050405020304" pitchFamily="18" charset="0"/>
                <a:cs typeface="Times New Roman" panose="02020603050405020304" pitchFamily="18" charset="0"/>
              </a:rPr>
              <a:t>toán</a:t>
            </a:r>
            <a:r>
              <a:rPr lang="fr-FR" sz="1200" dirty="0">
                <a:solidFill>
                  <a:srgbClr val="0070C0"/>
                </a:solidFill>
                <a:latin typeface="Times New Roman" panose="02020603050405020304" pitchFamily="18" charset="0"/>
                <a:cs typeface="Times New Roman" panose="02020603050405020304" pitchFamily="18" charset="0"/>
              </a:rPr>
              <a:t> </a:t>
            </a:r>
          </a:p>
          <a:p>
            <a:r>
              <a:rPr lang="fr-FR" sz="1200" dirty="0" err="1">
                <a:solidFill>
                  <a:srgbClr val="0070C0"/>
                </a:solidFill>
                <a:latin typeface="Times New Roman" panose="02020603050405020304" pitchFamily="18" charset="0"/>
                <a:cs typeface="Times New Roman" panose="02020603050405020304" pitchFamily="18" charset="0"/>
              </a:rPr>
              <a:t>Bằng</a:t>
            </a:r>
            <a:endParaRPr lang="fr-FR" sz="1200" dirty="0">
              <a:solidFill>
                <a:srgbClr val="0070C0"/>
              </a:solidFill>
              <a:latin typeface="Times New Roman" panose="02020603050405020304" pitchFamily="18" charset="0"/>
              <a:cs typeface="Times New Roman" panose="02020603050405020304" pitchFamily="18" charset="0"/>
            </a:endParaRPr>
          </a:p>
          <a:p>
            <a:r>
              <a:rPr lang="fr-FR" sz="1200" dirty="0">
                <a:solidFill>
                  <a:srgbClr val="0070C0"/>
                </a:solidFill>
                <a:latin typeface="Times New Roman" panose="02020603050405020304" pitchFamily="18" charset="0"/>
                <a:cs typeface="Times New Roman" panose="02020603050405020304" pitchFamily="18" charset="0"/>
              </a:rPr>
              <a:t> chi</a:t>
            </a:r>
          </a:p>
          <a:p>
            <a:r>
              <a:rPr lang="fr-FR" sz="1200" dirty="0">
                <a:solidFill>
                  <a:srgbClr val="0070C0"/>
                </a:solidFill>
                <a:latin typeface="Times New Roman" panose="02020603050405020304" pitchFamily="18" charset="0"/>
                <a:cs typeface="Times New Roman" panose="02020603050405020304" pitchFamily="18" charset="0"/>
              </a:rPr>
              <a:t> </a:t>
            </a:r>
            <a:r>
              <a:rPr lang="fr-FR" sz="1200" dirty="0" err="1">
                <a:solidFill>
                  <a:srgbClr val="0070C0"/>
                </a:solidFill>
                <a:latin typeface="Times New Roman" panose="02020603050405020304" pitchFamily="18" charset="0"/>
                <a:cs typeface="Times New Roman" panose="02020603050405020304" pitchFamily="18" charset="0"/>
              </a:rPr>
              <a:t>phí</a:t>
            </a:r>
            <a:endParaRPr lang="fr-FR" sz="1200" dirty="0">
              <a:solidFill>
                <a:srgbClr val="0070C0"/>
              </a:solidFill>
              <a:latin typeface="Times New Roman" panose="02020603050405020304" pitchFamily="18" charset="0"/>
              <a:cs typeface="Times New Roman" panose="02020603050405020304" pitchFamily="18" charset="0"/>
            </a:endParaRPr>
          </a:p>
          <a:p>
            <a:r>
              <a:rPr lang="fr-FR" sz="1200" dirty="0">
                <a:solidFill>
                  <a:srgbClr val="0070C0"/>
                </a:solidFill>
                <a:latin typeface="Times New Roman" panose="02020603050405020304" pitchFamily="18" charset="0"/>
                <a:cs typeface="Times New Roman" panose="02020603050405020304" pitchFamily="18" charset="0"/>
              </a:rPr>
              <a:t> </a:t>
            </a:r>
            <a:r>
              <a:rPr lang="fr-FR" sz="1200" dirty="0" err="1">
                <a:solidFill>
                  <a:srgbClr val="0070C0"/>
                </a:solidFill>
                <a:latin typeface="Times New Roman" panose="02020603050405020304" pitchFamily="18" charset="0"/>
                <a:cs typeface="Times New Roman" panose="02020603050405020304" pitchFamily="18" charset="0"/>
              </a:rPr>
              <a:t>phát</a:t>
            </a:r>
            <a:r>
              <a:rPr lang="fr-FR" sz="1200" dirty="0">
                <a:solidFill>
                  <a:srgbClr val="0070C0"/>
                </a:solidFill>
                <a:latin typeface="Times New Roman" panose="02020603050405020304" pitchFamily="18" charset="0"/>
                <a:cs typeface="Times New Roman" panose="02020603050405020304" pitchFamily="18" charset="0"/>
              </a:rPr>
              <a:t> </a:t>
            </a:r>
            <a:r>
              <a:rPr lang="fr-FR" sz="1400" dirty="0" err="1">
                <a:solidFill>
                  <a:srgbClr val="0070C0"/>
                </a:solidFill>
                <a:latin typeface="Times New Roman" panose="02020603050405020304" pitchFamily="18" charset="0"/>
                <a:cs typeface="Times New Roman" panose="02020603050405020304" pitchFamily="18" charset="0"/>
              </a:rPr>
              <a:t>sinh</a:t>
            </a:r>
            <a:r>
              <a:rPr lang="fr-FR"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endParaRPr lang="en-US" sz="1400" b="1" u="sng" dirty="0">
              <a:ln/>
              <a:solidFill>
                <a:schemeClr val="accent3"/>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4678555" y="3623932"/>
            <a:ext cx="1087549" cy="2123658"/>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dirty="0">
                <a:latin typeface="Times New Roman" panose="02020603050405020304" pitchFamily="18" charset="0"/>
                <a:cs typeface="Times New Roman" panose="02020603050405020304" pitchFamily="18" charset="0"/>
              </a:rPr>
              <a:t>e. Agreed</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increments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completed</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deliverables (</a:t>
            </a:r>
            <a:r>
              <a:rPr lang="en-US" sz="1200" dirty="0">
                <a:solidFill>
                  <a:srgbClr val="0070C0"/>
                </a:solidFill>
                <a:latin typeface="Times New Roman" panose="02020603050405020304" pitchFamily="18" charset="0"/>
                <a:cs typeface="Times New Roman" panose="02020603050405020304" pitchFamily="18" charset="0"/>
              </a:rPr>
              <a:t>G</a:t>
            </a:r>
            <a:r>
              <a:rPr lang="vi-VN" sz="1200" dirty="0">
                <a:solidFill>
                  <a:srgbClr val="0070C0"/>
                </a:solidFill>
                <a:latin typeface="Times New Roman" panose="02020603050405020304" pitchFamily="18" charset="0"/>
                <a:cs typeface="Times New Roman" panose="02020603050405020304" pitchFamily="18" charset="0"/>
              </a:rPr>
              <a:t>ia tăng hợp lý tại các sản phẩm hoàn</a:t>
            </a:r>
            <a:r>
              <a:rPr lang="en-US" sz="1200" dirty="0">
                <a:solidFill>
                  <a:srgbClr val="0070C0"/>
                </a:solidFill>
                <a:latin typeface="Times New Roman" panose="02020603050405020304" pitchFamily="18" charset="0"/>
                <a:cs typeface="Times New Roman" panose="02020603050405020304" pitchFamily="18" charset="0"/>
              </a:rPr>
              <a:t>)</a:t>
            </a:r>
            <a:r>
              <a:rPr lang="vi-VN" sz="1200" dirty="0">
                <a:solidFill>
                  <a:srgbClr val="0070C0"/>
                </a:solidFill>
                <a:latin typeface="Times New Roman" panose="02020603050405020304" pitchFamily="18" charset="0"/>
                <a:cs typeface="Times New Roman" panose="02020603050405020304" pitchFamily="18" charset="0"/>
              </a:rPr>
              <a:t> thành</a:t>
            </a:r>
            <a:r>
              <a:rPr lang="en-US" sz="1200" dirty="0">
                <a:solidFill>
                  <a:schemeClr val="accent2"/>
                </a:solidFill>
                <a:latin typeface="Times New Roman" panose="02020603050405020304" pitchFamily="18" charset="0"/>
                <a:cs typeface="Times New Roman" panose="02020603050405020304" pitchFamily="18" charset="0"/>
              </a:rPr>
              <a:t/>
            </a:r>
            <a:br>
              <a:rPr lang="en-US" sz="1200" dirty="0">
                <a:solidFill>
                  <a:schemeClr val="accent2"/>
                </a:solidFill>
                <a:latin typeface="Times New Roman" panose="02020603050405020304" pitchFamily="18" charset="0"/>
                <a:cs typeface="Times New Roman" panose="02020603050405020304" pitchFamily="18" charset="0"/>
              </a:rPr>
            </a:br>
            <a:endParaRPr lang="en-US" sz="1200" b="1" u="sng" dirty="0">
              <a:ln/>
              <a:solidFill>
                <a:schemeClr val="accent2"/>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8285478" y="4006681"/>
            <a:ext cx="1583140" cy="116955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dirty="0">
                <a:latin typeface="Times New Roman" panose="02020603050405020304" pitchFamily="18" charset="0"/>
                <a:cs typeface="Times New Roman" panose="02020603050405020304" pitchFamily="18" charset="0"/>
              </a:rPr>
              <a:t>f. Substantially all</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at </a:t>
            </a:r>
            <a:r>
              <a:rPr lang="en-US" sz="1400" dirty="0">
                <a:solidFill>
                  <a:srgbClr val="0070C0"/>
                </a:solidFill>
                <a:latin typeface="Times New Roman" panose="02020603050405020304" pitchFamily="18" charset="0"/>
                <a:cs typeface="Times New Roman" panose="02020603050405020304" pitchFamily="18" charset="0"/>
              </a:rPr>
              <a:t>startup (</a:t>
            </a:r>
            <a:r>
              <a:rPr lang="vi-VN" sz="1400" dirty="0">
                <a:solidFill>
                  <a:srgbClr val="0070C0"/>
                </a:solidFill>
                <a:latin typeface="Times New Roman" panose="02020603050405020304" pitchFamily="18" charset="0"/>
                <a:cs typeface="Times New Roman" panose="02020603050405020304" pitchFamily="18" charset="0"/>
              </a:rPr>
              <a:t>Đáng kể tất cả khi khởi động</a:t>
            </a:r>
            <a:r>
              <a:rPr lang="en-US" sz="1400" dirty="0">
                <a:solidFill>
                  <a:srgbClr val="0070C0"/>
                </a:solidFill>
                <a:latin typeface="Times New Roman" panose="02020603050405020304" pitchFamily="18" charset="0"/>
                <a:cs typeface="Times New Roman" panose="02020603050405020304" pitchFamily="18" charset="0"/>
              </a:rPr>
              <a:t>)</a:t>
            </a:r>
            <a:r>
              <a:rPr lang="en-US" sz="1400" dirty="0">
                <a:solidFill>
                  <a:schemeClr val="accent2"/>
                </a:solidFill>
                <a:latin typeface="Times New Roman" panose="02020603050405020304" pitchFamily="18" charset="0"/>
                <a:cs typeface="Times New Roman" panose="02020603050405020304" pitchFamily="18" charset="0"/>
              </a:rPr>
              <a:t/>
            </a:r>
            <a:br>
              <a:rPr lang="en-US" sz="1400" dirty="0">
                <a:solidFill>
                  <a:schemeClr val="accent2"/>
                </a:solidFill>
                <a:latin typeface="Times New Roman" panose="02020603050405020304" pitchFamily="18" charset="0"/>
                <a:cs typeface="Times New Roman" panose="02020603050405020304" pitchFamily="18" charset="0"/>
              </a:rPr>
            </a:br>
            <a:endParaRPr lang="en-US" sz="1400" b="1" u="sng" dirty="0">
              <a:ln/>
              <a:solidFill>
                <a:schemeClr val="accent2"/>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1734461" y="5845477"/>
            <a:ext cx="792948" cy="30777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b="1" dirty="0">
                <a:ln/>
                <a:solidFill>
                  <a:schemeClr val="accent3"/>
                </a:solidFill>
                <a:latin typeface="Times New Roman" panose="02020603050405020304" pitchFamily="18" charset="0"/>
                <a:cs typeface="Times New Roman" panose="02020603050405020304" pitchFamily="18" charset="0"/>
              </a:rPr>
              <a:t>TIME</a:t>
            </a:r>
          </a:p>
        </p:txBody>
      </p:sp>
      <p:sp>
        <p:nvSpPr>
          <p:cNvPr id="27" name="TextBox 26"/>
          <p:cNvSpPr txBox="1"/>
          <p:nvPr/>
        </p:nvSpPr>
        <p:spPr>
          <a:xfrm>
            <a:off x="6638890" y="3842243"/>
            <a:ext cx="792948" cy="30777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b="1" dirty="0">
                <a:ln/>
                <a:solidFill>
                  <a:schemeClr val="accent3"/>
                </a:solidFill>
                <a:latin typeface="Times New Roman" panose="02020603050405020304" pitchFamily="18" charset="0"/>
                <a:cs typeface="Times New Roman" panose="02020603050405020304" pitchFamily="18" charset="0"/>
              </a:rPr>
              <a:t>100%</a:t>
            </a:r>
          </a:p>
        </p:txBody>
      </p:sp>
      <p:sp>
        <p:nvSpPr>
          <p:cNvPr id="28" name="TextBox 27"/>
          <p:cNvSpPr txBox="1"/>
          <p:nvPr/>
        </p:nvSpPr>
        <p:spPr>
          <a:xfrm>
            <a:off x="464381" y="3779490"/>
            <a:ext cx="792948" cy="30777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b="1" dirty="0">
                <a:ln/>
                <a:solidFill>
                  <a:schemeClr val="accent3"/>
                </a:solidFill>
                <a:latin typeface="Times New Roman" panose="02020603050405020304" pitchFamily="18" charset="0"/>
                <a:cs typeface="Times New Roman" panose="02020603050405020304" pitchFamily="18" charset="0"/>
              </a:rPr>
              <a:t>100%</a:t>
            </a:r>
          </a:p>
        </p:txBody>
      </p:sp>
      <p:sp>
        <p:nvSpPr>
          <p:cNvPr id="29" name="TextBox 28"/>
          <p:cNvSpPr txBox="1"/>
          <p:nvPr/>
        </p:nvSpPr>
        <p:spPr>
          <a:xfrm>
            <a:off x="655690" y="2128722"/>
            <a:ext cx="373428"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latin typeface="Times New Roman" panose="02020603050405020304" pitchFamily="18" charset="0"/>
                <a:cs typeface="Times New Roman" panose="02020603050405020304" pitchFamily="18" charset="0"/>
              </a:rPr>
              <a:t>$</a:t>
            </a:r>
          </a:p>
        </p:txBody>
      </p:sp>
      <p:sp>
        <p:nvSpPr>
          <p:cNvPr id="30" name="TextBox 29"/>
          <p:cNvSpPr txBox="1"/>
          <p:nvPr/>
        </p:nvSpPr>
        <p:spPr>
          <a:xfrm>
            <a:off x="4162670" y="2190855"/>
            <a:ext cx="373428"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latin typeface="Times New Roman" panose="02020603050405020304" pitchFamily="18" charset="0"/>
                <a:cs typeface="Times New Roman" panose="02020603050405020304" pitchFamily="18" charset="0"/>
              </a:rPr>
              <a:t>$</a:t>
            </a:r>
          </a:p>
        </p:txBody>
      </p:sp>
      <p:sp>
        <p:nvSpPr>
          <p:cNvPr id="31" name="TextBox 30"/>
          <p:cNvSpPr txBox="1"/>
          <p:nvPr/>
        </p:nvSpPr>
        <p:spPr>
          <a:xfrm>
            <a:off x="7723952" y="2218857"/>
            <a:ext cx="373428"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latin typeface="Times New Roman" panose="02020603050405020304" pitchFamily="18" charset="0"/>
                <a:cs typeface="Times New Roman" panose="02020603050405020304" pitchFamily="18" charset="0"/>
              </a:rPr>
              <a:t>$</a:t>
            </a:r>
          </a:p>
        </p:txBody>
      </p:sp>
      <p:sp>
        <p:nvSpPr>
          <p:cNvPr id="32" name="TextBox 31"/>
          <p:cNvSpPr txBox="1"/>
          <p:nvPr/>
        </p:nvSpPr>
        <p:spPr>
          <a:xfrm>
            <a:off x="753035" y="4550351"/>
            <a:ext cx="373428"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latin typeface="Times New Roman" panose="02020603050405020304" pitchFamily="18" charset="0"/>
                <a:cs typeface="Times New Roman" panose="02020603050405020304" pitchFamily="18" charset="0"/>
              </a:rPr>
              <a:t>$</a:t>
            </a:r>
          </a:p>
        </p:txBody>
      </p:sp>
      <p:sp>
        <p:nvSpPr>
          <p:cNvPr id="33" name="TextBox 32"/>
          <p:cNvSpPr txBox="1"/>
          <p:nvPr/>
        </p:nvSpPr>
        <p:spPr>
          <a:xfrm>
            <a:off x="4258451" y="4584267"/>
            <a:ext cx="373428"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latin typeface="Times New Roman" panose="02020603050405020304" pitchFamily="18" charset="0"/>
                <a:cs typeface="Times New Roman" panose="02020603050405020304" pitchFamily="18" charset="0"/>
              </a:rPr>
              <a:t>$</a:t>
            </a:r>
          </a:p>
        </p:txBody>
      </p:sp>
      <p:sp>
        <p:nvSpPr>
          <p:cNvPr id="34" name="TextBox 33"/>
          <p:cNvSpPr txBox="1"/>
          <p:nvPr/>
        </p:nvSpPr>
        <p:spPr>
          <a:xfrm>
            <a:off x="7712826" y="4505693"/>
            <a:ext cx="373428"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latin typeface="Times New Roman" panose="02020603050405020304" pitchFamily="18" charset="0"/>
                <a:cs typeface="Times New Roman" panose="02020603050405020304" pitchFamily="18" charset="0"/>
              </a:rPr>
              <a:t>$</a:t>
            </a:r>
          </a:p>
        </p:txBody>
      </p:sp>
      <p:cxnSp>
        <p:nvCxnSpPr>
          <p:cNvPr id="3" name="Straight Connector 2"/>
          <p:cNvCxnSpPr/>
          <p:nvPr/>
        </p:nvCxnSpPr>
        <p:spPr>
          <a:xfrm flipH="1" flipV="1">
            <a:off x="8283552" y="3779490"/>
            <a:ext cx="1926" cy="1708542"/>
          </a:xfrm>
          <a:prstGeom prst="line">
            <a:avLst/>
          </a:prstGeom>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1833550" y="3379680"/>
            <a:ext cx="792948" cy="30777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b="1" dirty="0">
                <a:ln/>
                <a:solidFill>
                  <a:schemeClr val="accent3"/>
                </a:solidFill>
                <a:latin typeface="Times New Roman" panose="02020603050405020304" pitchFamily="18" charset="0"/>
                <a:cs typeface="Times New Roman" panose="02020603050405020304" pitchFamily="18" charset="0"/>
              </a:rPr>
              <a:t>TIME </a:t>
            </a:r>
          </a:p>
        </p:txBody>
      </p:sp>
      <p:sp>
        <p:nvSpPr>
          <p:cNvPr id="43" name="TextBox 42"/>
          <p:cNvSpPr txBox="1"/>
          <p:nvPr/>
        </p:nvSpPr>
        <p:spPr>
          <a:xfrm>
            <a:off x="8908185" y="3379971"/>
            <a:ext cx="792948" cy="30777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b="1" dirty="0">
                <a:ln/>
                <a:solidFill>
                  <a:schemeClr val="accent3"/>
                </a:solidFill>
                <a:latin typeface="Times New Roman" panose="02020603050405020304" pitchFamily="18" charset="0"/>
                <a:cs typeface="Times New Roman" panose="02020603050405020304" pitchFamily="18" charset="0"/>
              </a:rPr>
              <a:t>TIME</a:t>
            </a:r>
          </a:p>
        </p:txBody>
      </p:sp>
      <p:sp>
        <p:nvSpPr>
          <p:cNvPr id="44" name="TextBox 43"/>
          <p:cNvSpPr txBox="1"/>
          <p:nvPr/>
        </p:nvSpPr>
        <p:spPr>
          <a:xfrm>
            <a:off x="3161326" y="1434430"/>
            <a:ext cx="792948" cy="30777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b="1" dirty="0">
                <a:ln/>
                <a:solidFill>
                  <a:schemeClr val="accent3"/>
                </a:solidFill>
                <a:latin typeface="Times New Roman" panose="02020603050405020304" pitchFamily="18" charset="0"/>
                <a:cs typeface="Times New Roman" panose="02020603050405020304" pitchFamily="18" charset="0"/>
              </a:rPr>
              <a:t>100%</a:t>
            </a:r>
          </a:p>
        </p:txBody>
      </p:sp>
      <p:sp>
        <p:nvSpPr>
          <p:cNvPr id="45" name="TextBox 44"/>
          <p:cNvSpPr txBox="1"/>
          <p:nvPr/>
        </p:nvSpPr>
        <p:spPr>
          <a:xfrm>
            <a:off x="5360905" y="5845477"/>
            <a:ext cx="792948" cy="30777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b="1" dirty="0">
                <a:ln/>
                <a:solidFill>
                  <a:schemeClr val="accent3"/>
                </a:solidFill>
                <a:latin typeface="Times New Roman" panose="02020603050405020304" pitchFamily="18" charset="0"/>
                <a:cs typeface="Times New Roman" panose="02020603050405020304" pitchFamily="18" charset="0"/>
              </a:rPr>
              <a:t>TIME</a:t>
            </a:r>
          </a:p>
        </p:txBody>
      </p:sp>
      <p:sp>
        <p:nvSpPr>
          <p:cNvPr id="46" name="TextBox 45"/>
          <p:cNvSpPr txBox="1"/>
          <p:nvPr/>
        </p:nvSpPr>
        <p:spPr>
          <a:xfrm>
            <a:off x="8909696" y="5784545"/>
            <a:ext cx="792948" cy="30777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b="1" dirty="0">
                <a:ln/>
                <a:solidFill>
                  <a:schemeClr val="accent3"/>
                </a:solidFill>
                <a:latin typeface="Times New Roman" panose="02020603050405020304" pitchFamily="18" charset="0"/>
                <a:cs typeface="Times New Roman" panose="02020603050405020304" pitchFamily="18" charset="0"/>
              </a:rPr>
              <a:t>TIME</a:t>
            </a:r>
          </a:p>
        </p:txBody>
      </p:sp>
      <p:cxnSp>
        <p:nvCxnSpPr>
          <p:cNvPr id="11" name="Straight Arrow Connector 10"/>
          <p:cNvCxnSpPr/>
          <p:nvPr/>
        </p:nvCxnSpPr>
        <p:spPr>
          <a:xfrm flipV="1">
            <a:off x="2487965" y="3533859"/>
            <a:ext cx="416424"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TextBox 55"/>
          <p:cNvSpPr txBox="1"/>
          <p:nvPr/>
        </p:nvSpPr>
        <p:spPr>
          <a:xfrm>
            <a:off x="5113339" y="3391127"/>
            <a:ext cx="792948" cy="30777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b="1" dirty="0">
                <a:ln/>
                <a:solidFill>
                  <a:schemeClr val="accent3"/>
                </a:solidFill>
                <a:latin typeface="Times New Roman" panose="02020603050405020304" pitchFamily="18" charset="0"/>
                <a:cs typeface="Times New Roman" panose="02020603050405020304" pitchFamily="18" charset="0"/>
              </a:rPr>
              <a:t>TIME </a:t>
            </a:r>
          </a:p>
        </p:txBody>
      </p:sp>
      <p:cxnSp>
        <p:nvCxnSpPr>
          <p:cNvPr id="58" name="Straight Arrow Connector 57"/>
          <p:cNvCxnSpPr/>
          <p:nvPr/>
        </p:nvCxnSpPr>
        <p:spPr>
          <a:xfrm flipV="1">
            <a:off x="5838193" y="3516508"/>
            <a:ext cx="416424"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flipV="1">
            <a:off x="9660406" y="3534477"/>
            <a:ext cx="416424"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flipV="1">
            <a:off x="2396850" y="6001639"/>
            <a:ext cx="416424"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flipV="1">
            <a:off x="6094025" y="5999363"/>
            <a:ext cx="416424"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flipV="1">
            <a:off x="9502818" y="5995822"/>
            <a:ext cx="416424"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TextBox 62"/>
          <p:cNvSpPr txBox="1"/>
          <p:nvPr/>
        </p:nvSpPr>
        <p:spPr>
          <a:xfrm>
            <a:off x="2505279" y="5124804"/>
            <a:ext cx="1583140" cy="738664"/>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dirty="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Time-</a:t>
            </a:r>
            <a:r>
              <a:rPr lang="en-US" sz="1400" dirty="0" err="1" smtClean="0">
                <a:latin typeface="Times New Roman" panose="02020603050405020304" pitchFamily="18" charset="0"/>
                <a:cs typeface="Times New Roman" panose="02020603050405020304" pitchFamily="18" charset="0"/>
              </a:rPr>
              <a:t>admaterials</a:t>
            </a:r>
            <a:r>
              <a:rPr lang="en-US" sz="1400" dirty="0" smtClean="0">
                <a:latin typeface="Times New Roman" panose="02020603050405020304" pitchFamily="18" charset="0"/>
                <a:cs typeface="Times New Roman" panose="02020603050405020304" pitchFamily="18" charset="0"/>
              </a:rPr>
              <a:t>/LOE</a:t>
            </a:r>
            <a:r>
              <a:rPr lang="en-US" sz="1400" dirty="0">
                <a:latin typeface="Times New Roman" panose="02020603050405020304" pitchFamily="18" charset="0"/>
                <a:cs typeface="Times New Roman" panose="02020603050405020304" pitchFamily="18" charset="0"/>
              </a:rPr>
              <a:t>) </a:t>
            </a:r>
            <a:br>
              <a:rPr lang="en-US" sz="1400" dirty="0">
                <a:latin typeface="Times New Roman" panose="02020603050405020304" pitchFamily="18" charset="0"/>
                <a:cs typeface="Times New Roman" panose="02020603050405020304" pitchFamily="18" charset="0"/>
              </a:rPr>
            </a:br>
            <a:endParaRPr lang="en-US" sz="1400" b="1" u="sng" dirty="0">
              <a:ln/>
              <a:solidFill>
                <a:schemeClr val="accent3"/>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6298268" y="4897433"/>
            <a:ext cx="1583140" cy="95410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400" dirty="0">
                <a:latin typeface="Times New Roman" panose="02020603050405020304" pitchFamily="18" charset="0"/>
                <a:cs typeface="Times New Roman" panose="02020603050405020304" pitchFamily="18" charset="0"/>
              </a:rPr>
              <a:t>(Fixed-price</a:t>
            </a:r>
            <a:br>
              <a:rPr lang="en-US" sz="1400" dirty="0">
                <a:latin typeface="Times New Roman" panose="02020603050405020304" pitchFamily="18" charset="0"/>
                <a:cs typeface="Times New Roman" panose="02020603050405020304" pitchFamily="18" charset="0"/>
              </a:rPr>
            </a:br>
            <a:r>
              <a:rPr lang="en-US" sz="1400" dirty="0" smtClean="0">
                <a:latin typeface="Times New Roman" panose="02020603050405020304" pitchFamily="18" charset="0"/>
                <a:cs typeface="Times New Roman" panose="02020603050405020304" pitchFamily="18" charset="0"/>
              </a:rPr>
              <a:t>development </a:t>
            </a:r>
            <a:r>
              <a:rPr lang="en-US" sz="1400" dirty="0" smtClean="0">
                <a:solidFill>
                  <a:srgbClr val="0070C0"/>
                </a:solidFill>
                <a:latin typeface="Times New Roman" panose="02020603050405020304" pitchFamily="18" charset="0"/>
                <a:cs typeface="Times New Roman" panose="02020603050405020304" pitchFamily="18" charset="0"/>
              </a:rPr>
              <a:t>(</a:t>
            </a:r>
            <a:r>
              <a:rPr lang="en-US" sz="1400" dirty="0" err="1" smtClean="0">
                <a:solidFill>
                  <a:srgbClr val="0070C0"/>
                </a:solidFill>
                <a:latin typeface="Times New Roman" panose="02020603050405020304" pitchFamily="18" charset="0"/>
                <a:cs typeface="Times New Roman" panose="02020603050405020304" pitchFamily="18" charset="0"/>
              </a:rPr>
              <a:t>Phát</a:t>
            </a:r>
            <a:r>
              <a:rPr lang="en-US" sz="1400" dirty="0" smtClean="0">
                <a:solidFill>
                  <a:srgbClr val="0070C0"/>
                </a:solidFill>
                <a:latin typeface="Times New Roman" panose="02020603050405020304" pitchFamily="18" charset="0"/>
                <a:cs typeface="Times New Roman" panose="02020603050405020304" pitchFamily="18" charset="0"/>
              </a:rPr>
              <a:t> </a:t>
            </a:r>
            <a:r>
              <a:rPr lang="en-US" sz="1400" dirty="0" err="1" smtClean="0">
                <a:solidFill>
                  <a:srgbClr val="0070C0"/>
                </a:solidFill>
                <a:latin typeface="Times New Roman" panose="02020603050405020304" pitchFamily="18" charset="0"/>
                <a:cs typeface="Times New Roman" panose="02020603050405020304" pitchFamily="18" charset="0"/>
              </a:rPr>
              <a:t>triển</a:t>
            </a:r>
            <a:r>
              <a:rPr lang="en-US" sz="1400" dirty="0" smtClean="0">
                <a:solidFill>
                  <a:srgbClr val="0070C0"/>
                </a:solidFill>
                <a:latin typeface="Times New Roman" panose="02020603050405020304" pitchFamily="18" charset="0"/>
                <a:cs typeface="Times New Roman" panose="02020603050405020304" pitchFamily="18" charset="0"/>
              </a:rPr>
              <a:t> </a:t>
            </a:r>
            <a:r>
              <a:rPr lang="en-US" sz="1400" dirty="0" err="1" smtClean="0">
                <a:solidFill>
                  <a:srgbClr val="0070C0"/>
                </a:solidFill>
                <a:latin typeface="Times New Roman" panose="02020603050405020304" pitchFamily="18" charset="0"/>
                <a:cs typeface="Times New Roman" panose="02020603050405020304" pitchFamily="18" charset="0"/>
              </a:rPr>
              <a:t>giá</a:t>
            </a:r>
            <a:r>
              <a:rPr lang="en-US" sz="1400" dirty="0" smtClean="0">
                <a:solidFill>
                  <a:srgbClr val="0070C0"/>
                </a:solidFill>
                <a:latin typeface="Times New Roman" panose="02020603050405020304" pitchFamily="18" charset="0"/>
                <a:cs typeface="Times New Roman" panose="02020603050405020304" pitchFamily="18" charset="0"/>
              </a:rPr>
              <a:t> </a:t>
            </a:r>
            <a:r>
              <a:rPr lang="en-US" sz="1400" dirty="0" err="1" smtClean="0">
                <a:solidFill>
                  <a:srgbClr val="0070C0"/>
                </a:solidFill>
                <a:latin typeface="Times New Roman" panose="02020603050405020304" pitchFamily="18" charset="0"/>
                <a:cs typeface="Times New Roman" panose="02020603050405020304" pitchFamily="18" charset="0"/>
              </a:rPr>
              <a:t>cố</a:t>
            </a:r>
            <a:r>
              <a:rPr lang="en-US" sz="1400" dirty="0" smtClean="0">
                <a:solidFill>
                  <a:srgbClr val="0070C0"/>
                </a:solidFill>
                <a:latin typeface="Times New Roman" panose="02020603050405020304" pitchFamily="18" charset="0"/>
                <a:cs typeface="Times New Roman" panose="02020603050405020304" pitchFamily="18" charset="0"/>
              </a:rPr>
              <a:t> </a:t>
            </a:r>
            <a:r>
              <a:rPr lang="en-US" sz="1400" dirty="0" err="1" smtClean="0">
                <a:solidFill>
                  <a:srgbClr val="0070C0"/>
                </a:solidFill>
                <a:latin typeface="Times New Roman" panose="02020603050405020304" pitchFamily="18" charset="0"/>
                <a:cs typeface="Times New Roman" panose="02020603050405020304" pitchFamily="18" charset="0"/>
              </a:rPr>
              <a:t>định</a:t>
            </a:r>
            <a:r>
              <a:rPr lang="en-US" sz="1400" dirty="0" smtClean="0">
                <a:solidFill>
                  <a:srgbClr val="0070C0"/>
                </a:solidFill>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a:t>
            </a:r>
            <a:r>
              <a:rPr lang="en-US" sz="1400" dirty="0" smtClean="0">
                <a:solidFill>
                  <a:srgbClr val="0070C0"/>
                </a:solidFill>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endParaRPr lang="en-US" sz="1400" b="1" u="sng" dirty="0">
              <a:ln/>
              <a:solidFill>
                <a:schemeClr val="accent3"/>
              </a:solidFill>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2"/>
          <a:stretch>
            <a:fillRect/>
          </a:stretch>
        </p:blipFill>
        <p:spPr>
          <a:xfrm>
            <a:off x="4951551" y="2434301"/>
            <a:ext cx="1028700" cy="762000"/>
          </a:xfrm>
          <a:prstGeom prst="rect">
            <a:avLst/>
          </a:prstGeom>
        </p:spPr>
      </p:pic>
      <p:pic>
        <p:nvPicPr>
          <p:cNvPr id="65" name="Picture 64"/>
          <p:cNvPicPr>
            <a:picLocks noChangeAspect="1"/>
          </p:cNvPicPr>
          <p:nvPr/>
        </p:nvPicPr>
        <p:blipFill>
          <a:blip r:embed="rId2"/>
          <a:stretch>
            <a:fillRect/>
          </a:stretch>
        </p:blipFill>
        <p:spPr>
          <a:xfrm>
            <a:off x="5654203" y="1714156"/>
            <a:ext cx="1028700" cy="762000"/>
          </a:xfrm>
          <a:prstGeom prst="rect">
            <a:avLst/>
          </a:prstGeom>
        </p:spPr>
      </p:pic>
      <p:pic>
        <p:nvPicPr>
          <p:cNvPr id="17" name="Picture 16"/>
          <p:cNvPicPr>
            <a:picLocks noChangeAspect="1"/>
          </p:cNvPicPr>
          <p:nvPr/>
        </p:nvPicPr>
        <p:blipFill>
          <a:blip r:embed="rId3"/>
          <a:stretch>
            <a:fillRect/>
          </a:stretch>
        </p:blipFill>
        <p:spPr>
          <a:xfrm>
            <a:off x="8713334" y="2562586"/>
            <a:ext cx="828675" cy="695325"/>
          </a:xfrm>
          <a:prstGeom prst="rect">
            <a:avLst/>
          </a:prstGeom>
        </p:spPr>
      </p:pic>
      <p:pic>
        <p:nvPicPr>
          <p:cNvPr id="18" name="Picture 17"/>
          <p:cNvPicPr>
            <a:picLocks noChangeAspect="1"/>
          </p:cNvPicPr>
          <p:nvPr/>
        </p:nvPicPr>
        <p:blipFill>
          <a:blip r:embed="rId4"/>
          <a:stretch>
            <a:fillRect/>
          </a:stretch>
        </p:blipFill>
        <p:spPr>
          <a:xfrm>
            <a:off x="9139521" y="2225952"/>
            <a:ext cx="704850" cy="333375"/>
          </a:xfrm>
          <a:prstGeom prst="rect">
            <a:avLst/>
          </a:prstGeom>
        </p:spPr>
      </p:pic>
      <p:pic>
        <p:nvPicPr>
          <p:cNvPr id="35" name="Picture 34"/>
          <p:cNvPicPr>
            <a:picLocks noChangeAspect="1"/>
          </p:cNvPicPr>
          <p:nvPr/>
        </p:nvPicPr>
        <p:blipFill>
          <a:blip r:embed="rId5"/>
          <a:stretch>
            <a:fillRect/>
          </a:stretch>
        </p:blipFill>
        <p:spPr>
          <a:xfrm>
            <a:off x="9515917" y="1881997"/>
            <a:ext cx="485775" cy="361950"/>
          </a:xfrm>
          <a:prstGeom prst="rect">
            <a:avLst/>
          </a:prstGeom>
        </p:spPr>
      </p:pic>
      <p:pic>
        <p:nvPicPr>
          <p:cNvPr id="36" name="Picture 35"/>
          <p:cNvPicPr>
            <a:picLocks noChangeAspect="1"/>
          </p:cNvPicPr>
          <p:nvPr/>
        </p:nvPicPr>
        <p:blipFill>
          <a:blip r:embed="rId6"/>
          <a:stretch>
            <a:fillRect/>
          </a:stretch>
        </p:blipFill>
        <p:spPr>
          <a:xfrm>
            <a:off x="1897002" y="4510108"/>
            <a:ext cx="609600" cy="819150"/>
          </a:xfrm>
          <a:prstGeom prst="rect">
            <a:avLst/>
          </a:prstGeom>
        </p:spPr>
      </p:pic>
      <p:pic>
        <p:nvPicPr>
          <p:cNvPr id="37" name="Picture 36"/>
          <p:cNvPicPr>
            <a:picLocks noChangeAspect="1"/>
          </p:cNvPicPr>
          <p:nvPr/>
        </p:nvPicPr>
        <p:blipFill>
          <a:blip r:embed="rId7"/>
          <a:stretch>
            <a:fillRect/>
          </a:stretch>
        </p:blipFill>
        <p:spPr>
          <a:xfrm>
            <a:off x="2491580" y="4015012"/>
            <a:ext cx="542925" cy="657225"/>
          </a:xfrm>
          <a:prstGeom prst="rect">
            <a:avLst/>
          </a:prstGeom>
        </p:spPr>
      </p:pic>
      <p:pic>
        <p:nvPicPr>
          <p:cNvPr id="49" name="Picture 48"/>
          <p:cNvPicPr>
            <a:picLocks noChangeAspect="1"/>
          </p:cNvPicPr>
          <p:nvPr/>
        </p:nvPicPr>
        <p:blipFill>
          <a:blip r:embed="rId8"/>
          <a:stretch>
            <a:fillRect/>
          </a:stretch>
        </p:blipFill>
        <p:spPr>
          <a:xfrm>
            <a:off x="5650568" y="4575443"/>
            <a:ext cx="647700" cy="742950"/>
          </a:xfrm>
          <a:prstGeom prst="rect">
            <a:avLst/>
          </a:prstGeom>
        </p:spPr>
      </p:pic>
      <p:pic>
        <p:nvPicPr>
          <p:cNvPr id="50" name="Picture 49"/>
          <p:cNvPicPr>
            <a:picLocks noChangeAspect="1"/>
          </p:cNvPicPr>
          <p:nvPr/>
        </p:nvPicPr>
        <p:blipFill>
          <a:blip r:embed="rId9"/>
          <a:stretch>
            <a:fillRect/>
          </a:stretch>
        </p:blipFill>
        <p:spPr>
          <a:xfrm>
            <a:off x="6261087" y="4257739"/>
            <a:ext cx="409575" cy="466725"/>
          </a:xfrm>
          <a:prstGeom prst="rect">
            <a:avLst/>
          </a:prstGeom>
        </p:spPr>
      </p:pic>
      <p:pic>
        <p:nvPicPr>
          <p:cNvPr id="66" name="Picture 65"/>
          <p:cNvPicPr>
            <a:picLocks noChangeAspect="1"/>
          </p:cNvPicPr>
          <p:nvPr/>
        </p:nvPicPr>
        <p:blipFill>
          <a:blip r:embed="rId10"/>
          <a:stretch>
            <a:fillRect/>
          </a:stretch>
        </p:blipFill>
        <p:spPr>
          <a:xfrm>
            <a:off x="6456958" y="4129317"/>
            <a:ext cx="285750" cy="133350"/>
          </a:xfrm>
          <a:prstGeom prst="rect">
            <a:avLst/>
          </a:prstGeom>
        </p:spPr>
      </p:pic>
      <p:sp>
        <p:nvSpPr>
          <p:cNvPr id="68" name="TextBox 67"/>
          <p:cNvSpPr txBox="1"/>
          <p:nvPr/>
        </p:nvSpPr>
        <p:spPr>
          <a:xfrm>
            <a:off x="-497" y="0"/>
            <a:ext cx="5919375"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Major Contract Payment Approaches</a:t>
            </a:r>
          </a:p>
          <a:p>
            <a:r>
              <a:rPr lang="en-US" sz="2400" b="1" u="sng" dirty="0">
                <a:solidFill>
                  <a:schemeClr val="bg2">
                    <a:lumMod val="50000"/>
                  </a:schemeClr>
                </a:solidFill>
                <a:latin typeface="Times New Roman" panose="02020603050405020304" pitchFamily="18" charset="0"/>
                <a:cs typeface="Times New Roman" panose="02020603050405020304" pitchFamily="18" charset="0"/>
              </a:rPr>
              <a:t>(</a:t>
            </a:r>
            <a:r>
              <a:rPr lang="vi-VN" sz="2400" b="1" i="1" u="sng" dirty="0">
                <a:solidFill>
                  <a:schemeClr val="bg2">
                    <a:lumMod val="50000"/>
                  </a:schemeClr>
                </a:solidFill>
                <a:latin typeface="Times New Roman" panose="02020603050405020304" pitchFamily="18" charset="0"/>
                <a:cs typeface="Times New Roman" panose="02020603050405020304" pitchFamily="18" charset="0"/>
              </a:rPr>
              <a:t>Phương thức thanh toán hợp đồng chính</a:t>
            </a:r>
            <a:r>
              <a:rPr lang="en-US" sz="2400" b="1" u="sng" dirty="0">
                <a:solidFill>
                  <a:schemeClr val="bg2">
                    <a:lumMod val="50000"/>
                  </a:schemeClr>
                </a:solidFill>
                <a:latin typeface="Times New Roman" panose="02020603050405020304" pitchFamily="18" charset="0"/>
                <a:cs typeface="Times New Roman" panose="02020603050405020304" pitchFamily="18" charset="0"/>
              </a:rPr>
              <a:t>)</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633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7706" y="5550834"/>
            <a:ext cx="11269593"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600" b="1" dirty="0">
                <a:latin typeface="Times New Roman" panose="02020603050405020304" pitchFamily="18" charset="0"/>
                <a:cs typeface="Times New Roman" panose="02020603050405020304" pitchFamily="18" charset="0"/>
              </a:rPr>
              <a:t>Roles and responsibilities may be distributed by business unit, geography, or </a:t>
            </a:r>
            <a:r>
              <a:rPr lang="en-US" sz="1600" b="1" dirty="0" err="1" smtClean="0">
                <a:latin typeface="Times New Roman" panose="02020603050405020304" pitchFamily="18" charset="0"/>
                <a:cs typeface="Times New Roman" panose="02020603050405020304" pitchFamily="18" charset="0"/>
              </a:rPr>
              <a:t>country,based</a:t>
            </a:r>
            <a:r>
              <a:rPr lang="en-US" sz="1600" b="1"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on resources, skills, or experience </a:t>
            </a:r>
            <a:endParaRPr lang="en-US" sz="1600" b="1" dirty="0" smtClean="0">
              <a:latin typeface="Times New Roman" panose="02020603050405020304" pitchFamily="18" charset="0"/>
              <a:cs typeface="Times New Roman" panose="02020603050405020304" pitchFamily="18" charset="0"/>
            </a:endParaRPr>
          </a:p>
          <a:p>
            <a:r>
              <a:rPr lang="en-US" sz="1600" b="1" u="sng" dirty="0" smtClean="0">
                <a:ln/>
                <a:latin typeface="Times New Roman" panose="02020603050405020304" pitchFamily="18" charset="0"/>
                <a:cs typeface="Times New Roman" panose="02020603050405020304" pitchFamily="18" charset="0"/>
              </a:rPr>
              <a:t>(</a:t>
            </a:r>
            <a:r>
              <a:rPr lang="vi-VN" sz="1600" b="1" i="1" dirty="0">
                <a:ln/>
                <a:solidFill>
                  <a:schemeClr val="bg2">
                    <a:lumMod val="50000"/>
                  </a:schemeClr>
                </a:solidFill>
                <a:latin typeface="Times New Roman" panose="02020603050405020304" pitchFamily="18" charset="0"/>
                <a:cs typeface="Times New Roman" panose="02020603050405020304" pitchFamily="18" charset="0"/>
              </a:rPr>
              <a:t>Vai trò và trách nhiệm có thể được phân phối theo đơn vị kinh doanh, địa lý hoặc quốc gia dựa trên nguồn lực, kỹ năng hoặc kinh </a:t>
            </a:r>
            <a:r>
              <a:rPr lang="vi-VN" sz="1600" b="1" i="1" dirty="0" smtClean="0">
                <a:ln/>
                <a:solidFill>
                  <a:schemeClr val="bg2">
                    <a:lumMod val="50000"/>
                  </a:schemeClr>
                </a:solidFill>
                <a:latin typeface="Times New Roman" panose="02020603050405020304" pitchFamily="18" charset="0"/>
                <a:cs typeface="Times New Roman" panose="02020603050405020304" pitchFamily="18" charset="0"/>
              </a:rPr>
              <a:t>nghiệm</a:t>
            </a:r>
            <a:r>
              <a:rPr lang="en-US" sz="1600" b="1" u="sng" dirty="0">
                <a:ln/>
                <a:latin typeface="Times New Roman" panose="02020603050405020304" pitchFamily="18" charset="0"/>
                <a:cs typeface="Times New Roman" panose="02020603050405020304" pitchFamily="18" charset="0"/>
              </a:rPr>
              <a:t>)</a:t>
            </a:r>
          </a:p>
        </p:txBody>
      </p:sp>
      <p:sp>
        <p:nvSpPr>
          <p:cNvPr id="4" name="Oval 3"/>
          <p:cNvSpPr/>
          <p:nvPr/>
        </p:nvSpPr>
        <p:spPr>
          <a:xfrm>
            <a:off x="4804012" y="2062727"/>
            <a:ext cx="1692322" cy="110526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smtClean="0">
                <a:solidFill>
                  <a:srgbClr val="000000"/>
                </a:solidFill>
                <a:latin typeface="Times New Roman" panose="02020603050405020304" pitchFamily="18" charset="0"/>
                <a:cs typeface="Times New Roman" panose="02020603050405020304" pitchFamily="18" charset="0"/>
              </a:rPr>
              <a:t>Project</a:t>
            </a:r>
            <a:r>
              <a:rPr lang="en-US" sz="1400" dirty="0" smtClean="0">
                <a:solidFill>
                  <a:srgbClr val="000000"/>
                </a:solidFill>
                <a:latin typeface="ComicSansMS"/>
              </a:rPr>
              <a:t/>
            </a:r>
            <a:br>
              <a:rPr lang="en-US" sz="1400" dirty="0" smtClean="0">
                <a:solidFill>
                  <a:srgbClr val="000000"/>
                </a:solidFill>
                <a:latin typeface="ComicSansMS"/>
              </a:rPr>
            </a:br>
            <a:r>
              <a:rPr lang="en-US" sz="1400" dirty="0" smtClean="0">
                <a:solidFill>
                  <a:srgbClr val="000000"/>
                </a:solidFill>
                <a:latin typeface="ComicSansMS"/>
              </a:rPr>
              <a:t>manager</a:t>
            </a:r>
          </a:p>
          <a:p>
            <a:pPr algn="ctr"/>
            <a:r>
              <a:rPr lang="en-US" sz="1400" dirty="0" smtClean="0">
                <a:solidFill>
                  <a:srgbClr val="000000"/>
                </a:solidFill>
                <a:latin typeface="ComicSansMS"/>
              </a:rPr>
              <a:t>(</a:t>
            </a:r>
            <a:r>
              <a:rPr lang="en-US" sz="1400" i="1" dirty="0" err="1" smtClean="0">
                <a:solidFill>
                  <a:schemeClr val="bg2">
                    <a:lumMod val="50000"/>
                  </a:schemeClr>
                </a:solidFill>
                <a:latin typeface="ComicSansMS"/>
              </a:rPr>
              <a:t>Trưởng</a:t>
            </a:r>
            <a:r>
              <a:rPr lang="en-US" sz="1400" i="1" dirty="0" smtClean="0">
                <a:solidFill>
                  <a:schemeClr val="bg2">
                    <a:lumMod val="50000"/>
                  </a:schemeClr>
                </a:solidFill>
                <a:latin typeface="ComicSansMS"/>
              </a:rPr>
              <a:t> </a:t>
            </a:r>
            <a:r>
              <a:rPr lang="en-US" sz="1400" i="1" dirty="0" err="1" smtClean="0">
                <a:solidFill>
                  <a:schemeClr val="bg2">
                    <a:lumMod val="50000"/>
                  </a:schemeClr>
                </a:solidFill>
                <a:latin typeface="ComicSansMS"/>
              </a:rPr>
              <a:t>dự</a:t>
            </a:r>
            <a:r>
              <a:rPr lang="en-US" sz="1400" i="1" dirty="0" smtClean="0">
                <a:solidFill>
                  <a:schemeClr val="bg2">
                    <a:lumMod val="50000"/>
                  </a:schemeClr>
                </a:solidFill>
                <a:latin typeface="ComicSansMS"/>
              </a:rPr>
              <a:t> </a:t>
            </a:r>
            <a:r>
              <a:rPr lang="en-US" sz="1400" i="1" dirty="0" err="1" smtClean="0">
                <a:solidFill>
                  <a:schemeClr val="bg2">
                    <a:lumMod val="50000"/>
                  </a:schemeClr>
                </a:solidFill>
                <a:latin typeface="ComicSansMS"/>
              </a:rPr>
              <a:t>án</a:t>
            </a:r>
            <a:r>
              <a:rPr lang="en-US" sz="1400" dirty="0" smtClean="0">
                <a:solidFill>
                  <a:srgbClr val="000000"/>
                </a:solidFill>
                <a:latin typeface="ComicSansMS"/>
              </a:rPr>
              <a:t>)</a:t>
            </a:r>
            <a:endParaRPr lang="en-US" sz="1400" dirty="0"/>
          </a:p>
        </p:txBody>
      </p:sp>
      <p:sp>
        <p:nvSpPr>
          <p:cNvPr id="5" name="Oval 4"/>
          <p:cNvSpPr/>
          <p:nvPr/>
        </p:nvSpPr>
        <p:spPr>
          <a:xfrm>
            <a:off x="2471882" y="3954849"/>
            <a:ext cx="2074461" cy="968991"/>
          </a:xfrm>
          <a:prstGeom prst="ellipse">
            <a:avLst/>
          </a:prstGeom>
        </p:spPr>
        <p:style>
          <a:lnRef idx="1">
            <a:schemeClr val="accent4"/>
          </a:lnRef>
          <a:fillRef idx="1001">
            <a:schemeClr val="lt2"/>
          </a:fillRef>
          <a:effectRef idx="1">
            <a:schemeClr val="accent4"/>
          </a:effectRef>
          <a:fontRef idx="minor">
            <a:schemeClr val="dk1"/>
          </a:fontRef>
        </p:style>
        <p:txBody>
          <a:bodyPr rtlCol="0" anchor="ctr"/>
          <a:lstStyle/>
          <a:p>
            <a:pPr algn="ctr"/>
            <a:r>
              <a:rPr lang="en-US" sz="1400" dirty="0" smtClean="0"/>
              <a:t>Procurement/</a:t>
            </a:r>
            <a:r>
              <a:rPr lang="en-US" sz="1400" dirty="0"/>
              <a:t/>
            </a:r>
            <a:br>
              <a:rPr lang="en-US" sz="1400" dirty="0"/>
            </a:br>
            <a:r>
              <a:rPr lang="en-US" sz="1400" dirty="0">
                <a:latin typeface="Times New Roman" panose="02020603050405020304" pitchFamily="18" charset="0"/>
                <a:cs typeface="Times New Roman" panose="02020603050405020304" pitchFamily="18" charset="0"/>
              </a:rPr>
              <a:t>contracts</a:t>
            </a:r>
            <a:r>
              <a:rPr lang="en-US" sz="1400" dirty="0"/>
              <a:t/>
            </a:r>
            <a:br>
              <a:rPr lang="en-US" sz="1400" dirty="0"/>
            </a:br>
            <a:r>
              <a:rPr lang="en-US" sz="1400" dirty="0"/>
              <a:t>team </a:t>
            </a:r>
            <a:br>
              <a:rPr lang="en-US" sz="1400" dirty="0"/>
            </a:br>
            <a:endParaRPr lang="en-US" sz="1400" dirty="0"/>
          </a:p>
        </p:txBody>
      </p:sp>
      <p:sp>
        <p:nvSpPr>
          <p:cNvPr id="6" name="Oval 5"/>
          <p:cNvSpPr/>
          <p:nvPr/>
        </p:nvSpPr>
        <p:spPr>
          <a:xfrm>
            <a:off x="6951916" y="4001880"/>
            <a:ext cx="2000586" cy="1105469"/>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Client/</a:t>
            </a:r>
            <a:br>
              <a:rPr lang="en-US" sz="1400" dirty="0"/>
            </a:br>
            <a:r>
              <a:rPr lang="en-US" sz="1400" dirty="0"/>
              <a:t>project</a:t>
            </a:r>
            <a:br>
              <a:rPr lang="en-US" sz="1400" dirty="0"/>
            </a:br>
            <a:r>
              <a:rPr lang="en-US" sz="1400" dirty="0">
                <a:latin typeface="Times New Roman" panose="02020603050405020304" pitchFamily="18" charset="0"/>
                <a:cs typeface="Times New Roman" panose="02020603050405020304" pitchFamily="18" charset="0"/>
              </a:rPr>
              <a:t>sponsor</a:t>
            </a:r>
            <a:r>
              <a:rPr lang="en-US" sz="1400" dirty="0"/>
              <a:t> or</a:t>
            </a:r>
            <a:br>
              <a:rPr lang="en-US" sz="1400" dirty="0"/>
            </a:br>
            <a:r>
              <a:rPr lang="en-US" sz="1400" dirty="0"/>
              <a:t>supplier </a:t>
            </a:r>
            <a:br>
              <a:rPr lang="en-US" sz="1400" dirty="0"/>
            </a:br>
            <a:endParaRPr lang="en-US" sz="1400" dirty="0"/>
          </a:p>
        </p:txBody>
      </p:sp>
      <p:cxnSp>
        <p:nvCxnSpPr>
          <p:cNvPr id="9" name="Straight Arrow Connector 8"/>
          <p:cNvCxnSpPr/>
          <p:nvPr/>
        </p:nvCxnSpPr>
        <p:spPr>
          <a:xfrm flipH="1">
            <a:off x="3885263" y="2940277"/>
            <a:ext cx="1093996" cy="10355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352503" y="2924662"/>
            <a:ext cx="1198827" cy="1119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46343" y="4471515"/>
            <a:ext cx="2437112" cy="314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93052" y="2470862"/>
            <a:ext cx="1790138" cy="1077218"/>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600" dirty="0">
                <a:latin typeface="Times New Roman" panose="02020603050405020304" pitchFamily="18" charset="0"/>
                <a:cs typeface="Times New Roman" panose="02020603050405020304" pitchFamily="18" charset="0"/>
              </a:rPr>
              <a:t>Contractual/legal</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guidance </a:t>
            </a:r>
            <a:endParaRPr lang="en-US" sz="1600" b="1" u="sng" dirty="0">
              <a:ln/>
              <a:solidFill>
                <a:schemeClr val="accent3"/>
              </a:solidFill>
              <a:latin typeface="Times New Roman" panose="02020603050405020304" pitchFamily="18" charset="0"/>
              <a:cs typeface="Times New Roman" panose="02020603050405020304" pitchFamily="18" charset="0"/>
            </a:endParaRPr>
          </a:p>
          <a:p>
            <a:r>
              <a:rPr lang="en-US" sz="1600" b="1" u="sng" dirty="0" smtClean="0">
                <a:ln/>
                <a:solidFill>
                  <a:schemeClr val="accent3"/>
                </a:solidFill>
                <a:latin typeface="Times New Roman" panose="02020603050405020304" pitchFamily="18" charset="0"/>
                <a:cs typeface="Times New Roman" panose="02020603050405020304" pitchFamily="18" charset="0"/>
              </a:rPr>
              <a:t>(</a:t>
            </a:r>
            <a:r>
              <a:rPr lang="en-US" sz="1600" b="1" u="sng" dirty="0" err="1" smtClean="0">
                <a:ln/>
                <a:solidFill>
                  <a:schemeClr val="bg2">
                    <a:lumMod val="50000"/>
                  </a:schemeClr>
                </a:solidFill>
                <a:latin typeface="Times New Roman" panose="02020603050405020304" pitchFamily="18" charset="0"/>
                <a:cs typeface="Times New Roman" panose="02020603050405020304" pitchFamily="18" charset="0"/>
              </a:rPr>
              <a:t>Hợp</a:t>
            </a:r>
            <a:r>
              <a:rPr lang="en-US" sz="1600" b="1" u="sng" dirty="0" smtClean="0">
                <a:ln/>
                <a:solidFill>
                  <a:schemeClr val="bg2">
                    <a:lumMod val="50000"/>
                  </a:schemeClr>
                </a:solidFill>
                <a:latin typeface="Times New Roman" panose="02020603050405020304" pitchFamily="18" charset="0"/>
                <a:cs typeface="Times New Roman" panose="02020603050405020304" pitchFamily="18" charset="0"/>
              </a:rPr>
              <a:t> </a:t>
            </a:r>
            <a:r>
              <a:rPr lang="en-US" sz="1600" b="1" u="sng" dirty="0" err="1" smtClean="0">
                <a:ln/>
                <a:solidFill>
                  <a:schemeClr val="bg2">
                    <a:lumMod val="50000"/>
                  </a:schemeClr>
                </a:solidFill>
                <a:latin typeface="Times New Roman" panose="02020603050405020304" pitchFamily="18" charset="0"/>
                <a:cs typeface="Times New Roman" panose="02020603050405020304" pitchFamily="18" charset="0"/>
              </a:rPr>
              <a:t>đồng</a:t>
            </a:r>
            <a:r>
              <a:rPr lang="en-US" sz="1600" b="1" u="sng" dirty="0" smtClean="0">
                <a:ln/>
                <a:solidFill>
                  <a:schemeClr val="bg2">
                    <a:lumMod val="50000"/>
                  </a:schemeClr>
                </a:solidFill>
                <a:latin typeface="Times New Roman" panose="02020603050405020304" pitchFamily="18" charset="0"/>
                <a:cs typeface="Times New Roman" panose="02020603050405020304" pitchFamily="18" charset="0"/>
              </a:rPr>
              <a:t>/</a:t>
            </a:r>
            <a:r>
              <a:rPr lang="en-US" sz="1600" b="1" u="sng" dirty="0" err="1" smtClean="0">
                <a:ln/>
                <a:solidFill>
                  <a:schemeClr val="bg2">
                    <a:lumMod val="50000"/>
                  </a:schemeClr>
                </a:solidFill>
                <a:latin typeface="Times New Roman" panose="02020603050405020304" pitchFamily="18" charset="0"/>
                <a:cs typeface="Times New Roman" panose="02020603050405020304" pitchFamily="18" charset="0"/>
              </a:rPr>
              <a:t>Hướng</a:t>
            </a:r>
            <a:r>
              <a:rPr lang="en-US" sz="1600" b="1" u="sng" dirty="0" smtClean="0">
                <a:ln/>
                <a:solidFill>
                  <a:schemeClr val="bg2">
                    <a:lumMod val="50000"/>
                  </a:schemeClr>
                </a:solidFill>
                <a:latin typeface="Times New Roman" panose="02020603050405020304" pitchFamily="18" charset="0"/>
                <a:cs typeface="Times New Roman" panose="02020603050405020304" pitchFamily="18" charset="0"/>
              </a:rPr>
              <a:t> </a:t>
            </a:r>
            <a:r>
              <a:rPr lang="en-US" sz="1600" b="1" u="sng" dirty="0" err="1" smtClean="0">
                <a:ln/>
                <a:solidFill>
                  <a:schemeClr val="bg2">
                    <a:lumMod val="50000"/>
                  </a:schemeClr>
                </a:solidFill>
                <a:latin typeface="Times New Roman" panose="02020603050405020304" pitchFamily="18" charset="0"/>
                <a:cs typeface="Times New Roman" panose="02020603050405020304" pitchFamily="18" charset="0"/>
              </a:rPr>
              <a:t>dẫn</a:t>
            </a:r>
            <a:r>
              <a:rPr lang="en-US" sz="1600" b="1" u="sng" dirty="0" smtClean="0">
                <a:ln/>
                <a:solidFill>
                  <a:schemeClr val="bg2">
                    <a:lumMod val="50000"/>
                  </a:schemeClr>
                </a:solidFill>
                <a:latin typeface="Times New Roman" panose="02020603050405020304" pitchFamily="18" charset="0"/>
                <a:cs typeface="Times New Roman" panose="02020603050405020304" pitchFamily="18" charset="0"/>
              </a:rPr>
              <a:t> </a:t>
            </a:r>
            <a:r>
              <a:rPr lang="en-US" sz="1600" b="1" u="sng" dirty="0" err="1" smtClean="0">
                <a:ln/>
                <a:solidFill>
                  <a:schemeClr val="bg2">
                    <a:lumMod val="50000"/>
                  </a:schemeClr>
                </a:solidFill>
                <a:latin typeface="Times New Roman" panose="02020603050405020304" pitchFamily="18" charset="0"/>
                <a:cs typeface="Times New Roman" panose="02020603050405020304" pitchFamily="18" charset="0"/>
              </a:rPr>
              <a:t>pháp</a:t>
            </a:r>
            <a:r>
              <a:rPr lang="en-US" sz="1600" b="1" u="sng" dirty="0" smtClean="0">
                <a:ln/>
                <a:solidFill>
                  <a:schemeClr val="bg2">
                    <a:lumMod val="50000"/>
                  </a:schemeClr>
                </a:solidFill>
                <a:latin typeface="Times New Roman" panose="02020603050405020304" pitchFamily="18" charset="0"/>
                <a:cs typeface="Times New Roman" panose="02020603050405020304" pitchFamily="18" charset="0"/>
              </a:rPr>
              <a:t> </a:t>
            </a:r>
            <a:r>
              <a:rPr lang="en-US" sz="1600" b="1" u="sng" dirty="0" err="1" smtClean="0">
                <a:ln/>
                <a:solidFill>
                  <a:schemeClr val="bg2">
                    <a:lumMod val="50000"/>
                  </a:schemeClr>
                </a:solidFill>
                <a:latin typeface="Times New Roman" panose="02020603050405020304" pitchFamily="18" charset="0"/>
                <a:cs typeface="Times New Roman" panose="02020603050405020304" pitchFamily="18" charset="0"/>
              </a:rPr>
              <a:t>luật</a:t>
            </a:r>
            <a:r>
              <a:rPr lang="en-US" sz="1600" b="1" u="sng" dirty="0" smtClean="0">
                <a:ln/>
                <a:solidFill>
                  <a:schemeClr val="accent3"/>
                </a:solidFill>
                <a:latin typeface="Times New Roman" panose="02020603050405020304" pitchFamily="18" charset="0"/>
                <a:cs typeface="Times New Roman" panose="02020603050405020304" pitchFamily="18" charset="0"/>
              </a:rPr>
              <a:t>)</a:t>
            </a:r>
            <a:endParaRPr lang="en-US" sz="1600" b="1" u="sng" dirty="0">
              <a:ln/>
              <a:solidFill>
                <a:schemeClr val="accent3"/>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6874626" y="2481177"/>
            <a:ext cx="1353409" cy="1077218"/>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600" dirty="0">
                <a:latin typeface="Times New Roman" panose="02020603050405020304" pitchFamily="18" charset="0"/>
                <a:cs typeface="Times New Roman" panose="02020603050405020304" pitchFamily="18" charset="0"/>
              </a:rPr>
              <a:t>Technical</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interaction </a:t>
            </a:r>
            <a:endParaRPr lang="en-US" sz="1600" b="1" u="sng" dirty="0">
              <a:ln/>
              <a:solidFill>
                <a:schemeClr val="accent3"/>
              </a:solidFill>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a:t>
            </a:r>
            <a:r>
              <a:rPr lang="en-US" sz="1600" b="1" dirty="0" err="1" smtClean="0">
                <a:solidFill>
                  <a:schemeClr val="bg2">
                    <a:lumMod val="50000"/>
                  </a:schemeClr>
                </a:solidFill>
                <a:latin typeface="Times New Roman" panose="02020603050405020304" pitchFamily="18" charset="0"/>
                <a:cs typeface="Times New Roman" panose="02020603050405020304" pitchFamily="18" charset="0"/>
              </a:rPr>
              <a:t>Tương</a:t>
            </a:r>
            <a:r>
              <a:rPr lang="en-US" sz="1600" b="1" dirty="0" smtClean="0">
                <a:solidFill>
                  <a:schemeClr val="bg2">
                    <a:lumMod val="50000"/>
                  </a:schemeClr>
                </a:solidFill>
                <a:latin typeface="Times New Roman" panose="02020603050405020304" pitchFamily="18" charset="0"/>
                <a:cs typeface="Times New Roman" panose="02020603050405020304" pitchFamily="18" charset="0"/>
              </a:rPr>
              <a:t> </a:t>
            </a:r>
            <a:r>
              <a:rPr lang="en-US" sz="1600" b="1" dirty="0" err="1" smtClean="0">
                <a:solidFill>
                  <a:schemeClr val="bg2">
                    <a:lumMod val="50000"/>
                  </a:schemeClr>
                </a:solidFill>
                <a:latin typeface="Times New Roman" panose="02020603050405020304" pitchFamily="18" charset="0"/>
                <a:cs typeface="Times New Roman" panose="02020603050405020304" pitchFamily="18" charset="0"/>
              </a:rPr>
              <a:t>tác</a:t>
            </a:r>
            <a:r>
              <a:rPr lang="en-US" sz="1600" b="1" dirty="0" smtClean="0">
                <a:solidFill>
                  <a:schemeClr val="bg2">
                    <a:lumMod val="50000"/>
                  </a:schemeClr>
                </a:solidFill>
                <a:latin typeface="Times New Roman" panose="02020603050405020304" pitchFamily="18" charset="0"/>
                <a:cs typeface="Times New Roman" panose="02020603050405020304" pitchFamily="18" charset="0"/>
              </a:rPr>
              <a:t> </a:t>
            </a:r>
            <a:r>
              <a:rPr lang="en-US" sz="1600" b="1" dirty="0" err="1" smtClean="0">
                <a:solidFill>
                  <a:schemeClr val="bg2">
                    <a:lumMod val="50000"/>
                  </a:schemeClr>
                </a:solidFill>
                <a:latin typeface="Times New Roman" panose="02020603050405020304" pitchFamily="18" charset="0"/>
                <a:cs typeface="Times New Roman" panose="02020603050405020304" pitchFamily="18" charset="0"/>
              </a:rPr>
              <a:t>kỹ</a:t>
            </a:r>
            <a:r>
              <a:rPr lang="en-US" sz="1600" b="1" dirty="0" smtClean="0">
                <a:solidFill>
                  <a:schemeClr val="bg2">
                    <a:lumMod val="50000"/>
                  </a:schemeClr>
                </a:solidFill>
                <a:latin typeface="Times New Roman" panose="02020603050405020304" pitchFamily="18" charset="0"/>
                <a:cs typeface="Times New Roman" panose="02020603050405020304" pitchFamily="18" charset="0"/>
              </a:rPr>
              <a:t> </a:t>
            </a:r>
            <a:r>
              <a:rPr lang="en-US" sz="1600" b="1" dirty="0" err="1" smtClean="0">
                <a:solidFill>
                  <a:schemeClr val="bg2">
                    <a:lumMod val="50000"/>
                  </a:schemeClr>
                </a:solidFill>
                <a:latin typeface="Times New Roman" panose="02020603050405020304" pitchFamily="18" charset="0"/>
                <a:cs typeface="Times New Roman" panose="02020603050405020304" pitchFamily="18" charset="0"/>
              </a:rPr>
              <a:t>thuậ</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t</a:t>
            </a:r>
            <a:r>
              <a:rPr lang="en-US" sz="1600" dirty="0" smtClean="0">
                <a:latin typeface="Times New Roman" panose="02020603050405020304" pitchFamily="18" charset="0"/>
                <a:cs typeface="Times New Roman" panose="02020603050405020304" pitchFamily="18" charset="0"/>
              </a:rPr>
              <a:t>)</a:t>
            </a:r>
            <a:endParaRPr lang="en-US" sz="1600" b="1" u="sng" dirty="0">
              <a:ln/>
              <a:solidFill>
                <a:schemeClr val="accent3"/>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784322" y="4439344"/>
            <a:ext cx="3424023" cy="1077218"/>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1600" dirty="0">
                <a:latin typeface="Times New Roman" panose="02020603050405020304" pitchFamily="18" charset="0"/>
                <a:cs typeface="Times New Roman" panose="02020603050405020304" pitchFamily="18" charset="0"/>
              </a:rPr>
              <a:t>Formal</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(contractual)</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interaction </a:t>
            </a:r>
            <a:endParaRPr lang="en-US" sz="1600" b="1" u="sng" dirty="0">
              <a:ln/>
              <a:solidFill>
                <a:schemeClr val="accent3"/>
              </a:solidFill>
              <a:latin typeface="Times New Roman" panose="02020603050405020304" pitchFamily="18" charset="0"/>
              <a:cs typeface="Times New Roman" panose="02020603050405020304" pitchFamily="18" charset="0"/>
            </a:endParaRPr>
          </a:p>
          <a:p>
            <a:r>
              <a:rPr lang="en-US" sz="1600" dirty="0" smtClean="0">
                <a:solidFill>
                  <a:schemeClr val="bg2">
                    <a:lumMod val="50000"/>
                  </a:schemeClr>
                </a:solidFill>
                <a:latin typeface="Times New Roman" panose="02020603050405020304" pitchFamily="18" charset="0"/>
                <a:cs typeface="Times New Roman" panose="02020603050405020304" pitchFamily="18" charset="0"/>
              </a:rPr>
              <a:t>(</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Tương</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tác</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chính</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thức</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hợp</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đồng</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t>
            </a:r>
            <a:endParaRPr lang="en-US" sz="16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0" y="-1"/>
            <a:ext cx="8693624"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Three Primary Roles in the Contract Management </a:t>
            </a:r>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Process</a:t>
            </a:r>
          </a:p>
          <a:p>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a:t>
            </a:r>
            <a:r>
              <a:rPr lang="vi-VN" sz="2400" b="1" i="1" u="sng" dirty="0">
                <a:solidFill>
                  <a:schemeClr val="bg2">
                    <a:lumMod val="50000"/>
                  </a:schemeClr>
                </a:solidFill>
                <a:latin typeface="Times New Roman" panose="02020603050405020304" pitchFamily="18" charset="0"/>
                <a:cs typeface="Times New Roman" panose="02020603050405020304" pitchFamily="18" charset="0"/>
              </a:rPr>
              <a:t>Ba vai trò chính trong quá trình quản lý Hợp </a:t>
            </a:r>
            <a:r>
              <a:rPr lang="vi-VN" sz="2400" b="1" i="1" u="sng" dirty="0" smtClean="0">
                <a:solidFill>
                  <a:schemeClr val="bg2">
                    <a:lumMod val="50000"/>
                  </a:schemeClr>
                </a:solidFill>
                <a:latin typeface="Times New Roman" panose="02020603050405020304" pitchFamily="18" charset="0"/>
                <a:cs typeface="Times New Roman" panose="02020603050405020304" pitchFamily="18" charset="0"/>
              </a:rPr>
              <a:t>đồng</a:t>
            </a:r>
            <a:r>
              <a:rPr lang="en-US" sz="2400" b="1" u="sng" dirty="0" smtClean="0">
                <a:solidFill>
                  <a:schemeClr val="bg2">
                    <a:lumMod val="50000"/>
                  </a:schemeClr>
                </a:solidFill>
                <a:latin typeface="Times New Roman" panose="02020603050405020304" pitchFamily="18" charset="0"/>
                <a:cs typeface="Times New Roman" panose="02020603050405020304" pitchFamily="18" charset="0"/>
              </a:rPr>
              <a:t>)</a:t>
            </a:r>
            <a:r>
              <a:rPr lang="en-US" sz="2400" u="sng" dirty="0">
                <a:solidFill>
                  <a:schemeClr val="bg2">
                    <a:lumMod val="50000"/>
                  </a:schemeClr>
                </a:solidFill>
                <a:latin typeface="Times New Roman" panose="02020603050405020304" pitchFamily="18" charset="0"/>
                <a:cs typeface="Times New Roman" panose="02020603050405020304" pitchFamily="18" charset="0"/>
              </a:rPr>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858695" y="1036994"/>
            <a:ext cx="9582956"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Procurement/contracts </a:t>
            </a:r>
            <a:r>
              <a:rPr lang="en-US" dirty="0" smtClean="0">
                <a:latin typeface="Times New Roman" panose="02020603050405020304" pitchFamily="18" charset="0"/>
                <a:cs typeface="Times New Roman" panose="02020603050405020304" pitchFamily="18" charset="0"/>
              </a:rPr>
              <a:t>team(</a:t>
            </a:r>
            <a:r>
              <a:rPr lang="en-US" i="1" dirty="0" err="1" smtClean="0">
                <a:solidFill>
                  <a:schemeClr val="bg2">
                    <a:lumMod val="75000"/>
                  </a:schemeClr>
                </a:solidFill>
                <a:latin typeface="Times New Roman" panose="02020603050405020304" pitchFamily="18" charset="0"/>
                <a:cs typeface="Times New Roman" panose="02020603050405020304" pitchFamily="18" charset="0"/>
              </a:rPr>
              <a:t>Tạp</a:t>
            </a:r>
            <a:r>
              <a:rPr lang="en-US" i="1" dirty="0" smtClean="0">
                <a:solidFill>
                  <a:schemeClr val="bg2">
                    <a:lumMod val="75000"/>
                  </a:schemeClr>
                </a:solidFill>
                <a:latin typeface="Times New Roman" panose="02020603050405020304" pitchFamily="18" charset="0"/>
                <a:cs typeface="Times New Roman" panose="02020603050405020304" pitchFamily="18" charset="0"/>
              </a:rPr>
              <a:t> </a:t>
            </a:r>
            <a:r>
              <a:rPr lang="en-US" i="1" dirty="0" err="1" smtClean="0">
                <a:solidFill>
                  <a:schemeClr val="bg2">
                    <a:lumMod val="75000"/>
                  </a:schemeClr>
                </a:solidFill>
                <a:latin typeface="Times New Roman" panose="02020603050405020304" pitchFamily="18" charset="0"/>
                <a:cs typeface="Times New Roman" panose="02020603050405020304" pitchFamily="18" charset="0"/>
              </a:rPr>
              <a:t>vụ</a:t>
            </a:r>
            <a:r>
              <a:rPr lang="en-US" i="1" dirty="0" smtClean="0">
                <a:solidFill>
                  <a:schemeClr val="bg2">
                    <a:lumMod val="75000"/>
                  </a:schemeClr>
                </a:solidFill>
                <a:latin typeface="Times New Roman" panose="02020603050405020304" pitchFamily="18" charset="0"/>
                <a:cs typeface="Times New Roman" panose="02020603050405020304" pitchFamily="18" charset="0"/>
              </a:rPr>
              <a:t>/</a:t>
            </a:r>
            <a:r>
              <a:rPr lang="en-US" i="1" dirty="0" err="1" smtClean="0">
                <a:solidFill>
                  <a:schemeClr val="bg2">
                    <a:lumMod val="75000"/>
                  </a:schemeClr>
                </a:solidFill>
                <a:latin typeface="Times New Roman" panose="02020603050405020304" pitchFamily="18" charset="0"/>
                <a:cs typeface="Times New Roman" panose="02020603050405020304" pitchFamily="18" charset="0"/>
              </a:rPr>
              <a:t>đội</a:t>
            </a:r>
            <a:r>
              <a:rPr lang="en-US" i="1" dirty="0" smtClean="0">
                <a:solidFill>
                  <a:schemeClr val="bg2">
                    <a:lumMod val="75000"/>
                  </a:schemeClr>
                </a:solidFill>
                <a:latin typeface="Times New Roman" panose="02020603050405020304" pitchFamily="18" charset="0"/>
                <a:cs typeface="Times New Roman" panose="02020603050405020304" pitchFamily="18" charset="0"/>
              </a:rPr>
              <a:t> </a:t>
            </a:r>
            <a:r>
              <a:rPr lang="en-US" i="1" dirty="0" err="1" smtClean="0">
                <a:solidFill>
                  <a:schemeClr val="bg2">
                    <a:lumMod val="75000"/>
                  </a:schemeClr>
                </a:solidFill>
                <a:latin typeface="Times New Roman" panose="02020603050405020304" pitchFamily="18" charset="0"/>
                <a:cs typeface="Times New Roman" panose="02020603050405020304" pitchFamily="18" charset="0"/>
              </a:rPr>
              <a:t>hợp</a:t>
            </a:r>
            <a:r>
              <a:rPr lang="en-US" i="1" dirty="0" smtClean="0">
                <a:solidFill>
                  <a:schemeClr val="bg2">
                    <a:lumMod val="75000"/>
                  </a:schemeClr>
                </a:solidFill>
                <a:latin typeface="Times New Roman" panose="02020603050405020304" pitchFamily="18" charset="0"/>
                <a:cs typeface="Times New Roman" panose="02020603050405020304" pitchFamily="18" charset="0"/>
              </a:rPr>
              <a:t> </a:t>
            </a:r>
            <a:r>
              <a:rPr lang="en-US" i="1" dirty="0" err="1" smtClean="0">
                <a:solidFill>
                  <a:schemeClr val="bg2">
                    <a:lumMod val="75000"/>
                  </a:schemeClr>
                </a:solidFill>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a:t>
            </a:r>
            <a:r>
              <a:rPr lang="en-US" dirty="0" smtClean="0">
                <a:latin typeface="Times New Roman" panose="02020603050405020304" pitchFamily="18" charset="0"/>
                <a:cs typeface="Times New Roman" panose="02020603050405020304" pitchFamily="18" charset="0"/>
              </a:rPr>
              <a:t>manager(</a:t>
            </a:r>
            <a:r>
              <a:rPr lang="en-US" i="1" dirty="0" err="1" smtClean="0">
                <a:solidFill>
                  <a:schemeClr val="bg2">
                    <a:lumMod val="75000"/>
                  </a:schemeClr>
                </a:solidFill>
                <a:latin typeface="Times New Roman" panose="02020603050405020304" pitchFamily="18" charset="0"/>
                <a:cs typeface="Times New Roman" panose="02020603050405020304" pitchFamily="18" charset="0"/>
              </a:rPr>
              <a:t>Trưởng</a:t>
            </a:r>
            <a:r>
              <a:rPr lang="en-US" i="1" dirty="0" smtClean="0">
                <a:solidFill>
                  <a:schemeClr val="bg2">
                    <a:lumMod val="75000"/>
                  </a:schemeClr>
                </a:solidFill>
                <a:latin typeface="Times New Roman" panose="02020603050405020304" pitchFamily="18" charset="0"/>
                <a:cs typeface="Times New Roman" panose="02020603050405020304" pitchFamily="18" charset="0"/>
              </a:rPr>
              <a:t> </a:t>
            </a:r>
            <a:r>
              <a:rPr lang="en-US" i="1" dirty="0" err="1" smtClean="0">
                <a:solidFill>
                  <a:schemeClr val="bg2">
                    <a:lumMod val="75000"/>
                  </a:schemeClr>
                </a:solidFill>
                <a:latin typeface="Times New Roman" panose="02020603050405020304" pitchFamily="18" charset="0"/>
                <a:cs typeface="Times New Roman" panose="02020603050405020304" pitchFamily="18" charset="0"/>
              </a:rPr>
              <a:t>dự</a:t>
            </a:r>
            <a:r>
              <a:rPr lang="en-US" i="1" dirty="0" smtClean="0">
                <a:solidFill>
                  <a:schemeClr val="bg2">
                    <a:lumMod val="75000"/>
                  </a:schemeClr>
                </a:solidFill>
                <a:latin typeface="Times New Roman" panose="02020603050405020304" pitchFamily="18" charset="0"/>
                <a:cs typeface="Times New Roman" panose="02020603050405020304" pitchFamily="18" charset="0"/>
              </a:rPr>
              <a:t> </a:t>
            </a:r>
            <a:r>
              <a:rPr lang="en-US" i="1" dirty="0" err="1" smtClean="0">
                <a:solidFill>
                  <a:schemeClr val="bg2">
                    <a:lumMod val="75000"/>
                  </a:schemeClr>
                </a:solidFill>
                <a:latin typeface="Times New Roman" panose="02020603050405020304" pitchFamily="18" charset="0"/>
                <a:cs typeface="Times New Roman" panose="02020603050405020304" pitchFamily="18" charset="0"/>
              </a:rPr>
              <a:t>án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Client/project sponsor or supplier </a:t>
            </a:r>
            <a:r>
              <a:rPr lang="en-US" dirty="0" smtClean="0">
                <a:latin typeface="Times New Roman" panose="02020603050405020304" pitchFamily="18" charset="0"/>
                <a:cs typeface="Times New Roman" panose="02020603050405020304" pitchFamily="18" charset="0"/>
              </a:rPr>
              <a:t>(</a:t>
            </a:r>
            <a:r>
              <a:rPr lang="en-US" i="1" dirty="0" err="1" smtClean="0">
                <a:solidFill>
                  <a:schemeClr val="bg2">
                    <a:lumMod val="75000"/>
                  </a:schemeClr>
                </a:solidFill>
                <a:latin typeface="Times New Roman" panose="02020603050405020304" pitchFamily="18" charset="0"/>
                <a:cs typeface="Times New Roman" panose="02020603050405020304" pitchFamily="18" charset="0"/>
              </a:rPr>
              <a:t>Khách</a:t>
            </a:r>
            <a:r>
              <a:rPr lang="en-US" i="1" dirty="0" smtClean="0">
                <a:solidFill>
                  <a:schemeClr val="bg2">
                    <a:lumMod val="75000"/>
                  </a:schemeClr>
                </a:solidFill>
                <a:latin typeface="Times New Roman" panose="02020603050405020304" pitchFamily="18" charset="0"/>
                <a:cs typeface="Times New Roman" panose="02020603050405020304" pitchFamily="18" charset="0"/>
              </a:rPr>
              <a:t> </a:t>
            </a:r>
            <a:r>
              <a:rPr lang="en-US" i="1" dirty="0" err="1" smtClean="0">
                <a:solidFill>
                  <a:schemeClr val="bg2">
                    <a:lumMod val="75000"/>
                  </a:schemeClr>
                </a:solidFill>
                <a:latin typeface="Times New Roman" panose="02020603050405020304" pitchFamily="18" charset="0"/>
                <a:cs typeface="Times New Roman" panose="02020603050405020304" pitchFamily="18" charset="0"/>
              </a:rPr>
              <a:t>hàng</a:t>
            </a:r>
            <a:r>
              <a:rPr lang="en-US" i="1" dirty="0">
                <a:solidFill>
                  <a:schemeClr val="bg2">
                    <a:lumMod val="75000"/>
                  </a:schemeClr>
                </a:solidFill>
                <a:latin typeface="Times New Roman" panose="02020603050405020304" pitchFamily="18" charset="0"/>
                <a:cs typeface="Times New Roman" panose="02020603050405020304" pitchFamily="18" charset="0"/>
              </a:rPr>
              <a:t>/ </a:t>
            </a:r>
            <a:r>
              <a:rPr lang="en-US" i="1" dirty="0" err="1">
                <a:solidFill>
                  <a:schemeClr val="bg2">
                    <a:lumMod val="75000"/>
                  </a:schemeClr>
                </a:solidFill>
                <a:latin typeface="Times New Roman" panose="02020603050405020304" pitchFamily="18" charset="0"/>
                <a:cs typeface="Times New Roman" panose="02020603050405020304" pitchFamily="18" charset="0"/>
              </a:rPr>
              <a:t>nhà</a:t>
            </a:r>
            <a:r>
              <a:rPr lang="en-US" i="1" dirty="0">
                <a:solidFill>
                  <a:schemeClr val="bg2">
                    <a:lumMod val="75000"/>
                  </a:schemeClr>
                </a:solidFill>
                <a:latin typeface="Times New Roman" panose="02020603050405020304" pitchFamily="18" charset="0"/>
                <a:cs typeface="Times New Roman" panose="02020603050405020304" pitchFamily="18" charset="0"/>
              </a:rPr>
              <a:t> </a:t>
            </a:r>
            <a:r>
              <a:rPr lang="en-US" i="1" dirty="0" err="1">
                <a:solidFill>
                  <a:schemeClr val="bg2">
                    <a:lumMod val="75000"/>
                  </a:schemeClr>
                </a:solidFill>
                <a:latin typeface="Times New Roman" panose="02020603050405020304" pitchFamily="18" charset="0"/>
                <a:cs typeface="Times New Roman" panose="02020603050405020304" pitchFamily="18" charset="0"/>
              </a:rPr>
              <a:t>tài</a:t>
            </a:r>
            <a:r>
              <a:rPr lang="en-US" i="1" dirty="0">
                <a:solidFill>
                  <a:schemeClr val="bg2">
                    <a:lumMod val="75000"/>
                  </a:schemeClr>
                </a:solidFill>
                <a:latin typeface="Times New Roman" panose="02020603050405020304" pitchFamily="18" charset="0"/>
                <a:cs typeface="Times New Roman" panose="02020603050405020304" pitchFamily="18" charset="0"/>
              </a:rPr>
              <a:t> </a:t>
            </a:r>
            <a:r>
              <a:rPr lang="en-US" i="1" dirty="0" err="1">
                <a:solidFill>
                  <a:schemeClr val="bg2">
                    <a:lumMod val="75000"/>
                  </a:schemeClr>
                </a:solidFill>
                <a:latin typeface="Times New Roman" panose="02020603050405020304" pitchFamily="18" charset="0"/>
                <a:cs typeface="Times New Roman" panose="02020603050405020304" pitchFamily="18" charset="0"/>
              </a:rPr>
              <a:t>trợ</a:t>
            </a:r>
            <a:r>
              <a:rPr lang="en-US" i="1" dirty="0">
                <a:solidFill>
                  <a:schemeClr val="bg2">
                    <a:lumMod val="75000"/>
                  </a:schemeClr>
                </a:solidFill>
                <a:latin typeface="Times New Roman" panose="02020603050405020304" pitchFamily="18" charset="0"/>
                <a:cs typeface="Times New Roman" panose="02020603050405020304" pitchFamily="18" charset="0"/>
              </a:rPr>
              <a:t> </a:t>
            </a:r>
            <a:r>
              <a:rPr lang="en-US" i="1" dirty="0" err="1">
                <a:solidFill>
                  <a:schemeClr val="bg2">
                    <a:lumMod val="75000"/>
                  </a:schemeClr>
                </a:solidFill>
                <a:latin typeface="Times New Roman" panose="02020603050405020304" pitchFamily="18" charset="0"/>
                <a:cs typeface="Times New Roman" panose="02020603050405020304" pitchFamily="18" charset="0"/>
              </a:rPr>
              <a:t>hoặc</a:t>
            </a:r>
            <a:r>
              <a:rPr lang="en-US" i="1" dirty="0">
                <a:solidFill>
                  <a:schemeClr val="bg2">
                    <a:lumMod val="75000"/>
                  </a:schemeClr>
                </a:solidFill>
                <a:latin typeface="Times New Roman" panose="02020603050405020304" pitchFamily="18" charset="0"/>
                <a:cs typeface="Times New Roman" panose="02020603050405020304" pitchFamily="18" charset="0"/>
              </a:rPr>
              <a:t> </a:t>
            </a:r>
            <a:r>
              <a:rPr lang="en-US" i="1" dirty="0" err="1">
                <a:solidFill>
                  <a:schemeClr val="bg2">
                    <a:lumMod val="75000"/>
                  </a:schemeClr>
                </a:solidFill>
                <a:latin typeface="Times New Roman" panose="02020603050405020304" pitchFamily="18" charset="0"/>
                <a:cs typeface="Times New Roman" panose="02020603050405020304" pitchFamily="18" charset="0"/>
              </a:rPr>
              <a:t>nhà</a:t>
            </a:r>
            <a:r>
              <a:rPr lang="en-US" i="1" dirty="0">
                <a:solidFill>
                  <a:schemeClr val="bg2">
                    <a:lumMod val="75000"/>
                  </a:schemeClr>
                </a:solidFill>
                <a:latin typeface="Times New Roman" panose="02020603050405020304" pitchFamily="18" charset="0"/>
                <a:cs typeface="Times New Roman" panose="02020603050405020304" pitchFamily="18" charset="0"/>
              </a:rPr>
              <a:t> </a:t>
            </a:r>
            <a:r>
              <a:rPr lang="en-US" i="1" dirty="0" err="1">
                <a:solidFill>
                  <a:schemeClr val="bg2">
                    <a:lumMod val="75000"/>
                  </a:schemeClr>
                </a:solidFill>
                <a:latin typeface="Times New Roman" panose="02020603050405020304" pitchFamily="18" charset="0"/>
                <a:cs typeface="Times New Roman" panose="02020603050405020304" pitchFamily="18" charset="0"/>
              </a:rPr>
              <a:t>cung</a:t>
            </a:r>
            <a:r>
              <a:rPr lang="en-US" i="1" dirty="0">
                <a:solidFill>
                  <a:schemeClr val="bg2">
                    <a:lumMod val="75000"/>
                  </a:schemeClr>
                </a:solidFill>
                <a:latin typeface="Times New Roman" panose="02020603050405020304" pitchFamily="18" charset="0"/>
                <a:cs typeface="Times New Roman" panose="02020603050405020304" pitchFamily="18" charset="0"/>
              </a:rPr>
              <a:t> </a:t>
            </a:r>
            <a:r>
              <a:rPr lang="en-US" i="1" dirty="0" err="1">
                <a:solidFill>
                  <a:schemeClr val="bg2">
                    <a:lumMod val="75000"/>
                  </a:schemeClr>
                </a:solidFill>
                <a:latin typeface="Times New Roman" panose="02020603050405020304" pitchFamily="18" charset="0"/>
                <a:cs typeface="Times New Roman" panose="02020603050405020304" pitchFamily="18" charset="0"/>
              </a:rPr>
              <a:t>cấp</a:t>
            </a:r>
            <a:r>
              <a:rPr lang="en-US" i="1" dirty="0">
                <a:solidFill>
                  <a:schemeClr val="bg2">
                    <a:lumMod val="75000"/>
                  </a:schemeClr>
                </a:solidFill>
                <a:latin typeface="Times New Roman" panose="02020603050405020304" pitchFamily="18" charset="0"/>
                <a:cs typeface="Times New Roman" panose="02020603050405020304" pitchFamily="18" charset="0"/>
              </a:rPr>
              <a:t> </a:t>
            </a:r>
            <a:r>
              <a:rPr lang="en-US" i="1" dirty="0" err="1">
                <a:solidFill>
                  <a:schemeClr val="bg2">
                    <a:lumMod val="75000"/>
                  </a:schemeClr>
                </a:solidFill>
                <a:latin typeface="Times New Roman" panose="02020603050405020304" pitchFamily="18" charset="0"/>
                <a:cs typeface="Times New Roman" panose="02020603050405020304" pitchFamily="18" charset="0"/>
              </a:rPr>
              <a:t>dự</a:t>
            </a:r>
            <a:r>
              <a:rPr lang="en-US" i="1" dirty="0">
                <a:solidFill>
                  <a:schemeClr val="bg2">
                    <a:lumMod val="75000"/>
                  </a:schemeClr>
                </a:solidFill>
                <a:latin typeface="Times New Roman" panose="02020603050405020304" pitchFamily="18" charset="0"/>
                <a:cs typeface="Times New Roman" panose="02020603050405020304" pitchFamily="18" charset="0"/>
              </a:rPr>
              <a:t> </a:t>
            </a:r>
            <a:r>
              <a:rPr lang="en-US" i="1" dirty="0" err="1" smtClean="0">
                <a:solidFill>
                  <a:schemeClr val="bg2">
                    <a:lumMod val="75000"/>
                  </a:schemeClr>
                </a:solidFill>
                <a:latin typeface="Times New Roman" panose="02020603050405020304" pitchFamily="18" charset="0"/>
                <a:cs typeface="Times New Roman" panose="02020603050405020304" pitchFamily="18" charset="0"/>
              </a:rPr>
              <a:t>án</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302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4947" y="397776"/>
            <a:ext cx="5919375"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What the Project Manager Should Do</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898526" y="1109948"/>
            <a:ext cx="4310784"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During the project, you must ensure that: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project remains within the scope, timeframe, and costs of the original contract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contract is amended to support a project change that reflects new requirements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contract is amended when unforeseen circumstances require a supplier to increase  resources in order to meet the original requirements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All special terms and conditions (</a:t>
            </a:r>
            <a:r>
              <a:rPr lang="en-US" dirty="0" err="1">
                <a:latin typeface="Times New Roman" panose="02020603050405020304" pitchFamily="18" charset="0"/>
                <a:cs typeface="Times New Roman" panose="02020603050405020304" pitchFamily="18" charset="0"/>
              </a:rPr>
              <a:t>Ts</a:t>
            </a:r>
            <a:r>
              <a:rPr lang="en-US" dirty="0">
                <a:latin typeface="Times New Roman" panose="02020603050405020304" pitchFamily="18" charset="0"/>
                <a:cs typeface="Times New Roman" panose="02020603050405020304" pitchFamily="18" charset="0"/>
              </a:rPr>
              <a:t> and Cs) in the client's and supplier's contracts are being managed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400800" y="387927"/>
            <a:ext cx="6026727"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Người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quản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lý</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dự</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án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nên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làm</a:t>
            </a:r>
            <a:endParaRPr lang="en-US" sz="2400" dirty="0">
              <a:solidFill>
                <a:srgbClr val="0070C0"/>
              </a:solidFill>
            </a:endParaRPr>
          </a:p>
        </p:txBody>
      </p:sp>
      <p:sp>
        <p:nvSpPr>
          <p:cNvPr id="3" name="TextBox 2"/>
          <p:cNvSpPr txBox="1"/>
          <p:nvPr/>
        </p:nvSpPr>
        <p:spPr>
          <a:xfrm>
            <a:off x="6400800" y="1109948"/>
            <a:ext cx="5555673" cy="4524315"/>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Trong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suất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án,bạn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phải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đảm</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bảo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rằng</a:t>
            </a:r>
            <a:r>
              <a:rPr lang="en-US" b="1" dirty="0">
                <a:solidFill>
                  <a:srgbClr val="0070C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vẫn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còn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nằm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phạm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vi,khung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chi </a:t>
            </a:r>
            <a:r>
              <a:rPr lang="en-US" dirty="0" err="1">
                <a:solidFill>
                  <a:srgbClr val="0070C0"/>
                </a:solidFill>
                <a:latin typeface="Times New Roman" panose="02020603050405020304" pitchFamily="18" charset="0"/>
                <a:cs typeface="Times New Roman" panose="02020603050405020304" pitchFamily="18" charset="0"/>
              </a:rPr>
              <a:t>phí</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r>
              <a:rPr lang="en-US" dirty="0">
                <a:solidFill>
                  <a:srgbClr val="0070C0"/>
                </a:solidFill>
                <a:latin typeface="Times New Roman" panose="02020603050405020304" pitchFamily="18" charset="0"/>
                <a:cs typeface="Times New Roman" panose="02020603050405020304" pitchFamily="18" charset="0"/>
              </a:rPr>
              <a:t> ban </a:t>
            </a:r>
            <a:r>
              <a:rPr lang="en-US" dirty="0" err="1">
                <a:solidFill>
                  <a:srgbClr val="0070C0"/>
                </a:solidFill>
                <a:latin typeface="Times New Roman" panose="02020603050405020304" pitchFamily="18" charset="0"/>
                <a:cs typeface="Times New Roman" panose="02020603050405020304" pitchFamily="18" charset="0"/>
              </a:rPr>
              <a:t>đầu</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sửa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đổi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hỗ</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thay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đổi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yêu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mới</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0070C0"/>
                </a:solidFill>
                <a:latin typeface="Times New Roman" panose="02020603050405020304" pitchFamily="18" charset="0"/>
                <a:cs typeface="Times New Roman" panose="02020603050405020304" pitchFamily="18" charset="0"/>
              </a:rPr>
              <a:t>Hợp đồng được sửa đổi khi các tình huống không lường trước đòi hỏi một nhà cung cấp tăng nguồn lực để đáp ứng các yêu cầu ban đầu</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0070C0"/>
                </a:solidFill>
                <a:latin typeface="Times New Roman" panose="02020603050405020304" pitchFamily="18" charset="0"/>
                <a:cs typeface="Times New Roman" panose="02020603050405020304" pitchFamily="18" charset="0"/>
              </a:rPr>
              <a:t>Tất cả các điều khoản và điều kiện đặc biệt (Ts và Cs) trong hợp đồng của khách hàng và nhà cung cấp đang được quản lý</a:t>
            </a:r>
            <a:r>
              <a:rPr lang="en-US" dirty="0">
                <a:solidFill>
                  <a:srgbClr val="0070C0"/>
                </a:solidFill>
                <a:latin typeface="Times New Roman" panose="02020603050405020304" pitchFamily="18" charset="0"/>
                <a:cs typeface="Times New Roman" panose="02020603050405020304" pitchFamily="18" charset="0"/>
              </a:rPr>
              <a:t>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3000018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4947" y="397776"/>
            <a:ext cx="5919375"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Guidelines for Managing Contracts (1 of 2)</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98525" y="1109948"/>
            <a:ext cx="4823402"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Confirm whether the change requests received require changes to the contract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Establish and manage the contract change process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Negotiate contract changes with the client and with suppliers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Monitor performance of the client and suppliers against the agreed-upon responsibilities and inform all parties of any failure to meet agreed-upon dates, resources, commitments, and deliveries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Maintain the financial progress record of the project by recording and managing project costs </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264322" y="407625"/>
            <a:ext cx="5680364" cy="830997"/>
          </a:xfrm>
          <a:prstGeom prst="rect">
            <a:avLst/>
          </a:prstGeom>
          <a:noFill/>
        </p:spPr>
        <p:txBody>
          <a:bodyPr wrap="square" rtlCol="0">
            <a:spAutoFit/>
          </a:bodyPr>
          <a:lstStyle/>
          <a:p>
            <a:r>
              <a:rPr lang="vi-VN" sz="2400" b="1" u="sng" dirty="0">
                <a:solidFill>
                  <a:srgbClr val="0070C0"/>
                </a:solidFill>
                <a:latin typeface="Times New Roman" panose="02020603050405020304" pitchFamily="18" charset="0"/>
                <a:cs typeface="Times New Roman" panose="02020603050405020304" pitchFamily="18" charset="0"/>
              </a:rPr>
              <a:t>Hướng dẫn Quản lý Hợp đồng (1 trong 2)</a:t>
            </a:r>
            <a:r>
              <a:rPr lang="en-US" sz="2400" u="sng" dirty="0">
                <a:solidFill>
                  <a:srgbClr val="0070C0"/>
                </a:solidFill>
                <a:latin typeface="Times New Roman" panose="02020603050405020304" pitchFamily="18" charset="0"/>
                <a:cs typeface="Times New Roman" panose="02020603050405020304" pitchFamily="18" charset="0"/>
              </a:rPr>
              <a:t> </a:t>
            </a:r>
            <a:endParaRPr lang="en-US" sz="2400" b="1" u="sng" dirty="0">
              <a:ln/>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endParaRPr>
          </a:p>
        </p:txBody>
      </p:sp>
      <p:sp>
        <p:nvSpPr>
          <p:cNvPr id="3" name="TextBox 2"/>
          <p:cNvSpPr txBox="1"/>
          <p:nvPr/>
        </p:nvSpPr>
        <p:spPr>
          <a:xfrm>
            <a:off x="6264322" y="1109948"/>
            <a:ext cx="5029200"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Xác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xem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yêu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thay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đổi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yêu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cầu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thay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đổi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đối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Thiết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lập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thay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đổi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Đàm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thay</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đổi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với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cung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cấp</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0070C0"/>
                </a:solidFill>
                <a:latin typeface="Times New Roman" panose="02020603050405020304" pitchFamily="18" charset="0"/>
                <a:cs typeface="Times New Roman" panose="02020603050405020304" pitchFamily="18" charset="0"/>
              </a:rPr>
              <a:t>Giám sát hoạt động của khách hàng và nhà cung cấp dựa trên những trách nhiệm được thỏa thuận và thông báo cho tất cả các bên về sự thất bại trong việc đáp ứng </a:t>
            </a:r>
            <a:r>
              <a:rPr lang="en-US" dirty="0" err="1">
                <a:solidFill>
                  <a:srgbClr val="0070C0"/>
                </a:solidFill>
                <a:latin typeface="Times New Roman" panose="02020603050405020304" pitchFamily="18" charset="0"/>
                <a:cs typeface="Times New Roman" panose="02020603050405020304" pitchFamily="18" charset="0"/>
              </a:rPr>
              <a:t>thời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gian</a:t>
            </a:r>
            <a:r>
              <a:rPr lang="vi-VN" dirty="0">
                <a:solidFill>
                  <a:srgbClr val="0070C0"/>
                </a:solidFill>
                <a:latin typeface="Times New Roman" panose="02020603050405020304" pitchFamily="18" charset="0"/>
                <a:cs typeface="Times New Roman" panose="02020603050405020304" pitchFamily="18" charset="0"/>
              </a:rPr>
              <a:t>, nguồn lực, cam kết và giao hàng đã được đồng ý</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0070C0"/>
                </a:solidFill>
                <a:latin typeface="Times New Roman" panose="02020603050405020304" pitchFamily="18" charset="0"/>
                <a:cs typeface="Times New Roman" panose="02020603050405020304" pitchFamily="18" charset="0"/>
              </a:rPr>
              <a:t>Duy trì hồ sơ tiến độ tài chính của dự án bằng cách ghi lại và quản lý chi phí dự án</a:t>
            </a:r>
            <a:endParaRPr lang="en-US" dirty="0">
              <a:solidFill>
                <a:srgbClr val="0070C0"/>
              </a:solidFill>
            </a:endParaRPr>
          </a:p>
        </p:txBody>
      </p:sp>
    </p:spTree>
    <p:extLst>
      <p:ext uri="{BB962C8B-B14F-4D97-AF65-F5344CB8AC3E}">
        <p14:creationId xmlns:p14="http://schemas.microsoft.com/office/powerpoint/2010/main" val="387949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4947" y="397776"/>
            <a:ext cx="5919375"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solidFill>
                  <a:srgbClr val="0070C0"/>
                </a:solidFill>
                <a:latin typeface="Times New Roman" panose="02020603050405020304" pitchFamily="18" charset="0"/>
                <a:cs typeface="Times New Roman" panose="02020603050405020304" pitchFamily="18" charset="0"/>
              </a:rPr>
              <a:t>Guidelines for Managing Contracts (2 of 2)</a:t>
            </a:r>
            <a:r>
              <a:rPr lang="en-US" sz="2400" u="sng">
                <a:solidFill>
                  <a:srgbClr val="0070C0"/>
                </a:solidFill>
                <a:latin typeface="Times New Roman" panose="02020603050405020304" pitchFamily="18" charset="0"/>
                <a:cs typeface="Times New Roman" panose="02020603050405020304" pitchFamily="18" charset="0"/>
              </a:rPr>
              <a:t> </a:t>
            </a:r>
            <a:endParaRPr lang="en-US" sz="2400" b="1" u="sng" dirty="0">
              <a:ln/>
              <a:solidFill>
                <a:srgbClr val="0070C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98525" y="1109948"/>
            <a:ext cx="4338493"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Secure the client's formal approval of any agreed-upon acceptance tests in the contract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Control all assets made available to others in the project, that is, client and suppliers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Reconcile delivery of all deliverables under the contract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Reconcile billing and payment of suppliers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Secure agreement of suppliers that they have received all money due to them </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264322" y="397776"/>
            <a:ext cx="5761423" cy="1200329"/>
          </a:xfrm>
          <a:prstGeom prst="rect">
            <a:avLst/>
          </a:prstGeom>
          <a:noFill/>
        </p:spPr>
        <p:txBody>
          <a:bodyPr wrap="square" rtlCol="0">
            <a:spAutoFit/>
          </a:bodyPr>
          <a:lstStyle/>
          <a:p>
            <a:r>
              <a:rPr lang="vi-VN" sz="2400" b="1" u="sng" dirty="0">
                <a:solidFill>
                  <a:srgbClr val="0070C0"/>
                </a:solidFill>
                <a:latin typeface="+mj-lt"/>
                <a:cs typeface="Times New Roman" panose="02020603050405020304" pitchFamily="18" charset="0"/>
              </a:rPr>
              <a:t>Hướng dẫn Quản lý Hợp đồng (1 trong 2)</a:t>
            </a:r>
            <a:r>
              <a:rPr lang="en-US" sz="2400" u="sng" dirty="0">
                <a:solidFill>
                  <a:srgbClr val="0070C0"/>
                </a:solidFill>
                <a:latin typeface="+mj-lt"/>
                <a:cs typeface="Times New Roman" panose="02020603050405020304" pitchFamily="18" charset="0"/>
              </a:rPr>
              <a:t> </a:t>
            </a:r>
            <a:endParaRPr lang="en-US" sz="2400" b="1" u="sng" dirty="0">
              <a:ln/>
              <a:solidFill>
                <a:srgbClr val="0070C0"/>
              </a:solidFill>
              <a:latin typeface="+mj-lt"/>
              <a:cs typeface="Times New Roman" panose="02020603050405020304" pitchFamily="18" charset="0"/>
            </a:endParaRPr>
          </a:p>
          <a:p>
            <a:endParaRPr lang="en-US" sz="2400" dirty="0">
              <a:solidFill>
                <a:srgbClr val="0070C0"/>
              </a:solidFill>
              <a:latin typeface="+mj-lt"/>
            </a:endParaRPr>
          </a:p>
          <a:p>
            <a:endParaRPr lang="en-US" sz="2400" dirty="0">
              <a:solidFill>
                <a:srgbClr val="0070C0"/>
              </a:solidFill>
              <a:latin typeface="+mj-lt"/>
            </a:endParaRPr>
          </a:p>
        </p:txBody>
      </p:sp>
      <p:sp>
        <p:nvSpPr>
          <p:cNvPr id="3" name="TextBox 2"/>
          <p:cNvSpPr txBox="1"/>
          <p:nvPr/>
        </p:nvSpPr>
        <p:spPr>
          <a:xfrm>
            <a:off x="6264322" y="1108364"/>
            <a:ext cx="5636733"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Bảo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đảm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chấp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thuận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thức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về</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kiểm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chấp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thỏa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thuận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nào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0070C0"/>
                </a:solidFill>
                <a:latin typeface="Times New Roman" panose="02020603050405020304" pitchFamily="18" charset="0"/>
                <a:cs typeface="Times New Roman" panose="02020603050405020304" pitchFamily="18" charset="0"/>
              </a:rPr>
              <a:t>Kiểm soát tất cả các tài sản có sẵn cho người khác trong dự án, tức là khách hàng và nhà cung cấp</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thiện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phẩm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theo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Hoà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thanh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toán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thanh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toán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cung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cấp</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0070C0"/>
                </a:solidFill>
                <a:latin typeface="Times New Roman" panose="02020603050405020304" pitchFamily="18" charset="0"/>
                <a:cs typeface="Times New Roman" panose="02020603050405020304" pitchFamily="18" charset="0"/>
              </a:rPr>
              <a:t>Bảo đảm thỏa thuận của nhà cung cấp rằng họ đã nhận được tất cả tiền do họ</a:t>
            </a:r>
            <a:r>
              <a:rPr lang="en-US" dirty="0">
                <a:solidFill>
                  <a:srgbClr val="0070C0"/>
                </a:solidFill>
                <a:latin typeface="Times New Roman" panose="02020603050405020304" pitchFamily="18" charset="0"/>
                <a:cs typeface="Times New Roman" panose="02020603050405020304" pitchFamily="18" charset="0"/>
              </a:rPr>
              <a:t>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1119765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 lý hợp đồng cung cấp</a:t>
            </a:r>
            <a:endParaRPr lang="en-US" dirty="0" smtClean="0"/>
          </a:p>
        </p:txBody>
      </p:sp>
      <p:sp>
        <p:nvSpPr>
          <p:cNvPr id="3" name="Content Placeholder 2"/>
          <p:cNvSpPr>
            <a:spLocks noGrp="1"/>
          </p:cNvSpPr>
          <p:nvPr>
            <p:ph sz="half" idx="1"/>
          </p:nvPr>
        </p:nvSpPr>
        <p:spPr/>
        <p:txBody>
          <a:bodyPr/>
          <a:lstStyle/>
          <a:p>
            <a:r>
              <a:rPr lang="en-US" smtClean="0"/>
              <a:t>Nội dung quản lý hợp đồng: </a:t>
            </a:r>
          </a:p>
          <a:p>
            <a:r>
              <a:rPr lang="en-US" smtClean="0"/>
              <a:t>Khái niệm: là quá trình lựa chọn, thương lượng, quản lý các hợp đồng và điều hành việc mua bán các nguyên vật liệu, TTB, dịch vụ… cần thiết cho dự án.</a:t>
            </a:r>
          </a:p>
          <a:p>
            <a:r>
              <a:rPr lang="en-US" smtClean="0"/>
              <a:t>Mục đích: đảm bảo sự thực hiện của nhà thầu đáp ứng được yêu cầu theo hợp đồng</a:t>
            </a:r>
          </a:p>
          <a:p>
            <a:r>
              <a:rPr lang="en-US" smtClean="0"/>
              <a:t>Hợp đồng là văn bản có tính pháp lý cao nhất</a:t>
            </a:r>
            <a:endParaRPr lang="en-US" dirty="0" smtClean="0"/>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1F3868E0-6600-4A5A-8E6F-B481FAD0E8BB}" type="slidenum">
              <a:rPr lang="en-US" altLang="en-US" smtClean="0"/>
              <a:pPr lvl="1"/>
              <a:t>19</a:t>
            </a:fld>
            <a:endParaRPr lang="en-US" altLang="en-US" dirty="0"/>
          </a:p>
        </p:txBody>
      </p:sp>
    </p:spTree>
    <p:extLst>
      <p:ext uri="{BB962C8B-B14F-4D97-AF65-F5344CB8AC3E}">
        <p14:creationId xmlns:p14="http://schemas.microsoft.com/office/powerpoint/2010/main" val="1660782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830998"/>
            <a:ext cx="5971309" cy="5401479"/>
          </a:xfrm>
          <a:prstGeom prst="rect">
            <a:avLst/>
          </a:prstGeom>
          <a:noFill/>
        </p:spPr>
        <p:txBody>
          <a:bodyPr wrap="square" rtlCol="0">
            <a:spAutoFit/>
          </a:bodyPr>
          <a:lstStyle/>
          <a:p>
            <a:pPr marL="285750" indent="-285750">
              <a:buFont typeface="Wingdings" panose="05000000000000000000" pitchFamily="2" charset="2"/>
              <a:buChar char="v"/>
            </a:pPr>
            <a:r>
              <a:rPr lang="en-US" sz="1500" b="1" dirty="0">
                <a:latin typeface="Times New Roman" panose="02020603050405020304" pitchFamily="18" charset="0"/>
                <a:cs typeface="Times New Roman" panose="02020603050405020304" pitchFamily="18" charset="0"/>
              </a:rPr>
              <a:t>What This Unit is About</a:t>
            </a:r>
          </a:p>
          <a:p>
            <a:pPr marL="742950" lvl="1"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This unit discusses the basic principles of project procurement management. It details the contract administration process and provides guidelines for contract management. It also describes the responsibilities of the project manager in contract control.</a:t>
            </a:r>
          </a:p>
          <a:p>
            <a:pPr marL="285750" indent="-285750">
              <a:buFont typeface="Wingdings" panose="05000000000000000000" pitchFamily="2" charset="2"/>
              <a:buChar char="v"/>
            </a:pPr>
            <a:r>
              <a:rPr lang="en-US" sz="1500" b="1" dirty="0">
                <a:latin typeface="Times New Roman" panose="02020603050405020304" pitchFamily="18" charset="0"/>
                <a:cs typeface="Times New Roman" panose="02020603050405020304" pitchFamily="18" charset="0"/>
              </a:rPr>
              <a:t>What You Should Be Able to Do</a:t>
            </a:r>
            <a:br>
              <a:rPr lang="en-US" sz="1500" b="1"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After completing this unit, you should be able to:</a:t>
            </a:r>
          </a:p>
          <a:p>
            <a:pPr marL="1200150" lvl="2"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Define contract</a:t>
            </a:r>
          </a:p>
          <a:p>
            <a:pPr marL="1200150" lvl="2"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State the prerequisites for contract management</a:t>
            </a:r>
          </a:p>
          <a:p>
            <a:pPr marL="1200150" lvl="2"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Describe the guidelines for contract management</a:t>
            </a:r>
          </a:p>
          <a:p>
            <a:pPr marL="1200150" lvl="2"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Describe the responsibility of the </a:t>
            </a:r>
            <a:r>
              <a:rPr lang="en-US" sz="1500" dirty="0" err="1">
                <a:latin typeface="Times New Roman" panose="02020603050405020304" pitchFamily="18" charset="0"/>
                <a:cs typeface="Times New Roman" panose="02020603050405020304" pitchFamily="18" charset="0"/>
              </a:rPr>
              <a:t>projecft</a:t>
            </a:r>
            <a:r>
              <a:rPr lang="en-US" sz="1500" dirty="0">
                <a:latin typeface="Times New Roman" panose="02020603050405020304" pitchFamily="18" charset="0"/>
                <a:cs typeface="Times New Roman" panose="02020603050405020304" pitchFamily="18" charset="0"/>
              </a:rPr>
              <a:t> manager in contract control.</a:t>
            </a:r>
          </a:p>
          <a:p>
            <a:pPr marL="285750" indent="-285750">
              <a:buFont typeface="Wingdings" panose="05000000000000000000" pitchFamily="2" charset="2"/>
              <a:buChar char="v"/>
            </a:pPr>
            <a:r>
              <a:rPr lang="en-US" sz="1500" b="1" dirty="0">
                <a:latin typeface="Times New Roman" panose="02020603050405020304" pitchFamily="18" charset="0"/>
                <a:cs typeface="Times New Roman" panose="02020603050405020304" pitchFamily="18" charset="0"/>
              </a:rPr>
              <a:t>How You Will Check Your Progress</a:t>
            </a:r>
            <a:br>
              <a:rPr lang="en-US" sz="1500" b="1"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Accountability:</a:t>
            </a:r>
          </a:p>
          <a:p>
            <a:pPr marL="742950" lvl="1"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Class Discussion</a:t>
            </a:r>
          </a:p>
          <a:p>
            <a:pPr marL="742950" lvl="1"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Exercise 16-1 : Establishing Relationships Using Contracts</a:t>
            </a:r>
          </a:p>
          <a:p>
            <a:pPr marL="285750" indent="-285750">
              <a:buFont typeface="Wingdings" panose="05000000000000000000" pitchFamily="2" charset="2"/>
              <a:buChar char="v"/>
            </a:pPr>
            <a:r>
              <a:rPr lang="en-US" sz="1500" b="1" dirty="0">
                <a:latin typeface="Times New Roman" panose="02020603050405020304" pitchFamily="18" charset="0"/>
                <a:cs typeface="Times New Roman" panose="02020603050405020304" pitchFamily="18" charset="0"/>
              </a:rPr>
              <a:t>References</a:t>
            </a:r>
          </a:p>
          <a:p>
            <a:pPr marL="742950" lvl="1" indent="-285750">
              <a:buFont typeface="Wingdings" panose="05000000000000000000" pitchFamily="2" charset="2"/>
              <a:buChar char="§"/>
            </a:pPr>
            <a:r>
              <a:rPr lang="en-US" sz="1500" i="1" dirty="0">
                <a:latin typeface="Times New Roman" panose="02020603050405020304" pitchFamily="18" charset="0"/>
                <a:cs typeface="Times New Roman" panose="02020603050405020304" pitchFamily="18" charset="0"/>
              </a:rPr>
              <a:t>A Guide to the Project Management Body of Knowledge (PMBOK® Guide Third Edition)</a:t>
            </a:r>
            <a:r>
              <a:rPr lang="en-US" sz="1500" dirty="0">
                <a:latin typeface="Times New Roman" panose="02020603050405020304" pitchFamily="18" charset="0"/>
                <a:cs typeface="Times New Roman" panose="02020603050405020304" pitchFamily="18" charset="0"/>
              </a:rPr>
              <a:t>, Pennsylvania: Project Management Institute. Jack R. Meredith and Samuel J. Mantel, Jr., </a:t>
            </a:r>
            <a:r>
              <a:rPr lang="en-US" sz="1500" i="1" dirty="0">
                <a:latin typeface="Times New Roman" panose="02020603050405020304" pitchFamily="18" charset="0"/>
                <a:cs typeface="Times New Roman" panose="02020603050405020304" pitchFamily="18" charset="0"/>
              </a:rPr>
              <a:t>Project Management: A Managerial Approach</a:t>
            </a:r>
            <a:r>
              <a:rPr lang="en-US" sz="1500" dirty="0">
                <a:latin typeface="Times New Roman" panose="02020603050405020304" pitchFamily="18" charset="0"/>
                <a:cs typeface="Times New Roman" panose="02020603050405020304" pitchFamily="18" charset="0"/>
              </a:rPr>
              <a:t>. New York: John Wiley &amp; Sons, Inc., 2000, Fourth Edition. </a:t>
            </a:r>
            <a:br>
              <a:rPr lang="en-US" sz="1500" dirty="0">
                <a:latin typeface="Times New Roman" panose="02020603050405020304" pitchFamily="18" charset="0"/>
                <a:cs typeface="Times New Roman" panose="02020603050405020304" pitchFamily="18" charset="0"/>
              </a:rPr>
            </a:br>
            <a:endParaRPr lang="en-US" sz="15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0" y="1"/>
            <a:ext cx="4655127"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a:ln/>
                <a:solidFill>
                  <a:schemeClr val="accent3"/>
                </a:solidFill>
                <a:latin typeface="Times New Roman" panose="02020603050405020304" pitchFamily="18" charset="0"/>
                <a:cs typeface="Times New Roman" panose="02020603050405020304" pitchFamily="18" charset="0"/>
              </a:rPr>
              <a:t>Unit 16 : </a:t>
            </a:r>
            <a:br>
              <a:rPr lang="en-US" sz="2400" b="1" dirty="0">
                <a:ln/>
                <a:solidFill>
                  <a:schemeClr val="accent3"/>
                </a:solidFill>
                <a:latin typeface="Times New Roman" panose="02020603050405020304" pitchFamily="18" charset="0"/>
                <a:cs typeface="Times New Roman" panose="02020603050405020304" pitchFamily="18" charset="0"/>
              </a:rPr>
            </a:br>
            <a:r>
              <a:rPr lang="en-US" sz="2400" b="1" dirty="0" err="1">
                <a:ln/>
                <a:solidFill>
                  <a:schemeClr val="accent3"/>
                </a:solidFill>
                <a:latin typeface="Times New Roman" panose="02020603050405020304" pitchFamily="18" charset="0"/>
                <a:cs typeface="Times New Roman" panose="02020603050405020304" pitchFamily="18" charset="0"/>
              </a:rPr>
              <a:t>Procurenment</a:t>
            </a:r>
            <a:r>
              <a:rPr lang="en-US" sz="2400" b="1" dirty="0">
                <a:ln/>
                <a:solidFill>
                  <a:schemeClr val="accent3"/>
                </a:solidFill>
                <a:latin typeface="Times New Roman" panose="02020603050405020304" pitchFamily="18" charset="0"/>
                <a:cs typeface="Times New Roman" panose="02020603050405020304" pitchFamily="18" charset="0"/>
              </a:rPr>
              <a:t> Management</a:t>
            </a:r>
          </a:p>
        </p:txBody>
      </p:sp>
      <p:sp>
        <p:nvSpPr>
          <p:cNvPr id="2" name="TextBox 1"/>
          <p:cNvSpPr txBox="1"/>
          <p:nvPr/>
        </p:nvSpPr>
        <p:spPr>
          <a:xfrm>
            <a:off x="5805055" y="1"/>
            <a:ext cx="5721927" cy="1200329"/>
          </a:xfrm>
          <a:prstGeom prst="rect">
            <a:avLst/>
          </a:prstGeom>
          <a:noFill/>
        </p:spPr>
        <p:txBody>
          <a:bodyPr wrap="square" rtlCol="0">
            <a:spAutoFit/>
          </a:bodyPr>
          <a:lstStyle/>
          <a:p>
            <a:r>
              <a:rPr lang="en-US" sz="2400" b="1" dirty="0" err="1">
                <a:ln/>
                <a:solidFill>
                  <a:srgbClr val="0070C0"/>
                </a:solidFill>
                <a:latin typeface="Times New Roman" panose="02020603050405020304" pitchFamily="18" charset="0"/>
                <a:cs typeface="Times New Roman" panose="02020603050405020304" pitchFamily="18" charset="0"/>
              </a:rPr>
              <a:t>Bài</a:t>
            </a:r>
            <a:r>
              <a:rPr lang="en-US" sz="2400" b="1" dirty="0">
                <a:ln/>
                <a:solidFill>
                  <a:srgbClr val="0070C0"/>
                </a:solidFill>
                <a:latin typeface="Times New Roman" panose="02020603050405020304" pitchFamily="18" charset="0"/>
                <a:cs typeface="Times New Roman" panose="02020603050405020304" pitchFamily="18" charset="0"/>
              </a:rPr>
              <a:t> 16 : </a:t>
            </a:r>
            <a:br>
              <a:rPr lang="en-US" sz="2400" b="1" dirty="0">
                <a:ln/>
                <a:solidFill>
                  <a:srgbClr val="0070C0"/>
                </a:solidFill>
                <a:latin typeface="Times New Roman" panose="02020603050405020304" pitchFamily="18" charset="0"/>
                <a:cs typeface="Times New Roman" panose="02020603050405020304" pitchFamily="18" charset="0"/>
              </a:rPr>
            </a:br>
            <a:r>
              <a:rPr lang="en-US" sz="2400" b="1" dirty="0" err="1">
                <a:ln/>
                <a:solidFill>
                  <a:srgbClr val="0070C0"/>
                </a:solidFill>
                <a:latin typeface="Times New Roman" panose="02020603050405020304" pitchFamily="18" charset="0"/>
                <a:cs typeface="Times New Roman" panose="02020603050405020304" pitchFamily="18" charset="0"/>
              </a:rPr>
              <a:t>Quản</a:t>
            </a:r>
            <a:r>
              <a:rPr lang="en-US" sz="2400" b="1" dirty="0">
                <a:ln/>
                <a:solidFill>
                  <a:srgbClr val="0070C0"/>
                </a:solidFill>
                <a:latin typeface="Times New Roman" panose="02020603050405020304" pitchFamily="18" charset="0"/>
                <a:cs typeface="Times New Roman" panose="02020603050405020304" pitchFamily="18" charset="0"/>
              </a:rPr>
              <a:t> </a:t>
            </a:r>
            <a:r>
              <a:rPr lang="en-US" sz="2400" b="1" dirty="0" err="1">
                <a:ln/>
                <a:solidFill>
                  <a:srgbClr val="0070C0"/>
                </a:solidFill>
                <a:latin typeface="Times New Roman" panose="02020603050405020304" pitchFamily="18" charset="0"/>
                <a:cs typeface="Times New Roman" panose="02020603050405020304" pitchFamily="18" charset="0"/>
              </a:rPr>
              <a:t>lý</a:t>
            </a:r>
            <a:r>
              <a:rPr lang="en-US" sz="2400" b="1" dirty="0">
                <a:ln/>
                <a:solidFill>
                  <a:srgbClr val="0070C0"/>
                </a:solidFill>
                <a:latin typeface="Times New Roman" panose="02020603050405020304" pitchFamily="18" charset="0"/>
                <a:cs typeface="Times New Roman" panose="02020603050405020304" pitchFamily="18" charset="0"/>
              </a:rPr>
              <a:t> </a:t>
            </a:r>
            <a:r>
              <a:rPr lang="en-US" sz="2400" b="1" dirty="0" err="1">
                <a:ln/>
                <a:solidFill>
                  <a:srgbClr val="0070C0"/>
                </a:solidFill>
                <a:latin typeface="Times New Roman" panose="02020603050405020304" pitchFamily="18" charset="0"/>
                <a:cs typeface="Times New Roman" panose="02020603050405020304" pitchFamily="18" charset="0"/>
              </a:rPr>
              <a:t>đầu</a:t>
            </a:r>
            <a:r>
              <a:rPr lang="en-US" sz="2400" b="1" dirty="0">
                <a:ln/>
                <a:solidFill>
                  <a:srgbClr val="0070C0"/>
                </a:solidFill>
                <a:latin typeface="Times New Roman" panose="02020603050405020304" pitchFamily="18" charset="0"/>
                <a:cs typeface="Times New Roman" panose="02020603050405020304" pitchFamily="18" charset="0"/>
              </a:rPr>
              <a:t> </a:t>
            </a:r>
            <a:r>
              <a:rPr lang="en-US" sz="2400" b="1" dirty="0" err="1">
                <a:ln/>
                <a:solidFill>
                  <a:srgbClr val="0070C0"/>
                </a:solidFill>
                <a:latin typeface="Times New Roman" panose="02020603050405020304" pitchFamily="18" charset="0"/>
                <a:cs typeface="Times New Roman" panose="02020603050405020304" pitchFamily="18" charset="0"/>
              </a:rPr>
              <a:t>thầu</a:t>
            </a:r>
            <a:endParaRPr lang="en-US" sz="2400" b="1" dirty="0">
              <a:ln/>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endParaRPr>
          </a:p>
        </p:txBody>
      </p:sp>
      <p:sp>
        <p:nvSpPr>
          <p:cNvPr id="4" name="TextBox 3"/>
          <p:cNvSpPr txBox="1"/>
          <p:nvPr/>
        </p:nvSpPr>
        <p:spPr>
          <a:xfrm>
            <a:off x="5805055" y="830998"/>
            <a:ext cx="6386945" cy="5632311"/>
          </a:xfrm>
          <a:prstGeom prst="rect">
            <a:avLst/>
          </a:prstGeom>
          <a:noFill/>
        </p:spPr>
        <p:txBody>
          <a:bodyPr wrap="square" rtlCol="0">
            <a:spAutoFit/>
          </a:bodyPr>
          <a:lstStyle/>
          <a:p>
            <a:pPr marL="285750" indent="-285750">
              <a:buFont typeface="Wingdings" panose="05000000000000000000" pitchFamily="2" charset="2"/>
              <a:buChar char="v"/>
            </a:pPr>
            <a:r>
              <a:rPr lang="en-US" sz="1500" b="1" dirty="0" err="1">
                <a:solidFill>
                  <a:srgbClr val="0070C0"/>
                </a:solidFill>
                <a:latin typeface="Times New Roman" panose="02020603050405020304" pitchFamily="18" charset="0"/>
                <a:cs typeface="Times New Roman" panose="02020603050405020304" pitchFamily="18" charset="0"/>
              </a:rPr>
              <a:t>Bài</a:t>
            </a:r>
            <a:r>
              <a:rPr lang="en-US" sz="1500" b="1" dirty="0">
                <a:solidFill>
                  <a:srgbClr val="0070C0"/>
                </a:solidFill>
                <a:latin typeface="Times New Roman" panose="02020603050405020304" pitchFamily="18" charset="0"/>
                <a:cs typeface="Times New Roman" panose="02020603050405020304" pitchFamily="18" charset="0"/>
              </a:rPr>
              <a:t> </a:t>
            </a:r>
            <a:r>
              <a:rPr lang="en-US" sz="1500" b="1" dirty="0" err="1">
                <a:solidFill>
                  <a:srgbClr val="0070C0"/>
                </a:solidFill>
                <a:latin typeface="Times New Roman" panose="02020603050405020304" pitchFamily="18" charset="0"/>
                <a:cs typeface="Times New Roman" panose="02020603050405020304" pitchFamily="18" charset="0"/>
              </a:rPr>
              <a:t>này</a:t>
            </a:r>
            <a:r>
              <a:rPr lang="en-US" sz="1500" b="1" dirty="0">
                <a:solidFill>
                  <a:srgbClr val="0070C0"/>
                </a:solidFill>
                <a:latin typeface="Times New Roman" panose="02020603050405020304" pitchFamily="18" charset="0"/>
                <a:cs typeface="Times New Roman" panose="02020603050405020304" pitchFamily="18" charset="0"/>
              </a:rPr>
              <a:t> </a:t>
            </a:r>
            <a:r>
              <a:rPr lang="en-US" sz="1500" b="1" dirty="0" err="1">
                <a:solidFill>
                  <a:srgbClr val="0070C0"/>
                </a:solidFill>
                <a:latin typeface="Times New Roman" panose="02020603050405020304" pitchFamily="18" charset="0"/>
                <a:cs typeface="Times New Roman" panose="02020603050405020304" pitchFamily="18" charset="0"/>
              </a:rPr>
              <a:t>nói</a:t>
            </a:r>
            <a:r>
              <a:rPr lang="en-US" sz="1500" b="1" dirty="0">
                <a:solidFill>
                  <a:srgbClr val="0070C0"/>
                </a:solidFill>
                <a:latin typeface="Times New Roman" panose="02020603050405020304" pitchFamily="18" charset="0"/>
                <a:cs typeface="Times New Roman" panose="02020603050405020304" pitchFamily="18" charset="0"/>
              </a:rPr>
              <a:t> </a:t>
            </a:r>
            <a:r>
              <a:rPr lang="en-US" sz="1500" b="1" dirty="0" err="1">
                <a:solidFill>
                  <a:srgbClr val="0070C0"/>
                </a:solidFill>
                <a:latin typeface="Times New Roman" panose="02020603050405020304" pitchFamily="18" charset="0"/>
                <a:cs typeface="Times New Roman" panose="02020603050405020304" pitchFamily="18" charset="0"/>
              </a:rPr>
              <a:t>về</a:t>
            </a:r>
            <a:r>
              <a:rPr lang="en-US" sz="1500" b="1" dirty="0">
                <a:solidFill>
                  <a:srgbClr val="0070C0"/>
                </a:solidFill>
                <a:latin typeface="Times New Roman" panose="02020603050405020304" pitchFamily="18" charset="0"/>
                <a:cs typeface="Times New Roman" panose="02020603050405020304" pitchFamily="18" charset="0"/>
              </a:rPr>
              <a:t> </a:t>
            </a:r>
            <a:r>
              <a:rPr lang="en-US" sz="1500" b="1" dirty="0" err="1">
                <a:solidFill>
                  <a:srgbClr val="0070C0"/>
                </a:solidFill>
                <a:latin typeface="Times New Roman" panose="02020603050405020304" pitchFamily="18" charset="0"/>
                <a:cs typeface="Times New Roman" panose="02020603050405020304" pitchFamily="18" charset="0"/>
              </a:rPr>
              <a:t>cái</a:t>
            </a:r>
            <a:r>
              <a:rPr lang="en-US" sz="1500" b="1" dirty="0">
                <a:solidFill>
                  <a:srgbClr val="0070C0"/>
                </a:solidFill>
                <a:latin typeface="Times New Roman" panose="02020603050405020304" pitchFamily="18" charset="0"/>
                <a:cs typeface="Times New Roman" panose="02020603050405020304" pitchFamily="18" charset="0"/>
              </a:rPr>
              <a:t> </a:t>
            </a:r>
            <a:r>
              <a:rPr lang="en-US" sz="1500" b="1" dirty="0" err="1">
                <a:solidFill>
                  <a:srgbClr val="0070C0"/>
                </a:solidFill>
                <a:latin typeface="Times New Roman" panose="02020603050405020304" pitchFamily="18" charset="0"/>
                <a:cs typeface="Times New Roman" panose="02020603050405020304" pitchFamily="18" charset="0"/>
              </a:rPr>
              <a:t>gì</a:t>
            </a:r>
            <a:endParaRPr lang="en-US" sz="1500"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dirty="0" err="1">
                <a:solidFill>
                  <a:srgbClr val="0070C0"/>
                </a:solidFill>
                <a:latin typeface="Times New Roman" panose="02020603050405020304" pitchFamily="18" charset="0"/>
                <a:cs typeface="Times New Roman" panose="02020603050405020304" pitchFamily="18" charset="0"/>
              </a:rPr>
              <a:t>Bài</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này</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thảo</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luận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cơ</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bản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về</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quản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lý</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dự</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án</a:t>
            </a:r>
            <a:r>
              <a:rPr lang="en-US" sz="1500" dirty="0">
                <a:solidFill>
                  <a:srgbClr val="0070C0"/>
                </a:solidFill>
                <a:latin typeface="Times New Roman" panose="02020603050405020304" pitchFamily="18" charset="0"/>
                <a:cs typeface="Times New Roman" panose="02020603050405020304" pitchFamily="18" charset="0"/>
              </a:rPr>
              <a:t>. Chi </a:t>
            </a:r>
            <a:r>
              <a:rPr lang="en-US" sz="1500" dirty="0" err="1">
                <a:solidFill>
                  <a:srgbClr val="0070C0"/>
                </a:solidFill>
                <a:latin typeface="Times New Roman" panose="02020603050405020304" pitchFamily="18" charset="0"/>
                <a:cs typeface="Times New Roman" panose="02020603050405020304" pitchFamily="18" charset="0"/>
              </a:rPr>
              <a:t>tiết</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quá</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trình</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quản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lý</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hợp</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đồng</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và</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cung</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cấp</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hướng</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dẫn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để</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quản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lý</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hợp</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đồng.Nó</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cũng</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mô</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tả</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trách</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nhiệm</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của</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người</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quản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lý</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dự</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án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trong</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kiểm</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soát</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hợp</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đồng</a:t>
            </a:r>
            <a:endParaRPr lang="en-US" sz="1500"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sz="1500"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500" b="1" dirty="0" err="1">
                <a:solidFill>
                  <a:srgbClr val="0070C0"/>
                </a:solidFill>
                <a:latin typeface="Times New Roman" panose="02020603050405020304" pitchFamily="18" charset="0"/>
                <a:cs typeface="Times New Roman" panose="02020603050405020304" pitchFamily="18" charset="0"/>
              </a:rPr>
              <a:t>Bạn</a:t>
            </a:r>
            <a:r>
              <a:rPr lang="en-US" sz="1500" b="1" dirty="0">
                <a:solidFill>
                  <a:srgbClr val="0070C0"/>
                </a:solidFill>
                <a:latin typeface="Times New Roman" panose="02020603050405020304" pitchFamily="18" charset="0"/>
                <a:cs typeface="Times New Roman" panose="02020603050405020304" pitchFamily="18" charset="0"/>
              </a:rPr>
              <a:t> </a:t>
            </a:r>
            <a:r>
              <a:rPr lang="en-US" sz="1500" b="1" dirty="0" err="1">
                <a:solidFill>
                  <a:srgbClr val="0070C0"/>
                </a:solidFill>
                <a:latin typeface="Times New Roman" panose="02020603050405020304" pitchFamily="18" charset="0"/>
                <a:cs typeface="Times New Roman" panose="02020603050405020304" pitchFamily="18" charset="0"/>
              </a:rPr>
              <a:t>nên</a:t>
            </a:r>
            <a:r>
              <a:rPr lang="en-US" sz="1500" b="1" dirty="0">
                <a:solidFill>
                  <a:srgbClr val="0070C0"/>
                </a:solidFill>
                <a:latin typeface="Times New Roman" panose="02020603050405020304" pitchFamily="18" charset="0"/>
                <a:cs typeface="Times New Roman" panose="02020603050405020304" pitchFamily="18" charset="0"/>
              </a:rPr>
              <a:t> </a:t>
            </a:r>
            <a:r>
              <a:rPr lang="en-US" sz="1500" b="1" dirty="0" err="1">
                <a:solidFill>
                  <a:srgbClr val="0070C0"/>
                </a:solidFill>
                <a:latin typeface="Times New Roman" panose="02020603050405020304" pitchFamily="18" charset="0"/>
                <a:cs typeface="Times New Roman" panose="02020603050405020304" pitchFamily="18" charset="0"/>
              </a:rPr>
              <a:t>làm</a:t>
            </a:r>
            <a:r>
              <a:rPr lang="en-US" sz="1500" b="1" dirty="0">
                <a:solidFill>
                  <a:srgbClr val="0070C0"/>
                </a:solidFill>
                <a:latin typeface="Times New Roman" panose="02020603050405020304" pitchFamily="18" charset="0"/>
                <a:cs typeface="Times New Roman" panose="02020603050405020304" pitchFamily="18" charset="0"/>
              </a:rPr>
              <a:t> </a:t>
            </a:r>
            <a:r>
              <a:rPr lang="en-US" sz="1500" b="1" dirty="0" err="1">
                <a:solidFill>
                  <a:srgbClr val="0070C0"/>
                </a:solidFill>
                <a:latin typeface="Times New Roman" panose="02020603050405020304" pitchFamily="18" charset="0"/>
                <a:cs typeface="Times New Roman" panose="02020603050405020304" pitchFamily="18" charset="0"/>
              </a:rPr>
              <a:t>gì</a:t>
            </a:r>
            <a:r>
              <a:rPr lang="en-US" sz="1500" b="1" dirty="0">
                <a:solidFill>
                  <a:srgbClr val="0070C0"/>
                </a:solidFill>
                <a:latin typeface="Times New Roman" panose="02020603050405020304" pitchFamily="18" charset="0"/>
                <a:cs typeface="Times New Roman" panose="02020603050405020304" pitchFamily="18" charset="0"/>
              </a:rPr>
              <a:t/>
            </a:r>
            <a:br>
              <a:rPr lang="en-US" sz="1500" b="1" dirty="0">
                <a:solidFill>
                  <a:srgbClr val="0070C0"/>
                </a:solidFill>
                <a:latin typeface="Times New Roman" panose="02020603050405020304" pitchFamily="18" charset="0"/>
                <a:cs typeface="Times New Roman" panose="02020603050405020304" pitchFamily="18" charset="0"/>
              </a:rPr>
            </a:br>
            <a:r>
              <a:rPr lang="en-US" sz="1500" dirty="0" err="1">
                <a:solidFill>
                  <a:srgbClr val="0070C0"/>
                </a:solidFill>
                <a:latin typeface="Times New Roman" panose="02020603050405020304" pitchFamily="18" charset="0"/>
                <a:cs typeface="Times New Roman" panose="02020603050405020304" pitchFamily="18" charset="0"/>
              </a:rPr>
              <a:t>Sau</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khi</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hoàn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thành</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bài</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này</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bạn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nên</a:t>
            </a:r>
            <a:r>
              <a:rPr lang="en-US" sz="1500" dirty="0">
                <a:solidFill>
                  <a:srgbClr val="0070C0"/>
                </a:solidFill>
                <a:latin typeface="Times New Roman" panose="02020603050405020304" pitchFamily="18" charset="0"/>
                <a:cs typeface="Times New Roman" panose="02020603050405020304" pitchFamily="18" charset="0"/>
              </a:rPr>
              <a:t> :</a:t>
            </a:r>
          </a:p>
          <a:p>
            <a:pPr marL="1200150" lvl="2" indent="-285750">
              <a:buFont typeface="Wingdings" panose="05000000000000000000" pitchFamily="2" charset="2"/>
              <a:buChar char="§"/>
            </a:pPr>
            <a:r>
              <a:rPr lang="en-US" sz="1500" dirty="0" err="1">
                <a:solidFill>
                  <a:srgbClr val="0070C0"/>
                </a:solidFill>
                <a:latin typeface="Times New Roman" panose="02020603050405020304" pitchFamily="18" charset="0"/>
                <a:cs typeface="Times New Roman" panose="02020603050405020304" pitchFamily="18" charset="0"/>
              </a:rPr>
              <a:t>Xác</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định</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hợp</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đồng</a:t>
            </a:r>
            <a:endParaRPr lang="en-US" sz="1500"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500" dirty="0" err="1">
                <a:solidFill>
                  <a:srgbClr val="0070C0"/>
                </a:solidFill>
                <a:latin typeface="Times New Roman" panose="02020603050405020304" pitchFamily="18" charset="0"/>
                <a:cs typeface="Times New Roman" panose="02020603050405020304" pitchFamily="18" charset="0"/>
              </a:rPr>
              <a:t>Nêu</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rõ</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điều</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kiện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tiên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quyết</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hợp</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đồng</a:t>
            </a:r>
            <a:endParaRPr lang="en-US" sz="1500"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500" dirty="0" err="1">
                <a:solidFill>
                  <a:srgbClr val="0070C0"/>
                </a:solidFill>
                <a:latin typeface="Times New Roman" panose="02020603050405020304" pitchFamily="18" charset="0"/>
                <a:cs typeface="Times New Roman" panose="02020603050405020304" pitchFamily="18" charset="0"/>
              </a:rPr>
              <a:t>Mô</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tả</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các</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hướng</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dẫn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về</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quản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lý</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hợp</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đồng</a:t>
            </a:r>
            <a:endParaRPr lang="en-US" sz="1500"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500" dirty="0" err="1">
                <a:solidFill>
                  <a:srgbClr val="0070C0"/>
                </a:solidFill>
                <a:latin typeface="Times New Roman" panose="02020603050405020304" pitchFamily="18" charset="0"/>
                <a:cs typeface="Times New Roman" panose="02020603050405020304" pitchFamily="18" charset="0"/>
              </a:rPr>
              <a:t>Mô</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tả</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trách</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nhiệm</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người</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quản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lý</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dự</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án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trong</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kiểm</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soát</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hợp</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đồng</a:t>
            </a:r>
            <a:endParaRPr lang="en-US" sz="1500"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endParaRPr lang="en-US" sz="1500" dirty="0">
              <a:solidFill>
                <a:srgbClr val="0070C0"/>
              </a:solidFill>
              <a:latin typeface="Times New Roman" panose="02020603050405020304" pitchFamily="18" charset="0"/>
              <a:cs typeface="Times New Roman" panose="02020603050405020304" pitchFamily="18" charset="0"/>
            </a:endParaRPr>
          </a:p>
          <a:p>
            <a:pPr marL="285750" lvl="1" indent="-285750">
              <a:buFont typeface="Wingdings" panose="05000000000000000000" pitchFamily="2" charset="2"/>
              <a:buChar char="v"/>
            </a:pPr>
            <a:r>
              <a:rPr lang="en-US" sz="1500" b="1" dirty="0" err="1">
                <a:solidFill>
                  <a:srgbClr val="0070C0"/>
                </a:solidFill>
                <a:latin typeface="Times New Roman" panose="02020603050405020304" pitchFamily="18" charset="0"/>
                <a:cs typeface="Times New Roman" panose="02020603050405020304" pitchFamily="18" charset="0"/>
              </a:rPr>
              <a:t>Kiểm</a:t>
            </a:r>
            <a:r>
              <a:rPr lang="en-US" sz="1500" b="1" dirty="0">
                <a:solidFill>
                  <a:srgbClr val="0070C0"/>
                </a:solidFill>
                <a:latin typeface="Times New Roman" panose="02020603050405020304" pitchFamily="18" charset="0"/>
                <a:cs typeface="Times New Roman" panose="02020603050405020304" pitchFamily="18" charset="0"/>
              </a:rPr>
              <a:t> </a:t>
            </a:r>
            <a:r>
              <a:rPr lang="en-US" sz="1500" b="1" dirty="0" err="1">
                <a:solidFill>
                  <a:srgbClr val="0070C0"/>
                </a:solidFill>
                <a:latin typeface="Times New Roman" panose="02020603050405020304" pitchFamily="18" charset="0"/>
                <a:cs typeface="Times New Roman" panose="02020603050405020304" pitchFamily="18" charset="0"/>
              </a:rPr>
              <a:t>tra</a:t>
            </a:r>
            <a:r>
              <a:rPr lang="en-US" sz="1500" b="1" dirty="0">
                <a:solidFill>
                  <a:srgbClr val="0070C0"/>
                </a:solidFill>
                <a:latin typeface="Times New Roman" panose="02020603050405020304" pitchFamily="18" charset="0"/>
                <a:cs typeface="Times New Roman" panose="02020603050405020304" pitchFamily="18" charset="0"/>
              </a:rPr>
              <a:t> </a:t>
            </a:r>
            <a:r>
              <a:rPr lang="en-US" sz="1500" b="1" dirty="0" err="1">
                <a:solidFill>
                  <a:srgbClr val="0070C0"/>
                </a:solidFill>
                <a:latin typeface="Times New Roman" panose="02020603050405020304" pitchFamily="18" charset="0"/>
                <a:cs typeface="Times New Roman" panose="02020603050405020304" pitchFamily="18" charset="0"/>
              </a:rPr>
              <a:t>tiến</a:t>
            </a:r>
            <a:r>
              <a:rPr lang="en-US" sz="1500" b="1" dirty="0">
                <a:solidFill>
                  <a:srgbClr val="0070C0"/>
                </a:solidFill>
                <a:latin typeface="Times New Roman" panose="02020603050405020304" pitchFamily="18" charset="0"/>
                <a:cs typeface="Times New Roman" panose="02020603050405020304" pitchFamily="18" charset="0"/>
              </a:rPr>
              <a:t> </a:t>
            </a:r>
            <a:r>
              <a:rPr lang="en-US" sz="1500" b="1" dirty="0" err="1">
                <a:solidFill>
                  <a:srgbClr val="0070C0"/>
                </a:solidFill>
                <a:latin typeface="Times New Roman" panose="02020603050405020304" pitchFamily="18" charset="0"/>
                <a:cs typeface="Times New Roman" panose="02020603050405020304" pitchFamily="18" charset="0"/>
              </a:rPr>
              <a:t>độ</a:t>
            </a:r>
            <a:r>
              <a:rPr lang="en-US" sz="1500" b="1" dirty="0">
                <a:solidFill>
                  <a:srgbClr val="0070C0"/>
                </a:solidFill>
                <a:latin typeface="Times New Roman" panose="02020603050405020304" pitchFamily="18" charset="0"/>
                <a:cs typeface="Times New Roman" panose="02020603050405020304" pitchFamily="18" charset="0"/>
              </a:rPr>
              <a:t> </a:t>
            </a:r>
            <a:r>
              <a:rPr lang="en-US" sz="1500" b="1" dirty="0" err="1">
                <a:solidFill>
                  <a:srgbClr val="0070C0"/>
                </a:solidFill>
                <a:latin typeface="Times New Roman" panose="02020603050405020304" pitchFamily="18" charset="0"/>
                <a:cs typeface="Times New Roman" panose="02020603050405020304" pitchFamily="18" charset="0"/>
              </a:rPr>
              <a:t>của</a:t>
            </a:r>
            <a:r>
              <a:rPr lang="en-US" sz="1500" b="1" dirty="0">
                <a:solidFill>
                  <a:srgbClr val="0070C0"/>
                </a:solidFill>
                <a:latin typeface="Times New Roman" panose="02020603050405020304" pitchFamily="18" charset="0"/>
                <a:cs typeface="Times New Roman" panose="02020603050405020304" pitchFamily="18" charset="0"/>
              </a:rPr>
              <a:t> </a:t>
            </a:r>
            <a:r>
              <a:rPr lang="en-US" sz="1500" b="1" dirty="0" err="1">
                <a:solidFill>
                  <a:srgbClr val="0070C0"/>
                </a:solidFill>
                <a:latin typeface="Times New Roman" panose="02020603050405020304" pitchFamily="18" charset="0"/>
                <a:cs typeface="Times New Roman" panose="02020603050405020304" pitchFamily="18" charset="0"/>
              </a:rPr>
              <a:t>bạn</a:t>
            </a:r>
            <a:r>
              <a:rPr lang="en-US" sz="1500" b="1" dirty="0">
                <a:solidFill>
                  <a:srgbClr val="0070C0"/>
                </a:solidFill>
                <a:latin typeface="Times New Roman" panose="02020603050405020304" pitchFamily="18" charset="0"/>
                <a:cs typeface="Times New Roman" panose="02020603050405020304" pitchFamily="18" charset="0"/>
              </a:rPr>
              <a:t> </a:t>
            </a:r>
            <a:r>
              <a:rPr lang="en-US" sz="1500" b="1" dirty="0" err="1">
                <a:solidFill>
                  <a:srgbClr val="0070C0"/>
                </a:solidFill>
                <a:latin typeface="Times New Roman" panose="02020603050405020304" pitchFamily="18" charset="0"/>
                <a:cs typeface="Times New Roman" panose="02020603050405020304" pitchFamily="18" charset="0"/>
              </a:rPr>
              <a:t>như</a:t>
            </a:r>
            <a:r>
              <a:rPr lang="en-US" sz="1500" b="1" dirty="0">
                <a:solidFill>
                  <a:srgbClr val="0070C0"/>
                </a:solidFill>
                <a:latin typeface="Times New Roman" panose="02020603050405020304" pitchFamily="18" charset="0"/>
                <a:cs typeface="Times New Roman" panose="02020603050405020304" pitchFamily="18" charset="0"/>
              </a:rPr>
              <a:t> </a:t>
            </a:r>
            <a:r>
              <a:rPr lang="en-US" sz="1500" b="1" dirty="0" err="1">
                <a:solidFill>
                  <a:srgbClr val="0070C0"/>
                </a:solidFill>
                <a:latin typeface="Times New Roman" panose="02020603050405020304" pitchFamily="18" charset="0"/>
                <a:cs typeface="Times New Roman" panose="02020603050405020304" pitchFamily="18" charset="0"/>
              </a:rPr>
              <a:t>thế</a:t>
            </a:r>
            <a:r>
              <a:rPr lang="en-US" sz="1500" b="1" dirty="0">
                <a:solidFill>
                  <a:srgbClr val="0070C0"/>
                </a:solidFill>
                <a:latin typeface="Times New Roman" panose="02020603050405020304" pitchFamily="18" charset="0"/>
                <a:cs typeface="Times New Roman" panose="02020603050405020304" pitchFamily="18" charset="0"/>
              </a:rPr>
              <a:t> </a:t>
            </a:r>
            <a:r>
              <a:rPr lang="en-US" sz="1500" b="1" dirty="0" err="1">
                <a:solidFill>
                  <a:srgbClr val="0070C0"/>
                </a:solidFill>
                <a:latin typeface="Times New Roman" panose="02020603050405020304" pitchFamily="18" charset="0"/>
                <a:cs typeface="Times New Roman" panose="02020603050405020304" pitchFamily="18" charset="0"/>
              </a:rPr>
              <a:t>nào</a:t>
            </a:r>
            <a:r>
              <a:rPr lang="en-US" sz="1500" b="1" dirty="0">
                <a:solidFill>
                  <a:srgbClr val="0070C0"/>
                </a:solidFill>
                <a:latin typeface="Times New Roman" panose="02020603050405020304" pitchFamily="18" charset="0"/>
                <a:cs typeface="Times New Roman" panose="02020603050405020304" pitchFamily="18" charset="0"/>
              </a:rPr>
              <a:t/>
            </a:r>
            <a:br>
              <a:rPr lang="en-US" sz="1500" b="1" dirty="0">
                <a:solidFill>
                  <a:srgbClr val="0070C0"/>
                </a:solidFill>
                <a:latin typeface="Times New Roman" panose="02020603050405020304" pitchFamily="18" charset="0"/>
                <a:cs typeface="Times New Roman" panose="02020603050405020304" pitchFamily="18" charset="0"/>
              </a:rPr>
            </a:br>
            <a:r>
              <a:rPr lang="en-US" sz="1500" dirty="0">
                <a:solidFill>
                  <a:srgbClr val="0070C0"/>
                </a:solidFill>
                <a:latin typeface="Times New Roman" panose="02020603050405020304" pitchFamily="18" charset="0"/>
                <a:cs typeface="Times New Roman" panose="02020603050405020304" pitchFamily="18" charset="0"/>
              </a:rPr>
              <a:t>Accountability:</a:t>
            </a:r>
          </a:p>
          <a:p>
            <a:pPr marL="742950" lvl="1" indent="-285750">
              <a:buFont typeface="Wingdings" panose="05000000000000000000" pitchFamily="2" charset="2"/>
              <a:buChar char="§"/>
            </a:pPr>
            <a:r>
              <a:rPr lang="en-US" sz="1500" dirty="0" err="1">
                <a:solidFill>
                  <a:srgbClr val="0070C0"/>
                </a:solidFill>
                <a:latin typeface="Times New Roman" panose="02020603050405020304" pitchFamily="18" charset="0"/>
                <a:cs typeface="Times New Roman" panose="02020603050405020304" pitchFamily="18" charset="0"/>
              </a:rPr>
              <a:t>Thảo</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luận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trên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lớp</a:t>
            </a:r>
            <a:endParaRPr lang="en-US" sz="1500"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dirty="0" err="1">
                <a:solidFill>
                  <a:srgbClr val="0070C0"/>
                </a:solidFill>
                <a:latin typeface="Times New Roman" panose="02020603050405020304" pitchFamily="18" charset="0"/>
                <a:cs typeface="Times New Roman" panose="02020603050405020304" pitchFamily="18" charset="0"/>
              </a:rPr>
              <a:t>Bài</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tập</a:t>
            </a:r>
            <a:r>
              <a:rPr lang="en-US" sz="1500" dirty="0">
                <a:solidFill>
                  <a:srgbClr val="0070C0"/>
                </a:solidFill>
                <a:latin typeface="Times New Roman" panose="02020603050405020304" pitchFamily="18" charset="0"/>
                <a:cs typeface="Times New Roman" panose="02020603050405020304" pitchFamily="18" charset="0"/>
              </a:rPr>
              <a:t> 16-1 : </a:t>
            </a:r>
            <a:r>
              <a:rPr lang="en-US" sz="1500" dirty="0" err="1">
                <a:solidFill>
                  <a:srgbClr val="0070C0"/>
                </a:solidFill>
                <a:latin typeface="Times New Roman" panose="02020603050405020304" pitchFamily="18" charset="0"/>
                <a:cs typeface="Times New Roman" panose="02020603050405020304" pitchFamily="18" charset="0"/>
              </a:rPr>
              <a:t>Thiết</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lập</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quan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hệ</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bằng</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hợp</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đồng</a:t>
            </a:r>
            <a:endParaRPr lang="en-US" sz="1500"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sz="1500"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500" b="1" dirty="0">
                <a:solidFill>
                  <a:srgbClr val="0070C0"/>
                </a:solidFill>
                <a:latin typeface="Times New Roman" panose="02020603050405020304" pitchFamily="18" charset="0"/>
                <a:cs typeface="Times New Roman" panose="02020603050405020304" pitchFamily="18" charset="0"/>
              </a:rPr>
              <a:t>References</a:t>
            </a:r>
          </a:p>
          <a:p>
            <a:pPr marL="742950" lvl="1" indent="-285750">
              <a:buFont typeface="Wingdings" panose="05000000000000000000" pitchFamily="2" charset="2"/>
              <a:buChar char="§"/>
            </a:pPr>
            <a:r>
              <a:rPr lang="en-US" sz="1500" i="1" dirty="0" err="1">
                <a:solidFill>
                  <a:srgbClr val="0070C0"/>
                </a:solidFill>
                <a:latin typeface="Times New Roman" panose="02020603050405020304" pitchFamily="18" charset="0"/>
                <a:cs typeface="Times New Roman" panose="02020603050405020304" pitchFamily="18" charset="0"/>
              </a:rPr>
              <a:t>Kiến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thức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hướng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dẫn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quản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lý</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án</a:t>
            </a:r>
            <a:r>
              <a:rPr lang="en-US" sz="1500" i="1" dirty="0">
                <a:solidFill>
                  <a:srgbClr val="0070C0"/>
                </a:solidFill>
                <a:latin typeface="Times New Roman" panose="02020603050405020304" pitchFamily="18" charset="0"/>
                <a:cs typeface="Times New Roman" panose="02020603050405020304" pitchFamily="18" charset="0"/>
              </a:rPr>
              <a:t> (PMBOK® Guide Third Edition)</a:t>
            </a:r>
            <a:r>
              <a:rPr lang="en-US" sz="1500" dirty="0">
                <a:solidFill>
                  <a:srgbClr val="0070C0"/>
                </a:solidFill>
                <a:latin typeface="Times New Roman" panose="02020603050405020304" pitchFamily="18" charset="0"/>
                <a:cs typeface="Times New Roman" panose="02020603050405020304" pitchFamily="18" charset="0"/>
              </a:rPr>
              <a:t>, Pennsylvania: </a:t>
            </a:r>
            <a:r>
              <a:rPr lang="en-US" sz="1500" dirty="0" err="1">
                <a:solidFill>
                  <a:srgbClr val="0070C0"/>
                </a:solidFill>
                <a:latin typeface="Times New Roman" panose="02020603050405020304" pitchFamily="18" charset="0"/>
                <a:cs typeface="Times New Roman" panose="02020603050405020304" pitchFamily="18" charset="0"/>
              </a:rPr>
              <a:t>Viện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quản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lý</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dự</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án</a:t>
            </a:r>
            <a:r>
              <a:rPr lang="en-US" sz="1500" dirty="0">
                <a:solidFill>
                  <a:srgbClr val="0070C0"/>
                </a:solidFill>
                <a:latin typeface="Times New Roman" panose="02020603050405020304" pitchFamily="18" charset="0"/>
                <a:cs typeface="Times New Roman" panose="02020603050405020304" pitchFamily="18" charset="0"/>
              </a:rPr>
              <a:t>. Jack R. Meredith and Samuel J. Mantel, Jr., </a:t>
            </a:r>
            <a:r>
              <a:rPr lang="en-US" sz="1500" i="1" dirty="0">
                <a:solidFill>
                  <a:srgbClr val="0070C0"/>
                </a:solidFill>
                <a:latin typeface="Times New Roman" panose="02020603050405020304" pitchFamily="18" charset="0"/>
                <a:cs typeface="Times New Roman" panose="02020603050405020304" pitchFamily="18" charset="0"/>
              </a:rPr>
              <a:t>Project Management: </a:t>
            </a:r>
            <a:r>
              <a:rPr lang="en-US" sz="1500" i="1" dirty="0" err="1">
                <a:solidFill>
                  <a:srgbClr val="0070C0"/>
                </a:solidFill>
                <a:latin typeface="Times New Roman" panose="02020603050405020304" pitchFamily="18" charset="0"/>
                <a:cs typeface="Times New Roman" panose="02020603050405020304" pitchFamily="18" charset="0"/>
              </a:rPr>
              <a:t>Một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phương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pháp</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quản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lý</a:t>
            </a:r>
            <a:r>
              <a:rPr lang="en-US" sz="1500" dirty="0">
                <a:solidFill>
                  <a:srgbClr val="0070C0"/>
                </a:solidFill>
                <a:latin typeface="Times New Roman" panose="02020603050405020304" pitchFamily="18" charset="0"/>
                <a:cs typeface="Times New Roman" panose="02020603050405020304" pitchFamily="18" charset="0"/>
              </a:rPr>
              <a:t>. New York: John Wiley &amp; Sons, Inc., 2000, </a:t>
            </a:r>
            <a:r>
              <a:rPr lang="en-US" sz="1500" dirty="0" err="1">
                <a:solidFill>
                  <a:srgbClr val="0070C0"/>
                </a:solidFill>
                <a:latin typeface="Times New Roman" panose="02020603050405020304" pitchFamily="18" charset="0"/>
                <a:cs typeface="Times New Roman" panose="02020603050405020304" pitchFamily="18" charset="0"/>
              </a:rPr>
              <a:t>tái</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bản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lần</a:t>
            </a:r>
            <a:r>
              <a:rPr lang="en-US" sz="1500" dirty="0">
                <a:solidFill>
                  <a:srgbClr val="0070C0"/>
                </a:solidFill>
                <a:latin typeface="Times New Roman" panose="02020603050405020304" pitchFamily="18" charset="0"/>
                <a:cs typeface="Times New Roman" panose="02020603050405020304" pitchFamily="18" charset="0"/>
              </a:rPr>
              <a:t> </a:t>
            </a:r>
            <a:r>
              <a:rPr lang="en-US" sz="1500" dirty="0" err="1">
                <a:solidFill>
                  <a:srgbClr val="0070C0"/>
                </a:solidFill>
                <a:latin typeface="Times New Roman" panose="02020603050405020304" pitchFamily="18" charset="0"/>
                <a:cs typeface="Times New Roman" panose="02020603050405020304" pitchFamily="18" charset="0"/>
              </a:rPr>
              <a:t>thứ</a:t>
            </a:r>
            <a:r>
              <a:rPr lang="en-US" sz="1500" dirty="0">
                <a:solidFill>
                  <a:srgbClr val="0070C0"/>
                </a:solidFill>
                <a:latin typeface="Times New Roman" panose="02020603050405020304" pitchFamily="18" charset="0"/>
                <a:cs typeface="Times New Roman" panose="02020603050405020304" pitchFamily="18" charset="0"/>
              </a:rPr>
              <a:t> 4</a:t>
            </a:r>
            <a:br>
              <a:rPr lang="en-US" sz="1500" dirty="0">
                <a:solidFill>
                  <a:srgbClr val="0070C0"/>
                </a:solidFill>
                <a:latin typeface="Times New Roman" panose="02020603050405020304" pitchFamily="18" charset="0"/>
                <a:cs typeface="Times New Roman" panose="02020603050405020304" pitchFamily="18" charset="0"/>
              </a:rPr>
            </a:br>
            <a:endParaRPr lang="en-US" sz="1500" dirty="0">
              <a:solidFill>
                <a:srgbClr val="0070C0"/>
              </a:solidFill>
              <a:latin typeface="Times New Roman" panose="02020603050405020304" pitchFamily="18" charset="0"/>
              <a:cs typeface="Times New Roman" panose="02020603050405020304" pitchFamily="18" charset="0"/>
            </a:endParaRPr>
          </a:p>
          <a:p>
            <a:endParaRPr lang="en-US" sz="1500" dirty="0">
              <a:solidFill>
                <a:srgbClr val="0070C0"/>
              </a:solidFill>
            </a:endParaRPr>
          </a:p>
        </p:txBody>
      </p:sp>
    </p:spTree>
    <p:extLst>
      <p:ext uri="{BB962C8B-B14F-4D97-AF65-F5344CB8AC3E}">
        <p14:creationId xmlns:p14="http://schemas.microsoft.com/office/powerpoint/2010/main" val="2969866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 lý hợp đồng cung cấp</a:t>
            </a:r>
            <a:endParaRPr lang="en-US" dirty="0" smtClean="0"/>
          </a:p>
        </p:txBody>
      </p:sp>
      <p:sp>
        <p:nvSpPr>
          <p:cNvPr id="3" name="Content Placeholder 2"/>
          <p:cNvSpPr>
            <a:spLocks noGrp="1"/>
          </p:cNvSpPr>
          <p:nvPr>
            <p:ph sz="half" idx="1"/>
          </p:nvPr>
        </p:nvSpPr>
        <p:spPr/>
        <p:txBody>
          <a:bodyPr/>
          <a:lstStyle/>
          <a:p>
            <a:r>
              <a:rPr lang="en-US" smtClean="0"/>
              <a:t>Bảo đảm thực hiện hợp đồng:</a:t>
            </a:r>
          </a:p>
          <a:p>
            <a:r>
              <a:rPr lang="en-US" smtClean="0"/>
              <a:t>Nhà trúng thầu phải thực hiện đảm bảo hợp đồng trước khi hợp đồng có hiệu lực</a:t>
            </a:r>
          </a:p>
          <a:p>
            <a:r>
              <a:rPr lang="en-US" smtClean="0"/>
              <a:t>Thời gian phải kéo dài cho đến khi chuyển sang thực hiện nghĩa vụ bảo hành.</a:t>
            </a:r>
          </a:p>
          <a:p>
            <a:r>
              <a:rPr lang="en-US" smtClean="0"/>
              <a:t>Nhà thầu không được nhận lại bảo đảm thực hiện hợp đồng trong trường hợp từ chối thực hiện hợp đồng sau khi hợp đồng có hiệu lực.</a:t>
            </a:r>
            <a:endParaRPr lang="en-US" dirty="0" smtClean="0"/>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C001A5E3-4FD0-476B-9E3B-723D9B22E841}" type="slidenum">
              <a:rPr lang="en-US" altLang="en-US" smtClean="0"/>
              <a:pPr lvl="1"/>
              <a:t>20</a:t>
            </a:fld>
            <a:endParaRPr lang="en-US" altLang="en-US" dirty="0"/>
          </a:p>
        </p:txBody>
      </p:sp>
    </p:spTree>
    <p:extLst>
      <p:ext uri="{BB962C8B-B14F-4D97-AF65-F5344CB8AC3E}">
        <p14:creationId xmlns:p14="http://schemas.microsoft.com/office/powerpoint/2010/main" val="4108042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 lý hợp đồng cung cấp</a:t>
            </a:r>
            <a:endParaRPr lang="en-US" dirty="0" smtClean="0"/>
          </a:p>
        </p:txBody>
      </p:sp>
      <p:sp>
        <p:nvSpPr>
          <p:cNvPr id="3" name="Content Placeholder 2"/>
          <p:cNvSpPr>
            <a:spLocks noGrp="1"/>
          </p:cNvSpPr>
          <p:nvPr>
            <p:ph sz="half" idx="1"/>
          </p:nvPr>
        </p:nvSpPr>
        <p:spPr/>
        <p:txBody>
          <a:bodyPr/>
          <a:lstStyle/>
          <a:p>
            <a:r>
              <a:rPr lang="en-US" smtClean="0"/>
              <a:t>Bảo hành: </a:t>
            </a:r>
          </a:p>
          <a:p>
            <a:r>
              <a:rPr lang="en-US" smtClean="0"/>
              <a:t>Thời hạn, mức tiền bảo hành và các nội dung bảo hành khác được quy định trong bảo hành phải căn cứ quy định về pháp luật.</a:t>
            </a:r>
          </a:p>
          <a:p>
            <a:r>
              <a:rPr lang="en-US" smtClean="0"/>
              <a:t>Thanh toán hợp đồng:</a:t>
            </a:r>
          </a:p>
          <a:p>
            <a:r>
              <a:rPr lang="en-US" smtClean="0"/>
              <a:t>Giá hợp đồng và các điều khoản cụ thể về thanh toán được ghi trong hợp đồng là cơ sở để chủ đầu tư thanh toán cho nhà thầu.</a:t>
            </a:r>
          </a:p>
          <a:p>
            <a:endParaRPr lang="en-US" dirty="0" smtClean="0"/>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52F57D1B-3F62-462D-AEA7-76FA4D1FAD77}" type="slidenum">
              <a:rPr lang="en-US" altLang="en-US" smtClean="0"/>
              <a:pPr lvl="1"/>
              <a:t>21</a:t>
            </a:fld>
            <a:endParaRPr lang="en-US" altLang="en-US" dirty="0"/>
          </a:p>
        </p:txBody>
      </p:sp>
    </p:spTree>
    <p:extLst>
      <p:ext uri="{BB962C8B-B14F-4D97-AF65-F5344CB8AC3E}">
        <p14:creationId xmlns:p14="http://schemas.microsoft.com/office/powerpoint/2010/main" val="656492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 lý hợp đồng cung cấp</a:t>
            </a:r>
            <a:endParaRPr lang="en-US" dirty="0" smtClean="0"/>
          </a:p>
        </p:txBody>
      </p:sp>
      <p:sp>
        <p:nvSpPr>
          <p:cNvPr id="3" name="Content Placeholder 2"/>
          <p:cNvSpPr>
            <a:spLocks noGrp="1"/>
          </p:cNvSpPr>
          <p:nvPr>
            <p:ph sz="half" idx="1"/>
          </p:nvPr>
        </p:nvSpPr>
        <p:spPr/>
        <p:txBody>
          <a:bodyPr/>
          <a:lstStyle/>
          <a:p>
            <a:r>
              <a:rPr lang="en-US" smtClean="0"/>
              <a:t>Điều chỉnh hợp đồng:</a:t>
            </a:r>
          </a:p>
          <a:p>
            <a:r>
              <a:rPr lang="en-US" smtClean="0"/>
              <a:t>Áp dụng đối với hình thức hợp đồng theo đơn giá, theo thời gian</a:t>
            </a:r>
          </a:p>
          <a:p>
            <a:r>
              <a:rPr lang="en-US" smtClean="0"/>
              <a:t>Áp dụng trong thời gian thực hiện hợp đồng</a:t>
            </a:r>
          </a:p>
          <a:p>
            <a:r>
              <a:rPr lang="en-US" smtClean="0"/>
              <a:t>Trường hợp có phát sinh hợp lý những công việc ngoài phạm vi hồ sơ mời thầu thì chủ đầu tư thỏa thuận với nhà thầu</a:t>
            </a:r>
          </a:p>
          <a:p>
            <a:endParaRPr lang="en-US" dirty="0" smtClean="0"/>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013C313F-FEC3-468A-9907-BDA2A34C337A}" type="slidenum">
              <a:rPr lang="en-US" altLang="en-US" smtClean="0"/>
              <a:pPr lvl="1"/>
              <a:t>22</a:t>
            </a:fld>
            <a:endParaRPr lang="en-US" altLang="en-US" dirty="0"/>
          </a:p>
        </p:txBody>
      </p:sp>
    </p:spTree>
    <p:extLst>
      <p:ext uri="{BB962C8B-B14F-4D97-AF65-F5344CB8AC3E}">
        <p14:creationId xmlns:p14="http://schemas.microsoft.com/office/powerpoint/2010/main" val="4280608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 lý hợp đồng cung cấp</a:t>
            </a:r>
            <a:endParaRPr lang="en-US" dirty="0" smtClean="0"/>
          </a:p>
        </p:txBody>
      </p:sp>
      <p:sp>
        <p:nvSpPr>
          <p:cNvPr id="3" name="Content Placeholder 2"/>
          <p:cNvSpPr>
            <a:spLocks noGrp="1"/>
          </p:cNvSpPr>
          <p:nvPr>
            <p:ph sz="half" idx="1"/>
          </p:nvPr>
        </p:nvSpPr>
        <p:spPr/>
        <p:txBody>
          <a:bodyPr>
            <a:normAutofit lnSpcReduction="10000"/>
          </a:bodyPr>
          <a:lstStyle/>
          <a:p>
            <a:r>
              <a:rPr lang="en-US" smtClean="0"/>
              <a:t>Giám sát thực hiện, nghiệm thu, thanh lý hợp đồng:</a:t>
            </a:r>
          </a:p>
          <a:p>
            <a:r>
              <a:rPr lang="en-US" smtClean="0"/>
              <a:t>Giám sát thực hiện: </a:t>
            </a:r>
          </a:p>
          <a:p>
            <a:r>
              <a:rPr lang="en-US" smtClean="0"/>
              <a:t>chủ đầu tư giám sát nhà thầu trong việc thực hiện hợp đồng</a:t>
            </a:r>
          </a:p>
          <a:p>
            <a:r>
              <a:rPr lang="en-US" smtClean="0"/>
              <a:t>Nghiệm thu hợp đồng:</a:t>
            </a:r>
          </a:p>
          <a:p>
            <a:r>
              <a:rPr lang="en-US" smtClean="0"/>
              <a:t>Nghiệm thu 1 phần / toàn bộ tùy theo hợp đồng</a:t>
            </a:r>
          </a:p>
          <a:p>
            <a:r>
              <a:rPr lang="en-US" smtClean="0"/>
              <a:t>Người “giám sát/ nghiệm thu” đảm bảo: công tâm, trung thực, khách quan, có đủ năng lực, kinh nghiệm và chịu trách nhiệm trước chủ đầu tư, trước pháp luật.</a:t>
            </a:r>
          </a:p>
          <a:p>
            <a:endParaRPr lang="en-US" smtClean="0"/>
          </a:p>
          <a:p>
            <a:endParaRPr lang="en-US" dirty="0" smtClean="0"/>
          </a:p>
        </p:txBody>
      </p:sp>
      <p:sp>
        <p:nvSpPr>
          <p:cNvPr id="4" name="Content Placeholder 3"/>
          <p:cNvSpPr>
            <a:spLocks noGrp="1"/>
          </p:cNvSpPr>
          <p:nvPr>
            <p:ph sz="half" idx="2"/>
          </p:nvPr>
        </p:nvSpPr>
        <p:spPr/>
        <p:txBody>
          <a:bodyPr>
            <a:normAutofit lnSpcReduction="10000"/>
          </a:bodyPr>
          <a:lstStyle/>
          <a:p>
            <a:endParaRPr lang="en-US"/>
          </a:p>
        </p:txBody>
      </p:sp>
      <p:sp>
        <p:nvSpPr>
          <p:cNvPr id="5" name="Slide Number Placeholder 4"/>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26524230-7FA2-4ABB-B80A-C69EE6F8527F}" type="slidenum">
              <a:rPr lang="en-US" altLang="en-US" smtClean="0"/>
              <a:pPr lvl="1"/>
              <a:t>23</a:t>
            </a:fld>
            <a:endParaRPr lang="en-US" altLang="en-US" dirty="0"/>
          </a:p>
        </p:txBody>
      </p:sp>
    </p:spTree>
    <p:extLst>
      <p:ext uri="{BB962C8B-B14F-4D97-AF65-F5344CB8AC3E}">
        <p14:creationId xmlns:p14="http://schemas.microsoft.com/office/powerpoint/2010/main" val="2477578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 lý hợp đồng cung cấp</a:t>
            </a:r>
            <a:endParaRPr lang="en-US" dirty="0" smtClean="0"/>
          </a:p>
        </p:txBody>
      </p:sp>
      <p:sp>
        <p:nvSpPr>
          <p:cNvPr id="3" name="Content Placeholder 2"/>
          <p:cNvSpPr>
            <a:spLocks noGrp="1"/>
          </p:cNvSpPr>
          <p:nvPr>
            <p:ph sz="half" idx="1"/>
          </p:nvPr>
        </p:nvSpPr>
        <p:spPr/>
        <p:txBody>
          <a:bodyPr/>
          <a:lstStyle/>
          <a:p>
            <a:r>
              <a:rPr lang="en-US" smtClean="0"/>
              <a:t>Giám sát thực hiện, nghiệm thu, thanh lý hợp đồng:</a:t>
            </a:r>
          </a:p>
          <a:p>
            <a:r>
              <a:rPr lang="en-US" smtClean="0"/>
              <a:t>Thanh lý hợp đồng:</a:t>
            </a:r>
          </a:p>
          <a:p>
            <a:r>
              <a:rPr lang="en-US" smtClean="0"/>
              <a:t>Xác minh sản phẩm để xác định tất cả các công việc được hoàn thành và thỏa mãn yêu cầu hợp đồng</a:t>
            </a:r>
          </a:p>
          <a:p>
            <a:r>
              <a:rPr lang="en-US" smtClean="0"/>
              <a:t>Thực hiện các thủ tục hành chính để cập nhật vào những hồ sơ liên quan</a:t>
            </a:r>
          </a:p>
          <a:p>
            <a:r>
              <a:rPr lang="en-US" smtClean="0"/>
              <a:t>Lưu trữ thông tin phục vụ cho các dự án trong tương lai</a:t>
            </a:r>
            <a:endParaRPr lang="en-US" dirty="0" smtClean="0"/>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DECBB525-EBC4-459D-AF32-8F69094B4D80}" type="slidenum">
              <a:rPr lang="en-US" altLang="en-US" smtClean="0"/>
              <a:pPr lvl="1"/>
              <a:t>24</a:t>
            </a:fld>
            <a:endParaRPr lang="en-US" altLang="en-US" dirty="0"/>
          </a:p>
        </p:txBody>
      </p:sp>
    </p:spTree>
    <p:extLst>
      <p:ext uri="{BB962C8B-B14F-4D97-AF65-F5344CB8AC3E}">
        <p14:creationId xmlns:p14="http://schemas.microsoft.com/office/powerpoint/2010/main" val="9389213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err="1" smtClean="0"/>
              <a:t>Bài</a:t>
            </a:r>
            <a:r>
              <a:rPr lang="en-US" dirty="0" smtClean="0"/>
              <a:t> 11: </a:t>
            </a:r>
            <a:r>
              <a:rPr lang="en-US" dirty="0" err="1" smtClean="0"/>
              <a:t>Quản</a:t>
            </a:r>
            <a:r>
              <a:rPr lang="en-US" dirty="0" smtClean="0"/>
              <a:t> </a:t>
            </a:r>
            <a:r>
              <a:rPr lang="en-US" dirty="0" err="1" smtClean="0"/>
              <a:t>lý</a:t>
            </a:r>
            <a:r>
              <a:rPr lang="en-US" dirty="0" smtClean="0"/>
              <a:t> </a:t>
            </a:r>
            <a:r>
              <a:rPr lang="en-US" dirty="0" err="1" smtClean="0"/>
              <a:t>mua</a:t>
            </a:r>
            <a:r>
              <a:rPr lang="en-US" dirty="0" smtClean="0"/>
              <a:t> </a:t>
            </a:r>
            <a:r>
              <a:rPr lang="en-US" dirty="0" err="1" smtClean="0"/>
              <a:t>sắm</a:t>
            </a:r>
            <a:r>
              <a:rPr lang="en-US" dirty="0" smtClean="0"/>
              <a:t>.</a:t>
            </a:r>
            <a:endParaRPr lang="en-US" dirty="0"/>
          </a:p>
        </p:txBody>
      </p:sp>
      <p:sp>
        <p:nvSpPr>
          <p:cNvPr id="7" name="Subtitle 6"/>
          <p:cNvSpPr>
            <a:spLocks noGrp="1"/>
          </p:cNvSpPr>
          <p:nvPr>
            <p:ph type="subTitle" idx="1"/>
          </p:nvPr>
        </p:nvSpPr>
        <p:spPr/>
        <p:txBody>
          <a:bodyPr/>
          <a:lstStyle/>
          <a:p>
            <a:r>
              <a:rPr lang="en-US"/>
              <a:t>(http://bit.ly/1xn634n)</a:t>
            </a:r>
          </a:p>
        </p:txBody>
      </p:sp>
      <p:sp>
        <p:nvSpPr>
          <p:cNvPr id="4" name="Slide Number Placeholder 3"/>
          <p:cNvSpPr>
            <a:spLocks noGrp="1"/>
          </p:cNvSpPr>
          <p:nvPr>
            <p:ph type="sldNum" sz="quarter" idx="12"/>
          </p:nvPr>
        </p:nvSpPr>
        <p:spPr/>
        <p:txBody>
          <a:bodyPr/>
          <a:lstStyle/>
          <a:p>
            <a:fld id="{0F808A32-D3FE-4A08-8E28-A58D01537678}" type="slidenum">
              <a:rPr lang="es-ES" smtClean="0"/>
              <a:pPr/>
              <a:t>25</a:t>
            </a:fld>
            <a:endParaRPr lang="es-ES"/>
          </a:p>
        </p:txBody>
      </p:sp>
    </p:spTree>
    <p:extLst>
      <p:ext uri="{BB962C8B-B14F-4D97-AF65-F5344CB8AC3E}">
        <p14:creationId xmlns:p14="http://schemas.microsoft.com/office/powerpoint/2010/main" val="1753950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p:txBody>
          <a:bodyPr/>
          <a:lstStyle/>
          <a:p>
            <a:r>
              <a:rPr lang="en-US" altLang="en-US" smtClean="0"/>
              <a:t>Giai đoạn xây dựng ý tưởng: đưa ra tổng mức đầu tư cho hạng mục giải pháp phần mềm, mua sắm phần cứng và chi phí khác</a:t>
            </a:r>
          </a:p>
          <a:p>
            <a:r>
              <a:rPr lang="en-US" altLang="en-US" smtClean="0"/>
              <a:t>Giai đoạn phát triển: xác định được những TTB cần mua</a:t>
            </a:r>
          </a:p>
          <a:p>
            <a:r>
              <a:rPr lang="en-US" altLang="en-US" smtClean="0"/>
              <a:t>Giai đoạn thực hiện: tổ chức các thủ tục hợp đồng mua sắm,lắp đặt TTB để cài đặt thử nghiệm</a:t>
            </a:r>
          </a:p>
          <a:p>
            <a:r>
              <a:rPr lang="en-US" altLang="en-US" smtClean="0"/>
              <a:t>Giai đoạn kết thúc: quyết toán hợp đồng mua sắm.</a:t>
            </a:r>
            <a:endParaRPr lang="en-US" altLang="en-US" dirty="0" smtClean="0"/>
          </a:p>
        </p:txBody>
      </p:sp>
      <p:sp>
        <p:nvSpPr>
          <p:cNvPr id="5" name="Slide Number Placeholder 4"/>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7BA460F1-C48F-4090-A921-C90C25BF89CD}" type="slidenum">
              <a:rPr lang="en-US" altLang="en-US" smtClean="0"/>
              <a:pPr lvl="1"/>
              <a:t>26</a:t>
            </a:fld>
            <a:endParaRPr lang="en-US" altLang="en-US" dirty="0"/>
          </a:p>
        </p:txBody>
      </p:sp>
      <p:sp>
        <p:nvSpPr>
          <p:cNvPr id="2" name="Title 1"/>
          <p:cNvSpPr>
            <a:spLocks noGrp="1"/>
          </p:cNvSpPr>
          <p:nvPr>
            <p:ph type="title"/>
          </p:nvPr>
        </p:nvSpPr>
        <p:spPr/>
        <p:txBody>
          <a:bodyPr>
            <a:normAutofit/>
          </a:bodyPr>
          <a:lstStyle/>
          <a:p>
            <a:r>
              <a:rPr lang="en-US" smtClean="0"/>
              <a:t>Tầm quan trọng của việc quản lý TTB</a:t>
            </a:r>
            <a:endParaRPr lang="en-US" dirty="0" smtClean="0"/>
          </a:p>
        </p:txBody>
      </p:sp>
    </p:spTree>
    <p:extLst>
      <p:ext uri="{BB962C8B-B14F-4D97-AF65-F5344CB8AC3E}">
        <p14:creationId xmlns:p14="http://schemas.microsoft.com/office/powerpoint/2010/main" val="29086974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r>
              <a:rPr lang="en-US" altLang="en-US" smtClean="0"/>
              <a:t>Xác định danh mục mua sắm: lập kê hoạch mua sắm</a:t>
            </a:r>
          </a:p>
          <a:p>
            <a:r>
              <a:rPr lang="en-US" altLang="en-US" smtClean="0"/>
              <a:t>Thủ tục mua sắm: lập kế hoạch đấu thầu</a:t>
            </a:r>
          </a:p>
          <a:p>
            <a:r>
              <a:rPr lang="en-US" altLang="en-US" smtClean="0"/>
              <a:t>Lựa chọn nhà cung cấp</a:t>
            </a:r>
          </a:p>
          <a:p>
            <a:r>
              <a:rPr lang="en-US" altLang="en-US" smtClean="0"/>
              <a:t>Quản lý hợp đồng cung cấp</a:t>
            </a:r>
            <a:endParaRPr lang="en-US" altLang="en-US" dirty="0" smtClean="0"/>
          </a:p>
        </p:txBody>
      </p:sp>
      <p:sp>
        <p:nvSpPr>
          <p:cNvPr id="5" name="Slide Number Placeholder 4"/>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B07B3E5B-7214-4737-93F8-5A27E54B7240}" type="slidenum">
              <a:rPr lang="en-US" altLang="en-US" smtClean="0"/>
              <a:pPr lvl="1"/>
              <a:t>27</a:t>
            </a:fld>
            <a:endParaRPr lang="en-US" altLang="en-US" dirty="0"/>
          </a:p>
        </p:txBody>
      </p:sp>
      <p:sp>
        <p:nvSpPr>
          <p:cNvPr id="2" name="Title 1"/>
          <p:cNvSpPr>
            <a:spLocks noGrp="1"/>
          </p:cNvSpPr>
          <p:nvPr>
            <p:ph type="title"/>
          </p:nvPr>
        </p:nvSpPr>
        <p:spPr/>
        <p:txBody>
          <a:bodyPr/>
          <a:lstStyle/>
          <a:p>
            <a:r>
              <a:rPr lang="en-US" smtClean="0"/>
              <a:t>Nội Dung</a:t>
            </a:r>
            <a:endParaRPr lang="en-US" dirty="0" smtClean="0"/>
          </a:p>
        </p:txBody>
      </p:sp>
    </p:spTree>
    <p:extLst>
      <p:ext uri="{BB962C8B-B14F-4D97-AF65-F5344CB8AC3E}">
        <p14:creationId xmlns:p14="http://schemas.microsoft.com/office/powerpoint/2010/main" val="8714574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p:txBody>
          <a:bodyPr/>
          <a:lstStyle/>
          <a:p>
            <a:r>
              <a:rPr lang="en-US" altLang="en-US" smtClean="0"/>
              <a:t>Xác định tất cả các nhu cầu sản phẩm, dịch vụ hỗ trợ, phục vụ công tác triển khai dự án CNTT</a:t>
            </a:r>
          </a:p>
          <a:p>
            <a:r>
              <a:rPr lang="en-US" altLang="en-US" smtClean="0"/>
              <a:t>Liệt kê sản phẩm, dịch vụ sẽ không đầu tư phát triển</a:t>
            </a:r>
          </a:p>
          <a:p>
            <a:r>
              <a:rPr lang="en-US" altLang="en-US" smtClean="0"/>
              <a:t>Xem xét, đánh giá các nguồn lực về thời gian, chi phí và nhân lực</a:t>
            </a:r>
          </a:p>
          <a:p>
            <a:r>
              <a:rPr lang="en-US" altLang="en-US" smtClean="0"/>
              <a:t>Đề xuất phương án xử lý</a:t>
            </a:r>
            <a:endParaRPr lang="en-US" altLang="en-US" dirty="0" smtClean="0"/>
          </a:p>
        </p:txBody>
      </p:sp>
      <p:sp>
        <p:nvSpPr>
          <p:cNvPr id="5" name="Slide Number Placeholder 4"/>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8EC34BFC-8C14-4177-8800-DCA58744F10A}" type="slidenum">
              <a:rPr lang="en-US" altLang="en-US" smtClean="0"/>
              <a:pPr lvl="1"/>
              <a:t>28</a:t>
            </a:fld>
            <a:endParaRPr lang="en-US" altLang="en-US" dirty="0"/>
          </a:p>
        </p:txBody>
      </p:sp>
      <p:sp>
        <p:nvSpPr>
          <p:cNvPr id="2" name="Title 1"/>
          <p:cNvSpPr>
            <a:spLocks noGrp="1"/>
          </p:cNvSpPr>
          <p:nvPr>
            <p:ph type="title"/>
          </p:nvPr>
        </p:nvSpPr>
        <p:spPr/>
        <p:txBody>
          <a:bodyPr/>
          <a:lstStyle/>
          <a:p>
            <a:r>
              <a:rPr lang="en-US" smtClean="0"/>
              <a:t>Xác đinh danh mục mua sắm</a:t>
            </a:r>
            <a:endParaRPr lang="en-US" dirty="0" smtClean="0"/>
          </a:p>
        </p:txBody>
      </p:sp>
    </p:spTree>
    <p:extLst>
      <p:ext uri="{BB962C8B-B14F-4D97-AF65-F5344CB8AC3E}">
        <p14:creationId xmlns:p14="http://schemas.microsoft.com/office/powerpoint/2010/main" val="984355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p:txBody>
          <a:bodyPr/>
          <a:lstStyle/>
          <a:p>
            <a:r>
              <a:rPr lang="en-US" altLang="en-US" smtClean="0"/>
              <a:t>Lập kế hoạch mua sắm: xác định danh mục mua sắm</a:t>
            </a:r>
          </a:p>
          <a:p>
            <a:r>
              <a:rPr lang="en-US" altLang="en-US" smtClean="0"/>
              <a:t>Lập kế hoạch đấu thầu để tuyển chọn nhà thầu cùng cấp TTB</a:t>
            </a:r>
          </a:p>
          <a:p>
            <a:r>
              <a:rPr lang="en-US" altLang="en-US" smtClean="0"/>
              <a:t>Tổ chức đấu thầu lựa chọn nhà cung cấp</a:t>
            </a:r>
          </a:p>
          <a:p>
            <a:r>
              <a:rPr lang="en-US" altLang="en-US" smtClean="0"/>
              <a:t>Quản lý hợp đồng và hoàn tất thủ tục thanh lý hợp đồng</a:t>
            </a:r>
            <a:endParaRPr lang="en-US" altLang="en-US" dirty="0" smtClean="0"/>
          </a:p>
        </p:txBody>
      </p:sp>
      <p:sp>
        <p:nvSpPr>
          <p:cNvPr id="5" name="Slide Number Placeholder 4"/>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EAB61216-B324-4A12-8A88-6978F141ACA3}" type="slidenum">
              <a:rPr lang="en-US" altLang="en-US" smtClean="0"/>
              <a:pPr lvl="1"/>
              <a:t>29</a:t>
            </a:fld>
            <a:endParaRPr lang="en-US" altLang="en-US" dirty="0"/>
          </a:p>
        </p:txBody>
      </p:sp>
      <p:sp>
        <p:nvSpPr>
          <p:cNvPr id="2" name="Title 1"/>
          <p:cNvSpPr>
            <a:spLocks noGrp="1"/>
          </p:cNvSpPr>
          <p:nvPr>
            <p:ph type="title"/>
          </p:nvPr>
        </p:nvSpPr>
        <p:spPr/>
        <p:txBody>
          <a:bodyPr/>
          <a:lstStyle/>
          <a:p>
            <a:r>
              <a:rPr lang="en-US" smtClean="0"/>
              <a:t>Thủ tục mua sắm</a:t>
            </a:r>
            <a:endParaRPr lang="en-US" dirty="0" smtClean="0"/>
          </a:p>
        </p:txBody>
      </p:sp>
    </p:spTree>
    <p:extLst>
      <p:ext uri="{BB962C8B-B14F-4D97-AF65-F5344CB8AC3E}">
        <p14:creationId xmlns:p14="http://schemas.microsoft.com/office/powerpoint/2010/main" val="790940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3296679" y="2883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5764213" y="3560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p:cNvSpPr>
            <a:spLocks noChangeArrowheads="1"/>
          </p:cNvSpPr>
          <p:nvPr/>
        </p:nvSpPr>
        <p:spPr bwMode="auto">
          <a:xfrm>
            <a:off x="5764213" y="3476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TextBox 14"/>
          <p:cNvSpPr txBox="1"/>
          <p:nvPr/>
        </p:nvSpPr>
        <p:spPr>
          <a:xfrm>
            <a:off x="344947" y="397776"/>
            <a:ext cx="3681143"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Unit Objectives</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898525" y="1109948"/>
            <a:ext cx="3701184" cy="2862322"/>
          </a:xfrm>
          <a:prstGeom prst="rect">
            <a:avLst/>
          </a:prstGeom>
          <a:noFill/>
        </p:spPr>
        <p:txBody>
          <a:bodyPr wrap="square" rtlCol="0">
            <a:spAutoFit/>
          </a:bodyPr>
          <a:lstStyle/>
          <a:p>
            <a:pPr marL="0" lvl="1"/>
            <a:r>
              <a:rPr lang="en-US" b="1" dirty="0">
                <a:latin typeface="Times New Roman" panose="02020603050405020304" pitchFamily="18" charset="0"/>
                <a:cs typeface="Times New Roman" panose="02020603050405020304" pitchFamily="18" charset="0"/>
              </a:rPr>
              <a:t>After completing this unit, you should be able to:</a:t>
            </a:r>
          </a:p>
          <a:p>
            <a:pPr marL="740664" lvl="2"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Define contract</a:t>
            </a:r>
          </a:p>
          <a:p>
            <a:pPr marL="740664" lvl="2"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State the prerequisites for contract management</a:t>
            </a:r>
          </a:p>
          <a:p>
            <a:pPr marL="740664" lvl="2"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Describe the guidelines for contract management</a:t>
            </a:r>
          </a:p>
          <a:p>
            <a:pPr marL="740664" lvl="2"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Describe the responsibility of the project manager in contract control</a:t>
            </a:r>
            <a:endParaRPr lang="en-US" dirty="0"/>
          </a:p>
        </p:txBody>
      </p:sp>
      <p:sp>
        <p:nvSpPr>
          <p:cNvPr id="3" name="TextBox 2"/>
          <p:cNvSpPr txBox="1"/>
          <p:nvPr/>
        </p:nvSpPr>
        <p:spPr>
          <a:xfrm>
            <a:off x="7051964" y="471055"/>
            <a:ext cx="3851563" cy="646331"/>
          </a:xfrm>
          <a:prstGeom prst="rect">
            <a:avLst/>
          </a:prstGeom>
          <a:noFill/>
        </p:spPr>
        <p:txBody>
          <a:bodyPr wrap="square" rtlCol="0">
            <a:spAutoFit/>
          </a:bodyPr>
          <a:lstStyle/>
          <a:p>
            <a:r>
              <a:rPr lang="en-US" b="1" u="sng" dirty="0" err="1">
                <a:solidFill>
                  <a:schemeClr val="bg2">
                    <a:lumMod val="50000"/>
                  </a:schemeClr>
                </a:solidFill>
                <a:latin typeface="Times New Roman" panose="02020603050405020304" pitchFamily="18" charset="0"/>
                <a:cs typeface="Times New Roman" panose="02020603050405020304" pitchFamily="18" charset="0"/>
              </a:rPr>
              <a:t>Mục</a:t>
            </a:r>
            <a:r>
              <a:rPr lang="en-US" b="1" u="sng" dirty="0">
                <a:solidFill>
                  <a:schemeClr val="bg2">
                    <a:lumMod val="50000"/>
                  </a:schemeClr>
                </a:solidFill>
                <a:latin typeface="Times New Roman" panose="02020603050405020304" pitchFamily="18" charset="0"/>
                <a:cs typeface="Times New Roman" panose="02020603050405020304" pitchFamily="18" charset="0"/>
              </a:rPr>
              <a:t> </a:t>
            </a:r>
            <a:r>
              <a:rPr lang="en-US" b="1" u="sng" dirty="0" err="1">
                <a:solidFill>
                  <a:schemeClr val="bg2">
                    <a:lumMod val="50000"/>
                  </a:schemeClr>
                </a:solidFill>
                <a:latin typeface="Times New Roman" panose="02020603050405020304" pitchFamily="18" charset="0"/>
                <a:cs typeface="Times New Roman" panose="02020603050405020304" pitchFamily="18" charset="0"/>
              </a:rPr>
              <a:t>đích</a:t>
            </a:r>
            <a:r>
              <a:rPr lang="en-US" b="1" u="sng" dirty="0">
                <a:solidFill>
                  <a:schemeClr val="bg2">
                    <a:lumMod val="50000"/>
                  </a:schemeClr>
                </a:solidFill>
                <a:latin typeface="Times New Roman" panose="02020603050405020304" pitchFamily="18" charset="0"/>
                <a:cs typeface="Times New Roman" panose="02020603050405020304" pitchFamily="18" charset="0"/>
              </a:rPr>
              <a:t> </a:t>
            </a:r>
            <a:r>
              <a:rPr lang="en-US" b="1" u="sng" dirty="0" err="1">
                <a:solidFill>
                  <a:schemeClr val="bg2">
                    <a:lumMod val="50000"/>
                  </a:schemeClr>
                </a:solidFill>
                <a:latin typeface="Times New Roman" panose="02020603050405020304" pitchFamily="18" charset="0"/>
                <a:cs typeface="Times New Roman" panose="02020603050405020304" pitchFamily="18" charset="0"/>
              </a:rPr>
              <a:t>của</a:t>
            </a:r>
            <a:r>
              <a:rPr lang="en-US" b="1" u="sng" dirty="0">
                <a:solidFill>
                  <a:schemeClr val="bg2">
                    <a:lumMod val="50000"/>
                  </a:schemeClr>
                </a:solidFill>
                <a:latin typeface="Times New Roman" panose="02020603050405020304" pitchFamily="18" charset="0"/>
                <a:cs typeface="Times New Roman" panose="02020603050405020304" pitchFamily="18" charset="0"/>
              </a:rPr>
              <a:t> </a:t>
            </a:r>
            <a:r>
              <a:rPr lang="en-US" b="1" u="sng" dirty="0" err="1">
                <a:solidFill>
                  <a:schemeClr val="bg2">
                    <a:lumMod val="50000"/>
                  </a:schemeClr>
                </a:solidFill>
                <a:latin typeface="Times New Roman" panose="02020603050405020304" pitchFamily="18" charset="0"/>
                <a:cs typeface="Times New Roman" panose="02020603050405020304" pitchFamily="18" charset="0"/>
              </a:rPr>
              <a:t>bài</a:t>
            </a:r>
            <a:endParaRPr lang="en-US"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dirty="0"/>
          </a:p>
        </p:txBody>
      </p:sp>
      <p:sp>
        <p:nvSpPr>
          <p:cNvPr id="4" name="TextBox 3"/>
          <p:cNvSpPr txBox="1"/>
          <p:nvPr/>
        </p:nvSpPr>
        <p:spPr>
          <a:xfrm>
            <a:off x="7051964" y="1117386"/>
            <a:ext cx="3380509" cy="3139321"/>
          </a:xfrm>
          <a:prstGeom prst="rect">
            <a:avLst/>
          </a:prstGeom>
          <a:noFill/>
        </p:spPr>
        <p:txBody>
          <a:bodyPr wrap="square" rtlCol="0">
            <a:spAutoFit/>
          </a:bodyPr>
          <a:lstStyle/>
          <a:p>
            <a:pPr marL="0" lvl="1"/>
            <a:r>
              <a:rPr lang="en-US" b="1" dirty="0">
                <a:solidFill>
                  <a:srgbClr val="0070C0"/>
                </a:solidFill>
                <a:latin typeface="Times New Roman" panose="02020603050405020304" pitchFamily="18" charset="0"/>
                <a:cs typeface="Times New Roman" panose="02020603050405020304" pitchFamily="18" charset="0"/>
              </a:rPr>
              <a:t>After completing this unit, you should be able to:</a:t>
            </a:r>
          </a:p>
          <a:p>
            <a:pPr marL="1200150" lvl="2"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Xác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định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hợp</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đồng</a:t>
            </a:r>
            <a:endParaRPr lang="en-US" sz="1600"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Nêu</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rõ</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điều</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kiện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tiên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quyết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hợp</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đồng</a:t>
            </a:r>
            <a:endParaRPr lang="en-US" sz="1600"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Mô</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tả</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các</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hướng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dẫn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về</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quản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lý</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hợp</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đồng</a:t>
            </a:r>
            <a:endParaRPr lang="en-US" sz="1600"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600" dirty="0" err="1">
                <a:solidFill>
                  <a:srgbClr val="0070C0"/>
                </a:solidFill>
                <a:latin typeface="Times New Roman" panose="02020603050405020304" pitchFamily="18" charset="0"/>
                <a:cs typeface="Times New Roman" panose="02020603050405020304" pitchFamily="18" charset="0"/>
              </a:rPr>
              <a:t>Mô</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tả</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trách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nhiệm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người</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quản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lý</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dự</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án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trong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kiểm</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soát</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hợp</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đồng</a:t>
            </a:r>
            <a:endParaRPr lang="en-US" sz="1600"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2215325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normAutofit/>
          </a:bodyPr>
          <a:lstStyle/>
          <a:p>
            <a:r>
              <a:rPr lang="en-US" altLang="en-US" smtClean="0"/>
              <a:t>Phân chia các hạng mục vào các gói thầu, căn cứ: tính chất kỹ thuật, trình tự thực hiện, bảo đảm tính đồng bộ, quy mô gói thầu hợp lý</a:t>
            </a:r>
          </a:p>
          <a:p>
            <a:r>
              <a:rPr lang="en-US" altLang="en-US" smtClean="0"/>
              <a:t>Xây dựng kế hoạch đấu thầu: phải nêu rõ số lượng gói thầu và nội dung từng gói.</a:t>
            </a:r>
          </a:p>
          <a:p>
            <a:r>
              <a:rPr lang="en-US" altLang="en-US" smtClean="0"/>
              <a:t>Quy trình:</a:t>
            </a:r>
          </a:p>
          <a:p>
            <a:r>
              <a:rPr lang="en-US" altLang="en-US" smtClean="0"/>
              <a:t>Tổ chức đấu thầu</a:t>
            </a:r>
          </a:p>
          <a:p>
            <a:r>
              <a:rPr lang="en-US" altLang="en-US" smtClean="0"/>
              <a:t>Rót vốn</a:t>
            </a:r>
          </a:p>
          <a:p>
            <a:r>
              <a:rPr lang="en-US" altLang="en-US" smtClean="0"/>
              <a:t>Thực hiện kiểm tra tiến độ, chất lượng</a:t>
            </a:r>
          </a:p>
          <a:p>
            <a:r>
              <a:rPr lang="en-US" altLang="en-US" smtClean="0"/>
              <a:t>Báo cáo kết quả</a:t>
            </a:r>
            <a:endParaRPr lang="en-US" altLang="en-US" dirty="0" smtClean="0"/>
          </a:p>
        </p:txBody>
      </p:sp>
      <p:sp>
        <p:nvSpPr>
          <p:cNvPr id="5" name="Slide Number Placeholder 4"/>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BBEEA2EA-FE3E-4318-821B-F2E42969FEAB}" type="slidenum">
              <a:rPr lang="en-US" altLang="en-US" smtClean="0"/>
              <a:pPr lvl="1"/>
              <a:t>30</a:t>
            </a:fld>
            <a:endParaRPr lang="en-US" altLang="en-US" dirty="0"/>
          </a:p>
        </p:txBody>
      </p:sp>
      <p:sp>
        <p:nvSpPr>
          <p:cNvPr id="2" name="Title 1"/>
          <p:cNvSpPr>
            <a:spLocks noGrp="1"/>
          </p:cNvSpPr>
          <p:nvPr>
            <p:ph type="title"/>
          </p:nvPr>
        </p:nvSpPr>
        <p:spPr/>
        <p:txBody>
          <a:bodyPr/>
          <a:lstStyle/>
          <a:p>
            <a:r>
              <a:rPr lang="en-US" smtClean="0"/>
              <a:t>Thủ tục mua sắm</a:t>
            </a:r>
            <a:endParaRPr lang="en-US" dirty="0" smtClean="0"/>
          </a:p>
        </p:txBody>
      </p:sp>
    </p:spTree>
    <p:extLst>
      <p:ext uri="{BB962C8B-B14F-4D97-AF65-F5344CB8AC3E}">
        <p14:creationId xmlns:p14="http://schemas.microsoft.com/office/powerpoint/2010/main" val="152601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lstStyle/>
          <a:p>
            <a:r>
              <a:rPr lang="en-US" altLang="en-US" smtClean="0"/>
              <a:t>Một số kỹ thuật và công cụ hoạch định trang thiết bị</a:t>
            </a:r>
          </a:p>
          <a:p>
            <a:r>
              <a:rPr lang="en-US" altLang="en-US" smtClean="0"/>
              <a:t>Giới thiệu về đấu thầu</a:t>
            </a:r>
          </a:p>
          <a:p>
            <a:r>
              <a:rPr lang="en-US" altLang="en-US" smtClean="0"/>
              <a:t>Tổ chức đấu thầu</a:t>
            </a:r>
          </a:p>
          <a:p>
            <a:r>
              <a:rPr lang="en-US" altLang="en-US" smtClean="0"/>
              <a:t>Xác định loại hợp đồng</a:t>
            </a:r>
          </a:p>
          <a:p>
            <a:r>
              <a:rPr lang="en-US" altLang="en-US" smtClean="0"/>
              <a:t>Quản lý cấp vốn cho gói thầu</a:t>
            </a:r>
            <a:endParaRPr lang="en-US" altLang="en-US" dirty="0" smtClean="0"/>
          </a:p>
        </p:txBody>
      </p:sp>
      <p:sp>
        <p:nvSpPr>
          <p:cNvPr id="5" name="Slide Number Placeholder 4"/>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5B948B0F-6DE0-43C3-8D64-46983B767F44}" type="slidenum">
              <a:rPr lang="en-US" altLang="en-US" smtClean="0"/>
              <a:pPr lvl="1"/>
              <a:t>31</a:t>
            </a:fld>
            <a:endParaRPr lang="en-US" altLang="en-US" dirty="0"/>
          </a:p>
        </p:txBody>
      </p:sp>
      <p:sp>
        <p:nvSpPr>
          <p:cNvPr id="2" name="Title 1"/>
          <p:cNvSpPr>
            <a:spLocks noGrp="1"/>
          </p:cNvSpPr>
          <p:nvPr>
            <p:ph type="title"/>
          </p:nvPr>
        </p:nvSpPr>
        <p:spPr/>
        <p:txBody>
          <a:bodyPr/>
          <a:lstStyle/>
          <a:p>
            <a:r>
              <a:rPr lang="en-US" smtClean="0"/>
              <a:t>Lựa chọn nhà cung cấp</a:t>
            </a:r>
            <a:endParaRPr lang="en-US" dirty="0" smtClean="0"/>
          </a:p>
        </p:txBody>
      </p:sp>
    </p:spTree>
    <p:extLst>
      <p:ext uri="{BB962C8B-B14F-4D97-AF65-F5344CB8AC3E}">
        <p14:creationId xmlns:p14="http://schemas.microsoft.com/office/powerpoint/2010/main" val="33377747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lstStyle/>
          <a:p>
            <a:r>
              <a:rPr lang="en-US" altLang="en-US" smtClean="0"/>
              <a:t>Một số kỹ thuật và công cụ hoạch đinh trang thiết bị: xác định một dịch vụ hay sản phẩm cụ thể có thể tự sản xuất, mua hay thuê.</a:t>
            </a:r>
          </a:p>
          <a:p>
            <a:r>
              <a:rPr lang="en-US" altLang="en-US" smtClean="0"/>
              <a:t>Giới thiệu về đấu thầu: </a:t>
            </a:r>
          </a:p>
          <a:p>
            <a:r>
              <a:rPr lang="en-US" altLang="en-US" smtClean="0"/>
              <a:t>Phương pháp đấu thầu một túi hồ sơ</a:t>
            </a:r>
          </a:p>
          <a:p>
            <a:r>
              <a:rPr lang="en-US" altLang="en-US" smtClean="0"/>
              <a:t>Phương pháp đấu thầu hai túi hồ sơ</a:t>
            </a:r>
            <a:endParaRPr lang="en-US" altLang="en-US" dirty="0" smtClean="0"/>
          </a:p>
        </p:txBody>
      </p:sp>
      <p:sp>
        <p:nvSpPr>
          <p:cNvPr id="5" name="Slide Number Placeholder 4"/>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CCA20EB2-3252-4535-82FD-466363CD2665}" type="slidenum">
              <a:rPr lang="en-US" altLang="en-US" smtClean="0"/>
              <a:pPr lvl="1"/>
              <a:t>32</a:t>
            </a:fld>
            <a:endParaRPr lang="en-US" altLang="en-US" dirty="0"/>
          </a:p>
        </p:txBody>
      </p:sp>
      <p:sp>
        <p:nvSpPr>
          <p:cNvPr id="2" name="Title 1"/>
          <p:cNvSpPr>
            <a:spLocks noGrp="1"/>
          </p:cNvSpPr>
          <p:nvPr>
            <p:ph type="title"/>
          </p:nvPr>
        </p:nvSpPr>
        <p:spPr/>
        <p:txBody>
          <a:bodyPr/>
          <a:lstStyle/>
          <a:p>
            <a:r>
              <a:rPr lang="en-US" smtClean="0"/>
              <a:t>Lựa chọn nhà cung cấp</a:t>
            </a:r>
            <a:endParaRPr lang="en-US" dirty="0" smtClean="0"/>
          </a:p>
        </p:txBody>
      </p:sp>
    </p:spTree>
    <p:extLst>
      <p:ext uri="{BB962C8B-B14F-4D97-AF65-F5344CB8AC3E}">
        <p14:creationId xmlns:p14="http://schemas.microsoft.com/office/powerpoint/2010/main" val="549788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 chức đấu thầu</a:t>
            </a:r>
            <a:endParaRPr lang="en-US" dirty="0" smtClean="0"/>
          </a:p>
        </p:txBody>
      </p:sp>
      <p:sp>
        <p:nvSpPr>
          <p:cNvPr id="13315" name="Content Placeholder 2"/>
          <p:cNvSpPr>
            <a:spLocks noGrp="1"/>
          </p:cNvSpPr>
          <p:nvPr>
            <p:ph sz="half" idx="1"/>
          </p:nvPr>
        </p:nvSpPr>
        <p:spPr>
          <a:prstGeom prst="rect">
            <a:avLst/>
          </a:prstGeom>
        </p:spPr>
        <p:txBody>
          <a:bodyPr/>
          <a:lstStyle/>
          <a:p>
            <a:r>
              <a:rPr lang="en-US" altLang="en-US" smtClean="0"/>
              <a:t>Quy trình: chuẩn bị đấu thầu, tổ chức đấu thầu, xét thầu, thẩm định và phê duyệt hồ sơ trúng thầu, công bố trúng thầu, thương thảo hợp đồng và kí kết hợp đồng.</a:t>
            </a:r>
            <a:endParaRPr lang="en-US" altLang="en-US" dirty="0" smtClean="0"/>
          </a:p>
        </p:txBody>
      </p:sp>
      <p:sp>
        <p:nvSpPr>
          <p:cNvPr id="3" name="Content Placeholder 2"/>
          <p:cNvSpPr>
            <a:spLocks noGrp="1"/>
          </p:cNvSpPr>
          <p:nvPr>
            <p:ph sz="half" idx="2"/>
          </p:nvPr>
        </p:nvSpPr>
        <p:spPr/>
        <p:txBody>
          <a:bodyPr/>
          <a:lstStyle/>
          <a:p>
            <a:endParaRPr lang="en-US"/>
          </a:p>
        </p:txBody>
      </p:sp>
      <p:sp>
        <p:nvSpPr>
          <p:cNvPr id="6" name="Slide Number Placeholder 5"/>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9A8A89D2-9294-4152-B898-BBBED88B0F9D}" type="slidenum">
              <a:rPr lang="en-US" altLang="en-US" smtClean="0"/>
              <a:pPr lvl="1"/>
              <a:t>33</a:t>
            </a:fld>
            <a:endParaRPr lang="en-US" altLang="en-US" dirty="0"/>
          </a:p>
        </p:txBody>
      </p:sp>
      <p:pic>
        <p:nvPicPr>
          <p:cNvPr id="133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9800" y="2348880"/>
            <a:ext cx="359664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4302090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 chức đấu thầu</a:t>
            </a:r>
            <a:endParaRPr lang="en-US" dirty="0" smtClean="0"/>
          </a:p>
        </p:txBody>
      </p:sp>
      <p:sp>
        <p:nvSpPr>
          <p:cNvPr id="14340" name="Text Placeholder 3"/>
          <p:cNvSpPr>
            <a:spLocks noGrp="1"/>
          </p:cNvSpPr>
          <p:nvPr>
            <p:ph sz="half" idx="1"/>
          </p:nvPr>
        </p:nvSpPr>
        <p:spPr>
          <a:prstGeom prst="rect">
            <a:avLst/>
          </a:prstGeom>
        </p:spPr>
        <p:txBody>
          <a:bodyPr/>
          <a:lstStyle/>
          <a:p>
            <a:r>
              <a:rPr lang="en-US" altLang="en-US" smtClean="0"/>
              <a:t>Chuẩn bị đấu thầu: là giai đoạn lên kế hoạch đấu thầu cho các gói thầu và lập hồ sơ mời thầu cho từng gói thầu.</a:t>
            </a:r>
            <a:endParaRPr lang="en-US" altLang="en-US" dirty="0" smtClean="0"/>
          </a:p>
        </p:txBody>
      </p:sp>
      <p:sp>
        <p:nvSpPr>
          <p:cNvPr id="3" name="Content Placeholder 2"/>
          <p:cNvSpPr>
            <a:spLocks noGrp="1"/>
          </p:cNvSpPr>
          <p:nvPr>
            <p:ph sz="half" idx="2"/>
          </p:nvPr>
        </p:nvSpPr>
        <p:spPr/>
        <p:txBody>
          <a:bodyPr/>
          <a:lstStyle/>
          <a:p>
            <a:endParaRPr lang="en-US"/>
          </a:p>
        </p:txBody>
      </p:sp>
      <p:sp>
        <p:nvSpPr>
          <p:cNvPr id="6" name="Slide Number Placeholder 5"/>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0186AAE2-6FA9-45B6-A700-4A4DB24A579F}" type="slidenum">
              <a:rPr lang="en-US" altLang="en-US" smtClean="0"/>
              <a:pPr lvl="1"/>
              <a:t>34</a:t>
            </a:fld>
            <a:endParaRPr lang="en-US" altLang="en-US" dirty="0"/>
          </a:p>
        </p:txBody>
      </p:sp>
      <p:pic>
        <p:nvPicPr>
          <p:cNvPr id="143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056" y="1628800"/>
            <a:ext cx="3436620" cy="4549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5498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 chức đấu thầu</a:t>
            </a:r>
            <a:endParaRPr lang="en-US" dirty="0" smtClean="0"/>
          </a:p>
        </p:txBody>
      </p:sp>
      <p:sp>
        <p:nvSpPr>
          <p:cNvPr id="15364" name="Text Placeholder 3"/>
          <p:cNvSpPr>
            <a:spLocks noGrp="1"/>
          </p:cNvSpPr>
          <p:nvPr>
            <p:ph sz="half" idx="1"/>
          </p:nvPr>
        </p:nvSpPr>
        <p:spPr>
          <a:prstGeom prst="rect">
            <a:avLst/>
          </a:prstGeom>
        </p:spPr>
        <p:txBody>
          <a:bodyPr/>
          <a:lstStyle/>
          <a:p>
            <a:r>
              <a:rPr lang="en-US" altLang="en-US" smtClean="0"/>
              <a:t>Thực hiện đấu thầu, bao gồm các giai đoạn: thông báo mời thầu, nhận hồ sơ dự thầu, đóng thầu, mở thầu, xét thầu.</a:t>
            </a:r>
          </a:p>
        </p:txBody>
      </p:sp>
      <p:sp>
        <p:nvSpPr>
          <p:cNvPr id="4" name="Content Placeholder 3"/>
          <p:cNvSpPr>
            <a:spLocks noGrp="1"/>
          </p:cNvSpPr>
          <p:nvPr>
            <p:ph sz="half" idx="2"/>
          </p:nvPr>
        </p:nvSpPr>
        <p:spPr/>
        <p:txBody>
          <a:bodyPr/>
          <a:lstStyle/>
          <a:p>
            <a:endParaRPr lang="en-US"/>
          </a:p>
        </p:txBody>
      </p:sp>
      <p:sp>
        <p:nvSpPr>
          <p:cNvPr id="6" name="Slide Number Placeholder 5"/>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D817B159-E3E6-43F5-AB2F-365A5086A0BB}" type="slidenum">
              <a:rPr lang="en-US" altLang="en-US" smtClean="0"/>
              <a:pPr lvl="1"/>
              <a:t>35</a:t>
            </a:fld>
            <a:endParaRPr lang="en-US" altLang="en-US"/>
          </a:p>
        </p:txBody>
      </p:sp>
      <p:pic>
        <p:nvPicPr>
          <p:cNvPr id="153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3968" y="1870144"/>
            <a:ext cx="4671060" cy="413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2992345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Placeholder 3"/>
          <p:cNvSpPr>
            <a:spLocks noGrp="1"/>
          </p:cNvSpPr>
          <p:nvPr>
            <p:ph idx="1"/>
          </p:nvPr>
        </p:nvSpPr>
        <p:spPr/>
        <p:txBody>
          <a:bodyPr/>
          <a:lstStyle/>
          <a:p>
            <a:r>
              <a:rPr lang="en-US" altLang="en-US" smtClean="0"/>
              <a:t>Kết thúc đấu thầu: sau khi chọn được nhà thầu thực hiện gói thầu, công ty và nhà trúng thầu sẽ cùng nhau thương thảo để hoàn thiện hợp đồng và ký hợp đồng.</a:t>
            </a:r>
            <a:endParaRPr lang="en-US" altLang="en-US" dirty="0" smtClean="0"/>
          </a:p>
        </p:txBody>
      </p:sp>
      <p:sp>
        <p:nvSpPr>
          <p:cNvPr id="6" name="Slide Number Placeholder 5"/>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F511796B-D43A-4933-B080-6F26C18F8E69}" type="slidenum">
              <a:rPr lang="en-US" altLang="en-US" smtClean="0"/>
              <a:pPr lvl="1"/>
              <a:t>36</a:t>
            </a:fld>
            <a:endParaRPr lang="en-US" altLang="en-US" dirty="0"/>
          </a:p>
        </p:txBody>
      </p:sp>
      <p:sp>
        <p:nvSpPr>
          <p:cNvPr id="2" name="Title 1"/>
          <p:cNvSpPr>
            <a:spLocks noGrp="1"/>
          </p:cNvSpPr>
          <p:nvPr>
            <p:ph type="title"/>
          </p:nvPr>
        </p:nvSpPr>
        <p:spPr/>
        <p:txBody>
          <a:bodyPr/>
          <a:lstStyle/>
          <a:p>
            <a:r>
              <a:rPr lang="en-US" smtClean="0"/>
              <a:t>Tổ chức đấu thầu</a:t>
            </a:r>
            <a:endParaRPr lang="en-US" dirty="0" smtClean="0"/>
          </a:p>
        </p:txBody>
      </p:sp>
    </p:spTree>
    <p:extLst>
      <p:ext uri="{BB962C8B-B14F-4D97-AF65-F5344CB8AC3E}">
        <p14:creationId xmlns:p14="http://schemas.microsoft.com/office/powerpoint/2010/main" val="27824346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lstStyle/>
          <a:p>
            <a:r>
              <a:rPr lang="en-US" altLang="en-US" smtClean="0"/>
              <a:t>Cấp vốn định kỳ</a:t>
            </a:r>
          </a:p>
          <a:p>
            <a:r>
              <a:rPr lang="en-US" altLang="en-US" smtClean="0"/>
              <a:t>Cấp vốn theo giá cố định</a:t>
            </a:r>
          </a:p>
          <a:p>
            <a:r>
              <a:rPr lang="en-US" altLang="en-US" smtClean="0"/>
              <a:t>Cấp vốn theo bút toán</a:t>
            </a:r>
            <a:endParaRPr lang="en-US" altLang="en-US" dirty="0" smtClean="0"/>
          </a:p>
        </p:txBody>
      </p:sp>
      <p:sp>
        <p:nvSpPr>
          <p:cNvPr id="5" name="Slide Number Placeholder 4"/>
          <p:cNvSpPr>
            <a:spLocks noGrp="1"/>
          </p:cNvSpPr>
          <p:nvPr>
            <p:ph type="sldNum" sz="quarter" idx="12"/>
          </p:nvPr>
        </p:nvSpPr>
        <p:spPr/>
        <p:txBody>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fld id="{702D4376-FD8A-46D2-A9F8-3903012FFA1C}" type="slidenum">
              <a:rPr lang="en-US" altLang="en-US" smtClean="0"/>
              <a:pPr lvl="1"/>
              <a:t>37</a:t>
            </a:fld>
            <a:endParaRPr lang="en-US" altLang="en-US" dirty="0"/>
          </a:p>
        </p:txBody>
      </p:sp>
      <p:sp>
        <p:nvSpPr>
          <p:cNvPr id="2" name="Title 1"/>
          <p:cNvSpPr>
            <a:spLocks noGrp="1"/>
          </p:cNvSpPr>
          <p:nvPr>
            <p:ph type="title"/>
          </p:nvPr>
        </p:nvSpPr>
        <p:spPr/>
        <p:txBody>
          <a:bodyPr/>
          <a:lstStyle/>
          <a:p>
            <a:r>
              <a:rPr lang="en-US" smtClean="0"/>
              <a:t>Quản lý cấp vốn cho gói thầu</a:t>
            </a:r>
            <a:endParaRPr lang="en-US" dirty="0" smtClean="0"/>
          </a:p>
        </p:txBody>
      </p:sp>
    </p:spTree>
    <p:extLst>
      <p:ext uri="{BB962C8B-B14F-4D97-AF65-F5344CB8AC3E}">
        <p14:creationId xmlns:p14="http://schemas.microsoft.com/office/powerpoint/2010/main" val="24436454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4947" y="397776"/>
            <a:ext cx="5919375"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Key Message for Unit 16 (1 of 2)</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98525" y="1109948"/>
            <a:ext cx="4920384" cy="4524315"/>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A contract is a mutually binding agreement that obligates the seller to provide the specified product and obligates the buyer to pay for it</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The purpose of a contract is to establish a business relationship based on understanding, agreement, and confidence</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Secure the client's agreement that the project is completed and </a:t>
            </a:r>
            <a:r>
              <a:rPr lang="en-US" dirty="0" err="1">
                <a:solidFill>
                  <a:srgbClr val="000000"/>
                </a:solidFill>
                <a:latin typeface="Times New Roman" panose="02020603050405020304" pitchFamily="18" charset="0"/>
                <a:cs typeface="Times New Roman" panose="02020603050405020304" pitchFamily="18" charset="0"/>
              </a:rPr>
              <a:t>thesupplier</a:t>
            </a:r>
            <a:r>
              <a:rPr lang="en-US" dirty="0">
                <a:solidFill>
                  <a:srgbClr val="000000"/>
                </a:solidFill>
                <a:latin typeface="Times New Roman" panose="02020603050405020304" pitchFamily="18" charset="0"/>
                <a:cs typeface="Times New Roman" panose="02020603050405020304" pitchFamily="18" charset="0"/>
              </a:rPr>
              <a:t> has delivered all that it contracted to deliver</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Ensure return to the suppliers of all assets made available </a:t>
            </a:r>
            <a:r>
              <a:rPr lang="en-US" dirty="0" err="1">
                <a:solidFill>
                  <a:srgbClr val="000000"/>
                </a:solidFill>
                <a:latin typeface="Times New Roman" panose="02020603050405020304" pitchFamily="18" charset="0"/>
                <a:cs typeface="Times New Roman" panose="02020603050405020304" pitchFamily="18" charset="0"/>
              </a:rPr>
              <a:t>fromothers</a:t>
            </a:r>
            <a:r>
              <a:rPr lang="en-US" dirty="0">
                <a:solidFill>
                  <a:srgbClr val="000000"/>
                </a:solidFill>
                <a:latin typeface="Times New Roman" panose="02020603050405020304" pitchFamily="18" charset="0"/>
                <a:cs typeface="Times New Roman" panose="02020603050405020304" pitchFamily="18" charset="0"/>
              </a:rPr>
              <a:t> during the project</a:t>
            </a: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A contract system should be established to support </a:t>
            </a:r>
            <a:r>
              <a:rPr lang="en-US" dirty="0" err="1">
                <a:solidFill>
                  <a:srgbClr val="000000"/>
                </a:solidFill>
                <a:latin typeface="Times New Roman" panose="02020603050405020304" pitchFamily="18" charset="0"/>
                <a:cs typeface="Times New Roman" panose="02020603050405020304" pitchFamily="18" charset="0"/>
              </a:rPr>
              <a:t>contractmanagement</a:t>
            </a: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The contract administration process can be extensive, long, and involve the entire project</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442364" y="374073"/>
            <a:ext cx="5140036" cy="830997"/>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Thông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điệm</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quan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trọng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của</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bài</a:t>
            </a:r>
            <a:r>
              <a:rPr lang="en-US" sz="2400" b="1" u="sng" dirty="0">
                <a:solidFill>
                  <a:srgbClr val="0070C0"/>
                </a:solidFill>
                <a:latin typeface="Times New Roman" panose="02020603050405020304" pitchFamily="18" charset="0"/>
                <a:cs typeface="Times New Roman" panose="02020603050405020304" pitchFamily="18" charset="0"/>
              </a:rPr>
              <a:t> 16 (1 </a:t>
            </a:r>
            <a:r>
              <a:rPr lang="en-US" sz="2400" b="1" u="sng" dirty="0" err="1">
                <a:solidFill>
                  <a:srgbClr val="0070C0"/>
                </a:solidFill>
                <a:latin typeface="Times New Roman" panose="02020603050405020304" pitchFamily="18" charset="0"/>
                <a:cs typeface="Times New Roman" panose="02020603050405020304" pitchFamily="18" charset="0"/>
              </a:rPr>
              <a:t>trong</a:t>
            </a:r>
            <a:r>
              <a:rPr lang="en-US" sz="2400" b="1" u="sng" dirty="0">
                <a:solidFill>
                  <a:srgbClr val="0070C0"/>
                </a:solidFill>
                <a:latin typeface="Times New Roman" panose="02020603050405020304" pitchFamily="18" charset="0"/>
                <a:cs typeface="Times New Roman" panose="02020603050405020304" pitchFamily="18" charset="0"/>
              </a:rPr>
              <a:t> 2)</a:t>
            </a:r>
            <a:endParaRPr lang="en-US" sz="2400" b="1" u="sng" dirty="0">
              <a:ln/>
              <a:solidFill>
                <a:srgbClr val="0070C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442364" y="1080655"/>
            <a:ext cx="5140036" cy="4801314"/>
          </a:xfrm>
          <a:prstGeom prst="rect">
            <a:avLst/>
          </a:prstGeom>
          <a:noFill/>
        </p:spPr>
        <p:txBody>
          <a:bodyPr wrap="square" rtlCol="0">
            <a:spAutoFit/>
          </a:bodyPr>
          <a:lstStyle/>
          <a:p>
            <a:pPr marL="285750" indent="-285750">
              <a:buFont typeface="Wingdings" panose="05000000000000000000" pitchFamily="2" charset="2"/>
              <a:buChar char="§"/>
            </a:pPr>
            <a:r>
              <a:rPr lang="vi-VN" dirty="0">
                <a:solidFill>
                  <a:srgbClr val="0070C0"/>
                </a:solidFill>
                <a:latin typeface="Times New Roman" panose="02020603050405020304" pitchFamily="18" charset="0"/>
                <a:cs typeface="Times New Roman" panose="02020603050405020304" pitchFamily="18" charset="0"/>
              </a:rPr>
              <a:t>Hợp đồng là một thỏa thuận ràng buộc lẫn nhau bắt buộc người bán cung cấp sản phẩm cụ thể và bắt buộc người mua phải thanh toán</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Mục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đích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thiết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lập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một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mối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hệ</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kinh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doanh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hiểu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biết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thỏa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thuận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tự</a:t>
            </a:r>
            <a:r>
              <a:rPr lang="en-US" dirty="0">
                <a:solidFill>
                  <a:srgbClr val="0070C0"/>
                </a:solidFill>
                <a:latin typeface="Times New Roman" panose="02020603050405020304" pitchFamily="18" charset="0"/>
                <a:cs typeface="Times New Roman" panose="02020603050405020304" pitchFamily="18" charset="0"/>
              </a:rPr>
              <a:t> tin</a:t>
            </a: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Bảo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đảm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r>
              <a:rPr lang="en-US" dirty="0">
                <a:solidFill>
                  <a:srgbClr val="0070C0"/>
                </a:solidFill>
                <a:latin typeface="Times New Roman" panose="02020603050405020304" pitchFamily="18" charset="0"/>
                <a:cs typeface="Times New Roman" panose="02020603050405020304" pitchFamily="18" charset="0"/>
              </a:rPr>
              <a:t> ý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rằng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cung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cấp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phối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những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gì</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cung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cấp</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0070C0"/>
                </a:solidFill>
                <a:latin typeface="Times New Roman" panose="02020603050405020304" pitchFamily="18" charset="0"/>
                <a:cs typeface="Times New Roman" panose="02020603050405020304" pitchFamily="18" charset="0"/>
              </a:rPr>
              <a:t>Đảm bảo trả lại cho các nhà cung cấp của tất cả các tài sản được làm sẵn từ bên trong suốt dự án</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0070C0"/>
                </a:solidFill>
                <a:latin typeface="Times New Roman" panose="02020603050405020304" pitchFamily="18" charset="0"/>
                <a:cs typeface="Times New Roman" panose="02020603050405020304" pitchFamily="18" charset="0"/>
              </a:rPr>
              <a:t>Một hệ thống hợp đồng cần được thiết lập để hỗ trợ việc quản lý hợp đồng</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Quá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kéo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kéo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quan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bộ</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457761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4947" y="397776"/>
            <a:ext cx="5501671"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Key Message for Unit 16 (2 of 2)</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98525" y="1109948"/>
            <a:ext cx="4823402"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The phases of the contract management process are:</a:t>
            </a:r>
          </a:p>
          <a:p>
            <a:pPr marL="742950" lvl="1" indent="-285750">
              <a:buFont typeface="Arial" panose="020B0604020202020204" pitchFamily="34" charset="0"/>
              <a:buChar char="•"/>
            </a:pPr>
            <a:r>
              <a:rPr lang="en-US" dirty="0" err="1">
                <a:solidFill>
                  <a:srgbClr val="000000"/>
                </a:solidFill>
                <a:latin typeface="Times New Roman" panose="02020603050405020304" pitchFamily="18" charset="0"/>
                <a:cs typeface="Times New Roman" panose="02020603050405020304" pitchFamily="18" charset="0"/>
              </a:rPr>
              <a:t>Preaward</a:t>
            </a:r>
            <a:endParaRPr lang="en-US" dirty="0">
              <a:solidFill>
                <a:srgbClr val="00000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Award</a:t>
            </a:r>
          </a:p>
          <a:p>
            <a:pPr marL="742950" lvl="1" indent="-285750">
              <a:buFont typeface="Arial" panose="020B0604020202020204" pitchFamily="34" charset="0"/>
              <a:buChar char="•"/>
            </a:pPr>
            <a:r>
              <a:rPr lang="en-US" dirty="0" err="1">
                <a:solidFill>
                  <a:srgbClr val="000000"/>
                </a:solidFill>
                <a:latin typeface="Times New Roman" panose="02020603050405020304" pitchFamily="18" charset="0"/>
                <a:cs typeface="Times New Roman" panose="02020603050405020304" pitchFamily="18" charset="0"/>
              </a:rPr>
              <a:t>Postaward</a:t>
            </a: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There are three primary roles in the contract </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Management process:</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Project manager</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Procurement/contracts team</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Client/project sponsor or supplier</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414655" y="193964"/>
            <a:ext cx="5652654" cy="1200329"/>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Thông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điệm</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quan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trọng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của</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bài</a:t>
            </a:r>
            <a:r>
              <a:rPr lang="en-US" sz="2400" b="1" u="sng" dirty="0">
                <a:solidFill>
                  <a:srgbClr val="0070C0"/>
                </a:solidFill>
                <a:latin typeface="Times New Roman" panose="02020603050405020304" pitchFamily="18" charset="0"/>
                <a:cs typeface="Times New Roman" panose="02020603050405020304" pitchFamily="18" charset="0"/>
              </a:rPr>
              <a:t> 16 (2 </a:t>
            </a:r>
            <a:r>
              <a:rPr lang="en-US" sz="2400" b="1" u="sng" dirty="0" err="1">
                <a:solidFill>
                  <a:srgbClr val="0070C0"/>
                </a:solidFill>
                <a:latin typeface="Times New Roman" panose="02020603050405020304" pitchFamily="18" charset="0"/>
                <a:cs typeface="Times New Roman" panose="02020603050405020304" pitchFamily="18" charset="0"/>
              </a:rPr>
              <a:t>trong</a:t>
            </a:r>
            <a:r>
              <a:rPr lang="en-US" sz="2400" b="1" u="sng" dirty="0">
                <a:solidFill>
                  <a:srgbClr val="0070C0"/>
                </a:solidFill>
                <a:latin typeface="Times New Roman" panose="02020603050405020304" pitchFamily="18" charset="0"/>
                <a:cs typeface="Times New Roman" panose="02020603050405020304" pitchFamily="18" charset="0"/>
              </a:rPr>
              <a:t> 2)</a:t>
            </a:r>
            <a:endParaRPr lang="en-US" sz="2400" b="1" u="sng" dirty="0">
              <a:ln/>
              <a:solidFill>
                <a:srgbClr val="0070C0"/>
              </a:solidFill>
              <a:latin typeface="Times New Roman" panose="02020603050405020304" pitchFamily="18" charset="0"/>
              <a:cs typeface="Times New Roman" panose="02020603050405020304" pitchFamily="18" charset="0"/>
            </a:endParaRPr>
          </a:p>
          <a:p>
            <a:endParaRPr lang="en-US" sz="2400" dirty="0">
              <a:solidFill>
                <a:srgbClr val="0070C0"/>
              </a:solidFill>
            </a:endParaRPr>
          </a:p>
        </p:txBody>
      </p:sp>
      <p:sp>
        <p:nvSpPr>
          <p:cNvPr id="6" name="TextBox 5"/>
          <p:cNvSpPr txBox="1"/>
          <p:nvPr/>
        </p:nvSpPr>
        <p:spPr>
          <a:xfrm>
            <a:off x="6414655" y="1274618"/>
            <a:ext cx="5140036"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giai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đoạn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là</a:t>
            </a:r>
            <a:r>
              <a:rPr lang="en-US" dirty="0">
                <a:solidFill>
                  <a:srgbClr val="0070C0"/>
                </a:solidFill>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Chuẩn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bị</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Triển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khai</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Công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bố</a:t>
            </a:r>
            <a:endParaRPr lang="en-US"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vai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trò</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chính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đồngManagement</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Quá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trình</a:t>
            </a:r>
            <a:r>
              <a:rPr lang="en-US" dirty="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Quản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Nhóm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hợp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Khách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hàng</a:t>
            </a:r>
            <a:r>
              <a:rPr lang="en-US"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cung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cấp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hoặc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trợ</a:t>
            </a:r>
            <a:endParaRPr lang="en-US" dirty="0">
              <a:solidFill>
                <a:srgbClr val="0070C0"/>
              </a:solidFill>
              <a:latin typeface="Times New Roman" panose="02020603050405020304" pitchFamily="18" charset="0"/>
              <a:cs typeface="Times New Roman" panose="02020603050405020304" pitchFamily="18" charset="0"/>
            </a:endParaRPr>
          </a:p>
          <a:p>
            <a:endParaRPr lang="en-US" b="1" dirty="0">
              <a:solidFill>
                <a:srgbClr val="0070C0"/>
              </a:solidFill>
            </a:endParaRPr>
          </a:p>
        </p:txBody>
      </p:sp>
    </p:spTree>
    <p:extLst>
      <p:ext uri="{BB962C8B-B14F-4D97-AF65-F5344CB8AC3E}">
        <p14:creationId xmlns:p14="http://schemas.microsoft.com/office/powerpoint/2010/main" val="280875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7355" y="1195848"/>
            <a:ext cx="9111244" cy="4236477"/>
          </a:xfrm>
          <a:prstGeom prst="rect">
            <a:avLst/>
          </a:prstGeom>
          <a:ln w="50800">
            <a:solidFill>
              <a:schemeClr val="accent6"/>
            </a:solidFill>
          </a:ln>
        </p:spPr>
        <p:style>
          <a:lnRef idx="2">
            <a:schemeClr val="accent6"/>
          </a:lnRef>
          <a:fillRef idx="1">
            <a:schemeClr val="lt1"/>
          </a:fillRef>
          <a:effectRef idx="0">
            <a:schemeClr val="accent6"/>
          </a:effectRef>
          <a:fontRef idx="minor">
            <a:schemeClr val="dk1"/>
          </a:fontRef>
        </p:style>
        <p:txBody>
          <a:bodyPr lIns="91440"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483" y="1422679"/>
            <a:ext cx="6148100" cy="3958573"/>
          </a:xfrm>
          <a:prstGeom prst="rect">
            <a:avLst/>
          </a:prstGeom>
        </p:spPr>
      </p:pic>
      <p:sp>
        <p:nvSpPr>
          <p:cNvPr id="7" name="TextBox 6"/>
          <p:cNvSpPr txBox="1"/>
          <p:nvPr/>
        </p:nvSpPr>
        <p:spPr>
          <a:xfrm>
            <a:off x="2743200" y="3065049"/>
            <a:ext cx="1460430" cy="1477328"/>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Initiating Processes</a:t>
            </a:r>
          </a:p>
          <a:p>
            <a:r>
              <a:rPr lang="en-US" b="1" dirty="0">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Quy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trình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khởi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đầu</a:t>
            </a:r>
            <a:r>
              <a:rPr lang="en-US" b="1" dirty="0">
                <a:latin typeface="Times New Roman" panose="02020603050405020304" pitchFamily="18" charset="0"/>
                <a:cs typeface="Times New Roman" panose="02020603050405020304" pitchFamily="18" charset="0"/>
              </a:rPr>
              <a:t>)</a:t>
            </a:r>
            <a:endParaRPr lang="en-US" b="1"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710997" y="1106593"/>
            <a:ext cx="3860540" cy="1200329"/>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Monitoring and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Controlling Processes</a:t>
            </a:r>
          </a:p>
          <a:p>
            <a:pPr algn="ctr"/>
            <a:r>
              <a:rPr lang="en-US" b="1" dirty="0">
                <a:solidFill>
                  <a:schemeClr val="bg2">
                    <a:lumMod val="50000"/>
                  </a:schemeClr>
                </a:solidFill>
                <a:latin typeface="Times New Roman" panose="02020603050405020304" pitchFamily="18" charset="0"/>
                <a:cs typeface="Times New Roman" panose="02020603050405020304" pitchFamily="18" charset="0"/>
              </a:rPr>
              <a:t>(</a:t>
            </a:r>
            <a:r>
              <a:rPr lang="en-US" b="1" i="1" dirty="0">
                <a:solidFill>
                  <a:schemeClr val="bg2">
                    <a:lumMod val="50000"/>
                  </a:schemeClr>
                </a:solidFill>
                <a:latin typeface="Times New Roman" panose="02020603050405020304" pitchFamily="18" charset="0"/>
                <a:cs typeface="Times New Roman" panose="02020603050405020304" pitchFamily="18" charset="0"/>
              </a:rPr>
              <a:t>Theo </a:t>
            </a:r>
            <a:r>
              <a:rPr lang="en-US" b="1" i="1" dirty="0" err="1">
                <a:solidFill>
                  <a:schemeClr val="bg2">
                    <a:lumMod val="50000"/>
                  </a:schemeClr>
                </a:solidFill>
                <a:latin typeface="Times New Roman" panose="02020603050405020304" pitchFamily="18" charset="0"/>
                <a:cs typeface="Times New Roman" panose="02020603050405020304" pitchFamily="18" charset="0"/>
              </a:rPr>
              <a:t>dõi</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và</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kiểm</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soát</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các</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quy</a:t>
            </a:r>
            <a:r>
              <a:rPr lang="en-US" b="1" i="1" dirty="0">
                <a:solidFill>
                  <a:schemeClr val="bg2">
                    <a:lumMod val="50000"/>
                  </a:schemeClr>
                </a:solidFill>
                <a:latin typeface="Times New Roman" panose="02020603050405020304" pitchFamily="18" charset="0"/>
                <a:cs typeface="Times New Roman" panose="02020603050405020304" pitchFamily="18" charset="0"/>
              </a:rPr>
              <a:t> </a:t>
            </a:r>
            <a:r>
              <a:rPr lang="en-US" b="1" i="1" dirty="0" err="1">
                <a:solidFill>
                  <a:schemeClr val="bg2">
                    <a:lumMod val="50000"/>
                  </a:schemeClr>
                </a:solidFill>
                <a:latin typeface="Times New Roman" panose="02020603050405020304" pitchFamily="18" charset="0"/>
                <a:cs typeface="Times New Roman" panose="02020603050405020304" pitchFamily="18" charset="0"/>
              </a:rPr>
              <a:t>trình</a:t>
            </a:r>
            <a:r>
              <a:rPr lang="en-US" b="1" dirty="0">
                <a:solidFill>
                  <a:schemeClr val="bg2">
                    <a:lumMod val="50000"/>
                  </a:schemeClr>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905767" y="3065049"/>
            <a:ext cx="1637732" cy="1477328"/>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Processes</a:t>
            </a:r>
          </a:p>
          <a:p>
            <a:r>
              <a:rPr lang="en-US" b="1" dirty="0">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Quy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trình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kết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thúc</a:t>
            </a:r>
            <a:r>
              <a:rPr lang="en-US" b="1" dirty="0">
                <a:latin typeface="Times New Roman" panose="02020603050405020304" pitchFamily="18" charset="0"/>
                <a:cs typeface="Times New Roman" panose="02020603050405020304" pitchFamily="18" charset="0"/>
              </a:rPr>
              <a:t>)</a:t>
            </a:r>
            <a:endParaRPr lang="en-US" b="1"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3961094" y="1915336"/>
            <a:ext cx="3302878" cy="1200329"/>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Planning</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Processes</a:t>
            </a:r>
          </a:p>
          <a:p>
            <a:pPr algn="ctr"/>
            <a:r>
              <a:rPr lang="en-US" b="1" dirty="0">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Quy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trình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lập</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kế</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hoạch</a:t>
            </a:r>
            <a:r>
              <a:rPr lang="en-US" b="1" dirty="0">
                <a:latin typeface="Times New Roman" panose="02020603050405020304" pitchFamily="18" charset="0"/>
                <a:cs typeface="Times New Roman" panose="02020603050405020304" pitchFamily="18" charset="0"/>
              </a:rPr>
              <a:t>)</a:t>
            </a:r>
            <a:endParaRPr lang="en-US" b="1" dirty="0">
              <a:solidFill>
                <a:schemeClr val="bg1"/>
              </a:solidFill>
              <a:latin typeface="Times New Roman" panose="02020603050405020304" pitchFamily="18" charset="0"/>
              <a:cs typeface="Times New Roman" panose="02020603050405020304" pitchFamily="18" charset="0"/>
            </a:endParaRPr>
          </a:p>
          <a:p>
            <a:pPr algn="ct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487383" y="4246223"/>
            <a:ext cx="2511188" cy="1200329"/>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a:t>
            </a:r>
            <a:br>
              <a:rPr lang="en-US" b="1"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Processes</a:t>
            </a:r>
          </a:p>
          <a:p>
            <a:r>
              <a:rPr lang="en-US" b="1" dirty="0">
                <a:latin typeface="Times New Roman" panose="02020603050405020304" pitchFamily="18" charset="0"/>
                <a:cs typeface="Times New Roman" panose="02020603050405020304" pitchFamily="18" charset="0"/>
              </a:rPr>
              <a:t>(</a:t>
            </a:r>
            <a:r>
              <a:rPr lang="en-US" b="1" i="1" dirty="0" err="1">
                <a:solidFill>
                  <a:srgbClr val="0070C0"/>
                </a:solidFill>
                <a:latin typeface="Times New Roman" panose="02020603050405020304" pitchFamily="18" charset="0"/>
                <a:cs typeface="Times New Roman" panose="02020603050405020304" pitchFamily="18" charset="0"/>
              </a:rPr>
              <a:t>Quy</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trình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thực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hiện</a:t>
            </a:r>
            <a:r>
              <a:rPr lang="en-US" b="1" dirty="0">
                <a:latin typeface="Times New Roman" panose="02020603050405020304" pitchFamily="18" charset="0"/>
                <a:cs typeface="Times New Roman" panose="02020603050405020304" pitchFamily="18" charset="0"/>
              </a:rPr>
              <a:t>)</a:t>
            </a:r>
            <a:endParaRPr lang="en-US" b="1"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491483" y="5588480"/>
            <a:ext cx="880711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16-3. Project Management Process Groups Mapped to the Plan-Do-Check-Act Cycle</a:t>
            </a:r>
          </a:p>
          <a:p>
            <a:r>
              <a:rPr lang="en-US" dirty="0">
                <a:latin typeface="Times New Roman" panose="02020603050405020304" pitchFamily="18" charset="0"/>
                <a:cs typeface="Times New Roman" panose="02020603050405020304" pitchFamily="18" charset="0"/>
              </a:rPr>
              <a:t>(</a:t>
            </a:r>
            <a:r>
              <a:rPr lang="vi-VN" sz="1600" i="1" dirty="0">
                <a:solidFill>
                  <a:schemeClr val="bg2">
                    <a:lumMod val="25000"/>
                  </a:schemeClr>
                </a:solidFill>
              </a:rPr>
              <a:t>Nhóm quy trình quản lý dự án được lập bản đồ cho chu kỳ kế hoạch-làm-kiểm tra-hành động</a:t>
            </a:r>
            <a:r>
              <a:rPr lang="en-US" dirty="0">
                <a:solidFill>
                  <a:schemeClr val="bg2">
                    <a:lumMod val="25000"/>
                  </a:schemeClr>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253166" y="217867"/>
            <a:ext cx="691566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err="1">
                <a:ln/>
                <a:solidFill>
                  <a:schemeClr val="bg2">
                    <a:lumMod val="50000"/>
                  </a:schemeClr>
                </a:solidFill>
                <a:latin typeface="Times New Roman" panose="02020603050405020304" pitchFamily="18" charset="0"/>
                <a:cs typeface="Times New Roman" panose="02020603050405020304" pitchFamily="18" charset="0"/>
              </a:rPr>
              <a:t>Proejct</a:t>
            </a:r>
            <a:r>
              <a:rPr lang="en-US" sz="2400" b="1" u="sng" dirty="0">
                <a:ln/>
                <a:solidFill>
                  <a:schemeClr val="bg2">
                    <a:lumMod val="50000"/>
                  </a:schemeClr>
                </a:solidFill>
                <a:latin typeface="Times New Roman" panose="02020603050405020304" pitchFamily="18" charset="0"/>
                <a:cs typeface="Times New Roman" panose="02020603050405020304" pitchFamily="18" charset="0"/>
              </a:rPr>
              <a:t> Management Process Groups:</a:t>
            </a:r>
          </a:p>
          <a:p>
            <a:r>
              <a:rPr lang="en-US" sz="2400" b="1" u="sng" dirty="0">
                <a:ln/>
                <a:solidFill>
                  <a:schemeClr val="bg2">
                    <a:lumMod val="50000"/>
                  </a:schemeClr>
                </a:solidFill>
                <a:latin typeface="Times New Roman" panose="02020603050405020304" pitchFamily="18" charset="0"/>
                <a:cs typeface="Times New Roman" panose="02020603050405020304" pitchFamily="18" charset="0"/>
              </a:rPr>
              <a:t>(</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Nhóm</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các</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quá</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trình</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quản</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lý</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dự</a:t>
            </a:r>
            <a:r>
              <a:rPr lang="en-US" sz="2400" b="1" i="1" u="sng" dirty="0">
                <a:ln/>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ln/>
                <a:solidFill>
                  <a:schemeClr val="bg2">
                    <a:lumMod val="50000"/>
                  </a:schemeClr>
                </a:solidFill>
                <a:latin typeface="Times New Roman" panose="02020603050405020304" pitchFamily="18" charset="0"/>
                <a:cs typeface="Times New Roman" panose="02020603050405020304" pitchFamily="18" charset="0"/>
              </a:rPr>
              <a:t>án</a:t>
            </a:r>
            <a:r>
              <a:rPr lang="en-US" sz="2400" b="1" u="sng" dirty="0">
                <a:ln/>
                <a:solidFill>
                  <a:schemeClr val="bg2">
                    <a:lumMod val="50000"/>
                  </a:schemeClr>
                </a:solidFill>
                <a:latin typeface="Times New Roman" panose="02020603050405020304" pitchFamily="18" charset="0"/>
                <a:cs typeface="Times New Roman" panose="02020603050405020304" pitchFamily="18" charset="0"/>
              </a:rPr>
              <a:t>)</a:t>
            </a:r>
          </a:p>
          <a:p>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208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1040982" y="4340407"/>
            <a:ext cx="6683650"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endParaRPr lang="en-US" sz="2400" b="1" u="sng" dirty="0">
              <a:ln/>
              <a:solidFill>
                <a:schemeClr val="accent3"/>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44947" y="397776"/>
            <a:ext cx="5919375"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Team Exercises 16-1:</a:t>
            </a:r>
            <a:br>
              <a:rPr lang="en-US" sz="2400" b="1" u="sng" dirty="0">
                <a:solidFill>
                  <a:schemeClr val="bg2">
                    <a:lumMod val="50000"/>
                  </a:schemeClr>
                </a:solidFill>
                <a:latin typeface="Times New Roman" panose="02020603050405020304" pitchFamily="18" charset="0"/>
                <a:cs typeface="Times New Roman" panose="02020603050405020304" pitchFamily="18" charset="0"/>
              </a:rPr>
            </a:br>
            <a:r>
              <a:rPr lang="en-US" sz="2400" b="1" u="sng" dirty="0">
                <a:solidFill>
                  <a:schemeClr val="bg2">
                    <a:lumMod val="50000"/>
                  </a:schemeClr>
                </a:solidFill>
                <a:latin typeface="Times New Roman" panose="02020603050405020304" pitchFamily="18" charset="0"/>
                <a:cs typeface="Times New Roman" panose="02020603050405020304" pitchFamily="18" charset="0"/>
              </a:rPr>
              <a:t>Establishing Relationships Using Contracts</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858695" y="1479609"/>
            <a:ext cx="4115087"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Project:</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RestEasy</a:t>
            </a:r>
            <a:r>
              <a:rPr lang="en-US" dirty="0">
                <a:latin typeface="Times New Roman" panose="02020603050405020304" pitchFamily="18" charset="0"/>
                <a:cs typeface="Times New Roman" panose="02020603050405020304" pitchFamily="18" charset="0"/>
              </a:rPr>
              <a:t> Hotels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Read the handout and answer the following questions:</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What are the major disconnects contained in the materials?</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What specific risks should be identified on this project?</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What specific recommendations (contractual or otherwise) do you have for the project manager?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446609" y="397776"/>
            <a:ext cx="4959927" cy="830997"/>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Bài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tập</a:t>
            </a:r>
            <a:r>
              <a:rPr lang="en-US" sz="2400" b="1" u="sng" dirty="0">
                <a:solidFill>
                  <a:srgbClr val="0070C0"/>
                </a:solidFill>
                <a:latin typeface="Times New Roman" panose="02020603050405020304" pitchFamily="18" charset="0"/>
                <a:cs typeface="Times New Roman" panose="02020603050405020304" pitchFamily="18" charset="0"/>
              </a:rPr>
              <a:t> 16-1:</a:t>
            </a:r>
          </a:p>
          <a:p>
            <a:r>
              <a:rPr lang="en-US" sz="2400" b="1" u="sng" dirty="0" err="1">
                <a:solidFill>
                  <a:srgbClr val="0070C0"/>
                </a:solidFill>
                <a:latin typeface="Times New Roman" panose="02020603050405020304" pitchFamily="18" charset="0"/>
                <a:cs typeface="Times New Roman" panose="02020603050405020304" pitchFamily="18" charset="0"/>
              </a:rPr>
              <a:t>Xây</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dựng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quan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hệ</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hợp</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đồng</a:t>
            </a:r>
            <a:endParaRPr lang="en-US" sz="2400" dirty="0">
              <a:solidFill>
                <a:srgbClr val="0070C0"/>
              </a:solidFill>
            </a:endParaRPr>
          </a:p>
        </p:txBody>
      </p:sp>
      <p:sp>
        <p:nvSpPr>
          <p:cNvPr id="3" name="TextBox 2"/>
          <p:cNvSpPr txBox="1"/>
          <p:nvPr/>
        </p:nvSpPr>
        <p:spPr>
          <a:xfrm>
            <a:off x="6446609" y="1479609"/>
            <a:ext cx="4668982" cy="3693319"/>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a:t>
            </a:r>
            <a:r>
              <a:rPr lang="en-US" b="1"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RestEasy</a:t>
            </a:r>
            <a:r>
              <a:rPr lang="en-US" dirty="0">
                <a:solidFill>
                  <a:srgbClr val="0070C0"/>
                </a:solidFill>
                <a:latin typeface="Times New Roman" panose="02020603050405020304" pitchFamily="18" charset="0"/>
                <a:cs typeface="Times New Roman" panose="02020603050405020304" pitchFamily="18" charset="0"/>
              </a:rPr>
              <a:t> Hotels</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Đọc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tài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liệu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câu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hỏi</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Cách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ngắt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nối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phần</a:t>
            </a:r>
            <a:r>
              <a:rPr lang="en-US" dirty="0">
                <a:solidFill>
                  <a:srgbClr val="0070C0"/>
                </a:solidFill>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endParaRPr lang="en-US"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rủi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cụ</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thể</a:t>
            </a:r>
            <a:r>
              <a:rPr lang="en-US" dirty="0">
                <a:solidFill>
                  <a:srgbClr val="0070C0"/>
                </a:solidFill>
                <a:latin typeface="Times New Roman" panose="02020603050405020304" pitchFamily="18" charset="0"/>
                <a:cs typeface="Times New Roman" panose="02020603050405020304" pitchFamily="18" charset="0"/>
              </a:rPr>
              <a:t> ở </a:t>
            </a:r>
            <a:r>
              <a:rPr lang="en-US" dirty="0" err="1">
                <a:solidFill>
                  <a:srgbClr val="0070C0"/>
                </a:solidFill>
                <a:latin typeface="Times New Roman" panose="02020603050405020304" pitchFamily="18" charset="0"/>
                <a:cs typeface="Times New Roman" panose="02020603050405020304" pitchFamily="18" charset="0"/>
              </a:rPr>
              <a:t>trong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này</a:t>
            </a:r>
            <a:r>
              <a:rPr lang="en-US" dirty="0">
                <a:solidFill>
                  <a:srgbClr val="0070C0"/>
                </a:solidFill>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vi-VN" dirty="0">
                <a:solidFill>
                  <a:srgbClr val="0070C0"/>
                </a:solidFill>
                <a:latin typeface="Times New Roman" panose="02020603050405020304" pitchFamily="18" charset="0"/>
                <a:cs typeface="Times New Roman" panose="02020603050405020304" pitchFamily="18" charset="0"/>
              </a:rPr>
              <a:t>Bạn có những kiến nghị cụ thể (hợp đồng hay cách nào khác) cho người quản lý dự án</a:t>
            </a:r>
            <a:r>
              <a:rPr lang="en-US" dirty="0">
                <a:solidFill>
                  <a:srgbClr val="0070C0"/>
                </a:solidFill>
                <a:latin typeface="Times New Roman" panose="02020603050405020304" pitchFamily="18" charset="0"/>
                <a:cs typeface="Times New Roman" panose="02020603050405020304" pitchFamily="18" charset="0"/>
              </a:rPr>
              <a:t>?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endParaRPr>
          </a:p>
        </p:txBody>
      </p:sp>
    </p:spTree>
    <p:extLst>
      <p:ext uri="{BB962C8B-B14F-4D97-AF65-F5344CB8AC3E}">
        <p14:creationId xmlns:p14="http://schemas.microsoft.com/office/powerpoint/2010/main" val="1661406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4947" y="397776"/>
            <a:ext cx="3681143"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Definitions</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98525" y="1109948"/>
            <a:ext cx="4089111"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Contract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agreement that establishes an enforceable legal relationship between two parties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mutual exchange of promises</a:t>
            </a:r>
          </a:p>
          <a:p>
            <a:r>
              <a:rPr lang="en-US" b="1" dirty="0">
                <a:latin typeface="Times New Roman" panose="02020603050405020304" pitchFamily="18" charset="0"/>
                <a:cs typeface="Times New Roman" panose="02020603050405020304" pitchFamily="18" charset="0"/>
              </a:rPr>
              <a:t>Elements of a contract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Agreement (offer/acceptance)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Competent parties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Mutual consideration</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Legal purpose</a:t>
            </a:r>
          </a:p>
          <a:p>
            <a:r>
              <a:rPr lang="en-US" b="1" dirty="0">
                <a:latin typeface="Times New Roman" panose="02020603050405020304" pitchFamily="18" charset="0"/>
                <a:cs typeface="Times New Roman" panose="02020603050405020304" pitchFamily="18" charset="0"/>
              </a:rPr>
              <a:t>Contract management</a:t>
            </a:r>
          </a:p>
          <a:p>
            <a:pPr marL="742950" lvl="1"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Contract management is a strategic management discipline employed by both buyers and sellers whose objectives are to manage customer and supplier expectations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673436" y="407625"/>
            <a:ext cx="4738254"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Các</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định</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nghĩa</a:t>
            </a:r>
            <a:endParaRPr lang="en-US" sz="2400" dirty="0">
              <a:solidFill>
                <a:srgbClr val="0070C0"/>
              </a:solidFill>
            </a:endParaRPr>
          </a:p>
        </p:txBody>
      </p:sp>
      <p:sp>
        <p:nvSpPr>
          <p:cNvPr id="3" name="TextBox 2"/>
          <p:cNvSpPr txBox="1"/>
          <p:nvPr/>
        </p:nvSpPr>
        <p:spPr>
          <a:xfrm>
            <a:off x="6338455" y="1109948"/>
            <a:ext cx="4338782" cy="4524315"/>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Hợp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đồng</a:t>
            </a:r>
            <a:endParaRPr lang="en-US"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Thiết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lập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định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pháp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hiệu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lực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giữa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hai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bên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Trao</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đổi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hứa</a:t>
            </a:r>
            <a:endParaRPr lang="en-US" dirty="0">
              <a:solidFill>
                <a:srgbClr val="0070C0"/>
              </a:solidFill>
              <a:latin typeface="Times New Roman" panose="02020603050405020304" pitchFamily="18" charset="0"/>
              <a:cs typeface="Times New Roman" panose="02020603050405020304" pitchFamily="18" charset="0"/>
            </a:endParaRPr>
          </a:p>
          <a:p>
            <a:r>
              <a:rPr lang="en-US" b="1" dirty="0" err="1">
                <a:solidFill>
                  <a:srgbClr val="0070C0"/>
                </a:solidFill>
                <a:latin typeface="Times New Roman" panose="02020603050405020304" pitchFamily="18" charset="0"/>
                <a:cs typeface="Times New Roman" panose="02020603050405020304" pitchFamily="18" charset="0"/>
              </a:rPr>
              <a:t>Các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yếu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tố</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của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hợp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đồng</a:t>
            </a:r>
            <a:endParaRPr lang="en-US"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Chấp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có</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thẩm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quyền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Xem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xét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lẫn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nhau</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Mục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đích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pháp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lý</a:t>
            </a:r>
            <a:endParaRPr lang="en-US" dirty="0">
              <a:solidFill>
                <a:srgbClr val="0070C0"/>
              </a:solidFill>
              <a:latin typeface="Times New Roman" panose="02020603050405020304" pitchFamily="18" charset="0"/>
              <a:cs typeface="Times New Roman" panose="02020603050405020304" pitchFamily="18" charset="0"/>
            </a:endParaRPr>
          </a:p>
          <a:p>
            <a:r>
              <a:rPr lang="en-US" b="1" dirty="0" err="1">
                <a:solidFill>
                  <a:srgbClr val="0070C0"/>
                </a:solidFill>
                <a:latin typeface="Times New Roman" panose="02020603050405020304" pitchFamily="18" charset="0"/>
                <a:cs typeface="Times New Roman" panose="02020603050405020304" pitchFamily="18" charset="0"/>
              </a:rPr>
              <a:t>Quản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lý</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hợp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đồng</a:t>
            </a:r>
            <a:endParaRPr lang="en-US"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0070C0"/>
                </a:solidFill>
                <a:latin typeface="Times New Roman" panose="02020603050405020304" pitchFamily="18" charset="0"/>
                <a:cs typeface="Times New Roman" panose="02020603050405020304" pitchFamily="18" charset="0"/>
              </a:rPr>
              <a:t>Quản lý hợp đồng là một kỷ luật quản lý chiến lược được sử dụng bởi cả người mua và người bán mà mục tiêu của họ là để quản lý mong đợi của khách hàng và nhà cung cấp</a:t>
            </a:r>
            <a:endParaRPr lang="en-US" dirty="0">
              <a:solidFill>
                <a:srgbClr val="0070C0"/>
              </a:solidFill>
            </a:endParaRPr>
          </a:p>
        </p:txBody>
      </p:sp>
    </p:spTree>
    <p:extLst>
      <p:ext uri="{BB962C8B-B14F-4D97-AF65-F5344CB8AC3E}">
        <p14:creationId xmlns:p14="http://schemas.microsoft.com/office/powerpoint/2010/main" val="294394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51650" y="2885894"/>
            <a:ext cx="1191534" cy="646331"/>
          </a:xfrm>
          <a:prstGeom prst="rect">
            <a:avLst/>
          </a:prstGeom>
          <a:noFill/>
        </p:spPr>
        <p:txBody>
          <a:bodyPr wrap="square" rtlCol="0">
            <a:spAutoFit/>
          </a:bodyPr>
          <a:lstStyle/>
          <a:p>
            <a:r>
              <a:rPr lang="en-US" b="1">
                <a:solidFill>
                  <a:schemeClr val="bg1"/>
                </a:solidFill>
              </a:rPr>
              <a:t>Initiating Processes</a:t>
            </a:r>
          </a:p>
        </p:txBody>
      </p:sp>
      <p:sp>
        <p:nvSpPr>
          <p:cNvPr id="9" name="TextBox 8"/>
          <p:cNvSpPr txBox="1"/>
          <p:nvPr/>
        </p:nvSpPr>
        <p:spPr>
          <a:xfrm>
            <a:off x="8102096" y="2882221"/>
            <a:ext cx="1174908" cy="646331"/>
          </a:xfrm>
          <a:prstGeom prst="rect">
            <a:avLst/>
          </a:prstGeom>
          <a:noFill/>
        </p:spPr>
        <p:txBody>
          <a:bodyPr wrap="square" rtlCol="0">
            <a:spAutoFit/>
          </a:bodyPr>
          <a:lstStyle/>
          <a:p>
            <a:r>
              <a:rPr lang="en-US" b="1">
                <a:solidFill>
                  <a:schemeClr val="bg1"/>
                </a:solidFill>
              </a:rPr>
              <a:t>Closing</a:t>
            </a:r>
            <a:br>
              <a:rPr lang="en-US" b="1">
                <a:solidFill>
                  <a:schemeClr val="bg1"/>
                </a:solidFill>
              </a:rPr>
            </a:br>
            <a:r>
              <a:rPr lang="en-US" b="1">
                <a:solidFill>
                  <a:schemeClr val="bg1"/>
                </a:solidFill>
              </a:rPr>
              <a:t>Processes</a:t>
            </a:r>
          </a:p>
        </p:txBody>
      </p:sp>
      <p:sp>
        <p:nvSpPr>
          <p:cNvPr id="10" name="TextBox 9"/>
          <p:cNvSpPr txBox="1"/>
          <p:nvPr/>
        </p:nvSpPr>
        <p:spPr>
          <a:xfrm>
            <a:off x="5490906" y="1646377"/>
            <a:ext cx="1450820" cy="646331"/>
          </a:xfrm>
          <a:prstGeom prst="rect">
            <a:avLst/>
          </a:prstGeom>
          <a:noFill/>
        </p:spPr>
        <p:txBody>
          <a:bodyPr wrap="square" rtlCol="0">
            <a:spAutoFit/>
          </a:bodyPr>
          <a:lstStyle/>
          <a:p>
            <a:pPr algn="ctr"/>
            <a:r>
              <a:rPr lang="en-US" b="1">
                <a:solidFill>
                  <a:schemeClr val="bg1"/>
                </a:solidFill>
              </a:rPr>
              <a:t>Planning</a:t>
            </a:r>
            <a:br>
              <a:rPr lang="en-US" b="1">
                <a:solidFill>
                  <a:schemeClr val="bg1"/>
                </a:solidFill>
              </a:rPr>
            </a:br>
            <a:r>
              <a:rPr lang="en-US" b="1">
                <a:solidFill>
                  <a:schemeClr val="bg1"/>
                </a:solidFill>
              </a:rPr>
              <a:t>Processes</a:t>
            </a:r>
          </a:p>
        </p:txBody>
      </p:sp>
      <p:sp>
        <p:nvSpPr>
          <p:cNvPr id="13" name="TextBox 12"/>
          <p:cNvSpPr txBox="1"/>
          <p:nvPr/>
        </p:nvSpPr>
        <p:spPr>
          <a:xfrm>
            <a:off x="344947" y="397776"/>
            <a:ext cx="5919375"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Why Is a Contract Necessary?</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898525" y="1109948"/>
            <a:ext cx="4785855" cy="535531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contract defines each party's commitment to the project by establishing:</a:t>
            </a:r>
            <a:r>
              <a:rPr lang="en-US" dirty="0">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Rights and obligations of buyer and seller</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Completion criteria, agreed to by both buyer and seller</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Basis for pricing</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Basis of settlement of any future disputes</a:t>
            </a:r>
          </a:p>
          <a:p>
            <a:r>
              <a:rPr lang="en-US" b="1" dirty="0">
                <a:latin typeface="Times New Roman" panose="02020603050405020304" pitchFamily="18" charset="0"/>
                <a:cs typeface="Times New Roman" panose="02020603050405020304" pitchFamily="18" charset="0"/>
              </a:rPr>
              <a:t>An agreement that is enforceable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By law</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By internal escalation</a:t>
            </a:r>
          </a:p>
          <a:p>
            <a:r>
              <a:rPr lang="en-US" b="1" dirty="0">
                <a:latin typeface="Times New Roman" panose="02020603050405020304" pitchFamily="18" charset="0"/>
                <a:cs typeface="Times New Roman" panose="02020603050405020304" pitchFamily="18" charset="0"/>
              </a:rPr>
              <a:t>A good contract should:</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Share risks fairly</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Motivate each party</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Balance the interests of the parties involved</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Prevent surprises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Prevent individual actions from constraining a company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456218" y="374073"/>
            <a:ext cx="5735782" cy="461665"/>
          </a:xfrm>
          <a:prstGeom prst="rect">
            <a:avLst/>
          </a:prstGeom>
          <a:noFill/>
        </p:spPr>
        <p:txBody>
          <a:bodyPr wrap="square" rtlCol="0">
            <a:spAutoFit/>
          </a:bodyPr>
          <a:lstStyle/>
          <a:p>
            <a:r>
              <a:rPr lang="en-US" sz="2400" b="1" u="sng" dirty="0" err="1">
                <a:solidFill>
                  <a:srgbClr val="0070C0"/>
                </a:solidFill>
                <a:latin typeface="Times New Roman" panose="02020603050405020304" pitchFamily="18" charset="0"/>
                <a:cs typeface="Times New Roman" panose="02020603050405020304" pitchFamily="18" charset="0"/>
              </a:rPr>
              <a:t>Tạo</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sao</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hợp</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đồng</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lại</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cần</a:t>
            </a:r>
            <a:r>
              <a:rPr lang="en-US" sz="2400" b="1" u="sng" dirty="0">
                <a:solidFill>
                  <a:srgbClr val="0070C0"/>
                </a:solidFill>
                <a:latin typeface="Times New Roman" panose="02020603050405020304" pitchFamily="18" charset="0"/>
                <a:cs typeface="Times New Roman" panose="02020603050405020304" pitchFamily="18" charset="0"/>
              </a:rPr>
              <a:t> </a:t>
            </a:r>
            <a:r>
              <a:rPr lang="en-US" sz="2400" b="1" u="sng" dirty="0" err="1">
                <a:solidFill>
                  <a:srgbClr val="0070C0"/>
                </a:solidFill>
                <a:latin typeface="Times New Roman" panose="02020603050405020304" pitchFamily="18" charset="0"/>
                <a:cs typeface="Times New Roman" panose="02020603050405020304" pitchFamily="18" charset="0"/>
              </a:rPr>
              <a:t>thiết</a:t>
            </a:r>
            <a:endParaRPr lang="en-US" sz="2400" dirty="0">
              <a:solidFill>
                <a:srgbClr val="0070C0"/>
              </a:solidFill>
            </a:endParaRPr>
          </a:p>
        </p:txBody>
      </p:sp>
      <p:sp>
        <p:nvSpPr>
          <p:cNvPr id="3" name="TextBox 2"/>
          <p:cNvSpPr txBox="1"/>
          <p:nvPr/>
        </p:nvSpPr>
        <p:spPr>
          <a:xfrm>
            <a:off x="6264322" y="1109948"/>
            <a:ext cx="5927678" cy="5355312"/>
          </a:xfrm>
          <a:prstGeom prst="rect">
            <a:avLst/>
          </a:prstGeom>
          <a:noFill/>
        </p:spPr>
        <p:txBody>
          <a:bodyPr wrap="square" rtlCol="0">
            <a:spAutoFit/>
          </a:bodyPr>
          <a:lstStyle/>
          <a:p>
            <a:r>
              <a:rPr lang="en-US" b="1" dirty="0" err="1">
                <a:solidFill>
                  <a:srgbClr val="0070C0"/>
                </a:solidFill>
                <a:latin typeface="Times New Roman" panose="02020603050405020304" pitchFamily="18" charset="0"/>
                <a:cs typeface="Times New Roman" panose="02020603050405020304" pitchFamily="18" charset="0"/>
              </a:rPr>
              <a:t>Hợp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đồng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định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nghĩa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thỏa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thuận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mỗi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bên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để</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xây</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a:t>
            </a:r>
            <a:r>
              <a:rPr lang="en-US" dirty="0">
                <a:solidFill>
                  <a:srgbClr val="0070C0"/>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Quyền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nghĩa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vụ</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mua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Tiêu</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trí</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hoàn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được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đồng</a:t>
            </a:r>
            <a:r>
              <a:rPr lang="en-US" dirty="0">
                <a:solidFill>
                  <a:srgbClr val="0070C0"/>
                </a:solidFill>
                <a:latin typeface="Times New Roman" panose="02020603050405020304" pitchFamily="18" charset="0"/>
                <a:cs typeface="Times New Roman" panose="02020603050405020304" pitchFamily="18" charset="0"/>
              </a:rPr>
              <a:t> ý </a:t>
            </a:r>
            <a:r>
              <a:rPr lang="en-US" dirty="0" err="1">
                <a:solidFill>
                  <a:srgbClr val="0070C0"/>
                </a:solidFill>
                <a:latin typeface="Times New Roman" panose="02020603050405020304" pitchFamily="18" charset="0"/>
                <a:cs typeface="Times New Roman" panose="02020603050405020304" pitchFamily="18" charset="0"/>
              </a:rPr>
              <a:t>bởi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cả</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người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mua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người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bán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Cơ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sở</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để</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định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giá</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Cơ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sở</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giải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quyết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tranh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chấp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tương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lai</a:t>
            </a:r>
            <a:endParaRPr lang="en-US" dirty="0">
              <a:solidFill>
                <a:srgbClr val="0070C0"/>
              </a:solidFill>
              <a:latin typeface="Times New Roman" panose="02020603050405020304" pitchFamily="18" charset="0"/>
              <a:cs typeface="Times New Roman" panose="02020603050405020304" pitchFamily="18" charset="0"/>
            </a:endParaRPr>
          </a:p>
          <a:p>
            <a:r>
              <a:rPr lang="en-US" b="1" dirty="0" err="1">
                <a:solidFill>
                  <a:srgbClr val="0070C0"/>
                </a:solidFill>
                <a:latin typeface="Times New Roman" panose="02020603050405020304" pitchFamily="18" charset="0"/>
                <a:cs typeface="Times New Roman" panose="02020603050405020304" pitchFamily="18" charset="0"/>
              </a:rPr>
              <a:t>Một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thỏa</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thuận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được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hành</a:t>
            </a:r>
            <a:endParaRPr lang="en-US"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solidFill>
                  <a:srgbClr val="0070C0"/>
                </a:solidFill>
                <a:latin typeface="Times New Roman" panose="02020603050405020304" pitchFamily="18" charset="0"/>
                <a:cs typeface="Times New Roman" panose="02020603050405020304" pitchFamily="18" charset="0"/>
              </a:rPr>
              <a:t>Theo </a:t>
            </a:r>
            <a:r>
              <a:rPr lang="en-US" dirty="0" err="1">
                <a:solidFill>
                  <a:srgbClr val="0070C0"/>
                </a:solidFill>
                <a:latin typeface="Times New Roman" panose="02020603050405020304" pitchFamily="18" charset="0"/>
                <a:cs typeface="Times New Roman" panose="02020603050405020304" pitchFamily="18" charset="0"/>
              </a:rPr>
              <a:t>luật</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Bằng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leo</a:t>
            </a:r>
            <a:r>
              <a:rPr lang="en-US" dirty="0">
                <a:solidFill>
                  <a:srgbClr val="0070C0"/>
                </a:solidFill>
                <a:latin typeface="Times New Roman" panose="02020603050405020304" pitchFamily="18" charset="0"/>
                <a:cs typeface="Times New Roman" panose="02020603050405020304" pitchFamily="18" charset="0"/>
              </a:rPr>
              <a:t> thang </a:t>
            </a:r>
            <a:r>
              <a:rPr lang="en-US" dirty="0" err="1">
                <a:solidFill>
                  <a:srgbClr val="0070C0"/>
                </a:solidFill>
                <a:latin typeface="Times New Roman" panose="02020603050405020304" pitchFamily="18" charset="0"/>
                <a:cs typeface="Times New Roman" panose="02020603050405020304" pitchFamily="18" charset="0"/>
              </a:rPr>
              <a:t>nội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bộ</a:t>
            </a:r>
            <a:endParaRPr lang="en-US" dirty="0">
              <a:solidFill>
                <a:srgbClr val="0070C0"/>
              </a:solidFill>
              <a:latin typeface="Times New Roman" panose="02020603050405020304" pitchFamily="18" charset="0"/>
              <a:cs typeface="Times New Roman" panose="02020603050405020304" pitchFamily="18" charset="0"/>
            </a:endParaRPr>
          </a:p>
          <a:p>
            <a:r>
              <a:rPr lang="en-US" b="1" dirty="0" err="1">
                <a:solidFill>
                  <a:srgbClr val="0070C0"/>
                </a:solidFill>
                <a:latin typeface="Times New Roman" panose="02020603050405020304" pitchFamily="18" charset="0"/>
                <a:cs typeface="Times New Roman" panose="02020603050405020304" pitchFamily="18" charset="0"/>
              </a:rPr>
              <a:t>Một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hợp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đồng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tốt</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gồm</a:t>
            </a:r>
            <a:r>
              <a:rPr lang="en-US" b="1" dirty="0">
                <a:solidFill>
                  <a:srgbClr val="0070C0"/>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a:solidFill>
                  <a:srgbClr val="0070C0"/>
                </a:solidFill>
                <a:latin typeface="Times New Roman" panose="02020603050405020304" pitchFamily="18" charset="0"/>
                <a:cs typeface="Times New Roman" panose="02020603050405020304" pitchFamily="18" charset="0"/>
              </a:rPr>
              <a:t>Chia </a:t>
            </a:r>
            <a:r>
              <a:rPr lang="en-US" dirty="0" err="1">
                <a:solidFill>
                  <a:srgbClr val="0070C0"/>
                </a:solidFill>
                <a:latin typeface="Times New Roman" panose="02020603050405020304" pitchFamily="18" charset="0"/>
                <a:cs typeface="Times New Roman" panose="02020603050405020304" pitchFamily="18" charset="0"/>
              </a:rPr>
              <a:t>sẻ</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rủi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ro</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Khuyến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khích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mỗi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bên</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Cân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bằng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lợi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ích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của</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liên</a:t>
            </a:r>
            <a:r>
              <a:rPr lang="en-US" dirty="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quan</a:t>
            </a:r>
            <a:r>
              <a:rPr lang="en-US" dirty="0" smtClean="0">
                <a:solidFill>
                  <a:srgbClr val="0070C0"/>
                </a:solidFill>
                <a:latin typeface="Times New Roman" panose="02020603050405020304" pitchFamily="18" charset="0"/>
                <a:cs typeface="Times New Roman" panose="02020603050405020304" pitchFamily="18" charset="0"/>
              </a:rPr>
              <a:t/>
            </a:r>
            <a:br>
              <a:rPr lang="en-US" dirty="0" smtClean="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Ngăn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chặn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ngờ</a:t>
            </a:r>
            <a:endParaRPr lang="en-US"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0070C0"/>
                </a:solidFill>
                <a:latin typeface="Times New Roman" panose="02020603050405020304" pitchFamily="18" charset="0"/>
                <a:cs typeface="Times New Roman" panose="02020603050405020304" pitchFamily="18" charset="0"/>
              </a:rPr>
              <a:t>Ngăn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chặn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hành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động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từ</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việc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ép</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buộc</a:t>
            </a:r>
            <a:r>
              <a:rPr lang="en-US" dirty="0">
                <a:solidFill>
                  <a:srgbClr val="0070C0"/>
                </a:solidFill>
                <a:latin typeface="Times New Roman" panose="02020603050405020304" pitchFamily="18" charset="0"/>
                <a:cs typeface="Times New Roman" panose="02020603050405020304" pitchFamily="18" charset="0"/>
              </a:rPr>
              <a:t> 1 </a:t>
            </a:r>
            <a:r>
              <a:rPr lang="en-US" dirty="0" err="1">
                <a:solidFill>
                  <a:srgbClr val="0070C0"/>
                </a:solidFill>
                <a:latin typeface="Times New Roman" panose="02020603050405020304" pitchFamily="18" charset="0"/>
                <a:cs typeface="Times New Roman" panose="02020603050405020304" pitchFamily="18" charset="0"/>
              </a:rPr>
              <a:t>bên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công</a:t>
            </a:r>
            <a:r>
              <a:rPr lang="en-US" dirty="0">
                <a:solidFill>
                  <a:srgbClr val="0070C0"/>
                </a:solidFill>
                <a:latin typeface="Times New Roman" panose="02020603050405020304" pitchFamily="18" charset="0"/>
                <a:cs typeface="Times New Roman" panose="02020603050405020304" pitchFamily="18" charset="0"/>
              </a:rPr>
              <a:t> ty</a:t>
            </a:r>
          </a:p>
          <a:p>
            <a:endParaRPr lang="en-US" dirty="0">
              <a:solidFill>
                <a:srgbClr val="0070C0"/>
              </a:solidFill>
            </a:endParaRPr>
          </a:p>
        </p:txBody>
      </p:sp>
    </p:spTree>
    <p:extLst>
      <p:ext uri="{BB962C8B-B14F-4D97-AF65-F5344CB8AC3E}">
        <p14:creationId xmlns:p14="http://schemas.microsoft.com/office/powerpoint/2010/main" val="213398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52878" y="2064117"/>
            <a:ext cx="6708985" cy="1992469"/>
          </a:xfrm>
          <a:prstGeom prst="rect">
            <a:avLst/>
          </a:prstGeom>
        </p:spPr>
      </p:pic>
      <p:sp>
        <p:nvSpPr>
          <p:cNvPr id="8" name="TextBox 7"/>
          <p:cNvSpPr txBox="1"/>
          <p:nvPr/>
        </p:nvSpPr>
        <p:spPr>
          <a:xfrm>
            <a:off x="592675" y="4613224"/>
            <a:ext cx="2152253"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dirty="0">
                <a:latin typeface="Times New Roman" panose="02020603050405020304" pitchFamily="18" charset="0"/>
                <a:cs typeface="Times New Roman" panose="02020603050405020304" pitchFamily="18" charset="0"/>
              </a:rPr>
              <a:t>Understanding</a:t>
            </a:r>
          </a:p>
          <a:p>
            <a:r>
              <a:rPr lang="en-US" sz="2400" dirty="0">
                <a:latin typeface="Times New Roman" panose="02020603050405020304" pitchFamily="18" charset="0"/>
                <a:cs typeface="Times New Roman" panose="02020603050405020304" pitchFamily="18" charset="0"/>
              </a:rPr>
              <a:t>(</a:t>
            </a:r>
            <a:r>
              <a:rPr lang="en-US" sz="2400" i="1" dirty="0" err="1">
                <a:solidFill>
                  <a:srgbClr val="0070C0"/>
                </a:solidFill>
                <a:latin typeface="Times New Roman" panose="02020603050405020304" pitchFamily="18" charset="0"/>
                <a:cs typeface="Times New Roman" panose="02020603050405020304" pitchFamily="18" charset="0"/>
              </a:rPr>
              <a:t>Hiểu</a:t>
            </a:r>
            <a:r>
              <a:rPr lang="en-US" sz="2400" dirty="0">
                <a:solidFill>
                  <a:srgbClr val="0070C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n/>
              <a:solidFill>
                <a:schemeClr val="accent3"/>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44771" y="4613224"/>
            <a:ext cx="2152253" cy="156966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dirty="0">
                <a:latin typeface="Times New Roman" panose="02020603050405020304" pitchFamily="18" charset="0"/>
                <a:cs typeface="Times New Roman" panose="02020603050405020304" pitchFamily="18" charset="0"/>
              </a:rPr>
              <a:t>Agreement</a:t>
            </a:r>
          </a:p>
          <a:p>
            <a:r>
              <a:rPr lang="en-US" sz="2400" dirty="0">
                <a:latin typeface="Times New Roman" panose="02020603050405020304" pitchFamily="18" charset="0"/>
                <a:cs typeface="Times New Roman" panose="02020603050405020304" pitchFamily="18" charset="0"/>
              </a:rPr>
              <a:t>(</a:t>
            </a:r>
            <a:r>
              <a:rPr lang="en-US" sz="2400" i="1" dirty="0" err="1">
                <a:solidFill>
                  <a:srgbClr val="0070C0"/>
                </a:solidFill>
                <a:latin typeface="Times New Roman" panose="02020603050405020304" pitchFamily="18" charset="0"/>
                <a:cs typeface="Times New Roman" panose="02020603050405020304" pitchFamily="18" charset="0"/>
              </a:rPr>
              <a:t>Đồng</a:t>
            </a:r>
            <a:r>
              <a:rPr lang="en-US" sz="2400" i="1" dirty="0">
                <a:solidFill>
                  <a:srgbClr val="0070C0"/>
                </a:solidFill>
                <a:latin typeface="Times New Roman" panose="02020603050405020304" pitchFamily="18" charset="0"/>
                <a:cs typeface="Times New Roman" panose="02020603050405020304" pitchFamily="18" charset="0"/>
              </a:rPr>
              <a:t> ý</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n/>
              <a:solidFill>
                <a:schemeClr val="accent3"/>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7997588" y="4613223"/>
            <a:ext cx="2139937"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dirty="0">
                <a:latin typeface="Times New Roman" panose="02020603050405020304" pitchFamily="18" charset="0"/>
                <a:cs typeface="Times New Roman" panose="02020603050405020304" pitchFamily="18" charset="0"/>
              </a:rPr>
              <a:t>Confidence</a:t>
            </a:r>
          </a:p>
          <a:p>
            <a:r>
              <a:rPr lang="en-US" sz="2400" dirty="0">
                <a:ln/>
                <a:latin typeface="Times New Roman" panose="02020603050405020304" pitchFamily="18" charset="0"/>
                <a:cs typeface="Times New Roman" panose="02020603050405020304" pitchFamily="18" charset="0"/>
              </a:rPr>
              <a:t>(</a:t>
            </a:r>
            <a:r>
              <a:rPr lang="en-US" sz="2400" i="1" dirty="0" err="1">
                <a:ln/>
                <a:solidFill>
                  <a:srgbClr val="0070C0"/>
                </a:solidFill>
                <a:latin typeface="Times New Roman" panose="02020603050405020304" pitchFamily="18" charset="0"/>
                <a:cs typeface="Times New Roman" panose="02020603050405020304" pitchFamily="18" charset="0"/>
              </a:rPr>
              <a:t>Sự</a:t>
            </a:r>
            <a:r>
              <a:rPr lang="en-US" sz="2400" i="1" dirty="0">
                <a:ln/>
                <a:solidFill>
                  <a:srgbClr val="0070C0"/>
                </a:solidFill>
                <a:latin typeface="Times New Roman" panose="02020603050405020304" pitchFamily="18" charset="0"/>
                <a:cs typeface="Times New Roman" panose="02020603050405020304" pitchFamily="18" charset="0"/>
              </a:rPr>
              <a:t> </a:t>
            </a:r>
            <a:r>
              <a:rPr lang="en-US" sz="2400" i="1" dirty="0" err="1">
                <a:ln/>
                <a:solidFill>
                  <a:srgbClr val="0070C0"/>
                </a:solidFill>
                <a:latin typeface="Times New Roman" panose="02020603050405020304" pitchFamily="18" charset="0"/>
                <a:cs typeface="Times New Roman" panose="02020603050405020304" pitchFamily="18" charset="0"/>
              </a:rPr>
              <a:t>tự</a:t>
            </a:r>
            <a:r>
              <a:rPr lang="en-US" sz="2400" i="1" dirty="0">
                <a:ln/>
                <a:solidFill>
                  <a:srgbClr val="0070C0"/>
                </a:solidFill>
                <a:latin typeface="Times New Roman" panose="02020603050405020304" pitchFamily="18" charset="0"/>
                <a:cs typeface="Times New Roman" panose="02020603050405020304" pitchFamily="18" charset="0"/>
              </a:rPr>
              <a:t> tin</a:t>
            </a:r>
            <a:r>
              <a:rPr lang="en-US" sz="2400" dirty="0">
                <a:ln/>
                <a:latin typeface="Times New Roman" panose="02020603050405020304" pitchFamily="18" charset="0"/>
                <a:cs typeface="Times New Roman" panose="02020603050405020304" pitchFamily="18" charset="0"/>
              </a:rPr>
              <a:t>)</a:t>
            </a:r>
          </a:p>
        </p:txBody>
      </p:sp>
      <p:cxnSp>
        <p:nvCxnSpPr>
          <p:cNvPr id="11" name="Straight Arrow Connector 10"/>
          <p:cNvCxnSpPr/>
          <p:nvPr/>
        </p:nvCxnSpPr>
        <p:spPr>
          <a:xfrm>
            <a:off x="2744928" y="4844056"/>
            <a:ext cx="1509746" cy="100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167526" y="94285"/>
            <a:ext cx="5919375"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Purpose of a Contract</a:t>
            </a:r>
          </a:p>
          <a:p>
            <a:r>
              <a:rPr lang="en-US" sz="2400" b="1" u="sng" dirty="0">
                <a:solidFill>
                  <a:schemeClr val="bg2">
                    <a:lumMod val="50000"/>
                  </a:schemeClr>
                </a:solidFill>
                <a:latin typeface="Times New Roman" panose="02020603050405020304" pitchFamily="18" charset="0"/>
                <a:cs typeface="Times New Roman" panose="02020603050405020304" pitchFamily="18" charset="0"/>
              </a:rPr>
              <a:t>(</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Mục</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đích</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của</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hợp</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đồng</a:t>
            </a:r>
            <a:r>
              <a:rPr lang="en-US" sz="2400" b="1" u="sng" dirty="0">
                <a:solidFill>
                  <a:schemeClr val="bg2">
                    <a:lumMod val="50000"/>
                  </a:schemeClr>
                </a:solidFill>
                <a:latin typeface="Times New Roman" panose="02020603050405020304" pitchFamily="18" charset="0"/>
                <a:cs typeface="Times New Roman" panose="02020603050405020304" pitchFamily="18" charset="0"/>
              </a:rPr>
              <a:t>)</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8525" y="1109948"/>
            <a:ext cx="9582956"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To establish a business relationship based on…</a:t>
            </a:r>
          </a:p>
          <a:p>
            <a:r>
              <a:rPr lang="vi-VN" dirty="0" smtClean="0">
                <a:solidFill>
                  <a:srgbClr val="0070C0"/>
                </a:solidFill>
              </a:rPr>
              <a:t>Để </a:t>
            </a:r>
            <a:r>
              <a:rPr lang="vi-VN" dirty="0">
                <a:solidFill>
                  <a:srgbClr val="0070C0"/>
                </a:solidFill>
              </a:rPr>
              <a:t>thiết lập một mối quan hệ kinh doanh dựa trên. . .</a:t>
            </a:r>
            <a:endParaRPr lang="en-US" dirty="0">
              <a:solidFill>
                <a:srgbClr val="0070C0"/>
              </a:solidFill>
              <a:latin typeface="Times New Roman" panose="02020603050405020304" pitchFamily="18" charset="0"/>
              <a:cs typeface="Times New Roman" panose="02020603050405020304" pitchFamily="18" charset="0"/>
            </a:endParaRPr>
          </a:p>
        </p:txBody>
      </p:sp>
      <p:cxnSp>
        <p:nvCxnSpPr>
          <p:cNvPr id="17" name="Straight Arrow Connector 16"/>
          <p:cNvCxnSpPr/>
          <p:nvPr/>
        </p:nvCxnSpPr>
        <p:spPr>
          <a:xfrm>
            <a:off x="6487842" y="4855626"/>
            <a:ext cx="1509746" cy="100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2993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7186" y="908003"/>
            <a:ext cx="1355370" cy="83263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n/>
                <a:latin typeface="Times New Roman" panose="02020603050405020304" pitchFamily="18" charset="0"/>
                <a:cs typeface="Times New Roman" panose="02020603050405020304" pitchFamily="18" charset="0"/>
              </a:rPr>
              <a:t>Buyer</a:t>
            </a:r>
          </a:p>
          <a:p>
            <a:pPr algn="ctr"/>
            <a:r>
              <a:rPr lang="en-US" dirty="0">
                <a:ln/>
                <a:latin typeface="Times New Roman" panose="02020603050405020304" pitchFamily="18" charset="0"/>
                <a:cs typeface="Times New Roman" panose="02020603050405020304" pitchFamily="18" charset="0"/>
              </a:rPr>
              <a:t>(</a:t>
            </a:r>
            <a:r>
              <a:rPr lang="en-US" dirty="0" err="1">
                <a:ln/>
                <a:solidFill>
                  <a:srgbClr val="0070C0"/>
                </a:solidFill>
                <a:latin typeface="Times New Roman" panose="02020603050405020304" pitchFamily="18" charset="0"/>
                <a:cs typeface="Times New Roman" panose="02020603050405020304" pitchFamily="18" charset="0"/>
              </a:rPr>
              <a:t>Người</a:t>
            </a:r>
            <a:r>
              <a:rPr lang="en-US" dirty="0">
                <a:ln/>
                <a:solidFill>
                  <a:srgbClr val="0070C0"/>
                </a:solidFill>
                <a:latin typeface="Times New Roman" panose="02020603050405020304" pitchFamily="18" charset="0"/>
                <a:cs typeface="Times New Roman" panose="02020603050405020304" pitchFamily="18" charset="0"/>
              </a:rPr>
              <a:t> </a:t>
            </a:r>
            <a:r>
              <a:rPr lang="en-US" dirty="0" err="1">
                <a:ln/>
                <a:solidFill>
                  <a:srgbClr val="0070C0"/>
                </a:solidFill>
                <a:latin typeface="Times New Roman" panose="02020603050405020304" pitchFamily="18" charset="0"/>
                <a:cs typeface="Times New Roman" panose="02020603050405020304" pitchFamily="18" charset="0"/>
              </a:rPr>
              <a:t>mua</a:t>
            </a:r>
            <a:r>
              <a:rPr lang="en-US" dirty="0">
                <a:ln/>
                <a:solidFill>
                  <a:srgbClr val="0070C0"/>
                </a:solidFill>
                <a:latin typeface="Times New Roman" panose="02020603050405020304" pitchFamily="18" charset="0"/>
                <a:cs typeface="Times New Roman" panose="02020603050405020304" pitchFamily="18" charset="0"/>
              </a:rPr>
              <a:t>)</a:t>
            </a:r>
          </a:p>
        </p:txBody>
      </p:sp>
      <p:sp>
        <p:nvSpPr>
          <p:cNvPr id="22" name="Rectangle 21"/>
          <p:cNvSpPr/>
          <p:nvPr/>
        </p:nvSpPr>
        <p:spPr>
          <a:xfrm>
            <a:off x="4414982" y="846161"/>
            <a:ext cx="2105891" cy="10669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Customer 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sponsor </a:t>
            </a:r>
            <a:endParaRPr lang="en-US" b="1" u="sng" dirty="0">
              <a:ln/>
              <a:solidFill>
                <a:schemeClr val="accent3"/>
              </a:solidFill>
              <a:latin typeface="Times New Roman" panose="02020603050405020304" pitchFamily="18" charset="0"/>
              <a:cs typeface="Times New Roman" panose="02020603050405020304" pitchFamily="18" charset="0"/>
            </a:endParaRPr>
          </a:p>
          <a:p>
            <a:pPr algn="ctr"/>
            <a:r>
              <a:rPr lang="en-US" dirty="0">
                <a:ln/>
                <a:solidFill>
                  <a:schemeClr val="tx1">
                    <a:lumMod val="95000"/>
                    <a:lumOff val="5000"/>
                  </a:schemeClr>
                </a:solidFill>
                <a:latin typeface="Times New Roman" panose="02020603050405020304" pitchFamily="18" charset="0"/>
                <a:cs typeface="Times New Roman" panose="02020603050405020304" pitchFamily="18" charset="0"/>
              </a:rPr>
              <a:t>(</a:t>
            </a:r>
            <a:r>
              <a:rPr lang="en-US" dirty="0" err="1">
                <a:ln/>
                <a:solidFill>
                  <a:srgbClr val="0070C0"/>
                </a:solidFill>
                <a:latin typeface="Times New Roman" panose="02020603050405020304" pitchFamily="18" charset="0"/>
                <a:cs typeface="Times New Roman" panose="02020603050405020304" pitchFamily="18" charset="0"/>
              </a:rPr>
              <a:t>Khách</a:t>
            </a:r>
            <a:r>
              <a:rPr lang="en-US" dirty="0">
                <a:ln/>
                <a:solidFill>
                  <a:srgbClr val="0070C0"/>
                </a:solidFill>
                <a:latin typeface="Times New Roman" panose="02020603050405020304" pitchFamily="18" charset="0"/>
                <a:cs typeface="Times New Roman" panose="02020603050405020304" pitchFamily="18" charset="0"/>
              </a:rPr>
              <a:t> </a:t>
            </a:r>
            <a:r>
              <a:rPr lang="en-US" dirty="0" err="1">
                <a:ln/>
                <a:solidFill>
                  <a:srgbClr val="0070C0"/>
                </a:solidFill>
                <a:latin typeface="Times New Roman" panose="02020603050405020304" pitchFamily="18" charset="0"/>
                <a:cs typeface="Times New Roman" panose="02020603050405020304" pitchFamily="18" charset="0"/>
              </a:rPr>
              <a:t>hàng</a:t>
            </a:r>
            <a:r>
              <a:rPr lang="en-US" dirty="0">
                <a:ln/>
                <a:solidFill>
                  <a:srgbClr val="0070C0"/>
                </a:solidFill>
                <a:latin typeface="Times New Roman" panose="02020603050405020304" pitchFamily="18" charset="0"/>
                <a:cs typeface="Times New Roman" panose="02020603050405020304" pitchFamily="18" charset="0"/>
              </a:rPr>
              <a:t> </a:t>
            </a:r>
            <a:r>
              <a:rPr lang="en-US" dirty="0" err="1">
                <a:ln/>
                <a:solidFill>
                  <a:srgbClr val="0070C0"/>
                </a:solidFill>
                <a:latin typeface="Times New Roman" panose="02020603050405020304" pitchFamily="18" charset="0"/>
                <a:cs typeface="Times New Roman" panose="02020603050405020304" pitchFamily="18" charset="0"/>
              </a:rPr>
              <a:t>hoặc</a:t>
            </a:r>
            <a:r>
              <a:rPr lang="en-US" dirty="0">
                <a:ln/>
                <a:solidFill>
                  <a:srgbClr val="0070C0"/>
                </a:solidFill>
                <a:latin typeface="Times New Roman" panose="02020603050405020304" pitchFamily="18" charset="0"/>
                <a:cs typeface="Times New Roman" panose="02020603050405020304" pitchFamily="18" charset="0"/>
              </a:rPr>
              <a:t> </a:t>
            </a:r>
            <a:r>
              <a:rPr lang="en-US" dirty="0" err="1">
                <a:ln/>
                <a:solidFill>
                  <a:srgbClr val="0070C0"/>
                </a:solidFill>
                <a:latin typeface="Times New Roman" panose="02020603050405020304" pitchFamily="18" charset="0"/>
                <a:cs typeface="Times New Roman" panose="02020603050405020304" pitchFamily="18" charset="0"/>
              </a:rPr>
              <a:t>nhà</a:t>
            </a:r>
            <a:r>
              <a:rPr lang="en-US" dirty="0">
                <a:ln/>
                <a:solidFill>
                  <a:srgbClr val="0070C0"/>
                </a:solidFill>
                <a:latin typeface="Times New Roman" panose="02020603050405020304" pitchFamily="18" charset="0"/>
                <a:cs typeface="Times New Roman" panose="02020603050405020304" pitchFamily="18" charset="0"/>
              </a:rPr>
              <a:t> </a:t>
            </a:r>
            <a:r>
              <a:rPr lang="en-US" dirty="0" err="1">
                <a:ln/>
                <a:solidFill>
                  <a:srgbClr val="0070C0"/>
                </a:solidFill>
                <a:latin typeface="Times New Roman" panose="02020603050405020304" pitchFamily="18" charset="0"/>
                <a:cs typeface="Times New Roman" panose="02020603050405020304" pitchFamily="18" charset="0"/>
              </a:rPr>
              <a:t>tài</a:t>
            </a:r>
            <a:r>
              <a:rPr lang="en-US" dirty="0">
                <a:ln/>
                <a:solidFill>
                  <a:srgbClr val="0070C0"/>
                </a:solidFill>
                <a:latin typeface="Times New Roman" panose="02020603050405020304" pitchFamily="18" charset="0"/>
                <a:cs typeface="Times New Roman" panose="02020603050405020304" pitchFamily="18" charset="0"/>
              </a:rPr>
              <a:t> </a:t>
            </a:r>
            <a:r>
              <a:rPr lang="en-US" dirty="0" err="1">
                <a:ln/>
                <a:solidFill>
                  <a:srgbClr val="0070C0"/>
                </a:solidFill>
                <a:latin typeface="Times New Roman" panose="02020603050405020304" pitchFamily="18" charset="0"/>
                <a:cs typeface="Times New Roman" panose="02020603050405020304" pitchFamily="18" charset="0"/>
              </a:rPr>
              <a:t>trợ</a:t>
            </a:r>
            <a:r>
              <a:rPr lang="en-US" dirty="0">
                <a:ln/>
                <a:solidFill>
                  <a:schemeClr val="tx1">
                    <a:lumMod val="95000"/>
                    <a:lumOff val="5000"/>
                  </a:schemeClr>
                </a:solidFill>
                <a:latin typeface="Times New Roman" panose="02020603050405020304" pitchFamily="18" charset="0"/>
                <a:cs typeface="Times New Roman" panose="02020603050405020304" pitchFamily="18" charset="0"/>
              </a:rPr>
              <a:t>)</a:t>
            </a:r>
          </a:p>
        </p:txBody>
      </p:sp>
      <p:sp>
        <p:nvSpPr>
          <p:cNvPr id="23" name="Rectangle 22"/>
          <p:cNvSpPr/>
          <p:nvPr/>
        </p:nvSpPr>
        <p:spPr>
          <a:xfrm>
            <a:off x="8657533" y="862726"/>
            <a:ext cx="1825897" cy="7815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Third-party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prime </a:t>
            </a:r>
            <a:endParaRPr lang="en-US" b="1" u="sng" dirty="0">
              <a:ln/>
              <a:solidFill>
                <a:schemeClr val="accent3"/>
              </a:solidFill>
              <a:latin typeface="Times New Roman" panose="02020603050405020304" pitchFamily="18" charset="0"/>
              <a:cs typeface="Times New Roman" panose="02020603050405020304" pitchFamily="18" charset="0"/>
            </a:endParaRPr>
          </a:p>
          <a:p>
            <a:pPr algn="ctr"/>
            <a:r>
              <a:rPr lang="en-US" dirty="0">
                <a:solidFill>
                  <a:srgbClr val="0070C0"/>
                </a:solidFill>
                <a:latin typeface="Times New Roman" panose="02020603050405020304" pitchFamily="18" charset="0"/>
                <a:cs typeface="Times New Roman" panose="02020603050405020304" pitchFamily="18" charset="0"/>
              </a:rPr>
              <a:t>(</a:t>
            </a:r>
            <a:r>
              <a:rPr lang="en-US" sz="1400" dirty="0" err="1">
                <a:solidFill>
                  <a:srgbClr val="0070C0"/>
                </a:solidFill>
                <a:latin typeface="Times New Roman" panose="02020603050405020304" pitchFamily="18" charset="0"/>
                <a:cs typeface="Times New Roman" panose="02020603050405020304" pitchFamily="18" charset="0"/>
              </a:rPr>
              <a:t>Bên</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thứ</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ba</a:t>
            </a:r>
            <a:r>
              <a:rPr lang="en-US" sz="1400" dirty="0">
                <a:solidFill>
                  <a:srgbClr val="0070C0"/>
                </a:solidFill>
                <a:latin typeface="Times New Roman" panose="02020603050405020304" pitchFamily="18" charset="0"/>
                <a:cs typeface="Times New Roman" panose="02020603050405020304" pitchFamily="18" charset="0"/>
              </a:rPr>
              <a:t>)</a:t>
            </a:r>
            <a:endParaRPr lang="en-US" sz="1400" b="1" u="sng" dirty="0">
              <a:ln/>
              <a:solidFill>
                <a:srgbClr val="0070C0"/>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852676" y="2348568"/>
            <a:ext cx="1441677" cy="1005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Seller 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buyer </a:t>
            </a:r>
            <a:endParaRPr lang="en-US" b="1" u="sng" dirty="0">
              <a:ln/>
              <a:solidFill>
                <a:schemeClr val="accent3"/>
              </a:solidFill>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a:t>
            </a:r>
            <a:r>
              <a:rPr lang="vi-VN" sz="1400" dirty="0">
                <a:solidFill>
                  <a:srgbClr val="0070C0"/>
                </a:solidFill>
                <a:latin typeface="Times New Roman" panose="02020603050405020304" pitchFamily="18" charset="0"/>
                <a:cs typeface="Times New Roman" panose="02020603050405020304" pitchFamily="18" charset="0"/>
              </a:rPr>
              <a:t>Người bán hoặc người mua</a:t>
            </a:r>
            <a:r>
              <a:rPr lang="en-US" sz="1400" dirty="0">
                <a:latin typeface="Times New Roman" panose="02020603050405020304" pitchFamily="18" charset="0"/>
                <a:cs typeface="Times New Roman" panose="02020603050405020304" pitchFamily="18" charset="0"/>
              </a:rPr>
              <a:t>)</a:t>
            </a:r>
            <a:endParaRPr lang="en-US" sz="1400" b="1" u="sng" dirty="0">
              <a:ln/>
              <a:solidFill>
                <a:schemeClr val="accent3"/>
              </a:solidFill>
              <a:latin typeface="Times New Roman" panose="02020603050405020304" pitchFamily="18" charset="0"/>
              <a:cs typeface="Times New Roman" panose="02020603050405020304" pitchFamily="18" charset="0"/>
            </a:endParaRPr>
          </a:p>
        </p:txBody>
      </p:sp>
      <p:sp>
        <p:nvSpPr>
          <p:cNvPr id="25" name="Rectangle 24"/>
          <p:cNvSpPr/>
          <p:nvPr/>
        </p:nvSpPr>
        <p:spPr>
          <a:xfrm>
            <a:off x="4313383" y="2428132"/>
            <a:ext cx="2355272" cy="9103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Company Project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Team </a:t>
            </a:r>
            <a:endParaRPr lang="en-US" b="1" u="sng" dirty="0">
              <a:ln/>
              <a:solidFill>
                <a:schemeClr val="accent3"/>
              </a:solidFill>
              <a:latin typeface="Times New Roman" panose="02020603050405020304" pitchFamily="18" charset="0"/>
              <a:cs typeface="Times New Roman" panose="02020603050405020304" pitchFamily="18" charset="0"/>
            </a:endParaRPr>
          </a:p>
          <a:p>
            <a:pPr algn="ctr"/>
            <a:r>
              <a:rPr lang="en-US" dirty="0">
                <a:solidFill>
                  <a:srgbClr val="0070C0"/>
                </a:solidFill>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Nhóm</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Dự</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án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Công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ty</a:t>
            </a:r>
            <a:r>
              <a:rPr lang="en-US" dirty="0">
                <a:latin typeface="Times New Roman" panose="02020603050405020304" pitchFamily="18" charset="0"/>
                <a:cs typeface="Times New Roman" panose="02020603050405020304" pitchFamily="18" charset="0"/>
              </a:rPr>
              <a:t>)</a:t>
            </a:r>
            <a:endParaRPr lang="en-US" b="1" u="sng" dirty="0">
              <a:ln/>
              <a:solidFill>
                <a:schemeClr val="accent3"/>
              </a:solidFill>
              <a:latin typeface="Times New Roman" panose="02020603050405020304" pitchFamily="18" charset="0"/>
              <a:cs typeface="Times New Roman" panose="02020603050405020304" pitchFamily="18" charset="0"/>
            </a:endParaRPr>
          </a:p>
        </p:txBody>
      </p:sp>
      <p:sp>
        <p:nvSpPr>
          <p:cNvPr id="26" name="Rectangle 25"/>
          <p:cNvSpPr/>
          <p:nvPr/>
        </p:nvSpPr>
        <p:spPr>
          <a:xfrm>
            <a:off x="8615736" y="2395185"/>
            <a:ext cx="2084834" cy="11313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Company</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Project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Team </a:t>
            </a:r>
            <a:endParaRPr lang="en-US" sz="1600" b="1" u="sng" dirty="0">
              <a:ln/>
              <a:solidFill>
                <a:schemeClr val="accent3"/>
              </a:solidFill>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a:t>
            </a:r>
            <a:r>
              <a:rPr lang="en-US" sz="1400" dirty="0" err="1">
                <a:solidFill>
                  <a:srgbClr val="0070C0"/>
                </a:solidFill>
                <a:latin typeface="Times New Roman" panose="02020603050405020304" pitchFamily="18" charset="0"/>
                <a:cs typeface="Times New Roman" panose="02020603050405020304" pitchFamily="18" charset="0"/>
              </a:rPr>
              <a:t>Nhóm</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Dự</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án</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Công</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ty</a:t>
            </a:r>
            <a:r>
              <a:rPr lang="en-US" sz="1400" dirty="0">
                <a:latin typeface="Times New Roman" panose="02020603050405020304" pitchFamily="18" charset="0"/>
                <a:cs typeface="Times New Roman" panose="02020603050405020304" pitchFamily="18" charset="0"/>
              </a:rPr>
              <a:t>)</a:t>
            </a:r>
            <a:endParaRPr lang="en-US" sz="1400" b="1" u="sng" dirty="0">
              <a:ln/>
              <a:solidFill>
                <a:schemeClr val="accent3"/>
              </a:solidFill>
              <a:latin typeface="Times New Roman" panose="02020603050405020304" pitchFamily="18" charset="0"/>
              <a:cs typeface="Times New Roman" panose="02020603050405020304" pitchFamily="18" charset="0"/>
            </a:endParaRPr>
          </a:p>
        </p:txBody>
      </p:sp>
      <p:sp>
        <p:nvSpPr>
          <p:cNvPr id="27" name="Rectangle 26"/>
          <p:cNvSpPr/>
          <p:nvPr/>
        </p:nvSpPr>
        <p:spPr>
          <a:xfrm>
            <a:off x="883267" y="4102592"/>
            <a:ext cx="1355369" cy="914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Seller (</a:t>
            </a:r>
            <a:r>
              <a:rPr lang="en-US" dirty="0" err="1">
                <a:solidFill>
                  <a:srgbClr val="0070C0"/>
                </a:solidFill>
                <a:latin typeface="Times New Roman" panose="02020603050405020304" pitchFamily="18" charset="0"/>
                <a:cs typeface="Times New Roman" panose="02020603050405020304" pitchFamily="18" charset="0"/>
              </a:rPr>
              <a:t>Người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bán</a:t>
            </a:r>
            <a:r>
              <a:rPr lang="en-US" dirty="0">
                <a:solidFill>
                  <a:srgbClr val="0070C0"/>
                </a:solidFill>
                <a:latin typeface="Times New Roman" panose="02020603050405020304" pitchFamily="18" charset="0"/>
                <a:cs typeface="Times New Roman" panose="02020603050405020304" pitchFamily="18" charset="0"/>
              </a:rPr>
              <a:t>) </a:t>
            </a:r>
            <a:endParaRPr lang="en-US" dirty="0">
              <a:ln/>
              <a:solidFill>
                <a:srgbClr val="0070C0"/>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4712425" y="4283249"/>
            <a:ext cx="1485238" cy="74584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Supplier </a:t>
            </a:r>
            <a:br>
              <a:rPr lang="en-US" dirty="0">
                <a:latin typeface="Times New Roman" panose="02020603050405020304" pitchFamily="18" charset="0"/>
                <a:cs typeface="Times New Roman" panose="02020603050405020304" pitchFamily="18" charset="0"/>
              </a:rPr>
            </a:br>
            <a:r>
              <a:rPr lang="en-US" dirty="0">
                <a:ln/>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cung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cấp</a:t>
            </a:r>
            <a:r>
              <a:rPr lang="en-US" dirty="0">
                <a:solidFill>
                  <a:srgbClr val="0070C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n/>
              <a:latin typeface="Times New Roman" panose="02020603050405020304" pitchFamily="18" charset="0"/>
              <a:cs typeface="Times New Roman" panose="02020603050405020304" pitchFamily="18" charset="0"/>
            </a:endParaRPr>
          </a:p>
        </p:txBody>
      </p:sp>
      <p:sp>
        <p:nvSpPr>
          <p:cNvPr id="29" name="Rectangle 28"/>
          <p:cNvSpPr/>
          <p:nvPr/>
        </p:nvSpPr>
        <p:spPr>
          <a:xfrm>
            <a:off x="8800109" y="4177225"/>
            <a:ext cx="1583140" cy="75159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Supplier </a:t>
            </a:r>
            <a:endParaRPr lang="en-US" dirty="0">
              <a:ln/>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a:t>
            </a:r>
            <a:r>
              <a:rPr lang="en-US" dirty="0" err="1">
                <a:solidFill>
                  <a:srgbClr val="0070C0"/>
                </a:solidFill>
                <a:latin typeface="Times New Roman" panose="02020603050405020304" pitchFamily="18" charset="0"/>
                <a:cs typeface="Times New Roman" panose="02020603050405020304" pitchFamily="18" charset="0"/>
              </a:rPr>
              <a:t>Nhà</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cung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endParaRPr lang="en-US" dirty="0">
              <a:ln/>
              <a:latin typeface="Times New Roman" panose="02020603050405020304" pitchFamily="18" charset="0"/>
              <a:cs typeface="Times New Roman" panose="02020603050405020304" pitchFamily="18" charset="0"/>
            </a:endParaRPr>
          </a:p>
        </p:txBody>
      </p:sp>
      <p:cxnSp>
        <p:nvCxnSpPr>
          <p:cNvPr id="31" name="Straight Arrow Connector 30"/>
          <p:cNvCxnSpPr/>
          <p:nvPr/>
        </p:nvCxnSpPr>
        <p:spPr>
          <a:xfrm flipH="1">
            <a:off x="1568092" y="1713118"/>
            <a:ext cx="1356" cy="64042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a:off x="1573514" y="3346743"/>
            <a:ext cx="1357" cy="76225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22" idx="2"/>
          </p:cNvCxnSpPr>
          <p:nvPr/>
        </p:nvCxnSpPr>
        <p:spPr>
          <a:xfrm flipH="1">
            <a:off x="5455046" y="1913069"/>
            <a:ext cx="12882" cy="51609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a:off x="5455044" y="3346643"/>
            <a:ext cx="1" cy="94401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9570480" y="1644266"/>
            <a:ext cx="1" cy="76079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9588536" y="3524927"/>
            <a:ext cx="21199" cy="65395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2294353" y="1855248"/>
            <a:ext cx="2593099"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dirty="0">
                <a:latin typeface="Times New Roman" panose="02020603050405020304" pitchFamily="18" charset="0"/>
                <a:cs typeface="Times New Roman" panose="02020603050405020304" pitchFamily="18" charset="0"/>
              </a:rPr>
              <a:t>Customer contract </a:t>
            </a:r>
          </a:p>
          <a:p>
            <a:r>
              <a:rPr lang="en-US" dirty="0">
                <a:latin typeface="Times New Roman" panose="02020603050405020304" pitchFamily="18" charset="0"/>
                <a:cs typeface="Times New Roman" panose="02020603050405020304" pitchFamily="18" charset="0"/>
              </a:rPr>
              <a:t>(</a:t>
            </a:r>
            <a:r>
              <a:rPr lang="vi-VN" dirty="0">
                <a:solidFill>
                  <a:srgbClr val="0070C0"/>
                </a:solidFill>
                <a:latin typeface="Times New Roman" panose="02020603050405020304" pitchFamily="18" charset="0"/>
                <a:cs typeface="Times New Roman" panose="02020603050405020304" pitchFamily="18" charset="0"/>
              </a:rPr>
              <a:t>Hợp đồng khách hàng</a:t>
            </a:r>
            <a:r>
              <a:rPr lang="en-US" dirty="0">
                <a:latin typeface="Times New Roman" panose="02020603050405020304" pitchFamily="18" charset="0"/>
                <a:cs typeface="Times New Roman" panose="02020603050405020304" pitchFamily="18" charset="0"/>
              </a:rPr>
              <a:t>) </a:t>
            </a:r>
            <a:endParaRPr lang="en-US" b="1" u="sng" dirty="0">
              <a:ln/>
              <a:latin typeface="Times New Roman" panose="02020603050405020304" pitchFamily="18" charset="0"/>
              <a:cs typeface="Times New Roman" panose="02020603050405020304" pitchFamily="18" charset="0"/>
            </a:endParaRPr>
          </a:p>
        </p:txBody>
      </p:sp>
      <p:sp>
        <p:nvSpPr>
          <p:cNvPr id="40" name="TextBox 39"/>
          <p:cNvSpPr txBox="1"/>
          <p:nvPr/>
        </p:nvSpPr>
        <p:spPr>
          <a:xfrm>
            <a:off x="2252556" y="3530894"/>
            <a:ext cx="2593099"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dirty="0">
                <a:latin typeface="Times New Roman" panose="02020603050405020304" pitchFamily="18" charset="0"/>
                <a:cs typeface="Times New Roman" panose="02020603050405020304" pitchFamily="18" charset="0"/>
              </a:rPr>
              <a:t>Supplier contract </a:t>
            </a:r>
            <a:endParaRPr lang="en-US" b="1" u="sng" dirty="0">
              <a:ln/>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vi-VN" dirty="0">
                <a:solidFill>
                  <a:srgbClr val="0070C0"/>
                </a:solidFill>
                <a:latin typeface="Times New Roman" panose="02020603050405020304" pitchFamily="18" charset="0"/>
                <a:cs typeface="Times New Roman" panose="02020603050405020304" pitchFamily="18" charset="0"/>
              </a:rPr>
              <a:t>Hợp đồng nhà cung cấp</a:t>
            </a:r>
            <a:r>
              <a:rPr lang="en-US" dirty="0">
                <a:latin typeface="Times New Roman" panose="02020603050405020304" pitchFamily="18" charset="0"/>
                <a:cs typeface="Times New Roman" panose="02020603050405020304" pitchFamily="18" charset="0"/>
              </a:rPr>
              <a:t>) </a:t>
            </a:r>
            <a:endParaRPr lang="en-US" b="1" u="sng" dirty="0">
              <a:ln/>
              <a:latin typeface="Times New Roman" panose="02020603050405020304" pitchFamily="18" charset="0"/>
              <a:cs typeface="Times New Roman" panose="02020603050405020304" pitchFamily="18" charset="0"/>
            </a:endParaRPr>
          </a:p>
        </p:txBody>
      </p:sp>
      <p:sp>
        <p:nvSpPr>
          <p:cNvPr id="41" name="TextBox 40"/>
          <p:cNvSpPr txBox="1"/>
          <p:nvPr/>
        </p:nvSpPr>
        <p:spPr>
          <a:xfrm>
            <a:off x="6440436" y="1818525"/>
            <a:ext cx="2593099"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dirty="0">
                <a:latin typeface="Times New Roman" panose="02020603050405020304" pitchFamily="18" charset="0"/>
                <a:cs typeface="Times New Roman" panose="02020603050405020304" pitchFamily="18" charset="0"/>
              </a:rPr>
              <a:t>Customer contract </a:t>
            </a:r>
          </a:p>
          <a:p>
            <a:r>
              <a:rPr lang="en-US" dirty="0">
                <a:latin typeface="Times New Roman" panose="02020603050405020304" pitchFamily="18" charset="0"/>
                <a:cs typeface="Times New Roman" panose="02020603050405020304" pitchFamily="18" charset="0"/>
              </a:rPr>
              <a:t>(</a:t>
            </a:r>
            <a:r>
              <a:rPr lang="vi-VN" dirty="0">
                <a:solidFill>
                  <a:srgbClr val="0070C0"/>
                </a:solidFill>
                <a:latin typeface="Times New Roman" panose="02020603050405020304" pitchFamily="18" charset="0"/>
                <a:cs typeface="Times New Roman" panose="02020603050405020304" pitchFamily="18" charset="0"/>
              </a:rPr>
              <a:t>Hợp đồng khách hàng</a:t>
            </a:r>
            <a:r>
              <a:rPr lang="en-US" dirty="0">
                <a:latin typeface="Times New Roman" panose="02020603050405020304" pitchFamily="18" charset="0"/>
                <a:cs typeface="Times New Roman" panose="02020603050405020304" pitchFamily="18" charset="0"/>
              </a:rPr>
              <a:t>)</a:t>
            </a:r>
            <a:endParaRPr lang="en-US" b="1" u="sng" dirty="0">
              <a:ln/>
              <a:latin typeface="Times New Roman" panose="02020603050405020304" pitchFamily="18" charset="0"/>
              <a:cs typeface="Times New Roman" panose="02020603050405020304" pitchFamily="18" charset="0"/>
            </a:endParaRPr>
          </a:p>
        </p:txBody>
      </p:sp>
      <p:sp>
        <p:nvSpPr>
          <p:cNvPr id="42" name="TextBox 41"/>
          <p:cNvSpPr txBox="1"/>
          <p:nvPr/>
        </p:nvSpPr>
        <p:spPr>
          <a:xfrm>
            <a:off x="6264322" y="3611346"/>
            <a:ext cx="2593099"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dirty="0">
                <a:latin typeface="Times New Roman" panose="02020603050405020304" pitchFamily="18" charset="0"/>
                <a:cs typeface="Times New Roman" panose="02020603050405020304" pitchFamily="18" charset="0"/>
              </a:rPr>
              <a:t>Supplier contract </a:t>
            </a:r>
            <a:endParaRPr lang="en-US" b="1" u="sng" dirty="0">
              <a:ln/>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vi-VN" dirty="0">
                <a:solidFill>
                  <a:srgbClr val="0070C0"/>
                </a:solidFill>
                <a:latin typeface="Times New Roman" panose="02020603050405020304" pitchFamily="18" charset="0"/>
                <a:cs typeface="Times New Roman" panose="02020603050405020304" pitchFamily="18" charset="0"/>
              </a:rPr>
              <a:t>Hợp đồng nhà cung cấp</a:t>
            </a:r>
            <a:r>
              <a:rPr lang="en-US" dirty="0">
                <a:latin typeface="Times New Roman" panose="02020603050405020304" pitchFamily="18" charset="0"/>
                <a:cs typeface="Times New Roman" panose="02020603050405020304" pitchFamily="18" charset="0"/>
              </a:rPr>
              <a:t>) </a:t>
            </a:r>
            <a:endParaRPr lang="en-US" b="1" u="sng" dirty="0">
              <a:ln/>
              <a:latin typeface="Times New Roman" panose="02020603050405020304" pitchFamily="18" charset="0"/>
              <a:cs typeface="Times New Roman" panose="02020603050405020304" pitchFamily="18" charset="0"/>
            </a:endParaRPr>
          </a:p>
        </p:txBody>
      </p:sp>
      <p:sp>
        <p:nvSpPr>
          <p:cNvPr id="10" name="Rectangle 9"/>
          <p:cNvSpPr/>
          <p:nvPr/>
        </p:nvSpPr>
        <p:spPr>
          <a:xfrm>
            <a:off x="1008022" y="5194252"/>
            <a:ext cx="9493404" cy="147732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Project Procurement Management is discussed from the perspective of the BUYER in the buyer-seller relationship</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r>
              <a:rPr lang="vi-VN" i="1" dirty="0">
                <a:solidFill>
                  <a:srgbClr val="0070C0"/>
                </a:solidFill>
                <a:latin typeface="Times New Roman" panose="02020603050405020304" pitchFamily="18" charset="0"/>
                <a:cs typeface="Times New Roman" panose="02020603050405020304" pitchFamily="18" charset="0"/>
              </a:rPr>
              <a:t>Quản lý Đấu thầu Dự án được thảo luận theo quan điểm của Bên mua trong mối quan hệ giữa người mua và người bán</a:t>
            </a:r>
            <a:r>
              <a:rPr lang="en-US" dirty="0">
                <a:solidFill>
                  <a:srgbClr val="0070C0"/>
                </a:solidFill>
                <a:latin typeface="Times New Roman" panose="02020603050405020304" pitchFamily="18" charset="0"/>
                <a:cs typeface="Times New Roman" panose="02020603050405020304" pitchFamily="18" charset="0"/>
              </a:rPr>
              <a:t>)</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167526" y="0"/>
            <a:ext cx="5919375"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Contractual Relationships</a:t>
            </a:r>
          </a:p>
          <a:p>
            <a:r>
              <a:rPr lang="en-US" sz="2400" b="1" u="sng" dirty="0">
                <a:solidFill>
                  <a:schemeClr val="bg2">
                    <a:lumMod val="50000"/>
                  </a:schemeClr>
                </a:solidFill>
                <a:latin typeface="Times New Roman" panose="02020603050405020304" pitchFamily="18" charset="0"/>
                <a:cs typeface="Times New Roman" panose="02020603050405020304" pitchFamily="18" charset="0"/>
              </a:rPr>
              <a:t>(</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Quan</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hệ</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hợp</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đồng</a:t>
            </a:r>
            <a:r>
              <a:rPr lang="en-US" sz="2400" b="1" u="sng" dirty="0">
                <a:solidFill>
                  <a:schemeClr val="bg2">
                    <a:lumMod val="50000"/>
                  </a:schemeClr>
                </a:solidFill>
                <a:latin typeface="Times New Roman" panose="02020603050405020304" pitchFamily="18" charset="0"/>
                <a:cs typeface="Times New Roman" panose="02020603050405020304" pitchFamily="18" charset="0"/>
              </a:rPr>
              <a:t>) </a:t>
            </a:r>
            <a:br>
              <a:rPr lang="en-US" sz="2400" b="1"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019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14799327"/>
              </p:ext>
            </p:extLst>
          </p:nvPr>
        </p:nvGraphicFramePr>
        <p:xfrm>
          <a:off x="1186236" y="2582855"/>
          <a:ext cx="9663733" cy="3749040"/>
        </p:xfrm>
        <a:graphic>
          <a:graphicData uri="http://schemas.openxmlformats.org/drawingml/2006/table">
            <a:tbl>
              <a:tblPr/>
              <a:tblGrid>
                <a:gridCol w="1360812">
                  <a:extLst>
                    <a:ext uri="{9D8B030D-6E8A-4147-A177-3AD203B41FA5}">
                      <a16:colId xmlns:a16="http://schemas.microsoft.com/office/drawing/2014/main" xmlns="" val="20000"/>
                    </a:ext>
                  </a:extLst>
                </a:gridCol>
                <a:gridCol w="1380533">
                  <a:extLst>
                    <a:ext uri="{9D8B030D-6E8A-4147-A177-3AD203B41FA5}">
                      <a16:colId xmlns:a16="http://schemas.microsoft.com/office/drawing/2014/main" xmlns="" val="20001"/>
                    </a:ext>
                  </a:extLst>
                </a:gridCol>
                <a:gridCol w="1400256">
                  <a:extLst>
                    <a:ext uri="{9D8B030D-6E8A-4147-A177-3AD203B41FA5}">
                      <a16:colId xmlns:a16="http://schemas.microsoft.com/office/drawing/2014/main" xmlns="" val="20002"/>
                    </a:ext>
                  </a:extLst>
                </a:gridCol>
                <a:gridCol w="1380533">
                  <a:extLst>
                    <a:ext uri="{9D8B030D-6E8A-4147-A177-3AD203B41FA5}">
                      <a16:colId xmlns:a16="http://schemas.microsoft.com/office/drawing/2014/main" xmlns="" val="20003"/>
                    </a:ext>
                  </a:extLst>
                </a:gridCol>
                <a:gridCol w="1380533">
                  <a:extLst>
                    <a:ext uri="{9D8B030D-6E8A-4147-A177-3AD203B41FA5}">
                      <a16:colId xmlns:a16="http://schemas.microsoft.com/office/drawing/2014/main" xmlns="" val="20004"/>
                    </a:ext>
                  </a:extLst>
                </a:gridCol>
                <a:gridCol w="1380533">
                  <a:extLst>
                    <a:ext uri="{9D8B030D-6E8A-4147-A177-3AD203B41FA5}">
                      <a16:colId xmlns:a16="http://schemas.microsoft.com/office/drawing/2014/main" xmlns="" val="20005"/>
                    </a:ext>
                  </a:extLst>
                </a:gridCol>
                <a:gridCol w="1380533">
                  <a:extLst>
                    <a:ext uri="{9D8B030D-6E8A-4147-A177-3AD203B41FA5}">
                      <a16:colId xmlns:a16="http://schemas.microsoft.com/office/drawing/2014/main" xmlns="" val="20006"/>
                    </a:ext>
                  </a:extLst>
                </a:gridCol>
              </a:tblGrid>
              <a:tr h="434136">
                <a:tc>
                  <a:txBody>
                    <a:bodyPr/>
                    <a:lstStyle/>
                    <a:p>
                      <a:r>
                        <a:rPr lang="en-US" sz="1800" b="0" i="0" dirty="0">
                          <a:solidFill>
                            <a:srgbClr val="000000"/>
                          </a:solidFill>
                          <a:effectLst/>
                          <a:latin typeface="Times New Roman" panose="02020603050405020304" pitchFamily="18" charset="0"/>
                          <a:cs typeface="Times New Roman" panose="02020603050405020304" pitchFamily="18" charset="0"/>
                        </a:rPr>
                        <a:t>Buyer</a:t>
                      </a:r>
                    </a:p>
                    <a:p>
                      <a:r>
                        <a:rPr lang="en-US" sz="1800" b="0" i="0" dirty="0" err="1">
                          <a:solidFill>
                            <a:srgbClr val="0070C0"/>
                          </a:solidFill>
                          <a:effectLst/>
                          <a:latin typeface="Times New Roman" panose="02020603050405020304" pitchFamily="18" charset="0"/>
                          <a:cs typeface="Times New Roman" panose="02020603050405020304" pitchFamily="18" charset="0"/>
                        </a:rPr>
                        <a:t>Người</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mua</a:t>
                      </a:r>
                      <a:endParaRPr lang="en-US" sz="1800" dirty="0">
                        <a:solidFill>
                          <a:srgbClr val="0070C0"/>
                        </a:solidFill>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r>
                        <a:rPr lang="en-US" sz="1800" b="0" i="0" dirty="0">
                          <a:solidFill>
                            <a:srgbClr val="000000"/>
                          </a:solidFill>
                          <a:effectLst/>
                          <a:latin typeface="Times New Roman" panose="02020603050405020304" pitchFamily="18" charset="0"/>
                          <a:cs typeface="Times New Roman" panose="02020603050405020304" pitchFamily="18" charset="0"/>
                        </a:rPr>
                        <a:t>Plan</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Purchases</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and</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err="1" smtClean="0">
                          <a:solidFill>
                            <a:srgbClr val="000000"/>
                          </a:solidFill>
                          <a:effectLst/>
                          <a:latin typeface="Times New Roman" panose="02020603050405020304" pitchFamily="18" charset="0"/>
                          <a:cs typeface="Times New Roman" panose="02020603050405020304" pitchFamily="18" charset="0"/>
                        </a:rPr>
                        <a:t>Acquisitions</a:t>
                      </a:r>
                      <a:r>
                        <a:rPr lang="en-US" sz="1800" b="0" i="0" dirty="0" err="1" smtClean="0">
                          <a:solidFill>
                            <a:srgbClr val="0070C0"/>
                          </a:solidFill>
                          <a:effectLst/>
                          <a:latin typeface="Times New Roman" panose="02020603050405020304" pitchFamily="18" charset="0"/>
                          <a:cs typeface="Times New Roman" panose="02020603050405020304" pitchFamily="18" charset="0"/>
                        </a:rPr>
                        <a:t>Kế</a:t>
                      </a:r>
                      <a:r>
                        <a:rPr lang="en-US" sz="1800" b="0" i="0" baseline="0" dirty="0" smtClean="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hoạch</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mua</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smtClean="0">
                          <a:solidFill>
                            <a:srgbClr val="0070C0"/>
                          </a:solidFill>
                          <a:effectLst/>
                          <a:latin typeface="Times New Roman" panose="02020603050405020304" pitchFamily="18" charset="0"/>
                          <a:cs typeface="Times New Roman" panose="02020603050405020304" pitchFamily="18" charset="0"/>
                        </a:rPr>
                        <a:t>hàng</a:t>
                      </a:r>
                      <a:r>
                        <a:rPr lang="en-US" sz="1800" b="0" i="0" baseline="0" dirty="0" smtClean="0">
                          <a:solidFill>
                            <a:srgbClr val="0070C0"/>
                          </a:solidFill>
                          <a:effectLst/>
                          <a:latin typeface="Times New Roman" panose="02020603050405020304" pitchFamily="18" charset="0"/>
                          <a:cs typeface="Times New Roman" panose="02020603050405020304" pitchFamily="18" charset="0"/>
                        </a:rPr>
                        <a:t> </a:t>
                      </a:r>
                      <a:endParaRPr lang="en-US" sz="1800" dirty="0">
                        <a:solidFill>
                          <a:srgbClr val="0070C0"/>
                        </a:solidFill>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dirty="0">
                          <a:solidFill>
                            <a:srgbClr val="000000"/>
                          </a:solidFill>
                          <a:effectLst/>
                          <a:latin typeface="Times New Roman" panose="02020603050405020304" pitchFamily="18" charset="0"/>
                          <a:cs typeface="Times New Roman" panose="02020603050405020304" pitchFamily="18" charset="0"/>
                        </a:rPr>
                        <a:t>Plan</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Contracting</a:t>
                      </a:r>
                    </a:p>
                    <a:p>
                      <a:r>
                        <a:rPr lang="en-US" sz="1800" b="0" i="0" dirty="0" err="1">
                          <a:solidFill>
                            <a:srgbClr val="0070C0"/>
                          </a:solidFill>
                          <a:effectLst/>
                          <a:latin typeface="Times New Roman" panose="02020603050405020304" pitchFamily="18" charset="0"/>
                          <a:cs typeface="Times New Roman" panose="02020603050405020304" pitchFamily="18" charset="0"/>
                        </a:rPr>
                        <a:t>Kế</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hoạch</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ký</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hợp</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đồng</a:t>
                      </a:r>
                      <a:endParaRPr lang="en-US" sz="1800" dirty="0">
                        <a:solidFill>
                          <a:srgbClr val="0070C0"/>
                        </a:solidFill>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dirty="0">
                          <a:solidFill>
                            <a:srgbClr val="000000"/>
                          </a:solidFill>
                          <a:effectLst/>
                          <a:latin typeface="Times New Roman" panose="02020603050405020304" pitchFamily="18" charset="0"/>
                          <a:cs typeface="Times New Roman" panose="02020603050405020304" pitchFamily="18" charset="0"/>
                        </a:rPr>
                        <a:t>Request</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Seller</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Responses</a:t>
                      </a:r>
                    </a:p>
                    <a:p>
                      <a:r>
                        <a:rPr lang="en-US" sz="1800" b="0" i="0" dirty="0" err="1">
                          <a:solidFill>
                            <a:srgbClr val="0070C0"/>
                          </a:solidFill>
                          <a:effectLst/>
                          <a:latin typeface="Times New Roman" panose="02020603050405020304" pitchFamily="18" charset="0"/>
                          <a:cs typeface="Times New Roman" panose="02020603050405020304" pitchFamily="18" charset="0"/>
                        </a:rPr>
                        <a:t>Yêu</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cầu</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người</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bán</a:t>
                      </a:r>
                      <a:endParaRPr lang="en-US" sz="1800" dirty="0">
                        <a:solidFill>
                          <a:srgbClr val="0070C0"/>
                        </a:solidFill>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dirty="0">
                          <a:solidFill>
                            <a:srgbClr val="000000"/>
                          </a:solidFill>
                          <a:effectLst/>
                          <a:latin typeface="Times New Roman" panose="02020603050405020304" pitchFamily="18" charset="0"/>
                          <a:cs typeface="Times New Roman" panose="02020603050405020304" pitchFamily="18" charset="0"/>
                        </a:rPr>
                        <a:t>Select </a:t>
                      </a:r>
                      <a:r>
                        <a:rPr lang="en-US" sz="1800" b="0" i="0" dirty="0" smtClean="0">
                          <a:solidFill>
                            <a:srgbClr val="000000"/>
                          </a:solidFill>
                          <a:effectLst/>
                          <a:latin typeface="Times New Roman" panose="02020603050405020304" pitchFamily="18" charset="0"/>
                          <a:cs typeface="Times New Roman" panose="02020603050405020304" pitchFamily="18" charset="0"/>
                        </a:rPr>
                        <a:t>Sellers</a:t>
                      </a:r>
                      <a:endParaRPr lang="en-US" sz="1800" b="0" i="0" dirty="0">
                        <a:solidFill>
                          <a:srgbClr val="000000"/>
                        </a:solidFill>
                        <a:effectLst/>
                        <a:latin typeface="Times New Roman" panose="02020603050405020304" pitchFamily="18" charset="0"/>
                        <a:cs typeface="Times New Roman" panose="02020603050405020304" pitchFamily="18" charset="0"/>
                      </a:endParaRPr>
                    </a:p>
                    <a:p>
                      <a:r>
                        <a:rPr lang="en-US" sz="1800" b="0" i="0" dirty="0" err="1">
                          <a:solidFill>
                            <a:srgbClr val="0070C0"/>
                          </a:solidFill>
                          <a:effectLst/>
                          <a:latin typeface="Times New Roman" panose="02020603050405020304" pitchFamily="18" charset="0"/>
                          <a:cs typeface="Times New Roman" panose="02020603050405020304" pitchFamily="18" charset="0"/>
                        </a:rPr>
                        <a:t>Lựa</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chọn</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người</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bán</a:t>
                      </a:r>
                      <a:endParaRPr lang="en-US" sz="1800" dirty="0">
                        <a:solidFill>
                          <a:srgbClr val="0070C0"/>
                        </a:solidFill>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dirty="0">
                          <a:solidFill>
                            <a:srgbClr val="000000"/>
                          </a:solidFill>
                          <a:effectLst/>
                          <a:latin typeface="Times New Roman" panose="02020603050405020304" pitchFamily="18" charset="0"/>
                          <a:cs typeface="Times New Roman" panose="02020603050405020304" pitchFamily="18" charset="0"/>
                        </a:rPr>
                        <a:t>Contract</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smtClean="0">
                          <a:solidFill>
                            <a:srgbClr val="000000"/>
                          </a:solidFill>
                          <a:effectLst/>
                          <a:latin typeface="Times New Roman" panose="02020603050405020304" pitchFamily="18" charset="0"/>
                          <a:cs typeface="Times New Roman" panose="02020603050405020304" pitchFamily="18" charset="0"/>
                        </a:rPr>
                        <a:t>Administration</a:t>
                      </a:r>
                      <a:endParaRPr lang="en-US" sz="1800" b="0" i="0" dirty="0">
                        <a:solidFill>
                          <a:srgbClr val="000000"/>
                        </a:solidFill>
                        <a:effectLst/>
                        <a:latin typeface="Times New Roman" panose="02020603050405020304" pitchFamily="18" charset="0"/>
                        <a:cs typeface="Times New Roman" panose="02020603050405020304" pitchFamily="18" charset="0"/>
                      </a:endParaRPr>
                    </a:p>
                    <a:p>
                      <a:r>
                        <a:rPr lang="en-US" sz="1800" b="0" i="0" dirty="0" err="1">
                          <a:solidFill>
                            <a:srgbClr val="0070C0"/>
                          </a:solidFill>
                          <a:effectLst/>
                          <a:latin typeface="Times New Roman" panose="02020603050405020304" pitchFamily="18" charset="0"/>
                          <a:cs typeface="Times New Roman" panose="02020603050405020304" pitchFamily="18" charset="0"/>
                        </a:rPr>
                        <a:t>Quản</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lý</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hợp</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đồng</a:t>
                      </a:r>
                      <a:endParaRPr lang="en-US" sz="1800" dirty="0">
                        <a:solidFill>
                          <a:srgbClr val="0070C0"/>
                        </a:solidFill>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dirty="0">
                          <a:solidFill>
                            <a:srgbClr val="000000"/>
                          </a:solidFill>
                          <a:effectLst/>
                          <a:latin typeface="Times New Roman" panose="02020603050405020304" pitchFamily="18" charset="0"/>
                          <a:cs typeface="Times New Roman" panose="02020603050405020304" pitchFamily="18" charset="0"/>
                        </a:rPr>
                        <a:t>Contract</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Closure or</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smtClean="0">
                          <a:solidFill>
                            <a:srgbClr val="000000"/>
                          </a:solidFill>
                          <a:effectLst/>
                          <a:latin typeface="Times New Roman" panose="02020603050405020304" pitchFamily="18" charset="0"/>
                          <a:cs typeface="Times New Roman" panose="02020603050405020304" pitchFamily="18" charset="0"/>
                        </a:rPr>
                        <a:t>Termination</a:t>
                      </a:r>
                      <a:endParaRPr lang="en-US" sz="1800" b="0" i="0" dirty="0">
                        <a:solidFill>
                          <a:srgbClr val="000000"/>
                        </a:solidFill>
                        <a:effectLst/>
                        <a:latin typeface="Times New Roman" panose="02020603050405020304" pitchFamily="18" charset="0"/>
                        <a:cs typeface="Times New Roman" panose="02020603050405020304" pitchFamily="18" charset="0"/>
                      </a:endParaRPr>
                    </a:p>
                    <a:p>
                      <a:r>
                        <a:rPr lang="en-US" sz="1800" b="0" i="0" dirty="0" err="1">
                          <a:solidFill>
                            <a:srgbClr val="0070C0"/>
                          </a:solidFill>
                          <a:effectLst/>
                          <a:latin typeface="Times New Roman" panose="02020603050405020304" pitchFamily="18" charset="0"/>
                          <a:cs typeface="Times New Roman" panose="02020603050405020304" pitchFamily="18" charset="0"/>
                        </a:rPr>
                        <a:t>Hợp</a:t>
                      </a:r>
                      <a:r>
                        <a:rPr lang="en-US" sz="1800" b="0" i="0" dirty="0">
                          <a:solidFill>
                            <a:srgbClr val="0070C0"/>
                          </a:solidFill>
                          <a:effectLst/>
                          <a:latin typeface="Times New Roman" panose="02020603050405020304" pitchFamily="18" charset="0"/>
                          <a:cs typeface="Times New Roman" panose="02020603050405020304" pitchFamily="18" charset="0"/>
                        </a:rPr>
                        <a:t> </a:t>
                      </a:r>
                      <a:r>
                        <a:rPr lang="en-US" sz="1800" b="0" i="0" dirty="0" err="1">
                          <a:solidFill>
                            <a:srgbClr val="0070C0"/>
                          </a:solidFill>
                          <a:effectLst/>
                          <a:latin typeface="Times New Roman" panose="02020603050405020304" pitchFamily="18" charset="0"/>
                          <a:cs typeface="Times New Roman" panose="02020603050405020304" pitchFamily="18" charset="0"/>
                        </a:rPr>
                        <a:t>đồng</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ký</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kết</a:t>
                      </a:r>
                      <a:r>
                        <a:rPr lang="en-US" sz="1800" b="0" i="0" baseline="0" dirty="0">
                          <a:solidFill>
                            <a:srgbClr val="0070C0"/>
                          </a:solidFill>
                          <a:effectLst/>
                          <a:latin typeface="Times New Roman" panose="02020603050405020304" pitchFamily="18" charset="0"/>
                          <a:cs typeface="Times New Roman" panose="02020603050405020304" pitchFamily="18" charset="0"/>
                        </a:rPr>
                        <a:t> hay </a:t>
                      </a:r>
                      <a:r>
                        <a:rPr lang="en-US" sz="1800" b="0" i="0" baseline="0" dirty="0" err="1">
                          <a:solidFill>
                            <a:srgbClr val="0070C0"/>
                          </a:solidFill>
                          <a:effectLst/>
                          <a:latin typeface="Times New Roman" panose="02020603050405020304" pitchFamily="18" charset="0"/>
                          <a:cs typeface="Times New Roman" panose="02020603050405020304" pitchFamily="18" charset="0"/>
                        </a:rPr>
                        <a:t>chấm</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dứt</a:t>
                      </a:r>
                      <a:endParaRPr lang="en-US" sz="1800" dirty="0">
                        <a:solidFill>
                          <a:srgbClr val="0070C0"/>
                        </a:solidFill>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US" sz="1800" b="0" i="0" dirty="0">
                          <a:solidFill>
                            <a:srgbClr val="000000"/>
                          </a:solidFill>
                          <a:effectLst/>
                          <a:latin typeface="Times New Roman" panose="02020603050405020304" pitchFamily="18" charset="0"/>
                          <a:cs typeface="Times New Roman" panose="02020603050405020304" pitchFamily="18" charset="0"/>
                        </a:rPr>
                        <a:t>Seller </a:t>
                      </a:r>
                    </a:p>
                    <a:p>
                      <a:r>
                        <a:rPr lang="en-US" sz="1800" b="0" i="0" dirty="0" err="1">
                          <a:solidFill>
                            <a:srgbClr val="0070C0"/>
                          </a:solidFill>
                          <a:effectLst/>
                          <a:latin typeface="Times New Roman" panose="02020603050405020304" pitchFamily="18" charset="0"/>
                          <a:cs typeface="Times New Roman" panose="02020603050405020304" pitchFamily="18" charset="0"/>
                        </a:rPr>
                        <a:t>Người</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bán</a:t>
                      </a:r>
                      <a:endParaRPr lang="en-US" sz="1800" dirty="0">
                        <a:solidFill>
                          <a:srgbClr val="0070C0"/>
                        </a:solidFill>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r>
                        <a:rPr lang="en-US" sz="1800" b="0" i="0" dirty="0">
                          <a:solidFill>
                            <a:srgbClr val="000000"/>
                          </a:solidFill>
                          <a:effectLst/>
                          <a:latin typeface="Times New Roman" panose="02020603050405020304" pitchFamily="18" charset="0"/>
                          <a:cs typeface="Times New Roman" panose="02020603050405020304" pitchFamily="18" charset="0"/>
                        </a:rPr>
                        <a:t>Presales</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smtClean="0">
                          <a:solidFill>
                            <a:srgbClr val="000000"/>
                          </a:solidFill>
                          <a:effectLst/>
                          <a:latin typeface="Times New Roman" panose="02020603050405020304" pitchFamily="18" charset="0"/>
                          <a:cs typeface="Times New Roman" panose="02020603050405020304" pitchFamily="18" charset="0"/>
                        </a:rPr>
                        <a:t>Activity</a:t>
                      </a:r>
                      <a:endParaRPr lang="en-US" sz="1800" b="0" i="0" dirty="0">
                        <a:solidFill>
                          <a:srgbClr val="000000"/>
                        </a:solidFill>
                        <a:effectLst/>
                        <a:latin typeface="Times New Roman" panose="02020603050405020304" pitchFamily="18" charset="0"/>
                        <a:cs typeface="Times New Roman" panose="02020603050405020304" pitchFamily="18" charset="0"/>
                      </a:endParaRPr>
                    </a:p>
                    <a:p>
                      <a:r>
                        <a:rPr lang="en-US" sz="1800" b="0" i="0" dirty="0" err="1">
                          <a:solidFill>
                            <a:srgbClr val="0070C0"/>
                          </a:solidFill>
                          <a:effectLst/>
                          <a:latin typeface="Times New Roman" panose="02020603050405020304" pitchFamily="18" charset="0"/>
                          <a:cs typeface="Times New Roman" panose="02020603050405020304" pitchFamily="18" charset="0"/>
                        </a:rPr>
                        <a:t>Hoạt</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đông</a:t>
                      </a:r>
                      <a:r>
                        <a:rPr lang="en-US" sz="1800" b="0" i="0" baseline="0" dirty="0">
                          <a:solidFill>
                            <a:srgbClr val="0070C0"/>
                          </a:solidFill>
                          <a:effectLst/>
                          <a:latin typeface="Times New Roman" panose="02020603050405020304" pitchFamily="18" charset="0"/>
                          <a:cs typeface="Times New Roman" panose="02020603050405020304" pitchFamily="18" charset="0"/>
                        </a:rPr>
                        <a:t> presales</a:t>
                      </a:r>
                      <a:endParaRPr lang="en-US" sz="1800" dirty="0">
                        <a:solidFill>
                          <a:srgbClr val="0070C0"/>
                        </a:solidFill>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dirty="0">
                          <a:solidFill>
                            <a:srgbClr val="000000"/>
                          </a:solidFill>
                          <a:effectLst/>
                          <a:latin typeface="Times New Roman" panose="02020603050405020304" pitchFamily="18" charset="0"/>
                          <a:cs typeface="Times New Roman" panose="02020603050405020304" pitchFamily="18" charset="0"/>
                        </a:rPr>
                        <a:t>Bid/no-bid</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Decision</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smtClean="0">
                          <a:solidFill>
                            <a:srgbClr val="000000"/>
                          </a:solidFill>
                          <a:effectLst/>
                          <a:latin typeface="Times New Roman" panose="02020603050405020304" pitchFamily="18" charset="0"/>
                          <a:cs typeface="Times New Roman" panose="02020603050405020304" pitchFamily="18" charset="0"/>
                        </a:rPr>
                        <a:t>Making</a:t>
                      </a:r>
                      <a:endParaRPr lang="en-US" sz="1800" b="0" i="0" dirty="0">
                        <a:solidFill>
                          <a:srgbClr val="000000"/>
                        </a:solidFill>
                        <a:effectLst/>
                        <a:latin typeface="Times New Roman" panose="02020603050405020304" pitchFamily="18" charset="0"/>
                        <a:cs typeface="Times New Roman" panose="02020603050405020304" pitchFamily="18" charset="0"/>
                      </a:endParaRPr>
                    </a:p>
                    <a:p>
                      <a:r>
                        <a:rPr lang="en-US" sz="1800" b="0" i="0" dirty="0" err="1">
                          <a:solidFill>
                            <a:srgbClr val="0070C0"/>
                          </a:solidFill>
                          <a:effectLst/>
                          <a:latin typeface="Times New Roman" panose="02020603050405020304" pitchFamily="18" charset="0"/>
                          <a:cs typeface="Times New Roman" panose="02020603050405020304" pitchFamily="18" charset="0"/>
                        </a:rPr>
                        <a:t>Đặt</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giá</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thầu</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không</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chào</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giá</a:t>
                      </a:r>
                      <a:endParaRPr lang="en-US" sz="1800" dirty="0">
                        <a:solidFill>
                          <a:srgbClr val="0070C0"/>
                        </a:solidFill>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dirty="0">
                          <a:solidFill>
                            <a:srgbClr val="000000"/>
                          </a:solidFill>
                          <a:effectLst/>
                          <a:latin typeface="Times New Roman" panose="02020603050405020304" pitchFamily="18" charset="0"/>
                          <a:cs typeface="Times New Roman" panose="02020603050405020304" pitchFamily="18" charset="0"/>
                        </a:rPr>
                        <a:t>Bid or</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Proposal</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smtClean="0">
                          <a:solidFill>
                            <a:srgbClr val="000000"/>
                          </a:solidFill>
                          <a:effectLst/>
                          <a:latin typeface="Times New Roman" panose="02020603050405020304" pitchFamily="18" charset="0"/>
                          <a:cs typeface="Times New Roman" panose="02020603050405020304" pitchFamily="18" charset="0"/>
                        </a:rPr>
                        <a:t>Presentation</a:t>
                      </a:r>
                      <a:endParaRPr lang="en-US" sz="1800" b="0" i="0" dirty="0">
                        <a:solidFill>
                          <a:srgbClr val="000000"/>
                        </a:solidFill>
                        <a:effectLst/>
                        <a:latin typeface="Times New Roman" panose="02020603050405020304" pitchFamily="18" charset="0"/>
                        <a:cs typeface="Times New Roman" panose="02020603050405020304" pitchFamily="18" charset="0"/>
                      </a:endParaRPr>
                    </a:p>
                    <a:p>
                      <a:r>
                        <a:rPr lang="en-US" sz="1800" b="0" i="0" dirty="0" err="1">
                          <a:solidFill>
                            <a:srgbClr val="0070C0"/>
                          </a:solidFill>
                          <a:effectLst/>
                          <a:latin typeface="Times New Roman" panose="02020603050405020304" pitchFamily="18" charset="0"/>
                          <a:cs typeface="Times New Roman" panose="02020603050405020304" pitchFamily="18" charset="0"/>
                        </a:rPr>
                        <a:t>Đấu</a:t>
                      </a:r>
                      <a:r>
                        <a:rPr lang="en-US" sz="1800" b="0" i="0" dirty="0">
                          <a:solidFill>
                            <a:srgbClr val="0070C0"/>
                          </a:solidFill>
                          <a:effectLst/>
                          <a:latin typeface="Times New Roman" panose="02020603050405020304" pitchFamily="18" charset="0"/>
                          <a:cs typeface="Times New Roman" panose="02020603050405020304" pitchFamily="18" charset="0"/>
                        </a:rPr>
                        <a:t> </a:t>
                      </a:r>
                      <a:r>
                        <a:rPr lang="en-US" sz="1800" b="0" i="0" dirty="0" err="1">
                          <a:solidFill>
                            <a:srgbClr val="0070C0"/>
                          </a:solidFill>
                          <a:effectLst/>
                          <a:latin typeface="Times New Roman" panose="02020603050405020304" pitchFamily="18" charset="0"/>
                          <a:cs typeface="Times New Roman" panose="02020603050405020304" pitchFamily="18" charset="0"/>
                        </a:rPr>
                        <a:t>giá</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hoặc</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đề</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xuất</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trình</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bày</a:t>
                      </a:r>
                      <a:endParaRPr lang="en-US" sz="1800" dirty="0">
                        <a:solidFill>
                          <a:srgbClr val="0070C0"/>
                        </a:solidFill>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dirty="0">
                          <a:solidFill>
                            <a:srgbClr val="000000"/>
                          </a:solidFill>
                          <a:effectLst/>
                          <a:latin typeface="Times New Roman" panose="02020603050405020304" pitchFamily="18" charset="0"/>
                          <a:cs typeface="Times New Roman" panose="02020603050405020304" pitchFamily="18" charset="0"/>
                        </a:rPr>
                        <a:t>Contract</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smtClean="0">
                          <a:solidFill>
                            <a:srgbClr val="000000"/>
                          </a:solidFill>
                          <a:effectLst/>
                          <a:latin typeface="Times New Roman" panose="02020603050405020304" pitchFamily="18" charset="0"/>
                          <a:cs typeface="Times New Roman" panose="02020603050405020304" pitchFamily="18" charset="0"/>
                        </a:rPr>
                        <a:t>Negotiation</a:t>
                      </a:r>
                      <a:endParaRPr lang="en-US" sz="1800" b="0" i="0" dirty="0">
                        <a:solidFill>
                          <a:srgbClr val="000000"/>
                        </a:solidFill>
                        <a:effectLst/>
                        <a:latin typeface="Times New Roman" panose="02020603050405020304" pitchFamily="18" charset="0"/>
                        <a:cs typeface="Times New Roman" panose="02020603050405020304" pitchFamily="18" charset="0"/>
                      </a:endParaRPr>
                    </a:p>
                    <a:p>
                      <a:r>
                        <a:rPr lang="en-US" sz="1800" b="0" i="0" dirty="0" err="1">
                          <a:solidFill>
                            <a:srgbClr val="0070C0"/>
                          </a:solidFill>
                          <a:effectLst/>
                          <a:latin typeface="Times New Roman" panose="02020603050405020304" pitchFamily="18" charset="0"/>
                          <a:cs typeface="Times New Roman" panose="02020603050405020304" pitchFamily="18" charset="0"/>
                        </a:rPr>
                        <a:t>Hợp</a:t>
                      </a:r>
                      <a:r>
                        <a:rPr lang="en-US" sz="1800" b="0" i="0" dirty="0">
                          <a:solidFill>
                            <a:srgbClr val="0070C0"/>
                          </a:solidFill>
                          <a:effectLst/>
                          <a:latin typeface="Times New Roman" panose="02020603050405020304" pitchFamily="18" charset="0"/>
                          <a:cs typeface="Times New Roman" panose="02020603050405020304" pitchFamily="18" charset="0"/>
                        </a:rPr>
                        <a:t> </a:t>
                      </a:r>
                      <a:r>
                        <a:rPr lang="en-US" sz="1800" b="0" i="0" dirty="0" err="1">
                          <a:solidFill>
                            <a:srgbClr val="0070C0"/>
                          </a:solidFill>
                          <a:effectLst/>
                          <a:latin typeface="Times New Roman" panose="02020603050405020304" pitchFamily="18" charset="0"/>
                          <a:cs typeface="Times New Roman" panose="02020603050405020304" pitchFamily="18" charset="0"/>
                        </a:rPr>
                        <a:t>đồn</a:t>
                      </a:r>
                      <a:r>
                        <a:rPr lang="en-US" sz="1800" b="0" i="0" baseline="0" dirty="0" err="1">
                          <a:solidFill>
                            <a:srgbClr val="0070C0"/>
                          </a:solidFill>
                          <a:effectLst/>
                          <a:latin typeface="Times New Roman" panose="02020603050405020304" pitchFamily="18" charset="0"/>
                          <a:cs typeface="Times New Roman" panose="02020603050405020304" pitchFamily="18" charset="0"/>
                        </a:rPr>
                        <a:t>g</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đàm</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phán</a:t>
                      </a:r>
                      <a:endParaRPr lang="en-US" sz="1800" dirty="0">
                        <a:solidFill>
                          <a:srgbClr val="0070C0"/>
                        </a:solidFill>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dirty="0">
                          <a:solidFill>
                            <a:srgbClr val="000000"/>
                          </a:solidFill>
                          <a:effectLst/>
                          <a:latin typeface="Times New Roman" panose="02020603050405020304" pitchFamily="18" charset="0"/>
                          <a:cs typeface="Times New Roman" panose="02020603050405020304" pitchFamily="18" charset="0"/>
                        </a:rPr>
                        <a:t>Contract</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smtClean="0">
                          <a:solidFill>
                            <a:srgbClr val="000000"/>
                          </a:solidFill>
                          <a:effectLst/>
                          <a:latin typeface="Times New Roman" panose="02020603050405020304" pitchFamily="18" charset="0"/>
                          <a:cs typeface="Times New Roman" panose="02020603050405020304" pitchFamily="18" charset="0"/>
                        </a:rPr>
                        <a:t>Administration</a:t>
                      </a:r>
                      <a:endParaRPr lang="en-US" sz="1800" b="0" i="0" dirty="0">
                        <a:solidFill>
                          <a:srgbClr val="000000"/>
                        </a:solidFill>
                        <a:effectLst/>
                        <a:latin typeface="Times New Roman" panose="02020603050405020304" pitchFamily="18" charset="0"/>
                        <a:cs typeface="Times New Roman" panose="02020603050405020304" pitchFamily="18" charset="0"/>
                      </a:endParaRPr>
                    </a:p>
                    <a:p>
                      <a:r>
                        <a:rPr lang="en-US" sz="1800" b="0" i="0" dirty="0" err="1">
                          <a:solidFill>
                            <a:srgbClr val="0070C0"/>
                          </a:solidFill>
                          <a:effectLst/>
                          <a:latin typeface="Times New Roman" panose="02020603050405020304" pitchFamily="18" charset="0"/>
                          <a:cs typeface="Times New Roman" panose="02020603050405020304" pitchFamily="18" charset="0"/>
                        </a:rPr>
                        <a:t>Quản</a:t>
                      </a:r>
                      <a:r>
                        <a:rPr lang="en-US" sz="1800" b="0" i="0" dirty="0">
                          <a:solidFill>
                            <a:srgbClr val="0070C0"/>
                          </a:solidFill>
                          <a:effectLst/>
                          <a:latin typeface="Times New Roman" panose="02020603050405020304" pitchFamily="18" charset="0"/>
                          <a:cs typeface="Times New Roman" panose="02020603050405020304" pitchFamily="18" charset="0"/>
                        </a:rPr>
                        <a:t> </a:t>
                      </a:r>
                      <a:r>
                        <a:rPr lang="en-US" sz="1800" b="0" i="0" dirty="0" err="1">
                          <a:solidFill>
                            <a:srgbClr val="0070C0"/>
                          </a:solidFill>
                          <a:effectLst/>
                          <a:latin typeface="Times New Roman" panose="02020603050405020304" pitchFamily="18" charset="0"/>
                          <a:cs typeface="Times New Roman" panose="02020603050405020304" pitchFamily="18" charset="0"/>
                        </a:rPr>
                        <a:t>lý</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hợp</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đồng</a:t>
                      </a:r>
                      <a:endParaRPr lang="en-US" sz="1800" dirty="0">
                        <a:solidFill>
                          <a:srgbClr val="0070C0"/>
                        </a:solidFill>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dirty="0">
                          <a:solidFill>
                            <a:srgbClr val="000000"/>
                          </a:solidFill>
                          <a:effectLst/>
                          <a:latin typeface="Times New Roman" panose="02020603050405020304" pitchFamily="18" charset="0"/>
                          <a:cs typeface="Times New Roman" panose="02020603050405020304" pitchFamily="18" charset="0"/>
                        </a:rPr>
                        <a:t>Contract</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Closure or</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smtClean="0">
                          <a:solidFill>
                            <a:srgbClr val="000000"/>
                          </a:solidFill>
                          <a:effectLst/>
                          <a:latin typeface="Times New Roman" panose="02020603050405020304" pitchFamily="18" charset="0"/>
                          <a:cs typeface="Times New Roman" panose="02020603050405020304" pitchFamily="18" charset="0"/>
                        </a:rPr>
                        <a:t>Termination</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dirty="0" err="1">
                          <a:solidFill>
                            <a:srgbClr val="0070C0"/>
                          </a:solidFill>
                          <a:effectLst/>
                          <a:latin typeface="Times New Roman" panose="02020603050405020304" pitchFamily="18" charset="0"/>
                          <a:cs typeface="Times New Roman" panose="02020603050405020304" pitchFamily="18" charset="0"/>
                        </a:rPr>
                        <a:t>Hợp</a:t>
                      </a:r>
                      <a:r>
                        <a:rPr lang="en-US" sz="1800" b="0" i="0" dirty="0">
                          <a:solidFill>
                            <a:srgbClr val="0070C0"/>
                          </a:solidFill>
                          <a:effectLst/>
                          <a:latin typeface="Times New Roman" panose="02020603050405020304" pitchFamily="18" charset="0"/>
                          <a:cs typeface="Times New Roman" panose="02020603050405020304" pitchFamily="18" charset="0"/>
                        </a:rPr>
                        <a:t> </a:t>
                      </a:r>
                      <a:r>
                        <a:rPr lang="en-US" sz="1800" b="0" i="0" dirty="0" err="1">
                          <a:solidFill>
                            <a:srgbClr val="0070C0"/>
                          </a:solidFill>
                          <a:effectLst/>
                          <a:latin typeface="Times New Roman" panose="02020603050405020304" pitchFamily="18" charset="0"/>
                          <a:cs typeface="Times New Roman" panose="02020603050405020304" pitchFamily="18" charset="0"/>
                        </a:rPr>
                        <a:t>đồng</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ký</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kết</a:t>
                      </a:r>
                      <a:r>
                        <a:rPr lang="en-US" sz="1800" b="0" i="0" baseline="0" dirty="0">
                          <a:solidFill>
                            <a:srgbClr val="0070C0"/>
                          </a:solidFill>
                          <a:effectLst/>
                          <a:latin typeface="Times New Roman" panose="02020603050405020304" pitchFamily="18" charset="0"/>
                          <a:cs typeface="Times New Roman" panose="02020603050405020304" pitchFamily="18" charset="0"/>
                        </a:rPr>
                        <a:t> hay </a:t>
                      </a:r>
                      <a:r>
                        <a:rPr lang="en-US" sz="1800" b="0" i="0" baseline="0" dirty="0" err="1">
                          <a:solidFill>
                            <a:srgbClr val="0070C0"/>
                          </a:solidFill>
                          <a:effectLst/>
                          <a:latin typeface="Times New Roman" panose="02020603050405020304" pitchFamily="18" charset="0"/>
                          <a:cs typeface="Times New Roman" panose="02020603050405020304" pitchFamily="18" charset="0"/>
                        </a:rPr>
                        <a:t>chấm</a:t>
                      </a:r>
                      <a:r>
                        <a:rPr lang="en-US" sz="1800" b="0" i="0" baseline="0" dirty="0">
                          <a:solidFill>
                            <a:srgbClr val="0070C0"/>
                          </a:solidFill>
                          <a:effectLst/>
                          <a:latin typeface="Times New Roman" panose="02020603050405020304" pitchFamily="18" charset="0"/>
                          <a:cs typeface="Times New Roman" panose="02020603050405020304" pitchFamily="18" charset="0"/>
                        </a:rPr>
                        <a:t> </a:t>
                      </a:r>
                      <a:r>
                        <a:rPr lang="en-US" sz="1800" b="0" i="0" baseline="0" dirty="0" err="1">
                          <a:solidFill>
                            <a:srgbClr val="0070C0"/>
                          </a:solidFill>
                          <a:effectLst/>
                          <a:latin typeface="Times New Roman" panose="02020603050405020304" pitchFamily="18" charset="0"/>
                          <a:cs typeface="Times New Roman" panose="02020603050405020304" pitchFamily="18" charset="0"/>
                        </a:rPr>
                        <a:t>dứt</a:t>
                      </a:r>
                      <a:endParaRPr lang="en-US" sz="1800" dirty="0">
                        <a:solidFill>
                          <a:srgbClr val="0070C0"/>
                        </a:solidFill>
                        <a:effectLst/>
                        <a:latin typeface="Times New Roman" panose="02020603050405020304" pitchFamily="18" charset="0"/>
                        <a:cs typeface="Times New Roman" panose="02020603050405020304" pitchFamily="18" charset="0"/>
                      </a:endParaRPr>
                    </a:p>
                    <a:p>
                      <a:endParaRPr lang="en-US" sz="1800" dirty="0">
                        <a:solidFill>
                          <a:srgbClr val="0070C0"/>
                        </a:solidFill>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4" name="Rectangle 1"/>
          <p:cNvSpPr>
            <a:spLocks noChangeArrowheads="1"/>
          </p:cNvSpPr>
          <p:nvPr/>
        </p:nvSpPr>
        <p:spPr bwMode="auto">
          <a:xfrm>
            <a:off x="1008815" y="21684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7" name="Straight Arrow Connector 6"/>
          <p:cNvCxnSpPr/>
          <p:nvPr/>
        </p:nvCxnSpPr>
        <p:spPr>
          <a:xfrm flipV="1">
            <a:off x="2565779" y="1921457"/>
            <a:ext cx="4149488"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H="1">
            <a:off x="6715267" y="1927896"/>
            <a:ext cx="140515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8120417" y="1935148"/>
            <a:ext cx="2729552"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936543" y="2333038"/>
            <a:ext cx="2208663"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endParaRPr lang="en-US" sz="2400" b="1" u="sng" dirty="0">
              <a:ln/>
              <a:solidFill>
                <a:schemeClr val="accent3"/>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4040874" y="1967436"/>
            <a:ext cx="1269242"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err="1"/>
              <a:t>Preaward</a:t>
            </a:r>
            <a:endParaRPr lang="en-US" b="1" dirty="0"/>
          </a:p>
          <a:p>
            <a:r>
              <a:rPr lang="en-US" b="1" dirty="0" err="1">
                <a:solidFill>
                  <a:srgbClr val="0070C0"/>
                </a:solidFill>
              </a:rPr>
              <a:t>Chuẩn</a:t>
            </a:r>
            <a:r>
              <a:rPr lang="en-US" b="1" dirty="0">
                <a:solidFill>
                  <a:srgbClr val="0070C0"/>
                </a:solidFill>
              </a:rPr>
              <a:t> </a:t>
            </a:r>
            <a:r>
              <a:rPr lang="en-US" b="1" dirty="0" err="1">
                <a:solidFill>
                  <a:srgbClr val="0070C0"/>
                </a:solidFill>
              </a:rPr>
              <a:t>bị</a:t>
            </a:r>
            <a:r>
              <a:rPr lang="en-US" dirty="0">
                <a:solidFill>
                  <a:srgbClr val="0070C0"/>
                </a:solidFill>
              </a:rPr>
              <a:t> </a:t>
            </a:r>
            <a:endParaRPr lang="en-US" b="1" u="sng" dirty="0">
              <a:ln/>
              <a:solidFill>
                <a:srgbClr val="0070C0"/>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6620301" y="1972446"/>
            <a:ext cx="1500117"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t>Award</a:t>
            </a:r>
          </a:p>
          <a:p>
            <a:r>
              <a:rPr lang="en-US" b="1" dirty="0" err="1">
                <a:solidFill>
                  <a:srgbClr val="0070C0"/>
                </a:solidFill>
              </a:rPr>
              <a:t>Giải</a:t>
            </a:r>
            <a:r>
              <a:rPr lang="en-US" b="1" dirty="0">
                <a:solidFill>
                  <a:srgbClr val="0070C0"/>
                </a:solidFill>
              </a:rPr>
              <a:t> </a:t>
            </a:r>
            <a:r>
              <a:rPr lang="en-US" b="1" dirty="0" err="1">
                <a:solidFill>
                  <a:srgbClr val="0070C0"/>
                </a:solidFill>
              </a:rPr>
              <a:t>thưởng</a:t>
            </a:r>
            <a:r>
              <a:rPr lang="en-US" dirty="0">
                <a:solidFill>
                  <a:srgbClr val="0070C0"/>
                </a:solidFill>
              </a:rPr>
              <a:t>  </a:t>
            </a:r>
            <a:endParaRPr lang="en-US" b="1" u="sng" dirty="0">
              <a:ln/>
              <a:solidFill>
                <a:srgbClr val="0070C0"/>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8850572" y="1927896"/>
            <a:ext cx="1269242"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err="1"/>
              <a:t>Postaward</a:t>
            </a:r>
            <a:r>
              <a:rPr lang="en-US" dirty="0"/>
              <a:t> </a:t>
            </a:r>
          </a:p>
          <a:p>
            <a:r>
              <a:rPr lang="en-US" b="1" u="sng" dirty="0" err="1">
                <a:ln/>
                <a:solidFill>
                  <a:srgbClr val="0070C0"/>
                </a:solidFill>
                <a:latin typeface="Times New Roman" panose="02020603050405020304" pitchFamily="18" charset="0"/>
                <a:cs typeface="Times New Roman" panose="02020603050405020304" pitchFamily="18" charset="0"/>
              </a:rPr>
              <a:t>Trao</a:t>
            </a:r>
            <a:r>
              <a:rPr lang="en-US" b="1" u="sng" dirty="0">
                <a:ln/>
                <a:solidFill>
                  <a:srgbClr val="0070C0"/>
                </a:solidFill>
                <a:latin typeface="Times New Roman" panose="02020603050405020304" pitchFamily="18" charset="0"/>
                <a:cs typeface="Times New Roman" panose="02020603050405020304" pitchFamily="18" charset="0"/>
              </a:rPr>
              <a:t> </a:t>
            </a:r>
            <a:r>
              <a:rPr lang="en-US" b="1" u="sng" dirty="0" err="1">
                <a:ln/>
                <a:solidFill>
                  <a:srgbClr val="0070C0"/>
                </a:solidFill>
                <a:latin typeface="Times New Roman" panose="02020603050405020304" pitchFamily="18" charset="0"/>
                <a:cs typeface="Times New Roman" panose="02020603050405020304" pitchFamily="18" charset="0"/>
              </a:rPr>
              <a:t>giải</a:t>
            </a:r>
            <a:endParaRPr lang="en-US" b="1" u="sng" dirty="0">
              <a:ln/>
              <a:solidFill>
                <a:srgbClr val="0070C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306943" y="1927896"/>
            <a:ext cx="1269242"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t>Party</a:t>
            </a:r>
            <a:r>
              <a:rPr lang="en-US" dirty="0"/>
              <a:t> </a:t>
            </a:r>
          </a:p>
          <a:p>
            <a:r>
              <a:rPr lang="en-US" b="1" dirty="0" err="1">
                <a:solidFill>
                  <a:srgbClr val="0070C0"/>
                </a:solidFill>
              </a:rPr>
              <a:t>Buổi</a:t>
            </a:r>
            <a:r>
              <a:rPr lang="en-US" b="1" dirty="0">
                <a:solidFill>
                  <a:srgbClr val="0070C0"/>
                </a:solidFill>
              </a:rPr>
              <a:t> </a:t>
            </a:r>
            <a:r>
              <a:rPr lang="en-US" b="1" dirty="0" err="1">
                <a:solidFill>
                  <a:srgbClr val="0070C0"/>
                </a:solidFill>
              </a:rPr>
              <a:t>tiệc</a:t>
            </a:r>
            <a:r>
              <a:rPr lang="en-US" dirty="0"/>
              <a:t/>
            </a:r>
            <a:br>
              <a:rPr lang="en-US" dirty="0"/>
            </a:br>
            <a:endParaRPr lang="en-US" b="1" u="sng" dirty="0">
              <a:ln/>
              <a:solidFill>
                <a:schemeClr val="accent3"/>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344947" y="397776"/>
            <a:ext cx="4800259" cy="156966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Contract Management Process</a:t>
            </a:r>
            <a:br>
              <a:rPr lang="en-US" sz="2400" b="1" u="sng" dirty="0">
                <a:solidFill>
                  <a:schemeClr val="bg2">
                    <a:lumMod val="50000"/>
                  </a:schemeClr>
                </a:solidFill>
                <a:latin typeface="Times New Roman" panose="02020603050405020304" pitchFamily="18" charset="0"/>
                <a:cs typeface="Times New Roman" panose="02020603050405020304" pitchFamily="18" charset="0"/>
              </a:rPr>
            </a:br>
            <a:r>
              <a:rPr lang="en-US" sz="2400" b="1" u="sng" dirty="0">
                <a:solidFill>
                  <a:schemeClr val="bg2">
                    <a:lumMod val="50000"/>
                  </a:schemeClr>
                </a:solidFill>
                <a:latin typeface="Times New Roman" panose="02020603050405020304" pitchFamily="18" charset="0"/>
                <a:cs typeface="Times New Roman" panose="02020603050405020304" pitchFamily="18" charset="0"/>
              </a:rPr>
              <a:t>from Buyer's and Seller's Perspective</a:t>
            </a:r>
            <a:r>
              <a:rPr lang="en-US" sz="2400" u="sng" dirty="0">
                <a:solidFill>
                  <a:schemeClr val="bg2">
                    <a:lumMod val="50000"/>
                  </a:schemeClr>
                </a:solidFill>
                <a:latin typeface="Times New Roman" panose="02020603050405020304" pitchFamily="18" charset="0"/>
                <a:cs typeface="Times New Roman" panose="02020603050405020304" pitchFamily="18" charset="0"/>
              </a:rPr>
              <a:t>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483927" y="318655"/>
            <a:ext cx="4793673" cy="1302327"/>
          </a:xfrm>
          <a:prstGeom prst="rect">
            <a:avLst/>
          </a:prstGeom>
          <a:noFill/>
        </p:spPr>
        <p:txBody>
          <a:bodyPr wrap="square" rtlCol="0">
            <a:spAutoFit/>
          </a:bodyPr>
          <a:lstStyle/>
          <a:p>
            <a:endParaRPr lang="en-US" dirty="0"/>
          </a:p>
        </p:txBody>
      </p:sp>
      <p:sp>
        <p:nvSpPr>
          <p:cNvPr id="5" name="TextBox 4"/>
          <p:cNvSpPr txBox="1"/>
          <p:nvPr/>
        </p:nvSpPr>
        <p:spPr>
          <a:xfrm>
            <a:off x="6303818" y="318655"/>
            <a:ext cx="4973782" cy="1200329"/>
          </a:xfrm>
          <a:prstGeom prst="rect">
            <a:avLst/>
          </a:prstGeom>
          <a:noFill/>
        </p:spPr>
        <p:txBody>
          <a:bodyPr wrap="square" rtlCol="0">
            <a:spAutoFit/>
          </a:bodyPr>
          <a:lstStyle/>
          <a:p>
            <a:r>
              <a:rPr lang="vi-VN" sz="2400" b="1" u="sng" dirty="0">
                <a:solidFill>
                  <a:schemeClr val="bg2">
                    <a:lumMod val="50000"/>
                  </a:schemeClr>
                </a:solidFill>
                <a:latin typeface="Times New Roman" panose="02020603050405020304" pitchFamily="18" charset="0"/>
                <a:cs typeface="Times New Roman" panose="02020603050405020304" pitchFamily="18" charset="0"/>
              </a:rPr>
              <a:t>Quá trình Quản lý hợp đồng - từ quan điểm của người mua và người bán</a:t>
            </a:r>
            <a:endParaRPr lang="en-US" sz="2400" dirty="0"/>
          </a:p>
        </p:txBody>
      </p:sp>
    </p:spTree>
    <p:extLst>
      <p:ext uri="{BB962C8B-B14F-4D97-AF65-F5344CB8AC3E}">
        <p14:creationId xmlns:p14="http://schemas.microsoft.com/office/powerpoint/2010/main" val="33131498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1460</TotalTime>
  <Words>3966</Words>
  <Application>Microsoft Office PowerPoint</Application>
  <PresentationFormat>Widescreen</PresentationFormat>
  <Paragraphs>532</Paragraphs>
  <Slides>40</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ComicSansMS</vt:lpstr>
      <vt:lpstr>Times New Roman</vt:lpstr>
      <vt:lpstr>Wingdings</vt:lpstr>
      <vt:lpstr>Retrospect</vt:lpstr>
      <vt:lpstr>ICT/ Software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Xác định loại hợp đồng</vt:lpstr>
      <vt:lpstr>PowerPoint Presentation</vt:lpstr>
      <vt:lpstr>PowerPoint Presentation</vt:lpstr>
      <vt:lpstr>PowerPoint Presentation</vt:lpstr>
      <vt:lpstr>PowerPoint Presentation</vt:lpstr>
      <vt:lpstr>PowerPoint Presentation</vt:lpstr>
      <vt:lpstr>PowerPoint Presentation</vt:lpstr>
      <vt:lpstr>Quản lý hợp đồng cung cấp</vt:lpstr>
      <vt:lpstr>Quản lý hợp đồng cung cấp</vt:lpstr>
      <vt:lpstr>Quản lý hợp đồng cung cấp</vt:lpstr>
      <vt:lpstr>Quản lý hợp đồng cung cấp</vt:lpstr>
      <vt:lpstr>Quản lý hợp đồng cung cấp</vt:lpstr>
      <vt:lpstr>Quản lý hợp đồng cung cấp</vt:lpstr>
      <vt:lpstr>Bài 11: Quản lý mua sắm.</vt:lpstr>
      <vt:lpstr>Tầm quan trọng của việc quản lý TTB</vt:lpstr>
      <vt:lpstr>Nội Dung</vt:lpstr>
      <vt:lpstr>Xác đinh danh mục mua sắm</vt:lpstr>
      <vt:lpstr>Thủ tục mua sắm</vt:lpstr>
      <vt:lpstr>Thủ tục mua sắm</vt:lpstr>
      <vt:lpstr>Lựa chọn nhà cung cấp</vt:lpstr>
      <vt:lpstr>Lựa chọn nhà cung cấp</vt:lpstr>
      <vt:lpstr>Tổ chức đấu thầu</vt:lpstr>
      <vt:lpstr>Tổ chức đấu thầu</vt:lpstr>
      <vt:lpstr>Tổ chức đấu thầu</vt:lpstr>
      <vt:lpstr>Tổ chức đấu thầu</vt:lpstr>
      <vt:lpstr>Quản lý cấp vốn cho gói thầu</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BNT</dc:creator>
  <cp:lastModifiedBy>Le Duc Trung</cp:lastModifiedBy>
  <cp:revision>409</cp:revision>
  <dcterms:created xsi:type="dcterms:W3CDTF">2017-09-18T23:44:10Z</dcterms:created>
  <dcterms:modified xsi:type="dcterms:W3CDTF">2019-11-12T07:00:16Z</dcterms:modified>
</cp:coreProperties>
</file>