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304" r:id="rId2"/>
    <p:sldId id="256" r:id="rId3"/>
    <p:sldId id="258" r:id="rId4"/>
    <p:sldId id="299" r:id="rId5"/>
    <p:sldId id="262" r:id="rId6"/>
    <p:sldId id="264" r:id="rId7"/>
    <p:sldId id="300" r:id="rId8"/>
    <p:sldId id="268" r:id="rId9"/>
    <p:sldId id="301" r:id="rId10"/>
    <p:sldId id="270" r:id="rId11"/>
    <p:sldId id="302" r:id="rId12"/>
    <p:sldId id="303" r:id="rId13"/>
    <p:sldId id="272" r:id="rId14"/>
    <p:sldId id="273" r:id="rId15"/>
    <p:sldId id="297"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1"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9" autoAdjust="0"/>
  </p:normalViewPr>
  <p:slideViewPr>
    <p:cSldViewPr snapToGrid="0">
      <p:cViewPr varScale="1">
        <p:scale>
          <a:sx n="77" d="100"/>
          <a:sy n="77" d="100"/>
        </p:scale>
        <p:origin x="80" y="1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F0276-6D15-4C8C-8512-E15085C9627B}" type="slidenum">
              <a:rPr lang="en-US" smtClean="0"/>
              <a:t>3</a:t>
            </a:fld>
            <a:endParaRPr lang="en-US"/>
          </a:p>
        </p:txBody>
      </p:sp>
    </p:spTree>
    <p:extLst>
      <p:ext uri="{BB962C8B-B14F-4D97-AF65-F5344CB8AC3E}">
        <p14:creationId xmlns:p14="http://schemas.microsoft.com/office/powerpoint/2010/main" val="19745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9/10/2019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9/10/2019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945896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514" y="5751622"/>
            <a:ext cx="59038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Include project review activities in the project management plan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17651" y="438435"/>
            <a:ext cx="1118162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Topics You Should Cover in a Project Management Review (1 of 2)</a:t>
            </a:r>
          </a:p>
          <a:p>
            <a:r>
              <a:rPr lang="en-US" sz="2400" b="1" u="sng" dirty="0" err="1">
                <a:solidFill>
                  <a:srgbClr val="0070C0"/>
                </a:solidFill>
                <a:latin typeface="Times New Roman" panose="02020603050405020304" pitchFamily="18" charset="0"/>
                <a:cs typeface="Times New Roman" panose="02020603050405020304" pitchFamily="18" charset="0"/>
              </a:rPr>
              <a:t>Chủ</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đề</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Những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điều</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tổng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một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78514" y="1365808"/>
            <a:ext cx="5429948"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Prior to the review, you should make arrangements with the review team leader to set the schedule for the review</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Typical activities to plan for a smooth review include: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manager's presentation</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Interviews with key project members (including subcontractors)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Interviews with key customer project team members and project sponsor</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documentation analysis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Review debrief with the project manager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typical project management review, you have an opportunity </a:t>
            </a:r>
            <a:r>
              <a:rPr lang="en-US" dirty="0" err="1">
                <a:latin typeface="Times New Roman" panose="02020603050405020304" pitchFamily="18" charset="0"/>
                <a:cs typeface="Times New Roman" panose="02020603050405020304" pitchFamily="18" charset="0"/>
              </a:rPr>
              <a:t>dto</a:t>
            </a:r>
            <a:r>
              <a:rPr lang="en-US" dirty="0">
                <a:latin typeface="Times New Roman" panose="02020603050405020304" pitchFamily="18" charset="0"/>
                <a:cs typeface="Times New Roman" panose="02020603050405020304" pitchFamily="18" charset="0"/>
              </a:rPr>
              <a:t> present your view of the project at the beginning of the review</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You </a:t>
            </a:r>
            <a:r>
              <a:rPr lang="en-US" dirty="0" err="1">
                <a:latin typeface="Times New Roman" panose="02020603050405020304" pitchFamily="18" charset="0"/>
                <a:cs typeface="Times New Roman" panose="02020603050405020304" pitchFamily="18" charset="0"/>
              </a:rPr>
              <a:t>sdhould</a:t>
            </a:r>
            <a:r>
              <a:rPr lang="en-US" dirty="0">
                <a:latin typeface="Times New Roman" panose="02020603050405020304" pitchFamily="18" charset="0"/>
                <a:cs typeface="Times New Roman" panose="02020603050405020304" pitchFamily="18" charset="0"/>
              </a:rPr>
              <a:t> cover the topics on the next slide in the overview</a:t>
            </a:r>
          </a:p>
        </p:txBody>
      </p:sp>
      <p:sp>
        <p:nvSpPr>
          <p:cNvPr id="2" name="TextBox 1"/>
          <p:cNvSpPr txBox="1"/>
          <p:nvPr/>
        </p:nvSpPr>
        <p:spPr>
          <a:xfrm>
            <a:off x="6303818" y="1365808"/>
            <a:ext cx="5735782" cy="4524315"/>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xét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sắp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xếp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cùng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trưởng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Điển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gồm</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Phỏng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gồm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phụ</a:t>
            </a:r>
            <a:r>
              <a:rPr lang="en-US" dirty="0">
                <a:solidFill>
                  <a:srgbClr val="0070C0"/>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Phỏng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hang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kê</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hội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nhìn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gồm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slide </a:t>
            </a:r>
            <a:r>
              <a:rPr lang="en-US" dirty="0" err="1">
                <a:solidFill>
                  <a:srgbClr val="0070C0"/>
                </a:solidFill>
                <a:latin typeface="Times New Roman" panose="02020603050405020304" pitchFamily="18" charset="0"/>
                <a:cs typeface="Times New Roman" panose="02020603050405020304" pitchFamily="18" charset="0"/>
              </a:rPr>
              <a:t>tiếp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theo</a:t>
            </a:r>
            <a:r>
              <a:rPr lang="en-US" dirty="0">
                <a:solidFill>
                  <a:srgbClr val="0070C0"/>
                </a:solidFill>
                <a:latin typeface="Times New Roman" panose="02020603050405020304" pitchFamily="18" charset="0"/>
                <a:cs typeface="Times New Roman" panose="02020603050405020304" pitchFamily="18" charset="0"/>
              </a:rPr>
              <a:t>	</a:t>
            </a:r>
            <a:endParaRPr lang="en-US" dirty="0">
              <a:solidFill>
                <a:srgbClr val="0070C0"/>
              </a:solidFill>
            </a:endParaRPr>
          </a:p>
        </p:txBody>
      </p:sp>
      <p:sp>
        <p:nvSpPr>
          <p:cNvPr id="5" name="TextBox 4"/>
          <p:cNvSpPr txBox="1"/>
          <p:nvPr/>
        </p:nvSpPr>
        <p:spPr>
          <a:xfrm>
            <a:off x="6542961" y="5751622"/>
            <a:ext cx="5569527" cy="646331"/>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Bao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gồm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hoạt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động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trong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endParaRPr lang="en-US"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052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1" y="438435"/>
            <a:ext cx="10779840"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Topics You Should Cover in a Project Management Review (2 of 2)</a:t>
            </a:r>
          </a:p>
          <a:p>
            <a:r>
              <a:rPr lang="en-US" sz="2400" b="1" u="sng" dirty="0" err="1">
                <a:solidFill>
                  <a:srgbClr val="0070C0"/>
                </a:solidFill>
                <a:latin typeface="Times New Roman" panose="02020603050405020304" pitchFamily="18" charset="0"/>
                <a:cs typeface="Times New Roman" panose="02020603050405020304" pitchFamily="18" charset="0"/>
              </a:rPr>
              <a:t>Chủ</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đề</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Những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điều</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tổng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một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endParaRPr lang="en-US" sz="2400" b="1" u="sng" dirty="0">
              <a:solidFill>
                <a:srgbClr val="0070C0"/>
              </a:solidFill>
              <a:latin typeface="Times New Roman" panose="02020603050405020304" pitchFamily="18" charset="0"/>
              <a:cs typeface="Times New Roman" panose="02020603050405020304" pitchFamily="18" charset="0"/>
            </a:endParaRPr>
          </a:p>
          <a:p>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17651" y="1365809"/>
            <a:ext cx="5764494" cy="58169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overview </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where you can orient the review team to your project scope, objectives, major milestones, customer organization, project staffing (including subcontractors), and planning baselines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Highlight project accomplishments </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a great opportunity for you to describe all the good things that are happening on your project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Give an overview of the project management processes you are following </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where you can describe the plans you have created and are using to track your project and what tools and methodologies you are using on the project</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Identify project-related risks and problems </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your list of the risks and problems with the actions that you are taking to mitigate the risks and solve those problems; also, report the results of any earlier project management reviews or solution or deliverable reviews and the status of their associated action plans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40765" y="1365809"/>
            <a:ext cx="5680363" cy="4893647"/>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Tổng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 </a:t>
            </a:r>
            <a:r>
              <a:rPr lang="en-US" sz="1600" dirty="0" err="1">
                <a:solidFill>
                  <a:srgbClr val="0070C0"/>
                </a:solidFill>
                <a:latin typeface="Times New Roman" panose="02020603050405020304" pitchFamily="18" charset="0"/>
                <a:cs typeface="Times New Roman" panose="02020603050405020304" pitchFamily="18" charset="0"/>
              </a:rPr>
              <a:t>đây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có</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định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hướng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được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phạm</a:t>
            </a:r>
            <a:r>
              <a:rPr lang="en-US" sz="1600" dirty="0">
                <a:solidFill>
                  <a:srgbClr val="0070C0"/>
                </a:solidFill>
                <a:latin typeface="Times New Roman" panose="02020603050405020304" pitchFamily="18" charset="0"/>
                <a:cs typeface="Times New Roman" panose="02020603050405020304" pitchFamily="18" charset="0"/>
              </a:rPr>
              <a:t> vi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bạn,mục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tiêu,mốc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trọng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trọng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nhân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viên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bao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gồm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thầu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phụ</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lập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sở</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dấu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tựu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sz="1600" b="1" dirty="0">
                <a:solidFill>
                  <a:srgbClr val="0070C0"/>
                </a:solidFill>
                <a:latin typeface="Times New Roman" panose="02020603050405020304" pitchFamily="18" charset="0"/>
                <a:cs typeface="Times New Roman" panose="02020603050405020304" pitchFamily="18" charset="0"/>
              </a:rPr>
              <a:t> – </a:t>
            </a:r>
            <a:r>
              <a:rPr lang="en-US" sz="1600" dirty="0" err="1">
                <a:solidFill>
                  <a:srgbClr val="0070C0"/>
                </a:solidFill>
                <a:latin typeface="Times New Roman" panose="02020603050405020304" pitchFamily="18" charset="0"/>
                <a:cs typeface="Times New Roman" panose="02020603050405020304" pitchFamily="18" charset="0"/>
              </a:rPr>
              <a:t>Đây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một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hội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tốt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tất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những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điều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tốt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đang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diễn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trong</a:t>
            </a:r>
            <a:r>
              <a:rPr lang="en-US" sz="1600" dirty="0">
                <a:solidFill>
                  <a:srgbClr val="0070C0"/>
                </a:solidFill>
                <a:latin typeface="Times New Roman" panose="02020603050405020304" pitchFamily="18" charset="0"/>
                <a:cs typeface="Times New Roman" panose="02020603050405020304" pitchFamily="18" charset="0"/>
              </a:rPr>
              <a:t> project</a:t>
            </a:r>
          </a:p>
          <a:p>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Đưa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ra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tiếp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diễn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đây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có</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tạo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dụng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theo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dõi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công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cụ</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phương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pháp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luận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dùng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trong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Xác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định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đến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vấn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đề</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rủi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ro</a:t>
            </a:r>
            <a:r>
              <a:rPr lang="en-US" b="1"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đây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danh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vấn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rủi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cùng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với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động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nói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lafgiarm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nhẹ</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rủi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báo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sớm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hoặc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giải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pháp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hoặc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chuyển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tiếp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trạng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người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liên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trong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hoạch</a:t>
            </a: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89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1" y="438435"/>
            <a:ext cx="10779840"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Topics You Should Cover in a Project Management Review (2 of 2)</a:t>
            </a:r>
          </a:p>
          <a:p>
            <a:r>
              <a:rPr lang="en-US" sz="2400" b="1" u="sng" dirty="0" err="1">
                <a:solidFill>
                  <a:srgbClr val="0070C0"/>
                </a:solidFill>
                <a:latin typeface="Times New Roman" panose="02020603050405020304" pitchFamily="18" charset="0"/>
                <a:cs typeface="Times New Roman" panose="02020603050405020304" pitchFamily="18" charset="0"/>
              </a:rPr>
              <a:t>Chủ</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đề</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Những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điều</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tổng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một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endParaRPr lang="en-US" sz="2400" b="1" u="sng" dirty="0">
              <a:solidFill>
                <a:srgbClr val="0070C0"/>
              </a:solidFill>
              <a:latin typeface="Times New Roman" panose="02020603050405020304" pitchFamily="18" charset="0"/>
              <a:cs typeface="Times New Roman" panose="02020603050405020304" pitchFamily="18" charset="0"/>
            </a:endParaRPr>
          </a:p>
          <a:p>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46161" y="1365809"/>
            <a:ext cx="5235984" cy="246221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Provide an objective assessment of the health of the project </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Here you get </a:t>
            </a:r>
            <a:r>
              <a:rPr lang="en-US" sz="1600" dirty="0" err="1">
                <a:latin typeface="Times New Roman" panose="02020603050405020304" pitchFamily="18" charset="0"/>
                <a:cs typeface="Times New Roman" panose="02020603050405020304" pitchFamily="18" charset="0"/>
              </a:rPr>
              <a:t>totell</a:t>
            </a:r>
            <a:r>
              <a:rPr lang="en-US" sz="1600" dirty="0">
                <a:latin typeface="Times New Roman" panose="02020603050405020304" pitchFamily="18" charset="0"/>
                <a:cs typeface="Times New Roman" panose="02020603050405020304" pitchFamily="18" charset="0"/>
              </a:rPr>
              <a:t> the reviewers how you think the project is going; be objective.; keep in mind they are going to talk to several other people and go through your documentation; they are not just going to take your word for it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1164" y="3828022"/>
            <a:ext cx="576349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Following your presentation, the reviewers will want to see your plans and status reports and talk to the other members of your team</a:t>
            </a:r>
            <a:endParaRPr lang="en-US" dirty="0"/>
          </a:p>
        </p:txBody>
      </p:sp>
      <p:sp>
        <p:nvSpPr>
          <p:cNvPr id="2" name="TextBox 1"/>
          <p:cNvSpPr txBox="1"/>
          <p:nvPr/>
        </p:nvSpPr>
        <p:spPr>
          <a:xfrm>
            <a:off x="6414655" y="1634836"/>
            <a:ext cx="5334000" cy="1200329"/>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về</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trạng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thái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suy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nghĩ</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gì</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đang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diễn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nhớ</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bỏ</a:t>
            </a:r>
            <a:r>
              <a:rPr lang="en-US" dirty="0">
                <a:solidFill>
                  <a:srgbClr val="0070C0"/>
                </a:solidFill>
                <a:latin typeface="Times New Roman" panose="02020603050405020304" pitchFamily="18" charset="0"/>
                <a:cs typeface="Times New Roman" panose="02020603050405020304" pitchFamily="18" charset="0"/>
              </a:rPr>
              <a:t> qua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p>
        </p:txBody>
      </p:sp>
      <p:sp>
        <p:nvSpPr>
          <p:cNvPr id="7" name="TextBox 6"/>
          <p:cNvSpPr txBox="1"/>
          <p:nvPr/>
        </p:nvSpPr>
        <p:spPr>
          <a:xfrm>
            <a:off x="6636327" y="3828022"/>
            <a:ext cx="5555673"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Theo </a:t>
            </a:r>
            <a:r>
              <a:rPr lang="en-US" b="1" dirty="0" err="1">
                <a:solidFill>
                  <a:srgbClr val="0070C0"/>
                </a:solidFill>
                <a:latin typeface="Times New Roman" panose="02020603050405020304" pitchFamily="18" charset="0"/>
                <a:cs typeface="Times New Roman" panose="02020603050405020304" pitchFamily="18" charset="0"/>
              </a:rPr>
              <a:t>dõi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bày</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nhận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xét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thấy</a:t>
            </a:r>
            <a:r>
              <a:rPr lang="en-US" b="1" dirty="0">
                <a:solidFill>
                  <a:srgbClr val="0070C0"/>
                </a:solidFill>
                <a:latin typeface="Times New Roman" panose="02020603050405020304" pitchFamily="18" charset="0"/>
                <a:cs typeface="Times New Roman" panose="02020603050405020304" pitchFamily="18" charset="0"/>
              </a:rPr>
              <a:t> ở </a:t>
            </a:r>
            <a:r>
              <a:rPr lang="en-US" b="1" dirty="0" err="1">
                <a:solidFill>
                  <a:srgbClr val="0070C0"/>
                </a:solidFill>
                <a:latin typeface="Times New Roman" panose="02020603050405020304" pitchFamily="18" charset="0"/>
                <a:cs typeface="Times New Roman" panose="02020603050405020304" pitchFamily="18" charset="0"/>
              </a:rPr>
              <a:t>kế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trạng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thái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báo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cáo</a:t>
            </a:r>
            <a:r>
              <a:rPr lang="en-US" b="1" dirty="0">
                <a:solidFill>
                  <a:srgbClr val="0070C0"/>
                </a:solidFill>
                <a:latin typeface="Times New Roman" panose="02020603050405020304" pitchFamily="18" charset="0"/>
                <a:cs typeface="Times New Roman" panose="02020603050405020304" pitchFamily="18" charset="0"/>
              </a:rPr>
              <a:t> , </a:t>
            </a:r>
            <a:r>
              <a:rPr lang="en-US" b="1" dirty="0" err="1">
                <a:solidFill>
                  <a:srgbClr val="0070C0"/>
                </a:solidFill>
                <a:latin typeface="Times New Roman" panose="02020603050405020304" pitchFamily="18" charset="0"/>
                <a:cs typeface="Times New Roman" panose="02020603050405020304" pitchFamily="18" charset="0"/>
              </a:rPr>
              <a:t>nói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chuyện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với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trong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nhóm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endParaRPr lang="en-US"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31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
          <p:cNvSpPr>
            <a:spLocks noChangeArrowheads="1"/>
          </p:cNvSpPr>
          <p:nvPr/>
        </p:nvSpPr>
        <p:spPr bwMode="auto">
          <a:xfrm>
            <a:off x="5597525" y="3536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6"/>
          <p:cNvSpPr>
            <a:spLocks noChangeArrowheads="1"/>
          </p:cNvSpPr>
          <p:nvPr/>
        </p:nvSpPr>
        <p:spPr bwMode="auto">
          <a:xfrm>
            <a:off x="5664200" y="3536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p:cNvSpPr txBox="1"/>
          <p:nvPr/>
        </p:nvSpPr>
        <p:spPr>
          <a:xfrm>
            <a:off x="317651" y="152401"/>
            <a:ext cx="6748167"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Key Questions To Answer</a:t>
            </a:r>
          </a:p>
          <a:p>
            <a:r>
              <a:rPr lang="en-US" sz="2400" b="1" u="sng" dirty="0" err="1">
                <a:solidFill>
                  <a:srgbClr val="0070C0"/>
                </a:solidFill>
                <a:latin typeface="Times New Roman" panose="02020603050405020304" pitchFamily="18" charset="0"/>
                <a:cs typeface="Times New Roman" panose="02020603050405020304" pitchFamily="18" charset="0"/>
              </a:rPr>
              <a:t>Câu</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hỏi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chính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và</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trả</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lời</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17651" y="1121582"/>
            <a:ext cx="5346549" cy="543161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project review process, the key question is, Where are you?</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reviewers want to understand where you are today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is also a need to look forward, to predict the future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You can do both of these by using the earned value (EV) indicators to determine where you are relative to the budget and the schedule today and where you will be at the end of the project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The following key questions help to determine the health of a project</a:t>
            </a:r>
          </a:p>
          <a:p>
            <a:pPr lvl="1"/>
            <a:r>
              <a:rPr lang="en-US" dirty="0">
                <a:latin typeface="Times New Roman" panose="02020603050405020304" pitchFamily="18" charset="0"/>
                <a:cs typeface="Times New Roman" panose="02020603050405020304" pitchFamily="18" charset="0"/>
              </a:rPr>
              <a:t>Where should the project be?</a:t>
            </a:r>
          </a:p>
          <a:p>
            <a:pPr lvl="1"/>
            <a:r>
              <a:rPr lang="en-US" dirty="0">
                <a:latin typeface="Times New Roman" panose="02020603050405020304" pitchFamily="18" charset="0"/>
                <a:cs typeface="Times New Roman" panose="02020603050405020304" pitchFamily="18" charset="0"/>
              </a:rPr>
              <a:t>How much has been done?</a:t>
            </a:r>
          </a:p>
          <a:p>
            <a:pPr lvl="1"/>
            <a:r>
              <a:rPr lang="en-US" dirty="0">
                <a:latin typeface="Times New Roman" panose="02020603050405020304" pitchFamily="18" charset="0"/>
                <a:cs typeface="Times New Roman" panose="02020603050405020304" pitchFamily="18" charset="0"/>
              </a:rPr>
              <a:t>How much has it cost?</a:t>
            </a:r>
          </a:p>
          <a:p>
            <a:pPr lvl="1"/>
            <a:r>
              <a:rPr lang="en-US" dirty="0">
                <a:latin typeface="Times New Roman" panose="02020603050405020304" pitchFamily="18" charset="0"/>
                <a:cs typeface="Times New Roman" panose="02020603050405020304" pitchFamily="18" charset="0"/>
              </a:rPr>
              <a:t>How much will it take to finish?</a:t>
            </a:r>
          </a:p>
          <a:p>
            <a:pPr lvl="1"/>
            <a:r>
              <a:rPr lang="en-US" dirty="0">
                <a:latin typeface="Times New Roman" panose="02020603050405020304" pitchFamily="18" charset="0"/>
                <a:cs typeface="Times New Roman" panose="02020603050405020304" pitchFamily="18" charset="0"/>
              </a:rPr>
              <a:t>What will it cost when it is done? </a:t>
            </a:r>
            <a:br>
              <a:rPr lang="en-US" dirty="0">
                <a:latin typeface="Times New Roman" panose="02020603050405020304" pitchFamily="18" charset="0"/>
                <a:cs typeface="Times New Roman" panose="02020603050405020304" pitchFamily="18" charset="0"/>
              </a:rPr>
            </a:br>
            <a:endParaRPr lang="en-US" b="1" u="sng" dirty="0">
              <a:ln/>
              <a:solidFill>
                <a:schemeClr val="accent3"/>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777345" y="1121582"/>
            <a:ext cx="6414655"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rPr>
              <a:t>Trong</a:t>
            </a:r>
            <a:r>
              <a:rPr lang="en-US" dirty="0">
                <a:solidFill>
                  <a:srgbClr val="0070C0"/>
                </a:solidFill>
              </a:rPr>
              <a:t> </a:t>
            </a:r>
            <a:r>
              <a:rPr lang="en-US" dirty="0" err="1">
                <a:solidFill>
                  <a:srgbClr val="0070C0"/>
                </a:solidFill>
              </a:rPr>
              <a:t>quá</a:t>
            </a:r>
            <a:r>
              <a:rPr lang="en-US" dirty="0">
                <a:solidFill>
                  <a:srgbClr val="0070C0"/>
                </a:solidFill>
              </a:rPr>
              <a:t> </a:t>
            </a:r>
            <a:r>
              <a:rPr lang="en-US" dirty="0" err="1">
                <a:solidFill>
                  <a:srgbClr val="0070C0"/>
                </a:solidFill>
              </a:rPr>
              <a:t>trình</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tổng</a:t>
            </a:r>
            <a:r>
              <a:rPr lang="en-US" dirty="0">
                <a:solidFill>
                  <a:srgbClr val="0070C0"/>
                </a:solidFill>
              </a:rPr>
              <a:t> </a:t>
            </a:r>
            <a:r>
              <a:rPr lang="en-US" dirty="0" err="1">
                <a:solidFill>
                  <a:srgbClr val="0070C0"/>
                </a:solidFill>
              </a:rPr>
              <a:t>quan</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án,câu</a:t>
            </a:r>
            <a:r>
              <a:rPr lang="en-US" dirty="0">
                <a:solidFill>
                  <a:srgbClr val="0070C0"/>
                </a:solidFill>
              </a:rPr>
              <a:t> </a:t>
            </a:r>
            <a:r>
              <a:rPr lang="en-US" dirty="0" err="1">
                <a:solidFill>
                  <a:srgbClr val="0070C0"/>
                </a:solidFill>
              </a:rPr>
              <a:t>hỏi</a:t>
            </a:r>
            <a:r>
              <a:rPr lang="en-US" dirty="0">
                <a:solidFill>
                  <a:srgbClr val="0070C0"/>
                </a:solidFill>
              </a:rPr>
              <a:t> </a:t>
            </a:r>
            <a:r>
              <a:rPr lang="en-US" dirty="0" err="1">
                <a:solidFill>
                  <a:srgbClr val="0070C0"/>
                </a:solidFill>
              </a:rPr>
              <a:t>chính</a:t>
            </a:r>
            <a:r>
              <a:rPr lang="en-US" dirty="0">
                <a:solidFill>
                  <a:srgbClr val="0070C0"/>
                </a:solidFill>
              </a:rPr>
              <a:t> </a:t>
            </a:r>
            <a:r>
              <a:rPr lang="en-US" dirty="0" err="1">
                <a:solidFill>
                  <a:srgbClr val="0070C0"/>
                </a:solidFill>
              </a:rPr>
              <a:t>là</a:t>
            </a:r>
            <a:r>
              <a:rPr lang="en-US" dirty="0">
                <a:solidFill>
                  <a:srgbClr val="0070C0"/>
                </a:solidFill>
              </a:rPr>
              <a:t>, </a:t>
            </a:r>
            <a:r>
              <a:rPr lang="en-US" dirty="0" err="1">
                <a:solidFill>
                  <a:srgbClr val="0070C0"/>
                </a:solidFill>
              </a:rPr>
              <a:t>Bạn</a:t>
            </a:r>
            <a:r>
              <a:rPr lang="en-US" dirty="0">
                <a:solidFill>
                  <a:srgbClr val="0070C0"/>
                </a:solidFill>
              </a:rPr>
              <a:t> ở </a:t>
            </a:r>
            <a:r>
              <a:rPr lang="en-US" dirty="0" err="1">
                <a:solidFill>
                  <a:srgbClr val="0070C0"/>
                </a:solidFill>
              </a:rPr>
              <a:t>đâu</a:t>
            </a:r>
            <a:r>
              <a:rPr lang="en-US" dirty="0">
                <a:solidFill>
                  <a:srgbClr val="0070C0"/>
                </a:solidFill>
              </a:rPr>
              <a:t>? </a:t>
            </a:r>
            <a:br>
              <a:rPr lang="en-US" dirty="0">
                <a:solidFill>
                  <a:srgbClr val="0070C0"/>
                </a:solidFill>
              </a:rPr>
            </a:br>
            <a:r>
              <a:rPr lang="en-US" dirty="0" err="1">
                <a:solidFill>
                  <a:srgbClr val="0070C0"/>
                </a:solidFill>
              </a:rPr>
              <a:t>Người</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muốn</a:t>
            </a:r>
            <a:r>
              <a:rPr lang="en-US" dirty="0">
                <a:solidFill>
                  <a:srgbClr val="0070C0"/>
                </a:solidFill>
              </a:rPr>
              <a:t> </a:t>
            </a:r>
            <a:r>
              <a:rPr lang="en-US" dirty="0" err="1">
                <a:solidFill>
                  <a:srgbClr val="0070C0"/>
                </a:solidFill>
              </a:rPr>
              <a:t>hiểu</a:t>
            </a:r>
            <a:r>
              <a:rPr lang="en-US" dirty="0">
                <a:solidFill>
                  <a:srgbClr val="0070C0"/>
                </a:solidFill>
              </a:rPr>
              <a:t> </a:t>
            </a:r>
            <a:r>
              <a:rPr lang="en-US" dirty="0" err="1">
                <a:solidFill>
                  <a:srgbClr val="0070C0"/>
                </a:solidFill>
              </a:rPr>
              <a:t>hôm</a:t>
            </a:r>
            <a:r>
              <a:rPr lang="en-US" dirty="0">
                <a:solidFill>
                  <a:srgbClr val="0070C0"/>
                </a:solidFill>
              </a:rPr>
              <a:t> nay </a:t>
            </a:r>
            <a:r>
              <a:rPr lang="en-US" dirty="0" err="1">
                <a:solidFill>
                  <a:srgbClr val="0070C0"/>
                </a:solidFill>
              </a:rPr>
              <a:t>bạn</a:t>
            </a:r>
            <a:r>
              <a:rPr lang="en-US" dirty="0">
                <a:solidFill>
                  <a:srgbClr val="0070C0"/>
                </a:solidFill>
              </a:rPr>
              <a:t> ở </a:t>
            </a:r>
            <a:r>
              <a:rPr lang="en-US" dirty="0" err="1">
                <a:solidFill>
                  <a:srgbClr val="0070C0"/>
                </a:solidFill>
              </a:rPr>
              <a:t>đâu</a:t>
            </a:r>
            <a:endParaRPr lang="en-US" dirty="0">
              <a:solidFill>
                <a:srgbClr val="0070C0"/>
              </a:solidFill>
            </a:endParaRPr>
          </a:p>
          <a:p>
            <a:pPr marL="285750" indent="-285750">
              <a:buFont typeface="Wingdings" panose="05000000000000000000" pitchFamily="2" charset="2"/>
              <a:buChar char="§"/>
            </a:pP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Cũng</a:t>
            </a:r>
            <a:r>
              <a:rPr lang="en-US" dirty="0">
                <a:solidFill>
                  <a:srgbClr val="0070C0"/>
                </a:solidFill>
              </a:rPr>
              <a:t> </a:t>
            </a:r>
            <a:r>
              <a:rPr lang="en-US" dirty="0" err="1">
                <a:solidFill>
                  <a:srgbClr val="0070C0"/>
                </a:solidFill>
              </a:rPr>
              <a:t>phải</a:t>
            </a:r>
            <a:r>
              <a:rPr lang="en-US" dirty="0">
                <a:solidFill>
                  <a:srgbClr val="0070C0"/>
                </a:solidFill>
              </a:rPr>
              <a:t> </a:t>
            </a:r>
            <a:r>
              <a:rPr lang="en-US" dirty="0" err="1">
                <a:solidFill>
                  <a:srgbClr val="0070C0"/>
                </a:solidFill>
              </a:rPr>
              <a:t>nhìn</a:t>
            </a:r>
            <a:r>
              <a:rPr lang="en-US" dirty="0">
                <a:solidFill>
                  <a:srgbClr val="0070C0"/>
                </a:solidFill>
              </a:rPr>
              <a:t> </a:t>
            </a:r>
            <a:r>
              <a:rPr lang="en-US" dirty="0" err="1">
                <a:solidFill>
                  <a:srgbClr val="0070C0"/>
                </a:solidFill>
              </a:rPr>
              <a:t>về</a:t>
            </a:r>
            <a:r>
              <a:rPr lang="en-US" dirty="0">
                <a:solidFill>
                  <a:srgbClr val="0070C0"/>
                </a:solidFill>
              </a:rPr>
              <a:t> </a:t>
            </a:r>
            <a:r>
              <a:rPr lang="en-US" dirty="0" err="1">
                <a:solidFill>
                  <a:srgbClr val="0070C0"/>
                </a:solidFill>
              </a:rPr>
              <a:t>phía</a:t>
            </a:r>
            <a:r>
              <a:rPr lang="en-US" dirty="0">
                <a:solidFill>
                  <a:srgbClr val="0070C0"/>
                </a:solidFill>
              </a:rPr>
              <a:t> </a:t>
            </a:r>
            <a:r>
              <a:rPr lang="en-US" dirty="0" err="1">
                <a:solidFill>
                  <a:srgbClr val="0070C0"/>
                </a:solidFill>
              </a:rPr>
              <a:t>trước</a:t>
            </a:r>
            <a:r>
              <a:rPr lang="en-US" dirty="0">
                <a:solidFill>
                  <a:srgbClr val="0070C0"/>
                </a:solidFill>
              </a:rPr>
              <a:t> </a:t>
            </a:r>
            <a:r>
              <a:rPr lang="en-US" dirty="0" err="1">
                <a:solidFill>
                  <a:srgbClr val="0070C0"/>
                </a:solidFill>
              </a:rPr>
              <a:t>để</a:t>
            </a:r>
            <a:r>
              <a:rPr lang="en-US" dirty="0">
                <a:solidFill>
                  <a:srgbClr val="0070C0"/>
                </a:solidFill>
              </a:rPr>
              <a:t> </a:t>
            </a:r>
            <a:r>
              <a:rPr lang="en-US" dirty="0" err="1">
                <a:solidFill>
                  <a:srgbClr val="0070C0"/>
                </a:solidFill>
              </a:rPr>
              <a:t>tiên</a:t>
            </a:r>
            <a:r>
              <a:rPr lang="en-US" dirty="0">
                <a:solidFill>
                  <a:srgbClr val="0070C0"/>
                </a:solidFill>
              </a:rPr>
              <a:t> </a:t>
            </a:r>
            <a:r>
              <a:rPr lang="en-US" dirty="0" err="1">
                <a:solidFill>
                  <a:srgbClr val="0070C0"/>
                </a:solidFill>
              </a:rPr>
              <a:t>đoán</a:t>
            </a:r>
            <a:r>
              <a:rPr lang="en-US" dirty="0">
                <a:solidFill>
                  <a:srgbClr val="0070C0"/>
                </a:solidFill>
              </a:rPr>
              <a:t> </a:t>
            </a:r>
            <a:r>
              <a:rPr lang="en-US" dirty="0" err="1">
                <a:solidFill>
                  <a:srgbClr val="0070C0"/>
                </a:solidFill>
              </a:rPr>
              <a:t>về</a:t>
            </a:r>
            <a:r>
              <a:rPr lang="en-US" dirty="0">
                <a:solidFill>
                  <a:srgbClr val="0070C0"/>
                </a:solidFill>
              </a:rPr>
              <a:t> </a:t>
            </a:r>
            <a:r>
              <a:rPr lang="en-US" dirty="0" err="1">
                <a:solidFill>
                  <a:srgbClr val="0070C0"/>
                </a:solidFill>
              </a:rPr>
              <a:t>tương</a:t>
            </a:r>
            <a:r>
              <a:rPr lang="en-US" dirty="0">
                <a:solidFill>
                  <a:srgbClr val="0070C0"/>
                </a:solidFill>
              </a:rPr>
              <a:t> </a:t>
            </a:r>
            <a:r>
              <a:rPr lang="en-US" dirty="0" err="1">
                <a:solidFill>
                  <a:srgbClr val="0070C0"/>
                </a:solidFill>
              </a:rPr>
              <a:t>lai</a:t>
            </a:r>
            <a:endParaRPr lang="en-US" dirty="0">
              <a:solidFill>
                <a:srgbClr val="0070C0"/>
              </a:solidFill>
            </a:endParaRPr>
          </a:p>
          <a:p>
            <a:pPr marL="285750" indent="-285750">
              <a:buFont typeface="Wingdings" panose="05000000000000000000" pitchFamily="2" charset="2"/>
              <a:buChar char="§"/>
            </a:pP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Bạn</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thể</a:t>
            </a:r>
            <a:r>
              <a:rPr lang="en-US" dirty="0">
                <a:solidFill>
                  <a:srgbClr val="0070C0"/>
                </a:solidFill>
              </a:rPr>
              <a:t> </a:t>
            </a:r>
            <a:r>
              <a:rPr lang="en-US" dirty="0" err="1">
                <a:solidFill>
                  <a:srgbClr val="0070C0"/>
                </a:solidFill>
              </a:rPr>
              <a:t>làm</a:t>
            </a:r>
            <a:r>
              <a:rPr lang="en-US" dirty="0">
                <a:solidFill>
                  <a:srgbClr val="0070C0"/>
                </a:solidFill>
              </a:rPr>
              <a:t> </a:t>
            </a:r>
            <a:r>
              <a:rPr lang="en-US" dirty="0" err="1">
                <a:solidFill>
                  <a:srgbClr val="0070C0"/>
                </a:solidFill>
              </a:rPr>
              <a:t>cả</a:t>
            </a:r>
            <a:r>
              <a:rPr lang="en-US" dirty="0">
                <a:solidFill>
                  <a:srgbClr val="0070C0"/>
                </a:solidFill>
              </a:rPr>
              <a:t> </a:t>
            </a:r>
            <a:r>
              <a:rPr lang="en-US" dirty="0" err="1">
                <a:solidFill>
                  <a:srgbClr val="0070C0"/>
                </a:solidFill>
              </a:rPr>
              <a:t>hai</a:t>
            </a:r>
            <a:r>
              <a:rPr lang="en-US" dirty="0">
                <a:solidFill>
                  <a:srgbClr val="0070C0"/>
                </a:solidFill>
              </a:rPr>
              <a:t> </a:t>
            </a:r>
            <a:r>
              <a:rPr lang="en-US" dirty="0" err="1">
                <a:solidFill>
                  <a:srgbClr val="0070C0"/>
                </a:solidFill>
              </a:rPr>
              <a:t>cách</a:t>
            </a:r>
            <a:r>
              <a:rPr lang="en-US" dirty="0">
                <a:solidFill>
                  <a:srgbClr val="0070C0"/>
                </a:solidFill>
              </a:rPr>
              <a:t> </a:t>
            </a:r>
            <a:r>
              <a:rPr lang="en-US" dirty="0" err="1">
                <a:solidFill>
                  <a:srgbClr val="0070C0"/>
                </a:solidFill>
              </a:rPr>
              <a:t>này</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chỉ</a:t>
            </a:r>
            <a:r>
              <a:rPr lang="en-US" dirty="0">
                <a:solidFill>
                  <a:srgbClr val="0070C0"/>
                </a:solidFill>
              </a:rPr>
              <a:t> </a:t>
            </a:r>
            <a:r>
              <a:rPr lang="en-US" dirty="0" err="1">
                <a:solidFill>
                  <a:srgbClr val="0070C0"/>
                </a:solidFill>
              </a:rPr>
              <a:t>số</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trị</a:t>
            </a:r>
            <a:r>
              <a:rPr lang="en-US" dirty="0">
                <a:solidFill>
                  <a:srgbClr val="0070C0"/>
                </a:solidFill>
              </a:rPr>
              <a:t> </a:t>
            </a:r>
            <a:r>
              <a:rPr lang="en-US" dirty="0" err="1">
                <a:solidFill>
                  <a:srgbClr val="0070C0"/>
                </a:solidFill>
              </a:rPr>
              <a:t>thu</a:t>
            </a:r>
            <a:r>
              <a:rPr lang="en-US" dirty="0">
                <a:solidFill>
                  <a:srgbClr val="0070C0"/>
                </a:solidFill>
              </a:rPr>
              <a:t> </a:t>
            </a:r>
            <a:r>
              <a:rPr lang="en-US" dirty="0" err="1">
                <a:solidFill>
                  <a:srgbClr val="0070C0"/>
                </a:solidFill>
              </a:rPr>
              <a:t>được</a:t>
            </a:r>
            <a:r>
              <a:rPr lang="en-US" dirty="0">
                <a:solidFill>
                  <a:srgbClr val="0070C0"/>
                </a:solidFill>
              </a:rPr>
              <a:t>(EV) so </a:t>
            </a:r>
            <a:r>
              <a:rPr lang="en-US" dirty="0" err="1">
                <a:solidFill>
                  <a:srgbClr val="0070C0"/>
                </a:solidFill>
              </a:rPr>
              <a:t>với</a:t>
            </a:r>
            <a:r>
              <a:rPr lang="en-US" dirty="0">
                <a:solidFill>
                  <a:srgbClr val="0070C0"/>
                </a:solidFill>
              </a:rPr>
              <a:t> </a:t>
            </a:r>
            <a:r>
              <a:rPr lang="en-US" dirty="0" err="1">
                <a:solidFill>
                  <a:srgbClr val="0070C0"/>
                </a:solidFill>
              </a:rPr>
              <a:t>ngân</a:t>
            </a:r>
            <a:r>
              <a:rPr lang="en-US" dirty="0">
                <a:solidFill>
                  <a:srgbClr val="0070C0"/>
                </a:solidFill>
              </a:rPr>
              <a:t> </a:t>
            </a:r>
            <a:r>
              <a:rPr lang="en-US" dirty="0" err="1">
                <a:solidFill>
                  <a:srgbClr val="0070C0"/>
                </a:solidFill>
              </a:rPr>
              <a:t>sách</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lịch</a:t>
            </a:r>
            <a:r>
              <a:rPr lang="en-US" dirty="0">
                <a:solidFill>
                  <a:srgbClr val="0070C0"/>
                </a:solidFill>
              </a:rPr>
              <a:t> </a:t>
            </a:r>
            <a:r>
              <a:rPr lang="en-US" dirty="0" err="1">
                <a:solidFill>
                  <a:srgbClr val="0070C0"/>
                </a:solidFill>
              </a:rPr>
              <a:t>biểu</a:t>
            </a:r>
            <a:r>
              <a:rPr lang="en-US" dirty="0">
                <a:solidFill>
                  <a:srgbClr val="0070C0"/>
                </a:solidFill>
              </a:rPr>
              <a:t> </a:t>
            </a:r>
            <a:r>
              <a:rPr lang="en-US" dirty="0" err="1">
                <a:solidFill>
                  <a:srgbClr val="0070C0"/>
                </a:solidFill>
              </a:rPr>
              <a:t>ngày</a:t>
            </a:r>
            <a:r>
              <a:rPr lang="en-US" dirty="0">
                <a:solidFill>
                  <a:srgbClr val="0070C0"/>
                </a:solidFill>
              </a:rPr>
              <a:t> </a:t>
            </a:r>
            <a:r>
              <a:rPr lang="en-US" dirty="0" err="1">
                <a:solidFill>
                  <a:srgbClr val="0070C0"/>
                </a:solidFill>
              </a:rPr>
              <a:t>hôm</a:t>
            </a:r>
            <a:r>
              <a:rPr lang="en-US" dirty="0">
                <a:solidFill>
                  <a:srgbClr val="0070C0"/>
                </a:solidFill>
              </a:rPr>
              <a:t> nay </a:t>
            </a:r>
            <a:r>
              <a:rPr lang="en-US" dirty="0" err="1">
                <a:solidFill>
                  <a:srgbClr val="0070C0"/>
                </a:solidFill>
              </a:rPr>
              <a:t>nơi</a:t>
            </a:r>
            <a:r>
              <a:rPr lang="en-US" dirty="0">
                <a:solidFill>
                  <a:srgbClr val="0070C0"/>
                </a:solidFill>
              </a:rPr>
              <a:t> </a:t>
            </a:r>
            <a:r>
              <a:rPr lang="en-US" dirty="0" err="1">
                <a:solidFill>
                  <a:srgbClr val="0070C0"/>
                </a:solidFill>
              </a:rPr>
              <a:t>bạn</a:t>
            </a:r>
            <a:r>
              <a:rPr lang="en-US" dirty="0">
                <a:solidFill>
                  <a:srgbClr val="0070C0"/>
                </a:solidFill>
              </a:rPr>
              <a:t> </a:t>
            </a:r>
            <a:r>
              <a:rPr lang="en-US" dirty="0" err="1">
                <a:solidFill>
                  <a:srgbClr val="0070C0"/>
                </a:solidFill>
              </a:rPr>
              <a:t>sẽ</a:t>
            </a:r>
            <a:r>
              <a:rPr lang="en-US" dirty="0">
                <a:solidFill>
                  <a:srgbClr val="0070C0"/>
                </a:solidFill>
              </a:rPr>
              <a:t> ở </a:t>
            </a:r>
            <a:r>
              <a:rPr lang="en-US" dirty="0" err="1">
                <a:solidFill>
                  <a:srgbClr val="0070C0"/>
                </a:solidFill>
              </a:rPr>
              <a:t>vào</a:t>
            </a:r>
            <a:r>
              <a:rPr lang="en-US" dirty="0">
                <a:solidFill>
                  <a:srgbClr val="0070C0"/>
                </a:solidFill>
              </a:rPr>
              <a:t> </a:t>
            </a:r>
            <a:r>
              <a:rPr lang="en-US" dirty="0" err="1">
                <a:solidFill>
                  <a:srgbClr val="0070C0"/>
                </a:solidFill>
              </a:rPr>
              <a:t>cuối</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endParaRPr lang="en-US" dirty="0">
              <a:solidFill>
                <a:srgbClr val="0070C0"/>
              </a:solidFill>
            </a:endParaRPr>
          </a:p>
          <a:p>
            <a:pPr marL="285750" indent="-285750">
              <a:buFont typeface="Wingdings" panose="05000000000000000000" pitchFamily="2" charset="2"/>
              <a:buChar char="§"/>
            </a:pPr>
            <a:endParaRPr lang="en-US" dirty="0">
              <a:solidFill>
                <a:srgbClr val="0070C0"/>
              </a:solidFill>
            </a:endParaRPr>
          </a:p>
        </p:txBody>
      </p:sp>
      <p:sp>
        <p:nvSpPr>
          <p:cNvPr id="4" name="TextBox 3"/>
          <p:cNvSpPr txBox="1"/>
          <p:nvPr/>
        </p:nvSpPr>
        <p:spPr>
          <a:xfrm>
            <a:off x="5777345" y="4136799"/>
            <a:ext cx="5943600" cy="2031325"/>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Theo </a:t>
            </a:r>
            <a:r>
              <a:rPr lang="en-US" b="1" dirty="0" err="1">
                <a:solidFill>
                  <a:srgbClr val="0070C0"/>
                </a:solidFill>
                <a:latin typeface="Times New Roman" panose="02020603050405020304" pitchFamily="18" charset="0"/>
                <a:cs typeface="Times New Roman" panose="02020603050405020304" pitchFamily="18" charset="0"/>
              </a:rPr>
              <a:t>dõi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câu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hỏi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chính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để</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xác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định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điểm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endParaRPr lang="en-US" b="1" dirty="0">
              <a:solidFill>
                <a:srgbClr val="0070C0"/>
              </a:solidFill>
              <a:latin typeface="Times New Roman" panose="02020603050405020304" pitchFamily="18" charset="0"/>
              <a:cs typeface="Times New Roman" panose="02020603050405020304" pitchFamily="18" charset="0"/>
            </a:endParaRPr>
          </a:p>
          <a:p>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ở </a:t>
            </a:r>
            <a:r>
              <a:rPr lang="en-US" dirty="0" err="1">
                <a:solidFill>
                  <a:srgbClr val="0070C0"/>
                </a:solidFill>
                <a:latin typeface="Times New Roman" panose="02020603050405020304" pitchFamily="18" charset="0"/>
                <a:cs typeface="Times New Roman" panose="02020603050405020304" pitchFamily="18" charset="0"/>
              </a:rPr>
              <a:t>đâu</a:t>
            </a:r>
            <a:r>
              <a:rPr lang="en-US" dirty="0">
                <a:solidFill>
                  <a:srgbClr val="0070C0"/>
                </a:solidFill>
                <a:latin typeface="Times New Roman" panose="02020603050405020304" pitchFamily="18" charset="0"/>
                <a:cs typeface="Times New Roman" panose="02020603050405020304" pitchFamily="18" charset="0"/>
              </a:rPr>
              <a:t>?</a:t>
            </a:r>
          </a:p>
          <a:p>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nhiêu</a:t>
            </a:r>
            <a:r>
              <a:rPr lang="en-US" dirty="0">
                <a:solidFill>
                  <a:srgbClr val="0070C0"/>
                </a:solidFill>
                <a:latin typeface="Times New Roman" panose="02020603050405020304" pitchFamily="18" charset="0"/>
                <a:cs typeface="Times New Roman" panose="02020603050405020304" pitchFamily="18" charset="0"/>
              </a:rPr>
              <a:t>?</a:t>
            </a:r>
          </a:p>
          <a:p>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a:t>
            </a:r>
          </a:p>
          <a:p>
            <a:r>
              <a:rPr lang="en-US" dirty="0" err="1">
                <a:solidFill>
                  <a:srgbClr val="0070C0"/>
                </a:solidFill>
                <a:latin typeface="Times New Roman" panose="02020603050405020304" pitchFamily="18" charset="0"/>
                <a:cs typeface="Times New Roman" panose="02020603050405020304" pitchFamily="18" charset="0"/>
              </a:rPr>
              <a:t>Phải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a:t>
            </a:r>
          </a:p>
          <a:p>
            <a:r>
              <a:rPr lang="en-US" dirty="0" err="1">
                <a:solidFill>
                  <a:srgbClr val="0070C0"/>
                </a:solidFill>
                <a:latin typeface="Times New Roman" panose="02020603050405020304" pitchFamily="18" charset="0"/>
                <a:cs typeface="Times New Roman" panose="02020603050405020304" pitchFamily="18" charset="0"/>
              </a:rPr>
              <a:t>Chúng</a:t>
            </a:r>
            <a:r>
              <a:rPr lang="en-US" dirty="0">
                <a:solidFill>
                  <a:srgbClr val="0070C0"/>
                </a:solidFill>
                <a:latin typeface="Times New Roman" panose="02020603050405020304" pitchFamily="18" charset="0"/>
                <a:cs typeface="Times New Roman" panose="02020603050405020304" pitchFamily="18" charset="0"/>
              </a:rPr>
              <a:t> ta </a:t>
            </a:r>
            <a:r>
              <a:rPr lang="en-US" dirty="0" err="1">
                <a:solidFill>
                  <a:srgbClr val="0070C0"/>
                </a:solidFill>
                <a:latin typeface="Times New Roman" panose="02020603050405020304" pitchFamily="18" charset="0"/>
                <a:cs typeface="Times New Roman" panose="02020603050405020304" pitchFamily="18" charset="0"/>
              </a:rPr>
              <a:t>mất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08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7652" y="438435"/>
            <a:ext cx="4822384"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Review Tasks</a:t>
            </a:r>
          </a:p>
          <a:p>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3965" y="1399309"/>
            <a:ext cx="5403272"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Review project documentation, especially the Project Control Book</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(PCB)</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Review cost data</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Review schedule data</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Review risk plan</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Review change control log</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Interview selected team members and the client/project sponsor</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Analyze the information collected</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Prepare a report of findings and recommendations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20691" y="438435"/>
            <a:ext cx="5971309"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tập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endParaRPr lang="en-US" sz="2400" b="1" u="sng" dirty="0">
              <a:ln/>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888182" y="1399310"/>
            <a:ext cx="5874327"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đặc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biệt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latin typeface="Times New Roman" panose="02020603050405020304" pitchFamily="18" charset="0"/>
                <a:cs typeface="Times New Roman" panose="02020603050405020304" pitchFamily="18" charset="0"/>
              </a:rPr>
              <a:t>(PCB)</a:t>
            </a: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chi </a:t>
            </a:r>
            <a:r>
              <a:rPr lang="en-US" dirty="0" err="1">
                <a:solidFill>
                  <a:srgbClr val="0070C0"/>
                </a:solidFill>
                <a:latin typeface="Times New Roman" panose="02020603050405020304" pitchFamily="18" charset="0"/>
                <a:cs typeface="Times New Roman" panose="02020603050405020304" pitchFamily="18" charset="0"/>
              </a:rPr>
              <a:t>phí</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rủi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Phỏng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chọn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kê</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thật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tin</a:t>
            </a: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Chuẩn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bị</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tìm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hiểu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khuyến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nghị</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01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7651" y="438435"/>
            <a:ext cx="643475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Key Messages for Unit 17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0109" y="1108365"/>
            <a:ext cx="5985164"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 main purpose of a project management review is to provide general guidance to you as the project manager with an objective assessment of a project's health</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Reviews should be conducted by an independent group of skilled reviewers outside of the project who can view the project objectively </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Include project review activities in the project management plan</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management reviews are a great opportunity to:</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Show your peers what you are doing, to learn something, and to get some help where you need it</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Get some support to help you solve problems you might have that cannot be solved any other way</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Preparing for the project management review takes time</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All of that work needs to be done anyway, and the project review just forces it to be done </a:t>
            </a:r>
            <a:r>
              <a:rPr lang="en-US" dirty="0" err="1">
                <a:solidFill>
                  <a:srgbClr val="000000"/>
                </a:solidFill>
                <a:latin typeface="Times New Roman" panose="02020603050405020304" pitchFamily="18" charset="0"/>
                <a:cs typeface="Times New Roman" panose="02020603050405020304" pitchFamily="18" charset="0"/>
              </a:rPr>
              <a:t>soone</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165273" y="438435"/>
            <a:ext cx="5846618"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Thông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điệp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trọng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17</a:t>
            </a:r>
            <a:endParaRPr lang="en-US" sz="2400" b="1" u="sng" dirty="0">
              <a:ln/>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65273" y="1108365"/>
            <a:ext cx="5846618"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rPr>
              <a:t>Mục</a:t>
            </a:r>
            <a:r>
              <a:rPr lang="en-US" dirty="0">
                <a:solidFill>
                  <a:srgbClr val="0070C0"/>
                </a:solidFill>
              </a:rPr>
              <a:t> </a:t>
            </a:r>
            <a:r>
              <a:rPr lang="en-US" dirty="0" err="1">
                <a:solidFill>
                  <a:srgbClr val="0070C0"/>
                </a:solidFill>
              </a:rPr>
              <a:t>đích</a:t>
            </a:r>
            <a:r>
              <a:rPr lang="en-US" dirty="0">
                <a:solidFill>
                  <a:srgbClr val="0070C0"/>
                </a:solidFill>
              </a:rPr>
              <a:t> </a:t>
            </a:r>
            <a:r>
              <a:rPr lang="en-US" dirty="0" err="1">
                <a:solidFill>
                  <a:srgbClr val="0070C0"/>
                </a:solidFill>
              </a:rPr>
              <a:t>chính</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quản</a:t>
            </a:r>
            <a:r>
              <a:rPr lang="en-US" dirty="0">
                <a:solidFill>
                  <a:srgbClr val="0070C0"/>
                </a:solidFill>
              </a:rPr>
              <a:t> </a:t>
            </a:r>
            <a:r>
              <a:rPr lang="en-US" dirty="0" err="1">
                <a:solidFill>
                  <a:srgbClr val="0070C0"/>
                </a:solidFill>
              </a:rPr>
              <a:t>lý</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r>
              <a:rPr lang="en-US" dirty="0" err="1">
                <a:solidFill>
                  <a:srgbClr val="0070C0"/>
                </a:solidFill>
              </a:rPr>
              <a:t>là</a:t>
            </a:r>
            <a:r>
              <a:rPr lang="en-US" dirty="0">
                <a:solidFill>
                  <a:srgbClr val="0070C0"/>
                </a:solidFill>
              </a:rPr>
              <a:t>  </a:t>
            </a:r>
            <a:r>
              <a:rPr lang="en-US" dirty="0" err="1">
                <a:solidFill>
                  <a:srgbClr val="0070C0"/>
                </a:solidFill>
              </a:rPr>
              <a:t>cung</a:t>
            </a:r>
            <a:r>
              <a:rPr lang="en-US" dirty="0">
                <a:solidFill>
                  <a:srgbClr val="0070C0"/>
                </a:solidFill>
              </a:rPr>
              <a:t> </a:t>
            </a:r>
            <a:r>
              <a:rPr lang="en-US" dirty="0" err="1">
                <a:solidFill>
                  <a:srgbClr val="0070C0"/>
                </a:solidFill>
              </a:rPr>
              <a:t>cápa</a:t>
            </a:r>
            <a:r>
              <a:rPr lang="en-US" dirty="0">
                <a:solidFill>
                  <a:srgbClr val="0070C0"/>
                </a:solidFill>
              </a:rPr>
              <a:t> </a:t>
            </a:r>
            <a:r>
              <a:rPr lang="en-US" dirty="0" err="1">
                <a:solidFill>
                  <a:srgbClr val="0070C0"/>
                </a:solidFill>
              </a:rPr>
              <a:t>một</a:t>
            </a:r>
            <a:r>
              <a:rPr lang="en-US" dirty="0">
                <a:solidFill>
                  <a:srgbClr val="0070C0"/>
                </a:solidFill>
              </a:rPr>
              <a:t> </a:t>
            </a:r>
            <a:r>
              <a:rPr lang="en-US" dirty="0" err="1">
                <a:solidFill>
                  <a:srgbClr val="0070C0"/>
                </a:solidFill>
              </a:rPr>
              <a:t>hướng</a:t>
            </a:r>
            <a:r>
              <a:rPr lang="en-US" dirty="0">
                <a:solidFill>
                  <a:srgbClr val="0070C0"/>
                </a:solidFill>
              </a:rPr>
              <a:t> </a:t>
            </a:r>
            <a:r>
              <a:rPr lang="en-US" dirty="0" err="1">
                <a:solidFill>
                  <a:srgbClr val="0070C0"/>
                </a:solidFill>
              </a:rPr>
              <a:t>dẫn</a:t>
            </a:r>
            <a:r>
              <a:rPr lang="en-US" dirty="0">
                <a:solidFill>
                  <a:srgbClr val="0070C0"/>
                </a:solidFill>
              </a:rPr>
              <a:t> </a:t>
            </a:r>
            <a:r>
              <a:rPr lang="en-US" dirty="0" err="1">
                <a:solidFill>
                  <a:srgbClr val="0070C0"/>
                </a:solidFill>
              </a:rPr>
              <a:t>chung</a:t>
            </a:r>
            <a:r>
              <a:rPr lang="en-US" dirty="0">
                <a:solidFill>
                  <a:srgbClr val="0070C0"/>
                </a:solidFill>
              </a:rPr>
              <a:t> </a:t>
            </a:r>
            <a:r>
              <a:rPr lang="en-US" dirty="0" err="1">
                <a:solidFill>
                  <a:srgbClr val="0070C0"/>
                </a:solidFill>
              </a:rPr>
              <a:t>cho</a:t>
            </a:r>
            <a:r>
              <a:rPr lang="en-US" dirty="0">
                <a:solidFill>
                  <a:srgbClr val="0070C0"/>
                </a:solidFill>
              </a:rPr>
              <a:t> </a:t>
            </a:r>
            <a:r>
              <a:rPr lang="en-US" dirty="0" err="1">
                <a:solidFill>
                  <a:srgbClr val="0070C0"/>
                </a:solidFill>
              </a:rPr>
              <a:t>bạn</a:t>
            </a:r>
            <a:r>
              <a:rPr lang="en-US" dirty="0">
                <a:solidFill>
                  <a:srgbClr val="0070C0"/>
                </a:solidFill>
              </a:rPr>
              <a:t> </a:t>
            </a:r>
            <a:r>
              <a:rPr lang="en-US" dirty="0" err="1">
                <a:solidFill>
                  <a:srgbClr val="0070C0"/>
                </a:solidFill>
              </a:rPr>
              <a:t>về</a:t>
            </a:r>
            <a:r>
              <a:rPr lang="en-US" dirty="0">
                <a:solidFill>
                  <a:srgbClr val="0070C0"/>
                </a:solidFill>
              </a:rPr>
              <a:t> </a:t>
            </a:r>
            <a:r>
              <a:rPr lang="en-US" dirty="0" err="1">
                <a:solidFill>
                  <a:srgbClr val="0070C0"/>
                </a:solidFill>
              </a:rPr>
              <a:t>quản</a:t>
            </a:r>
            <a:r>
              <a:rPr lang="en-US" dirty="0">
                <a:solidFill>
                  <a:srgbClr val="0070C0"/>
                </a:solidFill>
              </a:rPr>
              <a:t> </a:t>
            </a:r>
            <a:r>
              <a:rPr lang="en-US" dirty="0" err="1">
                <a:solidFill>
                  <a:srgbClr val="0070C0"/>
                </a:solidFill>
              </a:rPr>
              <a:t>lý</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r>
              <a:rPr lang="en-US" dirty="0" err="1">
                <a:solidFill>
                  <a:srgbClr val="0070C0"/>
                </a:solidFill>
              </a:rPr>
              <a:t>cùng</a:t>
            </a:r>
            <a:r>
              <a:rPr lang="en-US" dirty="0">
                <a:solidFill>
                  <a:srgbClr val="0070C0"/>
                </a:solidFill>
              </a:rPr>
              <a:t> </a:t>
            </a:r>
            <a:r>
              <a:rPr lang="en-US" dirty="0" err="1">
                <a:solidFill>
                  <a:srgbClr val="0070C0"/>
                </a:solidFill>
              </a:rPr>
              <a:t>với</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khách</a:t>
            </a:r>
            <a:r>
              <a:rPr lang="en-US" dirty="0">
                <a:solidFill>
                  <a:srgbClr val="0070C0"/>
                </a:solidFill>
              </a:rPr>
              <a:t> </a:t>
            </a:r>
            <a:r>
              <a:rPr lang="en-US" dirty="0" err="1">
                <a:solidFill>
                  <a:srgbClr val="0070C0"/>
                </a:solidFill>
              </a:rPr>
              <a:t>quan</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chất</a:t>
            </a:r>
            <a:r>
              <a:rPr lang="en-US" dirty="0">
                <a:solidFill>
                  <a:srgbClr val="0070C0"/>
                </a:solidFill>
              </a:rPr>
              <a:t> </a:t>
            </a:r>
            <a:r>
              <a:rPr lang="en-US" dirty="0" err="1">
                <a:solidFill>
                  <a:srgbClr val="0070C0"/>
                </a:solidFill>
              </a:rPr>
              <a:t>lượng</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nên</a:t>
            </a:r>
            <a:r>
              <a:rPr lang="en-US" dirty="0">
                <a:solidFill>
                  <a:srgbClr val="0070C0"/>
                </a:solidFill>
              </a:rPr>
              <a:t> </a:t>
            </a:r>
            <a:r>
              <a:rPr lang="en-US" dirty="0" err="1">
                <a:solidFill>
                  <a:srgbClr val="0070C0"/>
                </a:solidFill>
              </a:rPr>
              <a:t>kiểm</a:t>
            </a:r>
            <a:r>
              <a:rPr lang="en-US" dirty="0">
                <a:solidFill>
                  <a:srgbClr val="0070C0"/>
                </a:solidFill>
              </a:rPr>
              <a:t> </a:t>
            </a:r>
            <a:r>
              <a:rPr lang="en-US" dirty="0" err="1">
                <a:solidFill>
                  <a:srgbClr val="0070C0"/>
                </a:solidFill>
              </a:rPr>
              <a:t>tra</a:t>
            </a:r>
            <a:r>
              <a:rPr lang="en-US" dirty="0">
                <a:solidFill>
                  <a:srgbClr val="0070C0"/>
                </a:solidFill>
              </a:rPr>
              <a:t> </a:t>
            </a:r>
            <a:r>
              <a:rPr lang="en-US" dirty="0" err="1">
                <a:solidFill>
                  <a:srgbClr val="0070C0"/>
                </a:solidFill>
              </a:rPr>
              <a:t>bởi</a:t>
            </a:r>
            <a:r>
              <a:rPr lang="en-US" dirty="0">
                <a:solidFill>
                  <a:srgbClr val="0070C0"/>
                </a:solidFill>
              </a:rPr>
              <a:t> </a:t>
            </a:r>
            <a:r>
              <a:rPr lang="en-US" dirty="0" err="1">
                <a:solidFill>
                  <a:srgbClr val="0070C0"/>
                </a:solidFill>
              </a:rPr>
              <a:t>nhóm</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kỹ</a:t>
            </a:r>
            <a:r>
              <a:rPr lang="en-US" dirty="0">
                <a:solidFill>
                  <a:srgbClr val="0070C0"/>
                </a:solidFill>
              </a:rPr>
              <a:t> </a:t>
            </a:r>
            <a:r>
              <a:rPr lang="en-US" dirty="0" err="1">
                <a:solidFill>
                  <a:srgbClr val="0070C0"/>
                </a:solidFill>
              </a:rPr>
              <a:t>năng</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nằm</a:t>
            </a:r>
            <a:r>
              <a:rPr lang="en-US" dirty="0">
                <a:solidFill>
                  <a:srgbClr val="0070C0"/>
                </a:solidFill>
              </a:rPr>
              <a:t> </a:t>
            </a:r>
            <a:r>
              <a:rPr lang="en-US" dirty="0" err="1">
                <a:solidFill>
                  <a:srgbClr val="0070C0"/>
                </a:solidFill>
              </a:rPr>
              <a:t>bên</a:t>
            </a:r>
            <a:r>
              <a:rPr lang="en-US" dirty="0">
                <a:solidFill>
                  <a:srgbClr val="0070C0"/>
                </a:solidFill>
              </a:rPr>
              <a:t> </a:t>
            </a:r>
            <a:r>
              <a:rPr lang="en-US" dirty="0" err="1">
                <a:solidFill>
                  <a:srgbClr val="0070C0"/>
                </a:solidFill>
              </a:rPr>
              <a:t>ngoài</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r>
              <a:rPr lang="en-US" dirty="0" err="1">
                <a:solidFill>
                  <a:srgbClr val="0070C0"/>
                </a:solidFill>
              </a:rPr>
              <a:t>người</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thể</a:t>
            </a:r>
            <a:r>
              <a:rPr lang="en-US" dirty="0">
                <a:solidFill>
                  <a:srgbClr val="0070C0"/>
                </a:solidFill>
              </a:rPr>
              <a:t> </a:t>
            </a:r>
            <a:r>
              <a:rPr lang="en-US" dirty="0" err="1">
                <a:solidFill>
                  <a:srgbClr val="0070C0"/>
                </a:solidFill>
              </a:rPr>
              <a:t>xem</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mục</a:t>
            </a:r>
            <a:r>
              <a:rPr lang="en-US" dirty="0">
                <a:solidFill>
                  <a:srgbClr val="0070C0"/>
                </a:solidFill>
              </a:rPr>
              <a:t> </a:t>
            </a:r>
            <a:r>
              <a:rPr lang="en-US" dirty="0" err="1">
                <a:solidFill>
                  <a:srgbClr val="0070C0"/>
                </a:solidFill>
              </a:rPr>
              <a:t>tiêu</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Bao</a:t>
            </a:r>
            <a:r>
              <a:rPr lang="en-US" dirty="0">
                <a:solidFill>
                  <a:srgbClr val="0070C0"/>
                </a:solidFill>
              </a:rPr>
              <a:t> </a:t>
            </a:r>
            <a:r>
              <a:rPr lang="en-US" dirty="0" err="1">
                <a:solidFill>
                  <a:srgbClr val="0070C0"/>
                </a:solidFill>
              </a:rPr>
              <a:t>gồm</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hoạt</a:t>
            </a:r>
            <a:r>
              <a:rPr lang="en-US" dirty="0">
                <a:solidFill>
                  <a:srgbClr val="0070C0"/>
                </a:solidFill>
              </a:rPr>
              <a:t> </a:t>
            </a:r>
            <a:r>
              <a:rPr lang="en-US" dirty="0" err="1">
                <a:solidFill>
                  <a:srgbClr val="0070C0"/>
                </a:solidFill>
              </a:rPr>
              <a:t>động</a:t>
            </a:r>
            <a:r>
              <a:rPr lang="en-US" dirty="0">
                <a:solidFill>
                  <a:srgbClr val="0070C0"/>
                </a:solidFill>
              </a:rPr>
              <a:t> </a:t>
            </a:r>
            <a:r>
              <a:rPr lang="en-US" dirty="0" err="1">
                <a:solidFill>
                  <a:srgbClr val="0070C0"/>
                </a:solidFill>
              </a:rPr>
              <a:t>trong</a:t>
            </a:r>
            <a:r>
              <a:rPr lang="en-US" dirty="0">
                <a:solidFill>
                  <a:srgbClr val="0070C0"/>
                </a:solidFill>
              </a:rPr>
              <a:t> </a:t>
            </a:r>
            <a:r>
              <a:rPr lang="en-US" dirty="0" err="1">
                <a:solidFill>
                  <a:srgbClr val="0070C0"/>
                </a:solidFill>
              </a:rPr>
              <a:t>kế</a:t>
            </a:r>
            <a:r>
              <a:rPr lang="en-US" dirty="0">
                <a:solidFill>
                  <a:srgbClr val="0070C0"/>
                </a:solidFill>
              </a:rPr>
              <a:t> </a:t>
            </a:r>
            <a:r>
              <a:rPr lang="en-US" dirty="0" err="1">
                <a:solidFill>
                  <a:srgbClr val="0070C0"/>
                </a:solidFill>
              </a:rPr>
              <a:t>hoạch</a:t>
            </a:r>
            <a:r>
              <a:rPr lang="en-US" dirty="0">
                <a:solidFill>
                  <a:srgbClr val="0070C0"/>
                </a:solidFill>
              </a:rPr>
              <a:t> </a:t>
            </a:r>
            <a:r>
              <a:rPr lang="en-US" dirty="0" err="1">
                <a:solidFill>
                  <a:srgbClr val="0070C0"/>
                </a:solidFill>
              </a:rPr>
              <a:t>quản</a:t>
            </a:r>
            <a:r>
              <a:rPr lang="en-US" dirty="0">
                <a:solidFill>
                  <a:srgbClr val="0070C0"/>
                </a:solidFill>
              </a:rPr>
              <a:t> </a:t>
            </a:r>
            <a:r>
              <a:rPr lang="en-US" dirty="0" err="1">
                <a:solidFill>
                  <a:srgbClr val="0070C0"/>
                </a:solidFill>
              </a:rPr>
              <a:t>lý</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r>
              <a:rPr lang="en-US" dirty="0" err="1">
                <a:solidFill>
                  <a:srgbClr val="0070C0"/>
                </a:solidFill>
              </a:rPr>
              <a:t>là</a:t>
            </a:r>
            <a:r>
              <a:rPr lang="en-US" dirty="0">
                <a:solidFill>
                  <a:srgbClr val="0070C0"/>
                </a:solidFill>
              </a:rPr>
              <a:t> </a:t>
            </a:r>
            <a:r>
              <a:rPr lang="en-US" dirty="0" err="1">
                <a:solidFill>
                  <a:srgbClr val="0070C0"/>
                </a:solidFill>
              </a:rPr>
              <a:t>một</a:t>
            </a:r>
            <a:r>
              <a:rPr lang="en-US" dirty="0">
                <a:solidFill>
                  <a:srgbClr val="0070C0"/>
                </a:solidFill>
              </a:rPr>
              <a:t> </a:t>
            </a:r>
            <a:r>
              <a:rPr lang="en-US" dirty="0" err="1">
                <a:solidFill>
                  <a:srgbClr val="0070C0"/>
                </a:solidFill>
              </a:rPr>
              <a:t>cơ</a:t>
            </a:r>
            <a:r>
              <a:rPr lang="en-US" dirty="0">
                <a:solidFill>
                  <a:srgbClr val="0070C0"/>
                </a:solidFill>
              </a:rPr>
              <a:t> </a:t>
            </a:r>
            <a:r>
              <a:rPr lang="en-US" dirty="0" err="1">
                <a:solidFill>
                  <a:srgbClr val="0070C0"/>
                </a:solidFill>
              </a:rPr>
              <a:t>hội</a:t>
            </a:r>
            <a:r>
              <a:rPr lang="en-US" dirty="0">
                <a:solidFill>
                  <a:srgbClr val="0070C0"/>
                </a:solidFill>
              </a:rPr>
              <a:t> </a:t>
            </a:r>
            <a:r>
              <a:rPr lang="en-US" dirty="0" err="1">
                <a:solidFill>
                  <a:srgbClr val="0070C0"/>
                </a:solidFill>
              </a:rPr>
              <a:t>tốt</a:t>
            </a:r>
            <a:r>
              <a:rPr lang="en-US" dirty="0">
                <a:solidFill>
                  <a:srgbClr val="0070C0"/>
                </a:solidFill>
              </a:rPr>
              <a:t> </a:t>
            </a:r>
            <a:r>
              <a:rPr lang="en-US" dirty="0" err="1">
                <a:solidFill>
                  <a:srgbClr val="0070C0"/>
                </a:solidFill>
              </a:rPr>
              <a:t>để</a:t>
            </a:r>
            <a:endParaRPr lang="en-US" dirty="0">
              <a:solidFill>
                <a:srgbClr val="0070C0"/>
              </a:solidFill>
            </a:endParaRPr>
          </a:p>
          <a:p>
            <a:pPr marL="742950" lvl="1" indent="-285750">
              <a:buFont typeface="Wingdings" panose="05000000000000000000" pitchFamily="2" charset="2"/>
              <a:buChar char="§"/>
            </a:pPr>
            <a:r>
              <a:rPr lang="en-US" dirty="0" err="1">
                <a:solidFill>
                  <a:srgbClr val="0070C0"/>
                </a:solidFill>
              </a:rPr>
              <a:t>Thể</a:t>
            </a:r>
            <a:r>
              <a:rPr lang="en-US" dirty="0">
                <a:solidFill>
                  <a:srgbClr val="0070C0"/>
                </a:solidFill>
              </a:rPr>
              <a:t> </a:t>
            </a:r>
            <a:r>
              <a:rPr lang="en-US" dirty="0" err="1">
                <a:solidFill>
                  <a:srgbClr val="0070C0"/>
                </a:solidFill>
              </a:rPr>
              <a:t>hiện</a:t>
            </a:r>
            <a:r>
              <a:rPr lang="en-US" dirty="0">
                <a:solidFill>
                  <a:srgbClr val="0070C0"/>
                </a:solidFill>
              </a:rPr>
              <a:t> </a:t>
            </a:r>
            <a:r>
              <a:rPr lang="en-US" dirty="0" err="1">
                <a:solidFill>
                  <a:srgbClr val="0070C0"/>
                </a:solidFill>
              </a:rPr>
              <a:t>cho</a:t>
            </a:r>
            <a:r>
              <a:rPr lang="en-US" dirty="0">
                <a:solidFill>
                  <a:srgbClr val="0070C0"/>
                </a:solidFill>
              </a:rPr>
              <a:t> </a:t>
            </a:r>
            <a:r>
              <a:rPr lang="en-US" dirty="0" err="1">
                <a:solidFill>
                  <a:srgbClr val="0070C0"/>
                </a:solidFill>
              </a:rPr>
              <a:t>đồng</a:t>
            </a:r>
            <a:r>
              <a:rPr lang="en-US" dirty="0">
                <a:solidFill>
                  <a:srgbClr val="0070C0"/>
                </a:solidFill>
              </a:rPr>
              <a:t> </a:t>
            </a:r>
            <a:r>
              <a:rPr lang="en-US" dirty="0" err="1">
                <a:solidFill>
                  <a:srgbClr val="0070C0"/>
                </a:solidFill>
              </a:rPr>
              <a:t>nghiệp</a:t>
            </a:r>
            <a:r>
              <a:rPr lang="en-US" dirty="0">
                <a:solidFill>
                  <a:srgbClr val="0070C0"/>
                </a:solidFill>
              </a:rPr>
              <a:t> </a:t>
            </a:r>
            <a:r>
              <a:rPr lang="en-US" dirty="0" err="1">
                <a:solidFill>
                  <a:srgbClr val="0070C0"/>
                </a:solidFill>
              </a:rPr>
              <a:t>những</a:t>
            </a:r>
            <a:r>
              <a:rPr lang="en-US" dirty="0">
                <a:solidFill>
                  <a:srgbClr val="0070C0"/>
                </a:solidFill>
              </a:rPr>
              <a:t> </a:t>
            </a:r>
            <a:r>
              <a:rPr lang="en-US" dirty="0" err="1">
                <a:solidFill>
                  <a:srgbClr val="0070C0"/>
                </a:solidFill>
              </a:rPr>
              <a:t>gì</a:t>
            </a:r>
            <a:r>
              <a:rPr lang="en-US" dirty="0">
                <a:solidFill>
                  <a:srgbClr val="0070C0"/>
                </a:solidFill>
              </a:rPr>
              <a:t> </a:t>
            </a:r>
            <a:r>
              <a:rPr lang="en-US" dirty="0" err="1">
                <a:solidFill>
                  <a:srgbClr val="0070C0"/>
                </a:solidFill>
              </a:rPr>
              <a:t>bạn</a:t>
            </a:r>
            <a:r>
              <a:rPr lang="en-US" dirty="0">
                <a:solidFill>
                  <a:srgbClr val="0070C0"/>
                </a:solidFill>
              </a:rPr>
              <a:t> </a:t>
            </a:r>
            <a:r>
              <a:rPr lang="en-US" dirty="0" err="1">
                <a:solidFill>
                  <a:srgbClr val="0070C0"/>
                </a:solidFill>
              </a:rPr>
              <a:t>đang</a:t>
            </a:r>
            <a:r>
              <a:rPr lang="en-US" dirty="0">
                <a:solidFill>
                  <a:srgbClr val="0070C0"/>
                </a:solidFill>
              </a:rPr>
              <a:t> </a:t>
            </a:r>
            <a:r>
              <a:rPr lang="en-US" dirty="0" err="1">
                <a:solidFill>
                  <a:srgbClr val="0070C0"/>
                </a:solidFill>
              </a:rPr>
              <a:t>làm</a:t>
            </a:r>
            <a:r>
              <a:rPr lang="en-US" dirty="0">
                <a:solidFill>
                  <a:srgbClr val="0070C0"/>
                </a:solidFill>
              </a:rPr>
              <a:t> , </a:t>
            </a:r>
            <a:r>
              <a:rPr lang="en-US" dirty="0" err="1">
                <a:solidFill>
                  <a:srgbClr val="0070C0"/>
                </a:solidFill>
              </a:rPr>
              <a:t>để</a:t>
            </a:r>
            <a:r>
              <a:rPr lang="en-US" dirty="0">
                <a:solidFill>
                  <a:srgbClr val="0070C0"/>
                </a:solidFill>
              </a:rPr>
              <a:t> </a:t>
            </a:r>
            <a:r>
              <a:rPr lang="en-US" dirty="0" err="1">
                <a:solidFill>
                  <a:srgbClr val="0070C0"/>
                </a:solidFill>
              </a:rPr>
              <a:t>học</a:t>
            </a:r>
            <a:r>
              <a:rPr lang="en-US" dirty="0">
                <a:solidFill>
                  <a:srgbClr val="0070C0"/>
                </a:solidFill>
              </a:rPr>
              <a:t> </a:t>
            </a:r>
            <a:r>
              <a:rPr lang="en-US" dirty="0" err="1">
                <a:solidFill>
                  <a:srgbClr val="0070C0"/>
                </a:solidFill>
              </a:rPr>
              <a:t>hỏi</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nhận</a:t>
            </a:r>
            <a:r>
              <a:rPr lang="en-US" dirty="0">
                <a:solidFill>
                  <a:srgbClr val="0070C0"/>
                </a:solidFill>
              </a:rPr>
              <a:t> </a:t>
            </a:r>
            <a:r>
              <a:rPr lang="en-US" dirty="0" err="1">
                <a:solidFill>
                  <a:srgbClr val="0070C0"/>
                </a:solidFill>
              </a:rPr>
              <a:t>dược</a:t>
            </a:r>
            <a:r>
              <a:rPr lang="en-US" dirty="0">
                <a:solidFill>
                  <a:srgbClr val="0070C0"/>
                </a:solidFill>
              </a:rPr>
              <a:t> </a:t>
            </a:r>
            <a:r>
              <a:rPr lang="en-US" dirty="0" err="1">
                <a:solidFill>
                  <a:srgbClr val="0070C0"/>
                </a:solidFill>
              </a:rPr>
              <a:t>sự</a:t>
            </a:r>
            <a:r>
              <a:rPr lang="en-US" dirty="0">
                <a:solidFill>
                  <a:srgbClr val="0070C0"/>
                </a:solidFill>
              </a:rPr>
              <a:t> </a:t>
            </a:r>
            <a:r>
              <a:rPr lang="en-US" dirty="0" err="1">
                <a:solidFill>
                  <a:srgbClr val="0070C0"/>
                </a:solidFill>
              </a:rPr>
              <a:t>giúp</a:t>
            </a:r>
            <a:r>
              <a:rPr lang="en-US" dirty="0">
                <a:solidFill>
                  <a:srgbClr val="0070C0"/>
                </a:solidFill>
              </a:rPr>
              <a:t> </a:t>
            </a:r>
            <a:r>
              <a:rPr lang="en-US" dirty="0" err="1">
                <a:solidFill>
                  <a:srgbClr val="0070C0"/>
                </a:solidFill>
              </a:rPr>
              <a:t>đỡ</a:t>
            </a:r>
            <a:r>
              <a:rPr lang="en-US" dirty="0">
                <a:solidFill>
                  <a:srgbClr val="0070C0"/>
                </a:solidFill>
              </a:rPr>
              <a:t> </a:t>
            </a:r>
            <a:r>
              <a:rPr lang="en-US" dirty="0" err="1">
                <a:solidFill>
                  <a:srgbClr val="0070C0"/>
                </a:solidFill>
              </a:rPr>
              <a:t>khi</a:t>
            </a:r>
            <a:r>
              <a:rPr lang="en-US" dirty="0">
                <a:solidFill>
                  <a:srgbClr val="0070C0"/>
                </a:solidFill>
              </a:rPr>
              <a:t> </a:t>
            </a:r>
            <a:r>
              <a:rPr lang="en-US" dirty="0" err="1">
                <a:solidFill>
                  <a:srgbClr val="0070C0"/>
                </a:solidFill>
              </a:rPr>
              <a:t>cần</a:t>
            </a:r>
            <a:r>
              <a:rPr lang="en-US" dirty="0">
                <a:solidFill>
                  <a:srgbClr val="0070C0"/>
                </a:solidFill>
              </a:rPr>
              <a:t> </a:t>
            </a:r>
            <a:r>
              <a:rPr lang="en-US" dirty="0" err="1">
                <a:solidFill>
                  <a:srgbClr val="0070C0"/>
                </a:solidFill>
              </a:rPr>
              <a:t>thiết</a:t>
            </a:r>
            <a:endParaRPr lang="en-US" dirty="0">
              <a:solidFill>
                <a:srgbClr val="0070C0"/>
              </a:solidFill>
            </a:endParaRPr>
          </a:p>
          <a:p>
            <a:pPr marL="742950" lvl="1" indent="-285750">
              <a:buFont typeface="Wingdings" panose="05000000000000000000" pitchFamily="2" charset="2"/>
              <a:buChar char="§"/>
            </a:pPr>
            <a:r>
              <a:rPr lang="en-US" dirty="0" err="1">
                <a:solidFill>
                  <a:srgbClr val="0070C0"/>
                </a:solidFill>
              </a:rPr>
              <a:t>Nhận</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sự</a:t>
            </a:r>
            <a:r>
              <a:rPr lang="en-US" dirty="0">
                <a:solidFill>
                  <a:srgbClr val="0070C0"/>
                </a:solidFill>
              </a:rPr>
              <a:t> </a:t>
            </a:r>
            <a:r>
              <a:rPr lang="en-US" dirty="0" err="1">
                <a:solidFill>
                  <a:srgbClr val="0070C0"/>
                </a:solidFill>
              </a:rPr>
              <a:t>hỗ</a:t>
            </a:r>
            <a:r>
              <a:rPr lang="en-US" dirty="0">
                <a:solidFill>
                  <a:srgbClr val="0070C0"/>
                </a:solidFill>
              </a:rPr>
              <a:t> </a:t>
            </a:r>
            <a:r>
              <a:rPr lang="en-US" dirty="0" err="1">
                <a:solidFill>
                  <a:srgbClr val="0070C0"/>
                </a:solidFill>
              </a:rPr>
              <a:t>trợ</a:t>
            </a:r>
            <a:r>
              <a:rPr lang="en-US" dirty="0">
                <a:solidFill>
                  <a:srgbClr val="0070C0"/>
                </a:solidFill>
              </a:rPr>
              <a:t> </a:t>
            </a:r>
            <a:r>
              <a:rPr lang="en-US" dirty="0" err="1">
                <a:solidFill>
                  <a:srgbClr val="0070C0"/>
                </a:solidFill>
              </a:rPr>
              <a:t>để</a:t>
            </a:r>
            <a:r>
              <a:rPr lang="en-US" dirty="0">
                <a:solidFill>
                  <a:srgbClr val="0070C0"/>
                </a:solidFill>
              </a:rPr>
              <a:t> </a:t>
            </a:r>
            <a:r>
              <a:rPr lang="en-US" dirty="0" err="1">
                <a:solidFill>
                  <a:srgbClr val="0070C0"/>
                </a:solidFill>
              </a:rPr>
              <a:t>bạn</a:t>
            </a:r>
            <a:r>
              <a:rPr lang="en-US" dirty="0">
                <a:solidFill>
                  <a:srgbClr val="0070C0"/>
                </a:solidFill>
              </a:rPr>
              <a:t> </a:t>
            </a:r>
            <a:r>
              <a:rPr lang="en-US" dirty="0" err="1">
                <a:solidFill>
                  <a:srgbClr val="0070C0"/>
                </a:solidFill>
              </a:rPr>
              <a:t>giải</a:t>
            </a:r>
            <a:r>
              <a:rPr lang="en-US" dirty="0">
                <a:solidFill>
                  <a:srgbClr val="0070C0"/>
                </a:solidFill>
              </a:rPr>
              <a:t> </a:t>
            </a:r>
            <a:r>
              <a:rPr lang="en-US" dirty="0" err="1">
                <a:solidFill>
                  <a:srgbClr val="0070C0"/>
                </a:solidFill>
              </a:rPr>
              <a:t>quyết</a:t>
            </a:r>
            <a:r>
              <a:rPr lang="en-US" dirty="0">
                <a:solidFill>
                  <a:srgbClr val="0070C0"/>
                </a:solidFill>
              </a:rPr>
              <a:t> </a:t>
            </a:r>
            <a:r>
              <a:rPr lang="en-US" dirty="0" err="1">
                <a:solidFill>
                  <a:srgbClr val="0070C0"/>
                </a:solidFill>
              </a:rPr>
              <a:t>vấn</a:t>
            </a:r>
            <a:r>
              <a:rPr lang="en-US" dirty="0">
                <a:solidFill>
                  <a:srgbClr val="0070C0"/>
                </a:solidFill>
              </a:rPr>
              <a:t> </a:t>
            </a:r>
            <a:r>
              <a:rPr lang="en-US" dirty="0" err="1">
                <a:solidFill>
                  <a:srgbClr val="0070C0"/>
                </a:solidFill>
              </a:rPr>
              <a:t>đề</a:t>
            </a:r>
            <a:r>
              <a:rPr lang="en-US" dirty="0">
                <a:solidFill>
                  <a:srgbClr val="0070C0"/>
                </a:solidFill>
              </a:rPr>
              <a:t>, </a:t>
            </a:r>
            <a:r>
              <a:rPr lang="en-US" dirty="0" err="1">
                <a:solidFill>
                  <a:srgbClr val="0070C0"/>
                </a:solidFill>
              </a:rPr>
              <a:t>bạn</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thể</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không</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giải</a:t>
            </a:r>
            <a:r>
              <a:rPr lang="en-US" dirty="0">
                <a:solidFill>
                  <a:srgbClr val="0070C0"/>
                </a:solidFill>
              </a:rPr>
              <a:t> </a:t>
            </a:r>
            <a:r>
              <a:rPr lang="en-US" dirty="0" err="1">
                <a:solidFill>
                  <a:srgbClr val="0070C0"/>
                </a:solidFill>
              </a:rPr>
              <a:t>quyết</a:t>
            </a:r>
            <a:r>
              <a:rPr lang="en-US" dirty="0">
                <a:solidFill>
                  <a:srgbClr val="0070C0"/>
                </a:solidFill>
              </a:rPr>
              <a:t> </a:t>
            </a:r>
            <a:r>
              <a:rPr lang="en-US" dirty="0" err="1">
                <a:solidFill>
                  <a:srgbClr val="0070C0"/>
                </a:solidFill>
              </a:rPr>
              <a:t>bằng</a:t>
            </a:r>
            <a:r>
              <a:rPr lang="en-US" dirty="0">
                <a:solidFill>
                  <a:srgbClr val="0070C0"/>
                </a:solidFill>
              </a:rPr>
              <a:t> </a:t>
            </a:r>
            <a:r>
              <a:rPr lang="en-US" dirty="0" err="1">
                <a:solidFill>
                  <a:srgbClr val="0070C0"/>
                </a:solidFill>
              </a:rPr>
              <a:t>cách</a:t>
            </a:r>
            <a:r>
              <a:rPr lang="en-US" dirty="0">
                <a:solidFill>
                  <a:srgbClr val="0070C0"/>
                </a:solidFill>
              </a:rPr>
              <a:t> </a:t>
            </a:r>
            <a:r>
              <a:rPr lang="en-US" dirty="0" err="1">
                <a:solidFill>
                  <a:srgbClr val="0070C0"/>
                </a:solidFill>
              </a:rPr>
              <a:t>nào</a:t>
            </a:r>
            <a:r>
              <a:rPr lang="en-US" dirty="0">
                <a:solidFill>
                  <a:srgbClr val="0070C0"/>
                </a:solidFill>
              </a:rPr>
              <a:t> </a:t>
            </a:r>
            <a:r>
              <a:rPr lang="en-US" dirty="0" err="1">
                <a:solidFill>
                  <a:srgbClr val="0070C0"/>
                </a:solidFill>
              </a:rPr>
              <a:t>đó</a:t>
            </a: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Chuẩn</a:t>
            </a:r>
            <a:r>
              <a:rPr lang="en-US" dirty="0">
                <a:solidFill>
                  <a:srgbClr val="0070C0"/>
                </a:solidFill>
              </a:rPr>
              <a:t> </a:t>
            </a:r>
            <a:r>
              <a:rPr lang="en-US" dirty="0" err="1">
                <a:solidFill>
                  <a:srgbClr val="0070C0"/>
                </a:solidFill>
              </a:rPr>
              <a:t>bị</a:t>
            </a:r>
            <a:r>
              <a:rPr lang="en-US" dirty="0">
                <a:solidFill>
                  <a:srgbClr val="0070C0"/>
                </a:solidFill>
              </a:rPr>
              <a:t> </a:t>
            </a:r>
            <a:r>
              <a:rPr lang="en-US" dirty="0" err="1">
                <a:solidFill>
                  <a:srgbClr val="0070C0"/>
                </a:solidFill>
              </a:rPr>
              <a:t>cho</a:t>
            </a:r>
            <a:r>
              <a:rPr lang="en-US" dirty="0">
                <a:solidFill>
                  <a:srgbClr val="0070C0"/>
                </a:solidFill>
              </a:rPr>
              <a:t> </a:t>
            </a:r>
            <a:r>
              <a:rPr lang="en-US" dirty="0" err="1">
                <a:solidFill>
                  <a:srgbClr val="0070C0"/>
                </a:solidFill>
              </a:rPr>
              <a:t>việc</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cần</a:t>
            </a:r>
            <a:r>
              <a:rPr lang="en-US" dirty="0">
                <a:solidFill>
                  <a:srgbClr val="0070C0"/>
                </a:solidFill>
              </a:rPr>
              <a:t> </a:t>
            </a:r>
            <a:r>
              <a:rPr lang="en-US" dirty="0" err="1">
                <a:solidFill>
                  <a:srgbClr val="0070C0"/>
                </a:solidFill>
              </a:rPr>
              <a:t>thời</a:t>
            </a:r>
            <a:r>
              <a:rPr lang="en-US" dirty="0">
                <a:solidFill>
                  <a:srgbClr val="0070C0"/>
                </a:solidFill>
              </a:rPr>
              <a:t> </a:t>
            </a:r>
            <a:r>
              <a:rPr lang="en-US" dirty="0" err="1">
                <a:solidFill>
                  <a:srgbClr val="0070C0"/>
                </a:solidFill>
              </a:rPr>
              <a:t>gian</a:t>
            </a:r>
            <a:endParaRPr lang="en-US" dirty="0">
              <a:solidFill>
                <a:srgbClr val="0070C0"/>
              </a:solidFill>
            </a:endParaRPr>
          </a:p>
          <a:p>
            <a:pPr marL="285750" indent="-285750">
              <a:buFont typeface="Wingdings" panose="05000000000000000000" pitchFamily="2" charset="2"/>
              <a:buChar char="§"/>
            </a:pPr>
            <a:r>
              <a:rPr lang="en-US" dirty="0" err="1">
                <a:solidFill>
                  <a:srgbClr val="0070C0"/>
                </a:solidFill>
              </a:rPr>
              <a:t>Tất</a:t>
            </a:r>
            <a:r>
              <a:rPr lang="en-US" dirty="0">
                <a:solidFill>
                  <a:srgbClr val="0070C0"/>
                </a:solidFill>
              </a:rPr>
              <a:t> </a:t>
            </a:r>
            <a:r>
              <a:rPr lang="en-US" dirty="0" err="1">
                <a:solidFill>
                  <a:srgbClr val="0070C0"/>
                </a:solidFill>
              </a:rPr>
              <a:t>cả</a:t>
            </a:r>
            <a:r>
              <a:rPr lang="en-US" dirty="0">
                <a:solidFill>
                  <a:srgbClr val="0070C0"/>
                </a:solidFill>
              </a:rPr>
              <a:t> </a:t>
            </a:r>
            <a:r>
              <a:rPr lang="en-US" dirty="0" err="1">
                <a:solidFill>
                  <a:srgbClr val="0070C0"/>
                </a:solidFill>
              </a:rPr>
              <a:t>công</a:t>
            </a:r>
            <a:r>
              <a:rPr lang="en-US" dirty="0">
                <a:solidFill>
                  <a:srgbClr val="0070C0"/>
                </a:solidFill>
              </a:rPr>
              <a:t> </a:t>
            </a:r>
            <a:r>
              <a:rPr lang="en-US" dirty="0" err="1">
                <a:solidFill>
                  <a:srgbClr val="0070C0"/>
                </a:solidFill>
              </a:rPr>
              <a:t>việc</a:t>
            </a:r>
            <a:r>
              <a:rPr lang="en-US" dirty="0">
                <a:solidFill>
                  <a:srgbClr val="0070C0"/>
                </a:solidFill>
              </a:rPr>
              <a:t> </a:t>
            </a:r>
            <a:r>
              <a:rPr lang="en-US" dirty="0" err="1">
                <a:solidFill>
                  <a:srgbClr val="0070C0"/>
                </a:solidFill>
              </a:rPr>
              <a:t>cần</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hoàn</a:t>
            </a:r>
            <a:r>
              <a:rPr lang="en-US" dirty="0">
                <a:solidFill>
                  <a:srgbClr val="0070C0"/>
                </a:solidFill>
              </a:rPr>
              <a:t> </a:t>
            </a:r>
            <a:r>
              <a:rPr lang="en-US" dirty="0" err="1">
                <a:solidFill>
                  <a:srgbClr val="0070C0"/>
                </a:solidFill>
              </a:rPr>
              <a:t>thành</a:t>
            </a:r>
            <a:r>
              <a:rPr lang="en-US" dirty="0">
                <a:solidFill>
                  <a:srgbClr val="0070C0"/>
                </a:solidFill>
              </a:rPr>
              <a:t> </a:t>
            </a:r>
            <a:r>
              <a:rPr lang="en-US" dirty="0" err="1">
                <a:solidFill>
                  <a:srgbClr val="0070C0"/>
                </a:solidFill>
              </a:rPr>
              <a:t>bằng</a:t>
            </a:r>
            <a:r>
              <a:rPr lang="en-US" dirty="0">
                <a:solidFill>
                  <a:srgbClr val="0070C0"/>
                </a:solidFill>
              </a:rPr>
              <a:t> </a:t>
            </a:r>
            <a:r>
              <a:rPr lang="en-US" dirty="0" err="1">
                <a:solidFill>
                  <a:srgbClr val="0070C0"/>
                </a:solidFill>
              </a:rPr>
              <a:t>bát</a:t>
            </a:r>
            <a:r>
              <a:rPr lang="en-US" dirty="0">
                <a:solidFill>
                  <a:srgbClr val="0070C0"/>
                </a:solidFill>
              </a:rPr>
              <a:t> </a:t>
            </a:r>
            <a:r>
              <a:rPr lang="en-US" dirty="0" err="1">
                <a:solidFill>
                  <a:srgbClr val="0070C0"/>
                </a:solidFill>
              </a:rPr>
              <a:t>cứ</a:t>
            </a:r>
            <a:r>
              <a:rPr lang="en-US" dirty="0">
                <a:solidFill>
                  <a:srgbClr val="0070C0"/>
                </a:solidFill>
              </a:rPr>
              <a:t> </a:t>
            </a:r>
            <a:r>
              <a:rPr lang="en-US" dirty="0" err="1">
                <a:solidFill>
                  <a:srgbClr val="0070C0"/>
                </a:solidFill>
              </a:rPr>
              <a:t>cách</a:t>
            </a:r>
            <a:r>
              <a:rPr lang="en-US" dirty="0">
                <a:solidFill>
                  <a:srgbClr val="0070C0"/>
                </a:solidFill>
              </a:rPr>
              <a:t> </a:t>
            </a:r>
            <a:r>
              <a:rPr lang="en-US" dirty="0" err="1">
                <a:solidFill>
                  <a:srgbClr val="0070C0"/>
                </a:solidFill>
              </a:rPr>
              <a:t>nào</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quản</a:t>
            </a:r>
            <a:r>
              <a:rPr lang="en-US" dirty="0">
                <a:solidFill>
                  <a:srgbClr val="0070C0"/>
                </a:solidFill>
              </a:rPr>
              <a:t> </a:t>
            </a:r>
            <a:r>
              <a:rPr lang="en-US" dirty="0" err="1">
                <a:solidFill>
                  <a:srgbClr val="0070C0"/>
                </a:solidFill>
              </a:rPr>
              <a:t>lý</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r>
              <a:rPr lang="en-US" dirty="0" err="1">
                <a:solidFill>
                  <a:srgbClr val="0070C0"/>
                </a:solidFill>
              </a:rPr>
              <a:t>cần</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theo</a:t>
            </a:r>
            <a:r>
              <a:rPr lang="en-US" dirty="0">
                <a:solidFill>
                  <a:srgbClr val="0070C0"/>
                </a:solidFill>
              </a:rPr>
              <a:t> </a:t>
            </a:r>
            <a:r>
              <a:rPr lang="en-US" dirty="0" err="1">
                <a:solidFill>
                  <a:srgbClr val="0070C0"/>
                </a:solidFill>
              </a:rPr>
              <a:t>dõi</a:t>
            </a:r>
            <a:r>
              <a:rPr lang="en-US" dirty="0">
                <a:solidFill>
                  <a:srgbClr val="0070C0"/>
                </a:solidFill>
              </a:rPr>
              <a:t> </a:t>
            </a:r>
            <a:r>
              <a:rPr lang="en-US" dirty="0" err="1">
                <a:solidFill>
                  <a:srgbClr val="0070C0"/>
                </a:solidFill>
              </a:rPr>
              <a:t>tới</a:t>
            </a:r>
            <a:r>
              <a:rPr lang="en-US" dirty="0">
                <a:solidFill>
                  <a:srgbClr val="0070C0"/>
                </a:solidFill>
              </a:rPr>
              <a:t> </a:t>
            </a:r>
            <a:r>
              <a:rPr lang="en-US" dirty="0" err="1">
                <a:solidFill>
                  <a:srgbClr val="0070C0"/>
                </a:solidFill>
              </a:rPr>
              <a:t>khi</a:t>
            </a:r>
            <a:r>
              <a:rPr lang="en-US" dirty="0">
                <a:solidFill>
                  <a:srgbClr val="0070C0"/>
                </a:solidFill>
              </a:rPr>
              <a:t> </a:t>
            </a:r>
            <a:r>
              <a:rPr lang="en-US" dirty="0" err="1">
                <a:solidFill>
                  <a:srgbClr val="0070C0"/>
                </a:solidFill>
              </a:rPr>
              <a:t>hoàn</a:t>
            </a:r>
            <a:r>
              <a:rPr lang="en-US" dirty="0">
                <a:solidFill>
                  <a:srgbClr val="0070C0"/>
                </a:solidFill>
              </a:rPr>
              <a:t> </a:t>
            </a:r>
            <a:r>
              <a:rPr lang="en-US" dirty="0" err="1">
                <a:solidFill>
                  <a:srgbClr val="0070C0"/>
                </a:solidFill>
              </a:rPr>
              <a:t>thành</a:t>
            </a:r>
            <a:endParaRPr lang="en-US" dirty="0">
              <a:solidFill>
                <a:srgbClr val="0070C0"/>
              </a:solidFill>
            </a:endParaRPr>
          </a:p>
        </p:txBody>
      </p:sp>
    </p:spTree>
    <p:extLst>
      <p:ext uri="{BB962C8B-B14F-4D97-AF65-F5344CB8AC3E}">
        <p14:creationId xmlns:p14="http://schemas.microsoft.com/office/powerpoint/2010/main" val="67250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p:cNvSpPr txBox="1"/>
          <p:nvPr/>
        </p:nvSpPr>
        <p:spPr>
          <a:xfrm>
            <a:off x="317651" y="438436"/>
            <a:ext cx="486394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Exercise 17-1: Conducting an</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r>
              <a:rPr lang="en-US" sz="2400" b="1" u="sng" dirty="0">
                <a:solidFill>
                  <a:schemeClr val="bg2">
                    <a:lumMod val="50000"/>
                  </a:schemeClr>
                </a:solidFill>
                <a:latin typeface="Times New Roman" panose="02020603050405020304" pitchFamily="18" charset="0"/>
                <a:cs typeface="Times New Roman" panose="02020603050405020304" pitchFamily="18" charset="0"/>
              </a:rPr>
              <a:t>Independent Project Peer Review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846161" y="1365809"/>
            <a:ext cx="486191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Exercise 17-1</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Conducting an Independent Project Peer Review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43600" y="540327"/>
            <a:ext cx="5015553" cy="830997"/>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tập</a:t>
            </a:r>
            <a:r>
              <a:rPr lang="en-US" sz="2400" b="1" u="sng" dirty="0">
                <a:solidFill>
                  <a:srgbClr val="0070C0"/>
                </a:solidFill>
                <a:latin typeface="Times New Roman" panose="02020603050405020304" pitchFamily="18" charset="0"/>
                <a:cs typeface="Times New Roman" panose="02020603050405020304" pitchFamily="18" charset="0"/>
              </a:rPr>
              <a:t> 17-1: </a:t>
            </a:r>
            <a:r>
              <a:rPr lang="en-US" sz="2400" b="1" u="sng" dirty="0" err="1">
                <a:solidFill>
                  <a:srgbClr val="0070C0"/>
                </a:solidFill>
                <a:latin typeface="Times New Roman" panose="02020603050405020304" pitchFamily="18" charset="0"/>
                <a:cs typeface="Times New Roman" panose="02020603050405020304" pitchFamily="18" charset="0"/>
              </a:rPr>
              <a:t>tiến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hành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một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9" name="TextBox 8"/>
          <p:cNvSpPr txBox="1"/>
          <p:nvPr/>
        </p:nvSpPr>
        <p:spPr>
          <a:xfrm>
            <a:off x="5708073" y="1365809"/>
            <a:ext cx="5514109" cy="646331"/>
          </a:xfrm>
          <a:prstGeom prst="rect">
            <a:avLst/>
          </a:prstGeom>
          <a:noFill/>
        </p:spPr>
        <p:txBody>
          <a:bodyPr wrap="square" rtlCol="0">
            <a:spAutoFit/>
          </a:bodyPr>
          <a:lstStyle/>
          <a:p>
            <a:r>
              <a:rPr lang="en-US" b="1" dirty="0" err="1">
                <a:solidFill>
                  <a:srgbClr val="0070C0"/>
                </a:solidFill>
              </a:rPr>
              <a:t>Bài</a:t>
            </a:r>
            <a:r>
              <a:rPr lang="en-US" b="1" dirty="0">
                <a:solidFill>
                  <a:srgbClr val="0070C0"/>
                </a:solidFill>
              </a:rPr>
              <a:t> 17-1</a:t>
            </a:r>
          </a:p>
          <a:p>
            <a:pPr marL="285750" indent="-285750">
              <a:buFont typeface="Wingdings" panose="05000000000000000000" pitchFamily="2" charset="2"/>
              <a:buChar char="§"/>
            </a:pPr>
            <a:r>
              <a:rPr lang="en-US" dirty="0" err="1">
                <a:solidFill>
                  <a:srgbClr val="0070C0"/>
                </a:solidFill>
              </a:rPr>
              <a:t>Tiến</a:t>
            </a:r>
            <a:r>
              <a:rPr lang="en-US" dirty="0">
                <a:solidFill>
                  <a:srgbClr val="0070C0"/>
                </a:solidFill>
              </a:rPr>
              <a:t> </a:t>
            </a:r>
            <a:r>
              <a:rPr lang="en-US" dirty="0" err="1">
                <a:solidFill>
                  <a:srgbClr val="0070C0"/>
                </a:solidFill>
              </a:rPr>
              <a:t>hành</a:t>
            </a:r>
            <a:r>
              <a:rPr lang="en-US" dirty="0">
                <a:solidFill>
                  <a:srgbClr val="0070C0"/>
                </a:solidFill>
              </a:rPr>
              <a:t> </a:t>
            </a:r>
            <a:r>
              <a:rPr lang="en-US" dirty="0" err="1">
                <a:solidFill>
                  <a:srgbClr val="0070C0"/>
                </a:solidFill>
              </a:rPr>
              <a:t>một</a:t>
            </a:r>
            <a:r>
              <a:rPr lang="en-US" dirty="0">
                <a:solidFill>
                  <a:srgbClr val="0070C0"/>
                </a:solidFill>
              </a:rPr>
              <a:t> </a:t>
            </a:r>
            <a:r>
              <a:rPr lang="en-US" dirty="0" err="1">
                <a:solidFill>
                  <a:srgbClr val="0070C0"/>
                </a:solidFill>
              </a:rPr>
              <a:t>cuộc</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độc</a:t>
            </a:r>
            <a:r>
              <a:rPr lang="en-US" dirty="0">
                <a:solidFill>
                  <a:srgbClr val="0070C0"/>
                </a:solidFill>
              </a:rPr>
              <a:t> </a:t>
            </a:r>
            <a:r>
              <a:rPr lang="en-US" dirty="0" err="1">
                <a:solidFill>
                  <a:srgbClr val="0070C0"/>
                </a:solidFill>
              </a:rPr>
              <a:t>lập</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p>
        </p:txBody>
      </p:sp>
    </p:spTree>
    <p:extLst>
      <p:ext uri="{BB962C8B-B14F-4D97-AF65-F5344CB8AC3E}">
        <p14:creationId xmlns:p14="http://schemas.microsoft.com/office/powerpoint/2010/main" val="3000018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63419" y="1331116"/>
            <a:ext cx="6040581" cy="5232202"/>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introduces project management reviews and describes their importance to managing a project.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After completing this unit, you should be able to:</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how to arrange and prepare for the appropriate project management reviews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 project management reviews to help ensure that a project is progressing on schedule, within budget, and meeting the requirements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Your Progress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Accountability:</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Class Discussion</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Exercise 17-1: Conducting an Independent Project Peer Review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A Guide to the Project Management Body of Knowledge (PMBOK® Guide Third Edition)</a:t>
            </a:r>
            <a:r>
              <a:rPr lang="en-US" sz="1600" dirty="0">
                <a:latin typeface="Times New Roman" panose="02020603050405020304" pitchFamily="18" charset="0"/>
                <a:cs typeface="Times New Roman" panose="02020603050405020304" pitchFamily="18" charset="0"/>
              </a:rPr>
              <a:t>, Pennsylvania: Project Management Institute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41138" y="123933"/>
            <a:ext cx="8795225"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17 : </a:t>
            </a:r>
            <a:br>
              <a:rPr lang="en-US" sz="2400" b="1" dirty="0">
                <a:ln/>
                <a:solidFill>
                  <a:schemeClr val="accent3"/>
                </a:solidFill>
                <a:latin typeface="Times New Roman" panose="02020603050405020304" pitchFamily="18" charset="0"/>
                <a:cs typeface="Times New Roman" panose="02020603050405020304" pitchFamily="18" charset="0"/>
              </a:rPr>
            </a:br>
            <a:r>
              <a:rPr lang="en-US" sz="2400" b="1" dirty="0">
                <a:ln/>
                <a:solidFill>
                  <a:schemeClr val="accent3"/>
                </a:solidFill>
                <a:latin typeface="Times New Roman" panose="02020603050405020304" pitchFamily="18" charset="0"/>
                <a:cs typeface="Times New Roman" panose="02020603050405020304" pitchFamily="18" charset="0"/>
              </a:rPr>
              <a:t>Project Reviews</a:t>
            </a:r>
          </a:p>
          <a:p>
            <a:r>
              <a:rPr lang="en-US" sz="2400" b="1" dirty="0" err="1">
                <a:ln/>
                <a:solidFill>
                  <a:srgbClr val="0070C0"/>
                </a:solidFill>
                <a:latin typeface="Times New Roman" panose="02020603050405020304" pitchFamily="18" charset="0"/>
                <a:cs typeface="Times New Roman" panose="02020603050405020304" pitchFamily="18" charset="0"/>
              </a:rPr>
              <a:t>Đánh</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giá</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tổng</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quan</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dự</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án</a:t>
            </a:r>
            <a:endParaRPr lang="en-US" sz="2400" b="1" dirty="0">
              <a:ln/>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280728" y="1331116"/>
            <a:ext cx="5375564" cy="5324535"/>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Phần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giới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thiệu</a:t>
            </a:r>
            <a:r>
              <a:rPr lang="en-US" b="1" dirty="0">
                <a:solidFill>
                  <a:srgbClr val="0070C0"/>
                </a:solidFill>
                <a:latin typeface="Times New Roman" panose="02020603050405020304" pitchFamily="18" charset="0"/>
                <a:cs typeface="Times New Roman" panose="02020603050405020304" pitchFamily="18" charset="0"/>
              </a:rPr>
              <a:t> ban </a:t>
            </a:r>
            <a:r>
              <a:rPr lang="en-US" b="1" dirty="0" err="1">
                <a:solidFill>
                  <a:srgbClr val="0070C0"/>
                </a:solidFill>
                <a:latin typeface="Times New Roman" panose="02020603050405020304" pitchFamily="18" charset="0"/>
                <a:cs typeface="Times New Roman" panose="02020603050405020304" pitchFamily="18" charset="0"/>
              </a:rPr>
              <a:t>đầu</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Phần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này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giới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thiệu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trọng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Những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làm</a:t>
            </a:r>
            <a:endParaRPr lang="en-US" b="1" dirty="0">
              <a:solidFill>
                <a:srgbClr val="0070C0"/>
              </a:solidFill>
              <a:latin typeface="Times New Roman" panose="02020603050405020304" pitchFamily="18" charset="0"/>
              <a:cs typeface="Times New Roman" panose="02020603050405020304" pitchFamily="18" charset="0"/>
            </a:endParaRPr>
          </a:p>
          <a:p>
            <a:pPr lvl="1"/>
            <a:r>
              <a:rPr lang="en-US" sz="1600" dirty="0" err="1">
                <a:solidFill>
                  <a:srgbClr val="0070C0"/>
                </a:solidFill>
                <a:latin typeface="Times New Roman" panose="02020603050405020304" pitchFamily="18" charset="0"/>
                <a:cs typeface="Times New Roman" panose="02020603050405020304" pitchFamily="18" charset="0"/>
              </a:rPr>
              <a:t>Sau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khi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hoàn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bài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học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này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có</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thế</a:t>
            </a:r>
            <a:r>
              <a:rPr lang="en-US" sz="1600" dirty="0">
                <a:solidFill>
                  <a:srgbClr val="0070C0"/>
                </a:solidFill>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sắp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xếp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chuẩn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bị</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cho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tổng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như</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thế</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nào</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Sử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dụng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tổng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để</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giúp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đảm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bảo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phát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triển,ngân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ứng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yêu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cầu</a:t>
            </a: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kiểm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xử</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như</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nào</a:t>
            </a:r>
            <a:endParaRPr lang="en-US" b="1" dirty="0">
              <a:solidFill>
                <a:srgbClr val="0070C0"/>
              </a:solidFill>
              <a:latin typeface="Times New Roman" panose="02020603050405020304" pitchFamily="18" charset="0"/>
              <a:cs typeface="Times New Roman" panose="02020603050405020304" pitchFamily="18" charset="0"/>
            </a:endParaRPr>
          </a:p>
          <a:p>
            <a:pPr lvl="1"/>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Thảo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luận</a:t>
            </a:r>
            <a:r>
              <a:rPr lang="en-US" sz="1600" dirty="0">
                <a:solidFill>
                  <a:srgbClr val="0070C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Thực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hành</a:t>
            </a:r>
            <a:r>
              <a:rPr lang="en-US" sz="1600" dirty="0">
                <a:solidFill>
                  <a:srgbClr val="0070C0"/>
                </a:solidFill>
                <a:latin typeface="Times New Roman" panose="02020603050405020304" pitchFamily="18" charset="0"/>
                <a:cs typeface="Times New Roman" panose="02020603050405020304" pitchFamily="18" charset="0"/>
              </a:rPr>
              <a:t> 17-1:  </a:t>
            </a:r>
            <a:r>
              <a:rPr lang="en-US" sz="1600" dirty="0" err="1">
                <a:solidFill>
                  <a:srgbClr val="0070C0"/>
                </a:solidFill>
                <a:latin typeface="Times New Roman" panose="02020603050405020304" pitchFamily="18" charset="0"/>
                <a:cs typeface="Times New Roman" panose="02020603050405020304" pitchFamily="18" charset="0"/>
              </a:rPr>
              <a:t>tiến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độc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lập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đánh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tổng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Tài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liệu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tham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khảo</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Hướng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dẫn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thức</a:t>
            </a:r>
            <a:r>
              <a:rPr lang="en-US" i="1" dirty="0">
                <a:solidFill>
                  <a:srgbClr val="0070C0"/>
                </a:solidFill>
                <a:latin typeface="Times New Roman" panose="02020603050405020304" pitchFamily="18" charset="0"/>
                <a:cs typeface="Times New Roman" panose="02020603050405020304" pitchFamily="18" charset="0"/>
              </a:rPr>
              <a:t> (PMBOK® </a:t>
            </a:r>
            <a:r>
              <a:rPr lang="en-US" i="1" dirty="0" err="1">
                <a:solidFill>
                  <a:srgbClr val="0070C0"/>
                </a:solidFill>
                <a:latin typeface="Times New Roman" panose="02020603050405020304" pitchFamily="18" charset="0"/>
                <a:cs typeface="Times New Roman" panose="02020603050405020304" pitchFamily="18" charset="0"/>
              </a:rPr>
              <a:t>Tái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thứ</a:t>
            </a:r>
            <a:r>
              <a:rPr lang="en-US" i="1" dirty="0">
                <a:solidFill>
                  <a:srgbClr val="0070C0"/>
                </a:solidFill>
                <a:latin typeface="Times New Roman" panose="02020603050405020304" pitchFamily="18" charset="0"/>
                <a:cs typeface="Times New Roman" panose="02020603050405020304" pitchFamily="18" charset="0"/>
              </a:rPr>
              <a:t> 3)</a:t>
            </a:r>
            <a:r>
              <a:rPr lang="en-US" dirty="0">
                <a:solidFill>
                  <a:srgbClr val="0070C0"/>
                </a:solidFill>
                <a:latin typeface="Times New Roman" panose="02020603050405020304" pitchFamily="18" charset="0"/>
                <a:cs typeface="Times New Roman" panose="02020603050405020304" pitchFamily="18" charset="0"/>
              </a:rPr>
              <a:t>, Pennsylvania: </a:t>
            </a:r>
            <a:r>
              <a:rPr lang="en-US" dirty="0" err="1">
                <a:solidFill>
                  <a:srgbClr val="0070C0"/>
                </a:solidFill>
                <a:latin typeface="Times New Roman" panose="02020603050405020304" pitchFamily="18" charset="0"/>
                <a:cs typeface="Times New Roman" panose="02020603050405020304" pitchFamily="18" charset="0"/>
              </a:rPr>
              <a:t>Viện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b="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endParaRPr>
          </a:p>
        </p:txBody>
      </p:sp>
    </p:spTree>
    <p:extLst>
      <p:ext uri="{BB962C8B-B14F-4D97-AF65-F5344CB8AC3E}">
        <p14:creationId xmlns:p14="http://schemas.microsoft.com/office/powerpoint/2010/main" val="305227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3296679" y="288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5764213"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5764213" y="3476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317652" y="438435"/>
            <a:ext cx="4000500"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Unit Objectives:</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791569" y="1218565"/>
            <a:ext cx="8983640" cy="1477328"/>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After completing this unit, you should be able to:</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Describe how to arrange and prepare for the </a:t>
            </a:r>
            <a:r>
              <a:rPr lang="en-US">
                <a:latin typeface="Times New Roman" panose="02020603050405020304" pitchFamily="18" charset="0"/>
                <a:cs typeface="Times New Roman" panose="02020603050405020304" pitchFamily="18" charset="0"/>
              </a:rPr>
              <a:t>appropriate project management </a:t>
            </a:r>
            <a:r>
              <a:rPr lang="en-US" dirty="0">
                <a:latin typeface="Times New Roman" panose="02020603050405020304" pitchFamily="18" charset="0"/>
                <a:cs typeface="Times New Roman" panose="02020603050405020304" pitchFamily="18" charset="0"/>
              </a:rPr>
              <a:t>reviews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project management reviews to help ensure that a </a:t>
            </a:r>
            <a:r>
              <a:rPr lang="en-US">
                <a:latin typeface="Times New Roman" panose="02020603050405020304" pitchFamily="18" charset="0"/>
                <a:cs typeface="Times New Roman" panose="02020603050405020304" pitchFamily="18" charset="0"/>
              </a:rPr>
              <a:t>project is progressing </a:t>
            </a:r>
            <a:r>
              <a:rPr lang="en-US" dirty="0">
                <a:latin typeface="Times New Roman" panose="02020603050405020304" pitchFamily="18" charset="0"/>
                <a:cs typeface="Times New Roman" panose="02020603050405020304" pitchFamily="18" charset="0"/>
              </a:rPr>
              <a:t>on schedule, within budget, and </a:t>
            </a:r>
            <a:r>
              <a:rPr lang="en-US">
                <a:latin typeface="Times New Roman" panose="02020603050405020304" pitchFamily="18" charset="0"/>
                <a:cs typeface="Times New Roman" panose="02020603050405020304" pitchFamily="18" charset="0"/>
              </a:rPr>
              <a:t>meeting the requirements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9655" y="438435"/>
            <a:ext cx="1841991" cy="1743313"/>
          </a:xfrm>
          <a:prstGeom prst="rect">
            <a:avLst/>
          </a:prstGeom>
        </p:spPr>
      </p:pic>
      <p:sp>
        <p:nvSpPr>
          <p:cNvPr id="2" name="TextBox 1"/>
          <p:cNvSpPr txBox="1"/>
          <p:nvPr/>
        </p:nvSpPr>
        <p:spPr>
          <a:xfrm>
            <a:off x="317652" y="3291357"/>
            <a:ext cx="10571018" cy="1569660"/>
          </a:xfrm>
          <a:prstGeom prst="rect">
            <a:avLst/>
          </a:prstGeom>
          <a:noFill/>
        </p:spPr>
        <p:txBody>
          <a:bodyPr wrap="square" rtlCol="0">
            <a:spAutoFit/>
          </a:bodyPr>
          <a:lstStyle/>
          <a:p>
            <a:r>
              <a:rPr lang="en-US" sz="2400" b="1" u="sng" dirty="0" err="1">
                <a:ln/>
                <a:solidFill>
                  <a:srgbClr val="0070C0"/>
                </a:solidFill>
                <a:latin typeface="Times New Roman" panose="02020603050405020304" pitchFamily="18" charset="0"/>
                <a:cs typeface="Times New Roman" panose="02020603050405020304" pitchFamily="18" charset="0"/>
              </a:rPr>
              <a:t>Mục</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tiêu</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của</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silde</a:t>
            </a:r>
            <a:r>
              <a:rPr lang="en-US" b="1" u="sng" dirty="0">
                <a:ln/>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u="sng" dirty="0" err="1">
                <a:ln/>
                <a:solidFill>
                  <a:srgbClr val="0070C0"/>
                </a:solidFill>
                <a:latin typeface="Times New Roman" panose="02020603050405020304" pitchFamily="18" charset="0"/>
                <a:cs typeface="Times New Roman" panose="02020603050405020304" pitchFamily="18" charset="0"/>
              </a:rPr>
              <a:t>Sau</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khi</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hoàn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thành</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bài</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này</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chúng</a:t>
            </a:r>
            <a:r>
              <a:rPr lang="en-US" u="sng" dirty="0">
                <a:ln/>
                <a:solidFill>
                  <a:srgbClr val="0070C0"/>
                </a:solidFill>
                <a:latin typeface="Times New Roman" panose="02020603050405020304" pitchFamily="18" charset="0"/>
                <a:cs typeface="Times New Roman" panose="02020603050405020304" pitchFamily="18" charset="0"/>
              </a:rPr>
              <a:t> ta </a:t>
            </a:r>
            <a:r>
              <a:rPr lang="en-US" u="sng" dirty="0" err="1">
                <a:ln/>
                <a:solidFill>
                  <a:srgbClr val="0070C0"/>
                </a:solidFill>
                <a:latin typeface="Times New Roman" panose="02020603050405020304" pitchFamily="18" charset="0"/>
                <a:cs typeface="Times New Roman" panose="02020603050405020304" pitchFamily="18" charset="0"/>
              </a:rPr>
              <a:t>có</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thể</a:t>
            </a:r>
            <a:endParaRPr lang="en-US" u="sng" dirty="0">
              <a:ln/>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u="sng" dirty="0" err="1">
                <a:ln/>
                <a:solidFill>
                  <a:srgbClr val="0070C0"/>
                </a:solidFill>
                <a:latin typeface="Times New Roman" panose="02020603050405020304" pitchFamily="18" charset="0"/>
                <a:cs typeface="Times New Roman" panose="02020603050405020304" pitchFamily="18" charset="0"/>
              </a:rPr>
              <a:t>Mô</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tả</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sự</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sắp</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xếp</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và</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chuẩn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bị</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một</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cách</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thích</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hợp</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cho</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quản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lý</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dự</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án</a:t>
            </a:r>
            <a:endParaRPr lang="en-US" u="sng" dirty="0">
              <a:ln/>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u="sng" dirty="0" err="1">
                <a:ln/>
                <a:solidFill>
                  <a:srgbClr val="0070C0"/>
                </a:solidFill>
                <a:latin typeface="Times New Roman" panose="02020603050405020304" pitchFamily="18" charset="0"/>
                <a:cs typeface="Times New Roman" panose="02020603050405020304" pitchFamily="18" charset="0"/>
              </a:rPr>
              <a:t>Sử</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dụng</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đánh</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giá</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tổng</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quan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duje</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án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giúp</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cho</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dự</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án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phát</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triển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theo</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đúng</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tiến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trình</a:t>
            </a:r>
            <a:r>
              <a:rPr lang="en-US" u="sng" dirty="0">
                <a:ln/>
                <a:solidFill>
                  <a:srgbClr val="0070C0"/>
                </a:solidFill>
                <a:latin typeface="Times New Roman" panose="02020603050405020304" pitchFamily="18" charset="0"/>
                <a:cs typeface="Times New Roman" panose="02020603050405020304" pitchFamily="18" charset="0"/>
              </a:rPr>
              <a:t> , </a:t>
            </a:r>
            <a:r>
              <a:rPr lang="en-US" u="sng" dirty="0" err="1">
                <a:ln/>
                <a:solidFill>
                  <a:srgbClr val="0070C0"/>
                </a:solidFill>
                <a:latin typeface="Times New Roman" panose="02020603050405020304" pitchFamily="18" charset="0"/>
                <a:cs typeface="Times New Roman" panose="02020603050405020304" pitchFamily="18" charset="0"/>
              </a:rPr>
              <a:t>ngần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sách</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và</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hoàn</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thành</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đúng</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mục</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tiêu</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đã</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dặt</a:t>
            </a:r>
            <a:r>
              <a:rPr lang="en-US" u="sng" dirty="0">
                <a:ln/>
                <a:solidFill>
                  <a:srgbClr val="0070C0"/>
                </a:solidFill>
                <a:latin typeface="Times New Roman" panose="02020603050405020304" pitchFamily="18" charset="0"/>
                <a:cs typeface="Times New Roman" panose="02020603050405020304" pitchFamily="18" charset="0"/>
              </a:rPr>
              <a:t> </a:t>
            </a:r>
            <a:r>
              <a:rPr lang="en-US" u="sng" dirty="0" err="1">
                <a:ln/>
                <a:solidFill>
                  <a:srgbClr val="0070C0"/>
                </a:solidFill>
                <a:latin typeface="Times New Roman" panose="02020603050405020304" pitchFamily="18" charset="0"/>
                <a:cs typeface="Times New Roman" panose="02020603050405020304" pitchFamily="18" charset="0"/>
              </a:rPr>
              <a:t>ra</a:t>
            </a:r>
            <a:endParaRPr lang="en-US" u="sng" dirty="0">
              <a:ln/>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32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355" y="1195848"/>
            <a:ext cx="9111244" cy="423647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483" y="1422679"/>
            <a:ext cx="6148100" cy="3958573"/>
          </a:xfrm>
          <a:prstGeom prst="rect">
            <a:avLst/>
          </a:prstGeom>
        </p:spPr>
      </p:pic>
      <p:sp>
        <p:nvSpPr>
          <p:cNvPr id="7" name="TextBox 6"/>
          <p:cNvSpPr txBox="1"/>
          <p:nvPr/>
        </p:nvSpPr>
        <p:spPr>
          <a:xfrm>
            <a:off x="2777516" y="3051402"/>
            <a:ext cx="1515021" cy="147732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Initiating Processes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khởi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35027" y="1207005"/>
            <a:ext cx="3998537"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Monitoring and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Controlling Processes</a:t>
            </a:r>
          </a:p>
          <a:p>
            <a:pPr algn="ctr"/>
            <a:r>
              <a:rPr lang="en-US" b="1" dirty="0">
                <a:solidFill>
                  <a:schemeClr val="bg2">
                    <a:lumMod val="50000"/>
                  </a:schemeClr>
                </a:solidFill>
                <a:latin typeface="Times New Roman" panose="02020603050405020304" pitchFamily="18" charset="0"/>
                <a:cs typeface="Times New Roman" panose="02020603050405020304" pitchFamily="18" charset="0"/>
              </a:rPr>
              <a:t>(</a:t>
            </a:r>
            <a:r>
              <a:rPr lang="en-US" b="1" i="1" dirty="0" err="1">
                <a:solidFill>
                  <a:schemeClr val="bg2">
                    <a:lumMod val="50000"/>
                  </a:schemeClr>
                </a:solidFill>
                <a:latin typeface="Times New Roman" panose="02020603050405020304" pitchFamily="18" charset="0"/>
                <a:cs typeface="Times New Roman" panose="02020603050405020304" pitchFamily="18" charset="0"/>
              </a:rPr>
              <a:t>Quy</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trình</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giám</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sát</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và</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kiểm</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soát</a:t>
            </a:r>
            <a:r>
              <a:rPr lang="en-US" b="1" dirty="0">
                <a:solidFill>
                  <a:schemeClr val="bg2">
                    <a:lumMod val="50000"/>
                  </a:schemeClr>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64823" y="3053178"/>
            <a:ext cx="1665028" cy="147732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149038" y="2078729"/>
            <a:ext cx="2715785" cy="923330"/>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Planning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pPr algn="ctr"/>
            <a:r>
              <a:rPr lang="en-US" b="1" dirty="0">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lập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hoạch</a:t>
            </a:r>
            <a:r>
              <a:rPr lang="en-US" b="1" dirty="0">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749421" y="4253542"/>
            <a:ext cx="2361062" cy="120032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thực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hiện</a:t>
            </a:r>
            <a:r>
              <a:rPr lang="en-US" b="1" dirty="0">
                <a:solidFill>
                  <a:srgbClr val="0070C0"/>
                </a:solidFill>
                <a:latin typeface="Times New Roman" panose="02020603050405020304" pitchFamily="18" charset="0"/>
                <a:cs typeface="Times New Roman" panose="02020603050405020304" pitchFamily="18" charset="0"/>
              </a:rPr>
              <a:t>)</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339419" y="5569693"/>
            <a:ext cx="880711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17-3. Project Management Process Groups Mapped to the Plan-Do-Check-Act Cycle</a:t>
            </a:r>
          </a:p>
          <a:p>
            <a:r>
              <a:rPr lang="en-US" dirty="0">
                <a:latin typeface="Times New Roman" panose="02020603050405020304" pitchFamily="18" charset="0"/>
                <a:cs typeface="Times New Roman" panose="02020603050405020304" pitchFamily="18" charset="0"/>
              </a:rPr>
              <a:t>(</a:t>
            </a:r>
            <a:r>
              <a:rPr lang="vi-VN" sz="1600" i="1" dirty="0">
                <a:solidFill>
                  <a:schemeClr val="bg2">
                    <a:lumMod val="25000"/>
                  </a:schemeClr>
                </a:solidFill>
              </a:rPr>
              <a:t>Nhóm quy trình quản lý dự án được lập bản đồ cho chu kỳ kế hoạch-làm-kiểm tra-hành động</a:t>
            </a:r>
            <a:r>
              <a:rPr lang="en-US" sz="1600" dirty="0">
                <a:solidFill>
                  <a:schemeClr val="bg2">
                    <a:lumMod val="25000"/>
                  </a:schemeClr>
                </a:solidFill>
                <a:latin typeface="Times New Roman" panose="02020603050405020304" pitchFamily="18" charset="0"/>
                <a:cs typeface="Times New Roman" panose="02020603050405020304" pitchFamily="18" charset="0"/>
              </a:rPr>
              <a:t> </a:t>
            </a:r>
            <a:r>
              <a:rPr lang="en-US" dirty="0">
                <a:solidFill>
                  <a:schemeClr val="bg2">
                    <a:lumMod val="25000"/>
                  </a:schemeClr>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29940" y="22936"/>
            <a:ext cx="643475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Proejct</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Management Process Groups:</a:t>
            </a:r>
          </a:p>
          <a:p>
            <a:r>
              <a:rPr lang="en-US" sz="2400" b="1" u="sng" dirty="0">
                <a:ln/>
                <a:solidFill>
                  <a:srgbClr val="0070C0"/>
                </a:solidFill>
                <a:latin typeface="Times New Roman" panose="02020603050405020304" pitchFamily="18" charset="0"/>
                <a:cs typeface="Times New Roman" panose="02020603050405020304" pitchFamily="18" charset="0"/>
              </a:rPr>
              <a:t>(</a:t>
            </a:r>
            <a:r>
              <a:rPr lang="en-US" sz="2400" b="1" i="1" u="sng" dirty="0" err="1">
                <a:ln/>
                <a:solidFill>
                  <a:srgbClr val="0070C0"/>
                </a:solidFill>
                <a:latin typeface="Times New Roman" panose="02020603050405020304" pitchFamily="18" charset="0"/>
                <a:cs typeface="Times New Roman" panose="02020603050405020304" pitchFamily="18" charset="0"/>
              </a:rPr>
              <a:t>Nhóm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các</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quá</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trình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quản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lý</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dự</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án</a:t>
            </a:r>
            <a:r>
              <a:rPr lang="en-US" sz="2400" b="1" u="sng" dirty="0">
                <a:ln/>
                <a:solidFill>
                  <a:srgbClr val="0070C0"/>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11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51650" y="2885894"/>
            <a:ext cx="1191534" cy="646331"/>
          </a:xfrm>
          <a:prstGeom prst="rect">
            <a:avLst/>
          </a:prstGeom>
          <a:noFill/>
        </p:spPr>
        <p:txBody>
          <a:bodyPr wrap="square" rtlCol="0">
            <a:spAutoFit/>
          </a:bodyPr>
          <a:lstStyle/>
          <a:p>
            <a:r>
              <a:rPr lang="en-US" b="1">
                <a:solidFill>
                  <a:schemeClr val="bg1"/>
                </a:solidFill>
              </a:rPr>
              <a:t>Initiating Processes</a:t>
            </a:r>
          </a:p>
        </p:txBody>
      </p:sp>
      <p:sp>
        <p:nvSpPr>
          <p:cNvPr id="10" name="TextBox 9"/>
          <p:cNvSpPr txBox="1"/>
          <p:nvPr/>
        </p:nvSpPr>
        <p:spPr>
          <a:xfrm>
            <a:off x="5490906" y="1646377"/>
            <a:ext cx="1450820" cy="646331"/>
          </a:xfrm>
          <a:prstGeom prst="rect">
            <a:avLst/>
          </a:prstGeom>
          <a:noFill/>
        </p:spPr>
        <p:txBody>
          <a:bodyPr wrap="square" rtlCol="0">
            <a:spAutoFit/>
          </a:bodyPr>
          <a:lstStyle/>
          <a:p>
            <a:pPr algn="ctr"/>
            <a:r>
              <a:rPr lang="en-US" b="1">
                <a:solidFill>
                  <a:schemeClr val="bg1"/>
                </a:solidFill>
              </a:rPr>
              <a:t>Planning</a:t>
            </a:r>
            <a:br>
              <a:rPr lang="en-US" b="1">
                <a:solidFill>
                  <a:schemeClr val="bg1"/>
                </a:solidFill>
              </a:rPr>
            </a:br>
            <a:r>
              <a:rPr lang="en-US" b="1">
                <a:solidFill>
                  <a:schemeClr val="bg1"/>
                </a:solidFill>
              </a:rPr>
              <a:t>Processes</a:t>
            </a:r>
          </a:p>
        </p:txBody>
      </p:sp>
      <p:sp>
        <p:nvSpPr>
          <p:cNvPr id="11" name="TextBox 10"/>
          <p:cNvSpPr txBox="1"/>
          <p:nvPr/>
        </p:nvSpPr>
        <p:spPr>
          <a:xfrm>
            <a:off x="5684380" y="4503258"/>
            <a:ext cx="1257345" cy="646331"/>
          </a:xfrm>
          <a:prstGeom prst="rect">
            <a:avLst/>
          </a:prstGeom>
          <a:noFill/>
        </p:spPr>
        <p:txBody>
          <a:bodyPr wrap="square" rtlCol="0">
            <a:spAutoFit/>
          </a:bodyPr>
          <a:lstStyle/>
          <a:p>
            <a:r>
              <a:rPr lang="en-US" b="1" dirty="0">
                <a:solidFill>
                  <a:schemeClr val="bg1"/>
                </a:solidFill>
              </a:rPr>
              <a:t>Executing</a:t>
            </a:r>
            <a:br>
              <a:rPr lang="en-US" b="1" dirty="0">
                <a:solidFill>
                  <a:schemeClr val="bg1"/>
                </a:solidFill>
              </a:rPr>
            </a:br>
            <a:r>
              <a:rPr lang="en-US" b="1" dirty="0">
                <a:solidFill>
                  <a:schemeClr val="bg1"/>
                </a:solidFill>
              </a:rPr>
              <a:t>Processes</a:t>
            </a:r>
          </a:p>
        </p:txBody>
      </p:sp>
      <p:sp>
        <p:nvSpPr>
          <p:cNvPr id="13" name="TextBox 12"/>
          <p:cNvSpPr txBox="1"/>
          <p:nvPr/>
        </p:nvSpPr>
        <p:spPr>
          <a:xfrm>
            <a:off x="317651" y="438435"/>
            <a:ext cx="61247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Why Conduct Project Management Reviews?</a:t>
            </a:r>
          </a:p>
          <a:p>
            <a:r>
              <a:rPr lang="en-US" sz="2400" b="1" u="sng" dirty="0" err="1">
                <a:solidFill>
                  <a:srgbClr val="0070C0"/>
                </a:solidFill>
                <a:latin typeface="Times New Roman" panose="02020603050405020304" pitchFamily="18" charset="0"/>
                <a:cs typeface="Times New Roman" panose="02020603050405020304" pitchFamily="18" charset="0"/>
              </a:rPr>
              <a:t>Tại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sao</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phải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tiến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hành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xem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xét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34105" y="1218565"/>
            <a:ext cx="5555673" cy="72943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management reviews </a:t>
            </a:r>
            <a:r>
              <a:rPr lang="en-US" dirty="0">
                <a:latin typeface="Times New Roman" panose="02020603050405020304" pitchFamily="18" charset="0"/>
                <a:cs typeface="Times New Roman" panose="02020603050405020304" pitchFamily="18" charset="0"/>
              </a:rPr>
              <a:t>provide opportunities for you to report project schedule and budget status, highlight project accomplishments, identify problems, escalate issues, and elicit management support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purpose of a project management review is to provide general guidance to you as the project manager with an objective assessment of a project's health</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main tasks are to:</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Review progress and achievements to date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Review plans and authorize the project to proceed to the next Project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Management Review</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Confirm the continued viability of the project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Review project control and assurance activities and reports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Review risks and issues making decisions and communicating results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Reviews should be conducted by an independent group of skilled reviewers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outside of the project who can view the project objectively</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03636" y="1218565"/>
            <a:ext cx="6188364" cy="5909310"/>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hội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khó</a:t>
            </a:r>
            <a:r>
              <a:rPr lang="en-US" dirty="0">
                <a:solidFill>
                  <a:srgbClr val="0070C0"/>
                </a:solidFill>
                <a:latin typeface="Times New Roman" panose="02020603050405020304" pitchFamily="18" charset="0"/>
                <a:cs typeface="Times New Roman" panose="02020603050405020304" pitchFamily="18" charset="0"/>
              </a:rPr>
              <a:t> khan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hỗ</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tốt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rgbClr val="0070C0"/>
              </a:solidFill>
              <a:latin typeface="Times New Roman" panose="02020603050405020304" pitchFamily="18" charset="0"/>
              <a:cs typeface="Times New Roman" panose="02020603050405020304" pitchFamily="18" charset="0"/>
            </a:endParaRPr>
          </a:p>
          <a:p>
            <a:pPr lvl="1"/>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err="1">
                <a:solidFill>
                  <a:srgbClr val="0070C0"/>
                </a:solidFill>
                <a:latin typeface="Times New Roman" panose="02020603050405020304" pitchFamily="18" charset="0"/>
                <a:cs typeface="Times New Roman" panose="02020603050405020304" pitchFamily="18" charset="0"/>
              </a:rPr>
              <a:t>Nhiệm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vụ</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chính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ủy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báo</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rủi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tiếp</a:t>
            </a:r>
            <a:endParaRPr lang="en-US" dirty="0">
              <a:solidFill>
                <a:srgbClr val="0070C0"/>
              </a:solidFill>
              <a:latin typeface="Times New Roman" panose="02020603050405020304" pitchFamily="18" charset="0"/>
              <a:cs typeface="Times New Roman" panose="02020603050405020304" pitchFamily="18" charset="0"/>
            </a:endParaRPr>
          </a:p>
          <a:p>
            <a:pPr lvl="1"/>
            <a:endParaRPr lang="en-US" dirty="0">
              <a:solidFill>
                <a:srgbClr val="0070C0"/>
              </a:solidFill>
              <a:latin typeface="Times New Roman" panose="02020603050405020304" pitchFamily="18" charset="0"/>
              <a:cs typeface="Times New Roman" panose="02020603050405020304" pitchFamily="18" charset="0"/>
            </a:endParaRPr>
          </a:p>
          <a:p>
            <a:pPr lvl="1"/>
            <a:endParaRPr lang="en-US" dirty="0">
              <a:solidFill>
                <a:srgbClr val="0070C0"/>
              </a:solidFill>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8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651" y="438435"/>
            <a:ext cx="1169424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Different Types of Project Management Reviews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p>
          <a:p>
            <a:r>
              <a:rPr lang="en-US" sz="2400" b="1" u="sng" dirty="0" err="1">
                <a:solidFill>
                  <a:schemeClr val="bg2">
                    <a:lumMod val="50000"/>
                  </a:schemeClr>
                </a:solidFill>
                <a:latin typeface="Times New Roman" panose="02020603050405020304" pitchFamily="18" charset="0"/>
                <a:cs typeface="Times New Roman" panose="02020603050405020304" pitchFamily="18" charset="0"/>
              </a:rPr>
              <a:t>Các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loại</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khác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nhau</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của</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đánh</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gí</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(1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trong</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46162" y="1365809"/>
            <a:ext cx="5554638"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Different types of project management reviews are held based upon the timing of the review; project review types are: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Contract readiness review </a:t>
            </a:r>
            <a:r>
              <a:rPr lang="en-US" dirty="0">
                <a:latin typeface="Times New Roman" panose="02020603050405020304" pitchFamily="18" charset="0"/>
                <a:cs typeface="Times New Roman" panose="02020603050405020304" pitchFamily="18" charset="0"/>
              </a:rPr>
              <a:t>- Some organizations hold this type of review within two to eight weeks after the contract is signed</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Periodic review </a:t>
            </a:r>
            <a:r>
              <a:rPr lang="en-US" dirty="0">
                <a:latin typeface="Times New Roman" panose="02020603050405020304" pitchFamily="18" charset="0"/>
                <a:cs typeface="Times New Roman" panose="02020603050405020304" pitchFamily="18" charset="0"/>
              </a:rPr>
              <a:t>- Some organizations hold this type of review every three to six months</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Completion review </a:t>
            </a:r>
            <a:r>
              <a:rPr lang="en-US" dirty="0">
                <a:latin typeface="Times New Roman" panose="02020603050405020304" pitchFamily="18" charset="0"/>
                <a:cs typeface="Times New Roman" panose="02020603050405020304" pitchFamily="18" charset="0"/>
              </a:rPr>
              <a:t>- This is a project management review that is completed at the end of the project</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Special review </a:t>
            </a:r>
            <a:r>
              <a:rPr lang="en-US" dirty="0">
                <a:latin typeface="Times New Roman" panose="02020603050405020304" pitchFamily="18" charset="0"/>
                <a:cs typeface="Times New Roman" panose="02020603050405020304" pitchFamily="18" charset="0"/>
              </a:rPr>
              <a:t>- This type of review is held when there appears to be a serious problem or when the project manager has reason to request one, such as where there has been a project management turnover</a:t>
            </a:r>
          </a:p>
        </p:txBody>
      </p:sp>
      <p:sp>
        <p:nvSpPr>
          <p:cNvPr id="2" name="TextBox 1"/>
          <p:cNvSpPr txBox="1"/>
          <p:nvPr/>
        </p:nvSpPr>
        <p:spPr>
          <a:xfrm>
            <a:off x="6664036" y="1365810"/>
            <a:ext cx="5527964" cy="4801314"/>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Sự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nhau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chức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sở</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thời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giá.Tóm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a:t>
            </a:r>
          </a:p>
          <a:p>
            <a:endParaRPr lang="en-US" b="1"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sẵn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sàng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Rà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soát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định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kỳ</a:t>
            </a:r>
            <a:r>
              <a:rPr lang="en-US" b="1"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3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6 </a:t>
            </a:r>
            <a:r>
              <a:rPr lang="en-US" dirty="0" err="1">
                <a:solidFill>
                  <a:srgbClr val="0070C0"/>
                </a:solidFill>
                <a:latin typeface="Times New Roman" panose="02020603050405020304" pitchFamily="18" charset="0"/>
                <a:cs typeface="Times New Roman" panose="02020603050405020304" pitchFamily="18" charset="0"/>
              </a:rPr>
              <a:t>tháng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Hoàn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Đểm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đặc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biệt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nghiêm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trọng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hoặc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do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doanh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mềm</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651" y="438435"/>
            <a:ext cx="1169424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Different Types of Project Management Reviews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p>
          <a:p>
            <a:r>
              <a:rPr lang="en-US" sz="2400" b="1" u="sng" dirty="0" err="1">
                <a:solidFill>
                  <a:srgbClr val="0070C0"/>
                </a:solidFill>
                <a:latin typeface="Times New Roman" panose="02020603050405020304" pitchFamily="18" charset="0"/>
                <a:cs typeface="Times New Roman" panose="02020603050405020304" pitchFamily="18" charset="0"/>
              </a:rPr>
              <a:t>Các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loại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khác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nhau</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của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gí</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(1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46162" y="1365809"/>
            <a:ext cx="5554638"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Different types of project management reviews are held based upon the timing of the review; project review types are: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Contract readiness review </a:t>
            </a:r>
            <a:r>
              <a:rPr lang="en-US" dirty="0">
                <a:latin typeface="Times New Roman" panose="02020603050405020304" pitchFamily="18" charset="0"/>
                <a:cs typeface="Times New Roman" panose="02020603050405020304" pitchFamily="18" charset="0"/>
              </a:rPr>
              <a:t>- Some organizations hold this type of review within two to eight weeks after the contract is signed</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Compliance review </a:t>
            </a:r>
            <a:r>
              <a:rPr lang="en-US" dirty="0">
                <a:latin typeface="Times New Roman" panose="02020603050405020304" pitchFamily="18" charset="0"/>
                <a:cs typeface="Times New Roman" panose="02020603050405020304" pitchFamily="18" charset="0"/>
              </a:rPr>
              <a:t>- This review ensures that policies and procedures are being followed by the project and identifies improvements that can be made to procedures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Compliance reviews might be conducted by an organization, external to the project, by the sponsor, or by an outside body</a:t>
            </a:r>
          </a:p>
          <a:p>
            <a:pPr lvl="1"/>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Neglect always carries a high cost, Project Reviews should be mandatory</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64036" y="1365810"/>
            <a:ext cx="5527964" cy="5078313"/>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Sự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nhau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chức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sở</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thời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giá.Tóm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a:t>
            </a:r>
          </a:p>
          <a:p>
            <a:endParaRPr lang="en-US" b="1"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sẵn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sàng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đang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theo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lvl="1"/>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ngoài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hoặc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ngoài</a:t>
            </a:r>
            <a:endParaRPr lang="en-US" dirty="0">
              <a:solidFill>
                <a:srgbClr val="0070C0"/>
              </a:solidFill>
              <a:latin typeface="Times New Roman" panose="02020603050405020304" pitchFamily="18" charset="0"/>
              <a:cs typeface="Times New Roman" panose="02020603050405020304" pitchFamily="18" charset="0"/>
            </a:endParaRPr>
          </a:p>
          <a:p>
            <a:pPr lvl="2"/>
            <a:endParaRPr lang="en-US" dirty="0">
              <a:solidFill>
                <a:srgbClr val="0070C0"/>
              </a:solidFill>
              <a:latin typeface="Times New Roman" panose="02020603050405020304" pitchFamily="18" charset="0"/>
              <a:cs typeface="Times New Roman" panose="02020603050405020304" pitchFamily="18" charset="0"/>
            </a:endParaRPr>
          </a:p>
          <a:p>
            <a:pPr lvl="1"/>
            <a:r>
              <a:rPr lang="en-US" b="1" dirty="0" err="1">
                <a:solidFill>
                  <a:srgbClr val="0070C0"/>
                </a:solidFill>
                <a:latin typeface="Times New Roman" panose="02020603050405020304" pitchFamily="18" charset="0"/>
                <a:cs typeface="Times New Roman" panose="02020603050405020304" pitchFamily="18" charset="0"/>
              </a:rPr>
              <a:t>Luôn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luôn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bỏ</a:t>
            </a:r>
            <a:r>
              <a:rPr lang="en-US" b="1" dirty="0">
                <a:solidFill>
                  <a:srgbClr val="0070C0"/>
                </a:solidFill>
                <a:latin typeface="Times New Roman" panose="02020603050405020304" pitchFamily="18" charset="0"/>
                <a:cs typeface="Times New Roman" panose="02020603050405020304" pitchFamily="18" charset="0"/>
              </a:rPr>
              <a:t> qua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cả</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quan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bắt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buộc</a:t>
            </a:r>
            <a:endParaRPr lang="en-US" b="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41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936543" y="2333038"/>
            <a:ext cx="220866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US" sz="2400" b="1" u="sng" dirty="0">
              <a:ln/>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17651" y="295962"/>
            <a:ext cx="1104307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Different Types of Project Management Reviews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p>
          <a:p>
            <a:r>
              <a:rPr lang="en-US" sz="2400" b="1" u="sng" dirty="0" err="1">
                <a:solidFill>
                  <a:srgbClr val="0070C0"/>
                </a:solidFill>
                <a:latin typeface="Times New Roman" panose="02020603050405020304" pitchFamily="18" charset="0"/>
                <a:cs typeface="Times New Roman" panose="02020603050405020304" pitchFamily="18" charset="0"/>
              </a:rPr>
              <a:t>Sự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khác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biệt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của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(2/2)</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46161" y="1365809"/>
            <a:ext cx="5540784" cy="5355312"/>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Deliverable review </a:t>
            </a:r>
            <a:r>
              <a:rPr lang="en-US" dirty="0">
                <a:latin typeface="Times New Roman" panose="02020603050405020304" pitchFamily="18" charset="0"/>
                <a:cs typeface="Times New Roman" panose="02020603050405020304" pitchFamily="18" charset="0"/>
              </a:rPr>
              <a:t>- This is a review of a deliverable or key component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review is held before the deliverable or key component is released to the sponsor to ensure that no open items remain and that delivery is appropriate</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Business reviews </a:t>
            </a:r>
            <a:r>
              <a:rPr lang="en-US" dirty="0">
                <a:latin typeface="Times New Roman" panose="02020603050405020304" pitchFamily="18" charset="0"/>
                <a:cs typeface="Times New Roman" panose="02020603050405020304" pitchFamily="18" charset="0"/>
              </a:rPr>
              <a:t>- This type of review focuses on financial and business exposures</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Project management reviews </a:t>
            </a:r>
            <a:r>
              <a:rPr lang="en-US" dirty="0">
                <a:latin typeface="Times New Roman" panose="02020603050405020304" pitchFamily="18" charset="0"/>
                <a:cs typeface="Times New Roman" panose="02020603050405020304" pitchFamily="18" charset="0"/>
              </a:rPr>
              <a:t>- This is a review that focuses on the planning and control aspects of the </a:t>
            </a:r>
            <a:r>
              <a:rPr lang="en-US" dirty="0" err="1">
                <a:latin typeface="Times New Roman" panose="02020603050405020304" pitchFamily="18" charset="0"/>
                <a:cs typeface="Times New Roman" panose="02020603050405020304" pitchFamily="18" charset="0"/>
              </a:rPr>
              <a:t>projecttechnical</a:t>
            </a:r>
            <a:r>
              <a:rPr lang="en-US" dirty="0">
                <a:latin typeface="Times New Roman" panose="02020603050405020304" pitchFamily="18" charset="0"/>
                <a:cs typeface="Times New Roman" panose="02020603050405020304" pitchFamily="18" charset="0"/>
              </a:rPr>
              <a:t> aspects of the project, including </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Technical reviews </a:t>
            </a:r>
            <a:r>
              <a:rPr lang="en-US" dirty="0">
                <a:latin typeface="Times New Roman" panose="02020603050405020304" pitchFamily="18" charset="0"/>
                <a:cs typeface="Times New Roman" panose="02020603050405020304" pitchFamily="18" charset="0"/>
              </a:rPr>
              <a:t>- Technical reviews focus on the work products, deliverables, and subcontractor reviews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review covers areas such as traceability of requirements, architecture, and technology competitiveness</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05600" y="1375045"/>
            <a:ext cx="5486400" cy="5355312"/>
          </a:xfrm>
          <a:prstGeom prst="rect">
            <a:avLst/>
          </a:prstGeom>
          <a:noFill/>
        </p:spPr>
        <p:txBody>
          <a:bodyPr wrap="square" rtlCol="0">
            <a:spAutoFit/>
          </a:bodyPr>
          <a:lstStyle/>
          <a:p>
            <a:pPr marL="285750"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Xem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lại</a:t>
            </a: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trước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về</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tế</a:t>
            </a:r>
            <a:r>
              <a:rPr lang="en-US" b="1"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đây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loại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theo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dõi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doanh</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Đây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điểu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khía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Đánh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kỹ</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thuật</a:t>
            </a:r>
            <a:r>
              <a:rPr lang="en-US" b="1"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theo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dõi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a:t>
            </a:r>
            <a:r>
              <a:rPr lang="en-US"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thầu</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xét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truy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suất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nguôn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gốc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cầu,kiến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nghệ</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lvl="1"/>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936543" y="2333038"/>
            <a:ext cx="220866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US" sz="2400" b="1" u="sng" dirty="0">
              <a:ln/>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17651" y="438435"/>
            <a:ext cx="1104307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Different Types of Project Management Reviews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p>
          <a:p>
            <a:r>
              <a:rPr lang="en-US" sz="2400" b="1" u="sng" dirty="0" err="1">
                <a:solidFill>
                  <a:srgbClr val="0070C0"/>
                </a:solidFill>
                <a:latin typeface="Times New Roman" panose="02020603050405020304" pitchFamily="18" charset="0"/>
                <a:cs typeface="Times New Roman" panose="02020603050405020304" pitchFamily="18" charset="0"/>
              </a:rPr>
              <a:t>Sự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khác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biệt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của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(2/2)</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46161" y="1365809"/>
            <a:ext cx="554078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As the project manager, you must not rely totally on prescribed reviews but should exercise judgment in determining which reviews are necessary and when they should be held to make the project a success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05600" y="1365809"/>
            <a:ext cx="5486400" cy="923330"/>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nhưng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thì</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713114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1487</TotalTime>
  <Words>2662</Words>
  <Application>Microsoft Office PowerPoint</Application>
  <PresentationFormat>Widescreen</PresentationFormat>
  <Paragraphs>253</Paragraphs>
  <Slides>16</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377</cp:revision>
  <dcterms:created xsi:type="dcterms:W3CDTF">2017-09-18T23:44:10Z</dcterms:created>
  <dcterms:modified xsi:type="dcterms:W3CDTF">2019-09-10T03:45:18Z</dcterms:modified>
</cp:coreProperties>
</file>