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2"/>
  </p:notesMasterIdLst>
  <p:sldIdLst>
    <p:sldId id="307" r:id="rId2"/>
    <p:sldId id="256" r:id="rId3"/>
    <p:sldId id="261" r:id="rId4"/>
    <p:sldId id="280" r:id="rId5"/>
    <p:sldId id="263" r:id="rId6"/>
    <p:sldId id="264" r:id="rId7"/>
    <p:sldId id="266" r:id="rId8"/>
    <p:sldId id="306" r:id="rId9"/>
    <p:sldId id="282" r:id="rId10"/>
    <p:sldId id="283" r:id="rId11"/>
    <p:sldId id="272" r:id="rId12"/>
    <p:sldId id="274" r:id="rId13"/>
    <p:sldId id="304" r:id="rId14"/>
    <p:sldId id="305" r:id="rId15"/>
    <p:sldId id="276" r:id="rId16"/>
    <p:sldId id="277" r:id="rId17"/>
    <p:sldId id="302" r:id="rId18"/>
    <p:sldId id="303" r:id="rId19"/>
    <p:sldId id="279"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6"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ABF3A-1578-4C70-A6B4-E152DAFD7EAA}"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FD948-53BF-408B-A578-D5A1CBDBF13F}" type="slidenum">
              <a:rPr lang="en-US" smtClean="0"/>
              <a:t>‹#›</a:t>
            </a:fld>
            <a:endParaRPr lang="en-US"/>
          </a:p>
        </p:txBody>
      </p:sp>
    </p:spTree>
    <p:extLst>
      <p:ext uri="{BB962C8B-B14F-4D97-AF65-F5344CB8AC3E}">
        <p14:creationId xmlns:p14="http://schemas.microsoft.com/office/powerpoint/2010/main" val="94739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FD948-53BF-408B-A578-D5A1CBDBF13F}" type="slidenum">
              <a:rPr lang="en-US" smtClean="0"/>
              <a:t>5</a:t>
            </a:fld>
            <a:endParaRPr lang="en-US"/>
          </a:p>
        </p:txBody>
      </p:sp>
    </p:spTree>
    <p:extLst>
      <p:ext uri="{BB962C8B-B14F-4D97-AF65-F5344CB8AC3E}">
        <p14:creationId xmlns:p14="http://schemas.microsoft.com/office/powerpoint/2010/main" val="384281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8</a:t>
            </a:fld>
            <a:endParaRPr lang="en-US"/>
          </a:p>
        </p:txBody>
      </p:sp>
    </p:spTree>
    <p:extLst>
      <p:ext uri="{BB962C8B-B14F-4D97-AF65-F5344CB8AC3E}">
        <p14:creationId xmlns:p14="http://schemas.microsoft.com/office/powerpoint/2010/main" val="3898012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FD948-53BF-408B-A578-D5A1CBDBF13F}" type="slidenum">
              <a:rPr lang="en-US" smtClean="0"/>
              <a:t>16</a:t>
            </a:fld>
            <a:endParaRPr lang="en-US"/>
          </a:p>
        </p:txBody>
      </p:sp>
    </p:spTree>
    <p:extLst>
      <p:ext uri="{BB962C8B-B14F-4D97-AF65-F5344CB8AC3E}">
        <p14:creationId xmlns:p14="http://schemas.microsoft.com/office/powerpoint/2010/main" val="302263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9642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35084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19193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93133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14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CF2B4E-B990-4AAB-9F7D-B6F8B81E8122}"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1142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CF2B4E-B990-4AAB-9F7D-B6F8B81E8122}" type="datetimeFigureOut">
              <a:rPr lang="en-US" smtClean="0"/>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9587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CF2B4E-B990-4AAB-9F7D-B6F8B81E8122}" type="datetimeFigureOut">
              <a:rPr lang="en-US" smtClean="0"/>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8974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CF2B4E-B990-4AAB-9F7D-B6F8B81E8122}" type="datetimeFigureOut">
              <a:rPr lang="en-US" smtClean="0"/>
              <a:t>11/20/2019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39882127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CF2B4E-B990-4AAB-9F7D-B6F8B81E8122}" type="datetimeFigureOut">
              <a:rPr lang="en-US" smtClean="0"/>
              <a:t>11/20/2019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5159A4-F421-4E26-8707-58E4763B967B}" type="slidenum">
              <a:rPr lang="en-US" smtClean="0"/>
              <a:t>‹#›</a:t>
            </a:fld>
            <a:endParaRPr lang="en-US"/>
          </a:p>
        </p:txBody>
      </p:sp>
    </p:spTree>
    <p:extLst>
      <p:ext uri="{BB962C8B-B14F-4D97-AF65-F5344CB8AC3E}">
        <p14:creationId xmlns:p14="http://schemas.microsoft.com/office/powerpoint/2010/main" val="25060219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CF2B4E-B990-4AAB-9F7D-B6F8B81E8122}"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3553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CF2B4E-B990-4AAB-9F7D-B6F8B81E8122}" type="datetimeFigureOut">
              <a:rPr lang="en-US" smtClean="0"/>
              <a:t>11/20/2019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5159A4-F421-4E26-8707-58E4763B967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2683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2.xml"/><Relationship Id="rId4"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Rectangle 4"/>
          <p:cNvSpPr>
            <a:spLocks noGrp="1" noChangeArrowheads="1"/>
          </p:cNvSpPr>
          <p:nvPr>
            <p:ph type="ctrTitle"/>
          </p:nvPr>
        </p:nvSpPr>
        <p:spPr>
          <a:xfrm>
            <a:off x="2209800" y="1650724"/>
            <a:ext cx="7772400" cy="1780108"/>
          </a:xfrm>
        </p:spPr>
        <p:txBody>
          <a:bodyPr>
            <a:normAutofit fontScale="90000"/>
          </a:bodyPr>
          <a:lstStyle/>
          <a:p>
            <a:r>
              <a:rPr lang="en-US" altLang="en-US" dirty="0" smtClean="0"/>
              <a:t>ICT/ Software project management</a:t>
            </a:r>
            <a:endParaRPr lang="en-US" altLang="en-US" dirty="0"/>
          </a:p>
        </p:txBody>
      </p:sp>
      <p:sp>
        <p:nvSpPr>
          <p:cNvPr id="898053" name="Rectangle 5"/>
          <p:cNvSpPr>
            <a:spLocks noGrp="1" noChangeArrowheads="1"/>
          </p:cNvSpPr>
          <p:nvPr>
            <p:ph type="subTitle" idx="1"/>
          </p:nvPr>
        </p:nvSpPr>
        <p:spPr/>
        <p:txBody>
          <a:bodyPr/>
          <a:lstStyle/>
          <a:p>
            <a:r>
              <a:rPr lang="en-US" altLang="en-US" dirty="0" err="1" smtClean="0"/>
              <a:t>Lê</a:t>
            </a:r>
            <a:r>
              <a:rPr lang="en-US" altLang="en-US" dirty="0" smtClean="0"/>
              <a:t> </a:t>
            </a:r>
            <a:r>
              <a:rPr lang="en-US" altLang="en-US" dirty="0" err="1" smtClean="0"/>
              <a:t>Đức</a:t>
            </a:r>
            <a:r>
              <a:rPr lang="en-US" altLang="en-US" dirty="0" smtClean="0"/>
              <a:t> </a:t>
            </a:r>
            <a:r>
              <a:rPr lang="en-US" altLang="en-US" dirty="0" err="1" smtClean="0"/>
              <a:t>Trung</a:t>
            </a:r>
            <a:endParaRPr lang="en-US" altLang="en-US" dirty="0" smtClean="0"/>
          </a:p>
          <a:p>
            <a:r>
              <a:rPr lang="en-US" altLang="en-US" cap="none">
                <a:solidFill>
                  <a:srgbClr val="FF0000"/>
                </a:solidFill>
              </a:rPr>
              <a:t>http://bit.ly/2keQmhn</a:t>
            </a:r>
            <a:endParaRPr lang="en-US" alt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796" y="3479524"/>
            <a:ext cx="3174604" cy="3174604"/>
          </a:xfrm>
          <a:prstGeom prst="rect">
            <a:avLst/>
          </a:prstGeom>
        </p:spPr>
      </p:pic>
    </p:spTree>
    <p:extLst>
      <p:ext uri="{BB962C8B-B14F-4D97-AF65-F5344CB8AC3E}">
        <p14:creationId xmlns:p14="http://schemas.microsoft.com/office/powerpoint/2010/main" val="2251268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85741" y="1324239"/>
            <a:ext cx="1010431" cy="859404"/>
          </a:xfrm>
          <a:prstGeom prst="rect">
            <a:avLst/>
          </a:prstGeom>
        </p:spPr>
      </p:pic>
      <p:pic>
        <p:nvPicPr>
          <p:cNvPr id="6" name="Picture 5"/>
          <p:cNvPicPr>
            <a:picLocks noChangeAspect="1"/>
          </p:cNvPicPr>
          <p:nvPr/>
        </p:nvPicPr>
        <p:blipFill>
          <a:blip r:embed="rId3"/>
          <a:stretch>
            <a:fillRect/>
          </a:stretch>
        </p:blipFill>
        <p:spPr>
          <a:xfrm>
            <a:off x="3992452" y="853933"/>
            <a:ext cx="1380833" cy="1234555"/>
          </a:xfrm>
          <a:prstGeom prst="rect">
            <a:avLst/>
          </a:prstGeom>
        </p:spPr>
      </p:pic>
      <p:pic>
        <p:nvPicPr>
          <p:cNvPr id="7" name="Picture 6"/>
          <p:cNvPicPr>
            <a:picLocks noChangeAspect="1"/>
          </p:cNvPicPr>
          <p:nvPr/>
        </p:nvPicPr>
        <p:blipFill>
          <a:blip r:embed="rId4"/>
          <a:stretch>
            <a:fillRect/>
          </a:stretch>
        </p:blipFill>
        <p:spPr>
          <a:xfrm>
            <a:off x="6520110" y="947867"/>
            <a:ext cx="952668" cy="986071"/>
          </a:xfrm>
          <a:prstGeom prst="rect">
            <a:avLst/>
          </a:prstGeom>
        </p:spPr>
      </p:pic>
      <p:pic>
        <p:nvPicPr>
          <p:cNvPr id="9" name="Picture 8"/>
          <p:cNvPicPr>
            <a:picLocks noChangeAspect="1"/>
          </p:cNvPicPr>
          <p:nvPr/>
        </p:nvPicPr>
        <p:blipFill>
          <a:blip r:embed="rId5"/>
          <a:stretch>
            <a:fillRect/>
          </a:stretch>
        </p:blipFill>
        <p:spPr>
          <a:xfrm>
            <a:off x="9445122" y="525511"/>
            <a:ext cx="858154" cy="844711"/>
          </a:xfrm>
          <a:prstGeom prst="rect">
            <a:avLst/>
          </a:prstGeom>
        </p:spPr>
      </p:pic>
      <p:pic>
        <p:nvPicPr>
          <p:cNvPr id="11" name="Picture 10"/>
          <p:cNvPicPr>
            <a:picLocks noChangeAspect="1"/>
          </p:cNvPicPr>
          <p:nvPr/>
        </p:nvPicPr>
        <p:blipFill>
          <a:blip r:embed="rId6"/>
          <a:stretch>
            <a:fillRect/>
          </a:stretch>
        </p:blipFill>
        <p:spPr>
          <a:xfrm>
            <a:off x="355043" y="2777080"/>
            <a:ext cx="926017" cy="763178"/>
          </a:xfrm>
          <a:prstGeom prst="rect">
            <a:avLst/>
          </a:prstGeom>
        </p:spPr>
      </p:pic>
      <p:pic>
        <p:nvPicPr>
          <p:cNvPr id="14" name="Picture 13"/>
          <p:cNvPicPr>
            <a:picLocks noChangeAspect="1"/>
          </p:cNvPicPr>
          <p:nvPr/>
        </p:nvPicPr>
        <p:blipFill>
          <a:blip r:embed="rId7"/>
          <a:stretch>
            <a:fillRect/>
          </a:stretch>
        </p:blipFill>
        <p:spPr>
          <a:xfrm>
            <a:off x="869738" y="4941893"/>
            <a:ext cx="1121156" cy="926815"/>
          </a:xfrm>
          <a:prstGeom prst="rect">
            <a:avLst/>
          </a:prstGeom>
        </p:spPr>
      </p:pic>
      <p:pic>
        <p:nvPicPr>
          <p:cNvPr id="15" name="Picture 14"/>
          <p:cNvPicPr>
            <a:picLocks noChangeAspect="1"/>
          </p:cNvPicPr>
          <p:nvPr/>
        </p:nvPicPr>
        <p:blipFill>
          <a:blip r:embed="rId8"/>
          <a:stretch>
            <a:fillRect/>
          </a:stretch>
        </p:blipFill>
        <p:spPr>
          <a:xfrm>
            <a:off x="3466247" y="4809144"/>
            <a:ext cx="1310809" cy="926815"/>
          </a:xfrm>
          <a:prstGeom prst="rect">
            <a:avLst/>
          </a:prstGeom>
        </p:spPr>
      </p:pic>
      <p:pic>
        <p:nvPicPr>
          <p:cNvPr id="16" name="Picture 15"/>
          <p:cNvPicPr>
            <a:picLocks noChangeAspect="1"/>
          </p:cNvPicPr>
          <p:nvPr/>
        </p:nvPicPr>
        <p:blipFill>
          <a:blip r:embed="rId9"/>
          <a:stretch>
            <a:fillRect/>
          </a:stretch>
        </p:blipFill>
        <p:spPr>
          <a:xfrm>
            <a:off x="6119624" y="5031076"/>
            <a:ext cx="1260958" cy="993931"/>
          </a:xfrm>
          <a:prstGeom prst="rect">
            <a:avLst/>
          </a:prstGeom>
        </p:spPr>
      </p:pic>
      <p:pic>
        <p:nvPicPr>
          <p:cNvPr id="18" name="Picture 17"/>
          <p:cNvPicPr>
            <a:picLocks noChangeAspect="1"/>
          </p:cNvPicPr>
          <p:nvPr/>
        </p:nvPicPr>
        <p:blipFill>
          <a:blip r:embed="rId10"/>
          <a:stretch>
            <a:fillRect/>
          </a:stretch>
        </p:blipFill>
        <p:spPr>
          <a:xfrm>
            <a:off x="2169780" y="3701839"/>
            <a:ext cx="1177649" cy="770183"/>
          </a:xfrm>
          <a:prstGeom prst="rect">
            <a:avLst/>
          </a:prstGeom>
        </p:spPr>
      </p:pic>
      <p:pic>
        <p:nvPicPr>
          <p:cNvPr id="19" name="Picture 18"/>
          <p:cNvPicPr>
            <a:picLocks noChangeAspect="1"/>
          </p:cNvPicPr>
          <p:nvPr/>
        </p:nvPicPr>
        <p:blipFill>
          <a:blip r:embed="rId11"/>
          <a:stretch>
            <a:fillRect/>
          </a:stretch>
        </p:blipFill>
        <p:spPr>
          <a:xfrm>
            <a:off x="9539873" y="4969217"/>
            <a:ext cx="1365782" cy="872169"/>
          </a:xfrm>
          <a:prstGeom prst="rect">
            <a:avLst/>
          </a:prstGeom>
        </p:spPr>
      </p:pic>
      <p:pic>
        <p:nvPicPr>
          <p:cNvPr id="20" name="Picture 19"/>
          <p:cNvPicPr>
            <a:picLocks noChangeAspect="1"/>
          </p:cNvPicPr>
          <p:nvPr/>
        </p:nvPicPr>
        <p:blipFill>
          <a:blip r:embed="rId12"/>
          <a:stretch>
            <a:fillRect/>
          </a:stretch>
        </p:blipFill>
        <p:spPr>
          <a:xfrm>
            <a:off x="9608457" y="3068462"/>
            <a:ext cx="1176626" cy="1133206"/>
          </a:xfrm>
          <a:prstGeom prst="rect">
            <a:avLst/>
          </a:prstGeom>
        </p:spPr>
      </p:pic>
      <p:sp>
        <p:nvSpPr>
          <p:cNvPr id="22" name="Rectangle 21"/>
          <p:cNvSpPr/>
          <p:nvPr/>
        </p:nvSpPr>
        <p:spPr>
          <a:xfrm>
            <a:off x="1281060" y="2242932"/>
            <a:ext cx="2035701" cy="584775"/>
          </a:xfrm>
          <a:prstGeom prst="rect">
            <a:avLst/>
          </a:prstGeom>
        </p:spPr>
        <p:txBody>
          <a:bodyPr wrap="square">
            <a:spAutoFit/>
          </a:bodyPr>
          <a:lstStyle/>
          <a:p>
            <a:r>
              <a:rPr lang="en-US" sz="1600" dirty="0">
                <a:solidFill>
                  <a:srgbClr val="000000"/>
                </a:solidFill>
                <a:latin typeface="Times New Roman" panose="02020603050405020304" pitchFamily="18" charset="0"/>
                <a:cs typeface="Times New Roman" panose="02020603050405020304" pitchFamily="18" charset="0"/>
              </a:rPr>
              <a:t>Your Management</a:t>
            </a:r>
            <a:r>
              <a:rPr lang="en-US" sz="1600" dirty="0">
                <a:latin typeface="Times New Roman" panose="02020603050405020304" pitchFamily="18" charset="0"/>
                <a:cs typeface="Times New Roman" panose="02020603050405020304" pitchFamily="18" charset="0"/>
              </a:rPr>
              <a:t> </a:t>
            </a:r>
          </a:p>
          <a:p>
            <a:r>
              <a:rPr lang="en-US" sz="1600" dirty="0">
                <a:solidFill>
                  <a:srgbClr val="0070C0"/>
                </a:solidFill>
                <a:latin typeface="Times New Roman" panose="02020603050405020304" pitchFamily="18" charset="0"/>
                <a:cs typeface="Times New Roman" panose="02020603050405020304" pitchFamily="18" charset="0"/>
              </a:rPr>
              <a:t>(</a:t>
            </a:r>
            <a:r>
              <a:rPr lang="en-US" sz="1600" dirty="0" err="1">
                <a:solidFill>
                  <a:srgbClr val="0070C0"/>
                </a:solidFill>
                <a:latin typeface="Times New Roman" panose="02020603050405020304" pitchFamily="18" charset="0"/>
                <a:cs typeface="Times New Roman" panose="02020603050405020304" pitchFamily="18" charset="0"/>
              </a:rPr>
              <a:t>Quản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lý</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của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bạn</a:t>
            </a:r>
            <a:r>
              <a:rPr lang="en-US" sz="1600" dirty="0">
                <a:solidFill>
                  <a:srgbClr val="0070C0"/>
                </a:solidFill>
                <a:latin typeface="Times New Roman" panose="02020603050405020304" pitchFamily="18" charset="0"/>
                <a:cs typeface="Times New Roman" panose="02020603050405020304" pitchFamily="18" charset="0"/>
              </a:rPr>
              <a:t>)</a:t>
            </a:r>
          </a:p>
        </p:txBody>
      </p:sp>
      <p:sp>
        <p:nvSpPr>
          <p:cNvPr id="23" name="Rectangle 22"/>
          <p:cNvSpPr/>
          <p:nvPr/>
        </p:nvSpPr>
        <p:spPr>
          <a:xfrm>
            <a:off x="6414004" y="1946084"/>
            <a:ext cx="1757386" cy="830997"/>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Product Safety </a:t>
            </a:r>
          </a:p>
          <a:p>
            <a:r>
              <a:rPr lang="en-US" sz="1600" dirty="0">
                <a:latin typeface="Times New Roman" panose="02020603050405020304" pitchFamily="18" charset="0"/>
                <a:cs typeface="Times New Roman" panose="02020603050405020304" pitchFamily="18" charset="0"/>
              </a:rPr>
              <a:t>(</a:t>
            </a:r>
            <a:r>
              <a:rPr lang="en-US" sz="1600" dirty="0">
                <a:solidFill>
                  <a:srgbClr val="0070C0"/>
                </a:solidFill>
                <a:latin typeface="Times New Roman" panose="02020603050405020304" pitchFamily="18" charset="0"/>
                <a:cs typeface="Times New Roman" panose="02020603050405020304" pitchFamily="18" charset="0"/>
              </a:rPr>
              <a:t>An </a:t>
            </a:r>
            <a:r>
              <a:rPr lang="en-US" sz="1600" dirty="0" err="1">
                <a:solidFill>
                  <a:srgbClr val="0070C0"/>
                </a:solidFill>
                <a:latin typeface="Times New Roman" panose="02020603050405020304" pitchFamily="18" charset="0"/>
                <a:cs typeface="Times New Roman" panose="02020603050405020304" pitchFamily="18" charset="0"/>
              </a:rPr>
              <a:t>toàn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sản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phẩm</a:t>
            </a:r>
            <a:r>
              <a:rPr lang="en-US" sz="1600" dirty="0">
                <a:solidFill>
                  <a:srgbClr val="0070C0"/>
                </a:solidFill>
                <a:latin typeface="Times New Roman" panose="02020603050405020304" pitchFamily="18" charset="0"/>
                <a:cs typeface="Times New Roman" panose="02020603050405020304" pitchFamily="18" charset="0"/>
              </a:rPr>
              <a:t>)</a:t>
            </a:r>
          </a:p>
        </p:txBody>
      </p:sp>
      <p:sp>
        <p:nvSpPr>
          <p:cNvPr id="24" name="Rectangle 23"/>
          <p:cNvSpPr/>
          <p:nvPr/>
        </p:nvSpPr>
        <p:spPr>
          <a:xfrm>
            <a:off x="8492836" y="1453641"/>
            <a:ext cx="3699163" cy="1569660"/>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Client:</a:t>
            </a:r>
          </a:p>
          <a:p>
            <a:r>
              <a:rPr lang="en-US" sz="1600" dirty="0">
                <a:latin typeface="Times New Roman" panose="02020603050405020304" pitchFamily="18" charset="0"/>
                <a:cs typeface="Times New Roman" panose="02020603050405020304" pitchFamily="18" charset="0"/>
              </a:rPr>
              <a:t>(</a:t>
            </a:r>
            <a:r>
              <a:rPr lang="en-US" sz="1600" dirty="0" err="1">
                <a:solidFill>
                  <a:srgbClr val="0070C0"/>
                </a:solidFill>
                <a:latin typeface="Times New Roman" panose="02020603050405020304" pitchFamily="18" charset="0"/>
                <a:cs typeface="Times New Roman" panose="02020603050405020304" pitchFamily="18" charset="0"/>
              </a:rPr>
              <a:t>Khách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hàng</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Project Manager (</a:t>
            </a:r>
            <a:r>
              <a:rPr lang="en-US" sz="1600" dirty="0" err="1">
                <a:solidFill>
                  <a:srgbClr val="0070C0"/>
                </a:solidFill>
                <a:latin typeface="Times New Roman" panose="02020603050405020304" pitchFamily="18" charset="0"/>
                <a:cs typeface="Times New Roman" panose="02020603050405020304" pitchFamily="18" charset="0"/>
              </a:rPr>
              <a:t>Quản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lí</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Sponsor (</a:t>
            </a:r>
            <a:r>
              <a:rPr lang="en-US" sz="1600" dirty="0" err="1">
                <a:solidFill>
                  <a:srgbClr val="0070C0"/>
                </a:solidFill>
                <a:latin typeface="Times New Roman" panose="02020603050405020304" pitchFamily="18" charset="0"/>
                <a:cs typeface="Times New Roman" panose="02020603050405020304" pitchFamily="18" charset="0"/>
              </a:rPr>
              <a:t>Nhà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tài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trợ</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Team members (</a:t>
            </a:r>
            <a:r>
              <a:rPr lang="en-US" sz="1600" dirty="0" err="1">
                <a:solidFill>
                  <a:srgbClr val="0070C0"/>
                </a:solidFill>
                <a:latin typeface="Times New Roman" panose="02020603050405020304" pitchFamily="18" charset="0"/>
                <a:cs typeface="Times New Roman" panose="02020603050405020304" pitchFamily="18" charset="0"/>
              </a:rPr>
              <a:t>Thành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viên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của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nhóm</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25" name="Rectangle 24"/>
          <p:cNvSpPr/>
          <p:nvPr/>
        </p:nvSpPr>
        <p:spPr>
          <a:xfrm>
            <a:off x="3992452" y="2166670"/>
            <a:ext cx="1487306" cy="830997"/>
          </a:xfrm>
          <a:prstGeom prst="rect">
            <a:avLst/>
          </a:prstGeom>
        </p:spPr>
        <p:txBody>
          <a:bodyPr wrap="square">
            <a:spAutoFit/>
          </a:bodyPr>
          <a:lstStyle/>
          <a:p>
            <a:r>
              <a:rPr lang="en-US" sz="1600" dirty="0">
                <a:solidFill>
                  <a:srgbClr val="000000"/>
                </a:solidFill>
                <a:latin typeface="Times New Roman" panose="02020603050405020304" pitchFamily="18" charset="0"/>
                <a:cs typeface="Times New Roman" panose="02020603050405020304" pitchFamily="18" charset="0"/>
              </a:rPr>
              <a:t>Suppliers</a:t>
            </a:r>
            <a:r>
              <a:rPr lang="en-US" sz="1600" dirty="0">
                <a:latin typeface="Times New Roman" panose="02020603050405020304" pitchFamily="18" charset="0"/>
                <a:cs typeface="Times New Roman" panose="02020603050405020304" pitchFamily="18" charset="0"/>
              </a:rPr>
              <a:t> </a:t>
            </a:r>
          </a:p>
          <a:p>
            <a:r>
              <a:rPr lang="en-US" sz="1600" dirty="0">
                <a:solidFill>
                  <a:srgbClr val="0070C0"/>
                </a:solidFill>
                <a:latin typeface="Times New Roman" panose="02020603050405020304" pitchFamily="18" charset="0"/>
                <a:cs typeface="Times New Roman" panose="02020603050405020304" pitchFamily="18" charset="0"/>
              </a:rPr>
              <a:t>(</a:t>
            </a:r>
            <a:r>
              <a:rPr lang="en-US" sz="1600" dirty="0" err="1">
                <a:solidFill>
                  <a:srgbClr val="0070C0"/>
                </a:solidFill>
                <a:latin typeface="Times New Roman" panose="02020603050405020304" pitchFamily="18" charset="0"/>
                <a:cs typeface="Times New Roman" panose="02020603050405020304" pitchFamily="18" charset="0"/>
              </a:rPr>
              <a:t>Các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nhà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cung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cấp</a:t>
            </a:r>
            <a:r>
              <a:rPr lang="en-US" sz="1600" dirty="0">
                <a:solidFill>
                  <a:srgbClr val="0070C0"/>
                </a:solidFill>
                <a:latin typeface="Times New Roman" panose="02020603050405020304" pitchFamily="18" charset="0"/>
                <a:cs typeface="Times New Roman" panose="02020603050405020304" pitchFamily="18" charset="0"/>
              </a:rPr>
              <a:t>)</a:t>
            </a:r>
          </a:p>
        </p:txBody>
      </p:sp>
      <p:sp>
        <p:nvSpPr>
          <p:cNvPr id="26" name="Rectangle 25"/>
          <p:cNvSpPr/>
          <p:nvPr/>
        </p:nvSpPr>
        <p:spPr>
          <a:xfrm>
            <a:off x="265662" y="3635065"/>
            <a:ext cx="1555480" cy="584775"/>
          </a:xfrm>
          <a:prstGeom prst="rect">
            <a:avLst/>
          </a:prstGeom>
        </p:spPr>
        <p:txBody>
          <a:bodyPr wrap="square">
            <a:spAutoFit/>
          </a:bodyPr>
          <a:lstStyle/>
          <a:p>
            <a:r>
              <a:rPr lang="en-US" sz="1600" dirty="0">
                <a:solidFill>
                  <a:srgbClr val="000000"/>
                </a:solidFill>
                <a:latin typeface="Times New Roman" panose="02020603050405020304" pitchFamily="18" charset="0"/>
                <a:cs typeface="Times New Roman" panose="02020603050405020304" pitchFamily="18" charset="0"/>
              </a:rPr>
              <a:t>Purchasing(</a:t>
            </a:r>
            <a:r>
              <a:rPr lang="en-US" sz="1600" dirty="0">
                <a:solidFill>
                  <a:srgbClr val="0070C0"/>
                </a:solidFill>
                <a:latin typeface="Times New Roman" panose="02020603050405020304" pitchFamily="18" charset="0"/>
                <a:cs typeface="Times New Roman" panose="02020603050405020304" pitchFamily="18" charset="0"/>
              </a:rPr>
              <a:t>Thu </a:t>
            </a:r>
            <a:r>
              <a:rPr lang="en-US" sz="1600" dirty="0" err="1">
                <a:solidFill>
                  <a:srgbClr val="0070C0"/>
                </a:solidFill>
                <a:latin typeface="Times New Roman" panose="02020603050405020304" pitchFamily="18" charset="0"/>
                <a:cs typeface="Times New Roman" panose="02020603050405020304" pitchFamily="18" charset="0"/>
              </a:rPr>
              <a:t>mua</a:t>
            </a:r>
            <a:r>
              <a:rPr lang="en-US" sz="1600" dirty="0">
                <a:solidFill>
                  <a:srgbClr val="0070C0"/>
                </a:solidFill>
                <a:latin typeface="Times New Roman" panose="02020603050405020304" pitchFamily="18" charset="0"/>
                <a:cs typeface="Times New Roman" panose="02020603050405020304" pitchFamily="18" charset="0"/>
              </a:rPr>
              <a:t>)</a:t>
            </a:r>
          </a:p>
        </p:txBody>
      </p:sp>
      <p:sp>
        <p:nvSpPr>
          <p:cNvPr id="28" name="Rectangle 27"/>
          <p:cNvSpPr/>
          <p:nvPr/>
        </p:nvSpPr>
        <p:spPr>
          <a:xfrm>
            <a:off x="9348716" y="4340168"/>
            <a:ext cx="2747007" cy="584775"/>
          </a:xfrm>
          <a:prstGeom prst="rect">
            <a:avLst/>
          </a:prstGeom>
        </p:spPr>
        <p:txBody>
          <a:bodyPr wrap="square">
            <a:spAutoFit/>
          </a:bodyPr>
          <a:lstStyle/>
          <a:p>
            <a:r>
              <a:rPr lang="en-US" sz="1600" dirty="0">
                <a:solidFill>
                  <a:srgbClr val="000000"/>
                </a:solidFill>
                <a:latin typeface="Times New Roman" panose="02020603050405020304" pitchFamily="18" charset="0"/>
                <a:cs typeface="Times New Roman" panose="02020603050405020304" pitchFamily="18" charset="0"/>
              </a:rPr>
              <a:t>Engagement Manager</a:t>
            </a:r>
            <a:r>
              <a:rPr lang="en-US" sz="1600" dirty="0">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a:t>
            </a:r>
            <a:r>
              <a:rPr lang="vi-VN" sz="1600" dirty="0">
                <a:solidFill>
                  <a:srgbClr val="0070C0"/>
                </a:solidFill>
                <a:latin typeface="Times New Roman" panose="02020603050405020304" pitchFamily="18" charset="0"/>
                <a:cs typeface="Times New Roman" panose="02020603050405020304" pitchFamily="18" charset="0"/>
              </a:rPr>
              <a:t>Người quản lý cam kết</a:t>
            </a:r>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29" name="Rectangle 28"/>
          <p:cNvSpPr/>
          <p:nvPr/>
        </p:nvSpPr>
        <p:spPr>
          <a:xfrm>
            <a:off x="818051" y="5935125"/>
            <a:ext cx="1590847" cy="338554"/>
          </a:xfrm>
          <a:prstGeom prst="rect">
            <a:avLst/>
          </a:prstGeom>
        </p:spPr>
        <p:txBody>
          <a:bodyPr wrap="square">
            <a:spAutoFit/>
          </a:bodyPr>
          <a:lstStyle/>
          <a:p>
            <a:r>
              <a:rPr lang="en-US" sz="1600" dirty="0" err="1">
                <a:solidFill>
                  <a:srgbClr val="000000"/>
                </a:solidFill>
                <a:latin typeface="Times New Roman" panose="02020603050405020304" pitchFamily="18" charset="0"/>
                <a:cs typeface="Times New Roman" panose="02020603050405020304" pitchFamily="18" charset="0"/>
              </a:rPr>
              <a:t>Pricer</a:t>
            </a:r>
            <a:r>
              <a:rPr lang="en-US" sz="1600" dirty="0">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err="1">
                <a:solidFill>
                  <a:srgbClr val="0070C0"/>
                </a:solidFill>
                <a:latin typeface="Times New Roman" panose="02020603050405020304" pitchFamily="18" charset="0"/>
                <a:cs typeface="Times New Roman" panose="02020603050405020304" pitchFamily="18" charset="0"/>
              </a:rPr>
              <a:t>Giá</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bán</a:t>
            </a:r>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30" name="Rectangle 29"/>
          <p:cNvSpPr/>
          <p:nvPr/>
        </p:nvSpPr>
        <p:spPr>
          <a:xfrm>
            <a:off x="3267371" y="5838285"/>
            <a:ext cx="2423447" cy="584775"/>
          </a:xfrm>
          <a:prstGeom prst="rect">
            <a:avLst/>
          </a:prstGeom>
        </p:spPr>
        <p:txBody>
          <a:bodyPr wrap="square">
            <a:spAutoFit/>
          </a:bodyPr>
          <a:lstStyle/>
          <a:p>
            <a:r>
              <a:rPr lang="en-US" sz="1600" dirty="0">
                <a:solidFill>
                  <a:srgbClr val="000000"/>
                </a:solidFill>
                <a:latin typeface="Times New Roman" panose="02020603050405020304" pitchFamily="18" charset="0"/>
                <a:cs typeface="Times New Roman" panose="02020603050405020304" pitchFamily="18" charset="0"/>
              </a:rPr>
              <a:t>System Architect</a:t>
            </a:r>
            <a:r>
              <a:rPr lang="en-US" sz="1600" dirty="0">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a:t>
            </a:r>
            <a:r>
              <a:rPr lang="en-US" sz="1600" dirty="0" err="1">
                <a:solidFill>
                  <a:srgbClr val="0070C0"/>
                </a:solidFill>
                <a:latin typeface="Times New Roman" panose="02020603050405020304" pitchFamily="18" charset="0"/>
                <a:cs typeface="Times New Roman" panose="02020603050405020304" pitchFamily="18" charset="0"/>
              </a:rPr>
              <a:t>Kiến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trúc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sư</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hệ</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thống</a:t>
            </a:r>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31" name="Rectangle 30"/>
          <p:cNvSpPr/>
          <p:nvPr/>
        </p:nvSpPr>
        <p:spPr>
          <a:xfrm>
            <a:off x="5750259" y="6025007"/>
            <a:ext cx="3234298" cy="338554"/>
          </a:xfrm>
          <a:prstGeom prst="rect">
            <a:avLst/>
          </a:prstGeom>
        </p:spPr>
        <p:txBody>
          <a:bodyPr wrap="square">
            <a:spAutoFit/>
          </a:bodyPr>
          <a:lstStyle/>
          <a:p>
            <a:r>
              <a:rPr lang="en-US" sz="1600" dirty="0">
                <a:solidFill>
                  <a:srgbClr val="000000"/>
                </a:solidFill>
                <a:latin typeface="Times New Roman" panose="02020603050405020304" pitchFamily="18" charset="0"/>
                <a:cs typeface="Times New Roman" panose="02020603050405020304" pitchFamily="18" charset="0"/>
              </a:rPr>
              <a:t>Project Assurance</a:t>
            </a:r>
            <a:r>
              <a:rPr lang="en-US" sz="1600" dirty="0">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a:t>
            </a:r>
            <a:r>
              <a:rPr lang="vi-VN" sz="1600" dirty="0">
                <a:solidFill>
                  <a:srgbClr val="0070C0"/>
                </a:solidFill>
                <a:latin typeface="Times New Roman" panose="02020603050405020304" pitchFamily="18" charset="0"/>
                <a:cs typeface="Times New Roman" panose="02020603050405020304" pitchFamily="18" charset="0"/>
              </a:rPr>
              <a:t>Bảo đảm dự án</a:t>
            </a:r>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32" name="Rectangle 31"/>
          <p:cNvSpPr/>
          <p:nvPr/>
        </p:nvSpPr>
        <p:spPr>
          <a:xfrm>
            <a:off x="9348715" y="5979886"/>
            <a:ext cx="1956593" cy="338554"/>
          </a:xfrm>
          <a:prstGeom prst="rect">
            <a:avLst/>
          </a:prstGeom>
        </p:spPr>
        <p:txBody>
          <a:bodyPr wrap="square">
            <a:spAutoFit/>
          </a:bodyPr>
          <a:lstStyle/>
          <a:p>
            <a:r>
              <a:rPr lang="en-US" sz="1600" dirty="0" err="1">
                <a:solidFill>
                  <a:srgbClr val="000000"/>
                </a:solidFill>
                <a:latin typeface="Times New Roman" panose="02020603050405020304" pitchFamily="18" charset="0"/>
                <a:cs typeface="Times New Roman" panose="02020603050405020304" pitchFamily="18" charset="0"/>
              </a:rPr>
              <a:t>Lega</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err="1">
                <a:solidFill>
                  <a:srgbClr val="0070C0"/>
                </a:solidFill>
                <a:latin typeface="Times New Roman" panose="02020603050405020304" pitchFamily="18" charset="0"/>
                <a:cs typeface="Times New Roman" panose="02020603050405020304" pitchFamily="18" charset="0"/>
              </a:rPr>
              <a:t>Hợp</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pháp</a:t>
            </a:r>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33" name="Rectangle 32"/>
          <p:cNvSpPr/>
          <p:nvPr/>
        </p:nvSpPr>
        <p:spPr>
          <a:xfrm>
            <a:off x="1883687" y="4504711"/>
            <a:ext cx="1818390" cy="584775"/>
          </a:xfrm>
          <a:prstGeom prst="rect">
            <a:avLst/>
          </a:prstGeom>
        </p:spPr>
        <p:txBody>
          <a:bodyPr wrap="square">
            <a:spAutoFit/>
          </a:bodyPr>
          <a:lstStyle/>
          <a:p>
            <a:r>
              <a:rPr lang="en-US" sz="1600" dirty="0">
                <a:solidFill>
                  <a:srgbClr val="000000"/>
                </a:solidFill>
                <a:latin typeface="Times New Roman" panose="02020603050405020304" pitchFamily="18" charset="0"/>
                <a:cs typeface="Times New Roman" panose="02020603050405020304" pitchFamily="18" charset="0"/>
              </a:rPr>
              <a:t>Project team(</a:t>
            </a:r>
            <a:r>
              <a:rPr lang="en-US" sz="1600" dirty="0" err="1">
                <a:solidFill>
                  <a:srgbClr val="0070C0"/>
                </a:solidFill>
                <a:latin typeface="Times New Roman" panose="02020603050405020304" pitchFamily="18" charset="0"/>
                <a:cs typeface="Times New Roman" panose="02020603050405020304" pitchFamily="18" charset="0"/>
              </a:rPr>
              <a:t>Nhóm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solidFill>
                  <a:srgbClr val="0070C0"/>
                </a:solidFill>
                <a:latin typeface="Times New Roman" panose="02020603050405020304" pitchFamily="18" charset="0"/>
                <a:cs typeface="Times New Roman" panose="02020603050405020304" pitchFamily="18" charset="0"/>
              </a:rPr>
              <a:t>)</a:t>
            </a:r>
          </a:p>
        </p:txBody>
      </p:sp>
      <p:sp>
        <p:nvSpPr>
          <p:cNvPr id="2" name="Oval 1"/>
          <p:cNvSpPr/>
          <p:nvPr/>
        </p:nvSpPr>
        <p:spPr>
          <a:xfrm>
            <a:off x="4329231" y="2814533"/>
            <a:ext cx="2508297" cy="134674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5" name="Picture 34"/>
          <p:cNvPicPr>
            <a:picLocks noChangeAspect="1"/>
          </p:cNvPicPr>
          <p:nvPr/>
        </p:nvPicPr>
        <p:blipFill>
          <a:blip r:embed="rId13"/>
          <a:stretch>
            <a:fillRect/>
          </a:stretch>
        </p:blipFill>
        <p:spPr>
          <a:xfrm>
            <a:off x="5183552" y="2871362"/>
            <a:ext cx="936072" cy="914464"/>
          </a:xfrm>
          <a:prstGeom prst="rect">
            <a:avLst/>
          </a:prstGeom>
        </p:spPr>
      </p:pic>
      <p:sp>
        <p:nvSpPr>
          <p:cNvPr id="36" name="Rectangle 35"/>
          <p:cNvSpPr/>
          <p:nvPr/>
        </p:nvSpPr>
        <p:spPr>
          <a:xfrm>
            <a:off x="4855119" y="3735314"/>
            <a:ext cx="2245249" cy="584775"/>
          </a:xfrm>
          <a:prstGeom prst="rect">
            <a:avLst/>
          </a:prstGeom>
        </p:spPr>
        <p:txBody>
          <a:bodyPr wrap="square">
            <a:spAutoFit/>
          </a:bodyPr>
          <a:lstStyle/>
          <a:p>
            <a:r>
              <a:rPr lang="en-US" sz="1600" dirty="0">
                <a:solidFill>
                  <a:srgbClr val="000000"/>
                </a:solidFill>
                <a:latin typeface="Times New Roman" panose="02020603050405020304" pitchFamily="18" charset="0"/>
                <a:cs typeface="Times New Roman" panose="02020603050405020304" pitchFamily="18" charset="0"/>
              </a:rPr>
              <a:t>Project Manager</a:t>
            </a:r>
            <a:r>
              <a:rPr lang="en-US" sz="1600" dirty="0">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a:t>
            </a:r>
            <a:r>
              <a:rPr lang="en-US" sz="1600" dirty="0" err="1">
                <a:solidFill>
                  <a:srgbClr val="0070C0"/>
                </a:solidFill>
                <a:latin typeface="Times New Roman" panose="02020603050405020304" pitchFamily="18" charset="0"/>
                <a:cs typeface="Times New Roman" panose="02020603050405020304" pitchFamily="18" charset="0"/>
              </a:rPr>
              <a:t>Trưởng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solidFill>
                  <a:srgbClr val="0070C0"/>
                </a:solidFill>
                <a:latin typeface="Times New Roman" panose="02020603050405020304" pitchFamily="18" charset="0"/>
                <a:cs typeface="Times New Roman" panose="02020603050405020304" pitchFamily="18" charset="0"/>
              </a:rPr>
              <a:t>)</a:t>
            </a:r>
          </a:p>
        </p:txBody>
      </p:sp>
      <p:sp>
        <p:nvSpPr>
          <p:cNvPr id="37" name="TextBox 36"/>
          <p:cNvSpPr txBox="1"/>
          <p:nvPr/>
        </p:nvSpPr>
        <p:spPr>
          <a:xfrm>
            <a:off x="265662" y="116870"/>
            <a:ext cx="6053997"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Close the Project Resources</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41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flipV="1">
            <a:off x="28157" y="1559857"/>
            <a:ext cx="154801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effectLst/>
                <a:latin typeface="Arial" panose="020B0604020202020204" pitchFamily="34" charset="0"/>
              </a:rPr>
              <a:t/>
            </a:r>
            <a:br>
              <a:rPr kumimoji="0" lang="en-US" altLang="en-US" sz="1800" b="0" i="0" u="none" strike="noStrike" cap="none" normalizeH="0" baseline="0">
                <a:ln>
                  <a:noFill/>
                </a:ln>
                <a:effectLst/>
                <a:latin typeface="Arial" panose="020B0604020202020204" pitchFamily="34" charset="0"/>
              </a:rPr>
            </a:br>
            <a:r>
              <a:rPr kumimoji="0" lang="en-US" altLang="en-US" sz="1800" b="0" i="0" u="none" strike="noStrike" cap="none" normalizeH="0" baseline="0">
                <a:ln>
                  <a:noFill/>
                </a:ln>
                <a:effectLst/>
                <a:latin typeface="Arial" panose="020B0604020202020204" pitchFamily="34" charset="0"/>
              </a:rPr>
              <a:t/>
            </a:r>
            <a:br>
              <a:rPr kumimoji="0" lang="en-US" altLang="en-US" sz="1800" b="0" i="0" u="none" strike="noStrike" cap="none" normalizeH="0" baseline="0">
                <a:ln>
                  <a:noFill/>
                </a:ln>
                <a:effectLst/>
                <a:latin typeface="Arial" panose="020B0604020202020204" pitchFamily="34" charset="0"/>
              </a:rPr>
            </a:br>
            <a:endParaRPr kumimoji="0" lang="en-US" altLang="en-US" sz="1800" b="0" i="0" u="none" strike="noStrike" cap="none" normalizeH="0" baseline="0">
              <a:ln>
                <a:noFill/>
              </a:ln>
              <a:effectLst/>
              <a:latin typeface="Arial" panose="020B0604020202020204" pitchFamily="34" charset="0"/>
            </a:endParaRPr>
          </a:p>
        </p:txBody>
      </p:sp>
      <p:sp>
        <p:nvSpPr>
          <p:cNvPr id="8" name="TextBox 7"/>
          <p:cNvSpPr txBox="1"/>
          <p:nvPr/>
        </p:nvSpPr>
        <p:spPr>
          <a:xfrm>
            <a:off x="665019" y="2377537"/>
            <a:ext cx="5126181"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Confirming that all deliverables were received</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Recognizing the contribution made by individuals</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Publicizing the success of the project</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Marking and recording the formal end of the project</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Ensuring that experience gained and lessons learned from the project are incorporated into your organization's standards</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17651" y="438435"/>
            <a:ext cx="6053997"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Project Completion Workshops (1 of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65020" y="1163781"/>
            <a:ext cx="4488872"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You can hold two different completion workshops, one for the team and one for the client. They serve the purpose of:</a:t>
            </a:r>
            <a:r>
              <a:rPr lang="en-US" dirty="0">
                <a:latin typeface="Times New Roman" panose="02020603050405020304" pitchFamily="18" charset="0"/>
                <a:cs typeface="Times New Roman" panose="02020603050405020304" pitchFamily="18" charset="0"/>
              </a:rPr>
              <a:t> </a:t>
            </a:r>
            <a:endParaRPr lang="en-US" b="1" dirty="0">
              <a:ln/>
              <a:latin typeface="Times New Roman" panose="02020603050405020304" pitchFamily="18" charset="0"/>
              <a:cs typeface="Times New Roman" panose="02020603050405020304" pitchFamily="18" charset="0"/>
            </a:endParaRPr>
          </a:p>
        </p:txBody>
      </p:sp>
      <p:sp>
        <p:nvSpPr>
          <p:cNvPr id="3" name="TextBox 2"/>
          <p:cNvSpPr txBox="1"/>
          <p:nvPr/>
        </p:nvSpPr>
        <p:spPr>
          <a:xfrm>
            <a:off x="6470073" y="540327"/>
            <a:ext cx="5250872" cy="461665"/>
          </a:xfrm>
          <a:prstGeom prst="rect">
            <a:avLst/>
          </a:prstGeom>
          <a:noFill/>
        </p:spPr>
        <p:txBody>
          <a:bodyPr wrap="square" rtlCol="0">
            <a:spAutoFit/>
          </a:bodyPr>
          <a:lstStyle/>
          <a:p>
            <a:r>
              <a:rPr lang="en-US" sz="2400" b="1" u="sng" dirty="0" err="1">
                <a:solidFill>
                  <a:schemeClr val="bg2">
                    <a:lumMod val="50000"/>
                  </a:schemeClr>
                </a:solidFill>
                <a:latin typeface="Times New Roman" panose="02020603050405020304" pitchFamily="18" charset="0"/>
                <a:cs typeface="Times New Roman" panose="02020603050405020304" pitchFamily="18" charset="0"/>
              </a:rPr>
              <a:t>Hội</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thảo</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kết</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thúc</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dự</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án</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( 1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trong</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2)</a:t>
            </a:r>
            <a:endParaRPr lang="en-US" sz="2400" dirty="0"/>
          </a:p>
        </p:txBody>
      </p:sp>
      <p:sp>
        <p:nvSpPr>
          <p:cNvPr id="7" name="TextBox 6"/>
          <p:cNvSpPr txBox="1"/>
          <p:nvPr/>
        </p:nvSpPr>
        <p:spPr>
          <a:xfrm>
            <a:off x="6371648" y="1269432"/>
            <a:ext cx="5349297" cy="1200329"/>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Bạn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có</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thể</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tổ</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chức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hai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hội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thảo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nhau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Một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đội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nhóm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và</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một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khách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hàng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Chúng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phục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vụ</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mục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đích</a:t>
            </a:r>
            <a:r>
              <a:rPr lang="en-US" b="1" dirty="0">
                <a:solidFill>
                  <a:srgbClr val="0070C0"/>
                </a:solidFill>
                <a:latin typeface="Times New Roman" panose="02020603050405020304" pitchFamily="18" charset="0"/>
                <a:cs typeface="Times New Roman" panose="02020603050405020304" pitchFamily="18" charset="0"/>
              </a:rPr>
              <a:t>:</a:t>
            </a:r>
            <a:r>
              <a:rPr lang="en-US" dirty="0">
                <a:solidFill>
                  <a:srgbClr val="0070C0"/>
                </a:solidFill>
                <a:latin typeface="Times New Roman" panose="02020603050405020304" pitchFamily="18" charset="0"/>
                <a:cs typeface="Times New Roman" panose="02020603050405020304" pitchFamily="18" charset="0"/>
              </a:rPr>
              <a:t> </a:t>
            </a:r>
            <a:endParaRPr lang="en-US" b="1" dirty="0">
              <a:ln/>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
        <p:nvSpPr>
          <p:cNvPr id="12" name="TextBox 11"/>
          <p:cNvSpPr txBox="1"/>
          <p:nvPr/>
        </p:nvSpPr>
        <p:spPr>
          <a:xfrm>
            <a:off x="6371648" y="2469761"/>
            <a:ext cx="5572702"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Xác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phẩm</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Ghi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đóng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góp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nhân</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Công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bố</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tựu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nhóm</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Ghi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dấu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Đảm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bảo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rằng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nghiệm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học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từ</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tổ</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223908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360659" y="1819524"/>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effectLst/>
                <a:latin typeface="Arial" panose="020B0604020202020204" pitchFamily="34" charset="0"/>
              </a:rPr>
              <a:t/>
            </a:r>
            <a:br>
              <a:rPr kumimoji="0" lang="en-US" altLang="en-US" sz="1800" b="0" i="0" u="none" strike="noStrike" cap="none" normalizeH="0" baseline="0">
                <a:ln>
                  <a:noFill/>
                </a:ln>
                <a:effectLst/>
                <a:latin typeface="Arial" panose="020B0604020202020204" pitchFamily="34" charset="0"/>
              </a:rPr>
            </a:br>
            <a:r>
              <a:rPr kumimoji="0" lang="en-US" altLang="en-US" sz="1800" b="0" i="0" u="none" strike="noStrike" cap="none" normalizeH="0" baseline="0">
                <a:ln>
                  <a:noFill/>
                </a:ln>
                <a:effectLst/>
                <a:latin typeface="Arial" panose="020B0604020202020204" pitchFamily="34" charset="0"/>
              </a:rPr>
              <a:t/>
            </a:r>
            <a:br>
              <a:rPr kumimoji="0" lang="en-US" altLang="en-US" sz="1800" b="0" i="0" u="none" strike="noStrike" cap="none" normalizeH="0" baseline="0">
                <a:ln>
                  <a:noFill/>
                </a:ln>
                <a:effectLst/>
                <a:latin typeface="Arial" panose="020B0604020202020204" pitchFamily="34" charset="0"/>
              </a:rPr>
            </a:br>
            <a:endParaRPr kumimoji="0" lang="en-US" altLang="en-US" sz="1800" b="0" i="0" u="none" strike="noStrike" cap="none" normalizeH="0" baseline="0">
              <a:ln>
                <a:noFill/>
              </a:ln>
              <a:effectLst/>
              <a:latin typeface="Arial" panose="020B0604020202020204" pitchFamily="34" charset="0"/>
            </a:endParaRPr>
          </a:p>
        </p:txBody>
      </p:sp>
      <p:sp>
        <p:nvSpPr>
          <p:cNvPr id="9" name="TextBox 8"/>
          <p:cNvSpPr txBox="1"/>
          <p:nvPr/>
        </p:nvSpPr>
        <p:spPr>
          <a:xfrm>
            <a:off x="317651" y="438435"/>
            <a:ext cx="6053997"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Project Completion Workshops (2 of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955342" y="1129399"/>
            <a:ext cx="4516771"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Measuring and recording project objectives:</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 Function</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Quality</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Performance</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Cost</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Schedule</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Identifying end-of-project housekeeping activities</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Lessons learned</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371648" y="438435"/>
            <a:ext cx="5820352"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Hội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thảo</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kết</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thúc</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dự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án</a:t>
            </a:r>
            <a:r>
              <a:rPr lang="en-US" sz="2400" b="1" u="sng" dirty="0">
                <a:solidFill>
                  <a:srgbClr val="0070C0"/>
                </a:solidFill>
                <a:latin typeface="Times New Roman" panose="02020603050405020304" pitchFamily="18" charset="0"/>
                <a:cs typeface="Times New Roman" panose="02020603050405020304" pitchFamily="18" charset="0"/>
              </a:rPr>
              <a:t> (2/2)</a:t>
            </a:r>
            <a:endParaRPr lang="en-US" sz="2400" dirty="0">
              <a:solidFill>
                <a:srgbClr val="0070C0"/>
              </a:solidFill>
            </a:endParaRPr>
          </a:p>
        </p:txBody>
      </p:sp>
      <p:sp>
        <p:nvSpPr>
          <p:cNvPr id="3" name="TextBox 2"/>
          <p:cNvSpPr txBox="1"/>
          <p:nvPr/>
        </p:nvSpPr>
        <p:spPr>
          <a:xfrm>
            <a:off x="6262255" y="1163782"/>
            <a:ext cx="5223163"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Đo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lường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mục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tiêu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Chức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năng</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Chất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lượng</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Hiệu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suất</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trị</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Lịch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Xác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Bài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học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nghiệm</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2549296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p:txBody>
          <a:bodyPr/>
          <a:lstStyle/>
          <a:p>
            <a:r>
              <a:rPr lang="en-AU" altLang="en-US" dirty="0"/>
              <a:t>Outline of Experience </a:t>
            </a:r>
            <a:r>
              <a:rPr lang="en-AU" altLang="en-US" dirty="0" smtClean="0"/>
              <a:t>Report</a:t>
            </a:r>
            <a:br>
              <a:rPr lang="en-AU" altLang="en-US" dirty="0" smtClean="0"/>
            </a:br>
            <a:r>
              <a:rPr lang="en-AU" altLang="en-US" dirty="0" err="1" smtClean="0">
                <a:solidFill>
                  <a:srgbClr val="0070C0"/>
                </a:solidFill>
              </a:rPr>
              <a:t>Đề</a:t>
            </a:r>
            <a:r>
              <a:rPr lang="en-AU" altLang="en-US" dirty="0" smtClean="0">
                <a:solidFill>
                  <a:srgbClr val="0070C0"/>
                </a:solidFill>
              </a:rPr>
              <a:t> </a:t>
            </a:r>
            <a:r>
              <a:rPr lang="en-AU" altLang="en-US" dirty="0" err="1" smtClean="0">
                <a:solidFill>
                  <a:srgbClr val="0070C0"/>
                </a:solidFill>
              </a:rPr>
              <a:t>cương</a:t>
            </a:r>
            <a:r>
              <a:rPr lang="en-AU" altLang="en-US" dirty="0" smtClean="0">
                <a:solidFill>
                  <a:srgbClr val="0070C0"/>
                </a:solidFill>
              </a:rPr>
              <a:t> </a:t>
            </a:r>
            <a:r>
              <a:rPr lang="en-AU" altLang="en-US" dirty="0" err="1" smtClean="0">
                <a:solidFill>
                  <a:srgbClr val="0070C0"/>
                </a:solidFill>
              </a:rPr>
              <a:t>Báo</a:t>
            </a:r>
            <a:r>
              <a:rPr lang="en-AU" altLang="en-US" dirty="0" smtClean="0">
                <a:solidFill>
                  <a:srgbClr val="0070C0"/>
                </a:solidFill>
              </a:rPr>
              <a:t> </a:t>
            </a:r>
            <a:r>
              <a:rPr lang="en-AU" altLang="en-US" dirty="0" err="1" smtClean="0">
                <a:solidFill>
                  <a:srgbClr val="0070C0"/>
                </a:solidFill>
              </a:rPr>
              <a:t>cáo</a:t>
            </a:r>
            <a:r>
              <a:rPr lang="en-AU" altLang="en-US" dirty="0" smtClean="0">
                <a:solidFill>
                  <a:srgbClr val="0070C0"/>
                </a:solidFill>
              </a:rPr>
              <a:t> </a:t>
            </a:r>
            <a:r>
              <a:rPr lang="en-AU" altLang="en-US" dirty="0" err="1" smtClean="0">
                <a:solidFill>
                  <a:srgbClr val="0070C0"/>
                </a:solidFill>
              </a:rPr>
              <a:t>kinh</a:t>
            </a:r>
            <a:r>
              <a:rPr lang="en-AU" altLang="en-US" dirty="0" smtClean="0">
                <a:solidFill>
                  <a:srgbClr val="0070C0"/>
                </a:solidFill>
              </a:rPr>
              <a:t> </a:t>
            </a:r>
            <a:r>
              <a:rPr lang="en-AU" altLang="en-US" dirty="0" err="1" smtClean="0">
                <a:solidFill>
                  <a:srgbClr val="0070C0"/>
                </a:solidFill>
              </a:rPr>
              <a:t>nghiệm</a:t>
            </a:r>
            <a:endParaRPr lang="en-AU" altLang="en-US" dirty="0">
              <a:solidFill>
                <a:srgbClr val="0070C0"/>
              </a:solidFill>
            </a:endParaRPr>
          </a:p>
        </p:txBody>
      </p:sp>
      <p:sp>
        <p:nvSpPr>
          <p:cNvPr id="829443" name="Rectangle 3"/>
          <p:cNvSpPr>
            <a:spLocks noGrp="1" noChangeArrowheads="1"/>
          </p:cNvSpPr>
          <p:nvPr>
            <p:ph sz="half" idx="1"/>
          </p:nvPr>
        </p:nvSpPr>
        <p:spPr/>
        <p:txBody>
          <a:bodyPr>
            <a:normAutofit fontScale="70000" lnSpcReduction="20000"/>
          </a:bodyPr>
          <a:lstStyle/>
          <a:p>
            <a:r>
              <a:rPr lang="en-AU" altLang="en-US" dirty="0" smtClean="0">
                <a:solidFill>
                  <a:srgbClr val="0070C0"/>
                </a:solidFill>
              </a:rPr>
              <a:t>I. </a:t>
            </a:r>
            <a:r>
              <a:rPr lang="en-AU" altLang="en-US" dirty="0" err="1" smtClean="0">
                <a:solidFill>
                  <a:srgbClr val="0070C0"/>
                </a:solidFill>
              </a:rPr>
              <a:t>Giới</a:t>
            </a:r>
            <a:r>
              <a:rPr lang="en-AU" altLang="en-US" dirty="0" smtClean="0">
                <a:solidFill>
                  <a:srgbClr val="0070C0"/>
                </a:solidFill>
              </a:rPr>
              <a:t> </a:t>
            </a:r>
            <a:r>
              <a:rPr lang="en-AU" altLang="en-US" dirty="0" err="1" smtClean="0">
                <a:solidFill>
                  <a:srgbClr val="0070C0"/>
                </a:solidFill>
              </a:rPr>
              <a:t>thiệu</a:t>
            </a:r>
            <a:r>
              <a:rPr lang="en-AU" altLang="en-US" dirty="0" smtClean="0">
                <a:solidFill>
                  <a:srgbClr val="0070C0"/>
                </a:solidFill>
              </a:rPr>
              <a:t> </a:t>
            </a:r>
            <a:r>
              <a:rPr lang="en-AU" altLang="en-US" dirty="0" err="1" smtClean="0">
                <a:solidFill>
                  <a:srgbClr val="0070C0"/>
                </a:solidFill>
              </a:rPr>
              <a:t>chung</a:t>
            </a:r>
            <a:r>
              <a:rPr lang="en-AU" altLang="en-US" dirty="0" smtClean="0">
                <a:solidFill>
                  <a:srgbClr val="0070C0"/>
                </a:solidFill>
              </a:rPr>
              <a:t> </a:t>
            </a:r>
            <a:r>
              <a:rPr lang="en-AU" altLang="en-US" dirty="0" err="1" smtClean="0">
                <a:solidFill>
                  <a:srgbClr val="0070C0"/>
                </a:solidFill>
              </a:rPr>
              <a:t>về</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án</a:t>
            </a:r>
            <a:endParaRPr lang="en-AU" altLang="en-US" dirty="0" smtClean="0">
              <a:solidFill>
                <a:srgbClr val="0070C0"/>
              </a:solidFill>
            </a:endParaRPr>
          </a:p>
          <a:p>
            <a:r>
              <a:rPr lang="en-AU" altLang="en-US" dirty="0" smtClean="0">
                <a:solidFill>
                  <a:srgbClr val="0070C0"/>
                </a:solidFill>
              </a:rPr>
              <a:t>   A. </a:t>
            </a:r>
            <a:r>
              <a:rPr lang="en-AU" altLang="en-US" dirty="0" err="1" smtClean="0">
                <a:solidFill>
                  <a:srgbClr val="0070C0"/>
                </a:solidFill>
              </a:rPr>
              <a:t>Mục</a:t>
            </a:r>
            <a:r>
              <a:rPr lang="en-AU" altLang="en-US" dirty="0" smtClean="0">
                <a:solidFill>
                  <a:srgbClr val="0070C0"/>
                </a:solidFill>
              </a:rPr>
              <a:t> </a:t>
            </a:r>
            <a:r>
              <a:rPr lang="en-AU" altLang="en-US" dirty="0" err="1" smtClean="0">
                <a:solidFill>
                  <a:srgbClr val="0070C0"/>
                </a:solidFill>
              </a:rPr>
              <a:t>đích</a:t>
            </a:r>
            <a:endParaRPr lang="en-AU" altLang="en-US" dirty="0" smtClean="0">
              <a:solidFill>
                <a:srgbClr val="0070C0"/>
              </a:solidFill>
            </a:endParaRPr>
          </a:p>
          <a:p>
            <a:r>
              <a:rPr lang="en-AU" altLang="en-US" dirty="0" smtClean="0">
                <a:solidFill>
                  <a:srgbClr val="0070C0"/>
                </a:solidFill>
              </a:rPr>
              <a:t>   B. </a:t>
            </a:r>
            <a:r>
              <a:rPr lang="en-AU" altLang="en-US" dirty="0" err="1" smtClean="0">
                <a:solidFill>
                  <a:srgbClr val="0070C0"/>
                </a:solidFill>
              </a:rPr>
              <a:t>Phạm</a:t>
            </a:r>
            <a:r>
              <a:rPr lang="en-AU" altLang="en-US" dirty="0" smtClean="0">
                <a:solidFill>
                  <a:srgbClr val="0070C0"/>
                </a:solidFill>
              </a:rPr>
              <a:t> vi</a:t>
            </a:r>
          </a:p>
          <a:p>
            <a:r>
              <a:rPr lang="en-AU" altLang="en-US" dirty="0" smtClean="0">
                <a:solidFill>
                  <a:srgbClr val="0070C0"/>
                </a:solidFill>
              </a:rPr>
              <a:t>II. </a:t>
            </a:r>
            <a:r>
              <a:rPr lang="en-AU" altLang="en-US" dirty="0" err="1" smtClean="0">
                <a:solidFill>
                  <a:srgbClr val="0070C0"/>
                </a:solidFill>
              </a:rPr>
              <a:t>Tình</a:t>
            </a:r>
            <a:r>
              <a:rPr lang="en-AU" altLang="en-US" dirty="0" smtClean="0">
                <a:solidFill>
                  <a:srgbClr val="0070C0"/>
                </a:solidFill>
              </a:rPr>
              <a:t> </a:t>
            </a:r>
            <a:r>
              <a:rPr lang="en-AU" altLang="en-US" dirty="0" err="1" smtClean="0">
                <a:solidFill>
                  <a:srgbClr val="0070C0"/>
                </a:solidFill>
              </a:rPr>
              <a:t>hình</a:t>
            </a:r>
            <a:r>
              <a:rPr lang="en-AU" altLang="en-US" dirty="0" smtClean="0">
                <a:solidFill>
                  <a:srgbClr val="0070C0"/>
                </a:solidFill>
              </a:rPr>
              <a:t>/</a:t>
            </a:r>
            <a:r>
              <a:rPr lang="en-AU" altLang="en-US" dirty="0" err="1" smtClean="0">
                <a:solidFill>
                  <a:srgbClr val="0070C0"/>
                </a:solidFill>
              </a:rPr>
              <a:t>hiện</a:t>
            </a:r>
            <a:r>
              <a:rPr lang="en-AU" altLang="en-US" dirty="0" smtClean="0">
                <a:solidFill>
                  <a:srgbClr val="0070C0"/>
                </a:solidFill>
              </a:rPr>
              <a:t> </a:t>
            </a:r>
            <a:r>
              <a:rPr lang="en-AU" altLang="en-US" dirty="0" err="1" smtClean="0">
                <a:solidFill>
                  <a:srgbClr val="0070C0"/>
                </a:solidFill>
              </a:rPr>
              <a:t>trạng</a:t>
            </a:r>
            <a:r>
              <a:rPr lang="en-AU" altLang="en-US" dirty="0" smtClean="0">
                <a:solidFill>
                  <a:srgbClr val="0070C0"/>
                </a:solidFill>
              </a:rPr>
              <a:t> </a:t>
            </a:r>
            <a:r>
              <a:rPr lang="en-AU" altLang="en-US" dirty="0" err="1" smtClean="0">
                <a:solidFill>
                  <a:srgbClr val="0070C0"/>
                </a:solidFill>
              </a:rPr>
              <a:t>trước</a:t>
            </a:r>
            <a:r>
              <a:rPr lang="en-AU" altLang="en-US" dirty="0" smtClean="0">
                <a:solidFill>
                  <a:srgbClr val="0070C0"/>
                </a:solidFill>
              </a:rPr>
              <a:t> </a:t>
            </a:r>
            <a:r>
              <a:rPr lang="en-AU" altLang="en-US" dirty="0" err="1" smtClean="0">
                <a:solidFill>
                  <a:srgbClr val="0070C0"/>
                </a:solidFill>
              </a:rPr>
              <a:t>khi</a:t>
            </a:r>
            <a:r>
              <a:rPr lang="en-AU" altLang="en-US" dirty="0" smtClean="0">
                <a:solidFill>
                  <a:srgbClr val="0070C0"/>
                </a:solidFill>
              </a:rPr>
              <a:t> </a:t>
            </a:r>
            <a:r>
              <a:rPr lang="en-AU" altLang="en-US" dirty="0" err="1" smtClean="0">
                <a:solidFill>
                  <a:srgbClr val="0070C0"/>
                </a:solidFill>
              </a:rPr>
              <a:t>thực</a:t>
            </a:r>
            <a:r>
              <a:rPr lang="en-AU" altLang="en-US" dirty="0" smtClean="0">
                <a:solidFill>
                  <a:srgbClr val="0070C0"/>
                </a:solidFill>
              </a:rPr>
              <a:t> </a:t>
            </a:r>
            <a:r>
              <a:rPr lang="en-AU" altLang="en-US" dirty="0" err="1" smtClean="0">
                <a:solidFill>
                  <a:srgbClr val="0070C0"/>
                </a:solidFill>
              </a:rPr>
              <a:t>hiện</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án</a:t>
            </a:r>
            <a:endParaRPr lang="en-AU" altLang="en-US" dirty="0" smtClean="0">
              <a:solidFill>
                <a:srgbClr val="0070C0"/>
              </a:solidFill>
            </a:endParaRPr>
          </a:p>
          <a:p>
            <a:r>
              <a:rPr lang="en-AU" altLang="en-US" dirty="0" smtClean="0">
                <a:solidFill>
                  <a:srgbClr val="0070C0"/>
                </a:solidFill>
              </a:rPr>
              <a:t>III. </a:t>
            </a:r>
            <a:r>
              <a:rPr lang="en-AU" altLang="en-US" dirty="0" err="1" smtClean="0">
                <a:solidFill>
                  <a:srgbClr val="0070C0"/>
                </a:solidFill>
              </a:rPr>
              <a:t>Tóm</a:t>
            </a:r>
            <a:r>
              <a:rPr lang="en-AU" altLang="en-US" dirty="0" smtClean="0">
                <a:solidFill>
                  <a:srgbClr val="0070C0"/>
                </a:solidFill>
              </a:rPr>
              <a:t> </a:t>
            </a:r>
            <a:r>
              <a:rPr lang="en-AU" altLang="en-US" dirty="0" err="1" smtClean="0">
                <a:solidFill>
                  <a:srgbClr val="0070C0"/>
                </a:solidFill>
              </a:rPr>
              <a:t>tắt</a:t>
            </a:r>
            <a:r>
              <a:rPr lang="en-AU" altLang="en-US" dirty="0" smtClean="0">
                <a:solidFill>
                  <a:srgbClr val="0070C0"/>
                </a:solidFill>
              </a:rPr>
              <a:t> </a:t>
            </a:r>
            <a:r>
              <a:rPr lang="en-AU" altLang="en-US" dirty="0" err="1" smtClean="0">
                <a:solidFill>
                  <a:srgbClr val="0070C0"/>
                </a:solidFill>
              </a:rPr>
              <a:t>nội</a:t>
            </a:r>
            <a:r>
              <a:rPr lang="en-AU" altLang="en-US" dirty="0" smtClean="0">
                <a:solidFill>
                  <a:srgbClr val="0070C0"/>
                </a:solidFill>
              </a:rPr>
              <a:t> dung </a:t>
            </a:r>
            <a:r>
              <a:rPr lang="en-AU" altLang="en-US" dirty="0" err="1" smtClean="0">
                <a:solidFill>
                  <a:srgbClr val="0070C0"/>
                </a:solidFill>
              </a:rPr>
              <a:t>công</a:t>
            </a:r>
            <a:r>
              <a:rPr lang="en-AU" altLang="en-US" dirty="0" smtClean="0">
                <a:solidFill>
                  <a:srgbClr val="0070C0"/>
                </a:solidFill>
              </a:rPr>
              <a:t> </a:t>
            </a:r>
            <a:r>
              <a:rPr lang="en-AU" altLang="en-US" dirty="0" err="1" smtClean="0">
                <a:solidFill>
                  <a:srgbClr val="0070C0"/>
                </a:solidFill>
              </a:rPr>
              <a:t>việc</a:t>
            </a:r>
            <a:r>
              <a:rPr lang="en-AU" altLang="en-US" dirty="0" smtClean="0">
                <a:solidFill>
                  <a:srgbClr val="0070C0"/>
                </a:solidFill>
              </a:rPr>
              <a:t> </a:t>
            </a:r>
            <a:r>
              <a:rPr lang="en-AU" altLang="en-US" dirty="0" err="1" smtClean="0">
                <a:solidFill>
                  <a:srgbClr val="0070C0"/>
                </a:solidFill>
              </a:rPr>
              <a:t>của</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án</a:t>
            </a:r>
            <a:endParaRPr lang="en-AU" altLang="en-US" dirty="0" smtClean="0">
              <a:solidFill>
                <a:srgbClr val="0070C0"/>
              </a:solidFill>
            </a:endParaRPr>
          </a:p>
          <a:p>
            <a:r>
              <a:rPr lang="en-AU" altLang="en-US" dirty="0" smtClean="0">
                <a:solidFill>
                  <a:srgbClr val="0070C0"/>
                </a:solidFill>
              </a:rPr>
              <a:t>IV. </a:t>
            </a:r>
            <a:r>
              <a:rPr lang="en-AU" altLang="en-US" dirty="0" err="1" smtClean="0">
                <a:solidFill>
                  <a:srgbClr val="0070C0"/>
                </a:solidFill>
              </a:rPr>
              <a:t>Những</a:t>
            </a:r>
            <a:r>
              <a:rPr lang="en-AU" altLang="en-US" dirty="0" smtClean="0">
                <a:solidFill>
                  <a:srgbClr val="0070C0"/>
                </a:solidFill>
              </a:rPr>
              <a:t> </a:t>
            </a:r>
            <a:r>
              <a:rPr lang="en-AU" altLang="en-US" dirty="0" err="1" smtClean="0">
                <a:solidFill>
                  <a:srgbClr val="0070C0"/>
                </a:solidFill>
              </a:rPr>
              <a:t>điểm</a:t>
            </a:r>
            <a:r>
              <a:rPr lang="en-AU" altLang="en-US" dirty="0" smtClean="0">
                <a:solidFill>
                  <a:srgbClr val="0070C0"/>
                </a:solidFill>
              </a:rPr>
              <a:t> </a:t>
            </a:r>
            <a:r>
              <a:rPr lang="en-AU" altLang="en-US" dirty="0" err="1" smtClean="0">
                <a:solidFill>
                  <a:srgbClr val="0070C0"/>
                </a:solidFill>
              </a:rPr>
              <a:t>đã</a:t>
            </a:r>
            <a:r>
              <a:rPr lang="en-AU" altLang="en-US" dirty="0" smtClean="0">
                <a:solidFill>
                  <a:srgbClr val="0070C0"/>
                </a:solidFill>
              </a:rPr>
              <a:t> </a:t>
            </a:r>
            <a:r>
              <a:rPr lang="en-AU" altLang="en-US" dirty="0" err="1" smtClean="0">
                <a:solidFill>
                  <a:srgbClr val="0070C0"/>
                </a:solidFill>
              </a:rPr>
              <a:t>đạt</a:t>
            </a:r>
            <a:r>
              <a:rPr lang="en-AU" altLang="en-US" dirty="0" smtClean="0">
                <a:solidFill>
                  <a:srgbClr val="0070C0"/>
                </a:solidFill>
              </a:rPr>
              <a:t> </a:t>
            </a:r>
            <a:r>
              <a:rPr lang="en-AU" altLang="en-US" dirty="0" err="1" smtClean="0">
                <a:solidFill>
                  <a:srgbClr val="0070C0"/>
                </a:solidFill>
              </a:rPr>
              <a:t>được</a:t>
            </a:r>
            <a:r>
              <a:rPr lang="en-AU" altLang="en-US" dirty="0" smtClean="0">
                <a:solidFill>
                  <a:srgbClr val="0070C0"/>
                </a:solidFill>
              </a:rPr>
              <a:t>/</a:t>
            </a:r>
            <a:r>
              <a:rPr lang="en-AU" altLang="en-US" dirty="0" err="1" smtClean="0">
                <a:solidFill>
                  <a:srgbClr val="0070C0"/>
                </a:solidFill>
              </a:rPr>
              <a:t>thành</a:t>
            </a:r>
            <a:r>
              <a:rPr lang="en-AU" altLang="en-US" dirty="0" smtClean="0">
                <a:solidFill>
                  <a:srgbClr val="0070C0"/>
                </a:solidFill>
              </a:rPr>
              <a:t> </a:t>
            </a:r>
            <a:r>
              <a:rPr lang="en-AU" altLang="en-US" dirty="0" err="1" smtClean="0">
                <a:solidFill>
                  <a:srgbClr val="0070C0"/>
                </a:solidFill>
              </a:rPr>
              <a:t>công</a:t>
            </a:r>
            <a:endParaRPr lang="en-AU" altLang="en-US" dirty="0" smtClean="0">
              <a:solidFill>
                <a:srgbClr val="0070C0"/>
              </a:solidFill>
            </a:endParaRPr>
          </a:p>
          <a:p>
            <a:r>
              <a:rPr lang="en-AU" altLang="en-US" dirty="0" smtClean="0">
                <a:solidFill>
                  <a:srgbClr val="0070C0"/>
                </a:solidFill>
              </a:rPr>
              <a:t>   A. </a:t>
            </a:r>
            <a:r>
              <a:rPr lang="en-AU" altLang="en-US" dirty="0" err="1" smtClean="0">
                <a:solidFill>
                  <a:srgbClr val="0070C0"/>
                </a:solidFill>
              </a:rPr>
              <a:t>Các</a:t>
            </a:r>
            <a:r>
              <a:rPr lang="en-AU" altLang="en-US" dirty="0" smtClean="0">
                <a:solidFill>
                  <a:srgbClr val="0070C0"/>
                </a:solidFill>
              </a:rPr>
              <a:t> </a:t>
            </a:r>
            <a:r>
              <a:rPr lang="en-AU" altLang="en-US" dirty="0" err="1" smtClean="0">
                <a:solidFill>
                  <a:srgbClr val="0070C0"/>
                </a:solidFill>
              </a:rPr>
              <a:t>thành</a:t>
            </a:r>
            <a:r>
              <a:rPr lang="en-AU" altLang="en-US" dirty="0" smtClean="0">
                <a:solidFill>
                  <a:srgbClr val="0070C0"/>
                </a:solidFill>
              </a:rPr>
              <a:t> </a:t>
            </a:r>
            <a:r>
              <a:rPr lang="en-AU" altLang="en-US" dirty="0" err="1" smtClean="0">
                <a:solidFill>
                  <a:srgbClr val="0070C0"/>
                </a:solidFill>
              </a:rPr>
              <a:t>công</a:t>
            </a:r>
            <a:endParaRPr lang="en-AU" altLang="en-US" dirty="0" smtClean="0">
              <a:solidFill>
                <a:srgbClr val="0070C0"/>
              </a:solidFill>
            </a:endParaRPr>
          </a:p>
          <a:p>
            <a:r>
              <a:rPr lang="en-AU" altLang="en-US" dirty="0" smtClean="0">
                <a:solidFill>
                  <a:srgbClr val="0070C0"/>
                </a:solidFill>
              </a:rPr>
              <a:t>   B. </a:t>
            </a:r>
            <a:r>
              <a:rPr lang="en-AU" altLang="en-US" dirty="0" err="1" smtClean="0">
                <a:solidFill>
                  <a:srgbClr val="0070C0"/>
                </a:solidFill>
              </a:rPr>
              <a:t>Thảo</a:t>
            </a:r>
            <a:r>
              <a:rPr lang="en-AU" altLang="en-US" dirty="0" smtClean="0">
                <a:solidFill>
                  <a:srgbClr val="0070C0"/>
                </a:solidFill>
              </a:rPr>
              <a:t> </a:t>
            </a:r>
            <a:r>
              <a:rPr lang="en-AU" altLang="en-US" dirty="0" err="1" smtClean="0">
                <a:solidFill>
                  <a:srgbClr val="0070C0"/>
                </a:solidFill>
              </a:rPr>
              <a:t>luận</a:t>
            </a:r>
            <a:r>
              <a:rPr lang="en-AU" altLang="en-US" dirty="0" smtClean="0">
                <a:solidFill>
                  <a:srgbClr val="0070C0"/>
                </a:solidFill>
              </a:rPr>
              <a:t> </a:t>
            </a:r>
            <a:r>
              <a:rPr lang="en-AU" altLang="en-US" dirty="0" err="1" smtClean="0">
                <a:solidFill>
                  <a:srgbClr val="0070C0"/>
                </a:solidFill>
              </a:rPr>
              <a:t>về</a:t>
            </a:r>
            <a:r>
              <a:rPr lang="en-AU" altLang="en-US" dirty="0" smtClean="0">
                <a:solidFill>
                  <a:srgbClr val="0070C0"/>
                </a:solidFill>
              </a:rPr>
              <a:t> </a:t>
            </a:r>
            <a:r>
              <a:rPr lang="en-AU" altLang="en-US" dirty="0" err="1" smtClean="0">
                <a:solidFill>
                  <a:srgbClr val="0070C0"/>
                </a:solidFill>
              </a:rPr>
              <a:t>từng</a:t>
            </a:r>
            <a:r>
              <a:rPr lang="en-AU" altLang="en-US" dirty="0" smtClean="0">
                <a:solidFill>
                  <a:srgbClr val="0070C0"/>
                </a:solidFill>
              </a:rPr>
              <a:t> </a:t>
            </a:r>
            <a:r>
              <a:rPr lang="en-AU" altLang="en-US" dirty="0" err="1" smtClean="0">
                <a:solidFill>
                  <a:srgbClr val="0070C0"/>
                </a:solidFill>
              </a:rPr>
              <a:t>thành</a:t>
            </a:r>
            <a:r>
              <a:rPr lang="en-AU" altLang="en-US" dirty="0" smtClean="0">
                <a:solidFill>
                  <a:srgbClr val="0070C0"/>
                </a:solidFill>
              </a:rPr>
              <a:t> </a:t>
            </a:r>
            <a:r>
              <a:rPr lang="en-AU" altLang="en-US" dirty="0" err="1" smtClean="0">
                <a:solidFill>
                  <a:srgbClr val="0070C0"/>
                </a:solidFill>
              </a:rPr>
              <a:t>công</a:t>
            </a:r>
            <a:endParaRPr lang="en-AU" altLang="en-US" dirty="0" smtClean="0">
              <a:solidFill>
                <a:srgbClr val="0070C0"/>
              </a:solidFill>
            </a:endParaRPr>
          </a:p>
          <a:p>
            <a:r>
              <a:rPr lang="en-AU" altLang="en-US" dirty="0" smtClean="0">
                <a:solidFill>
                  <a:srgbClr val="0070C0"/>
                </a:solidFill>
              </a:rPr>
              <a:t>V. </a:t>
            </a:r>
            <a:r>
              <a:rPr lang="en-AU" altLang="en-US" dirty="0" err="1" smtClean="0">
                <a:solidFill>
                  <a:srgbClr val="0070C0"/>
                </a:solidFill>
              </a:rPr>
              <a:t>Các</a:t>
            </a:r>
            <a:r>
              <a:rPr lang="en-AU" altLang="en-US" dirty="0" smtClean="0">
                <a:solidFill>
                  <a:srgbClr val="0070C0"/>
                </a:solidFill>
              </a:rPr>
              <a:t> </a:t>
            </a:r>
            <a:r>
              <a:rPr lang="en-AU" altLang="en-US" dirty="0" err="1" smtClean="0">
                <a:solidFill>
                  <a:srgbClr val="0070C0"/>
                </a:solidFill>
              </a:rPr>
              <a:t>vấn</a:t>
            </a:r>
            <a:r>
              <a:rPr lang="en-AU" altLang="en-US" dirty="0" smtClean="0">
                <a:solidFill>
                  <a:srgbClr val="0070C0"/>
                </a:solidFill>
              </a:rPr>
              <a:t> </a:t>
            </a:r>
            <a:r>
              <a:rPr lang="en-AU" altLang="en-US" dirty="0" err="1" smtClean="0">
                <a:solidFill>
                  <a:srgbClr val="0070C0"/>
                </a:solidFill>
              </a:rPr>
              <a:t>đề</a:t>
            </a:r>
            <a:r>
              <a:rPr lang="en-AU" altLang="en-US" dirty="0" smtClean="0">
                <a:solidFill>
                  <a:srgbClr val="0070C0"/>
                </a:solidFill>
              </a:rPr>
              <a:t> </a:t>
            </a:r>
            <a:r>
              <a:rPr lang="en-AU" altLang="en-US" dirty="0" err="1" smtClean="0">
                <a:solidFill>
                  <a:srgbClr val="0070C0"/>
                </a:solidFill>
              </a:rPr>
              <a:t>gặp</a:t>
            </a:r>
            <a:r>
              <a:rPr lang="en-AU" altLang="en-US" dirty="0" smtClean="0">
                <a:solidFill>
                  <a:srgbClr val="0070C0"/>
                </a:solidFill>
              </a:rPr>
              <a:t> </a:t>
            </a:r>
            <a:r>
              <a:rPr lang="en-AU" altLang="en-US" dirty="0" err="1" smtClean="0">
                <a:solidFill>
                  <a:srgbClr val="0070C0"/>
                </a:solidFill>
              </a:rPr>
              <a:t>phải</a:t>
            </a:r>
            <a:r>
              <a:rPr lang="en-AU" altLang="en-US" dirty="0" smtClean="0">
                <a:solidFill>
                  <a:srgbClr val="0070C0"/>
                </a:solidFill>
              </a:rPr>
              <a:t> </a:t>
            </a:r>
            <a:r>
              <a:rPr lang="en-AU" altLang="en-US" dirty="0" err="1" smtClean="0">
                <a:solidFill>
                  <a:srgbClr val="0070C0"/>
                </a:solidFill>
              </a:rPr>
              <a:t>trong</a:t>
            </a:r>
            <a:r>
              <a:rPr lang="en-AU" altLang="en-US" dirty="0" smtClean="0">
                <a:solidFill>
                  <a:srgbClr val="0070C0"/>
                </a:solidFill>
              </a:rPr>
              <a:t> </a:t>
            </a:r>
            <a:r>
              <a:rPr lang="en-AU" altLang="en-US" dirty="0" err="1" smtClean="0">
                <a:solidFill>
                  <a:srgbClr val="0070C0"/>
                </a:solidFill>
              </a:rPr>
              <a:t>khi</a:t>
            </a:r>
            <a:r>
              <a:rPr lang="en-AU" altLang="en-US" dirty="0" smtClean="0">
                <a:solidFill>
                  <a:srgbClr val="0070C0"/>
                </a:solidFill>
              </a:rPr>
              <a:t> </a:t>
            </a:r>
            <a:r>
              <a:rPr lang="en-AU" altLang="en-US" dirty="0" err="1" smtClean="0">
                <a:solidFill>
                  <a:srgbClr val="0070C0"/>
                </a:solidFill>
              </a:rPr>
              <a:t>thực</a:t>
            </a:r>
            <a:r>
              <a:rPr lang="en-AU" altLang="en-US" dirty="0" smtClean="0">
                <a:solidFill>
                  <a:srgbClr val="0070C0"/>
                </a:solidFill>
              </a:rPr>
              <a:t> </a:t>
            </a:r>
            <a:r>
              <a:rPr lang="en-AU" altLang="en-US" dirty="0" err="1" smtClean="0">
                <a:solidFill>
                  <a:srgbClr val="0070C0"/>
                </a:solidFill>
              </a:rPr>
              <a:t>hiện</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án</a:t>
            </a:r>
            <a:endParaRPr lang="en-AU" altLang="en-US" dirty="0" smtClean="0">
              <a:solidFill>
                <a:srgbClr val="0070C0"/>
              </a:solidFill>
            </a:endParaRPr>
          </a:p>
          <a:p>
            <a:r>
              <a:rPr lang="en-AU" altLang="en-US" dirty="0" smtClean="0">
                <a:solidFill>
                  <a:srgbClr val="0070C0"/>
                </a:solidFill>
              </a:rPr>
              <a:t>   A. </a:t>
            </a:r>
            <a:r>
              <a:rPr lang="en-AU" altLang="en-US" dirty="0" err="1" smtClean="0">
                <a:solidFill>
                  <a:srgbClr val="0070C0"/>
                </a:solidFill>
              </a:rPr>
              <a:t>Thảo</a:t>
            </a:r>
            <a:r>
              <a:rPr lang="en-AU" altLang="en-US" dirty="0" smtClean="0">
                <a:solidFill>
                  <a:srgbClr val="0070C0"/>
                </a:solidFill>
              </a:rPr>
              <a:t> </a:t>
            </a:r>
            <a:r>
              <a:rPr lang="en-AU" altLang="en-US" dirty="0" err="1" smtClean="0">
                <a:solidFill>
                  <a:srgbClr val="0070C0"/>
                </a:solidFill>
              </a:rPr>
              <a:t>luận</a:t>
            </a:r>
            <a:r>
              <a:rPr lang="en-AU" altLang="en-US" dirty="0" smtClean="0">
                <a:solidFill>
                  <a:srgbClr val="0070C0"/>
                </a:solidFill>
              </a:rPr>
              <a:t> </a:t>
            </a:r>
            <a:r>
              <a:rPr lang="en-AU" altLang="en-US" dirty="0" err="1" smtClean="0">
                <a:solidFill>
                  <a:srgbClr val="0070C0"/>
                </a:solidFill>
              </a:rPr>
              <a:t>về</a:t>
            </a:r>
            <a:r>
              <a:rPr lang="en-AU" altLang="en-US" dirty="0" smtClean="0">
                <a:solidFill>
                  <a:srgbClr val="0070C0"/>
                </a:solidFill>
              </a:rPr>
              <a:t> </a:t>
            </a:r>
            <a:r>
              <a:rPr lang="en-AU" altLang="en-US" dirty="0" err="1" smtClean="0">
                <a:solidFill>
                  <a:srgbClr val="0070C0"/>
                </a:solidFill>
              </a:rPr>
              <a:t>từng</a:t>
            </a:r>
            <a:r>
              <a:rPr lang="en-AU" altLang="en-US" dirty="0" smtClean="0">
                <a:solidFill>
                  <a:srgbClr val="0070C0"/>
                </a:solidFill>
              </a:rPr>
              <a:t> </a:t>
            </a:r>
            <a:r>
              <a:rPr lang="en-AU" altLang="en-US" dirty="0" err="1" smtClean="0">
                <a:solidFill>
                  <a:srgbClr val="0070C0"/>
                </a:solidFill>
              </a:rPr>
              <a:t>vấn</a:t>
            </a:r>
            <a:r>
              <a:rPr lang="en-AU" altLang="en-US" dirty="0" smtClean="0">
                <a:solidFill>
                  <a:srgbClr val="0070C0"/>
                </a:solidFill>
              </a:rPr>
              <a:t> </a:t>
            </a:r>
            <a:r>
              <a:rPr lang="en-AU" altLang="en-US" dirty="0" err="1" smtClean="0">
                <a:solidFill>
                  <a:srgbClr val="0070C0"/>
                </a:solidFill>
              </a:rPr>
              <a:t>đề</a:t>
            </a:r>
            <a:endParaRPr lang="en-AU" altLang="en-US" dirty="0" smtClean="0">
              <a:solidFill>
                <a:srgbClr val="0070C0"/>
              </a:solidFill>
            </a:endParaRPr>
          </a:p>
          <a:p>
            <a:r>
              <a:rPr lang="en-AU" altLang="en-US" dirty="0" smtClean="0">
                <a:solidFill>
                  <a:srgbClr val="0070C0"/>
                </a:solidFill>
              </a:rPr>
              <a:t>   B. </a:t>
            </a:r>
            <a:r>
              <a:rPr lang="en-AU" altLang="en-US" dirty="0" err="1" smtClean="0">
                <a:solidFill>
                  <a:srgbClr val="0070C0"/>
                </a:solidFill>
              </a:rPr>
              <a:t>Cách</a:t>
            </a:r>
            <a:r>
              <a:rPr lang="en-AU" altLang="en-US" dirty="0" smtClean="0">
                <a:solidFill>
                  <a:srgbClr val="0070C0"/>
                </a:solidFill>
              </a:rPr>
              <a:t> </a:t>
            </a:r>
            <a:r>
              <a:rPr lang="en-AU" altLang="en-US" dirty="0" err="1" smtClean="0">
                <a:solidFill>
                  <a:srgbClr val="0070C0"/>
                </a:solidFill>
              </a:rPr>
              <a:t>khắc</a:t>
            </a:r>
            <a:r>
              <a:rPr lang="en-AU" altLang="en-US" dirty="0" smtClean="0">
                <a:solidFill>
                  <a:srgbClr val="0070C0"/>
                </a:solidFill>
              </a:rPr>
              <a:t> </a:t>
            </a:r>
            <a:r>
              <a:rPr lang="en-AU" altLang="en-US" dirty="0" err="1" smtClean="0">
                <a:solidFill>
                  <a:srgbClr val="0070C0"/>
                </a:solidFill>
              </a:rPr>
              <a:t>phục</a:t>
            </a:r>
            <a:r>
              <a:rPr lang="en-AU" altLang="en-US" dirty="0" smtClean="0">
                <a:solidFill>
                  <a:srgbClr val="0070C0"/>
                </a:solidFill>
              </a:rPr>
              <a:t> </a:t>
            </a:r>
            <a:r>
              <a:rPr lang="en-AU" altLang="en-US" dirty="0" err="1" smtClean="0">
                <a:solidFill>
                  <a:srgbClr val="0070C0"/>
                </a:solidFill>
              </a:rPr>
              <a:t>vấn</a:t>
            </a:r>
            <a:r>
              <a:rPr lang="en-AU" altLang="en-US" dirty="0" smtClean="0">
                <a:solidFill>
                  <a:srgbClr val="0070C0"/>
                </a:solidFill>
              </a:rPr>
              <a:t> </a:t>
            </a:r>
            <a:r>
              <a:rPr lang="en-AU" altLang="en-US" dirty="0" err="1" smtClean="0">
                <a:solidFill>
                  <a:srgbClr val="0070C0"/>
                </a:solidFill>
              </a:rPr>
              <a:t>đề</a:t>
            </a:r>
            <a:endParaRPr lang="en-AU" altLang="en-US" dirty="0" smtClean="0">
              <a:solidFill>
                <a:srgbClr val="0070C0"/>
              </a:solidFill>
            </a:endParaRPr>
          </a:p>
          <a:p>
            <a:r>
              <a:rPr lang="en-AU" altLang="en-US" dirty="0" smtClean="0">
                <a:solidFill>
                  <a:srgbClr val="0070C0"/>
                </a:solidFill>
              </a:rPr>
              <a:t>VI. </a:t>
            </a:r>
            <a:r>
              <a:rPr lang="en-AU" altLang="en-US" dirty="0" err="1" smtClean="0">
                <a:solidFill>
                  <a:srgbClr val="0070C0"/>
                </a:solidFill>
              </a:rPr>
              <a:t>Cơ</a:t>
            </a:r>
            <a:r>
              <a:rPr lang="en-AU" altLang="en-US" dirty="0" smtClean="0">
                <a:solidFill>
                  <a:srgbClr val="0070C0"/>
                </a:solidFill>
              </a:rPr>
              <a:t> </a:t>
            </a:r>
            <a:r>
              <a:rPr lang="en-AU" altLang="en-US" dirty="0" err="1" smtClean="0">
                <a:solidFill>
                  <a:srgbClr val="0070C0"/>
                </a:solidFill>
              </a:rPr>
              <a:t>hội</a:t>
            </a:r>
            <a:r>
              <a:rPr lang="en-AU" altLang="en-US" dirty="0" smtClean="0">
                <a:solidFill>
                  <a:srgbClr val="0070C0"/>
                </a:solidFill>
              </a:rPr>
              <a:t> </a:t>
            </a:r>
            <a:r>
              <a:rPr lang="en-AU" altLang="en-US" dirty="0" err="1" smtClean="0">
                <a:solidFill>
                  <a:srgbClr val="0070C0"/>
                </a:solidFill>
              </a:rPr>
              <a:t>cho</a:t>
            </a:r>
            <a:r>
              <a:rPr lang="en-AU" altLang="en-US" dirty="0" smtClean="0">
                <a:solidFill>
                  <a:srgbClr val="0070C0"/>
                </a:solidFill>
              </a:rPr>
              <a:t> </a:t>
            </a:r>
            <a:r>
              <a:rPr lang="en-AU" altLang="en-US" dirty="0" err="1" smtClean="0">
                <a:solidFill>
                  <a:srgbClr val="0070C0"/>
                </a:solidFill>
              </a:rPr>
              <a:t>công</a:t>
            </a:r>
            <a:r>
              <a:rPr lang="en-AU" altLang="en-US" dirty="0" smtClean="0">
                <a:solidFill>
                  <a:srgbClr val="0070C0"/>
                </a:solidFill>
              </a:rPr>
              <a:t> </a:t>
            </a:r>
            <a:r>
              <a:rPr lang="en-AU" altLang="en-US" dirty="0" err="1" smtClean="0">
                <a:solidFill>
                  <a:srgbClr val="0070C0"/>
                </a:solidFill>
              </a:rPr>
              <a:t>việc</a:t>
            </a:r>
            <a:r>
              <a:rPr lang="en-AU" altLang="en-US" dirty="0" smtClean="0">
                <a:solidFill>
                  <a:srgbClr val="0070C0"/>
                </a:solidFill>
              </a:rPr>
              <a:t> </a:t>
            </a:r>
            <a:r>
              <a:rPr lang="en-AU" altLang="en-US" dirty="0" err="1" smtClean="0">
                <a:solidFill>
                  <a:srgbClr val="0070C0"/>
                </a:solidFill>
              </a:rPr>
              <a:t>tương</a:t>
            </a:r>
            <a:r>
              <a:rPr lang="en-AU" altLang="en-US" dirty="0" smtClean="0">
                <a:solidFill>
                  <a:srgbClr val="0070C0"/>
                </a:solidFill>
              </a:rPr>
              <a:t> </a:t>
            </a:r>
            <a:r>
              <a:rPr lang="en-AU" altLang="en-US" dirty="0" err="1" smtClean="0">
                <a:solidFill>
                  <a:srgbClr val="0070C0"/>
                </a:solidFill>
              </a:rPr>
              <a:t>lai</a:t>
            </a:r>
            <a:endParaRPr lang="en-AU" altLang="en-US" dirty="0">
              <a:solidFill>
                <a:srgbClr val="0070C0"/>
              </a:solidFill>
            </a:endParaRPr>
          </a:p>
        </p:txBody>
      </p:sp>
      <p:sp>
        <p:nvSpPr>
          <p:cNvPr id="2" name="Content Placeholder 1"/>
          <p:cNvSpPr>
            <a:spLocks noGrp="1"/>
          </p:cNvSpPr>
          <p:nvPr>
            <p:ph sz="half" idx="2"/>
          </p:nvPr>
        </p:nvSpPr>
        <p:spPr/>
        <p:txBody>
          <a:bodyPr>
            <a:normAutofit fontScale="70000" lnSpcReduction="20000"/>
          </a:bodyPr>
          <a:lstStyle/>
          <a:p>
            <a:r>
              <a:rPr lang="en-US" dirty="0"/>
              <a:t>I. General introduction about the project</a:t>
            </a:r>
          </a:p>
          <a:p>
            <a:r>
              <a:rPr lang="en-US" dirty="0"/>
              <a:t>    A. Purpose</a:t>
            </a:r>
          </a:p>
          <a:p>
            <a:r>
              <a:rPr lang="en-US" dirty="0"/>
              <a:t>    B. Scope</a:t>
            </a:r>
          </a:p>
          <a:p>
            <a:r>
              <a:rPr lang="en-US" dirty="0"/>
              <a:t>II. Situation / status before project implementation</a:t>
            </a:r>
          </a:p>
          <a:p>
            <a:r>
              <a:rPr lang="en-US" dirty="0"/>
              <a:t>III. Summary of the work of the project</a:t>
            </a:r>
          </a:p>
          <a:p>
            <a:r>
              <a:rPr lang="en-US" dirty="0"/>
              <a:t>IV. Points gained / successful</a:t>
            </a:r>
          </a:p>
          <a:p>
            <a:r>
              <a:rPr lang="en-US" dirty="0"/>
              <a:t>    A. The success</a:t>
            </a:r>
          </a:p>
          <a:p>
            <a:r>
              <a:rPr lang="en-US" dirty="0"/>
              <a:t>    B. Discuss each success</a:t>
            </a:r>
          </a:p>
          <a:p>
            <a:r>
              <a:rPr lang="en-US" dirty="0"/>
              <a:t>V. Problems encountered during project implementation</a:t>
            </a:r>
          </a:p>
          <a:p>
            <a:r>
              <a:rPr lang="en-US" dirty="0"/>
              <a:t>    A. Discuss each issue</a:t>
            </a:r>
          </a:p>
          <a:p>
            <a:r>
              <a:rPr lang="en-US" dirty="0"/>
              <a:t>    B. How to fix the problem</a:t>
            </a:r>
          </a:p>
          <a:p>
            <a:r>
              <a:rPr lang="en-US" dirty="0"/>
              <a:t>VI. Opportunities for future work</a:t>
            </a:r>
          </a:p>
        </p:txBody>
      </p:sp>
      <p:sp>
        <p:nvSpPr>
          <p:cNvPr id="6" name="Slide Number Placeholder 5"/>
          <p:cNvSpPr>
            <a:spLocks noGrp="1"/>
          </p:cNvSpPr>
          <p:nvPr>
            <p:ph type="sldNum" sz="quarter" idx="12"/>
          </p:nvPr>
        </p:nvSpPr>
        <p:spPr/>
        <p:txBody>
          <a:bodyPr/>
          <a:lstStyle/>
          <a:p>
            <a:pPr lvl="1"/>
            <a:fld id="{D20C64A0-7EB3-4E1A-A9C0-BA5A7CB33F78}" type="slidenum">
              <a:rPr lang="en-US" altLang="en-US" smtClean="0"/>
              <a:pPr lvl="1"/>
              <a:t>13</a:t>
            </a:fld>
            <a:endParaRPr lang="en-US" altLang="en-US"/>
          </a:p>
        </p:txBody>
      </p:sp>
    </p:spTree>
    <p:extLst>
      <p:ext uri="{BB962C8B-B14F-4D97-AF65-F5344CB8AC3E}">
        <p14:creationId xmlns:p14="http://schemas.microsoft.com/office/powerpoint/2010/main" val="560739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p:txBody>
          <a:bodyPr>
            <a:normAutofit/>
          </a:bodyPr>
          <a:lstStyle/>
          <a:p>
            <a:r>
              <a:rPr lang="en-AU" altLang="en-US" dirty="0"/>
              <a:t>Reference sources </a:t>
            </a:r>
            <a:r>
              <a:rPr lang="en-AU" altLang="en-US" dirty="0" smtClean="0"/>
              <a:t/>
            </a:r>
            <a:br>
              <a:rPr lang="en-AU" altLang="en-US" dirty="0" smtClean="0"/>
            </a:br>
            <a:r>
              <a:rPr lang="en-AU" altLang="en-US" dirty="0" err="1" smtClean="0">
                <a:solidFill>
                  <a:srgbClr val="0070C0"/>
                </a:solidFill>
              </a:rPr>
              <a:t>Các</a:t>
            </a:r>
            <a:r>
              <a:rPr lang="en-AU" altLang="en-US" dirty="0" smtClean="0">
                <a:solidFill>
                  <a:srgbClr val="0070C0"/>
                </a:solidFill>
              </a:rPr>
              <a:t> </a:t>
            </a:r>
            <a:r>
              <a:rPr lang="en-AU" altLang="en-US" dirty="0" err="1" smtClean="0">
                <a:solidFill>
                  <a:srgbClr val="0070C0"/>
                </a:solidFill>
              </a:rPr>
              <a:t>nguồn</a:t>
            </a:r>
            <a:r>
              <a:rPr lang="en-AU" altLang="en-US" dirty="0" smtClean="0">
                <a:solidFill>
                  <a:srgbClr val="0070C0"/>
                </a:solidFill>
              </a:rPr>
              <a:t> </a:t>
            </a:r>
            <a:r>
              <a:rPr lang="en-AU" altLang="en-US" dirty="0" err="1" smtClean="0">
                <a:solidFill>
                  <a:srgbClr val="0070C0"/>
                </a:solidFill>
              </a:rPr>
              <a:t>tài</a:t>
            </a:r>
            <a:r>
              <a:rPr lang="en-AU" altLang="en-US" dirty="0" smtClean="0">
                <a:solidFill>
                  <a:srgbClr val="0070C0"/>
                </a:solidFill>
              </a:rPr>
              <a:t> </a:t>
            </a:r>
            <a:r>
              <a:rPr lang="en-AU" altLang="en-US" dirty="0" err="1" smtClean="0">
                <a:solidFill>
                  <a:srgbClr val="0070C0"/>
                </a:solidFill>
              </a:rPr>
              <a:t>liệu</a:t>
            </a:r>
            <a:r>
              <a:rPr lang="en-AU" altLang="en-US" dirty="0" smtClean="0">
                <a:solidFill>
                  <a:srgbClr val="0070C0"/>
                </a:solidFill>
              </a:rPr>
              <a:t> </a:t>
            </a:r>
            <a:r>
              <a:rPr lang="en-AU" altLang="en-US" dirty="0" err="1" smtClean="0">
                <a:solidFill>
                  <a:srgbClr val="0070C0"/>
                </a:solidFill>
              </a:rPr>
              <a:t>tham</a:t>
            </a:r>
            <a:r>
              <a:rPr lang="en-AU" altLang="en-US" dirty="0" smtClean="0">
                <a:solidFill>
                  <a:srgbClr val="0070C0"/>
                </a:solidFill>
              </a:rPr>
              <a:t> </a:t>
            </a:r>
            <a:r>
              <a:rPr lang="en-AU" altLang="en-US" dirty="0" err="1" smtClean="0">
                <a:solidFill>
                  <a:srgbClr val="0070C0"/>
                </a:solidFill>
              </a:rPr>
              <a:t>khảo</a:t>
            </a:r>
            <a:endParaRPr lang="en-AU" altLang="en-US" dirty="0">
              <a:solidFill>
                <a:srgbClr val="0070C0"/>
              </a:solidFill>
            </a:endParaRPr>
          </a:p>
        </p:txBody>
      </p:sp>
      <p:sp>
        <p:nvSpPr>
          <p:cNvPr id="843779" name="Rectangle 3"/>
          <p:cNvSpPr>
            <a:spLocks noGrp="1" noChangeArrowheads="1"/>
          </p:cNvSpPr>
          <p:nvPr>
            <p:ph sz="half" idx="1"/>
          </p:nvPr>
        </p:nvSpPr>
        <p:spPr/>
        <p:txBody>
          <a:bodyPr>
            <a:normAutofit lnSpcReduction="10000"/>
          </a:bodyPr>
          <a:lstStyle/>
          <a:p>
            <a:r>
              <a:rPr lang="en-AU" altLang="en-US" dirty="0" err="1" smtClean="0">
                <a:solidFill>
                  <a:srgbClr val="0070C0"/>
                </a:solidFill>
              </a:rPr>
              <a:t>Yêu</a:t>
            </a:r>
            <a:r>
              <a:rPr lang="en-AU" altLang="en-US" dirty="0" smtClean="0">
                <a:solidFill>
                  <a:srgbClr val="0070C0"/>
                </a:solidFill>
              </a:rPr>
              <a:t> </a:t>
            </a:r>
            <a:r>
              <a:rPr lang="en-AU" altLang="en-US" dirty="0" err="1" smtClean="0">
                <a:solidFill>
                  <a:srgbClr val="0070C0"/>
                </a:solidFill>
              </a:rPr>
              <a:t>cầu</a:t>
            </a:r>
            <a:r>
              <a:rPr lang="en-AU" altLang="en-US" dirty="0" smtClean="0">
                <a:solidFill>
                  <a:srgbClr val="0070C0"/>
                </a:solidFill>
              </a:rPr>
              <a:t> </a:t>
            </a:r>
            <a:r>
              <a:rPr lang="en-AU" altLang="en-US" dirty="0" err="1" smtClean="0">
                <a:solidFill>
                  <a:srgbClr val="0070C0"/>
                </a:solidFill>
              </a:rPr>
              <a:t>kiểm</a:t>
            </a:r>
            <a:r>
              <a:rPr lang="en-AU" altLang="en-US" dirty="0" smtClean="0">
                <a:solidFill>
                  <a:srgbClr val="0070C0"/>
                </a:solidFill>
              </a:rPr>
              <a:t> </a:t>
            </a:r>
            <a:r>
              <a:rPr lang="en-AU" altLang="en-US" dirty="0" err="1" smtClean="0">
                <a:solidFill>
                  <a:srgbClr val="0070C0"/>
                </a:solidFill>
              </a:rPr>
              <a:t>soát</a:t>
            </a:r>
            <a:r>
              <a:rPr lang="en-AU" altLang="en-US" dirty="0" smtClean="0">
                <a:solidFill>
                  <a:srgbClr val="0070C0"/>
                </a:solidFill>
              </a:rPr>
              <a:t> </a:t>
            </a:r>
            <a:r>
              <a:rPr lang="en-AU" altLang="en-US" dirty="0" err="1" smtClean="0">
                <a:solidFill>
                  <a:srgbClr val="0070C0"/>
                </a:solidFill>
              </a:rPr>
              <a:t>thay</a:t>
            </a:r>
            <a:r>
              <a:rPr lang="en-AU" altLang="en-US" dirty="0" smtClean="0">
                <a:solidFill>
                  <a:srgbClr val="0070C0"/>
                </a:solidFill>
              </a:rPr>
              <a:t> </a:t>
            </a:r>
            <a:r>
              <a:rPr lang="en-AU" altLang="en-US" dirty="0" err="1" smtClean="0">
                <a:solidFill>
                  <a:srgbClr val="0070C0"/>
                </a:solidFill>
              </a:rPr>
              <a:t>đổi</a:t>
            </a:r>
            <a:endParaRPr lang="en-AU" altLang="en-US" dirty="0" smtClean="0">
              <a:solidFill>
                <a:srgbClr val="0070C0"/>
              </a:solidFill>
            </a:endParaRPr>
          </a:p>
          <a:p>
            <a:r>
              <a:rPr lang="en-AU" altLang="en-US" dirty="0" err="1" smtClean="0">
                <a:solidFill>
                  <a:srgbClr val="0070C0"/>
                </a:solidFill>
              </a:rPr>
              <a:t>Bản</a:t>
            </a:r>
            <a:r>
              <a:rPr lang="en-AU" altLang="en-US" dirty="0" smtClean="0">
                <a:solidFill>
                  <a:srgbClr val="0070C0"/>
                </a:solidFill>
              </a:rPr>
              <a:t> </a:t>
            </a:r>
            <a:r>
              <a:rPr lang="en-AU" altLang="en-US" dirty="0" err="1" smtClean="0">
                <a:solidFill>
                  <a:srgbClr val="0070C0"/>
                </a:solidFill>
              </a:rPr>
              <a:t>ghi</a:t>
            </a:r>
            <a:r>
              <a:rPr lang="en-AU" altLang="en-US" dirty="0" smtClean="0">
                <a:solidFill>
                  <a:srgbClr val="0070C0"/>
                </a:solidFill>
              </a:rPr>
              <a:t> chi </a:t>
            </a:r>
            <a:r>
              <a:rPr lang="en-AU" altLang="en-US" dirty="0" err="1" smtClean="0">
                <a:solidFill>
                  <a:srgbClr val="0070C0"/>
                </a:solidFill>
              </a:rPr>
              <a:t>phí</a:t>
            </a:r>
            <a:endParaRPr lang="en-AU" altLang="en-US" dirty="0" smtClean="0">
              <a:solidFill>
                <a:srgbClr val="0070C0"/>
              </a:solidFill>
            </a:endParaRPr>
          </a:p>
          <a:p>
            <a:r>
              <a:rPr lang="en-AU" altLang="en-US" dirty="0" err="1" smtClean="0">
                <a:solidFill>
                  <a:srgbClr val="0070C0"/>
                </a:solidFill>
              </a:rPr>
              <a:t>Phỏng</a:t>
            </a:r>
            <a:r>
              <a:rPr lang="en-AU" altLang="en-US" dirty="0" smtClean="0">
                <a:solidFill>
                  <a:srgbClr val="0070C0"/>
                </a:solidFill>
              </a:rPr>
              <a:t> </a:t>
            </a:r>
            <a:r>
              <a:rPr lang="en-AU" altLang="en-US" dirty="0" err="1" smtClean="0">
                <a:solidFill>
                  <a:srgbClr val="0070C0"/>
                </a:solidFill>
              </a:rPr>
              <a:t>vấn</a:t>
            </a:r>
            <a:r>
              <a:rPr lang="en-AU" altLang="en-US" dirty="0" smtClean="0">
                <a:solidFill>
                  <a:srgbClr val="0070C0"/>
                </a:solidFill>
              </a:rPr>
              <a:t> </a:t>
            </a:r>
            <a:r>
              <a:rPr lang="en-AU" altLang="en-US" dirty="0" err="1" smtClean="0">
                <a:solidFill>
                  <a:srgbClr val="0070C0"/>
                </a:solidFill>
              </a:rPr>
              <a:t>với</a:t>
            </a:r>
            <a:r>
              <a:rPr lang="en-AU" altLang="en-US" dirty="0" smtClean="0">
                <a:solidFill>
                  <a:srgbClr val="0070C0"/>
                </a:solidFill>
              </a:rPr>
              <a:t> </a:t>
            </a:r>
            <a:r>
              <a:rPr lang="en-AU" altLang="en-US" dirty="0" err="1" smtClean="0">
                <a:solidFill>
                  <a:srgbClr val="0070C0"/>
                </a:solidFill>
              </a:rPr>
              <a:t>các</a:t>
            </a:r>
            <a:r>
              <a:rPr lang="en-AU" altLang="en-US" dirty="0" smtClean="0">
                <a:solidFill>
                  <a:srgbClr val="0070C0"/>
                </a:solidFill>
              </a:rPr>
              <a:t> </a:t>
            </a:r>
            <a:r>
              <a:rPr lang="en-AU" altLang="en-US" dirty="0" err="1" smtClean="0">
                <a:solidFill>
                  <a:srgbClr val="0070C0"/>
                </a:solidFill>
              </a:rPr>
              <a:t>thành</a:t>
            </a:r>
            <a:r>
              <a:rPr lang="en-AU" altLang="en-US" dirty="0" smtClean="0">
                <a:solidFill>
                  <a:srgbClr val="0070C0"/>
                </a:solidFill>
              </a:rPr>
              <a:t> </a:t>
            </a:r>
            <a:r>
              <a:rPr lang="en-AU" altLang="en-US" dirty="0" err="1" smtClean="0">
                <a:solidFill>
                  <a:srgbClr val="0070C0"/>
                </a:solidFill>
              </a:rPr>
              <a:t>viên</a:t>
            </a:r>
            <a:r>
              <a:rPr lang="en-AU" altLang="en-US" dirty="0" smtClean="0">
                <a:solidFill>
                  <a:srgbClr val="0070C0"/>
                </a:solidFill>
              </a:rPr>
              <a:t>, Ban </a:t>
            </a:r>
            <a:r>
              <a:rPr lang="en-AU" altLang="en-US" dirty="0" err="1" smtClean="0">
                <a:solidFill>
                  <a:srgbClr val="0070C0"/>
                </a:solidFill>
              </a:rPr>
              <a:t>lãnh</a:t>
            </a:r>
            <a:r>
              <a:rPr lang="en-AU" altLang="en-US" dirty="0" smtClean="0">
                <a:solidFill>
                  <a:srgbClr val="0070C0"/>
                </a:solidFill>
              </a:rPr>
              <a:t> </a:t>
            </a:r>
            <a:r>
              <a:rPr lang="en-AU" altLang="en-US" dirty="0" err="1" smtClean="0">
                <a:solidFill>
                  <a:srgbClr val="0070C0"/>
                </a:solidFill>
              </a:rPr>
              <a:t>đạo</a:t>
            </a:r>
            <a:r>
              <a:rPr lang="en-AU" altLang="en-US" dirty="0" smtClean="0">
                <a:solidFill>
                  <a:srgbClr val="0070C0"/>
                </a:solidFill>
              </a:rPr>
              <a:t> </a:t>
            </a:r>
            <a:r>
              <a:rPr lang="en-AU" altLang="en-US" dirty="0" err="1" smtClean="0">
                <a:solidFill>
                  <a:srgbClr val="0070C0"/>
                </a:solidFill>
              </a:rPr>
              <a:t>và</a:t>
            </a:r>
            <a:r>
              <a:rPr lang="en-AU" altLang="en-US" dirty="0" smtClean="0">
                <a:solidFill>
                  <a:srgbClr val="0070C0"/>
                </a:solidFill>
              </a:rPr>
              <a:t> </a:t>
            </a:r>
            <a:r>
              <a:rPr lang="en-AU" altLang="en-US" dirty="0" err="1" smtClean="0">
                <a:solidFill>
                  <a:srgbClr val="0070C0"/>
                </a:solidFill>
              </a:rPr>
              <a:t>khách</a:t>
            </a:r>
            <a:r>
              <a:rPr lang="en-AU" altLang="en-US" dirty="0" smtClean="0">
                <a:solidFill>
                  <a:srgbClr val="0070C0"/>
                </a:solidFill>
              </a:rPr>
              <a:t> </a:t>
            </a:r>
            <a:r>
              <a:rPr lang="en-AU" altLang="en-US" dirty="0" err="1" smtClean="0">
                <a:solidFill>
                  <a:srgbClr val="0070C0"/>
                </a:solidFill>
              </a:rPr>
              <a:t>hàng</a:t>
            </a:r>
            <a:endParaRPr lang="en-AU" altLang="en-US" dirty="0" smtClean="0">
              <a:solidFill>
                <a:srgbClr val="0070C0"/>
              </a:solidFill>
            </a:endParaRPr>
          </a:p>
          <a:p>
            <a:r>
              <a:rPr lang="en-AU" altLang="en-US" dirty="0" err="1" smtClean="0">
                <a:solidFill>
                  <a:srgbClr val="0070C0"/>
                </a:solidFill>
              </a:rPr>
              <a:t>Biên</a:t>
            </a:r>
            <a:r>
              <a:rPr lang="en-AU" altLang="en-US" dirty="0" smtClean="0">
                <a:solidFill>
                  <a:srgbClr val="0070C0"/>
                </a:solidFill>
              </a:rPr>
              <a:t> </a:t>
            </a:r>
            <a:r>
              <a:rPr lang="en-AU" altLang="en-US" dirty="0" err="1" smtClean="0">
                <a:solidFill>
                  <a:srgbClr val="0070C0"/>
                </a:solidFill>
              </a:rPr>
              <a:t>bản</a:t>
            </a:r>
            <a:r>
              <a:rPr lang="en-AU" altLang="en-US" dirty="0" smtClean="0">
                <a:solidFill>
                  <a:srgbClr val="0070C0"/>
                </a:solidFill>
              </a:rPr>
              <a:t> </a:t>
            </a:r>
            <a:r>
              <a:rPr lang="en-AU" altLang="en-US" dirty="0" err="1" smtClean="0">
                <a:solidFill>
                  <a:srgbClr val="0070C0"/>
                </a:solidFill>
              </a:rPr>
              <a:t>các</a:t>
            </a:r>
            <a:r>
              <a:rPr lang="en-AU" altLang="en-US" dirty="0" smtClean="0">
                <a:solidFill>
                  <a:srgbClr val="0070C0"/>
                </a:solidFill>
              </a:rPr>
              <a:t> </a:t>
            </a:r>
            <a:r>
              <a:rPr lang="en-AU" altLang="en-US" dirty="0" err="1" smtClean="0">
                <a:solidFill>
                  <a:srgbClr val="0070C0"/>
                </a:solidFill>
              </a:rPr>
              <a:t>cuộc</a:t>
            </a:r>
            <a:r>
              <a:rPr lang="en-AU" altLang="en-US" dirty="0" smtClean="0">
                <a:solidFill>
                  <a:srgbClr val="0070C0"/>
                </a:solidFill>
              </a:rPr>
              <a:t> </a:t>
            </a:r>
            <a:r>
              <a:rPr lang="en-AU" altLang="en-US" dirty="0" err="1" smtClean="0">
                <a:solidFill>
                  <a:srgbClr val="0070C0"/>
                </a:solidFill>
              </a:rPr>
              <a:t>họp</a:t>
            </a:r>
            <a:endParaRPr lang="en-AU" altLang="en-US" dirty="0" smtClean="0">
              <a:solidFill>
                <a:srgbClr val="0070C0"/>
              </a:solidFill>
            </a:endParaRPr>
          </a:p>
          <a:p>
            <a:r>
              <a:rPr lang="en-AU" altLang="en-US" dirty="0" err="1" smtClean="0">
                <a:solidFill>
                  <a:srgbClr val="0070C0"/>
                </a:solidFill>
              </a:rPr>
              <a:t>Lịch</a:t>
            </a:r>
            <a:r>
              <a:rPr lang="en-AU" altLang="en-US" dirty="0" smtClean="0">
                <a:solidFill>
                  <a:srgbClr val="0070C0"/>
                </a:solidFill>
              </a:rPr>
              <a:t> </a:t>
            </a:r>
            <a:r>
              <a:rPr lang="en-AU" altLang="en-US" dirty="0" err="1" smtClean="0">
                <a:solidFill>
                  <a:srgbClr val="0070C0"/>
                </a:solidFill>
              </a:rPr>
              <a:t>biểu</a:t>
            </a:r>
            <a:r>
              <a:rPr lang="en-AU" altLang="en-US" dirty="0" smtClean="0">
                <a:solidFill>
                  <a:srgbClr val="0070C0"/>
                </a:solidFill>
              </a:rPr>
              <a:t> </a:t>
            </a:r>
            <a:r>
              <a:rPr lang="en-AU" altLang="en-US" dirty="0" err="1" smtClean="0">
                <a:solidFill>
                  <a:srgbClr val="0070C0"/>
                </a:solidFill>
              </a:rPr>
              <a:t>thời</a:t>
            </a:r>
            <a:r>
              <a:rPr lang="en-AU" altLang="en-US" dirty="0" smtClean="0">
                <a:solidFill>
                  <a:srgbClr val="0070C0"/>
                </a:solidFill>
              </a:rPr>
              <a:t> </a:t>
            </a:r>
            <a:r>
              <a:rPr lang="en-AU" altLang="en-US" dirty="0" err="1" smtClean="0">
                <a:solidFill>
                  <a:srgbClr val="0070C0"/>
                </a:solidFill>
              </a:rPr>
              <a:t>gian</a:t>
            </a:r>
            <a:endParaRPr lang="en-AU" altLang="en-US" dirty="0" smtClean="0">
              <a:solidFill>
                <a:srgbClr val="0070C0"/>
              </a:solidFill>
            </a:endParaRPr>
          </a:p>
          <a:p>
            <a:r>
              <a:rPr lang="en-AU" altLang="en-US" dirty="0" err="1" smtClean="0">
                <a:solidFill>
                  <a:srgbClr val="0070C0"/>
                </a:solidFill>
              </a:rPr>
              <a:t>Phác</a:t>
            </a:r>
            <a:r>
              <a:rPr lang="en-AU" altLang="en-US" dirty="0" smtClean="0">
                <a:solidFill>
                  <a:srgbClr val="0070C0"/>
                </a:solidFill>
              </a:rPr>
              <a:t> </a:t>
            </a:r>
            <a:r>
              <a:rPr lang="en-AU" altLang="en-US" dirty="0" err="1" smtClean="0">
                <a:solidFill>
                  <a:srgbClr val="0070C0"/>
                </a:solidFill>
              </a:rPr>
              <a:t>thảo</a:t>
            </a:r>
            <a:r>
              <a:rPr lang="en-AU" altLang="en-US" dirty="0" smtClean="0">
                <a:solidFill>
                  <a:srgbClr val="0070C0"/>
                </a:solidFill>
              </a:rPr>
              <a:t> </a:t>
            </a:r>
            <a:r>
              <a:rPr lang="en-AU" altLang="en-US" dirty="0" err="1" smtClean="0">
                <a:solidFill>
                  <a:srgbClr val="0070C0"/>
                </a:solidFill>
              </a:rPr>
              <a:t>dự</a:t>
            </a:r>
            <a:r>
              <a:rPr lang="en-AU" altLang="en-US" dirty="0" smtClean="0">
                <a:solidFill>
                  <a:srgbClr val="0070C0"/>
                </a:solidFill>
              </a:rPr>
              <a:t> </a:t>
            </a:r>
            <a:r>
              <a:rPr lang="en-AU" altLang="en-US" dirty="0" err="1" smtClean="0">
                <a:solidFill>
                  <a:srgbClr val="0070C0"/>
                </a:solidFill>
              </a:rPr>
              <a:t>án</a:t>
            </a:r>
            <a:r>
              <a:rPr lang="en-AU" altLang="en-US" dirty="0" smtClean="0">
                <a:solidFill>
                  <a:srgbClr val="0070C0"/>
                </a:solidFill>
              </a:rPr>
              <a:t> </a:t>
            </a:r>
            <a:r>
              <a:rPr lang="en-AU" altLang="en-US" dirty="0" err="1" smtClean="0">
                <a:solidFill>
                  <a:srgbClr val="0070C0"/>
                </a:solidFill>
              </a:rPr>
              <a:t>và</a:t>
            </a:r>
            <a:r>
              <a:rPr lang="en-AU" altLang="en-US" dirty="0" smtClean="0">
                <a:solidFill>
                  <a:srgbClr val="0070C0"/>
                </a:solidFill>
              </a:rPr>
              <a:t> </a:t>
            </a:r>
            <a:r>
              <a:rPr lang="en-AU" altLang="en-US" dirty="0" err="1" smtClean="0">
                <a:solidFill>
                  <a:srgbClr val="0070C0"/>
                </a:solidFill>
              </a:rPr>
              <a:t>những</a:t>
            </a:r>
            <a:r>
              <a:rPr lang="en-AU" altLang="en-US" dirty="0" smtClean="0">
                <a:solidFill>
                  <a:srgbClr val="0070C0"/>
                </a:solidFill>
              </a:rPr>
              <a:t> </a:t>
            </a:r>
            <a:r>
              <a:rPr lang="en-AU" altLang="en-US" dirty="0" err="1" smtClean="0">
                <a:solidFill>
                  <a:srgbClr val="0070C0"/>
                </a:solidFill>
              </a:rPr>
              <a:t>sửa</a:t>
            </a:r>
            <a:r>
              <a:rPr lang="en-AU" altLang="en-US" dirty="0" smtClean="0">
                <a:solidFill>
                  <a:srgbClr val="0070C0"/>
                </a:solidFill>
              </a:rPr>
              <a:t> </a:t>
            </a:r>
            <a:r>
              <a:rPr lang="en-AU" altLang="en-US" dirty="0" err="1" smtClean="0">
                <a:solidFill>
                  <a:srgbClr val="0070C0"/>
                </a:solidFill>
              </a:rPr>
              <a:t>đổi</a:t>
            </a:r>
            <a:endParaRPr lang="en-AU" altLang="en-US" dirty="0" smtClean="0">
              <a:solidFill>
                <a:srgbClr val="0070C0"/>
              </a:solidFill>
            </a:endParaRPr>
          </a:p>
          <a:p>
            <a:r>
              <a:rPr lang="en-AU" altLang="en-US" dirty="0" err="1" smtClean="0">
                <a:solidFill>
                  <a:srgbClr val="0070C0"/>
                </a:solidFill>
              </a:rPr>
              <a:t>Tài</a:t>
            </a:r>
            <a:r>
              <a:rPr lang="en-AU" altLang="en-US" dirty="0" smtClean="0">
                <a:solidFill>
                  <a:srgbClr val="0070C0"/>
                </a:solidFill>
              </a:rPr>
              <a:t> </a:t>
            </a:r>
            <a:r>
              <a:rPr lang="en-AU" altLang="en-US" dirty="0" err="1" smtClean="0">
                <a:solidFill>
                  <a:srgbClr val="0070C0"/>
                </a:solidFill>
              </a:rPr>
              <a:t>liệu</a:t>
            </a:r>
            <a:r>
              <a:rPr lang="en-AU" altLang="en-US" dirty="0" smtClean="0">
                <a:solidFill>
                  <a:srgbClr val="0070C0"/>
                </a:solidFill>
              </a:rPr>
              <a:t> </a:t>
            </a:r>
            <a:r>
              <a:rPr lang="en-AU" altLang="en-US" dirty="0" err="1" smtClean="0">
                <a:solidFill>
                  <a:srgbClr val="0070C0"/>
                </a:solidFill>
              </a:rPr>
              <a:t>thống</a:t>
            </a:r>
            <a:r>
              <a:rPr lang="en-AU" altLang="en-US" dirty="0" smtClean="0">
                <a:solidFill>
                  <a:srgbClr val="0070C0"/>
                </a:solidFill>
              </a:rPr>
              <a:t> </a:t>
            </a:r>
            <a:r>
              <a:rPr lang="en-AU" altLang="en-US" dirty="0" err="1" smtClean="0">
                <a:solidFill>
                  <a:srgbClr val="0070C0"/>
                </a:solidFill>
              </a:rPr>
              <a:t>kê</a:t>
            </a:r>
            <a:endParaRPr lang="en-AU" altLang="en-US" dirty="0" smtClean="0">
              <a:solidFill>
                <a:srgbClr val="0070C0"/>
              </a:solidFill>
            </a:endParaRPr>
          </a:p>
          <a:p>
            <a:r>
              <a:rPr lang="en-AU" altLang="en-US" dirty="0" err="1" smtClean="0">
                <a:solidFill>
                  <a:srgbClr val="0070C0"/>
                </a:solidFill>
              </a:rPr>
              <a:t>Viết</a:t>
            </a:r>
            <a:r>
              <a:rPr lang="en-AU" altLang="en-US" dirty="0" smtClean="0">
                <a:solidFill>
                  <a:srgbClr val="0070C0"/>
                </a:solidFill>
              </a:rPr>
              <a:t> </a:t>
            </a:r>
            <a:r>
              <a:rPr lang="en-AU" altLang="en-US" dirty="0" err="1" smtClean="0">
                <a:solidFill>
                  <a:srgbClr val="0070C0"/>
                </a:solidFill>
              </a:rPr>
              <a:t>tài</a:t>
            </a:r>
            <a:r>
              <a:rPr lang="en-AU" altLang="en-US" dirty="0" smtClean="0">
                <a:solidFill>
                  <a:srgbClr val="0070C0"/>
                </a:solidFill>
              </a:rPr>
              <a:t> </a:t>
            </a:r>
            <a:r>
              <a:rPr lang="en-AU" altLang="en-US" dirty="0" err="1" smtClean="0">
                <a:solidFill>
                  <a:srgbClr val="0070C0"/>
                </a:solidFill>
              </a:rPr>
              <a:t>liệu</a:t>
            </a:r>
            <a:r>
              <a:rPr lang="en-AU" altLang="en-US" dirty="0" smtClean="0">
                <a:solidFill>
                  <a:srgbClr val="0070C0"/>
                </a:solidFill>
              </a:rPr>
              <a:t> </a:t>
            </a:r>
            <a:r>
              <a:rPr lang="en-AU" altLang="en-US" dirty="0" err="1" smtClean="0">
                <a:solidFill>
                  <a:srgbClr val="0070C0"/>
                </a:solidFill>
              </a:rPr>
              <a:t>cuối</a:t>
            </a:r>
            <a:r>
              <a:rPr lang="en-AU" altLang="en-US" dirty="0" smtClean="0">
                <a:solidFill>
                  <a:srgbClr val="0070C0"/>
                </a:solidFill>
              </a:rPr>
              <a:t>/</a:t>
            </a:r>
            <a:r>
              <a:rPr lang="en-AU" altLang="en-US" dirty="0" err="1" smtClean="0">
                <a:solidFill>
                  <a:srgbClr val="0070C0"/>
                </a:solidFill>
              </a:rPr>
              <a:t>ngay</a:t>
            </a:r>
            <a:r>
              <a:rPr lang="en-AU" altLang="en-US" dirty="0" smtClean="0">
                <a:solidFill>
                  <a:srgbClr val="0070C0"/>
                </a:solidFill>
              </a:rPr>
              <a:t> </a:t>
            </a:r>
            <a:r>
              <a:rPr lang="en-AU" altLang="en-US" dirty="0" err="1" smtClean="0">
                <a:solidFill>
                  <a:srgbClr val="0070C0"/>
                </a:solidFill>
              </a:rPr>
              <a:t>sau</a:t>
            </a:r>
            <a:r>
              <a:rPr lang="en-AU" altLang="en-US" dirty="0" smtClean="0">
                <a:solidFill>
                  <a:srgbClr val="0070C0"/>
                </a:solidFill>
              </a:rPr>
              <a:t> </a:t>
            </a:r>
            <a:r>
              <a:rPr lang="en-AU" altLang="en-US" dirty="0" err="1" smtClean="0">
                <a:solidFill>
                  <a:srgbClr val="0070C0"/>
                </a:solidFill>
              </a:rPr>
              <a:t>khi</a:t>
            </a:r>
            <a:r>
              <a:rPr lang="en-AU" altLang="en-US" dirty="0" smtClean="0">
                <a:solidFill>
                  <a:srgbClr val="0070C0"/>
                </a:solidFill>
              </a:rPr>
              <a:t> </a:t>
            </a:r>
            <a:r>
              <a:rPr lang="en-AU" altLang="en-US" dirty="0" err="1" smtClean="0">
                <a:solidFill>
                  <a:srgbClr val="0070C0"/>
                </a:solidFill>
              </a:rPr>
              <a:t>kết</a:t>
            </a:r>
            <a:r>
              <a:rPr lang="en-AU" altLang="en-US" dirty="0" smtClean="0">
                <a:solidFill>
                  <a:srgbClr val="0070C0"/>
                </a:solidFill>
              </a:rPr>
              <a:t> </a:t>
            </a:r>
            <a:r>
              <a:rPr lang="en-AU" altLang="en-US" dirty="0" err="1" smtClean="0">
                <a:solidFill>
                  <a:srgbClr val="0070C0"/>
                </a:solidFill>
              </a:rPr>
              <a:t>thúc</a:t>
            </a:r>
            <a:r>
              <a:rPr lang="en-AU" altLang="en-US" dirty="0" smtClean="0">
                <a:solidFill>
                  <a:srgbClr val="0070C0"/>
                </a:solidFill>
              </a:rPr>
              <a:t> DA</a:t>
            </a:r>
            <a:endParaRPr lang="en-AU" altLang="en-US" dirty="0">
              <a:solidFill>
                <a:srgbClr val="0070C0"/>
              </a:solidFill>
            </a:endParaRPr>
          </a:p>
        </p:txBody>
      </p:sp>
      <p:sp>
        <p:nvSpPr>
          <p:cNvPr id="2" name="Content Placeholder 1"/>
          <p:cNvSpPr>
            <a:spLocks noGrp="1"/>
          </p:cNvSpPr>
          <p:nvPr>
            <p:ph sz="half" idx="2"/>
          </p:nvPr>
        </p:nvSpPr>
        <p:spPr/>
        <p:txBody>
          <a:bodyPr>
            <a:normAutofit lnSpcReduction="10000"/>
          </a:bodyPr>
          <a:lstStyle/>
          <a:p>
            <a:r>
              <a:rPr lang="en-US" dirty="0"/>
              <a:t>Request change control</a:t>
            </a:r>
          </a:p>
          <a:p>
            <a:r>
              <a:rPr lang="en-US" dirty="0"/>
              <a:t>Record of expenses</a:t>
            </a:r>
          </a:p>
          <a:p>
            <a:r>
              <a:rPr lang="en-US" dirty="0"/>
              <a:t>Interview with members, management and customers</a:t>
            </a:r>
          </a:p>
          <a:p>
            <a:r>
              <a:rPr lang="en-US" dirty="0"/>
              <a:t>Minutes of meetings</a:t>
            </a:r>
          </a:p>
          <a:p>
            <a:r>
              <a:rPr lang="en-US" dirty="0"/>
              <a:t>Time schedule</a:t>
            </a:r>
          </a:p>
          <a:p>
            <a:r>
              <a:rPr lang="en-US" dirty="0"/>
              <a:t>Project outline and modifications</a:t>
            </a:r>
          </a:p>
          <a:p>
            <a:r>
              <a:rPr lang="en-US" dirty="0"/>
              <a:t>Statistical documents</a:t>
            </a:r>
          </a:p>
          <a:p>
            <a:r>
              <a:rPr lang="en-US" dirty="0"/>
              <a:t>Write documents at the end / right after finishing the project</a:t>
            </a:r>
          </a:p>
        </p:txBody>
      </p:sp>
      <p:sp>
        <p:nvSpPr>
          <p:cNvPr id="6" name="Slide Number Placeholder 5"/>
          <p:cNvSpPr>
            <a:spLocks noGrp="1"/>
          </p:cNvSpPr>
          <p:nvPr>
            <p:ph type="sldNum" sz="quarter" idx="12"/>
          </p:nvPr>
        </p:nvSpPr>
        <p:spPr/>
        <p:txBody>
          <a:bodyPr/>
          <a:lstStyle/>
          <a:p>
            <a:pPr lvl="1"/>
            <a:fld id="{034D842E-DF4A-4DB3-A401-96AEF1893AA5}" type="slidenum">
              <a:rPr lang="en-US" altLang="en-US" smtClean="0"/>
              <a:pPr lvl="1"/>
              <a:t>14</a:t>
            </a:fld>
            <a:endParaRPr lang="en-US" altLang="en-US"/>
          </a:p>
        </p:txBody>
      </p:sp>
    </p:spTree>
    <p:extLst>
      <p:ext uri="{BB962C8B-B14F-4D97-AF65-F5344CB8AC3E}">
        <p14:creationId xmlns:p14="http://schemas.microsoft.com/office/powerpoint/2010/main" val="3997749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98947" y="4690893"/>
            <a:ext cx="2549236" cy="1754326"/>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Project managers have a professional obligation to conduct lessons learned sessions for all projects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8969923" y="0"/>
            <a:ext cx="3516923" cy="2381015"/>
          </a:xfrm>
          <a:prstGeom prst="rect">
            <a:avLst/>
          </a:prstGeom>
        </p:spPr>
      </p:pic>
      <p:sp>
        <p:nvSpPr>
          <p:cNvPr id="13" name="TextBox 12"/>
          <p:cNvSpPr txBox="1"/>
          <p:nvPr/>
        </p:nvSpPr>
        <p:spPr>
          <a:xfrm>
            <a:off x="1343892" y="2895599"/>
            <a:ext cx="2507672"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Timely</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Relevant</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In context</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Detailed</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Intellectual capital</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17652" y="438435"/>
            <a:ext cx="2744204"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Lessons Learned</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p>
        </p:txBody>
      </p:sp>
      <p:sp>
        <p:nvSpPr>
          <p:cNvPr id="12" name="TextBox 11"/>
          <p:cNvSpPr txBox="1"/>
          <p:nvPr/>
        </p:nvSpPr>
        <p:spPr>
          <a:xfrm>
            <a:off x="595746" y="1025237"/>
            <a:ext cx="3546764" cy="1754326"/>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Lessons Learned - the learning gained from the process of performing the project. Lessons learned may be identified at any point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043055" y="429491"/>
            <a:ext cx="3200400"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Bài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học</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kinh</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nghiệm</a:t>
            </a:r>
            <a:endParaRPr lang="en-US" sz="2400" dirty="0">
              <a:solidFill>
                <a:srgbClr val="0070C0"/>
              </a:solidFill>
            </a:endParaRPr>
          </a:p>
        </p:txBody>
      </p:sp>
      <p:sp>
        <p:nvSpPr>
          <p:cNvPr id="4" name="TextBox 3"/>
          <p:cNvSpPr txBox="1"/>
          <p:nvPr/>
        </p:nvSpPr>
        <p:spPr>
          <a:xfrm>
            <a:off x="4932218" y="1136073"/>
            <a:ext cx="3920837" cy="1477328"/>
          </a:xfrm>
          <a:prstGeom prst="rect">
            <a:avLst/>
          </a:prstGeom>
          <a:noFill/>
        </p:spPr>
        <p:txBody>
          <a:bodyPr wrap="square" rtlCol="0">
            <a:spAutoFit/>
          </a:bodyPr>
          <a:lstStyle/>
          <a:p>
            <a:pPr marL="285750" indent="-285750">
              <a:buFont typeface="Wingdings" panose="05000000000000000000" pitchFamily="2" charset="2"/>
              <a:buChar char="§"/>
            </a:pPr>
            <a:r>
              <a:rPr lang="en-US" b="1" dirty="0" err="1">
                <a:solidFill>
                  <a:srgbClr val="0070C0"/>
                </a:solidFill>
                <a:latin typeface="Times New Roman" panose="02020603050405020304" pitchFamily="18" charset="0"/>
                <a:cs typeface="Times New Roman" panose="02020603050405020304" pitchFamily="18" charset="0"/>
              </a:rPr>
              <a:t>Bài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học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kinh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nghiệm</a:t>
            </a:r>
            <a:r>
              <a:rPr lang="en-US" b="1" dirty="0">
                <a:solidFill>
                  <a:srgbClr val="0070C0"/>
                </a:solidFill>
                <a:latin typeface="Times New Roman" panose="02020603050405020304" pitchFamily="18" charset="0"/>
                <a:cs typeface="Times New Roman" panose="02020603050405020304" pitchFamily="18" charset="0"/>
              </a:rPr>
              <a:t> – </a:t>
            </a:r>
            <a:r>
              <a:rPr lang="en-US" b="1" dirty="0" err="1">
                <a:solidFill>
                  <a:srgbClr val="0070C0"/>
                </a:solidFill>
                <a:latin typeface="Times New Roman" panose="02020603050405020304" pitchFamily="18" charset="0"/>
                <a:cs typeface="Times New Roman" panose="02020603050405020304" pitchFamily="18" charset="0"/>
              </a:rPr>
              <a:t>Bài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học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kinh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nghiệm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từ</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quá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trình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phát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triển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Bài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học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có</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thể</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được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xác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định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tại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bất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kỳ</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điểm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nào</a:t>
            </a: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
        <p:nvSpPr>
          <p:cNvPr id="5" name="TextBox 4"/>
          <p:cNvSpPr txBox="1"/>
          <p:nvPr/>
        </p:nvSpPr>
        <p:spPr>
          <a:xfrm>
            <a:off x="5209309" y="2858318"/>
            <a:ext cx="3643746"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Thời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gian</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thích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Ngữ</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cảnh</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rgbClr val="0070C0"/>
                </a:solidFill>
                <a:latin typeface="Times New Roman" panose="02020603050405020304" pitchFamily="18" charset="0"/>
                <a:cs typeface="Times New Roman" panose="02020603050405020304" pitchFamily="18" charset="0"/>
              </a:rPr>
              <a:t>Chi </a:t>
            </a:r>
            <a:r>
              <a:rPr lang="en-US" dirty="0" err="1">
                <a:solidFill>
                  <a:srgbClr val="0070C0"/>
                </a:solidFill>
                <a:latin typeface="Times New Roman" panose="02020603050405020304" pitchFamily="18" charset="0"/>
                <a:cs typeface="Times New Roman" panose="02020603050405020304" pitchFamily="18" charset="0"/>
              </a:rPr>
              <a:t>tiết</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Vốn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trí</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tuệ</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
        <p:nvSpPr>
          <p:cNvPr id="6" name="TextBox 5"/>
          <p:cNvSpPr txBox="1"/>
          <p:nvPr/>
        </p:nvSpPr>
        <p:spPr>
          <a:xfrm>
            <a:off x="4932218" y="4698950"/>
            <a:ext cx="3519055" cy="1477328"/>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Người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quản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lý</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có</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nghĩa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vụ</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chuyên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nghiệp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để</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thực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hiện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bài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học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kinh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nghiệm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tất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cả</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4118557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7651" y="438435"/>
            <a:ext cx="6053997"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Project Manager's Responsibilities </a:t>
            </a:r>
            <a:br>
              <a:rPr lang="en-US" sz="2400" b="1"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55342" y="1129399"/>
            <a:ext cx="3755203"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Assess the terms of agreement and the completion of all commitments</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Release the technical environment</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Obtain sponsor feedback</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Assess the lessons learned</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Close out the sponsor agreement</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Submit the intellectual capital</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846618" y="438435"/>
            <a:ext cx="5472546"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Trách</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nhiệm</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của</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giám</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đốc</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dự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án</a:t>
            </a:r>
            <a:endParaRPr lang="en-US" sz="2400" dirty="0">
              <a:solidFill>
                <a:srgbClr val="0070C0"/>
              </a:solidFill>
            </a:endParaRPr>
          </a:p>
        </p:txBody>
      </p:sp>
      <p:sp>
        <p:nvSpPr>
          <p:cNvPr id="4" name="TextBox 3"/>
          <p:cNvSpPr txBox="1"/>
          <p:nvPr/>
        </p:nvSpPr>
        <p:spPr>
          <a:xfrm>
            <a:off x="5666509" y="1129399"/>
            <a:ext cx="4876800"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điều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khoản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thỏa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thuận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thực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cam </a:t>
            </a:r>
            <a:r>
              <a:rPr lang="en-US" dirty="0" err="1">
                <a:solidFill>
                  <a:srgbClr val="0070C0"/>
                </a:solidFill>
                <a:latin typeface="Times New Roman" panose="02020603050405020304" pitchFamily="18" charset="0"/>
                <a:cs typeface="Times New Roman" panose="02020603050405020304" pitchFamily="18" charset="0"/>
              </a:rPr>
              <a:t>kết</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Tạo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môi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trường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kỹ</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thuật</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Nhận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thông</a:t>
            </a:r>
            <a:r>
              <a:rPr lang="en-US" dirty="0">
                <a:solidFill>
                  <a:srgbClr val="0070C0"/>
                </a:solidFill>
                <a:latin typeface="Times New Roman" panose="02020603050405020304" pitchFamily="18" charset="0"/>
                <a:cs typeface="Times New Roman" panose="02020603050405020304" pitchFamily="18" charset="0"/>
              </a:rPr>
              <a:t> tin </a:t>
            </a:r>
            <a:r>
              <a:rPr lang="en-US" dirty="0" err="1">
                <a:solidFill>
                  <a:srgbClr val="0070C0"/>
                </a:solidFill>
                <a:latin typeface="Times New Roman" panose="02020603050405020304" pitchFamily="18" charset="0"/>
                <a:cs typeface="Times New Roman" panose="02020603050405020304" pitchFamily="18" charset="0"/>
              </a:rPr>
              <a:t>phản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hồi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từ</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trợ</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Đánh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học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nghiệm</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thỏa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thuận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trợ</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Đệ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ý </a:t>
            </a:r>
            <a:r>
              <a:rPr lang="en-US" dirty="0" err="1">
                <a:solidFill>
                  <a:srgbClr val="0070C0"/>
                </a:solidFill>
                <a:latin typeface="Times New Roman" panose="02020603050405020304" pitchFamily="18" charset="0"/>
                <a:cs typeface="Times New Roman" panose="02020603050405020304" pitchFamily="18" charset="0"/>
              </a:rPr>
              <a:t>tưởng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trí</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tuệ</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2385614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p:txBody>
          <a:bodyPr/>
          <a:lstStyle/>
          <a:p>
            <a:r>
              <a:rPr lang="en-AU" altLang="en-US"/>
              <a:t>Kết luận toàn khoá học</a:t>
            </a:r>
          </a:p>
        </p:txBody>
      </p:sp>
      <p:sp>
        <p:nvSpPr>
          <p:cNvPr id="74" name="Slide Number Placeholder 4"/>
          <p:cNvSpPr>
            <a:spLocks noGrp="1"/>
          </p:cNvSpPr>
          <p:nvPr>
            <p:ph type="sldNum" sz="quarter" idx="12"/>
          </p:nvPr>
        </p:nvSpPr>
        <p:spPr/>
        <p:txBody>
          <a:bodyPr/>
          <a:lstStyle/>
          <a:p>
            <a:pPr lvl="1"/>
            <a:fld id="{E0AFDB02-7A01-41E3-9F7E-92900AF8B6C4}" type="slidenum">
              <a:rPr lang="en-US" altLang="en-US"/>
              <a:pPr lvl="1"/>
              <a:t>17</a:t>
            </a:fld>
            <a:endParaRPr lang="en-US" altLang="en-US">
              <a:latin typeface="Times New Roman" pitchFamily="18" charset="0"/>
            </a:endParaRPr>
          </a:p>
        </p:txBody>
      </p:sp>
      <p:grpSp>
        <p:nvGrpSpPr>
          <p:cNvPr id="873476" name="Group 4"/>
          <p:cNvGrpSpPr>
            <a:grpSpLocks/>
          </p:cNvGrpSpPr>
          <p:nvPr/>
        </p:nvGrpSpPr>
        <p:grpSpPr bwMode="auto">
          <a:xfrm>
            <a:off x="2057401" y="2057401"/>
            <a:ext cx="8226425" cy="4487863"/>
            <a:chOff x="2781" y="2826"/>
            <a:chExt cx="6480" cy="6419"/>
          </a:xfrm>
        </p:grpSpPr>
        <p:grpSp>
          <p:nvGrpSpPr>
            <p:cNvPr id="873477" name="Group 5"/>
            <p:cNvGrpSpPr>
              <a:grpSpLocks/>
            </p:cNvGrpSpPr>
            <p:nvPr/>
          </p:nvGrpSpPr>
          <p:grpSpPr bwMode="auto">
            <a:xfrm>
              <a:off x="2781" y="2826"/>
              <a:ext cx="6480" cy="6419"/>
              <a:chOff x="1844" y="3233"/>
              <a:chExt cx="6480" cy="6419"/>
            </a:xfrm>
          </p:grpSpPr>
          <p:grpSp>
            <p:nvGrpSpPr>
              <p:cNvPr id="873478" name="Group 6"/>
              <p:cNvGrpSpPr>
                <a:grpSpLocks/>
              </p:cNvGrpSpPr>
              <p:nvPr/>
            </p:nvGrpSpPr>
            <p:grpSpPr bwMode="auto">
              <a:xfrm>
                <a:off x="1844" y="4241"/>
                <a:ext cx="6192" cy="432"/>
                <a:chOff x="1008" y="4608"/>
                <a:chExt cx="6192" cy="432"/>
              </a:xfrm>
            </p:grpSpPr>
            <p:sp>
              <p:nvSpPr>
                <p:cNvPr id="873479" name="Text Box 7"/>
                <p:cNvSpPr txBox="1">
                  <a:spLocks noChangeArrowheads="1"/>
                </p:cNvSpPr>
                <p:nvPr/>
              </p:nvSpPr>
              <p:spPr bwMode="auto">
                <a:xfrm>
                  <a:off x="1008" y="4608"/>
                  <a:ext cx="100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Lập kế hoạch dự án</a:t>
                  </a:r>
                  <a:endParaRPr lang="en-US" altLang="en-US" sz="1200" b="1">
                    <a:solidFill>
                      <a:schemeClr val="tx1">
                        <a:lumMod val="95000"/>
                        <a:lumOff val="5000"/>
                      </a:schemeClr>
                    </a:solidFill>
                  </a:endParaRPr>
                </a:p>
              </p:txBody>
            </p:sp>
            <p:sp>
              <p:nvSpPr>
                <p:cNvPr id="873480" name="Text Box 8"/>
                <p:cNvSpPr txBox="1">
                  <a:spLocks noChangeArrowheads="1"/>
                </p:cNvSpPr>
                <p:nvPr/>
              </p:nvSpPr>
              <p:spPr bwMode="auto">
                <a:xfrm>
                  <a:off x="2304" y="4608"/>
                  <a:ext cx="100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Danh sách công  việc</a:t>
                  </a:r>
                  <a:endParaRPr lang="en-US" altLang="en-US" sz="1200" b="1">
                    <a:solidFill>
                      <a:schemeClr val="tx1">
                        <a:lumMod val="95000"/>
                        <a:lumOff val="5000"/>
                      </a:schemeClr>
                    </a:solidFill>
                  </a:endParaRPr>
                </a:p>
              </p:txBody>
            </p:sp>
            <p:sp>
              <p:nvSpPr>
                <p:cNvPr id="873481" name="Text Box 9"/>
                <p:cNvSpPr txBox="1">
                  <a:spLocks noChangeArrowheads="1"/>
                </p:cNvSpPr>
                <p:nvPr/>
              </p:nvSpPr>
              <p:spPr bwMode="auto">
                <a:xfrm>
                  <a:off x="3600" y="4608"/>
                  <a:ext cx="100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ước lượng</a:t>
                  </a:r>
                  <a:endParaRPr lang="en-US" altLang="en-US" sz="1200" b="1">
                    <a:solidFill>
                      <a:schemeClr val="tx1">
                        <a:lumMod val="95000"/>
                        <a:lumOff val="5000"/>
                      </a:schemeClr>
                    </a:solidFill>
                  </a:endParaRPr>
                </a:p>
              </p:txBody>
            </p:sp>
            <p:sp>
              <p:nvSpPr>
                <p:cNvPr id="873482" name="Text Box 10"/>
                <p:cNvSpPr txBox="1">
                  <a:spLocks noChangeArrowheads="1"/>
                </p:cNvSpPr>
                <p:nvPr/>
              </p:nvSpPr>
              <p:spPr bwMode="auto">
                <a:xfrm>
                  <a:off x="4896" y="4608"/>
                  <a:ext cx="100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Lên lịch biểu</a:t>
                  </a:r>
                  <a:endParaRPr lang="en-US" altLang="en-US" sz="1200" b="1">
                    <a:solidFill>
                      <a:schemeClr val="tx1">
                        <a:lumMod val="95000"/>
                        <a:lumOff val="5000"/>
                      </a:schemeClr>
                    </a:solidFill>
                  </a:endParaRPr>
                </a:p>
              </p:txBody>
            </p:sp>
            <p:sp>
              <p:nvSpPr>
                <p:cNvPr id="873483" name="Text Box 11"/>
                <p:cNvSpPr txBox="1">
                  <a:spLocks noChangeArrowheads="1"/>
                </p:cNvSpPr>
                <p:nvPr/>
              </p:nvSpPr>
              <p:spPr bwMode="auto">
                <a:xfrm>
                  <a:off x="6192" y="4608"/>
                  <a:ext cx="100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Lên ngân sách</a:t>
                  </a:r>
                  <a:endParaRPr lang="en-US" altLang="en-US" sz="1200" b="1">
                    <a:solidFill>
                      <a:schemeClr val="tx1">
                        <a:lumMod val="95000"/>
                        <a:lumOff val="5000"/>
                      </a:schemeClr>
                    </a:solidFill>
                  </a:endParaRPr>
                </a:p>
              </p:txBody>
            </p:sp>
            <p:sp>
              <p:nvSpPr>
                <p:cNvPr id="873484" name="Line 12"/>
                <p:cNvSpPr>
                  <a:spLocks noChangeShapeType="1"/>
                </p:cNvSpPr>
                <p:nvPr/>
              </p:nvSpPr>
              <p:spPr bwMode="auto">
                <a:xfrm>
                  <a:off x="3312" y="4896"/>
                  <a:ext cx="288"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485" name="Line 13"/>
                <p:cNvSpPr>
                  <a:spLocks noChangeShapeType="1"/>
                </p:cNvSpPr>
                <p:nvPr/>
              </p:nvSpPr>
              <p:spPr bwMode="auto">
                <a:xfrm>
                  <a:off x="4608" y="4896"/>
                  <a:ext cx="288"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486" name="Line 14"/>
                <p:cNvSpPr>
                  <a:spLocks noChangeShapeType="1"/>
                </p:cNvSpPr>
                <p:nvPr/>
              </p:nvSpPr>
              <p:spPr bwMode="auto">
                <a:xfrm>
                  <a:off x="5904" y="4896"/>
                  <a:ext cx="288"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grpSp>
          <p:grpSp>
            <p:nvGrpSpPr>
              <p:cNvPr id="873487" name="Group 15"/>
              <p:cNvGrpSpPr>
                <a:grpSpLocks/>
              </p:cNvGrpSpPr>
              <p:nvPr/>
            </p:nvGrpSpPr>
            <p:grpSpPr bwMode="auto">
              <a:xfrm>
                <a:off x="1844" y="3233"/>
                <a:ext cx="4464" cy="432"/>
                <a:chOff x="1008" y="3168"/>
                <a:chExt cx="4464" cy="432"/>
              </a:xfrm>
            </p:grpSpPr>
            <p:sp>
              <p:nvSpPr>
                <p:cNvPr id="873488" name="Text Box 16"/>
                <p:cNvSpPr txBox="1">
                  <a:spLocks noChangeArrowheads="1"/>
                </p:cNvSpPr>
                <p:nvPr/>
              </p:nvSpPr>
              <p:spPr bwMode="auto">
                <a:xfrm>
                  <a:off x="1008" y="3168"/>
                  <a:ext cx="100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Xác định</a:t>
                  </a:r>
                </a:p>
                <a:p>
                  <a:pPr algn="ctr"/>
                  <a:r>
                    <a:rPr lang="en-US" altLang="en-US" sz="1200" b="1">
                      <a:solidFill>
                        <a:schemeClr val="tx1">
                          <a:lumMod val="95000"/>
                          <a:lumOff val="5000"/>
                        </a:schemeClr>
                      </a:solidFill>
                      <a:latin typeface="Arial" charset="0"/>
                    </a:rPr>
                    <a:t> dự án</a:t>
                  </a:r>
                  <a:endParaRPr lang="en-US" altLang="en-US" sz="1200" b="1">
                    <a:solidFill>
                      <a:schemeClr val="tx1">
                        <a:lumMod val="95000"/>
                        <a:lumOff val="5000"/>
                      </a:schemeClr>
                    </a:solidFill>
                  </a:endParaRPr>
                </a:p>
              </p:txBody>
            </p:sp>
            <p:sp>
              <p:nvSpPr>
                <p:cNvPr id="873489" name="Text Box 17"/>
                <p:cNvSpPr txBox="1">
                  <a:spLocks noChangeArrowheads="1"/>
                </p:cNvSpPr>
                <p:nvPr/>
              </p:nvSpPr>
              <p:spPr bwMode="auto">
                <a:xfrm>
                  <a:off x="2448" y="3168"/>
                  <a:ext cx="1440"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Xây dựng Phác thảo công việc</a:t>
                  </a:r>
                  <a:endParaRPr lang="en-US" altLang="en-US" sz="1200" b="1">
                    <a:solidFill>
                      <a:schemeClr val="tx1">
                        <a:lumMod val="95000"/>
                        <a:lumOff val="5000"/>
                      </a:schemeClr>
                    </a:solidFill>
                  </a:endParaRPr>
                </a:p>
              </p:txBody>
            </p:sp>
            <p:sp>
              <p:nvSpPr>
                <p:cNvPr id="873490" name="Text Box 18"/>
                <p:cNvSpPr txBox="1">
                  <a:spLocks noChangeArrowheads="1"/>
                </p:cNvSpPr>
                <p:nvPr/>
              </p:nvSpPr>
              <p:spPr bwMode="auto">
                <a:xfrm>
                  <a:off x="4464" y="3168"/>
                  <a:ext cx="100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Công bố dự án</a:t>
                  </a:r>
                  <a:endParaRPr lang="en-US" altLang="en-US" sz="1200" b="1">
                    <a:solidFill>
                      <a:schemeClr val="tx1">
                        <a:lumMod val="95000"/>
                        <a:lumOff val="5000"/>
                      </a:schemeClr>
                    </a:solidFill>
                  </a:endParaRPr>
                </a:p>
              </p:txBody>
            </p:sp>
            <p:sp>
              <p:nvSpPr>
                <p:cNvPr id="873491" name="Line 19"/>
                <p:cNvSpPr>
                  <a:spLocks noChangeShapeType="1"/>
                </p:cNvSpPr>
                <p:nvPr/>
              </p:nvSpPr>
              <p:spPr bwMode="auto">
                <a:xfrm>
                  <a:off x="3888" y="3456"/>
                  <a:ext cx="576"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grpSp>
          <p:grpSp>
            <p:nvGrpSpPr>
              <p:cNvPr id="873492" name="Group 20"/>
              <p:cNvGrpSpPr>
                <a:grpSpLocks/>
              </p:cNvGrpSpPr>
              <p:nvPr/>
            </p:nvGrpSpPr>
            <p:grpSpPr bwMode="auto">
              <a:xfrm>
                <a:off x="1844" y="5249"/>
                <a:ext cx="5184" cy="1008"/>
                <a:chOff x="1008" y="5616"/>
                <a:chExt cx="5184" cy="1008"/>
              </a:xfrm>
            </p:grpSpPr>
            <p:sp>
              <p:nvSpPr>
                <p:cNvPr id="873493" name="Text Box 21"/>
                <p:cNvSpPr txBox="1">
                  <a:spLocks noChangeArrowheads="1"/>
                </p:cNvSpPr>
                <p:nvPr/>
              </p:nvSpPr>
              <p:spPr bwMode="auto">
                <a:xfrm>
                  <a:off x="1008" y="5616"/>
                  <a:ext cx="100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Tổ chức</a:t>
                  </a:r>
                </a:p>
                <a:p>
                  <a:pPr algn="ctr"/>
                  <a:r>
                    <a:rPr lang="en-US" altLang="en-US" sz="1200" b="1">
                      <a:solidFill>
                        <a:schemeClr val="tx1">
                          <a:lumMod val="95000"/>
                          <a:lumOff val="5000"/>
                        </a:schemeClr>
                      </a:solidFill>
                      <a:latin typeface="Arial" charset="0"/>
                    </a:rPr>
                    <a:t> dự án</a:t>
                  </a:r>
                  <a:endParaRPr lang="en-US" altLang="en-US" sz="1200" b="1">
                    <a:solidFill>
                      <a:schemeClr val="tx1">
                        <a:lumMod val="95000"/>
                        <a:lumOff val="5000"/>
                      </a:schemeClr>
                    </a:solidFill>
                  </a:endParaRPr>
                </a:p>
              </p:txBody>
            </p:sp>
            <p:sp>
              <p:nvSpPr>
                <p:cNvPr id="873494" name="Text Box 22"/>
                <p:cNvSpPr txBox="1">
                  <a:spLocks noChangeArrowheads="1"/>
                </p:cNvSpPr>
                <p:nvPr/>
              </p:nvSpPr>
              <p:spPr bwMode="auto">
                <a:xfrm>
                  <a:off x="2304" y="5616"/>
                  <a:ext cx="1008" cy="10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Lập tài liệu dự án và hoạt động quản lý  dự án</a:t>
                  </a:r>
                  <a:endParaRPr lang="en-US" altLang="en-US" sz="1200" b="1">
                    <a:solidFill>
                      <a:schemeClr val="tx1">
                        <a:lumMod val="95000"/>
                        <a:lumOff val="5000"/>
                      </a:schemeClr>
                    </a:solidFill>
                  </a:endParaRPr>
                </a:p>
              </p:txBody>
            </p:sp>
            <p:sp>
              <p:nvSpPr>
                <p:cNvPr id="873495" name="Text Box 23"/>
                <p:cNvSpPr txBox="1">
                  <a:spLocks noChangeArrowheads="1"/>
                </p:cNvSpPr>
                <p:nvPr/>
              </p:nvSpPr>
              <p:spPr bwMode="auto">
                <a:xfrm>
                  <a:off x="3600" y="5616"/>
                  <a:ext cx="100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Lập tổ dự án</a:t>
                  </a:r>
                  <a:endParaRPr lang="en-US" altLang="en-US" sz="1200" b="1">
                    <a:solidFill>
                      <a:schemeClr val="tx1">
                        <a:lumMod val="95000"/>
                        <a:lumOff val="5000"/>
                      </a:schemeClr>
                    </a:solidFill>
                  </a:endParaRPr>
                </a:p>
              </p:txBody>
            </p:sp>
            <p:sp>
              <p:nvSpPr>
                <p:cNvPr id="873496" name="Text Box 24"/>
                <p:cNvSpPr txBox="1">
                  <a:spLocks noChangeArrowheads="1"/>
                </p:cNvSpPr>
                <p:nvPr/>
              </p:nvSpPr>
              <p:spPr bwMode="auto">
                <a:xfrm>
                  <a:off x="5328" y="5616"/>
                  <a:ext cx="864"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Phân bổ tài nguyên</a:t>
                  </a:r>
                  <a:endParaRPr lang="en-US" altLang="en-US" sz="1200" b="1">
                    <a:solidFill>
                      <a:schemeClr val="tx1">
                        <a:lumMod val="95000"/>
                        <a:lumOff val="5000"/>
                      </a:schemeClr>
                    </a:solidFill>
                  </a:endParaRPr>
                </a:p>
              </p:txBody>
            </p:sp>
            <p:sp>
              <p:nvSpPr>
                <p:cNvPr id="873497" name="Line 25"/>
                <p:cNvSpPr>
                  <a:spLocks noChangeShapeType="1"/>
                </p:cNvSpPr>
                <p:nvPr/>
              </p:nvSpPr>
              <p:spPr bwMode="auto">
                <a:xfrm>
                  <a:off x="4608" y="5904"/>
                  <a:ext cx="720"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grpSp>
          <p:grpSp>
            <p:nvGrpSpPr>
              <p:cNvPr id="873498" name="Group 26"/>
              <p:cNvGrpSpPr>
                <a:grpSpLocks/>
              </p:cNvGrpSpPr>
              <p:nvPr/>
            </p:nvGrpSpPr>
            <p:grpSpPr bwMode="auto">
              <a:xfrm>
                <a:off x="3716" y="5969"/>
                <a:ext cx="4464" cy="1296"/>
                <a:chOff x="2880" y="5904"/>
                <a:chExt cx="4464" cy="1296"/>
              </a:xfrm>
            </p:grpSpPr>
            <p:sp>
              <p:nvSpPr>
                <p:cNvPr id="873499" name="Line 27"/>
                <p:cNvSpPr>
                  <a:spLocks noChangeShapeType="1"/>
                </p:cNvSpPr>
                <p:nvPr/>
              </p:nvSpPr>
              <p:spPr bwMode="auto">
                <a:xfrm>
                  <a:off x="2880" y="6192"/>
                  <a:ext cx="0" cy="100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500" name="Line 28"/>
                <p:cNvSpPr>
                  <a:spLocks noChangeShapeType="1"/>
                </p:cNvSpPr>
                <p:nvPr/>
              </p:nvSpPr>
              <p:spPr bwMode="auto">
                <a:xfrm flipH="1">
                  <a:off x="2880" y="6336"/>
                  <a:ext cx="2880"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501" name="Text Box 29"/>
                <p:cNvSpPr txBox="1">
                  <a:spLocks noChangeArrowheads="1"/>
                </p:cNvSpPr>
                <p:nvPr/>
              </p:nvSpPr>
              <p:spPr bwMode="auto">
                <a:xfrm>
                  <a:off x="6336" y="6048"/>
                  <a:ext cx="1008"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Xác định cách làm lại</a:t>
                  </a:r>
                  <a:endParaRPr lang="en-US" altLang="en-US" sz="1200" b="1">
                    <a:solidFill>
                      <a:schemeClr val="tx1">
                        <a:lumMod val="95000"/>
                        <a:lumOff val="5000"/>
                      </a:schemeClr>
                    </a:solidFill>
                  </a:endParaRPr>
                </a:p>
              </p:txBody>
            </p:sp>
            <p:sp>
              <p:nvSpPr>
                <p:cNvPr id="873502" name="Line 30"/>
                <p:cNvSpPr>
                  <a:spLocks noChangeShapeType="1"/>
                </p:cNvSpPr>
                <p:nvPr/>
              </p:nvSpPr>
              <p:spPr bwMode="auto">
                <a:xfrm flipH="1">
                  <a:off x="2880" y="6624"/>
                  <a:ext cx="3456"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503" name="Line 31"/>
                <p:cNvSpPr>
                  <a:spLocks noChangeShapeType="1"/>
                </p:cNvSpPr>
                <p:nvPr/>
              </p:nvSpPr>
              <p:spPr bwMode="auto">
                <a:xfrm flipV="1">
                  <a:off x="5760" y="5904"/>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504" name="Text Box 32"/>
                <p:cNvSpPr txBox="1">
                  <a:spLocks noChangeArrowheads="1"/>
                </p:cNvSpPr>
                <p:nvPr/>
              </p:nvSpPr>
              <p:spPr bwMode="auto">
                <a:xfrm>
                  <a:off x="5760" y="6768"/>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Không</a:t>
                  </a:r>
                  <a:endParaRPr lang="en-US" altLang="en-US" sz="1200" b="1">
                    <a:solidFill>
                      <a:schemeClr val="tx1">
                        <a:lumMod val="95000"/>
                        <a:lumOff val="5000"/>
                      </a:schemeClr>
                    </a:solidFill>
                  </a:endParaRPr>
                </a:p>
              </p:txBody>
            </p:sp>
            <p:sp>
              <p:nvSpPr>
                <p:cNvPr id="873505" name="Line 33"/>
                <p:cNvSpPr>
                  <a:spLocks noChangeShapeType="1"/>
                </p:cNvSpPr>
                <p:nvPr/>
              </p:nvSpPr>
              <p:spPr bwMode="auto">
                <a:xfrm flipV="1">
                  <a:off x="6768" y="6768"/>
                  <a:ext cx="0" cy="28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grpSp>
          <p:grpSp>
            <p:nvGrpSpPr>
              <p:cNvPr id="873506" name="Group 34"/>
              <p:cNvGrpSpPr>
                <a:grpSpLocks/>
              </p:cNvGrpSpPr>
              <p:nvPr/>
            </p:nvGrpSpPr>
            <p:grpSpPr bwMode="auto">
              <a:xfrm>
                <a:off x="3716" y="3665"/>
                <a:ext cx="1728" cy="576"/>
                <a:chOff x="2880" y="3600"/>
                <a:chExt cx="1728" cy="576"/>
              </a:xfrm>
            </p:grpSpPr>
            <p:sp>
              <p:nvSpPr>
                <p:cNvPr id="873507" name="Line 35"/>
                <p:cNvSpPr>
                  <a:spLocks noChangeShapeType="1"/>
                </p:cNvSpPr>
                <p:nvPr/>
              </p:nvSpPr>
              <p:spPr bwMode="auto">
                <a:xfrm flipH="1">
                  <a:off x="2880" y="3888"/>
                  <a:ext cx="0" cy="28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508" name="Line 36"/>
                <p:cNvSpPr>
                  <a:spLocks noChangeShapeType="1"/>
                </p:cNvSpPr>
                <p:nvPr/>
              </p:nvSpPr>
              <p:spPr bwMode="auto">
                <a:xfrm>
                  <a:off x="2880" y="3888"/>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509" name="Line 37"/>
                <p:cNvSpPr>
                  <a:spLocks noChangeShapeType="1"/>
                </p:cNvSpPr>
                <p:nvPr/>
              </p:nvSpPr>
              <p:spPr bwMode="auto">
                <a:xfrm flipV="1">
                  <a:off x="4608"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grpSp>
          <p:grpSp>
            <p:nvGrpSpPr>
              <p:cNvPr id="873510" name="Group 38"/>
              <p:cNvGrpSpPr>
                <a:grpSpLocks/>
              </p:cNvGrpSpPr>
              <p:nvPr/>
            </p:nvGrpSpPr>
            <p:grpSpPr bwMode="auto">
              <a:xfrm>
                <a:off x="3572" y="3665"/>
                <a:ext cx="2016" cy="1584"/>
                <a:chOff x="2736" y="3600"/>
                <a:chExt cx="2016" cy="1584"/>
              </a:xfrm>
            </p:grpSpPr>
            <p:sp>
              <p:nvSpPr>
                <p:cNvPr id="873511" name="Line 39"/>
                <p:cNvSpPr>
                  <a:spLocks noChangeShapeType="1"/>
                </p:cNvSpPr>
                <p:nvPr/>
              </p:nvSpPr>
              <p:spPr bwMode="auto">
                <a:xfrm flipH="1">
                  <a:off x="2736" y="4896"/>
                  <a:ext cx="0" cy="28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512" name="Line 40"/>
                <p:cNvSpPr>
                  <a:spLocks noChangeShapeType="1"/>
                </p:cNvSpPr>
                <p:nvPr/>
              </p:nvSpPr>
              <p:spPr bwMode="auto">
                <a:xfrm>
                  <a:off x="2736" y="4896"/>
                  <a:ext cx="20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513" name="Line 41"/>
                <p:cNvSpPr>
                  <a:spLocks noChangeShapeType="1"/>
                </p:cNvSpPr>
                <p:nvPr/>
              </p:nvSpPr>
              <p:spPr bwMode="auto">
                <a:xfrm flipH="1" flipV="1">
                  <a:off x="4752" y="3600"/>
                  <a:ext cx="0" cy="1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grpSp>
          <p:grpSp>
            <p:nvGrpSpPr>
              <p:cNvPr id="873514" name="Group 42"/>
              <p:cNvGrpSpPr>
                <a:grpSpLocks/>
              </p:cNvGrpSpPr>
              <p:nvPr/>
            </p:nvGrpSpPr>
            <p:grpSpPr bwMode="auto">
              <a:xfrm>
                <a:off x="3428" y="4673"/>
                <a:ext cx="1296" cy="576"/>
                <a:chOff x="2592" y="4608"/>
                <a:chExt cx="1296" cy="576"/>
              </a:xfrm>
            </p:grpSpPr>
            <p:sp>
              <p:nvSpPr>
                <p:cNvPr id="873515" name="Line 43"/>
                <p:cNvSpPr>
                  <a:spLocks noChangeShapeType="1"/>
                </p:cNvSpPr>
                <p:nvPr/>
              </p:nvSpPr>
              <p:spPr bwMode="auto">
                <a:xfrm flipH="1">
                  <a:off x="3888" y="4752"/>
                  <a:ext cx="0" cy="432"/>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516" name="Line 44"/>
                <p:cNvSpPr>
                  <a:spLocks noChangeShapeType="1"/>
                </p:cNvSpPr>
                <p:nvPr/>
              </p:nvSpPr>
              <p:spPr bwMode="auto">
                <a:xfrm flipH="1">
                  <a:off x="2592" y="4752"/>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517" name="Line 45"/>
                <p:cNvSpPr>
                  <a:spLocks noChangeShapeType="1"/>
                </p:cNvSpPr>
                <p:nvPr/>
              </p:nvSpPr>
              <p:spPr bwMode="auto">
                <a:xfrm flipV="1">
                  <a:off x="2592" y="460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grpSp>
          <p:grpSp>
            <p:nvGrpSpPr>
              <p:cNvPr id="873518" name="Group 46"/>
              <p:cNvGrpSpPr>
                <a:grpSpLocks/>
              </p:cNvGrpSpPr>
              <p:nvPr/>
            </p:nvGrpSpPr>
            <p:grpSpPr bwMode="auto">
              <a:xfrm>
                <a:off x="7028" y="4673"/>
                <a:ext cx="576" cy="864"/>
                <a:chOff x="6192" y="4608"/>
                <a:chExt cx="576" cy="864"/>
              </a:xfrm>
            </p:grpSpPr>
            <p:sp>
              <p:nvSpPr>
                <p:cNvPr id="873519" name="Line 47"/>
                <p:cNvSpPr>
                  <a:spLocks noChangeShapeType="1"/>
                </p:cNvSpPr>
                <p:nvPr/>
              </p:nvSpPr>
              <p:spPr bwMode="auto">
                <a:xfrm flipH="1">
                  <a:off x="6192" y="5472"/>
                  <a:ext cx="576"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520" name="Line 48"/>
                <p:cNvSpPr>
                  <a:spLocks noChangeShapeType="1"/>
                </p:cNvSpPr>
                <p:nvPr/>
              </p:nvSpPr>
              <p:spPr bwMode="auto">
                <a:xfrm flipV="1">
                  <a:off x="6768" y="460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grpSp>
          <p:grpSp>
            <p:nvGrpSpPr>
              <p:cNvPr id="873521" name="Group 49"/>
              <p:cNvGrpSpPr>
                <a:grpSpLocks/>
              </p:cNvGrpSpPr>
              <p:nvPr/>
            </p:nvGrpSpPr>
            <p:grpSpPr bwMode="auto">
              <a:xfrm>
                <a:off x="1844" y="7121"/>
                <a:ext cx="6336" cy="1008"/>
                <a:chOff x="1008" y="7488"/>
                <a:chExt cx="6336" cy="1008"/>
              </a:xfrm>
            </p:grpSpPr>
            <p:sp>
              <p:nvSpPr>
                <p:cNvPr id="873522" name="Text Box 50"/>
                <p:cNvSpPr txBox="1">
                  <a:spLocks noChangeArrowheads="1"/>
                </p:cNvSpPr>
                <p:nvPr/>
              </p:nvSpPr>
              <p:spPr bwMode="auto">
                <a:xfrm>
                  <a:off x="1008" y="7632"/>
                  <a:ext cx="100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Kiểm soát</a:t>
                  </a:r>
                </a:p>
                <a:p>
                  <a:pPr algn="ctr"/>
                  <a:r>
                    <a:rPr lang="en-US" altLang="en-US" sz="1200" b="1">
                      <a:solidFill>
                        <a:schemeClr val="tx1">
                          <a:lumMod val="95000"/>
                          <a:lumOff val="5000"/>
                        </a:schemeClr>
                      </a:solidFill>
                      <a:latin typeface="Arial" charset="0"/>
                    </a:rPr>
                    <a:t> dự án</a:t>
                  </a:r>
                  <a:endParaRPr lang="en-US" altLang="en-US" sz="1200" b="1">
                    <a:solidFill>
                      <a:schemeClr val="tx1">
                        <a:lumMod val="95000"/>
                        <a:lumOff val="5000"/>
                      </a:schemeClr>
                    </a:solidFill>
                  </a:endParaRPr>
                </a:p>
              </p:txBody>
            </p:sp>
            <p:sp>
              <p:nvSpPr>
                <p:cNvPr id="873523" name="Text Box 51"/>
                <p:cNvSpPr txBox="1">
                  <a:spLocks noChangeArrowheads="1"/>
                </p:cNvSpPr>
                <p:nvPr/>
              </p:nvSpPr>
              <p:spPr bwMode="auto">
                <a:xfrm>
                  <a:off x="2304" y="7632"/>
                  <a:ext cx="100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Quản lí </a:t>
                  </a:r>
                </a:p>
                <a:p>
                  <a:pPr algn="ctr"/>
                  <a:r>
                    <a:rPr lang="en-US" altLang="en-US" sz="1200" b="1">
                      <a:solidFill>
                        <a:schemeClr val="tx1">
                          <a:lumMod val="95000"/>
                          <a:lumOff val="5000"/>
                        </a:schemeClr>
                      </a:solidFill>
                      <a:latin typeface="Arial" charset="0"/>
                    </a:rPr>
                    <a:t>dự án</a:t>
                  </a:r>
                  <a:endParaRPr lang="en-US" altLang="en-US" sz="1200" b="1">
                    <a:solidFill>
                      <a:schemeClr val="tx1">
                        <a:lumMod val="95000"/>
                        <a:lumOff val="5000"/>
                      </a:schemeClr>
                    </a:solidFill>
                  </a:endParaRPr>
                </a:p>
              </p:txBody>
            </p:sp>
            <p:sp>
              <p:nvSpPr>
                <p:cNvPr id="873524" name="Text Box 52"/>
                <p:cNvSpPr txBox="1">
                  <a:spLocks noChangeArrowheads="1"/>
                </p:cNvSpPr>
                <p:nvPr/>
              </p:nvSpPr>
              <p:spPr bwMode="auto">
                <a:xfrm>
                  <a:off x="3600" y="7632"/>
                  <a:ext cx="1008"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Theo dõi và quản lý tiến độ</a:t>
                  </a:r>
                  <a:endParaRPr lang="en-US" altLang="en-US" sz="1200" b="1">
                    <a:solidFill>
                      <a:schemeClr val="tx1">
                        <a:lumMod val="95000"/>
                        <a:lumOff val="5000"/>
                      </a:schemeClr>
                    </a:solidFill>
                  </a:endParaRPr>
                </a:p>
              </p:txBody>
            </p:sp>
            <p:sp>
              <p:nvSpPr>
                <p:cNvPr id="873525" name="Text Box 53"/>
                <p:cNvSpPr txBox="1">
                  <a:spLocks noChangeArrowheads="1"/>
                </p:cNvSpPr>
                <p:nvPr/>
              </p:nvSpPr>
              <p:spPr bwMode="auto">
                <a:xfrm>
                  <a:off x="4896" y="7632"/>
                  <a:ext cx="1008"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Phân tích khác biệt</a:t>
                  </a:r>
                  <a:endParaRPr lang="en-US" altLang="en-US" sz="1200" b="1">
                    <a:solidFill>
                      <a:schemeClr val="tx1">
                        <a:lumMod val="95000"/>
                        <a:lumOff val="5000"/>
                      </a:schemeClr>
                    </a:solidFill>
                  </a:endParaRPr>
                </a:p>
              </p:txBody>
            </p:sp>
            <p:sp>
              <p:nvSpPr>
                <p:cNvPr id="873526" name="Line 54"/>
                <p:cNvSpPr>
                  <a:spLocks noChangeShapeType="1"/>
                </p:cNvSpPr>
                <p:nvPr/>
              </p:nvSpPr>
              <p:spPr bwMode="auto">
                <a:xfrm>
                  <a:off x="3312" y="7920"/>
                  <a:ext cx="288"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527" name="Line 55"/>
                <p:cNvSpPr>
                  <a:spLocks noChangeShapeType="1"/>
                </p:cNvSpPr>
                <p:nvPr/>
              </p:nvSpPr>
              <p:spPr bwMode="auto">
                <a:xfrm>
                  <a:off x="4608" y="7920"/>
                  <a:ext cx="288"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grpSp>
              <p:nvGrpSpPr>
                <p:cNvPr id="873528" name="Group 56"/>
                <p:cNvGrpSpPr>
                  <a:grpSpLocks/>
                </p:cNvGrpSpPr>
                <p:nvPr/>
              </p:nvGrpSpPr>
              <p:grpSpPr bwMode="auto">
                <a:xfrm>
                  <a:off x="6192" y="7488"/>
                  <a:ext cx="1152" cy="1008"/>
                  <a:chOff x="6192" y="7488"/>
                  <a:chExt cx="1152" cy="1008"/>
                </a:xfrm>
              </p:grpSpPr>
              <p:sp>
                <p:nvSpPr>
                  <p:cNvPr id="873529" name="Oval 57"/>
                  <p:cNvSpPr>
                    <a:spLocks noChangeArrowheads="1"/>
                  </p:cNvSpPr>
                  <p:nvPr/>
                </p:nvSpPr>
                <p:spPr bwMode="auto">
                  <a:xfrm>
                    <a:off x="6192" y="7488"/>
                    <a:ext cx="1152" cy="10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530" name="Text Box 58"/>
                  <p:cNvSpPr txBox="1">
                    <a:spLocks noChangeArrowheads="1"/>
                  </p:cNvSpPr>
                  <p:nvPr/>
                </p:nvSpPr>
                <p:spPr bwMode="auto">
                  <a:xfrm>
                    <a:off x="6336" y="7776"/>
                    <a:ext cx="8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Lập kế hoạch lại?</a:t>
                    </a:r>
                    <a:endParaRPr lang="en-US" altLang="en-US" sz="1200" b="1">
                      <a:solidFill>
                        <a:schemeClr val="tx1">
                          <a:lumMod val="95000"/>
                          <a:lumOff val="5000"/>
                        </a:schemeClr>
                      </a:solidFill>
                    </a:endParaRPr>
                  </a:p>
                </p:txBody>
              </p:sp>
            </p:grpSp>
            <p:sp>
              <p:nvSpPr>
                <p:cNvPr id="873531" name="Line 59"/>
                <p:cNvSpPr>
                  <a:spLocks noChangeShapeType="1"/>
                </p:cNvSpPr>
                <p:nvPr/>
              </p:nvSpPr>
              <p:spPr bwMode="auto">
                <a:xfrm>
                  <a:off x="5904" y="7920"/>
                  <a:ext cx="288"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grpSp>
          <p:grpSp>
            <p:nvGrpSpPr>
              <p:cNvPr id="873532" name="Group 60"/>
              <p:cNvGrpSpPr>
                <a:grpSpLocks/>
              </p:cNvGrpSpPr>
              <p:nvPr/>
            </p:nvGrpSpPr>
            <p:grpSpPr bwMode="auto">
              <a:xfrm>
                <a:off x="1844" y="7780"/>
                <a:ext cx="6480" cy="1872"/>
                <a:chOff x="1008" y="8443"/>
                <a:chExt cx="6480" cy="1872"/>
              </a:xfrm>
            </p:grpSpPr>
            <p:grpSp>
              <p:nvGrpSpPr>
                <p:cNvPr id="873533" name="Group 61"/>
                <p:cNvGrpSpPr>
                  <a:grpSpLocks/>
                </p:cNvGrpSpPr>
                <p:nvPr/>
              </p:nvGrpSpPr>
              <p:grpSpPr bwMode="auto">
                <a:xfrm>
                  <a:off x="1008" y="8443"/>
                  <a:ext cx="6480" cy="1872"/>
                  <a:chOff x="1008" y="8443"/>
                  <a:chExt cx="6480" cy="1872"/>
                </a:xfrm>
              </p:grpSpPr>
              <p:sp>
                <p:nvSpPr>
                  <p:cNvPr id="873534" name="Text Box 62"/>
                  <p:cNvSpPr txBox="1">
                    <a:spLocks noChangeArrowheads="1"/>
                  </p:cNvSpPr>
                  <p:nvPr/>
                </p:nvSpPr>
                <p:spPr bwMode="auto">
                  <a:xfrm>
                    <a:off x="6336" y="9163"/>
                    <a:ext cx="100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Xác định sửa đổi cần thiết</a:t>
                    </a:r>
                    <a:endParaRPr lang="en-US" altLang="en-US" sz="1200" b="1">
                      <a:solidFill>
                        <a:schemeClr val="tx1">
                          <a:lumMod val="95000"/>
                          <a:lumOff val="5000"/>
                        </a:schemeClr>
                      </a:solidFill>
                    </a:endParaRPr>
                  </a:p>
                </p:txBody>
              </p:sp>
              <p:sp>
                <p:nvSpPr>
                  <p:cNvPr id="873535" name="Text Box 63"/>
                  <p:cNvSpPr txBox="1">
                    <a:spLocks noChangeArrowheads="1"/>
                  </p:cNvSpPr>
                  <p:nvPr/>
                </p:nvSpPr>
                <p:spPr bwMode="auto">
                  <a:xfrm>
                    <a:off x="6336" y="9883"/>
                    <a:ext cx="100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Thực hiện sửa đổi </a:t>
                    </a:r>
                    <a:endParaRPr lang="en-US" altLang="en-US" sz="1200" b="1">
                      <a:solidFill>
                        <a:schemeClr val="tx1">
                          <a:lumMod val="95000"/>
                          <a:lumOff val="5000"/>
                        </a:schemeClr>
                      </a:solidFill>
                    </a:endParaRPr>
                  </a:p>
                </p:txBody>
              </p:sp>
              <p:sp>
                <p:nvSpPr>
                  <p:cNvPr id="873536" name="Text Box 64"/>
                  <p:cNvSpPr txBox="1">
                    <a:spLocks noChangeArrowheads="1"/>
                  </p:cNvSpPr>
                  <p:nvPr/>
                </p:nvSpPr>
                <p:spPr bwMode="auto">
                  <a:xfrm>
                    <a:off x="2304" y="9019"/>
                    <a:ext cx="100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Kết thúc</a:t>
                    </a:r>
                  </a:p>
                  <a:p>
                    <a:pPr algn="ctr"/>
                    <a:r>
                      <a:rPr lang="en-US" altLang="en-US" sz="1200" b="1">
                        <a:solidFill>
                          <a:schemeClr val="tx1">
                            <a:lumMod val="95000"/>
                            <a:lumOff val="5000"/>
                          </a:schemeClr>
                        </a:solidFill>
                        <a:latin typeface="Arial" charset="0"/>
                      </a:rPr>
                      <a:t>dự án</a:t>
                    </a:r>
                    <a:endParaRPr lang="en-US" altLang="en-US" sz="1200" b="1">
                      <a:solidFill>
                        <a:schemeClr val="tx1">
                          <a:lumMod val="95000"/>
                          <a:lumOff val="5000"/>
                        </a:schemeClr>
                      </a:solidFill>
                    </a:endParaRPr>
                  </a:p>
                </p:txBody>
              </p:sp>
              <p:sp>
                <p:nvSpPr>
                  <p:cNvPr id="873537" name="Line 65"/>
                  <p:cNvSpPr>
                    <a:spLocks noChangeShapeType="1"/>
                  </p:cNvSpPr>
                  <p:nvPr/>
                </p:nvSpPr>
                <p:spPr bwMode="auto">
                  <a:xfrm>
                    <a:off x="2880" y="8443"/>
                    <a:ext cx="0" cy="576"/>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538" name="Line 66"/>
                  <p:cNvSpPr>
                    <a:spLocks noChangeShapeType="1"/>
                  </p:cNvSpPr>
                  <p:nvPr/>
                </p:nvSpPr>
                <p:spPr bwMode="auto">
                  <a:xfrm>
                    <a:off x="6768" y="8875"/>
                    <a:ext cx="0" cy="28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539" name="Line 67"/>
                  <p:cNvSpPr>
                    <a:spLocks noChangeShapeType="1"/>
                  </p:cNvSpPr>
                  <p:nvPr/>
                </p:nvSpPr>
                <p:spPr bwMode="auto">
                  <a:xfrm>
                    <a:off x="6768" y="9595"/>
                    <a:ext cx="0" cy="28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chemeClr val="tx1">
                          <a:lumMod val="95000"/>
                          <a:lumOff val="5000"/>
                        </a:schemeClr>
                      </a:solidFill>
                    </a:endParaRPr>
                  </a:p>
                </p:txBody>
              </p:sp>
              <p:sp>
                <p:nvSpPr>
                  <p:cNvPr id="873540" name="Text Box 68"/>
                  <p:cNvSpPr txBox="1">
                    <a:spLocks noChangeArrowheads="1"/>
                  </p:cNvSpPr>
                  <p:nvPr/>
                </p:nvSpPr>
                <p:spPr bwMode="auto">
                  <a:xfrm>
                    <a:off x="7056" y="8875"/>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Có</a:t>
                    </a:r>
                    <a:endParaRPr lang="en-US" altLang="en-US" sz="1200" b="1">
                      <a:solidFill>
                        <a:schemeClr val="tx1">
                          <a:lumMod val="95000"/>
                          <a:lumOff val="5000"/>
                        </a:schemeClr>
                      </a:solidFill>
                    </a:endParaRPr>
                  </a:p>
                </p:txBody>
              </p:sp>
              <p:sp>
                <p:nvSpPr>
                  <p:cNvPr id="873541" name="Text Box 69"/>
                  <p:cNvSpPr txBox="1">
                    <a:spLocks noChangeArrowheads="1"/>
                  </p:cNvSpPr>
                  <p:nvPr/>
                </p:nvSpPr>
                <p:spPr bwMode="auto">
                  <a:xfrm>
                    <a:off x="1008" y="9019"/>
                    <a:ext cx="100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200" b="1">
                        <a:solidFill>
                          <a:schemeClr val="tx1">
                            <a:lumMod val="95000"/>
                            <a:lumOff val="5000"/>
                          </a:schemeClr>
                        </a:solidFill>
                        <a:latin typeface="Arial" charset="0"/>
                      </a:rPr>
                      <a:t>Kết thúc</a:t>
                    </a:r>
                  </a:p>
                  <a:p>
                    <a:pPr algn="ctr"/>
                    <a:r>
                      <a:rPr lang="en-US" altLang="en-US" sz="1200" b="1">
                        <a:solidFill>
                          <a:schemeClr val="tx1">
                            <a:lumMod val="95000"/>
                            <a:lumOff val="5000"/>
                          </a:schemeClr>
                        </a:solidFill>
                        <a:latin typeface="Arial" charset="0"/>
                      </a:rPr>
                      <a:t> dự án</a:t>
                    </a:r>
                    <a:endParaRPr lang="en-US" altLang="en-US" sz="1200" b="1">
                      <a:solidFill>
                        <a:schemeClr val="tx1">
                          <a:lumMod val="95000"/>
                          <a:lumOff val="5000"/>
                        </a:schemeClr>
                      </a:solidFill>
                    </a:endParaRPr>
                  </a:p>
                </p:txBody>
              </p:sp>
            </p:grpSp>
            <p:sp>
              <p:nvSpPr>
                <p:cNvPr id="873542" name="Text Box 70"/>
                <p:cNvSpPr txBox="1">
                  <a:spLocks noChangeArrowheads="1"/>
                </p:cNvSpPr>
                <p:nvPr/>
              </p:nvSpPr>
              <p:spPr bwMode="auto">
                <a:xfrm>
                  <a:off x="1584" y="9792"/>
                  <a:ext cx="3456"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r>
                    <a:rPr lang="en-US" altLang="en-US" sz="1200" b="1">
                      <a:solidFill>
                        <a:schemeClr val="tx1">
                          <a:lumMod val="95000"/>
                          <a:lumOff val="5000"/>
                        </a:schemeClr>
                      </a:solidFill>
                    </a:rPr>
                    <a:t>Qúa trình quản lí dự án</a:t>
                  </a:r>
                </a:p>
              </p:txBody>
            </p:sp>
          </p:grpSp>
        </p:grpSp>
        <p:sp>
          <p:nvSpPr>
            <p:cNvPr id="873543" name="Line 71"/>
            <p:cNvSpPr>
              <a:spLocks noChangeShapeType="1"/>
            </p:cNvSpPr>
            <p:nvPr/>
          </p:nvSpPr>
          <p:spPr bwMode="auto">
            <a:xfrm flipH="1">
              <a:off x="5841" y="8284"/>
              <a:ext cx="23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b="1">
                <a:solidFill>
                  <a:schemeClr val="tx1">
                    <a:lumMod val="95000"/>
                    <a:lumOff val="5000"/>
                  </a:schemeClr>
                </a:solidFill>
              </a:endParaRPr>
            </a:p>
          </p:txBody>
        </p:sp>
        <p:sp>
          <p:nvSpPr>
            <p:cNvPr id="873544" name="Line 72"/>
            <p:cNvSpPr>
              <a:spLocks noChangeShapeType="1"/>
            </p:cNvSpPr>
            <p:nvPr/>
          </p:nvSpPr>
          <p:spPr bwMode="auto">
            <a:xfrm flipV="1">
              <a:off x="5841" y="7564"/>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solidFill>
                  <a:schemeClr val="tx1">
                    <a:lumMod val="95000"/>
                    <a:lumOff val="5000"/>
                  </a:schemeClr>
                </a:solidFill>
              </a:endParaRPr>
            </a:p>
          </p:txBody>
        </p:sp>
      </p:grpSp>
    </p:spTree>
    <p:extLst>
      <p:ext uri="{BB962C8B-B14F-4D97-AF65-F5344CB8AC3E}">
        <p14:creationId xmlns:p14="http://schemas.microsoft.com/office/powerpoint/2010/main" val="1376903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9" name="Rectangle 3"/>
          <p:cNvSpPr>
            <a:spLocks noGrp="1" noChangeArrowheads="1"/>
          </p:cNvSpPr>
          <p:nvPr>
            <p:ph idx="1"/>
          </p:nvPr>
        </p:nvSpPr>
        <p:spPr/>
        <p:txBody>
          <a:bodyPr>
            <a:normAutofit/>
          </a:bodyPr>
          <a:lstStyle/>
          <a:p>
            <a:pPr lvl="1"/>
            <a:r>
              <a:rPr lang="en-AU" altLang="en-US" smtClean="0"/>
              <a:t>Project Management Methodology - A Practical Guide for the Next Millenium, Ralph L. Kliem, Irvin S. Ludin, Ken L. Robertson, Marcel Dekker, Inc., 1997</a:t>
            </a:r>
          </a:p>
          <a:p>
            <a:pPr lvl="1"/>
            <a:r>
              <a:rPr lang="en-AU" altLang="en-US" smtClean="0"/>
              <a:t>Managing Information Technology - What Managers Need to Know, E. Wainright Martin et al., Second Edition, Prentice Hall, 1994</a:t>
            </a:r>
          </a:p>
          <a:p>
            <a:pPr lvl="1"/>
            <a:r>
              <a:rPr lang="en-AU" altLang="en-US" smtClean="0"/>
              <a:t>Software Project Management : A Unified Framwork, Walker Royce, Addition-Wesley, 1998</a:t>
            </a:r>
          </a:p>
          <a:p>
            <a:pPr lvl="1"/>
            <a:r>
              <a:rPr lang="en-AU" altLang="en-US" smtClean="0"/>
              <a:t>A Guide to the Project Management - Body of Knowledge, William R. Duncan, PMI Standard Committee, 1996</a:t>
            </a:r>
          </a:p>
          <a:p>
            <a:pPr lvl="1"/>
            <a:r>
              <a:rPr lang="en-AU" altLang="en-US" smtClean="0"/>
              <a:t>Roger S. Pressman, Software Engineering - A Practitioner's approach, fifth edition. McGraw Hill, 2001.</a:t>
            </a:r>
          </a:p>
          <a:p>
            <a:pPr lvl="1"/>
            <a:r>
              <a:rPr lang="en-AU" altLang="en-US" smtClean="0"/>
              <a:t>Một số Website có ích</a:t>
            </a:r>
          </a:p>
          <a:p>
            <a:pPr lvl="1"/>
            <a:r>
              <a:rPr lang="en-AU" altLang="en-US" smtClean="0"/>
              <a:t>http://www.spmn.com/</a:t>
            </a:r>
          </a:p>
          <a:p>
            <a:pPr lvl="1"/>
            <a:r>
              <a:rPr lang="en-AU" altLang="en-US" smtClean="0"/>
              <a:t>http://www.projectmanagement.com/main.html</a:t>
            </a:r>
          </a:p>
          <a:p>
            <a:pPr lvl="1"/>
            <a:r>
              <a:rPr lang="en-AU" altLang="en-US" smtClean="0"/>
              <a:t>http://pscinfo.pscni.nasa.gov/online/msfc/project_mgmt/100_Rules.html</a:t>
            </a:r>
            <a:endParaRPr lang="en-AU" altLang="en-US"/>
          </a:p>
        </p:txBody>
      </p:sp>
      <p:sp>
        <p:nvSpPr>
          <p:cNvPr id="6" name="Slide Number Placeholder 5"/>
          <p:cNvSpPr>
            <a:spLocks noGrp="1"/>
          </p:cNvSpPr>
          <p:nvPr>
            <p:ph type="sldNum" sz="quarter" idx="12"/>
          </p:nvPr>
        </p:nvSpPr>
        <p:spPr/>
        <p:txBody>
          <a:bodyPr/>
          <a:lstStyle/>
          <a:p>
            <a:pPr lvl="1"/>
            <a:fld id="{B0CF3204-AFE5-48E2-9CF2-50FE58011C4E}" type="slidenum">
              <a:rPr lang="en-US" altLang="en-US" smtClean="0"/>
              <a:pPr lvl="1"/>
              <a:t>18</a:t>
            </a:fld>
            <a:endParaRPr lang="en-US" altLang="en-US"/>
          </a:p>
        </p:txBody>
      </p:sp>
      <p:sp>
        <p:nvSpPr>
          <p:cNvPr id="874498" name="Rectangle 2"/>
          <p:cNvSpPr>
            <a:spLocks noGrp="1" noChangeArrowheads="1"/>
          </p:cNvSpPr>
          <p:nvPr>
            <p:ph type="title"/>
          </p:nvPr>
        </p:nvSpPr>
        <p:spPr/>
        <p:txBody>
          <a:bodyPr/>
          <a:lstStyle/>
          <a:p>
            <a:r>
              <a:rPr lang="en-AU" altLang="en-US" smtClean="0"/>
              <a:t>Tài liệu tham khảo</a:t>
            </a:r>
            <a:endParaRPr lang="en-AU" altLang="en-US"/>
          </a:p>
        </p:txBody>
      </p:sp>
    </p:spTree>
    <p:extLst>
      <p:ext uri="{BB962C8B-B14F-4D97-AF65-F5344CB8AC3E}">
        <p14:creationId xmlns:p14="http://schemas.microsoft.com/office/powerpoint/2010/main" val="1893162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279900" y="1324273"/>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317651" y="438435"/>
            <a:ext cx="6053997"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Key Messages for Unit 18 (1 of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955342" y="1129399"/>
            <a:ext cx="3324558" cy="3970318"/>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Administrative Closure is a process and must be carefully planned, budgeted, and scheduled just like any other phase of the project life cycle</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Include a project closure plan in the project control book</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Involve the same group of people in the project closure as were involved in project startup, where possible</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Project closure begins on day one of the project</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735782" y="429491"/>
            <a:ext cx="6192982"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Các</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điểm</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chú</a:t>
            </a:r>
            <a:r>
              <a:rPr lang="en-US" sz="2400" b="1" u="sng" dirty="0">
                <a:solidFill>
                  <a:srgbClr val="0070C0"/>
                </a:solidFill>
                <a:latin typeface="Times New Roman" panose="02020603050405020304" pitchFamily="18" charset="0"/>
                <a:cs typeface="Times New Roman" panose="02020603050405020304" pitchFamily="18" charset="0"/>
              </a:rPr>
              <a:t> ý </a:t>
            </a:r>
            <a:r>
              <a:rPr lang="en-US" sz="2400" b="1" u="sng" dirty="0" err="1">
                <a:solidFill>
                  <a:srgbClr val="0070C0"/>
                </a:solidFill>
                <a:latin typeface="Times New Roman" panose="02020603050405020304" pitchFamily="18" charset="0"/>
                <a:cs typeface="Times New Roman" panose="02020603050405020304" pitchFamily="18" charset="0"/>
              </a:rPr>
              <a:t>trong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bài</a:t>
            </a:r>
            <a:r>
              <a:rPr lang="en-US" sz="2400" b="1" u="sng" dirty="0">
                <a:solidFill>
                  <a:srgbClr val="0070C0"/>
                </a:solidFill>
                <a:latin typeface="Times New Roman" panose="02020603050405020304" pitchFamily="18" charset="0"/>
                <a:cs typeface="Times New Roman" panose="02020603050405020304" pitchFamily="18" charset="0"/>
              </a:rPr>
              <a:t> 18( 1 </a:t>
            </a:r>
            <a:r>
              <a:rPr lang="en-US" sz="2400" b="1" u="sng" dirty="0" err="1">
                <a:solidFill>
                  <a:srgbClr val="0070C0"/>
                </a:solidFill>
                <a:latin typeface="Times New Roman" panose="02020603050405020304" pitchFamily="18" charset="0"/>
                <a:cs typeface="Times New Roman" panose="02020603050405020304" pitchFamily="18" charset="0"/>
              </a:rPr>
              <a:t>trong</a:t>
            </a:r>
            <a:r>
              <a:rPr lang="en-US" sz="2400" b="1" u="sng" dirty="0">
                <a:solidFill>
                  <a:srgbClr val="0070C0"/>
                </a:solidFill>
                <a:latin typeface="Times New Roman" panose="02020603050405020304" pitchFamily="18" charset="0"/>
                <a:cs typeface="Times New Roman" panose="02020603050405020304" pitchFamily="18" charset="0"/>
              </a:rPr>
              <a:t> 2)</a:t>
            </a:r>
            <a:endParaRPr lang="en-US" sz="2400" dirty="0">
              <a:solidFill>
                <a:srgbClr val="0070C0"/>
              </a:solidFill>
            </a:endParaRPr>
          </a:p>
        </p:txBody>
      </p:sp>
      <p:sp>
        <p:nvSpPr>
          <p:cNvPr id="3" name="TextBox 2"/>
          <p:cNvSpPr txBox="1"/>
          <p:nvPr/>
        </p:nvSpPr>
        <p:spPr>
          <a:xfrm>
            <a:off x="5735781" y="1149927"/>
            <a:ext cx="3694545" cy="3970318"/>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thủ</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tục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phải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lịch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giống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như</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đoạn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nào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vòng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Bao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gồm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sổ</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kiểm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toán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Tham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cùng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nhóm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người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đóng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tham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khởi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nếu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thể</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bắt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đầu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từ</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ngày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đầu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khởi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chạy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241451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0376" y="1470872"/>
            <a:ext cx="5562497" cy="4985980"/>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What This Unit is About</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unit discusses project closure and describes the closing process activities.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What You Should Be Able to Do</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After completing this unit, you should be able to:</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Explain the process for project closure</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Describe the closure phase activities</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Describe how to implement project closeout</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How You Will Check Your Progress</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Accountability:</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Class Discussion</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References</a:t>
            </a:r>
            <a:br>
              <a:rPr lang="en-US" b="1" dirty="0">
                <a:latin typeface="Times New Roman" panose="02020603050405020304" pitchFamily="18" charset="0"/>
                <a:cs typeface="Times New Roman" panose="02020603050405020304" pitchFamily="18" charset="0"/>
              </a:rPr>
            </a:br>
            <a:r>
              <a:rPr lang="en-US" sz="1600" i="1" dirty="0">
                <a:latin typeface="Times New Roman" panose="02020603050405020304" pitchFamily="18" charset="0"/>
                <a:cs typeface="Times New Roman" panose="02020603050405020304" pitchFamily="18" charset="0"/>
              </a:rPr>
              <a:t>A Guide to the Project Management Body of Knowledge (PMBOK® Guide Third Edition)</a:t>
            </a:r>
            <a:r>
              <a:rPr lang="en-US" sz="1600" dirty="0">
                <a:latin typeface="Times New Roman" panose="02020603050405020304" pitchFamily="18" charset="0"/>
                <a:cs typeface="Times New Roman" panose="02020603050405020304" pitchFamily="18" charset="0"/>
              </a:rPr>
              <a:t>, Pennsylvania: Project Management Institute. Jack R. Meredith and Samuel J. Mantel, Jr., </a:t>
            </a:r>
            <a:r>
              <a:rPr lang="en-US" sz="1600" i="1" dirty="0">
                <a:latin typeface="Times New Roman" panose="02020603050405020304" pitchFamily="18" charset="0"/>
                <a:cs typeface="Times New Roman" panose="02020603050405020304" pitchFamily="18" charset="0"/>
              </a:rPr>
              <a:t>Project Management: A</a:t>
            </a:r>
            <a:br>
              <a:rPr lang="en-US" sz="1600" i="1" dirty="0">
                <a:latin typeface="Times New Roman" panose="02020603050405020304" pitchFamily="18" charset="0"/>
                <a:cs typeface="Times New Roman" panose="02020603050405020304" pitchFamily="18" charset="0"/>
              </a:rPr>
            </a:br>
            <a:r>
              <a:rPr lang="en-US" sz="1600" i="1" dirty="0">
                <a:latin typeface="Times New Roman" panose="02020603050405020304" pitchFamily="18" charset="0"/>
                <a:cs typeface="Times New Roman" panose="02020603050405020304" pitchFamily="18" charset="0"/>
              </a:rPr>
              <a:t>Managerial Approach</a:t>
            </a:r>
            <a:r>
              <a:rPr lang="en-US" sz="1600" dirty="0">
                <a:latin typeface="Times New Roman" panose="02020603050405020304" pitchFamily="18" charset="0"/>
                <a:cs typeface="Times New Roman" panose="02020603050405020304" pitchFamily="18" charset="0"/>
              </a:rPr>
              <a:t>. New York: John Wiley &amp; Sons, Inc., 2000, Fourth Edition.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50376" y="354841"/>
            <a:ext cx="4204751"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a:ln/>
                <a:solidFill>
                  <a:schemeClr val="accent3"/>
                </a:solidFill>
                <a:latin typeface="Times New Roman" panose="02020603050405020304" pitchFamily="18" charset="0"/>
                <a:cs typeface="Times New Roman" panose="02020603050405020304" pitchFamily="18" charset="0"/>
              </a:rPr>
              <a:t>Unit 18 : </a:t>
            </a:r>
            <a:br>
              <a:rPr lang="en-US" sz="2400" b="1" dirty="0">
                <a:ln/>
                <a:solidFill>
                  <a:schemeClr val="accent3"/>
                </a:solidFill>
                <a:latin typeface="Times New Roman" panose="02020603050405020304" pitchFamily="18" charset="0"/>
                <a:cs typeface="Times New Roman" panose="02020603050405020304" pitchFamily="18" charset="0"/>
              </a:rPr>
            </a:br>
            <a:r>
              <a:rPr lang="en-US" sz="2400" b="1" dirty="0">
                <a:ln/>
                <a:solidFill>
                  <a:schemeClr val="accent3"/>
                </a:solidFill>
                <a:latin typeface="Times New Roman" panose="02020603050405020304" pitchFamily="18" charset="0"/>
                <a:cs typeface="Times New Roman" panose="02020603050405020304" pitchFamily="18" charset="0"/>
              </a:rPr>
              <a:t>Closing Processes</a:t>
            </a:r>
          </a:p>
        </p:txBody>
      </p:sp>
      <p:sp>
        <p:nvSpPr>
          <p:cNvPr id="3" name="TextBox 2"/>
          <p:cNvSpPr txBox="1"/>
          <p:nvPr/>
        </p:nvSpPr>
        <p:spPr>
          <a:xfrm>
            <a:off x="6109855" y="415636"/>
            <a:ext cx="5791200" cy="646331"/>
          </a:xfrm>
          <a:prstGeom prst="rect">
            <a:avLst/>
          </a:prstGeom>
          <a:noFill/>
        </p:spPr>
        <p:txBody>
          <a:bodyPr wrap="square" rtlCol="0">
            <a:spAutoFit/>
          </a:bodyPr>
          <a:lstStyle/>
          <a:p>
            <a:r>
              <a:rPr lang="en-US" b="1" dirty="0">
                <a:ln/>
                <a:solidFill>
                  <a:srgbClr val="0070C0"/>
                </a:solidFill>
                <a:latin typeface="Times New Roman" panose="02020603050405020304" pitchFamily="18" charset="0"/>
                <a:cs typeface="Times New Roman" panose="02020603050405020304" pitchFamily="18" charset="0"/>
              </a:rPr>
              <a:t>Unit 18 : </a:t>
            </a:r>
            <a:br>
              <a:rPr lang="en-US" b="1" dirty="0">
                <a:ln/>
                <a:solidFill>
                  <a:srgbClr val="0070C0"/>
                </a:solidFill>
                <a:latin typeface="Times New Roman" panose="02020603050405020304" pitchFamily="18" charset="0"/>
                <a:cs typeface="Times New Roman" panose="02020603050405020304" pitchFamily="18" charset="0"/>
              </a:rPr>
            </a:br>
            <a:r>
              <a:rPr lang="en-US" b="1" dirty="0" err="1" smtClean="0">
                <a:ln/>
                <a:solidFill>
                  <a:srgbClr val="0070C0"/>
                </a:solidFill>
                <a:latin typeface="Times New Roman" panose="02020603050405020304" pitchFamily="18" charset="0"/>
                <a:cs typeface="Times New Roman" panose="02020603050405020304" pitchFamily="18" charset="0"/>
              </a:rPr>
              <a:t>Quy</a:t>
            </a:r>
            <a:r>
              <a:rPr lang="en-US" b="1" dirty="0" smtClean="0">
                <a:ln/>
                <a:solidFill>
                  <a:srgbClr val="0070C0"/>
                </a:solidFill>
                <a:latin typeface="Times New Roman" panose="02020603050405020304" pitchFamily="18" charset="0"/>
                <a:cs typeface="Times New Roman" panose="02020603050405020304" pitchFamily="18" charset="0"/>
              </a:rPr>
              <a:t> </a:t>
            </a:r>
            <a:r>
              <a:rPr lang="en-US" b="1" dirty="0" err="1" smtClean="0">
                <a:ln/>
                <a:solidFill>
                  <a:srgbClr val="0070C0"/>
                </a:solidFill>
                <a:latin typeface="Times New Roman" panose="02020603050405020304" pitchFamily="18" charset="0"/>
                <a:cs typeface="Times New Roman" panose="02020603050405020304" pitchFamily="18" charset="0"/>
              </a:rPr>
              <a:t>trình</a:t>
            </a:r>
            <a:r>
              <a:rPr lang="en-US" b="1" dirty="0" smtClean="0">
                <a:ln/>
                <a:solidFill>
                  <a:srgbClr val="0070C0"/>
                </a:solidFill>
                <a:latin typeface="Times New Roman" panose="02020603050405020304" pitchFamily="18" charset="0"/>
                <a:cs typeface="Times New Roman" panose="02020603050405020304" pitchFamily="18" charset="0"/>
              </a:rPr>
              <a:t> Kết </a:t>
            </a:r>
            <a:r>
              <a:rPr lang="en-US" b="1" dirty="0" err="1" smtClean="0">
                <a:ln/>
                <a:solidFill>
                  <a:srgbClr val="0070C0"/>
                </a:solidFill>
                <a:latin typeface="Times New Roman" panose="02020603050405020304" pitchFamily="18" charset="0"/>
                <a:cs typeface="Times New Roman" panose="02020603050405020304" pitchFamily="18" charset="0"/>
              </a:rPr>
              <a:t>thúc</a:t>
            </a:r>
            <a:r>
              <a:rPr lang="en-US" b="1" dirty="0" smtClean="0">
                <a:ln/>
                <a:solidFill>
                  <a:srgbClr val="0070C0"/>
                </a:solidFill>
                <a:latin typeface="Times New Roman" panose="02020603050405020304" pitchFamily="18" charset="0"/>
                <a:cs typeface="Times New Roman" panose="02020603050405020304" pitchFamily="18" charset="0"/>
              </a:rPr>
              <a:t> </a:t>
            </a:r>
            <a:r>
              <a:rPr lang="en-US" b="1" dirty="0" err="1" smtClean="0">
                <a:ln/>
                <a:solidFill>
                  <a:srgbClr val="0070C0"/>
                </a:solidFill>
                <a:latin typeface="Times New Roman" panose="02020603050405020304" pitchFamily="18" charset="0"/>
                <a:cs typeface="Times New Roman" panose="02020603050405020304" pitchFamily="18" charset="0"/>
              </a:rPr>
              <a:t>dự</a:t>
            </a:r>
            <a:r>
              <a:rPr lang="en-US" b="1" dirty="0" smtClean="0">
                <a:ln/>
                <a:solidFill>
                  <a:srgbClr val="0070C0"/>
                </a:solidFill>
                <a:latin typeface="Times New Roman" panose="02020603050405020304" pitchFamily="18" charset="0"/>
                <a:cs typeface="Times New Roman" panose="02020603050405020304" pitchFamily="18" charset="0"/>
              </a:rPr>
              <a:t> án </a:t>
            </a:r>
            <a:endParaRPr lang="en-US" b="1" dirty="0">
              <a:ln/>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123709" y="1470872"/>
            <a:ext cx="6068291" cy="4524315"/>
          </a:xfrm>
          <a:prstGeom prst="rect">
            <a:avLst/>
          </a:prstGeom>
          <a:noFill/>
        </p:spPr>
        <p:txBody>
          <a:bodyPr wrap="square" rtlCol="0">
            <a:spAutoFit/>
          </a:bodyPr>
          <a:lstStyle/>
          <a:p>
            <a:pPr marL="285750" indent="-285750">
              <a:buFont typeface="Wingdings" panose="05000000000000000000" pitchFamily="2" charset="2"/>
              <a:buChar char="v"/>
            </a:pPr>
            <a:r>
              <a:rPr lang="en-US" b="1" dirty="0" err="1">
                <a:solidFill>
                  <a:srgbClr val="0070C0"/>
                </a:solidFill>
                <a:latin typeface="Times New Roman" panose="02020603050405020304" pitchFamily="18" charset="0"/>
                <a:cs typeface="Times New Roman" panose="02020603050405020304" pitchFamily="18" charset="0"/>
              </a:rPr>
              <a:t>Vấn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đề</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nói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đến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trong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bài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này</a:t>
            </a:r>
            <a:endParaRPr lang="en-US"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Bài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này</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bàn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luận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về</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vấn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đề</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kết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thúc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mô</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quá</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trình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kết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thúc</a:t>
            </a:r>
            <a:endParaRPr lang="en-US" sz="1600"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err="1">
                <a:solidFill>
                  <a:srgbClr val="0070C0"/>
                </a:solidFill>
                <a:latin typeface="Times New Roman" panose="02020603050405020304" pitchFamily="18" charset="0"/>
                <a:cs typeface="Times New Roman" panose="02020603050405020304" pitchFamily="18" charset="0"/>
              </a:rPr>
              <a:t>Bạn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nên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làm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gì</a:t>
            </a:r>
            <a:r>
              <a:rPr lang="en-US" b="1" dirty="0">
                <a:solidFill>
                  <a:srgbClr val="0070C0"/>
                </a:solidFill>
                <a:latin typeface="Times New Roman" panose="02020603050405020304" pitchFamily="18" charset="0"/>
                <a:cs typeface="Times New Roman" panose="02020603050405020304" pitchFamily="18" charset="0"/>
              </a:rPr>
              <a:t> </a:t>
            </a:r>
            <a:br>
              <a:rPr lang="en-US" b="1" dirty="0">
                <a:solidFill>
                  <a:srgbClr val="0070C0"/>
                </a:solidFill>
                <a:latin typeface="Times New Roman" panose="02020603050405020304" pitchFamily="18" charset="0"/>
                <a:cs typeface="Times New Roman" panose="02020603050405020304" pitchFamily="18" charset="0"/>
              </a:rPr>
            </a:br>
            <a:r>
              <a:rPr lang="en-US" dirty="0" err="1">
                <a:solidFill>
                  <a:srgbClr val="0070C0"/>
                </a:solidFill>
                <a:latin typeface="Times New Roman" panose="02020603050405020304" pitchFamily="18" charset="0"/>
                <a:cs typeface="Times New Roman" panose="02020603050405020304" pitchFamily="18" charset="0"/>
              </a:rPr>
              <a:t>Sau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này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làm</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Giải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thích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quá</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trình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kết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thúc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của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endParaRPr lang="en-US" sz="1600"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Mô</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quá</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trình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kết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thúc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của</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endParaRPr lang="en-US" sz="1600"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Mô</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các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thực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hiện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endParaRPr lang="en-US" sz="1600"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err="1">
                <a:solidFill>
                  <a:srgbClr val="0070C0"/>
                </a:solidFill>
                <a:latin typeface="Times New Roman" panose="02020603050405020304" pitchFamily="18" charset="0"/>
                <a:cs typeface="Times New Roman" panose="02020603050405020304" pitchFamily="18" charset="0"/>
              </a:rPr>
              <a:t>Kiểm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tiến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độ</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như</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thế</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nào</a:t>
            </a:r>
            <a:r>
              <a:rPr lang="en-US" b="1" dirty="0">
                <a:solidFill>
                  <a:srgbClr val="0070C0"/>
                </a:solidFill>
                <a:latin typeface="Times New Roman" panose="02020603050405020304" pitchFamily="18" charset="0"/>
                <a:cs typeface="Times New Roman" panose="02020603050405020304" pitchFamily="18" charset="0"/>
              </a:rPr>
              <a:t/>
            </a:r>
            <a:br>
              <a:rPr lang="en-US" b="1" dirty="0">
                <a:solidFill>
                  <a:srgbClr val="0070C0"/>
                </a:solidFill>
                <a:latin typeface="Times New Roman" panose="02020603050405020304" pitchFamily="18" charset="0"/>
                <a:cs typeface="Times New Roman" panose="02020603050405020304" pitchFamily="18" charset="0"/>
              </a:rPr>
            </a:br>
            <a:r>
              <a:rPr lang="en-US" b="1"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nhiệm</a:t>
            </a:r>
            <a:r>
              <a:rPr lang="en-US" dirty="0">
                <a:solidFill>
                  <a:srgbClr val="0070C0"/>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Thảo</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luận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trong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lớp</a:t>
            </a:r>
            <a:endParaRPr lang="en-US" sz="1600"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err="1">
                <a:solidFill>
                  <a:srgbClr val="0070C0"/>
                </a:solidFill>
                <a:latin typeface="Times New Roman" panose="02020603050405020304" pitchFamily="18" charset="0"/>
                <a:cs typeface="Times New Roman" panose="02020603050405020304" pitchFamily="18" charset="0"/>
              </a:rPr>
              <a:t>Tài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liệu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tham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khảo</a:t>
            </a:r>
            <a:r>
              <a:rPr lang="en-US" b="1" dirty="0">
                <a:solidFill>
                  <a:srgbClr val="0070C0"/>
                </a:solidFill>
                <a:latin typeface="Times New Roman" panose="02020603050405020304" pitchFamily="18" charset="0"/>
                <a:cs typeface="Times New Roman" panose="02020603050405020304" pitchFamily="18" charset="0"/>
              </a:rPr>
              <a:t/>
            </a:r>
            <a:br>
              <a:rPr lang="en-US" b="1" dirty="0">
                <a:solidFill>
                  <a:srgbClr val="0070C0"/>
                </a:solidFill>
                <a:latin typeface="Times New Roman" panose="02020603050405020304" pitchFamily="18" charset="0"/>
                <a:cs typeface="Times New Roman" panose="02020603050405020304" pitchFamily="18" charset="0"/>
              </a:rPr>
            </a:br>
            <a:r>
              <a:rPr lang="en-US" dirty="0" err="1">
                <a:solidFill>
                  <a:srgbClr val="0070C0"/>
                </a:solidFill>
                <a:latin typeface="Times New Roman" panose="02020603050405020304" pitchFamily="18" charset="0"/>
                <a:cs typeface="Times New Roman" panose="02020603050405020304" pitchFamily="18" charset="0"/>
              </a:rPr>
              <a:t>Kiến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thức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hướng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dẫn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quan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(PMBOK® </a:t>
            </a:r>
            <a:r>
              <a:rPr lang="en-US" sz="1600" i="1" dirty="0" err="1">
                <a:solidFill>
                  <a:srgbClr val="0070C0"/>
                </a:solidFill>
                <a:latin typeface="Times New Roman" panose="02020603050405020304" pitchFamily="18" charset="0"/>
                <a:cs typeface="Times New Roman" panose="02020603050405020304" pitchFamily="18" charset="0"/>
              </a:rPr>
              <a:t>Bản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thứ</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ba</a:t>
            </a:r>
            <a:r>
              <a:rPr lang="en-US" sz="1600" i="1" dirty="0">
                <a:solidFill>
                  <a:srgbClr val="0070C0"/>
                </a:solidFill>
                <a:latin typeface="Times New Roman" panose="02020603050405020304" pitchFamily="18" charset="0"/>
                <a:cs typeface="Times New Roman" panose="02020603050405020304" pitchFamily="18" charset="0"/>
              </a:rPr>
              <a:t>)</a:t>
            </a:r>
            <a:r>
              <a:rPr lang="en-US" sz="1600" dirty="0">
                <a:solidFill>
                  <a:srgbClr val="0070C0"/>
                </a:solidFill>
                <a:latin typeface="Times New Roman" panose="02020603050405020304" pitchFamily="18" charset="0"/>
                <a:cs typeface="Times New Roman" panose="02020603050405020304" pitchFamily="18" charset="0"/>
              </a:rPr>
              <a:t>, Pennsylvania: </a:t>
            </a:r>
            <a:r>
              <a:rPr lang="en-US" sz="1600" dirty="0" err="1">
                <a:solidFill>
                  <a:srgbClr val="0070C0"/>
                </a:solidFill>
                <a:latin typeface="Times New Roman" panose="02020603050405020304" pitchFamily="18" charset="0"/>
                <a:cs typeface="Times New Roman" panose="02020603050405020304" pitchFamily="18" charset="0"/>
              </a:rPr>
              <a:t>Viện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quản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lý</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solidFill>
                  <a:srgbClr val="0070C0"/>
                </a:solidFill>
                <a:latin typeface="Times New Roman" panose="02020603050405020304" pitchFamily="18" charset="0"/>
                <a:cs typeface="Times New Roman" panose="02020603050405020304" pitchFamily="18" charset="0"/>
              </a:rPr>
              <a:t>. Jack R. Meredith and Samuel J. Mantel, Jr.,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tiếp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cận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dirty="0">
                <a:solidFill>
                  <a:srgbClr val="0070C0"/>
                </a:solidFill>
                <a:latin typeface="Times New Roman" panose="02020603050405020304" pitchFamily="18" charset="0"/>
                <a:cs typeface="Times New Roman" panose="02020603050405020304" pitchFamily="18" charset="0"/>
              </a:rPr>
              <a:t>. New York: John Wiley &amp; Sons, Inc., 2000, </a:t>
            </a:r>
            <a:r>
              <a:rPr lang="en-US" sz="1600" dirty="0" err="1">
                <a:solidFill>
                  <a:srgbClr val="0070C0"/>
                </a:solidFill>
                <a:latin typeface="Times New Roman" panose="02020603050405020304" pitchFamily="18" charset="0"/>
                <a:cs typeface="Times New Roman" panose="02020603050405020304" pitchFamily="18" charset="0"/>
              </a:rPr>
              <a:t>tái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bản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lần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thứ</a:t>
            </a:r>
            <a:r>
              <a:rPr lang="en-US" sz="1600" dirty="0">
                <a:solidFill>
                  <a:srgbClr val="0070C0"/>
                </a:solidFill>
                <a:latin typeface="Times New Roman" panose="02020603050405020304" pitchFamily="18" charset="0"/>
                <a:cs typeface="Times New Roman" panose="02020603050405020304" pitchFamily="18" charset="0"/>
              </a:rPr>
              <a:t> 4</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273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279900" y="1324273"/>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353837" y="493276"/>
            <a:ext cx="5146418"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Key Messages for Unit 18 (2 of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955342" y="1129399"/>
            <a:ext cx="3509289"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Closure is essential to ensure that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Formal acceptance of the project is made by the Client/project sponsor</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Various project records are completed</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Completion criteria are met for the final revision and issuance of documentation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Essential project documentation is retained</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Lessons-learned are documented</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Warranty is transferred, where applicable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846618" y="493276"/>
            <a:ext cx="5791200"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Điểm</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đáng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chú</a:t>
            </a:r>
            <a:r>
              <a:rPr lang="en-US" sz="2400" b="1" u="sng" dirty="0">
                <a:solidFill>
                  <a:srgbClr val="0070C0"/>
                </a:solidFill>
                <a:latin typeface="Times New Roman" panose="02020603050405020304" pitchFamily="18" charset="0"/>
                <a:cs typeface="Times New Roman" panose="02020603050405020304" pitchFamily="18" charset="0"/>
              </a:rPr>
              <a:t> ý </a:t>
            </a:r>
            <a:r>
              <a:rPr lang="en-US" sz="2400" b="1" u="sng" dirty="0" err="1">
                <a:solidFill>
                  <a:srgbClr val="0070C0"/>
                </a:solidFill>
                <a:latin typeface="Times New Roman" panose="02020603050405020304" pitchFamily="18" charset="0"/>
                <a:cs typeface="Times New Roman" panose="02020603050405020304" pitchFamily="18" charset="0"/>
              </a:rPr>
              <a:t>trong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bài</a:t>
            </a:r>
            <a:r>
              <a:rPr lang="en-US" sz="2400" b="1" u="sng" dirty="0">
                <a:solidFill>
                  <a:srgbClr val="0070C0"/>
                </a:solidFill>
                <a:latin typeface="Times New Roman" panose="02020603050405020304" pitchFamily="18" charset="0"/>
                <a:cs typeface="Times New Roman" panose="02020603050405020304" pitchFamily="18" charset="0"/>
              </a:rPr>
              <a:t> 18(2/2)</a:t>
            </a:r>
            <a:endParaRPr lang="en-US" sz="2400" dirty="0">
              <a:solidFill>
                <a:srgbClr val="0070C0"/>
              </a:solidFill>
            </a:endParaRPr>
          </a:p>
        </p:txBody>
      </p:sp>
      <p:sp>
        <p:nvSpPr>
          <p:cNvPr id="3" name="TextBox 2"/>
          <p:cNvSpPr txBox="1"/>
          <p:nvPr/>
        </p:nvSpPr>
        <p:spPr>
          <a:xfrm>
            <a:off x="6101760" y="1141198"/>
            <a:ext cx="3671455" cy="4524315"/>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điều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thiết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vì</a:t>
            </a:r>
            <a:r>
              <a:rPr lang="en-US" dirty="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chấp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bởi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trợ</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Nhiều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tiêu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cuối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cùng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ứng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việc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soát</a:t>
            </a:r>
            <a:r>
              <a:rPr lang="en-US" dirty="0">
                <a:solidFill>
                  <a:srgbClr val="0070C0"/>
                </a:solidFill>
                <a:latin typeface="Times New Roman" panose="02020603050405020304" pitchFamily="18" charset="0"/>
                <a:cs typeface="Times New Roman" panose="02020603050405020304" pitchFamily="18" charset="0"/>
              </a:rPr>
              <a:t> ở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liệu</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Giữ</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liệu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điều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thiết</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Bài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học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nghiệm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liệu</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Bảo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phẩm,nếu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313980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3296679" y="2883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4"/>
          <p:cNvSpPr>
            <a:spLocks noChangeArrowheads="1"/>
          </p:cNvSpPr>
          <p:nvPr/>
        </p:nvSpPr>
        <p:spPr bwMode="auto">
          <a:xfrm>
            <a:off x="5764213"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5764213" y="3476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p:cNvSpPr txBox="1"/>
          <p:nvPr/>
        </p:nvSpPr>
        <p:spPr>
          <a:xfrm>
            <a:off x="748146" y="1607128"/>
            <a:ext cx="2646218"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Unit Objectives</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317652" y="2604655"/>
            <a:ext cx="5251875"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completing this unit, you should be able to:</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Explain the process for project closure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Describe the closure phase activities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Describe how to implement project closure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Develop lessons learned for future projects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9562" y="23015"/>
            <a:ext cx="1841991" cy="1743313"/>
          </a:xfrm>
          <a:prstGeom prst="rect">
            <a:avLst/>
          </a:prstGeom>
        </p:spPr>
      </p:pic>
      <p:sp>
        <p:nvSpPr>
          <p:cNvPr id="2" name="TextBox 1"/>
          <p:cNvSpPr txBox="1"/>
          <p:nvPr/>
        </p:nvSpPr>
        <p:spPr>
          <a:xfrm>
            <a:off x="6705600" y="1630458"/>
            <a:ext cx="3920836" cy="830997"/>
          </a:xfrm>
          <a:prstGeom prst="rect">
            <a:avLst/>
          </a:prstGeom>
          <a:noFill/>
        </p:spPr>
        <p:txBody>
          <a:bodyPr wrap="square" rtlCol="0">
            <a:spAutoFit/>
          </a:bodyPr>
          <a:lstStyle/>
          <a:p>
            <a:r>
              <a:rPr lang="en-US" sz="2400" b="1" u="sng" dirty="0" err="1">
                <a:solidFill>
                  <a:schemeClr val="bg2">
                    <a:lumMod val="50000"/>
                  </a:schemeClr>
                </a:solidFill>
                <a:latin typeface="Times New Roman" panose="02020603050405020304" pitchFamily="18" charset="0"/>
                <a:cs typeface="Times New Roman" panose="02020603050405020304" pitchFamily="18" charset="0"/>
              </a:rPr>
              <a:t>Mục</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tiêu</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của</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bài</a:t>
            </a:r>
            <a:endParaRPr lang="en-US" sz="2400"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400" dirty="0"/>
          </a:p>
        </p:txBody>
      </p:sp>
      <p:sp>
        <p:nvSpPr>
          <p:cNvPr id="4" name="TextBox 3"/>
          <p:cNvSpPr txBox="1"/>
          <p:nvPr/>
        </p:nvSpPr>
        <p:spPr>
          <a:xfrm>
            <a:off x="6040582" y="2618509"/>
            <a:ext cx="4738254" cy="2031325"/>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Sau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hoàn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thành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bài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này</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nên</a:t>
            </a:r>
            <a:r>
              <a:rPr lang="en-US" b="1" dirty="0">
                <a:solidFill>
                  <a:srgbClr val="0070C0"/>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Giải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Mô</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động</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Mô</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thực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Bài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học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nghiệm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tương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lai</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255830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7355" y="1195848"/>
            <a:ext cx="9111244" cy="4236477"/>
          </a:xfrm>
          <a:prstGeom prst="rect">
            <a:avLst/>
          </a:prstGeom>
          <a:ln w="50800">
            <a:solidFill>
              <a:schemeClr val="accent6"/>
            </a:solidFill>
          </a:ln>
        </p:spPr>
        <p:style>
          <a:lnRef idx="2">
            <a:schemeClr val="accent6"/>
          </a:lnRef>
          <a:fillRef idx="1">
            <a:schemeClr val="lt1"/>
          </a:fillRef>
          <a:effectRef idx="0">
            <a:schemeClr val="accent6"/>
          </a:effectRef>
          <a:fontRef idx="minor">
            <a:schemeClr val="dk1"/>
          </a:fontRef>
        </p:style>
        <p:txBody>
          <a:bodyPr lIns="91440"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483" y="1422679"/>
            <a:ext cx="6148100" cy="3958573"/>
          </a:xfrm>
          <a:prstGeom prst="rect">
            <a:avLst/>
          </a:prstGeom>
        </p:spPr>
      </p:pic>
      <p:sp>
        <p:nvSpPr>
          <p:cNvPr id="7" name="TextBox 6"/>
          <p:cNvSpPr txBox="1"/>
          <p:nvPr/>
        </p:nvSpPr>
        <p:spPr>
          <a:xfrm>
            <a:off x="2740045" y="3115665"/>
            <a:ext cx="1527155" cy="1477328"/>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Initiating Processes</a:t>
            </a:r>
          </a:p>
          <a:p>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Quy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trình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khởi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đầu</a:t>
            </a:r>
            <a:r>
              <a:rPr lang="en-US" b="1" dirty="0">
                <a:solidFill>
                  <a:srgbClr val="0070C0"/>
                </a:solidFill>
                <a:latin typeface="Times New Roman" panose="02020603050405020304" pitchFamily="18" charset="0"/>
                <a:cs typeface="Times New Roman" panose="02020603050405020304" pitchFamily="18" charset="0"/>
              </a:rPr>
              <a:t>)</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578245" y="1121389"/>
            <a:ext cx="3869222" cy="120032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Monitoring and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Controlling Processes</a:t>
            </a:r>
          </a:p>
          <a:p>
            <a:pPr algn="ctr"/>
            <a:r>
              <a:rPr lang="en-US" b="1" dirty="0">
                <a:solidFill>
                  <a:schemeClr val="bg2">
                    <a:lumMod val="50000"/>
                  </a:schemeClr>
                </a:solidFill>
                <a:latin typeface="Times New Roman" panose="02020603050405020304" pitchFamily="18" charset="0"/>
                <a:cs typeface="Times New Roman" panose="02020603050405020304" pitchFamily="18" charset="0"/>
              </a:rPr>
              <a:t>(</a:t>
            </a:r>
            <a:r>
              <a:rPr lang="en-US" b="1" i="1" dirty="0" err="1">
                <a:solidFill>
                  <a:schemeClr val="bg2">
                    <a:lumMod val="50000"/>
                  </a:schemeClr>
                </a:solidFill>
                <a:latin typeface="Times New Roman" panose="02020603050405020304" pitchFamily="18" charset="0"/>
                <a:cs typeface="Times New Roman" panose="02020603050405020304" pitchFamily="18" charset="0"/>
              </a:rPr>
              <a:t>Quy</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trình</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giám</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sát</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và</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kiểm</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soát</a:t>
            </a:r>
            <a:r>
              <a:rPr lang="en-US" b="1" dirty="0">
                <a:solidFill>
                  <a:schemeClr val="bg2">
                    <a:lumMod val="50000"/>
                  </a:schemeClr>
                </a:solidFill>
                <a:latin typeface="Times New Roman" panose="02020603050405020304" pitchFamily="18" charset="0"/>
                <a:cs typeface="Times New Roman" panose="02020603050405020304" pitchFamily="18" charset="0"/>
              </a:rPr>
              <a:t>)</a:t>
            </a:r>
          </a:p>
          <a:p>
            <a:pPr algn="ctr"/>
            <a:endParaRPr lang="en-US"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927056" y="3115664"/>
            <a:ext cx="1759527" cy="1200329"/>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Processes</a:t>
            </a:r>
          </a:p>
          <a:p>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Quy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trình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kết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thúc</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10" name="TextBox 9"/>
          <p:cNvSpPr txBox="1"/>
          <p:nvPr/>
        </p:nvSpPr>
        <p:spPr>
          <a:xfrm>
            <a:off x="4137024" y="1982294"/>
            <a:ext cx="2951017" cy="1200329"/>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Planning</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Processes</a:t>
            </a:r>
          </a:p>
          <a:p>
            <a:pPr algn="ctr"/>
            <a:r>
              <a:rPr lang="en-US" b="1" dirty="0" smtClean="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Q</a:t>
            </a:r>
            <a:r>
              <a:rPr lang="en-US" b="1" i="1" dirty="0" err="1" smtClean="0">
                <a:solidFill>
                  <a:srgbClr val="0070C0"/>
                </a:solidFill>
                <a:latin typeface="Times New Roman" panose="02020603050405020304" pitchFamily="18" charset="0"/>
                <a:cs typeface="Times New Roman" panose="02020603050405020304" pitchFamily="18" charset="0"/>
              </a:rPr>
              <a:t>uy</a:t>
            </a:r>
            <a:r>
              <a:rPr lang="en-US" b="1" i="1" dirty="0" smtClean="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trình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lập</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kế</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hoạch</a:t>
            </a:r>
            <a:r>
              <a:rPr lang="en-US" b="1" dirty="0">
                <a:solidFill>
                  <a:srgbClr val="0070C0"/>
                </a:solidFill>
                <a:latin typeface="Times New Roman" panose="02020603050405020304" pitchFamily="18" charset="0"/>
                <a:cs typeface="Times New Roman" panose="02020603050405020304" pitchFamily="18" charset="0"/>
              </a:rPr>
              <a:t>)</a:t>
            </a:r>
          </a:p>
          <a:p>
            <a:pPr algn="ct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596336" y="4231996"/>
            <a:ext cx="2330720" cy="1200329"/>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Processes</a:t>
            </a:r>
          </a:p>
          <a:p>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Quy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trình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thực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hiện</a:t>
            </a:r>
            <a:r>
              <a:rPr lang="en-US" b="1" dirty="0">
                <a:solidFill>
                  <a:srgbClr val="0070C0"/>
                </a:solidFill>
                <a:latin typeface="Times New Roman" panose="02020603050405020304" pitchFamily="18" charset="0"/>
                <a:cs typeface="Times New Roman" panose="02020603050405020304" pitchFamily="18" charset="0"/>
              </a:rPr>
              <a:t>)</a:t>
            </a:r>
          </a:p>
          <a:p>
            <a:r>
              <a:rPr lang="en-US" b="1" dirty="0">
                <a:solidFill>
                  <a:schemeClr val="bg1"/>
                </a:solidFill>
                <a:latin typeface="Times New Roman" panose="02020603050405020304" pitchFamily="18" charset="0"/>
                <a:cs typeface="Times New Roman" panose="02020603050405020304" pitchFamily="18" charset="0"/>
              </a:rPr>
              <a:t>)</a:t>
            </a:r>
          </a:p>
        </p:txBody>
      </p:sp>
      <p:sp>
        <p:nvSpPr>
          <p:cNvPr id="12" name="TextBox 11"/>
          <p:cNvSpPr txBox="1"/>
          <p:nvPr/>
        </p:nvSpPr>
        <p:spPr>
          <a:xfrm>
            <a:off x="1491483" y="5624772"/>
            <a:ext cx="880711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18-3. Project Management Process Groups Mapped to the Plan-Do-Check-Act Cycle</a:t>
            </a:r>
          </a:p>
          <a:p>
            <a:r>
              <a:rPr lang="en-US" dirty="0">
                <a:latin typeface="Times New Roman" panose="02020603050405020304" pitchFamily="18" charset="0"/>
                <a:cs typeface="Times New Roman" panose="02020603050405020304" pitchFamily="18" charset="0"/>
              </a:rPr>
              <a:t>(</a:t>
            </a:r>
            <a:r>
              <a:rPr lang="vi-VN" sz="1600" i="1" dirty="0">
                <a:solidFill>
                  <a:schemeClr val="bg2">
                    <a:lumMod val="25000"/>
                  </a:schemeClr>
                </a:solidFill>
              </a:rPr>
              <a:t>Nhóm quy trình quản lý dự án được lập bản đồ cho chu kỳ kế hoạch-làm-kiểm tra-hành động</a:t>
            </a:r>
            <a:r>
              <a:rPr lang="en-US" sz="1600" i="1" dirty="0">
                <a:solidFill>
                  <a:schemeClr val="bg2">
                    <a:lumMod val="25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231254" y="216762"/>
            <a:ext cx="6053997" cy="156966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err="1">
                <a:ln/>
                <a:solidFill>
                  <a:schemeClr val="bg2">
                    <a:lumMod val="50000"/>
                  </a:schemeClr>
                </a:solidFill>
                <a:latin typeface="Times New Roman" panose="02020603050405020304" pitchFamily="18" charset="0"/>
                <a:cs typeface="Times New Roman" panose="02020603050405020304" pitchFamily="18" charset="0"/>
              </a:rPr>
              <a:t>Proejct</a:t>
            </a:r>
            <a:r>
              <a:rPr lang="en-US" sz="2400" b="1" u="sng" dirty="0">
                <a:ln/>
                <a:solidFill>
                  <a:schemeClr val="bg2">
                    <a:lumMod val="50000"/>
                  </a:schemeClr>
                </a:solidFill>
                <a:latin typeface="Times New Roman" panose="02020603050405020304" pitchFamily="18" charset="0"/>
                <a:cs typeface="Times New Roman" panose="02020603050405020304" pitchFamily="18" charset="0"/>
              </a:rPr>
              <a:t> Management Process Groups:</a:t>
            </a:r>
          </a:p>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Nhóm</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các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quá</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trình</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quản</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lý</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dự</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án</a:t>
            </a:r>
            <a:r>
              <a:rPr lang="en-US" sz="2400" b="1" u="sng" dirty="0">
                <a:ln/>
                <a:solidFill>
                  <a:schemeClr val="bg2">
                    <a:lumMod val="50000"/>
                  </a:schemeClr>
                </a:solidFill>
                <a:latin typeface="Times New Roman" panose="02020603050405020304" pitchFamily="18" charset="0"/>
                <a:cs typeface="Times New Roman" panose="02020603050405020304" pitchFamily="18" charset="0"/>
              </a:rPr>
              <a:t>)</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057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983" y="5902036"/>
            <a:ext cx="62484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closure begins on day one of the project</a:t>
            </a:r>
          </a:p>
        </p:txBody>
      </p:sp>
      <p:sp>
        <p:nvSpPr>
          <p:cNvPr id="8" name="TextBox 7"/>
          <p:cNvSpPr txBox="1"/>
          <p:nvPr/>
        </p:nvSpPr>
        <p:spPr>
          <a:xfrm>
            <a:off x="193965" y="1"/>
            <a:ext cx="6177684"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Administrative Closure Procedure </a:t>
            </a:r>
            <a:br>
              <a:rPr lang="en-US" sz="2400" b="1"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93966" y="651165"/>
            <a:ext cx="6054434" cy="525087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Administrative Closure Procedure </a:t>
            </a:r>
            <a:r>
              <a:rPr lang="en-US" dirty="0">
                <a:latin typeface="Times New Roman" panose="02020603050405020304" pitchFamily="18" charset="0"/>
                <a:cs typeface="Times New Roman" panose="02020603050405020304" pitchFamily="18" charset="0"/>
              </a:rPr>
              <a:t>- Details all the activities, interactions, and related roles and responsibilities of the project team members and other stakeholders involved in executing the administrative closure procedures for the project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closure is a process, a set of activities and tasks, that is executed to bring the project to successful completion</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closure planning should start at the beginning of the project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project administrative closure plan should be included in the project control book</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project closure should be planned, budgeted, and scheduled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project closure should involve the same group of people involved in project startup</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closure must be done because it provides a lasting impression on your customers and stakeholders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580909" y="2"/>
            <a:ext cx="5611091" cy="461665"/>
          </a:xfrm>
          <a:prstGeom prst="rect">
            <a:avLst/>
          </a:prstGeom>
          <a:noFill/>
        </p:spPr>
        <p:txBody>
          <a:bodyPr wrap="square" rtlCol="0">
            <a:spAutoFit/>
          </a:bodyPr>
          <a:lstStyle/>
          <a:p>
            <a:r>
              <a:rPr lang="en-US" sz="2400" b="1" u="sng" dirty="0" err="1">
                <a:solidFill>
                  <a:schemeClr val="bg2">
                    <a:lumMod val="50000"/>
                  </a:schemeClr>
                </a:solidFill>
                <a:latin typeface="Times New Roman" panose="02020603050405020304" pitchFamily="18" charset="0"/>
                <a:cs typeface="Times New Roman" panose="02020603050405020304" pitchFamily="18" charset="0"/>
              </a:rPr>
              <a:t>Thủ</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tục</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kết</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thúc</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hành</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chính</a:t>
            </a:r>
            <a:endParaRPr lang="en-US" sz="2400" dirty="0"/>
          </a:p>
        </p:txBody>
      </p:sp>
      <p:sp>
        <p:nvSpPr>
          <p:cNvPr id="5" name="TextBox 4"/>
          <p:cNvSpPr txBox="1"/>
          <p:nvPr/>
        </p:nvSpPr>
        <p:spPr>
          <a:xfrm>
            <a:off x="6483927" y="678873"/>
            <a:ext cx="5708073" cy="5078313"/>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Thủ</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tục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kết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thúc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hành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chính</a:t>
            </a:r>
            <a:r>
              <a:rPr lang="en-US" b="1" dirty="0">
                <a:solidFill>
                  <a:srgbClr val="0070C0"/>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 Chi </a:t>
            </a:r>
            <a:r>
              <a:rPr lang="en-US" dirty="0" err="1">
                <a:solidFill>
                  <a:srgbClr val="0070C0"/>
                </a:solidFill>
                <a:latin typeface="Times New Roman" panose="02020603050405020304" pitchFamily="18" charset="0"/>
                <a:cs typeface="Times New Roman" panose="02020603050405020304" pitchFamily="18" charset="0"/>
              </a:rPr>
              <a:t>tiết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tương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vai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trò</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nhiệm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nhóm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vấn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bộ</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nhiệm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vụ</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thực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mang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công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từ</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bắt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đầu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solidFill>
                  <a:srgbClr val="0070C0"/>
                </a:solidFill>
                <a:latin typeface="Times New Roman" panose="02020603050405020304" pitchFamily="18" charset="0"/>
                <a:cs typeface="Times New Roman" panose="02020603050405020304" pitchFamily="18" charset="0"/>
              </a:rPr>
              <a:t>A project administrative closure plan should be included in the project control book</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hoạch,ngân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lịch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cụ</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thể</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nhóm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người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bắt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đầu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phải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vì</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tạo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ấn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tượng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lâu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
        <p:nvSpPr>
          <p:cNvPr id="6" name="TextBox 5"/>
          <p:cNvSpPr txBox="1"/>
          <p:nvPr/>
        </p:nvSpPr>
        <p:spPr>
          <a:xfrm>
            <a:off x="6580909" y="5902036"/>
            <a:ext cx="6082146" cy="369332"/>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Kết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thúc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bắt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đầu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vào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ngày</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đầu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tiên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endParaRPr>
          </a:p>
        </p:txBody>
      </p:sp>
    </p:spTree>
    <p:extLst>
      <p:ext uri="{BB962C8B-B14F-4D97-AF65-F5344CB8AC3E}">
        <p14:creationId xmlns:p14="http://schemas.microsoft.com/office/powerpoint/2010/main" val="199249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7651" y="438435"/>
            <a:ext cx="6053997"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Project Closure Activities</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484909" y="1129399"/>
            <a:ext cx="5043055"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closure activities include: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Develop a transition plan</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Deliver the solution to the client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Conduct administrative closure</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Complete all documents associated with project measurement</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Gather all information about the project and formalize project closure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Close client/sponsor activity</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Close contracts</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Complete and terminate all contracts</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Resolve all open issues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Implement the closeout plan</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Compiling and disseminating Lessons Learned</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Sign the completion documentation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234545" y="438436"/>
            <a:ext cx="5347855" cy="461665"/>
          </a:xfrm>
          <a:prstGeom prst="rect">
            <a:avLst/>
          </a:prstGeom>
          <a:noFill/>
        </p:spPr>
        <p:txBody>
          <a:bodyPr wrap="square" rtlCol="0">
            <a:spAutoFit/>
          </a:bodyPr>
          <a:lstStyle/>
          <a:p>
            <a:r>
              <a:rPr lang="en-US" sz="2400" b="1" u="sng" dirty="0" err="1">
                <a:solidFill>
                  <a:schemeClr val="bg2">
                    <a:lumMod val="50000"/>
                  </a:schemeClr>
                </a:solidFill>
                <a:latin typeface="Times New Roman" panose="02020603050405020304" pitchFamily="18" charset="0"/>
                <a:cs typeface="Times New Roman" panose="02020603050405020304" pitchFamily="18" charset="0"/>
              </a:rPr>
              <a:t>Hoạt</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động</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của</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kết</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thúc</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dự</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án</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234545" y="1149927"/>
            <a:ext cx="5527964" cy="5078313"/>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Hoạt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động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kết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thúc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bao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gồm</a:t>
            </a:r>
            <a:r>
              <a:rPr lang="en-US" b="1" dirty="0">
                <a:solidFill>
                  <a:srgbClr val="0070C0"/>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Xây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chuyển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tiếp</a:t>
            </a: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Chuyển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giải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pháp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hàng</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Kiểm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liệu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lường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Thu </a:t>
            </a:r>
            <a:r>
              <a:rPr lang="en-US" dirty="0" err="1">
                <a:solidFill>
                  <a:srgbClr val="0070C0"/>
                </a:solidFill>
                <a:latin typeface="Times New Roman" panose="02020603050405020304" pitchFamily="18" charset="0"/>
                <a:cs typeface="Times New Roman" panose="02020603050405020304" pitchFamily="18" charset="0"/>
              </a:rPr>
              <a:t>thập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thông</a:t>
            </a:r>
            <a:r>
              <a:rPr lang="en-US" dirty="0">
                <a:solidFill>
                  <a:srgbClr val="0070C0"/>
                </a:solidFill>
                <a:latin typeface="Times New Roman" panose="02020603050405020304" pitchFamily="18" charset="0"/>
                <a:cs typeface="Times New Roman" panose="02020603050405020304" pitchFamily="18" charset="0"/>
              </a:rPr>
              <a:t> tin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hang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trợ</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Chấm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dứt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chấm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dứt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mọi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Giải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quyết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mọi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vấn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tồn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đọng</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Thục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giảm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Biên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soạn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phổ</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biến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học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nghiệm</a:t>
            </a:r>
            <a:endParaRPr lang="en-US" dirty="0">
              <a:solidFill>
                <a:srgbClr val="0070C0"/>
              </a:solidFill>
              <a:latin typeface="Times New Roman" panose="02020603050405020304" pitchFamily="18" charset="0"/>
              <a:cs typeface="Times New Roman" panose="02020603050405020304" pitchFamily="18" charset="0"/>
            </a:endParaRPr>
          </a:p>
          <a:p>
            <a:pPr lvl="1"/>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liệu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362993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5342" y="4821382"/>
            <a:ext cx="4794294"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Contract terms and conditions might also prescribe specifications for closing the contract which would need to be made part of the procedure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endParaRPr lang="en-US" dirty="0"/>
          </a:p>
        </p:txBody>
      </p:sp>
      <p:sp>
        <p:nvSpPr>
          <p:cNvPr id="9" name="TextBox 8"/>
          <p:cNvSpPr txBox="1"/>
          <p:nvPr/>
        </p:nvSpPr>
        <p:spPr>
          <a:xfrm>
            <a:off x="317651" y="438435"/>
            <a:ext cx="6053997"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Contract Closure Procedure</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54182" y="1039091"/>
            <a:ext cx="5817466" cy="40606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Contract Closure Procedure </a:t>
            </a:r>
            <a:r>
              <a:rPr lang="en-US" dirty="0">
                <a:latin typeface="Times New Roman" panose="02020603050405020304" pitchFamily="18" charset="0"/>
                <a:cs typeface="Times New Roman" panose="02020603050405020304" pitchFamily="18" charset="0"/>
              </a:rPr>
              <a:t>- Includes all activities and interactions needed to settle and close any contract agreement established for the project, as well as define those related activities supporting the formal administrative closure of the project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Contract closure procedure involves: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Product verification - Has all work been completed correctly and satisfactorily?</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Administrative closure - Updating of contract records to reflect final results and archiving that information for future use</a:t>
            </a:r>
          </a:p>
          <a:p>
            <a:pPr lvl="2"/>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371648" y="438436"/>
            <a:ext cx="5667952" cy="461665"/>
          </a:xfrm>
          <a:prstGeom prst="rect">
            <a:avLst/>
          </a:prstGeom>
          <a:noFill/>
        </p:spPr>
        <p:txBody>
          <a:bodyPr wrap="square" rtlCol="0">
            <a:spAutoFit/>
          </a:bodyPr>
          <a:lstStyle/>
          <a:p>
            <a:r>
              <a:rPr lang="en-US" sz="2400" b="1" u="sng" dirty="0" err="1">
                <a:solidFill>
                  <a:schemeClr val="bg2">
                    <a:lumMod val="50000"/>
                  </a:schemeClr>
                </a:solidFill>
                <a:latin typeface="Times New Roman" panose="02020603050405020304" pitchFamily="18" charset="0"/>
                <a:cs typeface="Times New Roman" panose="02020603050405020304" pitchFamily="18" charset="0"/>
              </a:rPr>
              <a:t>Thủ</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tục</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kết</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thúc</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hợp</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solidFill>
                  <a:schemeClr val="bg2">
                    <a:lumMod val="50000"/>
                  </a:schemeClr>
                </a:solidFill>
                <a:latin typeface="Times New Roman" panose="02020603050405020304" pitchFamily="18" charset="0"/>
                <a:cs typeface="Times New Roman" panose="02020603050405020304" pitchFamily="18" charset="0"/>
              </a:rPr>
              <a:t>đồng</a:t>
            </a:r>
            <a:endParaRPr lang="en-US" sz="2400" dirty="0"/>
          </a:p>
        </p:txBody>
      </p:sp>
      <p:sp>
        <p:nvSpPr>
          <p:cNvPr id="4" name="TextBox 3"/>
          <p:cNvSpPr txBox="1"/>
          <p:nvPr/>
        </p:nvSpPr>
        <p:spPr>
          <a:xfrm>
            <a:off x="6531696" y="1039091"/>
            <a:ext cx="5347855" cy="4247317"/>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Thủ</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tục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kết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thúc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hợp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đồng</a:t>
            </a:r>
            <a:r>
              <a:rPr lang="en-US" b="1" dirty="0">
                <a:solidFill>
                  <a:srgbClr val="0070C0"/>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gồm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tương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án,cũng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như</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định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lại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hỗ</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việc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p>
          <a:p>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Thủ</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tục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bồm</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Xác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phầm-tất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vấn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đúng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thỏa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đáng</a:t>
            </a:r>
            <a:r>
              <a:rPr lang="en-US" dirty="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thúc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 </a:t>
            </a:r>
            <a:r>
              <a:rPr lang="en-US" dirty="0" err="1">
                <a:solidFill>
                  <a:srgbClr val="0070C0"/>
                </a:solidFill>
                <a:latin typeface="Times New Roman" panose="02020603050405020304" pitchFamily="18" charset="0"/>
                <a:cs typeface="Times New Roman" panose="02020603050405020304" pitchFamily="18" charset="0"/>
              </a:rPr>
              <a:t>Cập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lưu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trữ</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thông</a:t>
            </a:r>
            <a:r>
              <a:rPr lang="en-US" dirty="0">
                <a:solidFill>
                  <a:srgbClr val="0070C0"/>
                </a:solidFill>
                <a:latin typeface="Times New Roman" panose="02020603050405020304" pitchFamily="18" charset="0"/>
                <a:cs typeface="Times New Roman" panose="02020603050405020304" pitchFamily="18" charset="0"/>
              </a:rPr>
              <a:t> tin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sau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này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sử</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dụng</a:t>
            </a:r>
            <a:endParaRPr lang="en-US" dirty="0">
              <a:solidFill>
                <a:srgbClr val="0070C0"/>
              </a:solidFill>
              <a:latin typeface="Times New Roman" panose="02020603050405020304" pitchFamily="18" charset="0"/>
              <a:cs typeface="Times New Roman" panose="02020603050405020304" pitchFamily="18" charset="0"/>
            </a:endParaRPr>
          </a:p>
          <a:p>
            <a:pPr lvl="2"/>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endParaRPr lang="en-US" b="1"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
        <p:nvSpPr>
          <p:cNvPr id="5" name="TextBox 4"/>
          <p:cNvSpPr txBox="1"/>
          <p:nvPr/>
        </p:nvSpPr>
        <p:spPr>
          <a:xfrm>
            <a:off x="6342496" y="4843599"/>
            <a:ext cx="5820352" cy="923330"/>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Các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điều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khoản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và</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điều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kiện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hợp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đồng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nên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được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hoàn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thành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đúng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kết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thúc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hợp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đồng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mà</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đó</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là</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một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phần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thủ</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tục</a:t>
            </a:r>
            <a:endParaRPr lang="en-US" dirty="0">
              <a:solidFill>
                <a:srgbClr val="0070C0"/>
              </a:solidFill>
            </a:endParaRPr>
          </a:p>
        </p:txBody>
      </p:sp>
    </p:spTree>
    <p:extLst>
      <p:ext uri="{BB962C8B-B14F-4D97-AF65-F5344CB8AC3E}">
        <p14:creationId xmlns:p14="http://schemas.microsoft.com/office/powerpoint/2010/main" val="79908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a:t>Official acceptance of the </a:t>
            </a:r>
            <a:r>
              <a:rPr lang="en-US" dirty="0" smtClean="0"/>
              <a:t>Project </a:t>
            </a:r>
            <a:r>
              <a:rPr lang="en-US" dirty="0"/>
              <a:t>results </a:t>
            </a:r>
            <a:r>
              <a:rPr lang="en-US" dirty="0" err="1"/>
              <a:t>Nghiệm</a:t>
            </a:r>
            <a:r>
              <a:rPr lang="en-US" dirty="0"/>
              <a:t> </a:t>
            </a:r>
            <a:r>
              <a:rPr lang="en-US" dirty="0" err="1" smtClean="0"/>
              <a:t>thu</a:t>
            </a:r>
            <a:r>
              <a:rPr lang="en-US" dirty="0" smtClean="0"/>
              <a:t> </a:t>
            </a:r>
            <a:r>
              <a:rPr lang="en-US" dirty="0" err="1" smtClean="0"/>
              <a:t>chính</a:t>
            </a:r>
            <a:r>
              <a:rPr lang="en-US" dirty="0" smtClean="0"/>
              <a:t> </a:t>
            </a:r>
            <a:r>
              <a:rPr lang="en-US" dirty="0" err="1" smtClean="0"/>
              <a:t>thức</a:t>
            </a:r>
            <a:r>
              <a:rPr lang="en-US" dirty="0" smtClean="0"/>
              <a:t> kết quả DA</a:t>
            </a:r>
            <a:endParaRPr lang="en-US" dirty="0"/>
          </a:p>
        </p:txBody>
      </p:sp>
      <p:sp>
        <p:nvSpPr>
          <p:cNvPr id="5" name="Content Placeholder 4"/>
          <p:cNvSpPr>
            <a:spLocks noGrp="1"/>
          </p:cNvSpPr>
          <p:nvPr>
            <p:ph sz="half" idx="1"/>
            <p:custDataLst>
              <p:tags r:id="rId3"/>
            </p:custDataLst>
          </p:nvPr>
        </p:nvSpPr>
        <p:spPr/>
        <p:txBody>
          <a:bodyPr/>
          <a:lstStyle/>
          <a:p>
            <a:r>
              <a:rPr lang="en-US" dirty="0" err="1" smtClean="0">
                <a:solidFill>
                  <a:srgbClr val="0070C0"/>
                </a:solidFill>
              </a:rPr>
              <a:t>Là</a:t>
            </a:r>
            <a:r>
              <a:rPr lang="en-US" dirty="0" smtClean="0">
                <a:solidFill>
                  <a:srgbClr val="0070C0"/>
                </a:solidFill>
              </a:rPr>
              <a:t> </a:t>
            </a:r>
            <a:r>
              <a:rPr lang="en-US" dirty="0" err="1" smtClean="0">
                <a:solidFill>
                  <a:srgbClr val="0070C0"/>
                </a:solidFill>
              </a:rPr>
              <a:t>xác</a:t>
            </a:r>
            <a:r>
              <a:rPr lang="en-US" dirty="0" smtClean="0">
                <a:solidFill>
                  <a:srgbClr val="0070C0"/>
                </a:solidFill>
              </a:rPr>
              <a:t> </a:t>
            </a:r>
            <a:r>
              <a:rPr lang="en-US" dirty="0" err="1" smtClean="0">
                <a:solidFill>
                  <a:srgbClr val="0070C0"/>
                </a:solidFill>
              </a:rPr>
              <a:t>nhận</a:t>
            </a:r>
            <a:r>
              <a:rPr lang="en-US" dirty="0" smtClean="0">
                <a:solidFill>
                  <a:srgbClr val="0070C0"/>
                </a:solidFill>
              </a:rPr>
              <a:t> </a:t>
            </a:r>
            <a:r>
              <a:rPr lang="en-US" dirty="0" err="1" smtClean="0">
                <a:solidFill>
                  <a:srgbClr val="0070C0"/>
                </a:solidFill>
              </a:rPr>
              <a:t>của</a:t>
            </a:r>
            <a:r>
              <a:rPr lang="en-US" dirty="0" smtClean="0">
                <a:solidFill>
                  <a:srgbClr val="0070C0"/>
                </a:solidFill>
              </a:rPr>
              <a:t> </a:t>
            </a:r>
            <a:r>
              <a:rPr lang="en-US" dirty="0" err="1" smtClean="0">
                <a:solidFill>
                  <a:srgbClr val="0070C0"/>
                </a:solidFill>
              </a:rPr>
              <a:t>nhà</a:t>
            </a:r>
            <a:r>
              <a:rPr lang="en-US" dirty="0" smtClean="0">
                <a:solidFill>
                  <a:srgbClr val="0070C0"/>
                </a:solidFill>
              </a:rPr>
              <a:t> </a:t>
            </a:r>
            <a:r>
              <a:rPr lang="en-US" dirty="0" err="1" smtClean="0">
                <a:solidFill>
                  <a:srgbClr val="0070C0"/>
                </a:solidFill>
              </a:rPr>
              <a:t>tài</a:t>
            </a:r>
            <a:r>
              <a:rPr lang="en-US" dirty="0" smtClean="0">
                <a:solidFill>
                  <a:srgbClr val="0070C0"/>
                </a:solidFill>
              </a:rPr>
              <a:t> </a:t>
            </a:r>
            <a:r>
              <a:rPr lang="en-US" dirty="0" err="1" smtClean="0">
                <a:solidFill>
                  <a:srgbClr val="0070C0"/>
                </a:solidFill>
              </a:rPr>
              <a:t>trợ</a:t>
            </a:r>
            <a:r>
              <a:rPr lang="en-US" dirty="0" smtClean="0">
                <a:solidFill>
                  <a:srgbClr val="0070C0"/>
                </a:solidFill>
              </a:rPr>
              <a:t> </a:t>
            </a:r>
            <a:r>
              <a:rPr lang="en-US" dirty="0" err="1" smtClean="0">
                <a:solidFill>
                  <a:srgbClr val="0070C0"/>
                </a:solidFill>
              </a:rPr>
              <a:t>rằng</a:t>
            </a:r>
            <a:r>
              <a:rPr lang="en-US" dirty="0" smtClean="0">
                <a:solidFill>
                  <a:srgbClr val="0070C0"/>
                </a:solidFill>
              </a:rPr>
              <a:t> </a:t>
            </a:r>
            <a:r>
              <a:rPr lang="en-US" dirty="0" err="1" smtClean="0">
                <a:solidFill>
                  <a:srgbClr val="0070C0"/>
                </a:solidFill>
              </a:rPr>
              <a:t>các</a:t>
            </a:r>
            <a:r>
              <a:rPr lang="en-US" dirty="0" smtClean="0">
                <a:solidFill>
                  <a:srgbClr val="0070C0"/>
                </a:solidFill>
              </a:rPr>
              <a:t> </a:t>
            </a:r>
            <a:r>
              <a:rPr lang="en-US" dirty="0" err="1" smtClean="0">
                <a:solidFill>
                  <a:srgbClr val="0070C0"/>
                </a:solidFill>
              </a:rPr>
              <a:t>tiêu</a:t>
            </a:r>
            <a:r>
              <a:rPr lang="en-US" dirty="0" smtClean="0">
                <a:solidFill>
                  <a:srgbClr val="0070C0"/>
                </a:solidFill>
              </a:rPr>
              <a:t> </a:t>
            </a:r>
            <a:r>
              <a:rPr lang="en-US" dirty="0" err="1" smtClean="0">
                <a:solidFill>
                  <a:srgbClr val="0070C0"/>
                </a:solidFill>
              </a:rPr>
              <a:t>chí</a:t>
            </a:r>
            <a:r>
              <a:rPr lang="en-US" dirty="0" smtClean="0">
                <a:solidFill>
                  <a:srgbClr val="0070C0"/>
                </a:solidFill>
              </a:rPr>
              <a:t> </a:t>
            </a:r>
            <a:r>
              <a:rPr lang="en-US" dirty="0" err="1" smtClean="0">
                <a:solidFill>
                  <a:srgbClr val="0070C0"/>
                </a:solidFill>
              </a:rPr>
              <a:t>chấp</a:t>
            </a:r>
            <a:r>
              <a:rPr lang="en-US" dirty="0" smtClean="0">
                <a:solidFill>
                  <a:srgbClr val="0070C0"/>
                </a:solidFill>
              </a:rPr>
              <a:t> </a:t>
            </a:r>
            <a:r>
              <a:rPr lang="en-US" dirty="0" err="1" smtClean="0">
                <a:solidFill>
                  <a:srgbClr val="0070C0"/>
                </a:solidFill>
              </a:rPr>
              <a:t>nhận</a:t>
            </a:r>
            <a:r>
              <a:rPr lang="en-US" dirty="0" smtClean="0">
                <a:solidFill>
                  <a:srgbClr val="0070C0"/>
                </a:solidFill>
              </a:rPr>
              <a:t> </a:t>
            </a:r>
            <a:r>
              <a:rPr lang="en-US" dirty="0" err="1" smtClean="0">
                <a:solidFill>
                  <a:srgbClr val="0070C0"/>
                </a:solidFill>
              </a:rPr>
              <a:t>cho</a:t>
            </a:r>
            <a:r>
              <a:rPr lang="en-US" dirty="0" smtClean="0">
                <a:solidFill>
                  <a:srgbClr val="0070C0"/>
                </a:solidFill>
              </a:rPr>
              <a:t> </a:t>
            </a:r>
            <a:r>
              <a:rPr lang="en-US" dirty="0" err="1" smtClean="0">
                <a:solidFill>
                  <a:srgbClr val="0070C0"/>
                </a:solidFill>
              </a:rPr>
              <a:t>dự</a:t>
            </a:r>
            <a:r>
              <a:rPr lang="en-US" dirty="0" smtClean="0">
                <a:solidFill>
                  <a:srgbClr val="0070C0"/>
                </a:solidFill>
              </a:rPr>
              <a:t> </a:t>
            </a:r>
            <a:r>
              <a:rPr lang="en-US" dirty="0" err="1" smtClean="0">
                <a:solidFill>
                  <a:srgbClr val="0070C0"/>
                </a:solidFill>
              </a:rPr>
              <a:t>án</a:t>
            </a:r>
            <a:r>
              <a:rPr lang="en-US" dirty="0" smtClean="0">
                <a:solidFill>
                  <a:srgbClr val="0070C0"/>
                </a:solidFill>
              </a:rPr>
              <a:t> </a:t>
            </a:r>
            <a:r>
              <a:rPr lang="en-US" dirty="0" err="1" smtClean="0">
                <a:solidFill>
                  <a:srgbClr val="0070C0"/>
                </a:solidFill>
              </a:rPr>
              <a:t>đã</a:t>
            </a:r>
            <a:r>
              <a:rPr lang="en-US" dirty="0" smtClean="0">
                <a:solidFill>
                  <a:srgbClr val="0070C0"/>
                </a:solidFill>
              </a:rPr>
              <a:t> </a:t>
            </a:r>
            <a:r>
              <a:rPr lang="en-US" dirty="0" err="1" smtClean="0">
                <a:solidFill>
                  <a:srgbClr val="0070C0"/>
                </a:solidFill>
              </a:rPr>
              <a:t>được</a:t>
            </a:r>
            <a:r>
              <a:rPr lang="en-US" dirty="0" smtClean="0">
                <a:solidFill>
                  <a:srgbClr val="0070C0"/>
                </a:solidFill>
              </a:rPr>
              <a:t> </a:t>
            </a:r>
            <a:r>
              <a:rPr lang="en-US" dirty="0" err="1" smtClean="0">
                <a:solidFill>
                  <a:srgbClr val="0070C0"/>
                </a:solidFill>
              </a:rPr>
              <a:t>đáp</a:t>
            </a:r>
            <a:r>
              <a:rPr lang="en-US" dirty="0" smtClean="0">
                <a:solidFill>
                  <a:srgbClr val="0070C0"/>
                </a:solidFill>
              </a:rPr>
              <a:t> </a:t>
            </a:r>
            <a:r>
              <a:rPr lang="en-US" dirty="0" err="1" smtClean="0">
                <a:solidFill>
                  <a:srgbClr val="0070C0"/>
                </a:solidFill>
              </a:rPr>
              <a:t>ứng</a:t>
            </a:r>
            <a:r>
              <a:rPr lang="en-US" dirty="0" smtClean="0">
                <a:solidFill>
                  <a:srgbClr val="0070C0"/>
                </a:solidFill>
              </a:rPr>
              <a:t>.</a:t>
            </a:r>
          </a:p>
          <a:p>
            <a:r>
              <a:rPr lang="en-US" dirty="0" err="1" smtClean="0">
                <a:solidFill>
                  <a:srgbClr val="0070C0"/>
                </a:solidFill>
              </a:rPr>
              <a:t>Giám</a:t>
            </a:r>
            <a:r>
              <a:rPr lang="en-US" dirty="0" smtClean="0">
                <a:solidFill>
                  <a:srgbClr val="0070C0"/>
                </a:solidFill>
              </a:rPr>
              <a:t> </a:t>
            </a:r>
            <a:r>
              <a:rPr lang="en-US" dirty="0" err="1" smtClean="0">
                <a:solidFill>
                  <a:srgbClr val="0070C0"/>
                </a:solidFill>
              </a:rPr>
              <a:t>đốc</a:t>
            </a:r>
            <a:r>
              <a:rPr lang="en-US" dirty="0" smtClean="0">
                <a:solidFill>
                  <a:srgbClr val="0070C0"/>
                </a:solidFill>
              </a:rPr>
              <a:t> </a:t>
            </a:r>
            <a:r>
              <a:rPr lang="en-US" dirty="0" err="1" smtClean="0">
                <a:solidFill>
                  <a:srgbClr val="0070C0"/>
                </a:solidFill>
              </a:rPr>
              <a:t>dự</a:t>
            </a:r>
            <a:r>
              <a:rPr lang="en-US" dirty="0" smtClean="0">
                <a:solidFill>
                  <a:srgbClr val="0070C0"/>
                </a:solidFill>
              </a:rPr>
              <a:t> </a:t>
            </a:r>
            <a:r>
              <a:rPr lang="en-US" dirty="0" err="1" smtClean="0">
                <a:solidFill>
                  <a:srgbClr val="0070C0"/>
                </a:solidFill>
              </a:rPr>
              <a:t>án</a:t>
            </a:r>
            <a:r>
              <a:rPr lang="en-US" dirty="0" smtClean="0">
                <a:solidFill>
                  <a:srgbClr val="0070C0"/>
                </a:solidFill>
              </a:rPr>
              <a:t> </a:t>
            </a:r>
            <a:r>
              <a:rPr lang="en-US" dirty="0" err="1" smtClean="0">
                <a:solidFill>
                  <a:srgbClr val="0070C0"/>
                </a:solidFill>
              </a:rPr>
              <a:t>cần</a:t>
            </a:r>
            <a:r>
              <a:rPr lang="en-US" dirty="0" smtClean="0">
                <a:solidFill>
                  <a:srgbClr val="0070C0"/>
                </a:solidFill>
              </a:rPr>
              <a:t> </a:t>
            </a:r>
            <a:r>
              <a:rPr lang="en-US" dirty="0" err="1" smtClean="0">
                <a:solidFill>
                  <a:srgbClr val="0070C0"/>
                </a:solidFill>
              </a:rPr>
              <a:t>phải</a:t>
            </a:r>
            <a:r>
              <a:rPr lang="en-US" dirty="0" smtClean="0">
                <a:solidFill>
                  <a:srgbClr val="0070C0"/>
                </a:solidFill>
              </a:rPr>
              <a:t>:</a:t>
            </a:r>
          </a:p>
          <a:p>
            <a:r>
              <a:rPr lang="en-US" dirty="0" err="1" smtClean="0">
                <a:solidFill>
                  <a:srgbClr val="0070C0"/>
                </a:solidFill>
              </a:rPr>
              <a:t>Trình</a:t>
            </a:r>
            <a:r>
              <a:rPr lang="en-US" dirty="0" smtClean="0">
                <a:solidFill>
                  <a:srgbClr val="0070C0"/>
                </a:solidFill>
              </a:rPr>
              <a:t> </a:t>
            </a:r>
            <a:r>
              <a:rPr lang="en-US" dirty="0" err="1" smtClean="0">
                <a:solidFill>
                  <a:srgbClr val="0070C0"/>
                </a:solidFill>
              </a:rPr>
              <a:t>bày</a:t>
            </a:r>
            <a:r>
              <a:rPr lang="en-US" dirty="0" smtClean="0">
                <a:solidFill>
                  <a:srgbClr val="0070C0"/>
                </a:solidFill>
              </a:rPr>
              <a:t> </a:t>
            </a:r>
            <a:r>
              <a:rPr lang="en-US" dirty="0" err="1" smtClean="0">
                <a:solidFill>
                  <a:srgbClr val="0070C0"/>
                </a:solidFill>
              </a:rPr>
              <a:t>báo</a:t>
            </a:r>
            <a:r>
              <a:rPr lang="en-US" dirty="0" smtClean="0">
                <a:solidFill>
                  <a:srgbClr val="0070C0"/>
                </a:solidFill>
              </a:rPr>
              <a:t> </a:t>
            </a:r>
            <a:r>
              <a:rPr lang="en-US" dirty="0" err="1" smtClean="0">
                <a:solidFill>
                  <a:srgbClr val="0070C0"/>
                </a:solidFill>
              </a:rPr>
              <a:t>cáo</a:t>
            </a:r>
            <a:r>
              <a:rPr lang="en-US" dirty="0" smtClean="0">
                <a:solidFill>
                  <a:srgbClr val="0070C0"/>
                </a:solidFill>
              </a:rPr>
              <a:t> </a:t>
            </a:r>
            <a:r>
              <a:rPr lang="en-US" dirty="0" err="1" smtClean="0">
                <a:solidFill>
                  <a:srgbClr val="0070C0"/>
                </a:solidFill>
              </a:rPr>
              <a:t>kết</a:t>
            </a:r>
            <a:r>
              <a:rPr lang="en-US" dirty="0" smtClean="0">
                <a:solidFill>
                  <a:srgbClr val="0070C0"/>
                </a:solidFill>
              </a:rPr>
              <a:t> </a:t>
            </a:r>
            <a:r>
              <a:rPr lang="en-US" dirty="0" err="1" smtClean="0">
                <a:solidFill>
                  <a:srgbClr val="0070C0"/>
                </a:solidFill>
              </a:rPr>
              <a:t>thúc</a:t>
            </a:r>
            <a:r>
              <a:rPr lang="en-US" dirty="0" smtClean="0">
                <a:solidFill>
                  <a:srgbClr val="0070C0"/>
                </a:solidFill>
              </a:rPr>
              <a:t> </a:t>
            </a:r>
            <a:r>
              <a:rPr lang="en-US" dirty="0" err="1" smtClean="0">
                <a:solidFill>
                  <a:srgbClr val="0070C0"/>
                </a:solidFill>
              </a:rPr>
              <a:t>dự</a:t>
            </a:r>
            <a:r>
              <a:rPr lang="en-US" dirty="0" smtClean="0">
                <a:solidFill>
                  <a:srgbClr val="0070C0"/>
                </a:solidFill>
              </a:rPr>
              <a:t> </a:t>
            </a:r>
            <a:r>
              <a:rPr lang="en-US" dirty="0" err="1" smtClean="0">
                <a:solidFill>
                  <a:srgbClr val="0070C0"/>
                </a:solidFill>
              </a:rPr>
              <a:t>án</a:t>
            </a:r>
            <a:r>
              <a:rPr lang="en-US" dirty="0" smtClean="0">
                <a:solidFill>
                  <a:srgbClr val="0070C0"/>
                </a:solidFill>
              </a:rPr>
              <a:t> </a:t>
            </a:r>
            <a:r>
              <a:rPr lang="en-US" dirty="0" err="1" smtClean="0">
                <a:solidFill>
                  <a:srgbClr val="0070C0"/>
                </a:solidFill>
              </a:rPr>
              <a:t>cho</a:t>
            </a:r>
            <a:r>
              <a:rPr lang="en-US" dirty="0" smtClean="0">
                <a:solidFill>
                  <a:srgbClr val="0070C0"/>
                </a:solidFill>
              </a:rPr>
              <a:t> </a:t>
            </a:r>
            <a:r>
              <a:rPr lang="en-US" dirty="0" err="1" smtClean="0">
                <a:solidFill>
                  <a:srgbClr val="0070C0"/>
                </a:solidFill>
              </a:rPr>
              <a:t>nhà</a:t>
            </a:r>
            <a:r>
              <a:rPr lang="en-US" dirty="0" smtClean="0">
                <a:solidFill>
                  <a:srgbClr val="0070C0"/>
                </a:solidFill>
              </a:rPr>
              <a:t> </a:t>
            </a:r>
            <a:r>
              <a:rPr lang="en-US" dirty="0" err="1" smtClean="0">
                <a:solidFill>
                  <a:srgbClr val="0070C0"/>
                </a:solidFill>
              </a:rPr>
              <a:t>tài</a:t>
            </a:r>
            <a:r>
              <a:rPr lang="en-US" dirty="0" smtClean="0">
                <a:solidFill>
                  <a:srgbClr val="0070C0"/>
                </a:solidFill>
              </a:rPr>
              <a:t> </a:t>
            </a:r>
            <a:r>
              <a:rPr lang="en-US" dirty="0" err="1" smtClean="0">
                <a:solidFill>
                  <a:srgbClr val="0070C0"/>
                </a:solidFill>
              </a:rPr>
              <a:t>trợ</a:t>
            </a:r>
            <a:endParaRPr lang="en-US" dirty="0" smtClean="0">
              <a:solidFill>
                <a:srgbClr val="0070C0"/>
              </a:solidFill>
            </a:endParaRPr>
          </a:p>
          <a:p>
            <a:r>
              <a:rPr lang="en-US" dirty="0" err="1" smtClean="0">
                <a:solidFill>
                  <a:srgbClr val="0070C0"/>
                </a:solidFill>
              </a:rPr>
              <a:t>Thuyết</a:t>
            </a:r>
            <a:r>
              <a:rPr lang="en-US" dirty="0" smtClean="0">
                <a:solidFill>
                  <a:srgbClr val="0070C0"/>
                </a:solidFill>
              </a:rPr>
              <a:t> minh </a:t>
            </a:r>
            <a:r>
              <a:rPr lang="en-US" dirty="0" err="1" smtClean="0">
                <a:solidFill>
                  <a:srgbClr val="0070C0"/>
                </a:solidFill>
              </a:rPr>
              <a:t>hoàn</a:t>
            </a:r>
            <a:r>
              <a:rPr lang="en-US" dirty="0" smtClean="0">
                <a:solidFill>
                  <a:srgbClr val="0070C0"/>
                </a:solidFill>
              </a:rPr>
              <a:t> </a:t>
            </a:r>
            <a:r>
              <a:rPr lang="en-US" dirty="0" err="1" smtClean="0">
                <a:solidFill>
                  <a:srgbClr val="0070C0"/>
                </a:solidFill>
              </a:rPr>
              <a:t>thành</a:t>
            </a:r>
            <a:r>
              <a:rPr lang="en-US" dirty="0" smtClean="0">
                <a:solidFill>
                  <a:srgbClr val="0070C0"/>
                </a:solidFill>
              </a:rPr>
              <a:t> </a:t>
            </a:r>
            <a:r>
              <a:rPr lang="en-US" dirty="0" err="1" smtClean="0">
                <a:solidFill>
                  <a:srgbClr val="0070C0"/>
                </a:solidFill>
              </a:rPr>
              <a:t>dự</a:t>
            </a:r>
            <a:r>
              <a:rPr lang="en-US" dirty="0" smtClean="0">
                <a:solidFill>
                  <a:srgbClr val="0070C0"/>
                </a:solidFill>
              </a:rPr>
              <a:t> </a:t>
            </a:r>
            <a:r>
              <a:rPr lang="en-US" dirty="0" err="1" smtClean="0">
                <a:solidFill>
                  <a:srgbClr val="0070C0"/>
                </a:solidFill>
              </a:rPr>
              <a:t>án</a:t>
            </a:r>
            <a:endParaRPr lang="en-US" dirty="0" smtClean="0">
              <a:solidFill>
                <a:srgbClr val="0070C0"/>
              </a:solidFill>
            </a:endParaRPr>
          </a:p>
          <a:p>
            <a:r>
              <a:rPr lang="en-US" dirty="0" err="1" smtClean="0">
                <a:solidFill>
                  <a:srgbClr val="0070C0"/>
                </a:solidFill>
              </a:rPr>
              <a:t>Đạt</a:t>
            </a:r>
            <a:r>
              <a:rPr lang="en-US" dirty="0" smtClean="0">
                <a:solidFill>
                  <a:srgbClr val="0070C0"/>
                </a:solidFill>
              </a:rPr>
              <a:t> </a:t>
            </a:r>
            <a:r>
              <a:rPr lang="en-US" dirty="0" err="1" smtClean="0">
                <a:solidFill>
                  <a:srgbClr val="0070C0"/>
                </a:solidFill>
              </a:rPr>
              <a:t>được</a:t>
            </a:r>
            <a:r>
              <a:rPr lang="en-US" dirty="0" smtClean="0">
                <a:solidFill>
                  <a:srgbClr val="0070C0"/>
                </a:solidFill>
              </a:rPr>
              <a:t> </a:t>
            </a:r>
            <a:r>
              <a:rPr lang="en-US" dirty="0" err="1" smtClean="0">
                <a:solidFill>
                  <a:srgbClr val="0070C0"/>
                </a:solidFill>
              </a:rPr>
              <a:t>nghiệm</a:t>
            </a:r>
            <a:r>
              <a:rPr lang="en-US" dirty="0" smtClean="0">
                <a:solidFill>
                  <a:srgbClr val="0070C0"/>
                </a:solidFill>
              </a:rPr>
              <a:t> </a:t>
            </a:r>
            <a:r>
              <a:rPr lang="en-US" dirty="0" err="1" smtClean="0">
                <a:solidFill>
                  <a:srgbClr val="0070C0"/>
                </a:solidFill>
              </a:rPr>
              <a:t>thu</a:t>
            </a:r>
            <a:r>
              <a:rPr lang="en-US" dirty="0" smtClean="0">
                <a:solidFill>
                  <a:srgbClr val="0070C0"/>
                </a:solidFill>
              </a:rPr>
              <a:t> </a:t>
            </a:r>
            <a:r>
              <a:rPr lang="en-US" dirty="0" err="1" smtClean="0">
                <a:solidFill>
                  <a:srgbClr val="0070C0"/>
                </a:solidFill>
              </a:rPr>
              <a:t>cuối</a:t>
            </a:r>
            <a:r>
              <a:rPr lang="en-US" dirty="0" smtClean="0">
                <a:solidFill>
                  <a:srgbClr val="0070C0"/>
                </a:solidFill>
              </a:rPr>
              <a:t> </a:t>
            </a:r>
            <a:r>
              <a:rPr lang="en-US" dirty="0" err="1" smtClean="0">
                <a:solidFill>
                  <a:srgbClr val="0070C0"/>
                </a:solidFill>
              </a:rPr>
              <a:t>cùng</a:t>
            </a:r>
            <a:endParaRPr lang="en-US" dirty="0" smtClean="0">
              <a:solidFill>
                <a:srgbClr val="0070C0"/>
              </a:solidFill>
            </a:endParaRPr>
          </a:p>
          <a:p>
            <a:r>
              <a:rPr lang="en-US" dirty="0" err="1" smtClean="0">
                <a:solidFill>
                  <a:srgbClr val="0070C0"/>
                </a:solidFill>
              </a:rPr>
              <a:t>Trong</a:t>
            </a:r>
            <a:r>
              <a:rPr lang="en-US" dirty="0" smtClean="0">
                <a:solidFill>
                  <a:srgbClr val="0070C0"/>
                </a:solidFill>
              </a:rPr>
              <a:t> </a:t>
            </a:r>
            <a:r>
              <a:rPr lang="en-US" dirty="0" err="1" smtClean="0">
                <a:solidFill>
                  <a:srgbClr val="0070C0"/>
                </a:solidFill>
              </a:rPr>
              <a:t>trường</a:t>
            </a:r>
            <a:r>
              <a:rPr lang="en-US" dirty="0" smtClean="0">
                <a:solidFill>
                  <a:srgbClr val="0070C0"/>
                </a:solidFill>
              </a:rPr>
              <a:t> </a:t>
            </a:r>
            <a:r>
              <a:rPr lang="en-US" dirty="0" err="1" smtClean="0">
                <a:solidFill>
                  <a:srgbClr val="0070C0"/>
                </a:solidFill>
              </a:rPr>
              <a:t>hợp</a:t>
            </a:r>
            <a:r>
              <a:rPr lang="en-US" dirty="0" smtClean="0">
                <a:solidFill>
                  <a:srgbClr val="0070C0"/>
                </a:solidFill>
              </a:rPr>
              <a:t> </a:t>
            </a:r>
            <a:r>
              <a:rPr lang="en-US" dirty="0" err="1" smtClean="0">
                <a:solidFill>
                  <a:srgbClr val="0070C0"/>
                </a:solidFill>
              </a:rPr>
              <a:t>nghiệm</a:t>
            </a:r>
            <a:r>
              <a:rPr lang="en-US" dirty="0" smtClean="0">
                <a:solidFill>
                  <a:srgbClr val="0070C0"/>
                </a:solidFill>
              </a:rPr>
              <a:t> </a:t>
            </a:r>
            <a:r>
              <a:rPr lang="en-US" dirty="0" err="1" smtClean="0">
                <a:solidFill>
                  <a:srgbClr val="0070C0"/>
                </a:solidFill>
              </a:rPr>
              <a:t>thu</a:t>
            </a:r>
            <a:r>
              <a:rPr lang="en-US" dirty="0" smtClean="0">
                <a:solidFill>
                  <a:srgbClr val="0070C0"/>
                </a:solidFill>
              </a:rPr>
              <a:t> </a:t>
            </a:r>
            <a:r>
              <a:rPr lang="en-US" dirty="0" err="1" smtClean="0">
                <a:solidFill>
                  <a:srgbClr val="0070C0"/>
                </a:solidFill>
              </a:rPr>
              <a:t>thất</a:t>
            </a:r>
            <a:r>
              <a:rPr lang="en-US" dirty="0" smtClean="0">
                <a:solidFill>
                  <a:srgbClr val="0070C0"/>
                </a:solidFill>
              </a:rPr>
              <a:t> </a:t>
            </a:r>
            <a:r>
              <a:rPr lang="en-US" dirty="0" err="1" smtClean="0">
                <a:solidFill>
                  <a:srgbClr val="0070C0"/>
                </a:solidFill>
              </a:rPr>
              <a:t>bại</a:t>
            </a:r>
            <a:r>
              <a:rPr lang="en-US" dirty="0" smtClean="0">
                <a:solidFill>
                  <a:srgbClr val="0070C0"/>
                </a:solidFill>
              </a:rPr>
              <a:t>, </a:t>
            </a:r>
            <a:r>
              <a:rPr lang="en-US" dirty="0" err="1" smtClean="0">
                <a:solidFill>
                  <a:srgbClr val="0070C0"/>
                </a:solidFill>
              </a:rPr>
              <a:t>hãy</a:t>
            </a:r>
            <a:r>
              <a:rPr lang="en-US" dirty="0" smtClean="0">
                <a:solidFill>
                  <a:srgbClr val="0070C0"/>
                </a:solidFill>
              </a:rPr>
              <a:t> </a:t>
            </a:r>
            <a:r>
              <a:rPr lang="en-US" dirty="0" err="1" smtClean="0">
                <a:solidFill>
                  <a:srgbClr val="0070C0"/>
                </a:solidFill>
              </a:rPr>
              <a:t>thương</a:t>
            </a:r>
            <a:r>
              <a:rPr lang="en-US" dirty="0" smtClean="0">
                <a:solidFill>
                  <a:srgbClr val="0070C0"/>
                </a:solidFill>
              </a:rPr>
              <a:t> </a:t>
            </a:r>
            <a:r>
              <a:rPr lang="en-US" dirty="0" err="1" smtClean="0">
                <a:solidFill>
                  <a:srgbClr val="0070C0"/>
                </a:solidFill>
              </a:rPr>
              <a:t>lượng</a:t>
            </a:r>
            <a:r>
              <a:rPr lang="en-US" dirty="0" smtClean="0">
                <a:solidFill>
                  <a:srgbClr val="0070C0"/>
                </a:solidFill>
              </a:rPr>
              <a:t> </a:t>
            </a:r>
            <a:r>
              <a:rPr lang="en-US" dirty="0" err="1" smtClean="0">
                <a:solidFill>
                  <a:srgbClr val="0070C0"/>
                </a:solidFill>
              </a:rPr>
              <a:t>các</a:t>
            </a:r>
            <a:r>
              <a:rPr lang="en-US" dirty="0" smtClean="0">
                <a:solidFill>
                  <a:srgbClr val="0070C0"/>
                </a:solidFill>
              </a:rPr>
              <a:t> </a:t>
            </a:r>
            <a:r>
              <a:rPr lang="en-US" dirty="0" err="1" smtClean="0">
                <a:solidFill>
                  <a:srgbClr val="0070C0"/>
                </a:solidFill>
              </a:rPr>
              <a:t>bước</a:t>
            </a:r>
            <a:r>
              <a:rPr lang="en-US" dirty="0" smtClean="0">
                <a:solidFill>
                  <a:srgbClr val="0070C0"/>
                </a:solidFill>
              </a:rPr>
              <a:t> </a:t>
            </a:r>
            <a:r>
              <a:rPr lang="en-US" dirty="0" err="1" smtClean="0">
                <a:solidFill>
                  <a:srgbClr val="0070C0"/>
                </a:solidFill>
              </a:rPr>
              <a:t>tiếp</a:t>
            </a:r>
            <a:r>
              <a:rPr lang="en-US" dirty="0" smtClean="0">
                <a:solidFill>
                  <a:srgbClr val="0070C0"/>
                </a:solidFill>
              </a:rPr>
              <a:t> </a:t>
            </a:r>
            <a:r>
              <a:rPr lang="en-US" dirty="0" err="1" smtClean="0">
                <a:solidFill>
                  <a:srgbClr val="0070C0"/>
                </a:solidFill>
              </a:rPr>
              <a:t>theo</a:t>
            </a:r>
            <a:endParaRPr lang="en-US" dirty="0" smtClean="0">
              <a:solidFill>
                <a:srgbClr val="0070C0"/>
              </a:solidFill>
            </a:endParaRPr>
          </a:p>
        </p:txBody>
      </p:sp>
      <p:sp>
        <p:nvSpPr>
          <p:cNvPr id="3" name="Content Placeholder 2"/>
          <p:cNvSpPr>
            <a:spLocks noGrp="1"/>
          </p:cNvSpPr>
          <p:nvPr>
            <p:ph sz="half" idx="2"/>
          </p:nvPr>
        </p:nvSpPr>
        <p:spPr/>
        <p:txBody>
          <a:bodyPr/>
          <a:lstStyle/>
          <a:p>
            <a:r>
              <a:rPr lang="en-US" dirty="0" smtClean="0"/>
              <a:t>It </a:t>
            </a:r>
            <a:r>
              <a:rPr lang="en-US" dirty="0"/>
              <a:t>is the sponsor's confirmation that the acceptance criteria for the project have been met.</a:t>
            </a:r>
          </a:p>
          <a:p>
            <a:r>
              <a:rPr lang="en-US" dirty="0"/>
              <a:t>The project manager should:</a:t>
            </a:r>
          </a:p>
          <a:p>
            <a:r>
              <a:rPr lang="en-US" dirty="0"/>
              <a:t>Presenting the project closure report to the donor</a:t>
            </a:r>
          </a:p>
          <a:p>
            <a:r>
              <a:rPr lang="en-US" dirty="0"/>
              <a:t>Demonstration of completion of the project</a:t>
            </a:r>
          </a:p>
          <a:p>
            <a:r>
              <a:rPr lang="en-US" dirty="0"/>
              <a:t>Achieve final acceptance</a:t>
            </a:r>
          </a:p>
          <a:p>
            <a:r>
              <a:rPr lang="en-US" dirty="0"/>
              <a:t>In case the acceptance fails, negotiate the next steps</a:t>
            </a:r>
          </a:p>
        </p:txBody>
      </p:sp>
      <p:sp>
        <p:nvSpPr>
          <p:cNvPr id="4" name="Slide Number Placeholder 3"/>
          <p:cNvSpPr>
            <a:spLocks noGrp="1"/>
          </p:cNvSpPr>
          <p:nvPr>
            <p:ph type="sldNum" sz="quarter" idx="12"/>
          </p:nvPr>
        </p:nvSpPr>
        <p:spPr/>
        <p:txBody>
          <a:bodyPr/>
          <a:lstStyle/>
          <a:p>
            <a:fld id="{33D6E5A2-EC83-451F-A719-9AC1370DD5CF}" type="slidenum">
              <a:rPr lang="en-US" smtClean="0"/>
              <a:pPr/>
              <a:t>8</a:t>
            </a:fld>
            <a:endParaRPr lang="en-US" dirty="0"/>
          </a:p>
        </p:txBody>
      </p:sp>
    </p:spTree>
    <p:custDataLst>
      <p:tags r:id="rId1"/>
    </p:custDataLst>
    <p:extLst>
      <p:ext uri="{BB962C8B-B14F-4D97-AF65-F5344CB8AC3E}">
        <p14:creationId xmlns:p14="http://schemas.microsoft.com/office/powerpoint/2010/main" val="655901530"/>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962826" y="2226954"/>
            <a:ext cx="1627096" cy="4774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Organization </a:t>
            </a:r>
          </a:p>
          <a:p>
            <a:pPr algn="ctr"/>
            <a:r>
              <a:rPr lang="en-US" sz="1400" dirty="0">
                <a:solidFill>
                  <a:srgbClr val="0070C0"/>
                </a:solidFill>
                <a:latin typeface="Arial" panose="020B0604020202020204" pitchFamily="34" charset="0"/>
                <a:cs typeface="Arial" panose="020B0604020202020204" pitchFamily="34" charset="0"/>
              </a:rPr>
              <a:t>(</a:t>
            </a:r>
            <a:r>
              <a:rPr lang="en-US" sz="1400" dirty="0" err="1">
                <a:solidFill>
                  <a:srgbClr val="0070C0"/>
                </a:solidFill>
                <a:latin typeface="Arial" panose="020B0604020202020204" pitchFamily="34" charset="0"/>
                <a:cs typeface="Arial" panose="020B0604020202020204" pitchFamily="34" charset="0"/>
              </a:rPr>
              <a:t>Tổ</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chức</a:t>
            </a:r>
            <a:r>
              <a:rPr lang="en-US" sz="1400" dirty="0">
                <a:solidFill>
                  <a:srgbClr val="0070C0"/>
                </a:solidFill>
                <a:latin typeface="Arial" panose="020B0604020202020204" pitchFamily="34" charset="0"/>
                <a:cs typeface="Arial" panose="020B0604020202020204" pitchFamily="34" charset="0"/>
              </a:rPr>
              <a:t>)</a:t>
            </a:r>
          </a:p>
        </p:txBody>
      </p:sp>
      <p:sp>
        <p:nvSpPr>
          <p:cNvPr id="23" name="Rectangle 22"/>
          <p:cNvSpPr/>
          <p:nvPr/>
        </p:nvSpPr>
        <p:spPr>
          <a:xfrm>
            <a:off x="5377218" y="863532"/>
            <a:ext cx="1637569" cy="6189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Project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closure </a:t>
            </a:r>
          </a:p>
          <a:p>
            <a:pPr algn="ctr"/>
            <a:r>
              <a:rPr lang="en-US" sz="1400" dirty="0">
                <a:latin typeface="Arial" panose="020B0604020202020204" pitchFamily="34" charset="0"/>
                <a:cs typeface="Arial" panose="020B0604020202020204" pitchFamily="34" charset="0"/>
              </a:rPr>
              <a:t>(</a:t>
            </a:r>
            <a:r>
              <a:rPr lang="en-US" sz="1400" dirty="0" err="1">
                <a:solidFill>
                  <a:srgbClr val="0070C0"/>
                </a:solidFill>
                <a:latin typeface="Arial" panose="020B0604020202020204" pitchFamily="34" charset="0"/>
                <a:cs typeface="Arial" panose="020B0604020202020204" pitchFamily="34" charset="0"/>
              </a:rPr>
              <a:t>Kết</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thúc</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dự</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án</a:t>
            </a:r>
            <a:r>
              <a:rPr lang="en-US" sz="1400" dirty="0">
                <a:solidFill>
                  <a:srgbClr val="0070C0"/>
                </a:solidFill>
                <a:latin typeface="Arial" panose="020B0604020202020204" pitchFamily="34" charset="0"/>
                <a:cs typeface="Arial" panose="020B0604020202020204" pitchFamily="34" charset="0"/>
              </a:rPr>
              <a:t>)</a:t>
            </a:r>
          </a:p>
        </p:txBody>
      </p:sp>
      <p:sp>
        <p:nvSpPr>
          <p:cNvPr id="24" name="Rectangle 23"/>
          <p:cNvSpPr/>
          <p:nvPr/>
        </p:nvSpPr>
        <p:spPr>
          <a:xfrm>
            <a:off x="4643989" y="2215486"/>
            <a:ext cx="1103933" cy="5004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Financial </a:t>
            </a:r>
          </a:p>
          <a:p>
            <a:pPr algn="ctr"/>
            <a:r>
              <a:rPr lang="en-US" sz="1400" dirty="0">
                <a:solidFill>
                  <a:srgbClr val="0070C0"/>
                </a:solidFill>
                <a:latin typeface="Arial" panose="020B0604020202020204" pitchFamily="34" charset="0"/>
                <a:cs typeface="Arial" panose="020B0604020202020204" pitchFamily="34" charset="0"/>
              </a:rPr>
              <a:t>(</a:t>
            </a:r>
            <a:r>
              <a:rPr lang="en-US" sz="1400" dirty="0" err="1">
                <a:solidFill>
                  <a:srgbClr val="0070C0"/>
                </a:solidFill>
                <a:latin typeface="Arial" panose="020B0604020202020204" pitchFamily="34" charset="0"/>
                <a:cs typeface="Arial" panose="020B0604020202020204" pitchFamily="34" charset="0"/>
              </a:rPr>
              <a:t>Tài</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chính</a:t>
            </a:r>
            <a:r>
              <a:rPr lang="en-US" sz="1400" dirty="0">
                <a:solidFill>
                  <a:srgbClr val="0070C0"/>
                </a:solidFill>
                <a:latin typeface="Arial" panose="020B0604020202020204" pitchFamily="34" charset="0"/>
                <a:cs typeface="Arial" panose="020B0604020202020204" pitchFamily="34" charset="0"/>
              </a:rPr>
              <a:t>)</a:t>
            </a:r>
          </a:p>
        </p:txBody>
      </p:sp>
      <p:sp>
        <p:nvSpPr>
          <p:cNvPr id="25" name="Rectangle 24"/>
          <p:cNvSpPr/>
          <p:nvPr/>
        </p:nvSpPr>
        <p:spPr>
          <a:xfrm>
            <a:off x="7227968" y="2238423"/>
            <a:ext cx="1197252" cy="5004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Purchasing</a:t>
            </a:r>
          </a:p>
          <a:p>
            <a:pPr algn="ctr"/>
            <a:r>
              <a:rPr lang="en-US" sz="1400" dirty="0">
                <a:solidFill>
                  <a:srgbClr val="0070C0"/>
                </a:solidFill>
                <a:latin typeface="Arial" panose="020B0604020202020204" pitchFamily="34" charset="0"/>
                <a:cs typeface="Arial" panose="020B0604020202020204" pitchFamily="34" charset="0"/>
              </a:rPr>
              <a:t>(Thu </a:t>
            </a:r>
            <a:r>
              <a:rPr lang="en-US" sz="1400" dirty="0" err="1">
                <a:solidFill>
                  <a:srgbClr val="0070C0"/>
                </a:solidFill>
                <a:latin typeface="Arial" panose="020B0604020202020204" pitchFamily="34" charset="0"/>
                <a:cs typeface="Arial" panose="020B0604020202020204" pitchFamily="34" charset="0"/>
              </a:rPr>
              <a:t>mua</a:t>
            </a:r>
            <a:r>
              <a:rPr lang="en-US" sz="1400" dirty="0">
                <a:solidFill>
                  <a:srgbClr val="0070C0"/>
                </a:solidFill>
                <a:latin typeface="Arial" panose="020B0604020202020204" pitchFamily="34" charset="0"/>
                <a:cs typeface="Arial" panose="020B0604020202020204" pitchFamily="34" charset="0"/>
              </a:rPr>
              <a:t>)</a:t>
            </a:r>
          </a:p>
        </p:txBody>
      </p:sp>
      <p:sp>
        <p:nvSpPr>
          <p:cNvPr id="26" name="Rectangle 25"/>
          <p:cNvSpPr/>
          <p:nvPr/>
        </p:nvSpPr>
        <p:spPr>
          <a:xfrm>
            <a:off x="9213320" y="2215486"/>
            <a:ext cx="1197252" cy="5004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Site </a:t>
            </a:r>
          </a:p>
          <a:p>
            <a:pPr algn="ctr"/>
            <a:r>
              <a:rPr lang="en-US" sz="1400" dirty="0">
                <a:solidFill>
                  <a:srgbClr val="0070C0"/>
                </a:solidFill>
                <a:latin typeface="Arial" panose="020B0604020202020204" pitchFamily="34" charset="0"/>
                <a:cs typeface="Arial" panose="020B0604020202020204" pitchFamily="34" charset="0"/>
              </a:rPr>
              <a:t>(</a:t>
            </a:r>
            <a:r>
              <a:rPr lang="en-US" sz="1400" dirty="0" err="1">
                <a:solidFill>
                  <a:srgbClr val="0070C0"/>
                </a:solidFill>
                <a:latin typeface="Arial" panose="020B0604020202020204" pitchFamily="34" charset="0"/>
                <a:cs typeface="Arial" panose="020B0604020202020204" pitchFamily="34" charset="0"/>
              </a:rPr>
              <a:t>Địa</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điểm</a:t>
            </a:r>
            <a:r>
              <a:rPr lang="en-US" sz="1400" dirty="0">
                <a:solidFill>
                  <a:srgbClr val="0070C0"/>
                </a:solidFill>
                <a:latin typeface="Arial" panose="020B0604020202020204" pitchFamily="34" charset="0"/>
                <a:cs typeface="Arial" panose="020B0604020202020204" pitchFamily="34" charset="0"/>
              </a:rPr>
              <a:t>)</a:t>
            </a:r>
          </a:p>
        </p:txBody>
      </p:sp>
      <p:sp>
        <p:nvSpPr>
          <p:cNvPr id="27" name="Rectangle 26"/>
          <p:cNvSpPr/>
          <p:nvPr/>
        </p:nvSpPr>
        <p:spPr>
          <a:xfrm>
            <a:off x="3820905" y="3367324"/>
            <a:ext cx="1197252" cy="8444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Personnel</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reports </a:t>
            </a:r>
          </a:p>
          <a:p>
            <a:pPr algn="ctr"/>
            <a:r>
              <a:rPr lang="en-US" sz="1400" dirty="0">
                <a:solidFill>
                  <a:srgbClr val="0070C0"/>
                </a:solidFill>
                <a:latin typeface="Arial" panose="020B0604020202020204" pitchFamily="34" charset="0"/>
                <a:cs typeface="Arial" panose="020B0604020202020204" pitchFamily="34" charset="0"/>
              </a:rPr>
              <a:t>(</a:t>
            </a:r>
            <a:r>
              <a:rPr lang="en-US" sz="1400" dirty="0" err="1">
                <a:solidFill>
                  <a:srgbClr val="0070C0"/>
                </a:solidFill>
                <a:latin typeface="Arial" panose="020B0604020202020204" pitchFamily="34" charset="0"/>
                <a:cs typeface="Arial" panose="020B0604020202020204" pitchFamily="34" charset="0"/>
              </a:rPr>
              <a:t>Báo</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cáo</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nhân</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sự</a:t>
            </a:r>
            <a:r>
              <a:rPr lang="en-US" sz="1400" dirty="0">
                <a:solidFill>
                  <a:srgbClr val="0070C0"/>
                </a:solidFill>
                <a:latin typeface="Arial" panose="020B0604020202020204" pitchFamily="34" charset="0"/>
                <a:cs typeface="Arial" panose="020B0604020202020204" pitchFamily="34" charset="0"/>
              </a:rPr>
              <a:t>)</a:t>
            </a:r>
          </a:p>
        </p:txBody>
      </p:sp>
      <p:sp>
        <p:nvSpPr>
          <p:cNvPr id="28" name="Rectangle 27"/>
          <p:cNvSpPr/>
          <p:nvPr/>
        </p:nvSpPr>
        <p:spPr>
          <a:xfrm>
            <a:off x="2239873" y="3367324"/>
            <a:ext cx="1350049" cy="8444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Reassignment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plan </a:t>
            </a:r>
          </a:p>
          <a:p>
            <a:pPr algn="ctr"/>
            <a:r>
              <a:rPr lang="en-US" sz="1400" dirty="0">
                <a:solidFill>
                  <a:srgbClr val="0070C0"/>
                </a:solidFill>
                <a:latin typeface="Arial" panose="020B0604020202020204" pitchFamily="34" charset="0"/>
                <a:cs typeface="Arial" panose="020B0604020202020204" pitchFamily="34" charset="0"/>
              </a:rPr>
              <a:t>(</a:t>
            </a:r>
            <a:r>
              <a:rPr lang="en-US" sz="1400" dirty="0" err="1">
                <a:solidFill>
                  <a:srgbClr val="0070C0"/>
                </a:solidFill>
                <a:latin typeface="Arial" panose="020B0604020202020204" pitchFamily="34" charset="0"/>
                <a:cs typeface="Arial" panose="020B0604020202020204" pitchFamily="34" charset="0"/>
              </a:rPr>
              <a:t>Định</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lại</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kế</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hoạch</a:t>
            </a:r>
            <a:r>
              <a:rPr lang="en-US" sz="1400" dirty="0">
                <a:solidFill>
                  <a:srgbClr val="0070C0"/>
                </a:solidFill>
                <a:latin typeface="Arial" panose="020B0604020202020204" pitchFamily="34" charset="0"/>
                <a:cs typeface="Arial" panose="020B0604020202020204" pitchFamily="34" charset="0"/>
              </a:rPr>
              <a:t>)</a:t>
            </a:r>
          </a:p>
        </p:txBody>
      </p:sp>
      <p:sp>
        <p:nvSpPr>
          <p:cNvPr id="29" name="Rectangle 28"/>
          <p:cNvSpPr/>
          <p:nvPr/>
        </p:nvSpPr>
        <p:spPr>
          <a:xfrm>
            <a:off x="353102" y="3378570"/>
            <a:ext cx="1463690" cy="9675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Closeout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meeting </a:t>
            </a:r>
          </a:p>
          <a:p>
            <a:pPr algn="ctr"/>
            <a:r>
              <a:rPr lang="en-US" sz="1400" dirty="0">
                <a:solidFill>
                  <a:srgbClr val="0070C0"/>
                </a:solidFill>
                <a:latin typeface="Arial" panose="020B0604020202020204" pitchFamily="34" charset="0"/>
                <a:cs typeface="Arial" panose="020B0604020202020204" pitchFamily="34" charset="0"/>
              </a:rPr>
              <a:t>(</a:t>
            </a:r>
            <a:r>
              <a:rPr lang="en-US" sz="1400" dirty="0" err="1">
                <a:solidFill>
                  <a:srgbClr val="0070C0"/>
                </a:solidFill>
                <a:latin typeface="Arial" panose="020B0604020202020204" pitchFamily="34" charset="0"/>
                <a:cs typeface="Arial" panose="020B0604020202020204" pitchFamily="34" charset="0"/>
              </a:rPr>
              <a:t>Kết</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thúc</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cuộc</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họp</a:t>
            </a:r>
            <a:r>
              <a:rPr lang="en-US" sz="1400" dirty="0">
                <a:solidFill>
                  <a:srgbClr val="0070C0"/>
                </a:solidFill>
                <a:latin typeface="Arial" panose="020B0604020202020204" pitchFamily="34" charset="0"/>
                <a:cs typeface="Arial" panose="020B0604020202020204" pitchFamily="34" charset="0"/>
              </a:rPr>
              <a:t>)</a:t>
            </a:r>
          </a:p>
        </p:txBody>
      </p:sp>
      <p:sp>
        <p:nvSpPr>
          <p:cNvPr id="36" name="Rectangle 35"/>
          <p:cNvSpPr/>
          <p:nvPr/>
        </p:nvSpPr>
        <p:spPr>
          <a:xfrm>
            <a:off x="8487345" y="4846091"/>
            <a:ext cx="1197252" cy="8619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Close down</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facilities </a:t>
            </a:r>
          </a:p>
          <a:p>
            <a:pPr algn="ctr"/>
            <a:r>
              <a:rPr lang="en-US" sz="1400" dirty="0">
                <a:solidFill>
                  <a:srgbClr val="0070C0"/>
                </a:solidFill>
                <a:latin typeface="Arial" panose="020B0604020202020204" pitchFamily="34" charset="0"/>
                <a:cs typeface="Arial" panose="020B0604020202020204" pitchFamily="34" charset="0"/>
              </a:rPr>
              <a:t>(</a:t>
            </a:r>
            <a:r>
              <a:rPr lang="vi-VN" sz="1400" dirty="0">
                <a:solidFill>
                  <a:srgbClr val="0070C0"/>
                </a:solidFill>
                <a:latin typeface="Arial" panose="020B0604020202020204" pitchFamily="34" charset="0"/>
                <a:cs typeface="Arial" panose="020B0604020202020204" pitchFamily="34" charset="0"/>
              </a:rPr>
              <a:t>Đóng các cơ sở</a:t>
            </a:r>
            <a:r>
              <a:rPr lang="en-US" sz="1400" dirty="0">
                <a:solidFill>
                  <a:srgbClr val="0070C0"/>
                </a:solidFill>
                <a:latin typeface="Arial" panose="020B0604020202020204" pitchFamily="34" charset="0"/>
                <a:cs typeface="Arial" panose="020B0604020202020204" pitchFamily="34" charset="0"/>
              </a:rPr>
              <a:t>)</a:t>
            </a:r>
          </a:p>
        </p:txBody>
      </p:sp>
      <p:cxnSp>
        <p:nvCxnSpPr>
          <p:cNvPr id="39" name="Straight Connector 38"/>
          <p:cNvCxnSpPr>
            <a:stCxn id="23" idx="2"/>
          </p:cNvCxnSpPr>
          <p:nvPr/>
        </p:nvCxnSpPr>
        <p:spPr>
          <a:xfrm>
            <a:off x="6196003" y="1482436"/>
            <a:ext cx="0" cy="357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691105" y="1817886"/>
            <a:ext cx="7187444" cy="8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701800" y="1839604"/>
            <a:ext cx="2952" cy="352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4" idx="0"/>
          </p:cNvCxnSpPr>
          <p:nvPr/>
        </p:nvCxnSpPr>
        <p:spPr>
          <a:xfrm>
            <a:off x="5195955" y="1839604"/>
            <a:ext cx="1" cy="375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826594" y="1784865"/>
            <a:ext cx="0" cy="407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878549" y="1826291"/>
            <a:ext cx="0" cy="366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01800" y="2692967"/>
            <a:ext cx="17384" cy="704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84149" y="2890768"/>
            <a:ext cx="3535382" cy="31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84149" y="2891729"/>
            <a:ext cx="12289" cy="504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419531" y="2903879"/>
            <a:ext cx="624" cy="560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182662" y="2724822"/>
            <a:ext cx="46659" cy="2130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892566" y="4392158"/>
            <a:ext cx="28309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892566" y="4362091"/>
            <a:ext cx="0" cy="48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719114" y="4392158"/>
            <a:ext cx="4415" cy="42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25" idx="2"/>
          </p:cNvCxnSpPr>
          <p:nvPr/>
        </p:nvCxnSpPr>
        <p:spPr>
          <a:xfrm>
            <a:off x="7826594" y="2738841"/>
            <a:ext cx="0" cy="662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179099" y="3003329"/>
            <a:ext cx="3029859" cy="32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179099" y="3003329"/>
            <a:ext cx="0" cy="457593"/>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a:endCxn id="110" idx="0"/>
          </p:cNvCxnSpPr>
          <p:nvPr/>
        </p:nvCxnSpPr>
        <p:spPr>
          <a:xfrm>
            <a:off x="9208958" y="3012455"/>
            <a:ext cx="4362" cy="21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968496" y="2715904"/>
            <a:ext cx="13648" cy="1630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936671" y="4362091"/>
            <a:ext cx="19545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8936671" y="4385406"/>
            <a:ext cx="19803" cy="447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0905222" y="4360766"/>
            <a:ext cx="0" cy="471822"/>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3267676" y="4608996"/>
            <a:ext cx="1197252" cy="9466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Charge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audits </a:t>
            </a:r>
          </a:p>
          <a:p>
            <a:pPr algn="ctr"/>
            <a:r>
              <a:rPr lang="en-US" sz="1400" dirty="0">
                <a:solidFill>
                  <a:srgbClr val="0070C0"/>
                </a:solidFill>
                <a:latin typeface="Arial" panose="020B0604020202020204" pitchFamily="34" charset="0"/>
                <a:cs typeface="Arial" panose="020B0604020202020204" pitchFamily="34" charset="0"/>
              </a:rPr>
              <a:t>(</a:t>
            </a:r>
            <a:r>
              <a:rPr lang="en-US" sz="1400" dirty="0" err="1">
                <a:solidFill>
                  <a:srgbClr val="0070C0"/>
                </a:solidFill>
                <a:latin typeface="Arial" panose="020B0604020202020204" pitchFamily="34" charset="0"/>
                <a:cs typeface="Arial" panose="020B0604020202020204" pitchFamily="34" charset="0"/>
              </a:rPr>
              <a:t>Kiểm</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toán</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phí</a:t>
            </a:r>
            <a:r>
              <a:rPr lang="en-US" sz="1400" dirty="0">
                <a:solidFill>
                  <a:srgbClr val="0070C0"/>
                </a:solidFill>
                <a:latin typeface="Arial" panose="020B0604020202020204" pitchFamily="34" charset="0"/>
                <a:cs typeface="Arial" panose="020B0604020202020204" pitchFamily="34" charset="0"/>
              </a:rPr>
              <a:t>)</a:t>
            </a:r>
          </a:p>
        </p:txBody>
      </p:sp>
      <p:sp>
        <p:nvSpPr>
          <p:cNvPr id="106" name="Rectangle 105"/>
          <p:cNvSpPr/>
          <p:nvPr/>
        </p:nvSpPr>
        <p:spPr>
          <a:xfrm>
            <a:off x="4643989" y="4860081"/>
            <a:ext cx="1433180" cy="8479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Collect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receivables </a:t>
            </a:r>
          </a:p>
          <a:p>
            <a:pPr algn="ctr"/>
            <a:r>
              <a:rPr lang="en-US" sz="1400" dirty="0">
                <a:solidFill>
                  <a:srgbClr val="0070C0"/>
                </a:solidFill>
                <a:latin typeface="Arial" panose="020B0604020202020204" pitchFamily="34" charset="0"/>
                <a:cs typeface="Arial" panose="020B0604020202020204" pitchFamily="34" charset="0"/>
              </a:rPr>
              <a:t>(Thu </a:t>
            </a:r>
            <a:r>
              <a:rPr lang="en-US" sz="1400" dirty="0" err="1">
                <a:solidFill>
                  <a:srgbClr val="0070C0"/>
                </a:solidFill>
                <a:latin typeface="Arial" panose="020B0604020202020204" pitchFamily="34" charset="0"/>
                <a:cs typeface="Arial" panose="020B0604020202020204" pitchFamily="34" charset="0"/>
              </a:rPr>
              <a:t>thập</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các</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khoản</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phải</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thu</a:t>
            </a:r>
            <a:r>
              <a:rPr lang="en-US" sz="1400" dirty="0">
                <a:solidFill>
                  <a:srgbClr val="0070C0"/>
                </a:solidFill>
                <a:latin typeface="Arial" panose="020B0604020202020204" pitchFamily="34" charset="0"/>
                <a:cs typeface="Arial" panose="020B0604020202020204" pitchFamily="34" charset="0"/>
              </a:rPr>
              <a:t>)</a:t>
            </a:r>
          </a:p>
        </p:txBody>
      </p:sp>
      <p:sp>
        <p:nvSpPr>
          <p:cNvPr id="107" name="Rectangle 106"/>
          <p:cNvSpPr/>
          <p:nvPr/>
        </p:nvSpPr>
        <p:spPr>
          <a:xfrm>
            <a:off x="6181387" y="4860081"/>
            <a:ext cx="1197252" cy="8479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Final</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report </a:t>
            </a:r>
          </a:p>
          <a:p>
            <a:pPr algn="ctr"/>
            <a:r>
              <a:rPr lang="en-US" sz="1400" dirty="0">
                <a:solidFill>
                  <a:srgbClr val="0070C0"/>
                </a:solidFill>
                <a:latin typeface="Arial" panose="020B0604020202020204" pitchFamily="34" charset="0"/>
                <a:cs typeface="Arial" panose="020B0604020202020204" pitchFamily="34" charset="0"/>
              </a:rPr>
              <a:t>(</a:t>
            </a:r>
            <a:r>
              <a:rPr lang="en-US" sz="1400" dirty="0" err="1">
                <a:solidFill>
                  <a:srgbClr val="0070C0"/>
                </a:solidFill>
                <a:latin typeface="Arial" panose="020B0604020202020204" pitchFamily="34" charset="0"/>
                <a:cs typeface="Arial" panose="020B0604020202020204" pitchFamily="34" charset="0"/>
              </a:rPr>
              <a:t>Báo</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cáo</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cuối</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cùng</a:t>
            </a:r>
            <a:r>
              <a:rPr lang="en-US" sz="1400" dirty="0">
                <a:solidFill>
                  <a:srgbClr val="0070C0"/>
                </a:solidFill>
                <a:latin typeface="Arial" panose="020B0604020202020204" pitchFamily="34" charset="0"/>
                <a:cs typeface="Arial" panose="020B0604020202020204" pitchFamily="34" charset="0"/>
              </a:rPr>
              <a:t>)</a:t>
            </a:r>
          </a:p>
        </p:txBody>
      </p:sp>
      <p:sp>
        <p:nvSpPr>
          <p:cNvPr id="108" name="Rectangle 107"/>
          <p:cNvSpPr/>
          <p:nvPr/>
        </p:nvSpPr>
        <p:spPr>
          <a:xfrm>
            <a:off x="5674406" y="3367323"/>
            <a:ext cx="1197252" cy="844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Compliance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documents </a:t>
            </a:r>
          </a:p>
          <a:p>
            <a:pPr algn="ctr"/>
            <a:r>
              <a:rPr lang="en-US" sz="1400" dirty="0">
                <a:solidFill>
                  <a:srgbClr val="0070C0"/>
                </a:solidFill>
                <a:latin typeface="Arial" panose="020B0604020202020204" pitchFamily="34" charset="0"/>
                <a:cs typeface="Arial" panose="020B0604020202020204" pitchFamily="34" charset="0"/>
              </a:rPr>
              <a:t>(</a:t>
            </a:r>
            <a:r>
              <a:rPr lang="en-US" sz="1400" dirty="0" err="1">
                <a:solidFill>
                  <a:srgbClr val="0070C0"/>
                </a:solidFill>
                <a:latin typeface="Arial" panose="020B0604020202020204" pitchFamily="34" charset="0"/>
                <a:cs typeface="Arial" panose="020B0604020202020204" pitchFamily="34" charset="0"/>
              </a:rPr>
              <a:t>Tài</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liệu</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tuân</a:t>
            </a:r>
            <a:r>
              <a:rPr lang="en-US" sz="1400" dirty="0">
                <a:solidFill>
                  <a:srgbClr val="0070C0"/>
                </a:solidFill>
                <a:latin typeface="Arial" panose="020B0604020202020204" pitchFamily="34" charset="0"/>
                <a:cs typeface="Arial" panose="020B0604020202020204" pitchFamily="34" charset="0"/>
              </a:rPr>
              <a:t> thủ0</a:t>
            </a:r>
          </a:p>
        </p:txBody>
      </p:sp>
      <p:sp>
        <p:nvSpPr>
          <p:cNvPr id="109" name="Rectangle 108"/>
          <p:cNvSpPr/>
          <p:nvPr/>
        </p:nvSpPr>
        <p:spPr>
          <a:xfrm>
            <a:off x="7252995" y="3232125"/>
            <a:ext cx="1197252" cy="1129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Supplier</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notification </a:t>
            </a:r>
          </a:p>
          <a:p>
            <a:pPr algn="ctr"/>
            <a:r>
              <a:rPr lang="en-US" sz="1400" dirty="0">
                <a:latin typeface="Arial" panose="020B0604020202020204" pitchFamily="34" charset="0"/>
                <a:cs typeface="Arial" panose="020B0604020202020204" pitchFamily="34" charset="0"/>
              </a:rPr>
              <a:t>(</a:t>
            </a:r>
            <a:r>
              <a:rPr lang="en-US" sz="1400" dirty="0" err="1">
                <a:solidFill>
                  <a:srgbClr val="0070C0"/>
                </a:solidFill>
                <a:latin typeface="Arial" panose="020B0604020202020204" pitchFamily="34" charset="0"/>
                <a:cs typeface="Arial" panose="020B0604020202020204" pitchFamily="34" charset="0"/>
              </a:rPr>
              <a:t>Thông</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báo</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của</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nhà</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cung</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cấp</a:t>
            </a:r>
            <a:r>
              <a:rPr lang="en-US" sz="1400" dirty="0">
                <a:solidFill>
                  <a:srgbClr val="0070C0"/>
                </a:solidFill>
                <a:latin typeface="Arial" panose="020B0604020202020204" pitchFamily="34" charset="0"/>
                <a:cs typeface="Arial" panose="020B0604020202020204" pitchFamily="34" charset="0"/>
              </a:rPr>
              <a:t>)</a:t>
            </a:r>
          </a:p>
        </p:txBody>
      </p:sp>
      <p:sp>
        <p:nvSpPr>
          <p:cNvPr id="110" name="Rectangle 109"/>
          <p:cNvSpPr/>
          <p:nvPr/>
        </p:nvSpPr>
        <p:spPr>
          <a:xfrm>
            <a:off x="8614694" y="3232125"/>
            <a:ext cx="1197252" cy="8688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Final</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payments </a:t>
            </a:r>
          </a:p>
          <a:p>
            <a:pPr algn="ctr"/>
            <a:r>
              <a:rPr lang="en-US" sz="1400" dirty="0">
                <a:solidFill>
                  <a:srgbClr val="0070C0"/>
                </a:solidFill>
                <a:latin typeface="Arial" panose="020B0604020202020204" pitchFamily="34" charset="0"/>
                <a:cs typeface="Arial" panose="020B0604020202020204" pitchFamily="34" charset="0"/>
              </a:rPr>
              <a:t>(</a:t>
            </a:r>
            <a:r>
              <a:rPr lang="en-US" sz="1400" dirty="0" err="1">
                <a:solidFill>
                  <a:srgbClr val="0070C0"/>
                </a:solidFill>
                <a:latin typeface="Arial" panose="020B0604020202020204" pitchFamily="34" charset="0"/>
                <a:cs typeface="Arial" panose="020B0604020202020204" pitchFamily="34" charset="0"/>
              </a:rPr>
              <a:t>Thanh</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toán</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cuối</a:t>
            </a:r>
            <a:r>
              <a:rPr lang="en-US" sz="1400" dirty="0">
                <a:solidFill>
                  <a:srgbClr val="0070C0"/>
                </a:solidFill>
                <a:latin typeface="Arial" panose="020B0604020202020204" pitchFamily="34" charset="0"/>
                <a:cs typeface="Arial" panose="020B0604020202020204" pitchFamily="34" charset="0"/>
              </a:rPr>
              <a:t> </a:t>
            </a:r>
            <a:r>
              <a:rPr lang="en-US" sz="1400" dirty="0" err="1">
                <a:solidFill>
                  <a:srgbClr val="0070C0"/>
                </a:solidFill>
                <a:latin typeface="Arial" panose="020B0604020202020204" pitchFamily="34" charset="0"/>
                <a:cs typeface="Arial" panose="020B0604020202020204" pitchFamily="34" charset="0"/>
              </a:rPr>
              <a:t>cùng</a:t>
            </a:r>
            <a:r>
              <a:rPr lang="en-US" sz="1400" dirty="0">
                <a:solidFill>
                  <a:srgbClr val="0070C0"/>
                </a:solidFill>
                <a:latin typeface="Arial" panose="020B0604020202020204" pitchFamily="34" charset="0"/>
                <a:cs typeface="Arial" panose="020B0604020202020204" pitchFamily="34" charset="0"/>
              </a:rPr>
              <a:t>)</a:t>
            </a:r>
          </a:p>
        </p:txBody>
      </p:sp>
      <p:sp>
        <p:nvSpPr>
          <p:cNvPr id="111" name="Rectangle 110"/>
          <p:cNvSpPr/>
          <p:nvPr/>
        </p:nvSpPr>
        <p:spPr>
          <a:xfrm>
            <a:off x="10109918" y="4832587"/>
            <a:ext cx="1768577" cy="7230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Equipment material</a:t>
            </a:r>
            <a:br>
              <a:rPr lang="en-US" sz="1400" dirty="0"/>
            </a:br>
            <a:r>
              <a:rPr lang="en-US" sz="1400" dirty="0"/>
              <a:t>disposal </a:t>
            </a:r>
            <a:endParaRPr lang="en-US" sz="1400" dirty="0">
              <a:latin typeface="Arial" panose="020B0604020202020204" pitchFamily="34" charset="0"/>
              <a:cs typeface="Arial" panose="020B0604020202020204" pitchFamily="34" charset="0"/>
            </a:endParaRPr>
          </a:p>
          <a:p>
            <a:pPr algn="ctr"/>
            <a:r>
              <a:rPr lang="en-US" sz="1400" dirty="0">
                <a:solidFill>
                  <a:srgbClr val="0070C0"/>
                </a:solidFill>
              </a:rPr>
              <a:t>(</a:t>
            </a:r>
            <a:r>
              <a:rPr lang="en-US" sz="1400" dirty="0" err="1">
                <a:solidFill>
                  <a:srgbClr val="0070C0"/>
                </a:solidFill>
              </a:rPr>
              <a:t>Xử</a:t>
            </a:r>
            <a:r>
              <a:rPr lang="en-US" sz="1400" dirty="0">
                <a:solidFill>
                  <a:srgbClr val="0070C0"/>
                </a:solidFill>
              </a:rPr>
              <a:t> </a:t>
            </a:r>
            <a:r>
              <a:rPr lang="en-US" sz="1400" dirty="0" err="1">
                <a:solidFill>
                  <a:srgbClr val="0070C0"/>
                </a:solidFill>
              </a:rPr>
              <a:t>lý</a:t>
            </a:r>
            <a:r>
              <a:rPr lang="en-US" sz="1400" dirty="0">
                <a:solidFill>
                  <a:srgbClr val="0070C0"/>
                </a:solidFill>
              </a:rPr>
              <a:t> </a:t>
            </a:r>
            <a:r>
              <a:rPr lang="en-US" sz="1400" dirty="0" err="1">
                <a:solidFill>
                  <a:srgbClr val="0070C0"/>
                </a:solidFill>
              </a:rPr>
              <a:t>vật</a:t>
            </a:r>
            <a:r>
              <a:rPr lang="en-US" sz="1400" dirty="0">
                <a:solidFill>
                  <a:srgbClr val="0070C0"/>
                </a:solidFill>
              </a:rPr>
              <a:t> </a:t>
            </a:r>
            <a:r>
              <a:rPr lang="en-US" sz="1400" dirty="0" err="1">
                <a:solidFill>
                  <a:srgbClr val="0070C0"/>
                </a:solidFill>
              </a:rPr>
              <a:t>liệu</a:t>
            </a:r>
            <a:r>
              <a:rPr lang="en-US" sz="1400" dirty="0">
                <a:solidFill>
                  <a:srgbClr val="0070C0"/>
                </a:solidFill>
              </a:rPr>
              <a:t> </a:t>
            </a:r>
            <a:r>
              <a:rPr lang="en-US" sz="1400" dirty="0" err="1">
                <a:solidFill>
                  <a:srgbClr val="0070C0"/>
                </a:solidFill>
              </a:rPr>
              <a:t>thiết</a:t>
            </a:r>
            <a:r>
              <a:rPr lang="en-US" sz="1400" dirty="0">
                <a:solidFill>
                  <a:srgbClr val="0070C0"/>
                </a:solidFill>
              </a:rPr>
              <a:t> </a:t>
            </a:r>
            <a:r>
              <a:rPr lang="en-US" sz="1400" dirty="0" err="1">
                <a:solidFill>
                  <a:srgbClr val="0070C0"/>
                </a:solidFill>
              </a:rPr>
              <a:t>bị</a:t>
            </a:r>
            <a:r>
              <a:rPr lang="en-US" sz="1400" dirty="0">
                <a:solidFill>
                  <a:srgbClr val="0070C0"/>
                </a:solidFill>
              </a:rPr>
              <a:t>)</a:t>
            </a:r>
            <a:endParaRPr lang="en-US" sz="1400" dirty="0">
              <a:solidFill>
                <a:srgbClr val="0070C0"/>
              </a:solidFill>
              <a:latin typeface="Arial" panose="020B0604020202020204" pitchFamily="34" charset="0"/>
              <a:cs typeface="Arial" panose="020B0604020202020204" pitchFamily="34" charset="0"/>
            </a:endParaRPr>
          </a:p>
        </p:txBody>
      </p:sp>
      <p:sp>
        <p:nvSpPr>
          <p:cNvPr id="14" name="Rectangle 13"/>
          <p:cNvSpPr/>
          <p:nvPr/>
        </p:nvSpPr>
        <p:spPr>
          <a:xfrm>
            <a:off x="2910448" y="5724738"/>
            <a:ext cx="7617331"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Project closure should be planned, budgeted, and scheduled</a:t>
            </a:r>
          </a:p>
          <a:p>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Kết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thúc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dự</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án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nên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được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lên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kế</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hoạch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ngân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sách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và</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dự</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kiến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7" name="TextBox 46"/>
          <p:cNvSpPr txBox="1"/>
          <p:nvPr/>
        </p:nvSpPr>
        <p:spPr>
          <a:xfrm>
            <a:off x="198064" y="32535"/>
            <a:ext cx="6053997"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Design for Project Closure</a:t>
            </a:r>
          </a:p>
          <a:p>
            <a:r>
              <a:rPr lang="en-US" sz="2400" b="1" u="sng" dirty="0">
                <a:solidFill>
                  <a:schemeClr val="bg2">
                    <a:lumMod val="50000"/>
                  </a:schemeClr>
                </a:solidFill>
                <a:latin typeface="Times New Roman" panose="02020603050405020304" pitchFamily="18" charset="0"/>
                <a:cs typeface="Times New Roman" panose="02020603050405020304" pitchFamily="18" charset="0"/>
              </a:rPr>
              <a:t>(</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Thiết</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kế</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cho</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kết</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thúc</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dự</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án</a:t>
            </a:r>
            <a:r>
              <a:rPr lang="en-US" sz="2400" b="1" u="sng" dirty="0">
                <a:solidFill>
                  <a:schemeClr val="bg2">
                    <a:lumMod val="50000"/>
                  </a:schemeClr>
                </a:solidFill>
                <a:latin typeface="Times New Roman" panose="02020603050405020304" pitchFamily="18" charset="0"/>
                <a:cs typeface="Times New Roman" panose="02020603050405020304" pitchFamily="18" charset="0"/>
              </a:rPr>
              <a:t>)</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1385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777</TotalTime>
  <Words>2483</Words>
  <Application>Microsoft Office PowerPoint</Application>
  <PresentationFormat>Widescreen</PresentationFormat>
  <Paragraphs>379</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Retrospect</vt:lpstr>
      <vt:lpstr>ICT/ Software project management</vt:lpstr>
      <vt:lpstr>PowerPoint Presentation</vt:lpstr>
      <vt:lpstr>PowerPoint Presentation</vt:lpstr>
      <vt:lpstr>PowerPoint Presentation</vt:lpstr>
      <vt:lpstr>PowerPoint Presentation</vt:lpstr>
      <vt:lpstr>PowerPoint Presentation</vt:lpstr>
      <vt:lpstr>PowerPoint Presentation</vt:lpstr>
      <vt:lpstr>Official acceptance of the Project results Nghiệm thu chính thức kết quả DA</vt:lpstr>
      <vt:lpstr>PowerPoint Presentation</vt:lpstr>
      <vt:lpstr>PowerPoint Presentation</vt:lpstr>
      <vt:lpstr>PowerPoint Presentation</vt:lpstr>
      <vt:lpstr>PowerPoint Presentation</vt:lpstr>
      <vt:lpstr>Outline of Experience Report Đề cương Báo cáo kinh nghiệm</vt:lpstr>
      <vt:lpstr>Reference sources  Các nguồn tài liệu tham khảo</vt:lpstr>
      <vt:lpstr>PowerPoint Presentation</vt:lpstr>
      <vt:lpstr>PowerPoint Presentation</vt:lpstr>
      <vt:lpstr>Kết luận toàn khoá học</vt:lpstr>
      <vt:lpstr>Tài liệu tham khảo</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BNT</dc:creator>
  <cp:lastModifiedBy>Le Duc Trung</cp:lastModifiedBy>
  <cp:revision>273</cp:revision>
  <dcterms:created xsi:type="dcterms:W3CDTF">2017-09-18T23:44:10Z</dcterms:created>
  <dcterms:modified xsi:type="dcterms:W3CDTF">2019-11-20T01:37:23Z</dcterms:modified>
</cp:coreProperties>
</file>