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6"/>
  </p:notesMasterIdLst>
  <p:sldIdLst>
    <p:sldId id="368" r:id="rId2"/>
    <p:sldId id="256" r:id="rId3"/>
    <p:sldId id="260" r:id="rId4"/>
    <p:sldId id="262" r:id="rId5"/>
    <p:sldId id="264" r:id="rId6"/>
    <p:sldId id="266" r:id="rId7"/>
    <p:sldId id="321" r:id="rId8"/>
    <p:sldId id="270" r:id="rId9"/>
    <p:sldId id="296" r:id="rId10"/>
    <p:sldId id="334" r:id="rId11"/>
    <p:sldId id="272" r:id="rId12"/>
    <p:sldId id="273" r:id="rId13"/>
    <p:sldId id="297" r:id="rId14"/>
    <p:sldId id="298" r:id="rId15"/>
    <p:sldId id="322" r:id="rId16"/>
    <p:sldId id="323" r:id="rId17"/>
    <p:sldId id="324" r:id="rId18"/>
    <p:sldId id="325" r:id="rId19"/>
    <p:sldId id="333" r:id="rId20"/>
    <p:sldId id="332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2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a Do" initials="KD" lastIdx="4" clrIdx="0">
    <p:extLst>
      <p:ext uri="{19B8F6BF-5375-455C-9EA6-DF929625EA0E}">
        <p15:presenceInfo xmlns:p15="http://schemas.microsoft.com/office/powerpoint/2012/main" userId="143a607a1bfa2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2460" autoAdjust="0"/>
  </p:normalViewPr>
  <p:slideViewPr>
    <p:cSldViewPr snapToGrid="0">
      <p:cViewPr varScale="1">
        <p:scale>
          <a:sx n="78" d="100"/>
          <a:sy n="78" d="100"/>
        </p:scale>
        <p:origin x="5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CD7D5-90A7-40DA-94BE-DA9844E03450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F0276-6D15-4C8C-8512-E15085C9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6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A8221A-555F-408B-A7B1-8FAAE0CCEEBE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020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72529E-8F50-445D-BD2C-D888B97549BB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709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AB46C6-6DBC-4F83-B63B-0830349B68EB}" type="slidenum">
              <a:rPr lang="en-US" altLang="en-US" smtClean="0"/>
              <a:pPr eaLnBrk="1" hangingPunct="1"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350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EAD1D1-7599-4779-BAC3-B90990A370CA}" type="slidenum">
              <a:rPr lang="en-US" altLang="en-US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693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CB5218-5035-460B-851B-E7456EFC40A5}" type="slidenum">
              <a:rPr lang="en-US" altLang="en-US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582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0D50FE-F125-42EC-B23A-D46B93CDD3E7}" type="slidenum">
              <a:rPr lang="en-US" altLang="en-US" smtClean="0"/>
              <a:pPr eaLnBrk="1" hangingPunct="1"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6355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EF3A28-EB62-4CF3-8938-19BB299115C6}" type="slidenum">
              <a:rPr lang="en-US" altLang="en-US" smtClean="0"/>
              <a:pPr eaLnBrk="1" hangingPunct="1">
                <a:spcBef>
                  <a:spcPct val="0"/>
                </a:spcBef>
              </a:pPr>
              <a:t>52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909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C250BE-53AC-4C58-996B-AE665AC3E841}" type="slidenum">
              <a:rPr lang="en-US" altLang="en-US" smtClean="0"/>
              <a:pPr eaLnBrk="1" hangingPunct="1">
                <a:spcBef>
                  <a:spcPct val="0"/>
                </a:spcBef>
              </a:pPr>
              <a:t>53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249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64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8" y="609600"/>
            <a:ext cx="1077383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0167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336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20251" y="6442075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0167" y="6365875"/>
            <a:ext cx="5689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Xác định dự án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9084" y="6148388"/>
            <a:ext cx="2540000" cy="381000"/>
          </a:xfrm>
        </p:spPr>
        <p:txBody>
          <a:bodyPr/>
          <a:lstStyle>
            <a:lvl2pPr lvl="1">
              <a:defRPr/>
            </a:lvl2pPr>
          </a:lstStyle>
          <a:p>
            <a:pPr lvl="1"/>
            <a:fld id="{9377804F-E09C-488C-B288-99D8A648D763}" type="slidenum">
              <a:rPr lang="en-US" altLang="en-US"/>
              <a:pPr lvl="1"/>
              <a:t>‹#›</a:t>
            </a:fld>
            <a:endParaRPr lang="en-US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614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8" y="609600"/>
            <a:ext cx="1077383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0167" y="1981200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Giới thiệu chung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 sz="1000"/>
            </a:lvl2pPr>
          </a:lstStyle>
          <a:p>
            <a:pPr lvl="1">
              <a:defRPr/>
            </a:pPr>
            <a:fld id="{3FEC773E-1B84-4F31-93E6-2EDA736452A1}" type="slidenum">
              <a:rPr lang="en-US" altLang="en-US" smtClean="0"/>
              <a:pPr lvl="1">
                <a:defRPr/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558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7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1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CF2B4E-B990-4AAB-9F7D-B6F8B81E812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5159A4-F421-4E26-8707-58E4763B96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6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1650724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ICT/ Software project management</a:t>
            </a:r>
            <a:endParaRPr lang="en-US" alt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 smtClean="0"/>
              <a:t>Lê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Trung</a:t>
            </a:r>
            <a:endParaRPr lang="en-US" altLang="en-US" dirty="0" smtClean="0"/>
          </a:p>
          <a:p>
            <a:r>
              <a:rPr lang="en-US" altLang="en-US" cap="none">
                <a:solidFill>
                  <a:srgbClr val="FF0000"/>
                </a:solidFill>
              </a:rPr>
              <a:t>http://bit.ly/2keQmhn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96" y="3479524"/>
            <a:ext cx="3174604" cy="31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94511"/>
              </p:ext>
            </p:extLst>
          </p:nvPr>
        </p:nvGraphicFramePr>
        <p:xfrm>
          <a:off x="458914" y="1082040"/>
          <a:ext cx="11519726" cy="4311030"/>
        </p:xfrm>
        <a:graphic>
          <a:graphicData uri="http://schemas.openxmlformats.org/drawingml/2006/table">
            <a:tbl>
              <a:tblPr/>
              <a:tblGrid>
                <a:gridCol w="12688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2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507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735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343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57693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b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Stages(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500" b="1" i="0" baseline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baseline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b="1" i="0" baseline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baseline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</a:t>
                      </a:r>
                      <a:r>
                        <a:rPr lang="en-US" sz="1500" b="1" i="0" baseline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baseline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i="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Behavioral</a:t>
                      </a:r>
                      <a:b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Patterns(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i="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Task Issues(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5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</a:t>
                      </a:r>
                      <a:b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lãnh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i="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Leader's Key Role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lãnh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15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i="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147"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Performing 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Growth, insight,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collaboration, shared</a:t>
                      </a:r>
                      <a:b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responsibility, personal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accountability, less formal</a:t>
                      </a:r>
                    </a:p>
                    <a:p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</a:t>
                      </a:r>
                      <a:r>
                        <a:rPr lang="vi-VN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ởng,hiểu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biết,cộng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sẻ,trách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Production, creativity,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ownership</a:t>
                      </a:r>
                    </a:p>
                    <a:p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xuất,sáng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tạo,chia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sẻ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hũu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Interdependence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between team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</a:p>
                    <a:p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lẫn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 positive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feedback, channel the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team's energy</a:t>
                      </a:r>
                    </a:p>
                    <a:p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(Đ</a:t>
                      </a:r>
                      <a:r>
                        <a:rPr lang="vi-VN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ra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cực,truyền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52685"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Adjourning </a:t>
                      </a:r>
                    </a:p>
                    <a:p>
                      <a:r>
                        <a:rPr lang="en-US" sz="15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0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5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Concern with uncertain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future, feel loss, deny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feelings by joking, miss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meetings; positive feelings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team</a:t>
                      </a:r>
                      <a:b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accomplishments</a:t>
                      </a:r>
                    </a:p>
                    <a:p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tâm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vi-VN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lai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chắc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chắn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thấy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mát,phủ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xúc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giọng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nói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đùa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cợt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lỡ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cuộc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họp,cảm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xúc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cực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decrease </a:t>
                      </a:r>
                    </a:p>
                    <a:p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directive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supportive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 as</a:t>
                      </a:r>
                      <a:b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appropriate</a:t>
                      </a:r>
                    </a:p>
                    <a:p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team focused on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completion, give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recognition, formally</a:t>
                      </a:r>
                      <a:r>
                        <a:rPr lang="en-US" sz="15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 project, release</a:t>
                      </a:r>
                      <a:b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</a:t>
                      </a:r>
                    </a:p>
                    <a:p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5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29100" y="1846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746" y="26238"/>
            <a:ext cx="654034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Tuckman Model of Group Development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Tuckman)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7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652" y="438435"/>
            <a:ext cx="65403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Barriers to Team Building and Performance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2129" y="1181118"/>
            <a:ext cx="47700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 of the project leader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Unclear project objectives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project goals and priorities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team definition and structure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about the team member’s roles and responsibilities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effective communication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commitment of team members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Uninvolved, unsupportive upper management support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appraisals that fail to recognize teamwork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appropriate team rewards and recognition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of team members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team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3342" y="562708"/>
            <a:ext cx="567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Rào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443" y="1983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3342" y="1181118"/>
            <a:ext cx="54160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8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652" y="438435"/>
            <a:ext cx="65403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Roles of Team Members </a:t>
            </a:r>
            <a:b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2129" y="1181118"/>
            <a:ext cx="39822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Task-oriented behaviors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Focus on what a team needs to do to get the job done, facilitates and coordinates decision-making tasks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Relations-oriented (Maintenance-oriented) behavior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Focus on the social needs of the team, deals with team tasks, sentiments and viewpoints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Self-oriented behavior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Focuses only on the needs of individual team members, sometimes at the cost of the team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2665" y="365760"/>
            <a:ext cx="558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b="1" u="sng" dirty="0">
              <a:ln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665" y="1181118"/>
            <a:ext cx="462827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1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7652" y="438435"/>
            <a:ext cx="65403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Task-Oriented Behavior Role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898" y="1181117"/>
            <a:ext cx="51779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toward facilitating and coordinating decision-making tasks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Offer new ideas and suggest methods or strategies for proceeding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givers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Offer facts or generalizations that relate experiences pertinent to team problems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seekers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Clarify suggestions and obtain authoritative information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Assess how the team is functioning and questions the practicality, logic, or suggestions of other team members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Coordinate team members' ideas, suggestions and activities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Summarizors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Combining ideas of team ideas into a cohesive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drawing conclusions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5565" y="451696"/>
            <a:ext cx="56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5565" y="1181117"/>
            <a:ext cx="58050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xướng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logic,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nohsm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0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652" y="438435"/>
            <a:ext cx="65403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Relations-Oriented Behavior Role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773" y="1041009"/>
            <a:ext cx="61816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toward maintaining good interpersonal relationships within the team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Welcome others’ ideas and opinions, being accepting of and responsive to others’ perspectives, giving others an opportunity to contribute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Harmonizers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Reduce tension and resolve intragroup conflict by emphasizing points of agreement and reconciling differences of opinion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Observers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Sense mood of team and reflect it back for discussion, shares own feelings about group processes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Compromisers (Followers)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Give in or give up their position for the sake of harmony, admit mistakes or errors, exercise personal discipline in response to conflict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Gatekeepers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Encourage communication and participation by all team members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Setters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Establish mutually acceptable ways of interacting within the team setting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6395" y="438435"/>
            <a:ext cx="550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7779" y="1041009"/>
            <a:ext cx="61777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Cho hay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lỗi,thực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1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904" y="352458"/>
            <a:ext cx="65403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Self-Oriented Behavior Role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723" y="1026942"/>
            <a:ext cx="50503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toward satisfying an individual's psychological needs in relation to identity, personal needs, intimacy, power, and control and influence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Negative and reject the views of others, attempt to get own way regardless of others.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Jumpers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 not stay focused on the topic, continually change the subject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Seekers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Try to get attention and monopolize discussion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Assert personal dominance; interrupt the contributions of others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Devil's Advocates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Bring up alternative viewpoints, resist authority Avoiders - Maintain a distance from others and resist new ideas and teamwork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0462" y="352458"/>
            <a:ext cx="550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2750" y="1026942"/>
            <a:ext cx="57958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khác,cố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Đừng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Try to get attention and monopolize discussion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4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652" y="438435"/>
            <a:ext cx="65403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 in Teams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2129" y="1181118"/>
            <a:ext cx="43198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IS AN ASSET TO TEAMS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only becomes an asset when team members develop skills to work with other people: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skills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resolution skills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goal setting skills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working in group skills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ENCOURAGES INCREASED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problem definition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concentration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alternatives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solutions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decisions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2498" y="438435"/>
            <a:ext cx="582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2498" y="1181118"/>
            <a:ext cx="48252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 DẠNG LÀ MỘT TÀI SẢN CỦA CẢ 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 ĐA DẠNG LÀM TĂNG TÍNH SÁNG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TẠO,dẫn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7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652" y="438435"/>
            <a:ext cx="65403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Problems Teams Must Overcome </a:t>
            </a:r>
            <a:b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2129" y="1181118"/>
            <a:ext cx="4685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team fail, it’s usually because of one of five reasons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don't understand the team's mission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don't understand their own roles or responsibilities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don't understand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their tasks or how to work as part of a team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don't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team's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purpose, or goals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their roles or responsibilities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2098" y="438435"/>
            <a:ext cx="5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2098" y="1181118"/>
            <a:ext cx="5205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46" y="1"/>
            <a:ext cx="670325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in Project Teams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59" y="461666"/>
            <a:ext cx="5774714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is inevitable in a project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be able to work through conflict in a constructive way, in order to maintain motivation within the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virtually impossible for people with diverse backgrounds, skills, and norms to work together as a team to meet project objectives without conflict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is healthy, any team contains people with different perspectives and priorities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identifies these differences and causes them to be resolved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is natural and actually improves creativity; without creative contention innovative solutions to new problems will not be found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is often destructive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Unacknowledged or unresolved conflict causes problems because it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Wastes energy, diverts attention from more important issues, increases tension, decreases cooperation, morale and productivity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learn to manage conflict in order to foster creativity and minimize destructive conflict </a:t>
            </a:r>
            <a:b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7368" y="1"/>
            <a:ext cx="578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3216" y="461666"/>
            <a:ext cx="6573626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6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16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mâu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thuẫn</a:t>
            </a:r>
            <a:endParaRPr lang="en-US" sz="16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lành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mạnh,bất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16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16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sz="16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16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hoại</a:t>
            </a:r>
            <a:endParaRPr lang="en-US" sz="16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Mâu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thuẫn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en-US" sz="16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sz="16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mâu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thuẫn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16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16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4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9231" y="1887049"/>
            <a:ext cx="2615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Initiating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Priorities(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Opinions(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Personality(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0536" y="1847622"/>
            <a:ext cx="2627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Priorities(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Opinions(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Personality(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4873" y="1501296"/>
            <a:ext cx="26904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Opinions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Priorities(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Personality(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cách0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65277" y="1946540"/>
            <a:ext cx="27267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Personality(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Priorities(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Opinions(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Procedures(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7652" y="2311083"/>
            <a:ext cx="11192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micSansMS"/>
              </a:rPr>
              <a:t>High</a:t>
            </a:r>
          </a:p>
          <a:p>
            <a:r>
              <a:rPr lang="en-US" b="1" dirty="0">
                <a:solidFill>
                  <a:srgbClr val="000000"/>
                </a:solidFill>
                <a:latin typeface="ComicSansMS"/>
              </a:rPr>
              <a:t>(Cao)</a:t>
            </a:r>
          </a:p>
          <a:p>
            <a:endParaRPr lang="en-US" b="1" dirty="0">
              <a:solidFill>
                <a:srgbClr val="000000"/>
              </a:solidFill>
              <a:latin typeface="ComicSansMS"/>
            </a:endParaRPr>
          </a:p>
          <a:p>
            <a:r>
              <a:rPr lang="en-US" b="1" dirty="0">
                <a:solidFill>
                  <a:srgbClr val="000000"/>
                </a:solidFill>
                <a:latin typeface="ComicSansMS"/>
              </a:rPr>
              <a:t/>
            </a:r>
            <a:br>
              <a:rPr lang="en-US" b="1" dirty="0">
                <a:solidFill>
                  <a:srgbClr val="000000"/>
                </a:solidFill>
                <a:latin typeface="ComicSansMS"/>
              </a:rPr>
            </a:br>
            <a:r>
              <a:rPr lang="en-US" b="1" dirty="0">
                <a:solidFill>
                  <a:srgbClr val="000000"/>
                </a:solidFill>
                <a:latin typeface="ComicSansMS"/>
              </a:rPr>
              <a:t>Med.</a:t>
            </a:r>
          </a:p>
          <a:p>
            <a:r>
              <a:rPr lang="en-US" b="1" dirty="0">
                <a:solidFill>
                  <a:srgbClr val="000000"/>
                </a:solidFill>
                <a:latin typeface="ComicSansM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micSansMS"/>
              </a:rPr>
              <a:t>Trung</a:t>
            </a:r>
            <a:r>
              <a:rPr lang="en-US" b="1" dirty="0">
                <a:solidFill>
                  <a:srgbClr val="000000"/>
                </a:solidFill>
                <a:latin typeface="ComicSansM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micSansMS"/>
              </a:rPr>
              <a:t>bình</a:t>
            </a:r>
            <a:r>
              <a:rPr lang="en-US" b="1" dirty="0">
                <a:solidFill>
                  <a:srgbClr val="000000"/>
                </a:solidFill>
                <a:latin typeface="ComicSansMS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micSansMS"/>
            </a:endParaRPr>
          </a:p>
          <a:p>
            <a:r>
              <a:rPr lang="en-US" b="1" dirty="0">
                <a:solidFill>
                  <a:srgbClr val="000000"/>
                </a:solidFill>
                <a:latin typeface="ComicSansMS"/>
              </a:rPr>
              <a:t/>
            </a:r>
            <a:br>
              <a:rPr lang="en-US" b="1" dirty="0">
                <a:solidFill>
                  <a:srgbClr val="000000"/>
                </a:solidFill>
                <a:latin typeface="ComicSansMS"/>
              </a:rPr>
            </a:br>
            <a:r>
              <a:rPr lang="en-US" b="1" dirty="0">
                <a:solidFill>
                  <a:srgbClr val="000000"/>
                </a:solidFill>
                <a:latin typeface="ComicSansMS"/>
              </a:rPr>
              <a:t>Low</a:t>
            </a:r>
          </a:p>
          <a:p>
            <a:r>
              <a:rPr lang="en-US" b="1" dirty="0">
                <a:solidFill>
                  <a:srgbClr val="000000"/>
                </a:solidFill>
                <a:latin typeface="ComicSansM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micSansMS"/>
              </a:rPr>
              <a:t>Thấp</a:t>
            </a:r>
            <a:r>
              <a:rPr lang="en-US" b="1" dirty="0">
                <a:solidFill>
                  <a:srgbClr val="000000"/>
                </a:solidFill>
                <a:latin typeface="ComicSansMS"/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415964" y="2006031"/>
            <a:ext cx="484632" cy="3633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988221" y="1946540"/>
            <a:ext cx="484632" cy="3633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470531" y="1887049"/>
            <a:ext cx="484632" cy="3693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222961" y="1887049"/>
            <a:ext cx="484632" cy="3693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7652" y="438435"/>
            <a:ext cx="654034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Intensity By Life Cycle Phase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i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i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i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400" i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i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i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i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i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1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376" y="1448972"/>
            <a:ext cx="5542461" cy="465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This Unit is About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unit discusses some basics of managing project teams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Should Be Able to Do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unit, you should be able to: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behaviors that encourage team building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strategies for overcoming barriers to team performance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the benefits of teams to their organizations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You Will Check Your Progress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Discussion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Guide to the Project Management Body of Knowledge (PMBOK® Guide Third Edition)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Pennsylvania: Project Management Institute.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354841"/>
            <a:ext cx="409348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19 : </a:t>
            </a:r>
            <a:b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Project Teams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5717" y="365760"/>
            <a:ext cx="576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19:Quản </a:t>
            </a:r>
            <a:r>
              <a:rPr lang="en-US" sz="2400" b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5717" y="1448972"/>
            <a:ext cx="601628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(PMBOK®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Pennsylvania: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73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652" y="438435"/>
            <a:ext cx="65403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Team Conflicts Effectively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2130" y="1181118"/>
            <a:ext cx="48263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conflict in team environments the project manager should remember: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is natural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Openness resolves conflict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resolution must focus on issues, not personalities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forces a search for alternatives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resolution is present-oriented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is a team issue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team conflicts promptly and effectively is one of the prime responsibilities of the project manager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Managing the Project Team, Vijay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1997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4384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4558" y="1181118"/>
            <a:ext cx="58673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cởi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Managing the Project Team, Vijay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1997 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4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smtClean="0"/>
              <a:t> 8: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QUẢN LÝ NGUỒN NHÂN LỰC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855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án,đặc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CNTT.</a:t>
            </a:r>
          </a:p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đích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26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hay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hay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con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CNTT:</a:t>
            </a:r>
          </a:p>
          <a:p>
            <a:pPr lvl="1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ở </a:t>
            </a:r>
            <a:r>
              <a:rPr lang="en-US" dirty="0" err="1" smtClean="0"/>
              <a:t>Việt</a:t>
            </a:r>
            <a:r>
              <a:rPr lang="en-US" dirty="0" smtClean="0"/>
              <a:t> Nam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hội.Cần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Năm</a:t>
            </a:r>
            <a:r>
              <a:rPr lang="en-US" dirty="0" smtClean="0"/>
              <a:t> 2012,nhu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CNTT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 </a:t>
            </a:r>
            <a:r>
              <a:rPr lang="en-US" dirty="0" err="1" smtClean="0"/>
              <a:t>tăng</a:t>
            </a:r>
            <a:r>
              <a:rPr lang="en-US" dirty="0" smtClean="0"/>
              <a:t> 66%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2011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Giới thiệu chung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9842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Người tài trợ dự án</a:t>
            </a:r>
          </a:p>
          <a:p>
            <a:r>
              <a:rPr lang="en-AU" smtClean="0"/>
              <a:t>Khách hàng</a:t>
            </a:r>
          </a:p>
          <a:p>
            <a:r>
              <a:rPr lang="en-AU" smtClean="0"/>
              <a:t>Người quản lí dự án</a:t>
            </a:r>
          </a:p>
          <a:p>
            <a:r>
              <a:rPr lang="en-AU" smtClean="0"/>
              <a:t>Ban lãnh đạo</a:t>
            </a:r>
          </a:p>
          <a:p>
            <a:r>
              <a:rPr lang="en-AU" smtClean="0"/>
              <a:t>Ban Điều hành dự án</a:t>
            </a:r>
          </a:p>
          <a:p>
            <a:r>
              <a:rPr lang="en-AU" smtClean="0"/>
              <a:t>Tổ dự án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082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mtClean="0"/>
              <a:t>Bảng phân vai trong dự án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A1136823-C32C-4CF2-8638-2733657C1710}" type="slidenum">
              <a:rPr lang="en-US" altLang="en-US" smtClean="0"/>
              <a:pPr lvl="1"/>
              <a:t>25</a:t>
            </a:fld>
            <a:endParaRPr lang="en-US" altLang="en-US"/>
          </a:p>
        </p:txBody>
      </p:sp>
      <p:sp>
        <p:nvSpPr>
          <p:cNvPr id="28678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00655" y="2679192"/>
            <a:ext cx="3822192" cy="344728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fr-FR" altLang="en-US" dirty="0" err="1" smtClean="0"/>
              <a:t>Người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quản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lí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 (PM-Project Manager): </a:t>
            </a:r>
            <a:r>
              <a:rPr lang="fr-FR" altLang="en-US" dirty="0" err="1" smtClean="0"/>
              <a:t>Chịu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trách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nhiệm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chính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về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kết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quả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của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. </a:t>
            </a:r>
            <a:r>
              <a:rPr lang="fr-FR" altLang="en-US" dirty="0" err="1" smtClean="0"/>
              <a:t>Có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vai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trò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chủ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chốt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trong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việc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xác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định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các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mục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đích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và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mục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tiêu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xây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các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kế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hoạch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đảm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bảo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được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thực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hiện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có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hiệu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lực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và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hiệu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quả</a:t>
            </a:r>
            <a:endParaRPr lang="fr-FR" altLang="en-US" dirty="0" smtClean="0"/>
          </a:p>
          <a:p>
            <a:r>
              <a:rPr lang="fr-FR" altLang="en-US" dirty="0" err="1" smtClean="0"/>
              <a:t>Người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tài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trợ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 (PS-Project sponsor). </a:t>
            </a:r>
            <a:r>
              <a:rPr lang="fr-FR" altLang="en-US" dirty="0" err="1" smtClean="0"/>
              <a:t>Cấp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tiền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cho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hoạt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động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phê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duyệt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quyết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định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cho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đi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tiếp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hay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cho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chết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giữa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chừng</a:t>
            </a:r>
            <a:r>
              <a:rPr lang="fr-FR" altLang="en-US" dirty="0" smtClean="0"/>
              <a:t>.</a:t>
            </a:r>
          </a:p>
          <a:p>
            <a:r>
              <a:rPr lang="fr-FR" altLang="en-US" dirty="0" err="1" smtClean="0"/>
              <a:t>Tổ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 (PT - Project team). </a:t>
            </a:r>
            <a:r>
              <a:rPr lang="fr-FR" altLang="en-US" dirty="0" err="1" smtClean="0"/>
              <a:t>Hỗ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trợ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cho</a:t>
            </a:r>
            <a:r>
              <a:rPr lang="fr-FR" altLang="en-US" dirty="0" smtClean="0"/>
              <a:t> PM </a:t>
            </a:r>
            <a:r>
              <a:rPr lang="fr-FR" altLang="en-US" dirty="0" err="1" smtClean="0"/>
              <a:t>để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thực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hiện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thành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công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. Bao </a:t>
            </a:r>
            <a:r>
              <a:rPr lang="fr-FR" altLang="en-US" dirty="0" err="1" smtClean="0"/>
              <a:t>gồm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những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người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vừa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có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kỹ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năng</a:t>
            </a:r>
            <a:r>
              <a:rPr lang="fr-FR" altLang="en-US" dirty="0" smtClean="0"/>
              <a:t> (</a:t>
            </a:r>
            <a:r>
              <a:rPr lang="fr-FR" altLang="en-US" dirty="0" err="1" smtClean="0"/>
              <a:t>skill</a:t>
            </a:r>
            <a:r>
              <a:rPr lang="fr-FR" altLang="en-US" dirty="0" smtClean="0"/>
              <a:t>) </a:t>
            </a:r>
            <a:r>
              <a:rPr lang="fr-FR" altLang="en-US" dirty="0" err="1" smtClean="0"/>
              <a:t>và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năng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lực</a:t>
            </a:r>
            <a:r>
              <a:rPr lang="fr-FR" altLang="en-US" dirty="0" smtClean="0"/>
              <a:t> (talent)</a:t>
            </a:r>
          </a:p>
        </p:txBody>
      </p:sp>
      <p:sp>
        <p:nvSpPr>
          <p:cNvPr id="28679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6169152" y="2679192"/>
            <a:ext cx="3822192" cy="34472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altLang="en-US" dirty="0" err="1" smtClean="0"/>
              <a:t>Khách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hàng</a:t>
            </a:r>
            <a:r>
              <a:rPr lang="fr-FR" altLang="en-US" dirty="0" smtClean="0"/>
              <a:t>. (Client): </a:t>
            </a:r>
            <a:r>
              <a:rPr lang="fr-FR" altLang="en-US" dirty="0" err="1" smtClean="0"/>
              <a:t>Thụ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hưởng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kết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quả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. </a:t>
            </a:r>
            <a:r>
              <a:rPr lang="fr-FR" altLang="en-US" dirty="0" err="1" smtClean="0"/>
              <a:t>Nêu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yêu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cầu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cử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người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hỗ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trợ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. Là </a:t>
            </a:r>
            <a:r>
              <a:rPr lang="fr-FR" altLang="en-US" dirty="0" err="1" smtClean="0"/>
              <a:t>người</a:t>
            </a:r>
            <a:r>
              <a:rPr lang="fr-FR" altLang="en-US" dirty="0" smtClean="0"/>
              <a:t>  </a:t>
            </a:r>
            <a:r>
              <a:rPr lang="fr-FR" altLang="en-US" dirty="0" err="1" smtClean="0"/>
              <a:t>chủ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yếu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nghiệm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thu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kết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quả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endParaRPr lang="fr-FR" altLang="en-US" dirty="0" smtClean="0"/>
          </a:p>
          <a:p>
            <a:r>
              <a:rPr lang="fr-FR" altLang="en-US" dirty="0" smtClean="0"/>
              <a:t>Ban </a:t>
            </a:r>
            <a:r>
              <a:rPr lang="fr-FR" altLang="en-US" dirty="0" err="1" smtClean="0"/>
              <a:t>lãnh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đạo</a:t>
            </a:r>
            <a:r>
              <a:rPr lang="fr-FR" altLang="en-US" dirty="0" smtClean="0"/>
              <a:t> (Senior Mangement): </a:t>
            </a:r>
            <a:r>
              <a:rPr lang="fr-FR" altLang="en-US" dirty="0" err="1" smtClean="0"/>
              <a:t>Bổ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nhiệm</a:t>
            </a:r>
            <a:r>
              <a:rPr lang="fr-FR" altLang="en-US" dirty="0" smtClean="0"/>
              <a:t> PM </a:t>
            </a:r>
            <a:r>
              <a:rPr lang="fr-FR" altLang="en-US" dirty="0" err="1" smtClean="0"/>
              <a:t>và</a:t>
            </a:r>
            <a:r>
              <a:rPr lang="fr-FR" altLang="en-US" dirty="0" smtClean="0"/>
              <a:t> PT,  </a:t>
            </a:r>
            <a:r>
              <a:rPr lang="fr-FR" altLang="en-US" dirty="0" err="1" smtClean="0"/>
              <a:t>tham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gia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vào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việc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hình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thành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và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xây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 </a:t>
            </a:r>
          </a:p>
          <a:p>
            <a:r>
              <a:rPr lang="fr-FR" altLang="en-US" dirty="0" err="1" smtClean="0"/>
              <a:t>Các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nhóm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hỗ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trợ</a:t>
            </a:r>
            <a:r>
              <a:rPr lang="fr-FR" altLang="en-US" dirty="0" smtClean="0"/>
              <a:t> (</a:t>
            </a:r>
            <a:r>
              <a:rPr lang="fr-FR" altLang="en-US" dirty="0" err="1" smtClean="0"/>
              <a:t>có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thể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có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nhiều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hay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ít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tuỳ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từng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). Ban </a:t>
            </a:r>
            <a:r>
              <a:rPr lang="fr-FR" altLang="en-US" dirty="0" err="1" smtClean="0"/>
              <a:t>điều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hành</a:t>
            </a:r>
            <a:r>
              <a:rPr lang="fr-FR" altLang="en-US" dirty="0" smtClean="0"/>
              <a:t> (</a:t>
            </a:r>
            <a:r>
              <a:rPr lang="fr-FR" altLang="en-US" dirty="0" err="1" smtClean="0"/>
              <a:t>Steering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Committee</a:t>
            </a:r>
            <a:r>
              <a:rPr lang="fr-FR" altLang="en-US" dirty="0" smtClean="0"/>
              <a:t>), </a:t>
            </a:r>
            <a:r>
              <a:rPr lang="fr-FR" altLang="en-US" dirty="0" err="1" smtClean="0"/>
              <a:t>nhóm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tư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vấn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nhóm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kỹ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thuật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nhóm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thư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ký</a:t>
            </a:r>
            <a:r>
              <a:rPr lang="fr-FR" altLang="en-US" dirty="0" smtClean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502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mtClean="0"/>
              <a:t>Bảng phân vai trong dự án</a:t>
            </a:r>
            <a:endParaRPr lang="en-US" altLang="en-US" smtClean="0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590C6810-2374-4266-B6E3-830238EA396D}" type="slidenum">
              <a:rPr lang="en-US" altLang="en-US" smtClean="0"/>
              <a:pPr lvl="1"/>
              <a:t>26</a:t>
            </a:fld>
            <a:endParaRPr lang="en-US" altLang="en-US"/>
          </a:p>
        </p:txBody>
      </p:sp>
      <p:grpSp>
        <p:nvGrpSpPr>
          <p:cNvPr id="29702" name="Group 22"/>
          <p:cNvGrpSpPr>
            <a:grpSpLocks/>
          </p:cNvGrpSpPr>
          <p:nvPr/>
        </p:nvGrpSpPr>
        <p:grpSpPr bwMode="auto">
          <a:xfrm>
            <a:off x="2287588" y="2084388"/>
            <a:ext cx="7429500" cy="3922712"/>
            <a:chOff x="481" y="1313"/>
            <a:chExt cx="4680" cy="2471"/>
          </a:xfrm>
        </p:grpSpPr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481" y="2112"/>
              <a:ext cx="1199" cy="2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2"/>
                  </a:solidFill>
                  <a:latin typeface="Arial" charset="0"/>
                </a:rPr>
                <a:t>Người sử dụng</a:t>
              </a:r>
            </a:p>
          </p:txBody>
        </p:sp>
        <p:sp>
          <p:nvSpPr>
            <p:cNvPr id="29705" name="Text Box 7"/>
            <p:cNvSpPr txBox="1">
              <a:spLocks noChangeArrowheads="1"/>
            </p:cNvSpPr>
            <p:nvPr/>
          </p:nvSpPr>
          <p:spPr bwMode="auto">
            <a:xfrm>
              <a:off x="2304" y="1313"/>
              <a:ext cx="878" cy="2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2"/>
                  </a:solidFill>
                  <a:latin typeface="Arial" charset="0"/>
                </a:rPr>
                <a:t>Tổ dự án</a:t>
              </a:r>
            </a:p>
          </p:txBody>
        </p:sp>
        <p:sp>
          <p:nvSpPr>
            <p:cNvPr id="29706" name="Text Box 8"/>
            <p:cNvSpPr txBox="1">
              <a:spLocks noChangeArrowheads="1"/>
            </p:cNvSpPr>
            <p:nvPr/>
          </p:nvSpPr>
          <p:spPr bwMode="auto">
            <a:xfrm>
              <a:off x="3953" y="2003"/>
              <a:ext cx="1208" cy="4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2"/>
                  </a:solidFill>
                  <a:latin typeface="Arial" charset="0"/>
                </a:rPr>
                <a:t>Lãnh đạo công ty Bên B.</a:t>
              </a:r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672" y="3337"/>
              <a:ext cx="1250" cy="4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2"/>
                  </a:solidFill>
                  <a:latin typeface="Arial" charset="0"/>
                </a:rPr>
                <a:t>Ban chỉ đạo dự án Bên A.</a:t>
              </a:r>
            </a:p>
          </p:txBody>
        </p:sp>
        <p:sp>
          <p:nvSpPr>
            <p:cNvPr id="29708" name="Text Box 10"/>
            <p:cNvSpPr txBox="1">
              <a:spLocks noChangeArrowheads="1"/>
            </p:cNvSpPr>
            <p:nvPr/>
          </p:nvSpPr>
          <p:spPr bwMode="auto">
            <a:xfrm>
              <a:off x="3514" y="3337"/>
              <a:ext cx="877" cy="4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2"/>
                  </a:solidFill>
                  <a:latin typeface="Arial" charset="0"/>
                </a:rPr>
                <a:t>Người tài trợ dự án</a:t>
              </a:r>
            </a:p>
          </p:txBody>
        </p:sp>
        <p:sp>
          <p:nvSpPr>
            <p:cNvPr id="29709" name="Text Box 11"/>
            <p:cNvSpPr txBox="1">
              <a:spLocks noChangeArrowheads="1"/>
            </p:cNvSpPr>
            <p:nvPr/>
          </p:nvSpPr>
          <p:spPr bwMode="auto">
            <a:xfrm>
              <a:off x="2306" y="2333"/>
              <a:ext cx="879" cy="4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CCFF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2"/>
                  </a:solidFill>
                  <a:latin typeface="Arial" charset="0"/>
                </a:rPr>
                <a:t>Người quản lí dự án</a:t>
              </a:r>
            </a:p>
          </p:txBody>
        </p:sp>
        <p:sp>
          <p:nvSpPr>
            <p:cNvPr id="29710" name="Line 12"/>
            <p:cNvSpPr>
              <a:spLocks noChangeShapeType="1"/>
            </p:cNvSpPr>
            <p:nvPr/>
          </p:nvSpPr>
          <p:spPr bwMode="auto">
            <a:xfrm>
              <a:off x="1922" y="3560"/>
              <a:ext cx="1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>
              <a:off x="1646" y="2333"/>
              <a:ext cx="66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 flipV="1">
              <a:off x="1538" y="2780"/>
              <a:ext cx="768" cy="5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>
              <a:off x="3185" y="2780"/>
              <a:ext cx="438" cy="5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 flipH="1">
              <a:off x="4063" y="2446"/>
              <a:ext cx="494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 flipV="1">
              <a:off x="3185" y="2222"/>
              <a:ext cx="76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18"/>
            <p:cNvSpPr>
              <a:spLocks noChangeShapeType="1"/>
            </p:cNvSpPr>
            <p:nvPr/>
          </p:nvSpPr>
          <p:spPr bwMode="auto">
            <a:xfrm flipV="1">
              <a:off x="2744" y="1553"/>
              <a:ext cx="0" cy="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19"/>
            <p:cNvSpPr>
              <a:spLocks noChangeShapeType="1"/>
            </p:cNvSpPr>
            <p:nvPr/>
          </p:nvSpPr>
          <p:spPr bwMode="auto">
            <a:xfrm flipV="1">
              <a:off x="1317" y="1553"/>
              <a:ext cx="989" cy="5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>
              <a:off x="1008" y="2352"/>
              <a:ext cx="14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3" name="Line 21"/>
          <p:cNvSpPr>
            <a:spLocks noChangeShapeType="1"/>
          </p:cNvSpPr>
          <p:nvPr/>
        </p:nvSpPr>
        <p:spPr bwMode="auto">
          <a:xfrm>
            <a:off x="6580188" y="2209801"/>
            <a:ext cx="21780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altLang="en-US" dirty="0" err="1" smtClean="0"/>
              <a:t>Cấp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tiền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cho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dự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án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hoạt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động</a:t>
            </a:r>
            <a:r>
              <a:rPr lang="en-AU" altLang="en-US" dirty="0" smtClean="0"/>
              <a:t>, </a:t>
            </a:r>
            <a:r>
              <a:rPr lang="en-AU" altLang="en-US" dirty="0" err="1" smtClean="0"/>
              <a:t>phê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duyệt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dự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án</a:t>
            </a:r>
            <a:r>
              <a:rPr lang="en-AU" altLang="en-US" dirty="0" smtClean="0"/>
              <a:t>, </a:t>
            </a:r>
            <a:r>
              <a:rPr lang="en-AU" altLang="en-US" dirty="0" err="1" smtClean="0"/>
              <a:t>quyết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định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cho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dự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án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tiếp</a:t>
            </a:r>
            <a:r>
              <a:rPr lang="en-AU" altLang="en-US" dirty="0" smtClean="0"/>
              <a:t> hay </a:t>
            </a:r>
            <a:r>
              <a:rPr lang="en-AU" altLang="en-US" dirty="0" err="1" smtClean="0"/>
              <a:t>cho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chết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giữa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chừng</a:t>
            </a:r>
            <a:r>
              <a:rPr lang="en-AU" altLang="en-US" dirty="0" smtClean="0"/>
              <a:t>.</a:t>
            </a:r>
          </a:p>
          <a:p>
            <a:r>
              <a:rPr lang="en-AU" altLang="en-US" dirty="0" err="1" smtClean="0"/>
              <a:t>Bổ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nhiệm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người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quản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lí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dự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án</a:t>
            </a:r>
            <a:endParaRPr lang="en-AU" altLang="en-US" dirty="0" smtClean="0"/>
          </a:p>
          <a:p>
            <a:r>
              <a:rPr lang="en-AU" altLang="en-US" dirty="0" err="1" smtClean="0"/>
              <a:t>Thiết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lập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các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mục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tiêu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nghiệp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vụ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của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dự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án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và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đảm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bảo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rằng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những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mục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tiêu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này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được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đáp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ứng</a:t>
            </a:r>
            <a:endParaRPr lang="en-AU" altLang="en-US" dirty="0" smtClean="0"/>
          </a:p>
          <a:p>
            <a:r>
              <a:rPr lang="en-AU" altLang="en-US" dirty="0" err="1" smtClean="0"/>
              <a:t>Kí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các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hợp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đồng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pháp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lí</a:t>
            </a:r>
            <a:r>
              <a:rPr lang="en-AU" altLang="en-US" dirty="0" smtClean="0"/>
              <a:t>, </a:t>
            </a:r>
            <a:r>
              <a:rPr lang="en-AU" altLang="en-US" dirty="0" err="1" smtClean="0"/>
              <a:t>khi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được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yêu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cầu</a:t>
            </a:r>
            <a:endParaRPr lang="en-AU" altLang="en-US" dirty="0" smtClean="0"/>
          </a:p>
          <a:p>
            <a:r>
              <a:rPr lang="en-AU" altLang="en-US" dirty="0" err="1" smtClean="0"/>
              <a:t>Xét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duyệt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và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giải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quyết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các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yêu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cầu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cấp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thêm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tiền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phát</a:t>
            </a:r>
            <a:r>
              <a:rPr lang="en-AU" altLang="en-US" dirty="0" smtClean="0"/>
              <a:t> sinh</a:t>
            </a:r>
          </a:p>
          <a:p>
            <a:r>
              <a:rPr lang="en-AU" altLang="en-US" dirty="0" err="1" smtClean="0"/>
              <a:t>Xét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duyệt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và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giải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quyết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các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yêu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cầu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về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quyết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định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và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thay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đổi</a:t>
            </a:r>
            <a:endParaRPr lang="en-AU" altLang="en-US" dirty="0" smtClean="0"/>
          </a:p>
          <a:p>
            <a:r>
              <a:rPr lang="en-AU" altLang="en-US" dirty="0" err="1" smtClean="0"/>
              <a:t>Có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quyền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với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mọi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thay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đổi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về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phát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biểu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công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việc</a:t>
            </a:r>
            <a:endParaRPr lang="en-AU" altLang="en-US" dirty="0" smtClean="0"/>
          </a:p>
          <a:p>
            <a:r>
              <a:rPr lang="en-AU" altLang="en-US" dirty="0" err="1" smtClean="0"/>
              <a:t>Kí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xác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nhận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nghiệm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thu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những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sản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phẩm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chủ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chốt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nhất</a:t>
            </a:r>
            <a:endParaRPr lang="en-AU" altLang="en-US" dirty="0" smtClean="0"/>
          </a:p>
          <a:p>
            <a:r>
              <a:rPr lang="en-AU" altLang="en-US" dirty="0" err="1" smtClean="0"/>
              <a:t>Kí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xác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nhận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kết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thúc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dự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án</a:t>
            </a:r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5FF39536-C5AE-4AB6-A962-A879F1BC49ED}" type="slidenum">
              <a:rPr lang="en-US" altLang="en-US" smtClean="0"/>
              <a:pPr lvl="1"/>
              <a:t>27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Người tài trợ dự án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960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Bổ nhiệm các chức danh của Dự án: Ban dự án, Quản lý dự án,...</a:t>
            </a:r>
          </a:p>
          <a:p>
            <a:r>
              <a:rPr lang="en-AU" altLang="en-US" smtClean="0"/>
              <a:t>Xét duyệt và giải quyết những vấn đề liên quan đến chỉ đạo cấp cao</a:t>
            </a:r>
          </a:p>
          <a:p>
            <a:r>
              <a:rPr lang="en-AU" altLang="en-US" smtClean="0"/>
              <a:t>Xem xét tác động của dự án lên các dự án khác và hoạt động khác của tổ chức/đơn vị</a:t>
            </a:r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74019458-F949-4BC7-9AA9-870539CC263B}" type="slidenum">
              <a:rPr lang="en-US" altLang="en-US" smtClean="0"/>
              <a:pPr lvl="1"/>
              <a:t>28</a:t>
            </a:fld>
            <a:endParaRPr lang="en-US" alt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Ban lãnh đạo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653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err="1" smtClean="0"/>
              <a:t>Kiểm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điểm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tình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hình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thực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hiện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dự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án</a:t>
            </a:r>
            <a:endParaRPr lang="en-AU" altLang="en-US" dirty="0" smtClean="0"/>
          </a:p>
          <a:p>
            <a:r>
              <a:rPr lang="en-AU" altLang="en-US" dirty="0" err="1" smtClean="0"/>
              <a:t>Đảm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bảo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dự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án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trong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thực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hiện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trong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phạm</a:t>
            </a:r>
            <a:r>
              <a:rPr lang="en-AU" altLang="en-US" dirty="0" smtClean="0"/>
              <a:t> vi </a:t>
            </a:r>
            <a:r>
              <a:rPr lang="en-AU" altLang="en-US" dirty="0" err="1" smtClean="0"/>
              <a:t>đã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xác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định</a:t>
            </a:r>
            <a:endParaRPr lang="en-AU" altLang="en-US" dirty="0" smtClean="0"/>
          </a:p>
          <a:p>
            <a:r>
              <a:rPr lang="en-AU" altLang="en-US" dirty="0" err="1" smtClean="0"/>
              <a:t>Hướng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dẫn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về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các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vấn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đề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liên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quan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tới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quản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lí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rủi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ro</a:t>
            </a:r>
            <a:endParaRPr lang="en-AU" altLang="en-US" dirty="0" smtClean="0"/>
          </a:p>
          <a:p>
            <a:r>
              <a:rPr lang="en-AU" altLang="en-US" dirty="0" err="1" smtClean="0"/>
              <a:t>Xem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xét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và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giải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quyết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các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yêu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cầu</a:t>
            </a:r>
            <a:endParaRPr lang="en-AU" altLang="en-US" dirty="0" smtClean="0"/>
          </a:p>
          <a:p>
            <a:r>
              <a:rPr lang="en-AU" altLang="en-US" dirty="0" err="1" smtClean="0"/>
              <a:t>Xem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xét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và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tư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vấn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về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những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yêu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cầu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thay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đổi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dự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án</a:t>
            </a:r>
            <a:endParaRPr lang="en-AU" altLang="en-US" dirty="0" smtClean="0"/>
          </a:p>
          <a:p>
            <a:r>
              <a:rPr lang="en-AU" altLang="en-US" dirty="0" err="1" smtClean="0"/>
              <a:t>Đưa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ra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các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chỉ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đạo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cho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tổ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dự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án</a:t>
            </a:r>
            <a:r>
              <a:rPr lang="en-AU" altLang="en-US" dirty="0" smtClean="0"/>
              <a:t>. </a:t>
            </a:r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F55F50E3-8D4B-452E-8375-4CACCBD3A689}" type="slidenum">
              <a:rPr lang="en-US" altLang="en-US" smtClean="0"/>
              <a:pPr lvl="1"/>
              <a:t>29</a:t>
            </a:fld>
            <a:endParaRPr lang="en-US" alt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Ban Chỉ đạo Điều hành dự án.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843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652" y="438435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Objectives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114" y="1448972"/>
            <a:ext cx="424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unit, you should be able to: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the benefits of teams to their organization developments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behaviors that encourage team and team performance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strategies or overcoming barriers to team performance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28" y="0"/>
            <a:ext cx="1841991" cy="17433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20972" y="520505"/>
            <a:ext cx="396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93" y="1448972"/>
            <a:ext cx="4149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4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Thụ hưởng kết quả dự án. Nêu yêu cầu, cử người hỗ trợ dự án.</a:t>
            </a:r>
          </a:p>
          <a:p>
            <a:r>
              <a:rPr lang="en-AU" smtClean="0"/>
              <a:t>Là người  chủ yếu nghiệm thu kết quả dự án</a:t>
            </a:r>
          </a:p>
          <a:p>
            <a:r>
              <a:rPr lang="en-AU" smtClean="0"/>
              <a:t>Phát biểu yêu cầu</a:t>
            </a:r>
          </a:p>
          <a:p>
            <a:r>
              <a:rPr lang="en-AU" smtClean="0"/>
              <a:t>Hỗ trợ cho tổ dự án đủ thông tin để đảm bảo thành công</a:t>
            </a:r>
          </a:p>
          <a:p>
            <a:r>
              <a:rPr lang="en-AU" smtClean="0"/>
              <a:t>Xét duyệt, nghiệm thu và ký nhận sản phẩm bàn giao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Khách 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90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Hoàn thành dự án</a:t>
            </a:r>
          </a:p>
          <a:p>
            <a:r>
              <a:rPr lang="en-AU" smtClean="0"/>
              <a:t>Hiểu yêu cầu của khách hàng</a:t>
            </a:r>
          </a:p>
          <a:p>
            <a:r>
              <a:rPr lang="en-AU" smtClean="0"/>
              <a:t>Quản lí dự án để hoàn thành các mục đích và mục tiêu được xác định trong WBS</a:t>
            </a:r>
          </a:p>
          <a:p>
            <a:r>
              <a:rPr lang="en-AU" smtClean="0"/>
              <a:t>Cung cấp báo cáo hiện trạng cho người tài trợ dự án và những đơn vị liên quan</a:t>
            </a:r>
          </a:p>
          <a:p>
            <a:r>
              <a:rPr lang="en-AU" smtClean="0"/>
              <a:t>Xác lập và tổ chức đội hình thực hiện dự án</a:t>
            </a:r>
          </a:p>
          <a:p>
            <a:r>
              <a:rPr lang="en-AU" smtClean="0"/>
              <a:t>Đảm bảo chất lượng và nội dung của tất cả sản phẩm bàn giao </a:t>
            </a:r>
          </a:p>
          <a:p>
            <a:r>
              <a:rPr lang="en-AU" smtClean="0"/>
              <a:t>Quản lí mọi thay đổi của dự án</a:t>
            </a:r>
          </a:p>
          <a:p>
            <a:r>
              <a:rPr lang="en-AU" smtClean="0"/>
              <a:t>Quản lí và kiểm soát kế hoạch dự án, tài nguyên, chất lượng và chi phí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Người quản lí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69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Tổ dự 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00655" y="2679192"/>
            <a:ext cx="3822192" cy="344728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smtClean="0"/>
              <a:t>Hỗ trợ cho PM để thực hiện thành công dự án. Bao gồm những người vừa có kỹ năng (skill) và năng lực (talent)</a:t>
            </a:r>
          </a:p>
          <a:p>
            <a:r>
              <a:rPr lang="en-AU" smtClean="0"/>
              <a:t>Cung cấp thông tin để lập kế hoạch thực hiện dự án, các công việc phải làm, các sản phẩm chuyển giao, và các ước lượng</a:t>
            </a:r>
          </a:p>
          <a:p>
            <a:r>
              <a:rPr lang="en-AU" smtClean="0"/>
              <a:t>Hoàn thành các công việc như được xác định trong bản kế hoạch dự án</a:t>
            </a:r>
          </a:p>
          <a:p>
            <a:r>
              <a:rPr lang="en-AU" smtClean="0"/>
              <a:t>Báo cáo hiện trạng cho người quản lí dự án</a:t>
            </a:r>
          </a:p>
          <a:p>
            <a:r>
              <a:rPr lang="en-AU" smtClean="0"/>
              <a:t>Xác định những thay đổi ngay khi xuất hiện</a:t>
            </a:r>
          </a:p>
          <a:p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9025" y="2918150"/>
            <a:ext cx="3822700" cy="29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086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du </a:t>
            </a:r>
            <a:endParaRPr lang="en-US" altLang="en-US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9AF34756-9ECF-4810-AC03-08271F612F12}" type="slidenum">
              <a:rPr lang="en-US" altLang="en-US" smtClean="0"/>
              <a:pPr lvl="1"/>
              <a:t>33</a:t>
            </a:fld>
            <a:endParaRPr lang="en-US" altLang="en-US"/>
          </a:p>
        </p:txBody>
      </p:sp>
      <p:sp>
        <p:nvSpPr>
          <p:cNvPr id="999428" name="Line 4"/>
          <p:cNvSpPr>
            <a:spLocks noChangeShapeType="1"/>
          </p:cNvSpPr>
          <p:nvPr/>
        </p:nvSpPr>
        <p:spPr bwMode="auto">
          <a:xfrm>
            <a:off x="4454525" y="2667000"/>
            <a:ext cx="17526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29" name="Freeform 5"/>
          <p:cNvSpPr>
            <a:spLocks/>
          </p:cNvSpPr>
          <p:nvPr/>
        </p:nvSpPr>
        <p:spPr bwMode="auto">
          <a:xfrm>
            <a:off x="4929188" y="5562600"/>
            <a:ext cx="4356100" cy="192088"/>
          </a:xfrm>
          <a:custGeom>
            <a:avLst/>
            <a:gdLst>
              <a:gd name="T0" fmla="*/ 0 w 2744"/>
              <a:gd name="T1" fmla="*/ 120 h 121"/>
              <a:gd name="T2" fmla="*/ 0 w 2744"/>
              <a:gd name="T3" fmla="*/ 0 h 121"/>
              <a:gd name="T4" fmla="*/ 2743 w 2744"/>
              <a:gd name="T5" fmla="*/ 0 h 121"/>
              <a:gd name="T6" fmla="*/ 2743 w 2744"/>
              <a:gd name="T7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4" h="121">
                <a:moveTo>
                  <a:pt x="0" y="120"/>
                </a:moveTo>
                <a:lnTo>
                  <a:pt x="0" y="0"/>
                </a:lnTo>
                <a:lnTo>
                  <a:pt x="2743" y="0"/>
                </a:lnTo>
                <a:lnTo>
                  <a:pt x="2743" y="120"/>
                </a:lnTo>
              </a:path>
            </a:pathLst>
          </a:custGeom>
          <a:noFill/>
          <a:ln w="127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30" name="Line 6"/>
          <p:cNvSpPr>
            <a:spLocks noChangeShapeType="1"/>
          </p:cNvSpPr>
          <p:nvPr/>
        </p:nvSpPr>
        <p:spPr bwMode="auto">
          <a:xfrm>
            <a:off x="4929188" y="4502150"/>
            <a:ext cx="0" cy="1968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1" name="Line 7"/>
          <p:cNvSpPr>
            <a:spLocks noChangeShapeType="1"/>
          </p:cNvSpPr>
          <p:nvPr/>
        </p:nvSpPr>
        <p:spPr bwMode="auto">
          <a:xfrm>
            <a:off x="7096125" y="4521200"/>
            <a:ext cx="0" cy="12446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2" name="Line 8"/>
          <p:cNvSpPr>
            <a:spLocks noChangeShapeType="1"/>
          </p:cNvSpPr>
          <p:nvPr/>
        </p:nvSpPr>
        <p:spPr bwMode="auto">
          <a:xfrm>
            <a:off x="6208713" y="2063750"/>
            <a:ext cx="0" cy="24066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3" name="Rectangle 9"/>
          <p:cNvSpPr>
            <a:spLocks noChangeArrowheads="1"/>
          </p:cNvSpPr>
          <p:nvPr/>
        </p:nvSpPr>
        <p:spPr bwMode="auto">
          <a:xfrm>
            <a:off x="1909763" y="4692650"/>
            <a:ext cx="1720850" cy="5207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4" name="Rectangle 10"/>
          <p:cNvSpPr>
            <a:spLocks noChangeArrowheads="1"/>
          </p:cNvSpPr>
          <p:nvPr/>
        </p:nvSpPr>
        <p:spPr bwMode="auto">
          <a:xfrm>
            <a:off x="4056063" y="4692650"/>
            <a:ext cx="1720850" cy="5207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5" name="Rectangle 11"/>
          <p:cNvSpPr>
            <a:spLocks noChangeArrowheads="1"/>
          </p:cNvSpPr>
          <p:nvPr/>
        </p:nvSpPr>
        <p:spPr bwMode="auto">
          <a:xfrm>
            <a:off x="6202363" y="4692650"/>
            <a:ext cx="1720850" cy="5207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6" name="Rectangle 12"/>
          <p:cNvSpPr>
            <a:spLocks noChangeArrowheads="1"/>
          </p:cNvSpPr>
          <p:nvPr/>
        </p:nvSpPr>
        <p:spPr bwMode="auto">
          <a:xfrm>
            <a:off x="8348663" y="4692650"/>
            <a:ext cx="1720850" cy="5207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7" name="Rectangle 13"/>
          <p:cNvSpPr>
            <a:spLocks noChangeArrowheads="1"/>
          </p:cNvSpPr>
          <p:nvPr/>
        </p:nvSpPr>
        <p:spPr bwMode="auto">
          <a:xfrm>
            <a:off x="4056063" y="5721350"/>
            <a:ext cx="1720850" cy="5207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8" name="Rectangle 14"/>
          <p:cNvSpPr>
            <a:spLocks noChangeArrowheads="1"/>
          </p:cNvSpPr>
          <p:nvPr/>
        </p:nvSpPr>
        <p:spPr bwMode="auto">
          <a:xfrm>
            <a:off x="6202363" y="5721350"/>
            <a:ext cx="1720850" cy="5207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39" name="Rectangle 15"/>
          <p:cNvSpPr>
            <a:spLocks noChangeArrowheads="1"/>
          </p:cNvSpPr>
          <p:nvPr/>
        </p:nvSpPr>
        <p:spPr bwMode="auto">
          <a:xfrm>
            <a:off x="8348663" y="5721350"/>
            <a:ext cx="1720850" cy="5207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0" name="Rectangle 16"/>
          <p:cNvSpPr>
            <a:spLocks noChangeArrowheads="1"/>
          </p:cNvSpPr>
          <p:nvPr/>
        </p:nvSpPr>
        <p:spPr bwMode="auto">
          <a:xfrm>
            <a:off x="4502150" y="1282700"/>
            <a:ext cx="3557588" cy="6731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1" name="Rectangle 17"/>
          <p:cNvSpPr>
            <a:spLocks noChangeArrowheads="1"/>
          </p:cNvSpPr>
          <p:nvPr/>
        </p:nvSpPr>
        <p:spPr bwMode="auto">
          <a:xfrm>
            <a:off x="2209800" y="3556000"/>
            <a:ext cx="2401888" cy="6350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2" name="Rectangle 18"/>
          <p:cNvSpPr>
            <a:spLocks noChangeArrowheads="1"/>
          </p:cNvSpPr>
          <p:nvPr/>
        </p:nvSpPr>
        <p:spPr bwMode="auto">
          <a:xfrm>
            <a:off x="8093075" y="3543300"/>
            <a:ext cx="2401888" cy="6350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3" name="Rectangle 19"/>
          <p:cNvSpPr>
            <a:spLocks noChangeArrowheads="1"/>
          </p:cNvSpPr>
          <p:nvPr/>
        </p:nvSpPr>
        <p:spPr bwMode="auto">
          <a:xfrm>
            <a:off x="5018089" y="2901950"/>
            <a:ext cx="2401887" cy="6350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4" name="Rectangle 20"/>
          <p:cNvSpPr>
            <a:spLocks noChangeArrowheads="1"/>
          </p:cNvSpPr>
          <p:nvPr/>
        </p:nvSpPr>
        <p:spPr bwMode="auto">
          <a:xfrm>
            <a:off x="1752600" y="2311400"/>
            <a:ext cx="2819400" cy="635000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5" name="Rectangle 21"/>
          <p:cNvSpPr>
            <a:spLocks noChangeArrowheads="1"/>
          </p:cNvSpPr>
          <p:nvPr/>
        </p:nvSpPr>
        <p:spPr bwMode="auto">
          <a:xfrm>
            <a:off x="4811713" y="1260475"/>
            <a:ext cx="29845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lang="en-US" altLang="en-US" b="1" dirty="0">
                <a:solidFill>
                  <a:srgbClr val="000000"/>
                </a:solidFill>
              </a:rPr>
              <a:t>Ban chi </a:t>
            </a:r>
            <a:r>
              <a:rPr lang="en-US" altLang="en-US" b="1" dirty="0" err="1">
                <a:solidFill>
                  <a:srgbClr val="000000"/>
                </a:solidFill>
              </a:rPr>
              <a:t>đạo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</a:rPr>
              <a:t>điều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</a:rPr>
              <a:t>hành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</a:rPr>
              <a:t>dự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</a:rPr>
              <a:t>án</a:t>
            </a:r>
            <a:endParaRPr lang="en-US" altLang="en-US" b="1" dirty="0">
              <a:solidFill>
                <a:srgbClr val="000000"/>
              </a:solidFill>
            </a:endParaRPr>
          </a:p>
          <a:p>
            <a:pPr algn="ctr" eaLnBrk="0" hangingPunct="0">
              <a:lnSpc>
                <a:spcPct val="125000"/>
              </a:lnSpc>
            </a:pPr>
            <a:r>
              <a:rPr lang="en-US" altLang="en-US" sz="1400" b="1" i="1" dirty="0" err="1">
                <a:solidFill>
                  <a:srgbClr val="000000"/>
                </a:solidFill>
                <a:latin typeface=".VnTime" pitchFamily="34" charset="0"/>
              </a:rPr>
              <a:t>Chñ</a:t>
            </a:r>
            <a:r>
              <a:rPr lang="en-US" altLang="en-US" sz="1400" b="1" i="1" dirty="0">
                <a:solidFill>
                  <a:srgbClr val="000000"/>
                </a:solidFill>
                <a:latin typeface=".VnTime" pitchFamily="34" charset="0"/>
              </a:rPr>
              <a:t> </a:t>
            </a:r>
            <a:r>
              <a:rPr lang="en-US" altLang="en-US" sz="1400" b="1" i="1" dirty="0" err="1">
                <a:solidFill>
                  <a:srgbClr val="000000"/>
                </a:solidFill>
                <a:latin typeface=".VnTime" pitchFamily="34" charset="0"/>
              </a:rPr>
              <a:t>tÞch</a:t>
            </a:r>
            <a:r>
              <a:rPr lang="en-US" altLang="en-US" sz="1400" b="1" i="1" dirty="0">
                <a:solidFill>
                  <a:srgbClr val="000000"/>
                </a:solidFill>
                <a:latin typeface=".VnTime" pitchFamily="34" charset="0"/>
              </a:rPr>
              <a:t> = </a:t>
            </a:r>
            <a:r>
              <a:rPr lang="en-US" altLang="en-US" sz="1400" b="1" i="1" dirty="0" err="1">
                <a:solidFill>
                  <a:srgbClr val="000000"/>
                </a:solidFill>
                <a:latin typeface=".VnTime" pitchFamily="34" charset="0"/>
              </a:rPr>
              <a:t>nh</a:t>
            </a:r>
            <a:r>
              <a:rPr lang="en-US" altLang="en-US" sz="1400" b="1" i="1" dirty="0">
                <a:solidFill>
                  <a:srgbClr val="000000"/>
                </a:solidFill>
                <a:latin typeface=".VnTime" pitchFamily="34" charset="0"/>
              </a:rPr>
              <a:t>µ </a:t>
            </a:r>
            <a:r>
              <a:rPr lang="en-US" altLang="en-US" sz="1400" b="1" i="1" dirty="0" err="1">
                <a:solidFill>
                  <a:srgbClr val="000000"/>
                </a:solidFill>
                <a:latin typeface=".VnTime" pitchFamily="34" charset="0"/>
              </a:rPr>
              <a:t>tµi</a:t>
            </a:r>
            <a:r>
              <a:rPr lang="en-US" altLang="en-US" sz="1400" b="1" i="1" dirty="0">
                <a:solidFill>
                  <a:srgbClr val="000000"/>
                </a:solidFill>
                <a:latin typeface=".VnTime" pitchFamily="34" charset="0"/>
              </a:rPr>
              <a:t> </a:t>
            </a:r>
            <a:r>
              <a:rPr lang="en-US" altLang="en-US" sz="1400" b="1" i="1" dirty="0" err="1">
                <a:solidFill>
                  <a:srgbClr val="000000"/>
                </a:solidFill>
                <a:latin typeface=".VnTime" pitchFamily="34" charset="0"/>
              </a:rPr>
              <a:t>trî</a:t>
            </a:r>
            <a:r>
              <a:rPr lang="en-US" altLang="en-US" sz="1400" b="1" i="1" dirty="0">
                <a:solidFill>
                  <a:srgbClr val="000000"/>
                </a:solidFill>
                <a:latin typeface=".VnTime" pitchFamily="34" charset="0"/>
              </a:rPr>
              <a:t> </a:t>
            </a:r>
            <a:r>
              <a:rPr lang="en-US" altLang="en-US" sz="1400" b="1" i="1" dirty="0" err="1">
                <a:solidFill>
                  <a:srgbClr val="000000"/>
                </a:solidFill>
                <a:latin typeface=".VnTime" pitchFamily="34" charset="0"/>
              </a:rPr>
              <a:t>dù</a:t>
            </a:r>
            <a:r>
              <a:rPr lang="en-US" altLang="en-US" sz="1400" b="1" i="1" dirty="0">
                <a:solidFill>
                  <a:srgbClr val="000000"/>
                </a:solidFill>
                <a:latin typeface=".VnTime" pitchFamily="34" charset="0"/>
              </a:rPr>
              <a:t> ¸n</a:t>
            </a:r>
          </a:p>
        </p:txBody>
      </p:sp>
      <p:sp>
        <p:nvSpPr>
          <p:cNvPr id="999446" name="Rectangle 22"/>
          <p:cNvSpPr>
            <a:spLocks noChangeArrowheads="1"/>
          </p:cNvSpPr>
          <p:nvPr/>
        </p:nvSpPr>
        <p:spPr bwMode="auto">
          <a:xfrm>
            <a:off x="1881828" y="2460626"/>
            <a:ext cx="2605394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quản lý DÁn về nghiệp vụ</a:t>
            </a:r>
          </a:p>
        </p:txBody>
      </p:sp>
      <p:sp>
        <p:nvSpPr>
          <p:cNvPr id="999447" name="Rectangle 23"/>
          <p:cNvSpPr>
            <a:spLocks noChangeArrowheads="1"/>
          </p:cNvSpPr>
          <p:nvPr/>
        </p:nvSpPr>
        <p:spPr bwMode="auto">
          <a:xfrm>
            <a:off x="2525714" y="3605213"/>
            <a:ext cx="1812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quản lý bảo đảm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chất lượng</a:t>
            </a:r>
          </a:p>
        </p:txBody>
      </p:sp>
      <p:sp>
        <p:nvSpPr>
          <p:cNvPr id="999448" name="Rectangle 24"/>
          <p:cNvSpPr>
            <a:spLocks noChangeArrowheads="1"/>
          </p:cNvSpPr>
          <p:nvPr/>
        </p:nvSpPr>
        <p:spPr bwMode="auto">
          <a:xfrm>
            <a:off x="5453063" y="3084513"/>
            <a:ext cx="158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Quản lý dự án</a:t>
            </a:r>
          </a:p>
        </p:txBody>
      </p:sp>
      <p:sp>
        <p:nvSpPr>
          <p:cNvPr id="999449" name="Rectangle 25"/>
          <p:cNvSpPr>
            <a:spLocks noChangeArrowheads="1"/>
          </p:cNvSpPr>
          <p:nvPr/>
        </p:nvSpPr>
        <p:spPr bwMode="auto">
          <a:xfrm>
            <a:off x="2223611" y="4826001"/>
            <a:ext cx="108363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  <a:latin typeface=".VnTime" pitchFamily="34" charset="0"/>
              </a:rPr>
              <a:t>nhãm tr­ëng</a:t>
            </a:r>
          </a:p>
        </p:txBody>
      </p:sp>
      <p:sp>
        <p:nvSpPr>
          <p:cNvPr id="999450" name="Rectangle 26"/>
          <p:cNvSpPr>
            <a:spLocks noChangeArrowheads="1"/>
          </p:cNvSpPr>
          <p:nvPr/>
        </p:nvSpPr>
        <p:spPr bwMode="auto">
          <a:xfrm>
            <a:off x="4355623" y="4821239"/>
            <a:ext cx="108363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  <a:latin typeface=".VnTime" pitchFamily="34" charset="0"/>
              </a:rPr>
              <a:t>nhãm tr­ëng</a:t>
            </a:r>
          </a:p>
        </p:txBody>
      </p:sp>
      <p:sp>
        <p:nvSpPr>
          <p:cNvPr id="999451" name="Rectangle 27"/>
          <p:cNvSpPr>
            <a:spLocks noChangeArrowheads="1"/>
          </p:cNvSpPr>
          <p:nvPr/>
        </p:nvSpPr>
        <p:spPr bwMode="auto">
          <a:xfrm>
            <a:off x="6431330" y="4821239"/>
            <a:ext cx="1237519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  <a:latin typeface=".VnTime" pitchFamily="34" charset="0"/>
              </a:rPr>
              <a:t>qu¶n lý nhãm</a:t>
            </a:r>
          </a:p>
        </p:txBody>
      </p:sp>
      <p:sp>
        <p:nvSpPr>
          <p:cNvPr id="999452" name="Rectangle 28"/>
          <p:cNvSpPr>
            <a:spLocks noChangeArrowheads="1"/>
          </p:cNvSpPr>
          <p:nvPr/>
        </p:nvSpPr>
        <p:spPr bwMode="auto">
          <a:xfrm>
            <a:off x="8668861" y="4821239"/>
            <a:ext cx="108363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  <a:latin typeface=".VnTime" pitchFamily="34" charset="0"/>
              </a:rPr>
              <a:t>nhãm tr­ëng</a:t>
            </a:r>
          </a:p>
        </p:txBody>
      </p:sp>
      <p:sp>
        <p:nvSpPr>
          <p:cNvPr id="999453" name="Rectangle 29"/>
          <p:cNvSpPr>
            <a:spLocks noChangeArrowheads="1"/>
          </p:cNvSpPr>
          <p:nvPr/>
        </p:nvSpPr>
        <p:spPr bwMode="auto">
          <a:xfrm>
            <a:off x="4355623" y="5868989"/>
            <a:ext cx="108363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  <a:latin typeface=".VnTime" pitchFamily="34" charset="0"/>
              </a:rPr>
              <a:t>nhãm tr­ëng</a:t>
            </a:r>
          </a:p>
        </p:txBody>
      </p:sp>
      <p:sp>
        <p:nvSpPr>
          <p:cNvPr id="999454" name="Rectangle 30"/>
          <p:cNvSpPr>
            <a:spLocks noChangeArrowheads="1"/>
          </p:cNvSpPr>
          <p:nvPr/>
        </p:nvSpPr>
        <p:spPr bwMode="auto">
          <a:xfrm>
            <a:off x="6501923" y="5868989"/>
            <a:ext cx="108363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  <a:latin typeface=".VnTime" pitchFamily="34" charset="0"/>
              </a:rPr>
              <a:t>nhãm tr­ëng</a:t>
            </a:r>
          </a:p>
        </p:txBody>
      </p:sp>
      <p:sp>
        <p:nvSpPr>
          <p:cNvPr id="999455" name="Rectangle 31"/>
          <p:cNvSpPr>
            <a:spLocks noChangeArrowheads="1"/>
          </p:cNvSpPr>
          <p:nvPr/>
        </p:nvSpPr>
        <p:spPr bwMode="auto">
          <a:xfrm>
            <a:off x="8668861" y="5868989"/>
            <a:ext cx="1083631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1400" b="1">
                <a:solidFill>
                  <a:srgbClr val="000000"/>
                </a:solidFill>
                <a:latin typeface=".VnTime" pitchFamily="34" charset="0"/>
              </a:rPr>
              <a:t>nhãm tr­ëng</a:t>
            </a:r>
          </a:p>
        </p:txBody>
      </p:sp>
      <p:sp>
        <p:nvSpPr>
          <p:cNvPr id="999456" name="Rectangle 32"/>
          <p:cNvSpPr>
            <a:spLocks noChangeArrowheads="1"/>
          </p:cNvSpPr>
          <p:nvPr/>
        </p:nvSpPr>
        <p:spPr bwMode="auto">
          <a:xfrm>
            <a:off x="8148639" y="3611563"/>
            <a:ext cx="23002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b="1">
                <a:solidFill>
                  <a:srgbClr val="000000"/>
                </a:solidFill>
              </a:rPr>
              <a:t>Quản lý văn phòng dự án</a:t>
            </a:r>
          </a:p>
        </p:txBody>
      </p:sp>
      <p:sp>
        <p:nvSpPr>
          <p:cNvPr id="999457" name="Freeform 33"/>
          <p:cNvSpPr>
            <a:spLocks/>
          </p:cNvSpPr>
          <p:nvPr/>
        </p:nvSpPr>
        <p:spPr bwMode="auto">
          <a:xfrm>
            <a:off x="2762250" y="4495800"/>
            <a:ext cx="6523038" cy="192088"/>
          </a:xfrm>
          <a:custGeom>
            <a:avLst/>
            <a:gdLst>
              <a:gd name="T0" fmla="*/ 0 w 4109"/>
              <a:gd name="T1" fmla="*/ 120 h 121"/>
              <a:gd name="T2" fmla="*/ 0 w 4109"/>
              <a:gd name="T3" fmla="*/ 0 h 121"/>
              <a:gd name="T4" fmla="*/ 4108 w 4109"/>
              <a:gd name="T5" fmla="*/ 0 h 121"/>
              <a:gd name="T6" fmla="*/ 4108 w 4109"/>
              <a:gd name="T7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09" h="121">
                <a:moveTo>
                  <a:pt x="0" y="120"/>
                </a:moveTo>
                <a:lnTo>
                  <a:pt x="0" y="0"/>
                </a:lnTo>
                <a:lnTo>
                  <a:pt x="4108" y="0"/>
                </a:lnTo>
                <a:lnTo>
                  <a:pt x="4108" y="120"/>
                </a:lnTo>
              </a:path>
            </a:pathLst>
          </a:custGeom>
          <a:noFill/>
          <a:ln w="127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9458" name="Line 34"/>
          <p:cNvSpPr>
            <a:spLocks noChangeShapeType="1"/>
          </p:cNvSpPr>
          <p:nvPr/>
        </p:nvSpPr>
        <p:spPr bwMode="auto">
          <a:xfrm>
            <a:off x="6215063" y="3924300"/>
            <a:ext cx="1865312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59" name="Line 35"/>
          <p:cNvSpPr>
            <a:spLocks noChangeShapeType="1"/>
          </p:cNvSpPr>
          <p:nvPr/>
        </p:nvSpPr>
        <p:spPr bwMode="auto">
          <a:xfrm>
            <a:off x="4648201" y="4114800"/>
            <a:ext cx="156051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Nhà tài trợ có trách nhiệm cao </a:t>
            </a:r>
          </a:p>
          <a:p>
            <a:r>
              <a:rPr lang="en-US" smtClean="0"/>
              <a:t>Hỗ trợ tích cực từ ban điều hành</a:t>
            </a:r>
          </a:p>
          <a:p>
            <a:r>
              <a:rPr lang="en-US" smtClean="0"/>
              <a:t>Phân định rõ trách nhiệm, thẩm quyền, </a:t>
            </a:r>
          </a:p>
          <a:p>
            <a:r>
              <a:rPr lang="en-US" smtClean="0"/>
              <a:t>Trao đổi hợp lý giữa cán bộ kỹ thuật và cán bộ chức năng</a:t>
            </a:r>
          </a:p>
          <a:p>
            <a:r>
              <a:rPr lang="en-US" smtClean="0"/>
              <a:t>Hoàn thành công việc với nguồn lực ít nhất</a:t>
            </a:r>
          </a:p>
          <a:p>
            <a:r>
              <a:rPr lang="en-US" smtClean="0"/>
              <a:t>Thông tin liên lạc hiệu quả</a:t>
            </a:r>
          </a:p>
          <a:p>
            <a:r>
              <a:rPr lang="en-US" smtClean="0"/>
              <a:t>Đơn giản hoá nội dung báo cáo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 chức dự án cần có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441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Xây dựng Tổ dự án cần tránh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00655" y="2679192"/>
            <a:ext cx="3822192" cy="3447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 smtClean="0"/>
              <a:t>Hiểu</a:t>
            </a:r>
            <a:r>
              <a:rPr lang="en-AU" dirty="0" smtClean="0"/>
              <a:t> </a:t>
            </a:r>
            <a:r>
              <a:rPr lang="en-AU" dirty="0" err="1" smtClean="0"/>
              <a:t>lầm</a:t>
            </a:r>
            <a:r>
              <a:rPr lang="en-AU" dirty="0" smtClean="0"/>
              <a:t> </a:t>
            </a:r>
            <a:r>
              <a:rPr lang="en-AU" dirty="0" err="1" smtClean="0"/>
              <a:t>nội</a:t>
            </a:r>
            <a:r>
              <a:rPr lang="en-AU" dirty="0" smtClean="0"/>
              <a:t> dung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dự</a:t>
            </a:r>
            <a:r>
              <a:rPr lang="en-AU" dirty="0" smtClean="0"/>
              <a:t> </a:t>
            </a:r>
            <a:r>
              <a:rPr lang="en-AU" dirty="0" err="1" smtClean="0"/>
              <a:t>án</a:t>
            </a:r>
            <a:endParaRPr lang="en-AU" dirty="0" smtClean="0"/>
          </a:p>
          <a:p>
            <a:r>
              <a:rPr lang="en-AU" dirty="0" err="1" smtClean="0"/>
              <a:t>Trách</a:t>
            </a:r>
            <a:r>
              <a:rPr lang="en-AU" dirty="0" smtClean="0"/>
              <a:t> </a:t>
            </a:r>
            <a:r>
              <a:rPr lang="en-AU" dirty="0" err="1" smtClean="0"/>
              <a:t>nhiệm</a:t>
            </a:r>
            <a:r>
              <a:rPr lang="en-AU" dirty="0" smtClean="0"/>
              <a:t> </a:t>
            </a:r>
            <a:r>
              <a:rPr lang="en-AU" dirty="0" err="1" smtClean="0"/>
              <a:t>không</a:t>
            </a:r>
            <a:r>
              <a:rPr lang="en-AU" dirty="0" smtClean="0"/>
              <a:t> </a:t>
            </a:r>
            <a:r>
              <a:rPr lang="en-AU" dirty="0" err="1" smtClean="0"/>
              <a:t>rõ</a:t>
            </a:r>
            <a:r>
              <a:rPr lang="en-AU" dirty="0" smtClean="0"/>
              <a:t> </a:t>
            </a:r>
            <a:r>
              <a:rPr lang="en-AU" dirty="0" err="1" smtClean="0"/>
              <a:t>ràng</a:t>
            </a:r>
            <a:endParaRPr lang="en-AU" dirty="0" smtClean="0"/>
          </a:p>
          <a:p>
            <a:r>
              <a:rPr lang="en-AU" dirty="0" err="1" smtClean="0"/>
              <a:t>Quyền</a:t>
            </a:r>
            <a:r>
              <a:rPr lang="en-AU" dirty="0" smtClean="0"/>
              <a:t> </a:t>
            </a:r>
            <a:r>
              <a:rPr lang="en-AU" dirty="0" err="1" smtClean="0"/>
              <a:t>hạn</a:t>
            </a:r>
            <a:r>
              <a:rPr lang="en-AU" dirty="0" smtClean="0"/>
              <a:t> </a:t>
            </a:r>
            <a:r>
              <a:rPr lang="en-AU" dirty="0" err="1" smtClean="0"/>
              <a:t>không</a:t>
            </a:r>
            <a:r>
              <a:rPr lang="en-AU" dirty="0" smtClean="0"/>
              <a:t> </a:t>
            </a:r>
            <a:r>
              <a:rPr lang="en-AU" dirty="0" err="1" smtClean="0"/>
              <a:t>rõ</a:t>
            </a:r>
            <a:r>
              <a:rPr lang="en-AU" dirty="0" smtClean="0"/>
              <a:t> </a:t>
            </a:r>
            <a:r>
              <a:rPr lang="en-AU" dirty="0" err="1" smtClean="0"/>
              <a:t>ràng</a:t>
            </a:r>
            <a:endParaRPr lang="en-AU" dirty="0" smtClean="0"/>
          </a:p>
          <a:p>
            <a:r>
              <a:rPr lang="en-AU" dirty="0" err="1" smtClean="0"/>
              <a:t>Phân</a:t>
            </a:r>
            <a:r>
              <a:rPr lang="en-AU" dirty="0" smtClean="0"/>
              <a:t> </a:t>
            </a:r>
            <a:r>
              <a:rPr lang="en-AU" dirty="0" err="1" smtClean="0"/>
              <a:t>việc</a:t>
            </a:r>
            <a:r>
              <a:rPr lang="en-AU" dirty="0" smtClean="0"/>
              <a:t> </a:t>
            </a:r>
            <a:r>
              <a:rPr lang="en-AU" dirty="0" err="1" smtClean="0"/>
              <a:t>không</a:t>
            </a:r>
            <a:r>
              <a:rPr lang="en-AU" dirty="0" smtClean="0"/>
              <a:t> </a:t>
            </a:r>
            <a:r>
              <a:rPr lang="en-AU" dirty="0" err="1" smtClean="0"/>
              <a:t>đều</a:t>
            </a:r>
            <a:r>
              <a:rPr lang="en-AU" dirty="0" smtClean="0"/>
              <a:t>, </a:t>
            </a:r>
            <a:r>
              <a:rPr lang="en-AU" dirty="0" err="1" smtClean="0"/>
              <a:t>không</a:t>
            </a:r>
            <a:r>
              <a:rPr lang="en-AU" dirty="0" smtClean="0"/>
              <a:t> </a:t>
            </a:r>
            <a:r>
              <a:rPr lang="en-AU" dirty="0" err="1" smtClean="0"/>
              <a:t>rõ</a:t>
            </a:r>
            <a:r>
              <a:rPr lang="en-AU" dirty="0" smtClean="0"/>
              <a:t> </a:t>
            </a:r>
            <a:r>
              <a:rPr lang="en-AU" dirty="0" err="1" smtClean="0"/>
              <a:t>ràng</a:t>
            </a:r>
            <a:endParaRPr lang="en-AU" dirty="0" smtClean="0"/>
          </a:p>
          <a:p>
            <a:r>
              <a:rPr lang="en-AU" dirty="0" err="1" smtClean="0"/>
              <a:t>Không</a:t>
            </a:r>
            <a:r>
              <a:rPr lang="en-AU" dirty="0" smtClean="0"/>
              <a:t> </a:t>
            </a:r>
            <a:r>
              <a:rPr lang="en-AU" dirty="0" err="1" smtClean="0"/>
              <a:t>xác</a:t>
            </a:r>
            <a:r>
              <a:rPr lang="en-AU" dirty="0" smtClean="0"/>
              <a:t> </a:t>
            </a:r>
            <a:r>
              <a:rPr lang="en-AU" dirty="0" err="1" smtClean="0"/>
              <a:t>định</a:t>
            </a:r>
            <a:r>
              <a:rPr lang="en-AU" dirty="0" smtClean="0"/>
              <a:t> </a:t>
            </a:r>
            <a:r>
              <a:rPr lang="en-AU" dirty="0" err="1" smtClean="0"/>
              <a:t>được</a:t>
            </a:r>
            <a:r>
              <a:rPr lang="en-AU" dirty="0" smtClean="0"/>
              <a:t> </a:t>
            </a:r>
            <a:r>
              <a:rPr lang="en-AU" dirty="0" err="1" smtClean="0"/>
              <a:t>những</a:t>
            </a:r>
            <a:r>
              <a:rPr lang="en-AU" dirty="0" smtClean="0"/>
              <a:t> </a:t>
            </a:r>
            <a:r>
              <a:rPr lang="en-AU" dirty="0" err="1" smtClean="0"/>
              <a:t>người</a:t>
            </a:r>
            <a:r>
              <a:rPr lang="en-AU" dirty="0" smtClean="0"/>
              <a:t> </a:t>
            </a:r>
            <a:r>
              <a:rPr lang="en-AU" dirty="0" err="1" smtClean="0"/>
              <a:t>liên</a:t>
            </a:r>
            <a:r>
              <a:rPr lang="en-AU" dirty="0" smtClean="0"/>
              <a:t> </a:t>
            </a:r>
            <a:r>
              <a:rPr lang="en-AU" dirty="0" err="1" smtClean="0"/>
              <a:t>quan</a:t>
            </a:r>
            <a:r>
              <a:rPr lang="en-AU" dirty="0" smtClean="0"/>
              <a:t> </a:t>
            </a:r>
            <a:r>
              <a:rPr lang="en-AU" dirty="0" err="1" smtClean="0"/>
              <a:t>đến</a:t>
            </a:r>
            <a:r>
              <a:rPr lang="en-AU" dirty="0" smtClean="0"/>
              <a:t> </a:t>
            </a:r>
            <a:r>
              <a:rPr lang="en-AU" dirty="0" err="1" smtClean="0"/>
              <a:t>dự</a:t>
            </a:r>
            <a:r>
              <a:rPr lang="en-AU" dirty="0" smtClean="0"/>
              <a:t> </a:t>
            </a:r>
            <a:r>
              <a:rPr lang="en-AU" dirty="0" err="1" smtClean="0"/>
              <a:t>án</a:t>
            </a:r>
            <a:endParaRPr lang="en-AU" dirty="0" smtClean="0"/>
          </a:p>
          <a:p>
            <a:r>
              <a:rPr lang="en-AU" dirty="0" err="1" smtClean="0"/>
              <a:t>Mục</a:t>
            </a:r>
            <a:r>
              <a:rPr lang="en-AU" dirty="0" smtClean="0"/>
              <a:t> </a:t>
            </a:r>
            <a:r>
              <a:rPr lang="en-AU" dirty="0" err="1" smtClean="0"/>
              <a:t>tiêu</a:t>
            </a:r>
            <a:r>
              <a:rPr lang="en-AU" dirty="0" smtClean="0"/>
              <a:t> </a:t>
            </a:r>
            <a:r>
              <a:rPr lang="en-AU" dirty="0" err="1" smtClean="0"/>
              <a:t>chung</a:t>
            </a:r>
            <a:r>
              <a:rPr lang="en-AU" dirty="0" smtClean="0"/>
              <a:t> </a:t>
            </a:r>
            <a:r>
              <a:rPr lang="en-AU" dirty="0" err="1" smtClean="0"/>
              <a:t>không</a:t>
            </a:r>
            <a:r>
              <a:rPr lang="en-AU" dirty="0" smtClean="0"/>
              <a:t> </a:t>
            </a:r>
            <a:r>
              <a:rPr lang="en-AU" dirty="0" err="1" smtClean="0"/>
              <a:t>rõ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69152" y="2679192"/>
            <a:ext cx="3822192" cy="3447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/>
              <a:t>Thông</a:t>
            </a:r>
            <a:r>
              <a:rPr lang="en-AU" dirty="0"/>
              <a:t> tin </a:t>
            </a:r>
            <a:r>
              <a:rPr lang="en-AU" dirty="0" err="1"/>
              <a:t>không</a:t>
            </a:r>
            <a:r>
              <a:rPr lang="en-AU" dirty="0"/>
              <a:t> </a:t>
            </a:r>
            <a:r>
              <a:rPr lang="en-AU" dirty="0" err="1"/>
              <a:t>thông</a:t>
            </a:r>
            <a:r>
              <a:rPr lang="en-AU" dirty="0"/>
              <a:t> </a:t>
            </a:r>
            <a:r>
              <a:rPr lang="en-AU" dirty="0" err="1"/>
              <a:t>suốt</a:t>
            </a:r>
            <a:endParaRPr lang="en-AU" dirty="0"/>
          </a:p>
          <a:p>
            <a:r>
              <a:rPr lang="en-AU" dirty="0" err="1"/>
              <a:t>Thành</a:t>
            </a:r>
            <a:r>
              <a:rPr lang="en-AU" dirty="0"/>
              <a:t> </a:t>
            </a:r>
            <a:r>
              <a:rPr lang="en-AU" dirty="0" err="1"/>
              <a:t>viên</a:t>
            </a:r>
            <a:r>
              <a:rPr lang="en-AU" dirty="0"/>
              <a:t> </a:t>
            </a:r>
            <a:r>
              <a:rPr lang="en-AU" dirty="0" err="1"/>
              <a:t>thiếu</a:t>
            </a:r>
            <a:r>
              <a:rPr lang="en-AU" dirty="0"/>
              <a:t> tin </a:t>
            </a:r>
            <a:r>
              <a:rPr lang="en-AU" dirty="0" err="1"/>
              <a:t>tưởng</a:t>
            </a:r>
            <a:r>
              <a:rPr lang="en-AU" dirty="0"/>
              <a:t> </a:t>
            </a:r>
            <a:r>
              <a:rPr lang="en-AU" dirty="0" err="1"/>
              <a:t>nhau</a:t>
            </a:r>
            <a:endParaRPr lang="en-AU" dirty="0"/>
          </a:p>
          <a:p>
            <a:r>
              <a:rPr lang="en-AU" dirty="0" err="1"/>
              <a:t>không</a:t>
            </a:r>
            <a:r>
              <a:rPr lang="en-AU" dirty="0"/>
              <a:t> cam </a:t>
            </a:r>
            <a:r>
              <a:rPr lang="en-AU" dirty="0" err="1"/>
              <a:t>kết</a:t>
            </a:r>
            <a:r>
              <a:rPr lang="en-AU" dirty="0"/>
              <a:t> </a:t>
            </a:r>
            <a:r>
              <a:rPr lang="en-AU" dirty="0" err="1"/>
              <a:t>thực</a:t>
            </a:r>
            <a:r>
              <a:rPr lang="en-AU" dirty="0"/>
              <a:t> </a:t>
            </a:r>
            <a:r>
              <a:rPr lang="en-AU" dirty="0" err="1"/>
              <a:t>hiện</a:t>
            </a:r>
            <a:r>
              <a:rPr lang="en-AU" dirty="0"/>
              <a:t> </a:t>
            </a:r>
            <a:r>
              <a:rPr lang="en-AU" dirty="0" err="1"/>
              <a:t>kế</a:t>
            </a:r>
            <a:r>
              <a:rPr lang="en-AU" dirty="0"/>
              <a:t> </a:t>
            </a:r>
            <a:r>
              <a:rPr lang="en-AU" dirty="0" err="1"/>
              <a:t>hoạch</a:t>
            </a:r>
            <a:endParaRPr lang="en-AU" dirty="0"/>
          </a:p>
          <a:p>
            <a:r>
              <a:rPr lang="en-AU" dirty="0" err="1"/>
              <a:t>không</a:t>
            </a:r>
            <a:r>
              <a:rPr lang="en-AU" dirty="0"/>
              <a:t> </a:t>
            </a:r>
            <a:r>
              <a:rPr lang="en-AU" dirty="0" err="1"/>
              <a:t>có</a:t>
            </a:r>
            <a:r>
              <a:rPr lang="en-AU" dirty="0"/>
              <a:t> </a:t>
            </a:r>
            <a:r>
              <a:rPr lang="en-AU" dirty="0" err="1"/>
              <a:t>tinh</a:t>
            </a:r>
            <a:r>
              <a:rPr lang="en-AU" dirty="0"/>
              <a:t> </a:t>
            </a:r>
            <a:r>
              <a:rPr lang="en-AU" dirty="0" err="1"/>
              <a:t>thần</a:t>
            </a:r>
            <a:r>
              <a:rPr lang="en-AU" dirty="0"/>
              <a:t> </a:t>
            </a:r>
            <a:r>
              <a:rPr lang="en-AU" dirty="0" err="1"/>
              <a:t>đồng</a:t>
            </a:r>
            <a:r>
              <a:rPr lang="en-AU" dirty="0"/>
              <a:t> </a:t>
            </a:r>
            <a:r>
              <a:rPr lang="en-AU" dirty="0" err="1"/>
              <a:t>đội</a:t>
            </a:r>
            <a:r>
              <a:rPr lang="en-AU" dirty="0"/>
              <a:t> </a:t>
            </a:r>
            <a:r>
              <a:rPr lang="en-AU" dirty="0" err="1"/>
              <a:t>thực</a:t>
            </a:r>
            <a:r>
              <a:rPr lang="en-AU" dirty="0"/>
              <a:t> </a:t>
            </a:r>
            <a:r>
              <a:rPr lang="en-AU" dirty="0" err="1"/>
              <a:t>sự</a:t>
            </a:r>
            <a:endParaRPr lang="en-AU" dirty="0"/>
          </a:p>
          <a:p>
            <a:r>
              <a:rPr lang="en-AU" dirty="0" err="1"/>
              <a:t>không</a:t>
            </a:r>
            <a:r>
              <a:rPr lang="en-AU" dirty="0"/>
              <a:t> </a:t>
            </a:r>
            <a:r>
              <a:rPr lang="en-AU" dirty="0" err="1"/>
              <a:t>quan</a:t>
            </a:r>
            <a:r>
              <a:rPr lang="en-AU" dirty="0"/>
              <a:t> </a:t>
            </a:r>
            <a:r>
              <a:rPr lang="en-AU" dirty="0" err="1"/>
              <a:t>tâm</a:t>
            </a:r>
            <a:r>
              <a:rPr lang="en-AU" dirty="0"/>
              <a:t> </a:t>
            </a:r>
            <a:r>
              <a:rPr lang="en-AU" dirty="0" err="1"/>
              <a:t>tới</a:t>
            </a:r>
            <a:r>
              <a:rPr lang="en-AU" dirty="0"/>
              <a:t> </a:t>
            </a:r>
            <a:r>
              <a:rPr lang="en-AU" dirty="0" err="1"/>
              <a:t>chất</a:t>
            </a:r>
            <a:r>
              <a:rPr lang="en-AU" dirty="0"/>
              <a:t> </a:t>
            </a:r>
            <a:r>
              <a:rPr lang="en-AU" dirty="0" err="1"/>
              <a:t>lượng</a:t>
            </a:r>
            <a:r>
              <a:rPr lang="en-AU" dirty="0"/>
              <a:t> </a:t>
            </a:r>
            <a:r>
              <a:rPr lang="en-AU" dirty="0" err="1"/>
              <a:t>công</a:t>
            </a:r>
            <a:r>
              <a:rPr lang="en-AU" dirty="0"/>
              <a:t> </a:t>
            </a:r>
            <a:r>
              <a:rPr lang="en-AU" dirty="0" err="1"/>
              <a:t>việc</a:t>
            </a:r>
            <a:endParaRPr lang="en-AU" dirty="0"/>
          </a:p>
          <a:p>
            <a:r>
              <a:rPr lang="en-AU" dirty="0" err="1"/>
              <a:t>thiếu</a:t>
            </a:r>
            <a:r>
              <a:rPr lang="en-AU" dirty="0"/>
              <a:t> </a:t>
            </a:r>
            <a:r>
              <a:rPr lang="en-AU" dirty="0" err="1"/>
              <a:t>định</a:t>
            </a:r>
            <a:r>
              <a:rPr lang="en-AU" dirty="0"/>
              <a:t> </a:t>
            </a:r>
            <a:r>
              <a:rPr lang="en-AU" dirty="0" err="1" smtClean="0"/>
              <a:t>hướng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7173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Triệu tập cuộc họp ngắn với các tổ viên</a:t>
            </a:r>
          </a:p>
          <a:p>
            <a:r>
              <a:rPr lang="en-AU" smtClean="0"/>
              <a:t>Động viên, khích lệ các tổ viên</a:t>
            </a:r>
          </a:p>
          <a:p>
            <a:r>
              <a:rPr lang="en-AU" smtClean="0"/>
              <a:t>Giải quyết mọi tư tưởng lo ngại, thiếu tin tưởng, và không hiểu rõ về chương trình công việc.</a:t>
            </a:r>
          </a:p>
          <a:p>
            <a:r>
              <a:rPr lang="en-AU" smtClean="0"/>
              <a:t>Hỏi thành viên xem có vấn đề gì không.</a:t>
            </a:r>
          </a:p>
          <a:p>
            <a:r>
              <a:rPr lang="en-AU" smtClean="0"/>
              <a:t>Nhắc các thành viên đề phòng và phát hiện các rủi ro ảnh hưởng đến dự án.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Nếu sau khi khai trương dự án, không khí lại lắng xuống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7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51" y="2674939"/>
            <a:ext cx="5552636" cy="34512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QLNS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81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068" y="2264304"/>
            <a:ext cx="7408333" cy="3450696"/>
          </a:xfrm>
        </p:spPr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sự,xây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hiên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QLNS DA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9724"/>
            <a:ext cx="5776766" cy="212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949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2600" y="2674939"/>
            <a:ext cx="4834739" cy="34512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thuật phân tích nhu cầu 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017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51650" y="2885894"/>
            <a:ext cx="119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Initiating Processes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2096" y="2882221"/>
            <a:ext cx="117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0906" y="1646377"/>
            <a:ext cx="145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0881" y="4470007"/>
            <a:ext cx="125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653" y="253768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Team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653" y="709326"/>
            <a:ext cx="55345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people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skills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committed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which they hold themselves mutually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Katzenbach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Smith 1994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Katzenbach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Smith 1994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is not a team. A team is a group of people with a high degree of interdependence geared toward the achievement of a goal or completion of a task...it is not a group for administrative convenience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Glenn Parker 1990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groups do not qualify as teams. A team is a group of people who work interdependently, who are committed to common goals, and who produce high quality results....it is not a group for administrative purposes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Vijay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7582" y="247661"/>
            <a:ext cx="535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7582" y="738289"/>
            <a:ext cx="60444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Katzenbach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Smith 1994</a:t>
            </a:r>
          </a:p>
          <a:p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Katzenbach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Smith 1994</a:t>
            </a:r>
            <a:b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Glenn Parker 1990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đội.Một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Vijay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1997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82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068" y="1905000"/>
            <a:ext cx="7408333" cy="3450696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ngũ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đội,tuyển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.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QLNS DA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64" y="3962400"/>
            <a:ext cx="6272136" cy="20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980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08" y="2514601"/>
            <a:ext cx="4959323" cy="34512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thuật tuyển chọn nhân sự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64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068" y="1654704"/>
            <a:ext cx="7408333" cy="3450696"/>
          </a:xfrm>
        </p:spPr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QLNS DA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865120" y="2985770"/>
            <a:ext cx="6583681" cy="3186430"/>
            <a:chOff x="685800" y="2209800"/>
            <a:chExt cx="8229600" cy="3983037"/>
          </a:xfrm>
        </p:grpSpPr>
        <p:sp>
          <p:nvSpPr>
            <p:cNvPr id="6" name="Rectangle 5"/>
            <p:cNvSpPr/>
            <p:nvPr/>
          </p:nvSpPr>
          <p:spPr>
            <a:xfrm>
              <a:off x="685800" y="2209800"/>
              <a:ext cx="8229600" cy="39830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055688" y="2946400"/>
              <a:ext cx="1657350" cy="2971800"/>
              <a:chOff x="-550902" y="342632"/>
              <a:chExt cx="1103262" cy="2014119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-550902" y="342632"/>
                <a:ext cx="1103262" cy="20141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ounded Rectangle 5"/>
              <p:cNvSpPr/>
              <p:nvPr/>
            </p:nvSpPr>
            <p:spPr>
              <a:xfrm>
                <a:off x="-550902" y="409339"/>
                <a:ext cx="995472" cy="19065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1910" tIns="41910" rIns="41910" bIns="41910" spcCol="1270" anchor="ctr"/>
              <a:lstStyle/>
              <a:p>
                <a:pPr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b="1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b="1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vào</a:t>
                </a:r>
                <a:endParaRPr lang="en-US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Bổ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nhiệm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viên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đội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dự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án</a:t>
                </a:r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Kế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hoạch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quản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dự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án</a:t>
                </a:r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Kế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hoạch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bổ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nguồn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lực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dự</a:t>
                </a:r>
                <a:r>
                  <a:rPr lang="en-US" sz="14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án</a:t>
                </a:r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2895600" y="2514600"/>
              <a:ext cx="4103687" cy="3387725"/>
              <a:chOff x="1675355" y="64953"/>
              <a:chExt cx="2510712" cy="2296519"/>
            </a:xfrm>
          </p:grpSpPr>
          <p:sp>
            <p:nvSpPr>
              <p:cNvPr id="12" name="Right Arrow 11"/>
              <p:cNvSpPr/>
              <p:nvPr/>
            </p:nvSpPr>
            <p:spPr>
              <a:xfrm>
                <a:off x="1675355" y="64953"/>
                <a:ext cx="2510712" cy="2296519"/>
              </a:xfrm>
              <a:prstGeom prst="rightArrow">
                <a:avLst>
                  <a:gd name="adj1" fmla="val 64973"/>
                  <a:gd name="adj2" fmla="val 42066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ight Arrow 7"/>
              <p:cNvSpPr/>
              <p:nvPr/>
            </p:nvSpPr>
            <p:spPr>
              <a:xfrm>
                <a:off x="1750142" y="381343"/>
                <a:ext cx="2062961" cy="16981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1910" tIns="41910" rIns="41910" bIns="41910" spcCol="1270" anchor="ctr"/>
              <a:lstStyle/>
              <a:p>
                <a:pPr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b="1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US" b="1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cụ</a:t>
                </a:r>
                <a:r>
                  <a:rPr lang="en-US" b="1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b="1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hỗ</a:t>
                </a:r>
                <a:r>
                  <a:rPr lang="en-US" b="1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trợ</a:t>
                </a:r>
                <a:r>
                  <a:rPr lang="en-US" b="1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Kỹ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năng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giao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tiếp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cá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nhân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Đào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tạo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3.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Xây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dựng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đội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dự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án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4.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hoạt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động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phát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triển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đội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dự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án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Quy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chế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hoạt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động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tập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trung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ghi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nhận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trao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thưởng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7010400" y="3048000"/>
              <a:ext cx="1522412" cy="2317750"/>
              <a:chOff x="4227401" y="563950"/>
              <a:chExt cx="1246002" cy="1571484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227401" y="563950"/>
                <a:ext cx="1246002" cy="157148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ounded Rectangle 9"/>
              <p:cNvSpPr/>
              <p:nvPr/>
            </p:nvSpPr>
            <p:spPr>
              <a:xfrm>
                <a:off x="4288466" y="625303"/>
                <a:ext cx="1123871" cy="144877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41910" tIns="41910" rIns="41910" bIns="41910" spcCol="1270" anchor="ctr"/>
              <a:lstStyle/>
              <a:p>
                <a:pPr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b="1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b="1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quả</a:t>
                </a:r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 defTabSz="46672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Ghi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nhận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hiệu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quả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hoạt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động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đội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dự</a:t>
                </a:r>
                <a:r>
                  <a:rPr lang="en-US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án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61979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Forming: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gỡ</a:t>
            </a:r>
            <a:r>
              <a:rPr lang="en-US" dirty="0" smtClean="0"/>
              <a:t>,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 E </a:t>
            </a:r>
            <a:r>
              <a:rPr lang="en-US" dirty="0" err="1" smtClean="0"/>
              <a:t>dè</a:t>
            </a:r>
            <a:r>
              <a:rPr lang="en-US" dirty="0" smtClean="0"/>
              <a:t>,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cởi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0"/>
            <a:r>
              <a:rPr lang="en-US" dirty="0" smtClean="0"/>
              <a:t>Storming: </a:t>
            </a:r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.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giành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,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khẳng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pPr lvl="0"/>
            <a:r>
              <a:rPr lang="en-US" dirty="0" smtClean="0"/>
              <a:t>Norming: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/>
              <a:t>. </a:t>
            </a:r>
            <a:r>
              <a:rPr lang="vi-VN" dirty="0">
                <a:latin typeface="Candara" panose="020E0502030303020204" pitchFamily="34" charset="0"/>
              </a:rPr>
              <a:t>Thống nhất và thiết lập các thông lệ và quy định công việc</a:t>
            </a:r>
            <a:r>
              <a:rPr lang="en-US" dirty="0">
                <a:latin typeface="Candara" panose="020E0502030303020204" pitchFamily="34" charset="0"/>
              </a:rPr>
              <a:t>. </a:t>
            </a:r>
            <a:r>
              <a:rPr lang="en-US" dirty="0" err="1"/>
              <a:t>B</a:t>
            </a:r>
            <a:r>
              <a:rPr lang="en-US" dirty="0" err="1" smtClean="0"/>
              <a:t>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tin </a:t>
            </a:r>
            <a:r>
              <a:rPr lang="en-US" dirty="0" err="1" smtClean="0"/>
              <a:t>tưởng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0"/>
            <a:r>
              <a:rPr lang="en-US" dirty="0" smtClean="0"/>
              <a:t>Performing: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0"/>
            <a:r>
              <a:rPr lang="en-US" dirty="0" smtClean="0"/>
              <a:t>Adjourning: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thuật phát triển đội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71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5765" y="2674939"/>
            <a:ext cx="4508408" cy="34512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thuật quản ký xung đột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505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Lưu ý về tổ chức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A7940FBB-15FC-4DD8-AC53-2440C851D521}" type="slidenum">
              <a:rPr lang="en-US" altLang="en-US" smtClean="0"/>
              <a:pPr lvl="1"/>
              <a:t>45</a:t>
            </a:fld>
            <a:endParaRPr lang="en-US" altLang="en-US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00655" y="2679192"/>
            <a:ext cx="3822192" cy="3447288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 smtClean="0"/>
              <a:t>Hợp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trở</a:t>
            </a:r>
            <a:endParaRPr lang="en-US" altLang="en-US" dirty="0" smtClean="0"/>
          </a:p>
          <a:p>
            <a:r>
              <a:rPr lang="en-US" altLang="en-US" dirty="0" err="1" smtClean="0"/>
              <a:t>Chất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lượng</a:t>
            </a:r>
            <a:endParaRPr lang="en-US" altLang="en-US" dirty="0" smtClean="0"/>
          </a:p>
          <a:p>
            <a:r>
              <a:rPr lang="en-US" altLang="en-US" dirty="0" err="1" smtClean="0"/>
              <a:t>Thay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đổi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tổ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chức</a:t>
            </a:r>
            <a:endParaRPr lang="en-US" altLang="en-US" dirty="0" smtClean="0"/>
          </a:p>
          <a:p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rủi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ro</a:t>
            </a:r>
            <a:endParaRPr lang="en-US" altLang="en-US" dirty="0" smtClean="0"/>
          </a:p>
          <a:p>
            <a:r>
              <a:rPr lang="en-US" altLang="en-US" dirty="0" err="1" smtClean="0"/>
              <a:t>Lập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dự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án</a:t>
            </a:r>
            <a:endParaRPr lang="en-US" altLang="en-US" dirty="0" smtClean="0"/>
          </a:p>
          <a:p>
            <a:r>
              <a:rPr lang="en-US" altLang="en-US" dirty="0" err="1" smtClean="0"/>
              <a:t>Nhà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thầu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phụ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169152" y="2679192"/>
            <a:ext cx="3822192" cy="34472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 noGrp="1"/>
          </p:cNvGraphicFramePr>
          <p:nvPr>
            <p:extLst/>
          </p:nvPr>
        </p:nvGraphicFramePr>
        <p:xfrm>
          <a:off x="6169025" y="3206751"/>
          <a:ext cx="38227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icrosoft ClipArt Gallery" r:id="rId3" imgW="4052888" imgH="2536825" progId="MS_ClipArt_Gallery">
                  <p:embed/>
                </p:oleObj>
              </mc:Choice>
              <mc:Fallback>
                <p:oleObj name="Microsoft ClipArt Gallery" r:id="rId3" imgW="4052888" imgH="2536825" progId="MS_ClipArt_Gallery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3206751"/>
                        <a:ext cx="3822700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5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6068" y="2133600"/>
            <a:ext cx="7408333" cy="3450696"/>
          </a:xfrm>
        </p:spPr>
        <p:txBody>
          <a:bodyPr>
            <a:noAutofit/>
          </a:bodyPr>
          <a:lstStyle/>
          <a:p>
            <a:r>
              <a:rPr lang="en-US" altLang="en-US" sz="1100" dirty="0" err="1"/>
              <a:t>Vị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trí</a:t>
            </a:r>
            <a:r>
              <a:rPr lang="en-US" altLang="en-US" sz="1100" dirty="0"/>
              <a:t>:	</a:t>
            </a:r>
            <a:r>
              <a:rPr lang="en-US" altLang="en-US" sz="1100" dirty="0" err="1"/>
              <a:t>kiến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trúc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kỹ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thuật</a:t>
            </a:r>
            <a:r>
              <a:rPr lang="en-US" altLang="en-US" sz="1100" dirty="0"/>
              <a:t> (</a:t>
            </a:r>
            <a:r>
              <a:rPr lang="en-US" altLang="en-US" sz="1100" dirty="0" err="1"/>
              <a:t>nhóm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trưởng</a:t>
            </a:r>
            <a:r>
              <a:rPr lang="en-US" altLang="en-US" sz="1100" dirty="0"/>
              <a:t>)</a:t>
            </a:r>
          </a:p>
          <a:p>
            <a:r>
              <a:rPr lang="en-US" altLang="en-US" sz="1100" dirty="0" err="1"/>
              <a:t>báo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cáo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cho</a:t>
            </a:r>
            <a:r>
              <a:rPr lang="en-US" altLang="en-US" sz="1100" dirty="0"/>
              <a:t>:	</a:t>
            </a:r>
            <a:r>
              <a:rPr lang="en-US" altLang="en-US" sz="1100" dirty="0" err="1"/>
              <a:t>quản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ly</a:t>
            </a:r>
            <a:r>
              <a:rPr lang="en-US" altLang="en-US" sz="1100" dirty="0"/>
              <a:t>́ </a:t>
            </a:r>
            <a:r>
              <a:rPr lang="en-US" altLang="en-US" sz="1100" dirty="0" err="1"/>
              <a:t>dự</a:t>
            </a:r>
            <a:r>
              <a:rPr lang="en-US" altLang="en-US" sz="1100" dirty="0"/>
              <a:t> </a:t>
            </a:r>
            <a:r>
              <a:rPr lang="en-US" altLang="en-US" sz="1100" dirty="0" err="1"/>
              <a:t>án</a:t>
            </a:r>
            <a:endParaRPr lang="en-US" altLang="en-US" sz="1100" dirty="0"/>
          </a:p>
          <a:p>
            <a:pPr lvl="1"/>
            <a:r>
              <a:rPr lang="en-US" altLang="en-US" sz="1100" dirty="0" err="1"/>
              <a:t>người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kiến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trúc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kỹ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thuật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sẽ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chịu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trách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nhiệm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đối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với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việc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xác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định</a:t>
            </a:r>
            <a:r>
              <a:rPr lang="en-US" altLang="en-US" sz="1100" dirty="0"/>
              <a:t>, </a:t>
            </a:r>
            <a:r>
              <a:rPr lang="en-US" altLang="en-US" sz="1100" dirty="0" err="1"/>
              <a:t>lập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kế</a:t>
            </a:r>
            <a:r>
              <a:rPr lang="en-US" altLang="en-US" sz="1100" dirty="0"/>
              <a:t> </a:t>
            </a:r>
            <a:r>
              <a:rPr lang="en-US" altLang="en-US" sz="1100" dirty="0" err="1"/>
              <a:t>hoạch</a:t>
            </a:r>
            <a:r>
              <a:rPr lang="en-US" altLang="en-US" sz="1100" dirty="0"/>
              <a:t>, </a:t>
            </a:r>
            <a:r>
              <a:rPr lang="en-US" altLang="en-US" sz="1100" dirty="0" err="1"/>
              <a:t>thực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hiện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và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kiểm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soát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kỹ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thuật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của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dự</a:t>
            </a:r>
            <a:r>
              <a:rPr lang="en-US" altLang="en-US" sz="1100" dirty="0"/>
              <a:t> </a:t>
            </a:r>
            <a:r>
              <a:rPr lang="en-US" altLang="en-US" sz="1100" dirty="0" err="1"/>
              <a:t>án</a:t>
            </a:r>
            <a:endParaRPr lang="en-US" altLang="en-US" sz="1100" dirty="0"/>
          </a:p>
          <a:p>
            <a:r>
              <a:rPr lang="en-US" altLang="en-US" sz="1100" dirty="0" err="1"/>
              <a:t>Trách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nhiệm</a:t>
            </a:r>
            <a:endParaRPr lang="en-US" altLang="en-US" sz="1100" dirty="0"/>
          </a:p>
          <a:p>
            <a:pPr lvl="1"/>
            <a:r>
              <a:rPr lang="en-US" altLang="en-US" sz="1100" dirty="0"/>
              <a:t> 	</a:t>
            </a:r>
            <a:r>
              <a:rPr lang="en-US" altLang="en-US" sz="1100" dirty="0" err="1"/>
              <a:t>quản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lý</a:t>
            </a:r>
            <a:r>
              <a:rPr lang="en-US" altLang="en-US" sz="1100" dirty="0"/>
              <a:t> 1 </a:t>
            </a:r>
            <a:r>
              <a:rPr lang="en-US" altLang="en-US" sz="1100" dirty="0" err="1"/>
              <a:t>nhóm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có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từ</a:t>
            </a:r>
            <a:r>
              <a:rPr lang="en-US" altLang="en-US" sz="1100" dirty="0"/>
              <a:t> 4-6 </a:t>
            </a:r>
            <a:r>
              <a:rPr lang="en-US" altLang="en-US" sz="1100" dirty="0" err="1"/>
              <a:t>cán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bộ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dự</a:t>
            </a:r>
            <a:r>
              <a:rPr lang="en-US" altLang="en-US" sz="1100" dirty="0"/>
              <a:t> </a:t>
            </a:r>
            <a:r>
              <a:rPr lang="en-US" altLang="en-US" sz="1100" dirty="0" err="1"/>
              <a:t>án</a:t>
            </a:r>
            <a:r>
              <a:rPr lang="en-US" altLang="en-US" sz="1100" dirty="0"/>
              <a:t>;</a:t>
            </a:r>
          </a:p>
          <a:p>
            <a:pPr lvl="1"/>
            <a:r>
              <a:rPr lang="en-US" altLang="en-US" sz="1100" dirty="0"/>
              <a:t> 	</a:t>
            </a:r>
            <a:r>
              <a:rPr lang="en-US" altLang="en-US" sz="1100" dirty="0" err="1"/>
              <a:t>xem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xét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các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công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cụ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được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sử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dụng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đối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với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các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ứng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dụng</a:t>
            </a:r>
            <a:r>
              <a:rPr lang="en-US" altLang="en-US" sz="1100" dirty="0"/>
              <a:t> front-end </a:t>
            </a:r>
            <a:r>
              <a:rPr lang="en-US" altLang="en-US" sz="1100" dirty="0" err="1"/>
              <a:t>và</a:t>
            </a:r>
            <a:r>
              <a:rPr lang="en-US" altLang="en-US" sz="1100" dirty="0"/>
              <a:t> back-end;</a:t>
            </a:r>
          </a:p>
          <a:p>
            <a:pPr lvl="1"/>
            <a:r>
              <a:rPr lang="en-US" altLang="en-US" sz="1100" dirty="0"/>
              <a:t> 	</a:t>
            </a:r>
            <a:r>
              <a:rPr lang="en-US" altLang="en-US" sz="1100" dirty="0" err="1"/>
              <a:t>Xác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định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kiến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trúc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mong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muốn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được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đưa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vào</a:t>
            </a:r>
            <a:r>
              <a:rPr lang="en-US" altLang="en-US" sz="1100" dirty="0"/>
              <a:t> </a:t>
            </a:r>
            <a:r>
              <a:rPr lang="en-US" altLang="en-US" sz="1100" dirty="0" err="1"/>
              <a:t>xem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xét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trong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phạm</a:t>
            </a:r>
            <a:r>
              <a:rPr lang="en-US" altLang="en-US" sz="1100" dirty="0"/>
              <a:t> vi </a:t>
            </a:r>
            <a:r>
              <a:rPr lang="en-US" altLang="en-US" sz="1100" dirty="0" err="1"/>
              <a:t>giới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hạn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của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dự</a:t>
            </a:r>
            <a:r>
              <a:rPr lang="en-US" altLang="en-US" sz="1100" dirty="0"/>
              <a:t> </a:t>
            </a:r>
            <a:r>
              <a:rPr lang="en-US" altLang="en-US" sz="1100" dirty="0" err="1"/>
              <a:t>án</a:t>
            </a:r>
            <a:r>
              <a:rPr lang="en-US" altLang="en-US" sz="1100" dirty="0"/>
              <a:t>;</a:t>
            </a:r>
          </a:p>
          <a:p>
            <a:pPr lvl="1"/>
            <a:r>
              <a:rPr lang="en-US" altLang="en-US" sz="1100" dirty="0"/>
              <a:t> 	</a:t>
            </a:r>
            <a:r>
              <a:rPr lang="en-US" altLang="en-US" sz="1100" dirty="0" err="1"/>
              <a:t>xem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xét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phần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mềm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để</a:t>
            </a:r>
            <a:r>
              <a:rPr lang="en-US" altLang="en-US" sz="1100" dirty="0"/>
              <a:t> </a:t>
            </a:r>
            <a:r>
              <a:rPr lang="en-US" altLang="en-US" sz="1100" dirty="0" err="1"/>
              <a:t>xác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định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tính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khả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dụng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của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kiến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trúc</a:t>
            </a:r>
            <a:r>
              <a:rPr lang="en-US" altLang="en-US" sz="1100" dirty="0"/>
              <a:t>; </a:t>
            </a:r>
            <a:r>
              <a:rPr lang="en-US" altLang="en-US" sz="1100" dirty="0" err="1"/>
              <a:t>và</a:t>
            </a:r>
            <a:r>
              <a:rPr lang="en-US" altLang="en-US" sz="1100" dirty="0"/>
              <a:t>,</a:t>
            </a:r>
          </a:p>
          <a:p>
            <a:pPr lvl="1"/>
            <a:r>
              <a:rPr lang="en-US" altLang="en-US" sz="1100" dirty="0"/>
              <a:t> 	</a:t>
            </a:r>
            <a:r>
              <a:rPr lang="en-US" altLang="en-US" sz="1100" dirty="0" err="1"/>
              <a:t>đưa</a:t>
            </a:r>
            <a:r>
              <a:rPr lang="en-US" altLang="en-US" sz="1100" dirty="0"/>
              <a:t> </a:t>
            </a:r>
            <a:r>
              <a:rPr lang="en-US" altLang="en-US" sz="1100" dirty="0" err="1"/>
              <a:t>ra</a:t>
            </a:r>
            <a:r>
              <a:rPr lang="en-US" altLang="en-US" sz="1100" dirty="0"/>
              <a:t> </a:t>
            </a:r>
            <a:r>
              <a:rPr lang="en-US" altLang="en-US" sz="1100" dirty="0" err="1"/>
              <a:t>hướng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dẫn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về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tính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khả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kỹ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thuật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đối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với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các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yêu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cầu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cụ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thể</a:t>
            </a:r>
            <a:endParaRPr lang="en-US" altLang="en-US" sz="1100" dirty="0"/>
          </a:p>
          <a:p>
            <a:r>
              <a:rPr lang="en-US" altLang="en-US" sz="1100" dirty="0" err="1"/>
              <a:t>Kỹ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năng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yêu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cầu</a:t>
            </a:r>
            <a:endParaRPr lang="en-US" altLang="en-US" sz="1100" dirty="0"/>
          </a:p>
          <a:p>
            <a:pPr lvl="1"/>
            <a:r>
              <a:rPr lang="en-US" altLang="en-US" sz="1100" dirty="0"/>
              <a:t> 	</a:t>
            </a:r>
            <a:r>
              <a:rPr lang="en-US" altLang="en-US" sz="1100" dirty="0" err="1"/>
              <a:t>có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kiến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thức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làm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việc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về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các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cơ</a:t>
            </a:r>
            <a:r>
              <a:rPr lang="en-US" altLang="en-US" sz="1100" dirty="0"/>
              <a:t> </a:t>
            </a:r>
            <a:r>
              <a:rPr lang="en-US" altLang="en-US" sz="1100" dirty="0" err="1"/>
              <a:t>sở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dữ</a:t>
            </a:r>
            <a:r>
              <a:rPr lang="en-US" altLang="en-US" sz="1100" dirty="0"/>
              <a:t> </a:t>
            </a:r>
            <a:r>
              <a:rPr lang="en-US" altLang="en-US" sz="1100" dirty="0" err="1"/>
              <a:t>liệu</a:t>
            </a:r>
            <a:r>
              <a:rPr lang="en-US" altLang="en-US" sz="1100" dirty="0"/>
              <a:t>, </a:t>
            </a:r>
            <a:r>
              <a:rPr lang="en-US" altLang="en-US" sz="1100" dirty="0" err="1"/>
              <a:t>bao</a:t>
            </a:r>
            <a:r>
              <a:rPr lang="en-US" altLang="en-US" sz="1100" dirty="0"/>
              <a:t> </a:t>
            </a:r>
            <a:r>
              <a:rPr lang="en-US" altLang="en-US" sz="1100" dirty="0" err="1"/>
              <a:t>gồm</a:t>
            </a:r>
            <a:r>
              <a:rPr lang="en-US" altLang="en-US" sz="1100" dirty="0"/>
              <a:t> Oracle;</a:t>
            </a:r>
          </a:p>
          <a:p>
            <a:pPr lvl="1"/>
            <a:r>
              <a:rPr lang="en-US" altLang="en-US" sz="1100" dirty="0"/>
              <a:t> 	 </a:t>
            </a:r>
            <a:r>
              <a:rPr lang="en-US" altLang="en-US" sz="1100" dirty="0" err="1"/>
              <a:t>có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kiến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thức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làm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việc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về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các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môi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trường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triển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khai</a:t>
            </a:r>
            <a:r>
              <a:rPr lang="en-US" altLang="en-US" sz="1100" dirty="0"/>
              <a:t>, </a:t>
            </a:r>
            <a:r>
              <a:rPr lang="en-US" altLang="en-US" sz="1100" dirty="0" err="1"/>
              <a:t>ngôn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ngữ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triển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khai</a:t>
            </a:r>
            <a:r>
              <a:rPr lang="en-US" altLang="en-US" sz="1100" dirty="0"/>
              <a:t>, </a:t>
            </a:r>
            <a:r>
              <a:rPr lang="en-US" altLang="en-US" sz="1100" dirty="0" err="1"/>
              <a:t>phần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mếm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kết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nối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cơ</a:t>
            </a:r>
            <a:r>
              <a:rPr lang="en-US" altLang="en-US" sz="1100" dirty="0"/>
              <a:t> </a:t>
            </a:r>
            <a:r>
              <a:rPr lang="en-US" altLang="en-US" sz="1100" dirty="0" err="1"/>
              <a:t>sở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dữ</a:t>
            </a:r>
            <a:r>
              <a:rPr lang="en-US" altLang="en-US" sz="1100" dirty="0"/>
              <a:t> </a:t>
            </a:r>
            <a:r>
              <a:rPr lang="en-US" altLang="en-US" sz="1100" dirty="0" err="1"/>
              <a:t>liệu</a:t>
            </a:r>
            <a:r>
              <a:rPr lang="en-US" altLang="en-US" sz="1100" dirty="0"/>
              <a:t>, </a:t>
            </a:r>
            <a:r>
              <a:rPr lang="en-US" altLang="en-US" sz="1100" dirty="0" err="1"/>
              <a:t>và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thông</a:t>
            </a:r>
            <a:r>
              <a:rPr lang="en-US" altLang="en-US" sz="1100" dirty="0"/>
              <a:t> tin </a:t>
            </a:r>
            <a:r>
              <a:rPr lang="en-US" altLang="en-US" sz="1100" dirty="0" err="1"/>
              <a:t>liên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lạc</a:t>
            </a:r>
            <a:r>
              <a:rPr lang="en-US" altLang="en-US" sz="1100" dirty="0"/>
              <a:t>;</a:t>
            </a:r>
          </a:p>
          <a:p>
            <a:pPr lvl="1"/>
            <a:r>
              <a:rPr lang="en-US" altLang="en-US" sz="1100" dirty="0"/>
              <a:t> 	</a:t>
            </a:r>
            <a:r>
              <a:rPr lang="en-US" altLang="en-US" sz="1100" dirty="0" err="1"/>
              <a:t>có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kinh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nghiệm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rộng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trong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triển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khai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hệ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thống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sử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dụng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những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công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nghệ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đã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nêu</a:t>
            </a:r>
            <a:r>
              <a:rPr lang="en-US" altLang="en-US" sz="1100" dirty="0"/>
              <a:t> ở </a:t>
            </a:r>
            <a:r>
              <a:rPr lang="en-US" altLang="en-US" sz="1100" dirty="0" err="1"/>
              <a:t>trên</a:t>
            </a:r>
            <a:r>
              <a:rPr lang="en-US" altLang="en-US" sz="1100" dirty="0"/>
              <a:t>; </a:t>
            </a:r>
            <a:r>
              <a:rPr lang="en-US" altLang="en-US" sz="1100" dirty="0" err="1"/>
              <a:t>và</a:t>
            </a:r>
            <a:r>
              <a:rPr lang="en-US" altLang="en-US" sz="1100" dirty="0"/>
              <a:t>,</a:t>
            </a:r>
          </a:p>
          <a:p>
            <a:pPr lvl="1"/>
            <a:r>
              <a:rPr lang="en-US" altLang="en-US" sz="1100" dirty="0"/>
              <a:t> 	</a:t>
            </a:r>
            <a:r>
              <a:rPr lang="en-US" altLang="en-US" sz="1100" dirty="0" err="1"/>
              <a:t>Có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kinh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nghiệm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về</a:t>
            </a:r>
            <a:r>
              <a:rPr lang="en-US" altLang="en-US" sz="1100" dirty="0"/>
              <a:t> </a:t>
            </a:r>
            <a:r>
              <a:rPr lang="en-US" altLang="en-US" sz="1100" dirty="0" err="1"/>
              <a:t>quản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lý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và</a:t>
            </a:r>
            <a:r>
              <a:rPr lang="en-US" altLang="en-US" sz="1100" dirty="0"/>
              <a:t> </a:t>
            </a:r>
            <a:r>
              <a:rPr lang="en-US" altLang="en-US" sz="1100" dirty="0" err="1"/>
              <a:t>phối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hợp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trong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đội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dự</a:t>
            </a:r>
            <a:r>
              <a:rPr lang="en-US" altLang="en-US" sz="1100" dirty="0"/>
              <a:t> </a:t>
            </a:r>
            <a:r>
              <a:rPr lang="en-US" altLang="en-US" sz="1100" dirty="0" err="1"/>
              <a:t>án</a:t>
            </a:r>
            <a:endParaRPr lang="en-US" altLang="en-US" sz="1100" dirty="0"/>
          </a:p>
          <a:p>
            <a:r>
              <a:rPr lang="en-US" altLang="en-US" sz="1100" dirty="0" err="1"/>
              <a:t>Các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phẩm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chất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khác</a:t>
            </a:r>
            <a:endParaRPr lang="en-US" altLang="en-US" sz="1100" dirty="0"/>
          </a:p>
          <a:p>
            <a:pPr lvl="1"/>
            <a:r>
              <a:rPr lang="en-US" altLang="en-US" sz="1100" dirty="0"/>
              <a:t> 	</a:t>
            </a:r>
            <a:r>
              <a:rPr lang="en-US" altLang="en-US" sz="1100" dirty="0" err="1"/>
              <a:t>tối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thiểu</a:t>
            </a:r>
            <a:r>
              <a:rPr lang="en-US" altLang="en-US" sz="1100" dirty="0"/>
              <a:t> 5 </a:t>
            </a:r>
            <a:r>
              <a:rPr lang="en-US" altLang="en-US" sz="1100" dirty="0" err="1"/>
              <a:t>năm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kinh</a:t>
            </a:r>
            <a:r>
              <a:rPr lang="en-US" altLang="en-US" sz="1100" dirty="0"/>
              <a:t> </a:t>
            </a:r>
            <a:r>
              <a:rPr lang="en-US" altLang="en-US" sz="1100" dirty="0" err="1"/>
              <a:t>nghiệm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về</a:t>
            </a:r>
            <a:r>
              <a:rPr lang="en-US" altLang="en-US" sz="1100" dirty="0"/>
              <a:t> CNTT, </a:t>
            </a:r>
            <a:r>
              <a:rPr lang="en-US" altLang="en-US" sz="1100" dirty="0" err="1"/>
              <a:t>đặc</a:t>
            </a:r>
            <a:r>
              <a:rPr lang="en-US" altLang="en-US" sz="1100" dirty="0"/>
              <a:t> </a:t>
            </a:r>
            <a:r>
              <a:rPr lang="en-US" altLang="en-US" sz="1100" dirty="0" err="1"/>
              <a:t>biệt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là</a:t>
            </a:r>
            <a:r>
              <a:rPr lang="en-US" altLang="en-US" sz="1100" dirty="0"/>
              <a:t> </a:t>
            </a:r>
            <a:r>
              <a:rPr lang="en-US" altLang="en-US" sz="1100" dirty="0" err="1"/>
              <a:t>về</a:t>
            </a:r>
            <a:r>
              <a:rPr lang="en-US" altLang="en-US" sz="1100" dirty="0"/>
              <a:t> </a:t>
            </a:r>
            <a:r>
              <a:rPr lang="en-US" altLang="en-US" sz="1100" dirty="0" err="1"/>
              <a:t>phát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triển</a:t>
            </a:r>
            <a:r>
              <a:rPr lang="en-US" altLang="en-US" sz="1100" dirty="0"/>
              <a:t> </a:t>
            </a:r>
            <a:r>
              <a:rPr lang="en-US" altLang="en-US" sz="1100" dirty="0" err="1"/>
              <a:t>kỹ</a:t>
            </a:r>
            <a:r>
              <a:rPr lang="en-US" altLang="en-US" sz="1100" dirty="0"/>
              <a:t> </a:t>
            </a:r>
            <a:r>
              <a:rPr lang="en-US" altLang="en-US" sz="1100" dirty="0" err="1"/>
              <a:t>thuật</a:t>
            </a:r>
            <a:endParaRPr lang="en-US" altLang="en-US" sz="1100" dirty="0"/>
          </a:p>
          <a:p>
            <a:pPr lvl="1"/>
            <a:r>
              <a:rPr lang="en-US" altLang="en-US" sz="1100" dirty="0"/>
              <a:t> 	</a:t>
            </a:r>
            <a:r>
              <a:rPr lang="en-US" altLang="en-US" sz="1100" dirty="0" err="1"/>
              <a:t>có</a:t>
            </a:r>
            <a:r>
              <a:rPr lang="en-US" altLang="en-US" sz="1100" dirty="0"/>
              <a:t> </a:t>
            </a:r>
            <a:r>
              <a:rPr lang="en-US" altLang="en-US" sz="1100" dirty="0" err="1"/>
              <a:t>bằng</a:t>
            </a:r>
            <a:r>
              <a:rPr lang="en-US" altLang="en-US" sz="1100" dirty="0"/>
              <a:t> </a:t>
            </a:r>
            <a:r>
              <a:rPr lang="en-US" altLang="en-US" sz="1100" dirty="0" err="1"/>
              <a:t>đại</a:t>
            </a:r>
            <a:r>
              <a:rPr lang="en-US" altLang="en-US" sz="1100" dirty="0"/>
              <a:t> </a:t>
            </a:r>
            <a:r>
              <a:rPr lang="en-US" altLang="en-US" sz="1100" dirty="0" err="1"/>
              <a:t>học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 trận trách nhiệm</a:t>
            </a:r>
            <a:endParaRPr lang="en-US" altLang="en-US"/>
          </a:p>
        </p:txBody>
      </p:sp>
      <p:graphicFrame>
        <p:nvGraphicFramePr>
          <p:cNvPr id="1016835" name="Group 3"/>
          <p:cNvGraphicFramePr>
            <a:graphicFrameLocks noGrp="1"/>
          </p:cNvGraphicFramePr>
          <p:nvPr>
            <p:ph type="clipArt" sz="half" idx="1"/>
          </p:nvPr>
        </p:nvGraphicFramePr>
        <p:xfrm>
          <a:off x="2206625" y="1981200"/>
          <a:ext cx="3810000" cy="4360546"/>
        </p:xfrm>
        <a:graphic>
          <a:graphicData uri="http://schemas.openxmlformats.org/drawingml/2006/table">
            <a:tbl>
              <a:tblPr/>
              <a:tblGrid>
                <a:gridCol w="952500"/>
                <a:gridCol w="803275"/>
                <a:gridCol w="738188"/>
                <a:gridCol w="777875"/>
                <a:gridCol w="538162"/>
              </a:tblGrid>
              <a:tr h="638175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Công việc</a:t>
                      </a: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Công việc X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Công việc 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Công việc Z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 Văn A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Lê thị B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Cao văn C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Vũ văn D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Phạm văn E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Trần thị 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6885" name="Rectangle 5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mtClean="0"/>
              <a:t>Các kiểu trách nhiệm khác nhau trên công việc</a:t>
            </a:r>
          </a:p>
          <a:p>
            <a:r>
              <a:rPr lang="en-US" altLang="en-US" smtClean="0"/>
              <a:t>A (Approving): Xét duyệt</a:t>
            </a:r>
          </a:p>
          <a:p>
            <a:r>
              <a:rPr lang="en-US" altLang="en-US" smtClean="0"/>
              <a:t>P (Performing): Thực hiện</a:t>
            </a:r>
          </a:p>
          <a:p>
            <a:r>
              <a:rPr lang="en-US" altLang="en-US" smtClean="0"/>
              <a:t>R (Reviewing): Thẩm định</a:t>
            </a:r>
          </a:p>
          <a:p>
            <a:r>
              <a:rPr lang="en-US" altLang="en-US" smtClean="0"/>
              <a:t>C (Contributing):  Tham gia đóng góp</a:t>
            </a:r>
          </a:p>
          <a:p>
            <a:r>
              <a:rPr lang="en-US" altLang="en-US" smtClean="0"/>
              <a:t>I (Informing): Báo cho biết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8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Trách nhiệm của Quản lý dự án</a:t>
            </a:r>
          </a:p>
        </p:txBody>
      </p:sp>
      <p:graphicFrame>
        <p:nvGraphicFramePr>
          <p:cNvPr id="97371" name="Group 91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2206625" y="1981200"/>
          <a:ext cx="7772400" cy="4308474"/>
        </p:xfrm>
        <a:graphic>
          <a:graphicData uri="http://schemas.openxmlformats.org/drawingml/2006/table">
            <a:tbl>
              <a:tblPr/>
              <a:tblGrid>
                <a:gridCol w="4083050"/>
                <a:gridCol w="3689350"/>
              </a:tblGrid>
              <a:tr h="396269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</a:t>
                      </a:r>
                      <a:r>
                        <a:rPr kumimoji="0" lang="fr-F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ách</a:t>
                      </a:r>
                      <a:r>
                        <a:rPr kumimoji="0" lang="fr-F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fr-F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nhiệm</a:t>
                      </a:r>
                      <a:r>
                        <a:rPr kumimoji="0" lang="fr-F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fr-F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chính</a:t>
                      </a:r>
                      <a:endParaRPr kumimoji="0" lang="fr-F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 </a:t>
                      </a:r>
                      <a:r>
                        <a:rPr kumimoji="0" lang="fr-F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</a:t>
                      </a:r>
                      <a:r>
                        <a:rPr kumimoji="0" lang="fr-FR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ết</a:t>
                      </a:r>
                      <a:endParaRPr kumimoji="0" lang="fr-F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640127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Nêu ra những điểm bao quát chung</a:t>
                      </a:r>
                      <a:endParaRPr kumimoji="0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 công việc, cấu trúc phân việc, lịch biểu và ngân sách.</a:t>
                      </a:r>
                      <a:endParaRPr kumimoji="0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807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Trao đổi với các anh em 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Bao gồm các báo cáo, biểu mẫu, bản tin, hội họp, và thủ tục làm việc. ý tưởng là trao đổi cởi mở và trung thực trên cơ sở đều đặn.</a:t>
                      </a:r>
                      <a:endParaRPr kumimoji="0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27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Động viên, khuấy động tinh thần làm việc</a:t>
                      </a:r>
                      <a:endParaRPr kumimoji="0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Bao gồm khích lệ, phân việc, mời tham gia và uỷ quyền</a:t>
                      </a:r>
                      <a:endParaRPr kumimoji="0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551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Định hướng công việc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Bao gồm điều phối, theo dõi, thu thập hiện trạng và đánh giá hiện trạng</a:t>
                      </a:r>
                      <a:endParaRPr kumimoji="0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93">
                <a:tc>
                  <a:txBody>
                    <a:bodyPr/>
                    <a:lstStyle>
                      <a:lvl1pPr marL="342900" indent="-342900"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Hỗ trợ cho mọi người</a:t>
                      </a:r>
                      <a:endParaRPr kumimoji="0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CCFF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408CF9F6-3FD7-4B47-87ED-796D8E334727}" type="slidenum">
              <a:rPr lang="en-US" altLang="en-US" smtClean="0"/>
              <a:pPr lvl="1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5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smtClean="0"/>
              <a:t>Một số người thấy đụng chạm tới "độc lập chuyên môn" của mình, muốn "giấu nghề"</a:t>
            </a:r>
          </a:p>
          <a:p>
            <a:r>
              <a:rPr lang="fr-FR" altLang="en-US" smtClean="0"/>
              <a:t>Một số khác có cảm giác luôn bị "săm soi", theo dõi để phạt</a:t>
            </a:r>
          </a:p>
          <a:p>
            <a:r>
              <a:rPr lang="fr-FR" altLang="en-US" smtClean="0"/>
              <a:t>Một số đấu tranh bởi vì họ cảm thấy nó ngăn cấm sự sáng tạo.</a:t>
            </a:r>
          </a:p>
          <a:p>
            <a:r>
              <a:rPr lang="fr-FR" altLang="en-US" smtClean="0"/>
              <a:t>Một số người khó chịu với phiền phức hành chính (họp hành, báo cáo, lấy chữ ký)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09F29506-2147-4EE1-9699-E4F7510E56ED}" type="slidenum">
              <a:rPr lang="en-US" altLang="en-US" smtClean="0"/>
              <a:pPr lvl="1"/>
              <a:t>49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mtClean="0"/>
              <a:t>Trở ngại cho quản lí dự án </a:t>
            </a:r>
          </a:p>
        </p:txBody>
      </p:sp>
    </p:spTree>
    <p:extLst>
      <p:ext uri="{BB962C8B-B14F-4D97-AF65-F5344CB8AC3E}">
        <p14:creationId xmlns:p14="http://schemas.microsoft.com/office/powerpoint/2010/main" val="3596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652" y="438435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Team?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776" y="904119"/>
            <a:ext cx="49227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team size is 8 to 10 members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skills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or functional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Interpersonal skills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team's common goal 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Developing a team charter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broad directives into specific and measurable performance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Committing to a common  meaningful purpose that sets the tone and inspires the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how they will work together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accountability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boss accountability, group must have the "we hold ourselves accountable“ attitude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Underpinnings of commitment and trust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7154" y="438435"/>
            <a:ext cx="400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9439" y="900100"/>
            <a:ext cx="49940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31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mtClean="0"/>
              <a:t>Chọn nhân sự cho dự án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03040D60-F090-4620-B929-849A19B100AF}" type="slidenum">
              <a:rPr lang="en-US" altLang="en-US" smtClean="0"/>
              <a:pPr lvl="1"/>
              <a:t>50</a:t>
            </a:fld>
            <a:endParaRPr lang="en-US" altLang="en-US"/>
          </a:p>
        </p:txBody>
      </p:sp>
      <p:sp>
        <p:nvSpPr>
          <p:cNvPr id="3277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00655" y="2679192"/>
            <a:ext cx="3822192" cy="344728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fr-FR" altLang="en-US" smtClean="0"/>
              <a:t>Kiến thức kỹ thuật</a:t>
            </a:r>
          </a:p>
          <a:p>
            <a:r>
              <a:rPr lang="fr-FR" altLang="en-US" smtClean="0"/>
              <a:t>Chuyên môn đặc biệt</a:t>
            </a:r>
          </a:p>
          <a:p>
            <a:r>
              <a:rPr lang="fr-FR" altLang="en-US" smtClean="0"/>
              <a:t>Đã có kinh nghiệm</a:t>
            </a:r>
          </a:p>
          <a:p>
            <a:r>
              <a:rPr lang="fr-FR" altLang="en-US" smtClean="0"/>
              <a:t>Đã tham gia dự án nào chưa?</a:t>
            </a:r>
          </a:p>
          <a:p>
            <a:r>
              <a:rPr lang="fr-FR" altLang="en-US" smtClean="0"/>
              <a:t>Quyền lực của phòng, ban của người đó?</a:t>
            </a:r>
          </a:p>
          <a:p>
            <a:r>
              <a:rPr lang="fr-FR" altLang="en-US" smtClean="0"/>
              <a:t>Hiện có tham gia dự án nào khác không?</a:t>
            </a:r>
          </a:p>
          <a:p>
            <a:r>
              <a:rPr lang="fr-FR" altLang="en-US" smtClean="0"/>
              <a:t>Khi nào kết thúc?</a:t>
            </a:r>
          </a:p>
          <a:p>
            <a:r>
              <a:rPr lang="fr-FR" altLang="en-US" smtClean="0"/>
              <a:t>Dành bao nhiêu thời gian cho dự án?</a:t>
            </a:r>
          </a:p>
          <a:p>
            <a:endParaRPr lang="fr-FR" altLang="en-US" smtClean="0"/>
          </a:p>
        </p:txBody>
      </p:sp>
      <p:sp>
        <p:nvSpPr>
          <p:cNvPr id="32775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6169152" y="2679192"/>
            <a:ext cx="3822192" cy="344728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fr-FR" altLang="en-US" smtClean="0"/>
              <a:t>Khối lượng công việc chuyên môn hiện nay</a:t>
            </a:r>
          </a:p>
          <a:p>
            <a:r>
              <a:rPr lang="fr-FR" altLang="en-US" smtClean="0"/>
              <a:t>Quan hệ đồng nghiệp</a:t>
            </a:r>
          </a:p>
          <a:p>
            <a:r>
              <a:rPr lang="fr-FR" altLang="en-US" smtClean="0"/>
              <a:t>Có hăng hái tham gia</a:t>
            </a:r>
          </a:p>
          <a:p>
            <a:r>
              <a:rPr lang="fr-FR" altLang="en-US" smtClean="0"/>
              <a:t>Có truyền thống làm việc với hiệu quả cao không?</a:t>
            </a:r>
          </a:p>
          <a:p>
            <a:r>
              <a:rPr lang="fr-FR" altLang="en-US" smtClean="0"/>
              <a:t>Có ngăn nắp và quản lý thời gian tốt không?</a:t>
            </a:r>
          </a:p>
          <a:p>
            <a:r>
              <a:rPr lang="fr-FR" altLang="en-US" smtClean="0"/>
              <a:t>Có tinh thần trách nhiệm không?</a:t>
            </a:r>
          </a:p>
          <a:p>
            <a:r>
              <a:rPr lang="fr-FR" altLang="en-US" smtClean="0"/>
              <a:t>Có tinh thần hợp tác không?</a:t>
            </a:r>
          </a:p>
          <a:p>
            <a:r>
              <a:rPr lang="fr-FR" altLang="en-US" smtClean="0"/>
              <a:t>Thủ trưởng của người đó có ủng hộ không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79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en-US" smtClean="0"/>
              <a:t>Bổ nhiệm người phụ trách</a:t>
            </a:r>
          </a:p>
          <a:p>
            <a:r>
              <a:rPr lang="en-AU" altLang="en-US" smtClean="0"/>
              <a:t>Phân bổ trách nhiệm</a:t>
            </a:r>
          </a:p>
          <a:p>
            <a:r>
              <a:rPr lang="en-AU" altLang="en-US" smtClean="0"/>
              <a:t>Khuyến khích tinh thần đồng đội</a:t>
            </a:r>
          </a:p>
          <a:p>
            <a:r>
              <a:rPr lang="en-AU" altLang="en-US" smtClean="0"/>
              <a:t>Làm phát sinh lòng nhiệt tình</a:t>
            </a:r>
          </a:p>
          <a:p>
            <a:r>
              <a:rPr lang="en-AU" altLang="en-US" smtClean="0"/>
              <a:t>Thành lập sự thống nhất chỉ huy</a:t>
            </a:r>
          </a:p>
          <a:p>
            <a:r>
              <a:rPr lang="en-AU" altLang="en-US" smtClean="0"/>
              <a:t>Quản lý trách nhiệm </a:t>
            </a:r>
          </a:p>
          <a:p>
            <a:r>
              <a:rPr lang="en-AU" altLang="en-US" smtClean="0"/>
              <a:t>Cung cấp môi trường làm việc tốt</a:t>
            </a:r>
          </a:p>
          <a:p>
            <a:r>
              <a:rPr lang="en-AU" altLang="en-US" smtClean="0"/>
              <a:t>Trao đổi với anh 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3C14A833-B25F-4015-8114-99830A1DFFAC}" type="slidenum">
              <a:rPr lang="en-US" altLang="en-US" smtClean="0"/>
              <a:pPr lvl="1"/>
              <a:t>51</a:t>
            </a:fld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Xây dựng tập thể vững mạnh</a:t>
            </a:r>
          </a:p>
        </p:txBody>
      </p:sp>
    </p:spTree>
    <p:extLst>
      <p:ext uri="{BB962C8B-B14F-4D97-AF65-F5344CB8AC3E}">
        <p14:creationId xmlns:p14="http://schemas.microsoft.com/office/powerpoint/2010/main" val="36023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Sức ép với Quản lý dự án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A843A2ED-2B4A-410A-9F02-AB35892BCA1E}" type="slidenum">
              <a:rPr lang="en-US" altLang="en-US" smtClean="0"/>
              <a:pPr lvl="1"/>
              <a:t>52</a:t>
            </a:fld>
            <a:endParaRPr lang="en-US" altLang="en-US"/>
          </a:p>
        </p:txBody>
      </p:sp>
      <p:sp>
        <p:nvSpPr>
          <p:cNvPr id="34821" name="Oval 21"/>
          <p:cNvSpPr>
            <a:spLocks noChangeArrowheads="1"/>
          </p:cNvSpPr>
          <p:nvPr/>
        </p:nvSpPr>
        <p:spPr bwMode="auto">
          <a:xfrm>
            <a:off x="2667000" y="33528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2" name="Oval 22"/>
          <p:cNvSpPr>
            <a:spLocks noChangeArrowheads="1"/>
          </p:cNvSpPr>
          <p:nvPr/>
        </p:nvSpPr>
        <p:spPr bwMode="auto">
          <a:xfrm>
            <a:off x="6096000" y="22098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3" name="Oval 23"/>
          <p:cNvSpPr>
            <a:spLocks noChangeArrowheads="1"/>
          </p:cNvSpPr>
          <p:nvPr/>
        </p:nvSpPr>
        <p:spPr bwMode="auto">
          <a:xfrm>
            <a:off x="4038600" y="23622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4" name="Oval 24"/>
          <p:cNvSpPr>
            <a:spLocks noChangeArrowheads="1"/>
          </p:cNvSpPr>
          <p:nvPr/>
        </p:nvSpPr>
        <p:spPr bwMode="auto">
          <a:xfrm>
            <a:off x="1981200" y="25908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5" name="Oval 25"/>
          <p:cNvSpPr>
            <a:spLocks noChangeArrowheads="1"/>
          </p:cNvSpPr>
          <p:nvPr/>
        </p:nvSpPr>
        <p:spPr bwMode="auto">
          <a:xfrm>
            <a:off x="7696200" y="32004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6" name="Oval 26"/>
          <p:cNvSpPr>
            <a:spLocks noChangeArrowheads="1"/>
          </p:cNvSpPr>
          <p:nvPr/>
        </p:nvSpPr>
        <p:spPr bwMode="auto">
          <a:xfrm>
            <a:off x="7010400" y="42672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7" name="Oval 27"/>
          <p:cNvSpPr>
            <a:spLocks noChangeArrowheads="1"/>
          </p:cNvSpPr>
          <p:nvPr/>
        </p:nvSpPr>
        <p:spPr bwMode="auto">
          <a:xfrm>
            <a:off x="4648200" y="41148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8" name="Oval 28"/>
          <p:cNvSpPr>
            <a:spLocks noChangeArrowheads="1"/>
          </p:cNvSpPr>
          <p:nvPr/>
        </p:nvSpPr>
        <p:spPr bwMode="auto">
          <a:xfrm>
            <a:off x="2133600" y="4495800"/>
            <a:ext cx="2514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9" name="Oval 29"/>
          <p:cNvSpPr>
            <a:spLocks noChangeArrowheads="1"/>
          </p:cNvSpPr>
          <p:nvPr/>
        </p:nvSpPr>
        <p:spPr bwMode="auto">
          <a:xfrm>
            <a:off x="2667000" y="5791200"/>
            <a:ext cx="4114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30" name="Oval 30"/>
          <p:cNvSpPr>
            <a:spLocks noChangeArrowheads="1"/>
          </p:cNvSpPr>
          <p:nvPr/>
        </p:nvSpPr>
        <p:spPr bwMode="auto">
          <a:xfrm>
            <a:off x="6934200" y="5410200"/>
            <a:ext cx="3276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31" name="Oval 10"/>
          <p:cNvSpPr>
            <a:spLocks noChangeArrowheads="1"/>
          </p:cNvSpPr>
          <p:nvPr/>
        </p:nvSpPr>
        <p:spPr bwMode="auto">
          <a:xfrm>
            <a:off x="4953000" y="32004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33" name="Rectangle 9"/>
          <p:cNvSpPr>
            <a:spLocks noChangeArrowheads="1"/>
          </p:cNvSpPr>
          <p:nvPr/>
        </p:nvSpPr>
        <p:spPr bwMode="auto">
          <a:xfrm>
            <a:off x="7848601" y="3200400"/>
            <a:ext cx="209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Uy tín, danh dự</a:t>
            </a:r>
            <a:endParaRPr lang="en-US" altLang="en-US" sz="2400" i="1">
              <a:solidFill>
                <a:schemeClr val="bg2"/>
              </a:solidFill>
            </a:endParaRPr>
          </a:p>
        </p:txBody>
      </p:sp>
      <p:sp>
        <p:nvSpPr>
          <p:cNvPr id="34834" name="Rectangle 11"/>
          <p:cNvSpPr>
            <a:spLocks noChangeArrowheads="1"/>
          </p:cNvSpPr>
          <p:nvPr/>
        </p:nvSpPr>
        <p:spPr bwMode="auto">
          <a:xfrm>
            <a:off x="2667001" y="2667000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Kinh tế</a:t>
            </a:r>
            <a:endParaRPr lang="en-US" altLang="en-US" sz="2400" i="1">
              <a:solidFill>
                <a:schemeClr val="bg2"/>
              </a:solidFill>
            </a:endParaRPr>
          </a:p>
        </p:txBody>
      </p:sp>
      <p:sp>
        <p:nvSpPr>
          <p:cNvPr id="34835" name="Rectangle 12"/>
          <p:cNvSpPr>
            <a:spLocks noChangeArrowheads="1"/>
          </p:cNvSpPr>
          <p:nvPr/>
        </p:nvSpPr>
        <p:spPr bwMode="auto">
          <a:xfrm>
            <a:off x="2895600" y="5791200"/>
            <a:ext cx="362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Quan hệ với người đặt hàng</a:t>
            </a:r>
            <a:endParaRPr lang="en-US" altLang="en-US" sz="2400" i="1">
              <a:solidFill>
                <a:schemeClr val="bg2"/>
              </a:solidFill>
            </a:endParaRPr>
          </a:p>
        </p:txBody>
      </p:sp>
      <p:sp>
        <p:nvSpPr>
          <p:cNvPr id="34836" name="Rectangle 13"/>
          <p:cNvSpPr>
            <a:spLocks noChangeArrowheads="1"/>
          </p:cNvSpPr>
          <p:nvPr/>
        </p:nvSpPr>
        <p:spPr bwMode="auto">
          <a:xfrm>
            <a:off x="5486400" y="3276600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Mục tiêu</a:t>
            </a:r>
            <a:endParaRPr lang="en-US" altLang="en-US" sz="2400" i="1">
              <a:solidFill>
                <a:schemeClr val="bg2"/>
              </a:solidFill>
            </a:endParaRPr>
          </a:p>
        </p:txBody>
      </p:sp>
      <p:sp>
        <p:nvSpPr>
          <p:cNvPr id="34837" name="Rectangle 14"/>
          <p:cNvSpPr>
            <a:spLocks noChangeArrowheads="1"/>
          </p:cNvSpPr>
          <p:nvPr/>
        </p:nvSpPr>
        <p:spPr bwMode="auto">
          <a:xfrm>
            <a:off x="2057401" y="4572000"/>
            <a:ext cx="262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Thủ tục hành chính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4838" name="Rectangle 15"/>
          <p:cNvSpPr>
            <a:spLocks noChangeArrowheads="1"/>
          </p:cNvSpPr>
          <p:nvPr/>
        </p:nvSpPr>
        <p:spPr bwMode="auto">
          <a:xfrm>
            <a:off x="7543800" y="434340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Nhân sự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4839" name="Rectangle 16"/>
          <p:cNvSpPr>
            <a:spLocks noChangeArrowheads="1"/>
          </p:cNvSpPr>
          <p:nvPr/>
        </p:nvSpPr>
        <p:spPr bwMode="auto">
          <a:xfrm>
            <a:off x="4495801" y="2362200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Marketing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4840" name="Rectangle 17"/>
          <p:cNvSpPr>
            <a:spLocks noChangeArrowheads="1"/>
          </p:cNvSpPr>
          <p:nvPr/>
        </p:nvSpPr>
        <p:spPr bwMode="auto">
          <a:xfrm>
            <a:off x="7086601" y="5410200"/>
            <a:ext cx="310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Môi trường kinh doanh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4841" name="Rectangle 18"/>
          <p:cNvSpPr>
            <a:spLocks noChangeArrowheads="1"/>
          </p:cNvSpPr>
          <p:nvPr/>
        </p:nvSpPr>
        <p:spPr bwMode="auto">
          <a:xfrm>
            <a:off x="6629400" y="22860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Chuẩn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4842" name="Rectangle 19"/>
          <p:cNvSpPr>
            <a:spLocks noChangeArrowheads="1"/>
          </p:cNvSpPr>
          <p:nvPr/>
        </p:nvSpPr>
        <p:spPr bwMode="auto">
          <a:xfrm>
            <a:off x="4724401" y="4114800"/>
            <a:ext cx="222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Nguồn nhân lực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4843" name="Rectangle 20"/>
          <p:cNvSpPr>
            <a:spLocks noChangeArrowheads="1"/>
          </p:cNvSpPr>
          <p:nvPr/>
        </p:nvSpPr>
        <p:spPr bwMode="auto">
          <a:xfrm>
            <a:off x="3124200" y="3352800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i="1">
                <a:solidFill>
                  <a:schemeClr val="bg2"/>
                </a:solidFill>
              </a:rPr>
              <a:t>Công nghệ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6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Phẩm chất Quản lí dự án</a:t>
            </a: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F83083F5-BAB9-4673-9263-5F921ACAE0CE}" type="slidenum">
              <a:rPr lang="en-US" altLang="en-US" smtClean="0"/>
              <a:pPr lvl="1"/>
              <a:t>53</a:t>
            </a:fld>
            <a:endParaRPr lang="en-US" altLang="en-US"/>
          </a:p>
        </p:txBody>
      </p:sp>
      <p:sp>
        <p:nvSpPr>
          <p:cNvPr id="35845" name="Oval 2"/>
          <p:cNvSpPr>
            <a:spLocks noChangeArrowheads="1"/>
          </p:cNvSpPr>
          <p:nvPr/>
        </p:nvSpPr>
        <p:spPr bwMode="auto">
          <a:xfrm>
            <a:off x="2667000" y="33528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6" name="Oval 3"/>
          <p:cNvSpPr>
            <a:spLocks noChangeArrowheads="1"/>
          </p:cNvSpPr>
          <p:nvPr/>
        </p:nvSpPr>
        <p:spPr bwMode="auto">
          <a:xfrm>
            <a:off x="6096000" y="22098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7" name="Oval 4"/>
          <p:cNvSpPr>
            <a:spLocks noChangeArrowheads="1"/>
          </p:cNvSpPr>
          <p:nvPr/>
        </p:nvSpPr>
        <p:spPr bwMode="auto">
          <a:xfrm>
            <a:off x="4038600" y="23622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8" name="Oval 6"/>
          <p:cNvSpPr>
            <a:spLocks noChangeArrowheads="1"/>
          </p:cNvSpPr>
          <p:nvPr/>
        </p:nvSpPr>
        <p:spPr bwMode="auto">
          <a:xfrm>
            <a:off x="7696200" y="3200400"/>
            <a:ext cx="2971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9" name="Oval 7"/>
          <p:cNvSpPr>
            <a:spLocks noChangeArrowheads="1"/>
          </p:cNvSpPr>
          <p:nvPr/>
        </p:nvSpPr>
        <p:spPr bwMode="auto">
          <a:xfrm>
            <a:off x="7010400" y="42672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0" name="Oval 8"/>
          <p:cNvSpPr>
            <a:spLocks noChangeArrowheads="1"/>
          </p:cNvSpPr>
          <p:nvPr/>
        </p:nvSpPr>
        <p:spPr bwMode="auto">
          <a:xfrm>
            <a:off x="4648200" y="41148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1" name="Oval 9"/>
          <p:cNvSpPr>
            <a:spLocks noChangeArrowheads="1"/>
          </p:cNvSpPr>
          <p:nvPr/>
        </p:nvSpPr>
        <p:spPr bwMode="auto">
          <a:xfrm>
            <a:off x="2133600" y="4495800"/>
            <a:ext cx="2514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2" name="Oval 10"/>
          <p:cNvSpPr>
            <a:spLocks noChangeArrowheads="1"/>
          </p:cNvSpPr>
          <p:nvPr/>
        </p:nvSpPr>
        <p:spPr bwMode="auto">
          <a:xfrm>
            <a:off x="1752600" y="5791200"/>
            <a:ext cx="50292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3" name="Oval 11"/>
          <p:cNvSpPr>
            <a:spLocks noChangeArrowheads="1"/>
          </p:cNvSpPr>
          <p:nvPr/>
        </p:nvSpPr>
        <p:spPr bwMode="auto">
          <a:xfrm>
            <a:off x="6934200" y="5410200"/>
            <a:ext cx="3276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4" name="Oval 12"/>
          <p:cNvSpPr>
            <a:spLocks noChangeArrowheads="1"/>
          </p:cNvSpPr>
          <p:nvPr/>
        </p:nvSpPr>
        <p:spPr bwMode="auto">
          <a:xfrm>
            <a:off x="4953000" y="3200400"/>
            <a:ext cx="22860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7848601" y="3249614"/>
            <a:ext cx="265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solidFill>
                  <a:schemeClr val="bg2"/>
                </a:solidFill>
              </a:rPr>
              <a:t>Tầm nhìn xa trông rộng</a:t>
            </a:r>
            <a:r>
              <a:rPr lang="en-US" altLang="en-US" sz="20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1981201" y="5943601"/>
            <a:ext cx="476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solidFill>
                  <a:schemeClr val="bg2"/>
                </a:solidFill>
              </a:rPr>
              <a:t>Khả năng tâm sự, thông cảm với người khác</a:t>
            </a:r>
            <a:r>
              <a:rPr lang="en-US" altLang="en-US" sz="20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5486401" y="3325814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solidFill>
                  <a:schemeClr val="bg2"/>
                </a:solidFill>
              </a:rPr>
              <a:t>Nhất quán</a:t>
            </a:r>
            <a:r>
              <a:rPr lang="en-US" altLang="en-US" sz="20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2057400" y="4602164"/>
            <a:ext cx="210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solidFill>
                  <a:schemeClr val="bg2"/>
                </a:solidFill>
              </a:rPr>
              <a:t>Khả năng diễn đạt</a:t>
            </a:r>
            <a:r>
              <a:rPr lang="en-US" altLang="en-US" sz="20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7543801" y="4373564"/>
            <a:ext cx="195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solidFill>
                  <a:schemeClr val="bg2"/>
                </a:solidFill>
              </a:rPr>
              <a:t>Tính khách quan</a:t>
            </a:r>
            <a:r>
              <a:rPr lang="en-US" altLang="en-US" sz="20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861" name="Rectangle 20"/>
          <p:cNvSpPr>
            <a:spLocks noChangeArrowheads="1"/>
          </p:cNvSpPr>
          <p:nvPr/>
        </p:nvSpPr>
        <p:spPr bwMode="auto">
          <a:xfrm>
            <a:off x="4495800" y="2392364"/>
            <a:ext cx="1379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solidFill>
                  <a:schemeClr val="bg2"/>
                </a:solidFill>
              </a:rPr>
              <a:t>Trung thực</a:t>
            </a:r>
            <a:r>
              <a:rPr lang="en-US" altLang="en-US" sz="20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862" name="Rectangle 21"/>
          <p:cNvSpPr>
            <a:spLocks noChangeArrowheads="1"/>
          </p:cNvSpPr>
          <p:nvPr/>
        </p:nvSpPr>
        <p:spPr bwMode="auto">
          <a:xfrm>
            <a:off x="7086600" y="5440364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solidFill>
                  <a:schemeClr val="bg2"/>
                </a:solidFill>
              </a:rPr>
              <a:t>Đầu tầu, gương mẫu, lôi cuốn</a:t>
            </a:r>
            <a:r>
              <a:rPr lang="en-US" altLang="en-US" sz="20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863" name="Rectangle 22"/>
          <p:cNvSpPr>
            <a:spLocks noChangeArrowheads="1"/>
          </p:cNvSpPr>
          <p:nvPr/>
        </p:nvSpPr>
        <p:spPr bwMode="auto">
          <a:xfrm>
            <a:off x="6400801" y="2286001"/>
            <a:ext cx="208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solidFill>
                  <a:schemeClr val="bg2"/>
                </a:solidFill>
              </a:rPr>
              <a:t>Phản ứng tích cực</a:t>
            </a:r>
            <a:r>
              <a:rPr lang="en-US" altLang="en-US" sz="20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864" name="Rectangle 23"/>
          <p:cNvSpPr>
            <a:spLocks noChangeArrowheads="1"/>
          </p:cNvSpPr>
          <p:nvPr/>
        </p:nvSpPr>
        <p:spPr bwMode="auto">
          <a:xfrm>
            <a:off x="4724400" y="4144964"/>
            <a:ext cx="185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solidFill>
                  <a:schemeClr val="bg2"/>
                </a:solidFill>
              </a:rPr>
              <a:t>Tính kiên quyết</a:t>
            </a:r>
            <a:r>
              <a:rPr lang="en-US" altLang="en-US" sz="20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5865" name="Rectangle 24"/>
          <p:cNvSpPr>
            <a:spLocks noChangeArrowheads="1"/>
          </p:cNvSpPr>
          <p:nvPr/>
        </p:nvSpPr>
        <p:spPr bwMode="auto">
          <a:xfrm>
            <a:off x="3124201" y="3382964"/>
            <a:ext cx="190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FF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solidFill>
                  <a:schemeClr val="bg2"/>
                </a:solidFill>
              </a:rPr>
              <a:t>Toàn tâm toàn ý</a:t>
            </a:r>
            <a:r>
              <a:rPr lang="en-US" altLang="en-US" sz="200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18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652" y="438435"/>
            <a:ext cx="654034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Messages for Unit 19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2129" y="1181118"/>
            <a:ext cx="4741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Development is a process that must be planned, budgeted, and scheduled just like any other phase in the project life cycle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team is made up of people who are committed to a common purpose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stages of growth for teams helps avoid overreacting to normal problems and setting unrealistic expectations for a project team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should engage in the appropriate behaviors to encourage team development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are usually not aware of their behaviors in situations when conflict arises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project teams are increasingly multicultural, finding ways to communicate across cultural boundaries is critical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0918" y="438435"/>
            <a:ext cx="555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4869" y="1181117"/>
            <a:ext cx="55567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người,người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khyến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1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652" y="438435"/>
            <a:ext cx="552896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Working in Teams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2129" y="1181118"/>
            <a:ext cx="40554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shows that 6 of 10 full-time employees prefer working as part of a team rather than solo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working in teams can include (in decreasing order of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importance)—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stress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work quality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attitude about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profitability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5552" y="438436"/>
            <a:ext cx="583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6618" y="1181118"/>
            <a:ext cx="4805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6/10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(Theo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)—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8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652" y="438435"/>
            <a:ext cx="552896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Development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65" y="1181118"/>
            <a:ext cx="54223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development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( a process of change) of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a group of individuals who may have different interests, backgrounds, and expertise into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effective working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building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helping people to understand that they are greater collectively than individually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understanding that all of our decisions will be better when some degree of collaboration is applied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Project Team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which improves the competencies and interaction of team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memvers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project performance (PMI)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77243" y="436098"/>
            <a:ext cx="582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8531" y="1181118"/>
            <a:ext cx="5805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gốc,chuyên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(PMI)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29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652" y="438435"/>
            <a:ext cx="654034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</a:t>
            </a:r>
            <a:b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Development In Project Management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072" y="1406769"/>
            <a:ext cx="52222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skills of team members in orders to increase their ability to complete project activities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open communications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feelings of trust and cohesiveness among team members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realistic, achievable, objectives for the team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commitment of team member support to make the team successful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team members to test their abilities and ideas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boundaries placed on the team which may dictate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team can and cannot 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more effective conflict resolution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8721" y="438435"/>
            <a:ext cx="495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400" b="1" u="sng" dirty="0">
              <a:ln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8721" y="1406769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5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67121"/>
              </p:ext>
            </p:extLst>
          </p:nvPr>
        </p:nvGraphicFramePr>
        <p:xfrm>
          <a:off x="458914" y="1082040"/>
          <a:ext cx="11519726" cy="5168920"/>
        </p:xfrm>
        <a:graphic>
          <a:graphicData uri="http://schemas.openxmlformats.org/drawingml/2006/table">
            <a:tbl>
              <a:tblPr/>
              <a:tblGrid>
                <a:gridCol w="12688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2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829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13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343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57693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b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Stages (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1" i="0" baseline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baseline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i="0" baseline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baseline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</a:t>
                      </a:r>
                      <a:r>
                        <a:rPr lang="en-US" sz="1400" b="1" i="0" baseline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baseline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i="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Behavioral</a:t>
                      </a:r>
                      <a:b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Patterns (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i="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Task </a:t>
                      </a: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 (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40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</a:t>
                      </a:r>
                      <a:b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 </a:t>
                      </a:r>
                      <a:r>
                        <a:rPr lang="en-US" sz="1400" b="1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1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ấn</a:t>
                      </a:r>
                      <a:r>
                        <a:rPr lang="en-US" sz="1400" b="1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lãnh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i="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Leader's Key </a:t>
                      </a:r>
                      <a:r>
                        <a:rPr lang="en-US" sz="1400" b="1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</a:t>
                      </a:r>
                      <a:r>
                        <a:rPr lang="en-US" sz="1400" b="1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lãnh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1400" b="1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i="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5189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Forming 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400" b="0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ình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Hesitant climate, testing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boundaries, superficial,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polite ambiguity,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b="0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hời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</a:t>
                      </a:r>
                      <a:r>
                        <a:rPr lang="vi-VN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on commonalties,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orientation, introductions,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clarify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membership 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lang="vi-VN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Dependence on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 to assume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b="0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hụ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trò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lãnh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clear objectives,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 team kickoff,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team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charter 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en-US" sz="1400" b="0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ặt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rang,tiến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</a:t>
                      </a:r>
                      <a:r>
                        <a:rPr lang="vi-VN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2818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Storming (</a:t>
                      </a:r>
                      <a:r>
                        <a:rPr lang="en-US" sz="1400" b="0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Bão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Establish operating rules,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to create order,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conflict, seeking status,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cố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gắng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trật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Decision-making process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clarified, power and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influence issues emerge</a:t>
                      </a:r>
                    </a:p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lang="vi-VN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ởng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Counter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dependence,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alliances,subgroup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formation</a:t>
                      </a:r>
                    </a:p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Resolve conflicts, use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 to pull team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together, clarify team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roles and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</a:t>
                      </a:r>
                    </a:p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đột,sử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đẻ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kéo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549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Norming (</a:t>
                      </a:r>
                      <a:r>
                        <a:rPr lang="en-US" sz="1400" b="0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Cohesion,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negotiation,open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communication,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increased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harmony,understanding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team and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norms</a:t>
                      </a:r>
                    </a:p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gắn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kết,đàm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phán,giao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cởi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mở,tang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vi-VN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hòa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working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relationships</a:t>
                      </a:r>
                    </a:p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Interdependence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between team</a:t>
                      </a:r>
                      <a:r>
                        <a:rPr lang="en-US" sz="14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</a:p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lẫn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giũa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feedback on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performance, tune the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project's operating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</a:t>
                      </a:r>
                    </a:p>
                    <a:p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 b="0" i="0" dirty="0" err="1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ự</a:t>
                      </a:r>
                      <a:r>
                        <a:rPr lang="en-US" sz="1400" b="0" i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lẫn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400" b="0" i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410" marR="65410" marT="32705" marB="3270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29100" y="1846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892" y="113693"/>
            <a:ext cx="654034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Tuckman Model of Group Development</a:t>
            </a:r>
          </a:p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Tuckman)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/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75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1770</TotalTime>
  <Words>5961</Words>
  <Application>Microsoft Office PowerPoint</Application>
  <PresentationFormat>Widescreen</PresentationFormat>
  <Paragraphs>769</Paragraphs>
  <Slides>54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.VnTime</vt:lpstr>
      <vt:lpstr>Arial</vt:lpstr>
      <vt:lpstr>Calibri</vt:lpstr>
      <vt:lpstr>Calibri Light</vt:lpstr>
      <vt:lpstr>Candara</vt:lpstr>
      <vt:lpstr>ComicSansMS</vt:lpstr>
      <vt:lpstr>Courier New</vt:lpstr>
      <vt:lpstr>Times New Roman</vt:lpstr>
      <vt:lpstr>Wingdings</vt:lpstr>
      <vt:lpstr>Retrospect</vt:lpstr>
      <vt:lpstr>Microsoft ClipArt Gallery</vt:lpstr>
      <vt:lpstr>ICT/ Software project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8: QUẢN LÝ NGUỒN NHÂN LỰC</vt:lpstr>
      <vt:lpstr>Mục đích</vt:lpstr>
      <vt:lpstr>Giới thiệu chung</vt:lpstr>
      <vt:lpstr>Các bên liên quan dự án</vt:lpstr>
      <vt:lpstr>Bảng phân vai trong dự án</vt:lpstr>
      <vt:lpstr>Bảng phân vai trong dự án</vt:lpstr>
      <vt:lpstr>Người tài trợ dự án</vt:lpstr>
      <vt:lpstr>Ban lãnh đạo </vt:lpstr>
      <vt:lpstr>Ban Chỉ đạo Điều hành dự án. </vt:lpstr>
      <vt:lpstr>Khách hàng</vt:lpstr>
      <vt:lpstr>Người quản lí dự án</vt:lpstr>
      <vt:lpstr>Tổ dự án</vt:lpstr>
      <vt:lpstr>Ví du </vt:lpstr>
      <vt:lpstr>Tổ chức dự án cần có</vt:lpstr>
      <vt:lpstr>Xây dựng Tổ dự án cần tránh</vt:lpstr>
      <vt:lpstr>Nếu sau khi khai trương dự án, không khí lại lắng xuống</vt:lpstr>
      <vt:lpstr>Các hoạt động QLNS</vt:lpstr>
      <vt:lpstr>Các hoạt động QLNS DA</vt:lpstr>
      <vt:lpstr>Kỹ thuật phân tích nhu cầu NS</vt:lpstr>
      <vt:lpstr>Các hoạt động QLNS DA</vt:lpstr>
      <vt:lpstr>Kỹ thuật tuyển chọn nhân sự</vt:lpstr>
      <vt:lpstr>Các hoạt động QLNS DA</vt:lpstr>
      <vt:lpstr>Kỹ thuật phát triển đội dự án</vt:lpstr>
      <vt:lpstr>Kỹ thuật quản ký xung đột</vt:lpstr>
      <vt:lpstr>Lưu ý về tổ chức dự án</vt:lpstr>
      <vt:lpstr>Ví dụ mô tả công việc</vt:lpstr>
      <vt:lpstr>Ma trận trách nhiệm</vt:lpstr>
      <vt:lpstr>Trách nhiệm của Quản lý dự án</vt:lpstr>
      <vt:lpstr>Trở ngại cho quản lí dự án </vt:lpstr>
      <vt:lpstr>Chọn nhân sự cho dự án</vt:lpstr>
      <vt:lpstr>Xây dựng tập thể vững mạnh</vt:lpstr>
      <vt:lpstr>Sức ép với Quản lý dự án</vt:lpstr>
      <vt:lpstr>Phẩm chất Quản lí dự án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BNT</dc:creator>
  <cp:lastModifiedBy>Le Duc Trung</cp:lastModifiedBy>
  <cp:revision>514</cp:revision>
  <dcterms:created xsi:type="dcterms:W3CDTF">2017-09-18T23:44:10Z</dcterms:created>
  <dcterms:modified xsi:type="dcterms:W3CDTF">2019-09-10T03:41:42Z</dcterms:modified>
</cp:coreProperties>
</file>